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7" r:id="rId3"/>
    <p:sldId id="298" r:id="rId4"/>
    <p:sldId id="290" r:id="rId5"/>
    <p:sldId id="299" r:id="rId6"/>
    <p:sldId id="291" r:id="rId7"/>
    <p:sldId id="294" r:id="rId8"/>
    <p:sldId id="295" r:id="rId9"/>
    <p:sldId id="292" r:id="rId10"/>
    <p:sldId id="296" r:id="rId11"/>
    <p:sldId id="293" r:id="rId12"/>
    <p:sldId id="257" r:id="rId13"/>
    <p:sldId id="259" r:id="rId14"/>
    <p:sldId id="258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300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301" r:id="rId39"/>
    <p:sldId id="302" r:id="rId40"/>
    <p:sldId id="303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9933FF"/>
    <a:srgbClr val="99CCFF"/>
    <a:srgbClr val="FF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3D2F-E652-4219-861D-280307C8BEFB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7FC7-521A-46B8-94EF-3B68577C4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26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3D2F-E652-4219-861D-280307C8BEFB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7FC7-521A-46B8-94EF-3B68577C4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21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3D2F-E652-4219-861D-280307C8BEFB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7FC7-521A-46B8-94EF-3B68577C4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1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3D2F-E652-4219-861D-280307C8BEFB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7FC7-521A-46B8-94EF-3B68577C4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50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3D2F-E652-4219-861D-280307C8BEFB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7FC7-521A-46B8-94EF-3B68577C4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28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3D2F-E652-4219-861D-280307C8BEFB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7FC7-521A-46B8-94EF-3B68577C4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43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3D2F-E652-4219-861D-280307C8BEFB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7FC7-521A-46B8-94EF-3B68577C4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80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3D2F-E652-4219-861D-280307C8BEFB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7FC7-521A-46B8-94EF-3B68577C4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56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3D2F-E652-4219-861D-280307C8BEFB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7FC7-521A-46B8-94EF-3B68577C4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75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3D2F-E652-4219-861D-280307C8BEFB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7FC7-521A-46B8-94EF-3B68577C4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63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3D2F-E652-4219-861D-280307C8BEFB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7FC7-521A-46B8-94EF-3B68577C4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76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9918" y="102637"/>
            <a:ext cx="11672596" cy="503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9918" y="718456"/>
            <a:ext cx="11672596" cy="571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79918" y="6538912"/>
            <a:ext cx="905070" cy="283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53D2F-E652-4219-861D-280307C8BEFB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67407" y="6538912"/>
            <a:ext cx="10125271" cy="283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68878" y="6538912"/>
            <a:ext cx="483636" cy="283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B7FC7-521A-46B8-94EF-3B68577C4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41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4E33D-B9FD-47C8-A6A9-0FBBDA90E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Laboraufgabe</a:t>
            </a:r>
            <a:br>
              <a:rPr lang="de-DE" dirty="0"/>
            </a:br>
            <a:r>
              <a:rPr lang="de-DE" dirty="0"/>
              <a:t>Supermarkt Simulation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631530-915A-4F62-BE98-D16ABA0D6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272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hteck 76">
            <a:extLst>
              <a:ext uri="{FF2B5EF4-FFF2-40B4-BE49-F238E27FC236}">
                <a16:creationId xmlns:a16="http://schemas.microsoft.com/office/drawing/2014/main" id="{F021490B-C09D-4B52-ACA3-8BA9F2FE4EEE}"/>
              </a:ext>
            </a:extLst>
          </p:cNvPr>
          <p:cNvSpPr/>
          <p:nvPr/>
        </p:nvSpPr>
        <p:spPr>
          <a:xfrm>
            <a:off x="1288869" y="1097283"/>
            <a:ext cx="9370422" cy="5216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18ADC6-2102-4DAB-A392-9514B930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Supermarkt: Typ 2 Kund*innen (</a:t>
            </a:r>
            <a:r>
              <a:rPr lang="de-DE" dirty="0" err="1"/>
              <a:t>Lebekäs</a:t>
            </a:r>
            <a:r>
              <a:rPr lang="de-DE" dirty="0"/>
              <a:t>-Semmel)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1DEC948-0864-407B-93C2-90B5C2723972}"/>
              </a:ext>
            </a:extLst>
          </p:cNvPr>
          <p:cNvSpPr/>
          <p:nvPr/>
        </p:nvSpPr>
        <p:spPr>
          <a:xfrm>
            <a:off x="2395980" y="378651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 (10s)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45DFA4F-5600-4CCC-87EB-954660A9682C}"/>
              </a:ext>
            </a:extLst>
          </p:cNvPr>
          <p:cNvSpPr/>
          <p:nvPr/>
        </p:nvSpPr>
        <p:spPr>
          <a:xfrm>
            <a:off x="2395980" y="1307572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924E515-7C60-4FA1-B4D6-73FD5EB1F573}"/>
              </a:ext>
            </a:extLst>
          </p:cNvPr>
          <p:cNvSpPr/>
          <p:nvPr/>
        </p:nvSpPr>
        <p:spPr>
          <a:xfrm>
            <a:off x="5324888" y="2395487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 (30s)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BEA5D1-BE99-409D-979C-120159FEE84D}"/>
              </a:ext>
            </a:extLst>
          </p:cNvPr>
          <p:cNvSpPr/>
          <p:nvPr/>
        </p:nvSpPr>
        <p:spPr>
          <a:xfrm>
            <a:off x="8170767" y="378651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 (60s)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C48DB80-7B56-427A-BA5B-1BE47A00949B}"/>
              </a:ext>
            </a:extLst>
          </p:cNvPr>
          <p:cNvSpPr/>
          <p:nvPr/>
        </p:nvSpPr>
        <p:spPr>
          <a:xfrm>
            <a:off x="5324888" y="379323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 (5s)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5731B69-937C-4144-B23F-1DCD3008964F}"/>
              </a:ext>
            </a:extLst>
          </p:cNvPr>
          <p:cNvSpPr/>
          <p:nvPr/>
        </p:nvSpPr>
        <p:spPr>
          <a:xfrm>
            <a:off x="2395980" y="529020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Ausgang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3FA6181E-509F-4CE3-AEC7-63613EA9F869}"/>
              </a:ext>
            </a:extLst>
          </p:cNvPr>
          <p:cNvSpPr txBox="1"/>
          <p:nvPr/>
        </p:nvSpPr>
        <p:spPr>
          <a:xfrm>
            <a:off x="2514069" y="4108035"/>
            <a:ext cx="79701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3</a:t>
            </a:r>
            <a:r>
              <a:rPr lang="de-DE" sz="1600" dirty="0">
                <a:sym typeface="Wingdings" panose="05000000000000000000" pitchFamily="2" charset="2"/>
              </a:rPr>
              <a:t>30s</a:t>
            </a:r>
            <a:endParaRPr lang="de-DE" sz="16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24D0BA6-E50D-4C43-B159-2617DAD74CDF}"/>
              </a:ext>
            </a:extLst>
          </p:cNvPr>
          <p:cNvSpPr txBox="1"/>
          <p:nvPr/>
        </p:nvSpPr>
        <p:spPr>
          <a:xfrm>
            <a:off x="3691197" y="3968573"/>
            <a:ext cx="39305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20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10E9D1F5-0A17-4910-B511-84A530700A55}"/>
              </a:ext>
            </a:extLst>
          </p:cNvPr>
          <p:cNvSpPr txBox="1"/>
          <p:nvPr/>
        </p:nvSpPr>
        <p:spPr>
          <a:xfrm>
            <a:off x="5431723" y="2740098"/>
            <a:ext cx="79701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ym typeface="Wingdings" panose="05000000000000000000" pitchFamily="2" charset="2"/>
              </a:rPr>
              <a:t>260s</a:t>
            </a:r>
            <a:endParaRPr lang="de-DE" sz="1600" dirty="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AAAC83FB-A465-4777-9F29-432AD2AC2D28}"/>
              </a:ext>
            </a:extLst>
          </p:cNvPr>
          <p:cNvSpPr txBox="1"/>
          <p:nvPr/>
        </p:nvSpPr>
        <p:spPr>
          <a:xfrm>
            <a:off x="6560957" y="2586210"/>
            <a:ext cx="28886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5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B0D59236-8D1A-47AB-AB76-BD3157824824}"/>
              </a:ext>
            </a:extLst>
          </p:cNvPr>
          <p:cNvSpPr txBox="1"/>
          <p:nvPr/>
        </p:nvSpPr>
        <p:spPr>
          <a:xfrm>
            <a:off x="5431723" y="4137850"/>
            <a:ext cx="797013" cy="338554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3</a:t>
            </a:r>
            <a:r>
              <a:rPr lang="de-DE" sz="1600" dirty="0">
                <a:sym typeface="Wingdings" panose="05000000000000000000" pitchFamily="2" charset="2"/>
              </a:rPr>
              <a:t>15s</a:t>
            </a:r>
            <a:endParaRPr lang="de-DE" sz="1600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2EB33B6F-CCD0-4010-BDDA-93D39CFF8BFE}"/>
              </a:ext>
            </a:extLst>
          </p:cNvPr>
          <p:cNvSpPr txBox="1"/>
          <p:nvPr/>
        </p:nvSpPr>
        <p:spPr>
          <a:xfrm>
            <a:off x="6572927" y="3968573"/>
            <a:ext cx="393056" cy="338554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0E6E6B11-155A-4165-954C-7A03355C3B68}"/>
                  </a:ext>
                </a:extLst>
              </p:cNvPr>
              <p:cNvSpPr/>
              <p:nvPr/>
            </p:nvSpPr>
            <p:spPr>
              <a:xfrm>
                <a:off x="7040516" y="1196468"/>
                <a:ext cx="3650617" cy="858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de-DE" sz="1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Start: 1s, Zwischenankunftszeit: 60s</a:t>
                </a:r>
              </a:p>
              <a:p>
                <a:pPr marL="0" lvl="1"/>
                <a:r>
                  <a:rPr lang="en-US" sz="1200" dirty="0" err="1"/>
                  <a:t>Wursttheke</a:t>
                </a:r>
                <a:r>
                  <a:rPr lang="en-US" sz="12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𝑊𝑢𝑟𝑠𝑡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30s,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𝑊𝑢𝑟𝑠𝑡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𝑊𝑢𝑟𝑠𝑡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200" dirty="0"/>
                  <a:t>)</a:t>
                </a:r>
                <a:endParaRPr lang="de-DE" sz="1200" dirty="0"/>
              </a:p>
              <a:p>
                <a:pPr marL="0" lvl="1"/>
                <a:r>
                  <a:rPr lang="en-US" sz="1200" dirty="0" err="1"/>
                  <a:t>Kasse</a:t>
                </a:r>
                <a:r>
                  <a:rPr lang="en-US" sz="12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𝐾𝑎𝑠𝑠𝑒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200" dirty="0"/>
                  <a:t>0s,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𝐾𝑎𝑠𝑠𝑒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𝐾𝑎𝑠𝑠𝑒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200" dirty="0"/>
                  <a:t>)</a:t>
                </a:r>
                <a:endParaRPr lang="de-DE" sz="1200" dirty="0"/>
              </a:p>
              <a:p>
                <a:pPr marL="0" lvl="1"/>
                <a:r>
                  <a:rPr lang="en-US" sz="1200" dirty="0" err="1"/>
                  <a:t>Bäcker</a:t>
                </a:r>
                <a:r>
                  <a:rPr lang="en-US" sz="12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𝑐𝑘𝑒𝑟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20s,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𝑐𝑘𝑒𝑟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𝑐𝑘𝑒𝑟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200" dirty="0"/>
                  <a:t>)</a:t>
                </a:r>
                <a:endParaRPr lang="de-DE" sz="1200" dirty="0"/>
              </a:p>
            </p:txBody>
          </p:sp>
        </mc:Choice>
        <mc:Fallback xmlns=""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0E6E6B11-155A-4165-954C-7A03355C3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516" y="1196468"/>
                <a:ext cx="3650617" cy="858697"/>
              </a:xfrm>
              <a:prstGeom prst="rect">
                <a:avLst/>
              </a:prstGeom>
              <a:blipFill>
                <a:blip r:embed="rId2"/>
                <a:stretch>
                  <a:fillRect l="-167" b="-49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feld 94">
            <a:extLst>
              <a:ext uri="{FF2B5EF4-FFF2-40B4-BE49-F238E27FC236}">
                <a16:creationId xmlns:a16="http://schemas.microsoft.com/office/drawing/2014/main" id="{93C55085-B742-4502-AD30-21238E325288}"/>
              </a:ext>
            </a:extLst>
          </p:cNvPr>
          <p:cNvSpPr txBox="1"/>
          <p:nvPr/>
        </p:nvSpPr>
        <p:spPr>
          <a:xfrm>
            <a:off x="7040516" y="4940082"/>
            <a:ext cx="3135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Dauer des Einkaufs ohne Wartezeiten:</a:t>
            </a:r>
          </a:p>
          <a:p>
            <a:r>
              <a:rPr lang="de-DE" sz="1200" dirty="0"/>
              <a:t>Wursttheke: 90s</a:t>
            </a:r>
          </a:p>
          <a:p>
            <a:r>
              <a:rPr lang="de-DE" sz="1200" dirty="0"/>
              <a:t>Kasse: 20s</a:t>
            </a:r>
          </a:p>
          <a:p>
            <a:r>
              <a:rPr lang="de-DE" sz="1200" dirty="0"/>
              <a:t>Bäcker: 50s</a:t>
            </a:r>
          </a:p>
          <a:p>
            <a:r>
              <a:rPr lang="de-DE" sz="1200" dirty="0"/>
              <a:t>Gesamt: 160s</a:t>
            </a:r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9EFC10A3-A451-4860-81B7-B835160C0F46}"/>
              </a:ext>
            </a:extLst>
          </p:cNvPr>
          <p:cNvCxnSpPr>
            <a:endCxn id="23" idx="3"/>
          </p:cNvCxnSpPr>
          <p:nvPr/>
        </p:nvCxnSpPr>
        <p:spPr>
          <a:xfrm flipH="1">
            <a:off x="4195980" y="1660890"/>
            <a:ext cx="680820" cy="668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E12217BC-D219-4870-8C40-86D606F48E6F}"/>
              </a:ext>
            </a:extLst>
          </p:cNvPr>
          <p:cNvSpPr/>
          <p:nvPr/>
        </p:nvSpPr>
        <p:spPr>
          <a:xfrm>
            <a:off x="4707632" y="1378614"/>
            <a:ext cx="2079731" cy="6404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Zwischenankunftszeit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60s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0E133632-B90F-4461-ABF9-942DAD1E1E94}"/>
              </a:ext>
            </a:extLst>
          </p:cNvPr>
          <p:cNvCxnSpPr>
            <a:cxnSpLocks/>
            <a:stCxn id="23" idx="2"/>
            <a:endCxn id="24" idx="1"/>
          </p:cNvCxnSpPr>
          <p:nvPr/>
        </p:nvCxnSpPr>
        <p:spPr>
          <a:xfrm rot="16200000" flipH="1">
            <a:off x="3946477" y="1377075"/>
            <a:ext cx="727915" cy="2028908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595D246-DF30-44F6-A175-546A97DE8A5B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6224888" y="3115487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AACCD85-880D-4BB7-89E6-B24FDC18D1FF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4195980" y="4146519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557CB8F6-CA24-40B8-8F64-A91230C34873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3295980" y="4506519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AA19E836-86C9-4ECA-9D22-7E8C54CD6D22}"/>
              </a:ext>
            </a:extLst>
          </p:cNvPr>
          <p:cNvSpPr txBox="1"/>
          <p:nvPr/>
        </p:nvSpPr>
        <p:spPr>
          <a:xfrm>
            <a:off x="3954444" y="2570821"/>
            <a:ext cx="473206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30s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227A245C-0FA4-4685-A428-838462C51349}"/>
              </a:ext>
            </a:extLst>
          </p:cNvPr>
          <p:cNvSpPr txBox="1"/>
          <p:nvPr/>
        </p:nvSpPr>
        <p:spPr>
          <a:xfrm>
            <a:off x="5974080" y="3237064"/>
            <a:ext cx="473206" cy="338554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30s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CFA10D1F-B909-4BAA-87D6-60391E625F87}"/>
              </a:ext>
            </a:extLst>
          </p:cNvPr>
          <p:cNvSpPr txBox="1"/>
          <p:nvPr/>
        </p:nvSpPr>
        <p:spPr>
          <a:xfrm>
            <a:off x="3100253" y="4681853"/>
            <a:ext cx="3914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0s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16D401E2-EFB7-47A3-B551-14AB7FAA4EF4}"/>
              </a:ext>
            </a:extLst>
          </p:cNvPr>
          <p:cNvSpPr txBox="1"/>
          <p:nvPr/>
        </p:nvSpPr>
        <p:spPr>
          <a:xfrm>
            <a:off x="4578086" y="3983962"/>
            <a:ext cx="47320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20s</a:t>
            </a:r>
          </a:p>
        </p:txBody>
      </p:sp>
    </p:spTree>
    <p:extLst>
      <p:ext uri="{BB962C8B-B14F-4D97-AF65-F5344CB8AC3E}">
        <p14:creationId xmlns:p14="http://schemas.microsoft.com/office/powerpoint/2010/main" val="178270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8ADC6-2102-4DAB-A392-9514B930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Supermarksimulation mit einer Ereignisliste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1DEC948-0864-407B-93C2-90B5C2723972}"/>
              </a:ext>
            </a:extLst>
          </p:cNvPr>
          <p:cNvSpPr/>
          <p:nvPr/>
        </p:nvSpPr>
        <p:spPr>
          <a:xfrm>
            <a:off x="427839" y="3568802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45DFA4F-5600-4CCC-87EB-954660A9682C}"/>
              </a:ext>
            </a:extLst>
          </p:cNvPr>
          <p:cNvSpPr/>
          <p:nvPr/>
        </p:nvSpPr>
        <p:spPr>
          <a:xfrm>
            <a:off x="427839" y="1089855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924E515-7C60-4FA1-B4D6-73FD5EB1F573}"/>
              </a:ext>
            </a:extLst>
          </p:cNvPr>
          <p:cNvSpPr/>
          <p:nvPr/>
        </p:nvSpPr>
        <p:spPr>
          <a:xfrm>
            <a:off x="3356747" y="2177770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BEA5D1-BE99-409D-979C-120159FEE84D}"/>
              </a:ext>
            </a:extLst>
          </p:cNvPr>
          <p:cNvSpPr/>
          <p:nvPr/>
        </p:nvSpPr>
        <p:spPr>
          <a:xfrm>
            <a:off x="6202626" y="3568802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C48DB80-7B56-427A-BA5B-1BE47A00949B}"/>
              </a:ext>
            </a:extLst>
          </p:cNvPr>
          <p:cNvSpPr/>
          <p:nvPr/>
        </p:nvSpPr>
        <p:spPr>
          <a:xfrm>
            <a:off x="3356747" y="3575522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5731B69-937C-4144-B23F-1DCD3008964F}"/>
              </a:ext>
            </a:extLst>
          </p:cNvPr>
          <p:cNvSpPr/>
          <p:nvPr/>
        </p:nvSpPr>
        <p:spPr>
          <a:xfrm>
            <a:off x="427839" y="5072487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Ausgang</a:t>
            </a:r>
          </a:p>
        </p:txBody>
      </p:sp>
      <p:graphicFrame>
        <p:nvGraphicFramePr>
          <p:cNvPr id="28" name="Tabelle 27">
            <a:extLst>
              <a:ext uri="{FF2B5EF4-FFF2-40B4-BE49-F238E27FC236}">
                <a16:creationId xmlns:a16="http://schemas.microsoft.com/office/drawing/2014/main" id="{2404D51F-53DC-439A-B54D-B0CBEB42B2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90326" y="408560"/>
          <a:ext cx="3406862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5601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01261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K2-1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75254"/>
                  </a:ext>
                </a:extLst>
              </a:tr>
            </a:tbl>
          </a:graphicData>
        </a:graphic>
      </p:graphicFrame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5801FD3A-6F0A-4F22-BE5B-82D7606A5930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227839" y="1449855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6657481-609E-4D7E-817F-4438723B1F3D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256747" y="2897770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7D8C1ECC-4FB7-4E0A-90F7-20D5E8D3FC93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156747" y="2537770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BC549D2-96FF-4C9F-8DF4-6640760C7241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156747" y="3928802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A2866DF-2DBF-4F0F-A142-CE07F16ACC7B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227839" y="3928802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8B30104-1C26-47CE-955A-107E7C937B7B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327839" y="4288802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8F3DD71D-11DE-4422-BA7B-A117BF3A9DBD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826777" y="2038832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33B15786-B686-4DCD-A82E-4C6922BA063C}"/>
              </a:ext>
            </a:extLst>
          </p:cNvPr>
          <p:cNvCxnSpPr/>
          <p:nvPr/>
        </p:nvCxnSpPr>
        <p:spPr>
          <a:xfrm rot="10800000" flipV="1">
            <a:off x="427840" y="1449854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DA2F6B23-ACE8-4C2C-8C52-5462B86C9D7F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673811" y="3849550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prechblase: rechteckig 39">
            <a:extLst>
              <a:ext uri="{FF2B5EF4-FFF2-40B4-BE49-F238E27FC236}">
                <a16:creationId xmlns:a16="http://schemas.microsoft.com/office/drawing/2014/main" id="{E8F50922-D234-4C8E-97CA-C74575599626}"/>
              </a:ext>
            </a:extLst>
          </p:cNvPr>
          <p:cNvSpPr/>
          <p:nvPr/>
        </p:nvSpPr>
        <p:spPr>
          <a:xfrm>
            <a:off x="8189941" y="2224382"/>
            <a:ext cx="1914774" cy="673388"/>
          </a:xfrm>
          <a:prstGeom prst="wedgeRectCallout">
            <a:avLst>
              <a:gd name="adj1" fmla="val 1799"/>
              <a:gd name="adj2" fmla="val -143270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Initiale Ereignisliste</a:t>
            </a:r>
          </a:p>
        </p:txBody>
      </p:sp>
      <p:sp>
        <p:nvSpPr>
          <p:cNvPr id="41" name="Sprechblase: rechteckig 40">
            <a:extLst>
              <a:ext uri="{FF2B5EF4-FFF2-40B4-BE49-F238E27FC236}">
                <a16:creationId xmlns:a16="http://schemas.microsoft.com/office/drawing/2014/main" id="{14C2C086-0D1E-4345-AE6E-7C0E62328183}"/>
              </a:ext>
            </a:extLst>
          </p:cNvPr>
          <p:cNvSpPr/>
          <p:nvPr/>
        </p:nvSpPr>
        <p:spPr>
          <a:xfrm>
            <a:off x="10234643" y="2224382"/>
            <a:ext cx="1914774" cy="673388"/>
          </a:xfrm>
          <a:prstGeom prst="wedgeRectCallout">
            <a:avLst>
              <a:gd name="adj1" fmla="val -41083"/>
              <a:gd name="adj2" fmla="val -157126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Erste Typ-2 Kund*in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3919501-7938-4026-A0F9-8B4335437C48}"/>
              </a:ext>
            </a:extLst>
          </p:cNvPr>
          <p:cNvSpPr/>
          <p:nvPr/>
        </p:nvSpPr>
        <p:spPr>
          <a:xfrm>
            <a:off x="6259484" y="3956482"/>
            <a:ext cx="620929" cy="2628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C865B07F-BF97-4E45-8123-F3F451654F60}"/>
              </a:ext>
            </a:extLst>
          </p:cNvPr>
          <p:cNvSpPr/>
          <p:nvPr/>
        </p:nvSpPr>
        <p:spPr>
          <a:xfrm rot="5400000">
            <a:off x="6753994" y="3777458"/>
            <a:ext cx="620929" cy="2628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1126D26-45E4-47BA-88F8-4BD4C10C244D}"/>
              </a:ext>
            </a:extLst>
          </p:cNvPr>
          <p:cNvSpPr/>
          <p:nvPr/>
        </p:nvSpPr>
        <p:spPr>
          <a:xfrm rot="5400000">
            <a:off x="7069481" y="3777459"/>
            <a:ext cx="620929" cy="2628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Sprechblase: rechteckig 44">
            <a:extLst>
              <a:ext uri="{FF2B5EF4-FFF2-40B4-BE49-F238E27FC236}">
                <a16:creationId xmlns:a16="http://schemas.microsoft.com/office/drawing/2014/main" id="{75CA767E-1051-4BCA-9A39-0F8C25E895E8}"/>
              </a:ext>
            </a:extLst>
          </p:cNvPr>
          <p:cNvSpPr/>
          <p:nvPr/>
        </p:nvSpPr>
        <p:spPr>
          <a:xfrm>
            <a:off x="5596613" y="5072487"/>
            <a:ext cx="1914774" cy="929889"/>
          </a:xfrm>
          <a:prstGeom prst="wedgeRectCallout">
            <a:avLst>
              <a:gd name="adj1" fmla="val -151"/>
              <a:gd name="adj2" fmla="val -154451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Bediente</a:t>
            </a:r>
          </a:p>
          <a:p>
            <a:pPr algn="ctr"/>
            <a:r>
              <a:rPr lang="de-DE" dirty="0"/>
              <a:t>Kund*in</a:t>
            </a:r>
          </a:p>
        </p:txBody>
      </p:sp>
      <p:sp>
        <p:nvSpPr>
          <p:cNvPr id="46" name="Sprechblase: rechteckig 45">
            <a:extLst>
              <a:ext uri="{FF2B5EF4-FFF2-40B4-BE49-F238E27FC236}">
                <a16:creationId xmlns:a16="http://schemas.microsoft.com/office/drawing/2014/main" id="{B595F2F0-4B09-4CD7-A5EC-88F54FDCA944}"/>
              </a:ext>
            </a:extLst>
          </p:cNvPr>
          <p:cNvSpPr/>
          <p:nvPr/>
        </p:nvSpPr>
        <p:spPr>
          <a:xfrm>
            <a:off x="7781824" y="5054048"/>
            <a:ext cx="1914774" cy="929889"/>
          </a:xfrm>
          <a:prstGeom prst="wedgeRectCallout">
            <a:avLst>
              <a:gd name="adj1" fmla="val -86402"/>
              <a:gd name="adj2" fmla="val -175522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Wartende</a:t>
            </a:r>
          </a:p>
          <a:p>
            <a:pPr algn="ctr"/>
            <a:r>
              <a:rPr lang="de-DE" dirty="0"/>
              <a:t>Kund*innen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D7C9DBC-54FA-46A8-BE20-8A53C6F1A9FC}"/>
              </a:ext>
            </a:extLst>
          </p:cNvPr>
          <p:cNvSpPr txBox="1"/>
          <p:nvPr/>
        </p:nvSpPr>
        <p:spPr>
          <a:xfrm>
            <a:off x="8189942" y="3058572"/>
            <a:ext cx="3892036" cy="120032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Priorität bei gleichzeitigen Ereignissen</a:t>
            </a:r>
          </a:p>
          <a:p>
            <a:pPr marL="342900" indent="-342900">
              <a:buAutoNum type="arabicPeriod"/>
            </a:pPr>
            <a:r>
              <a:rPr lang="de-DE" dirty="0"/>
              <a:t>Verlassen</a:t>
            </a:r>
          </a:p>
          <a:p>
            <a:pPr marL="342900" indent="-342900">
              <a:buAutoNum type="arabicPeriod"/>
            </a:pPr>
            <a:r>
              <a:rPr lang="de-DE" dirty="0"/>
              <a:t>Beginn</a:t>
            </a:r>
          </a:p>
          <a:p>
            <a:pPr marL="342900" indent="-342900">
              <a:buAutoNum type="arabicPeriod"/>
            </a:pPr>
            <a:r>
              <a:rPr lang="de-DE" dirty="0"/>
              <a:t>Ankunft</a:t>
            </a:r>
          </a:p>
        </p:txBody>
      </p:sp>
    </p:spTree>
    <p:extLst>
      <p:ext uri="{BB962C8B-B14F-4D97-AF65-F5344CB8AC3E}">
        <p14:creationId xmlns:p14="http://schemas.microsoft.com/office/powerpoint/2010/main" val="109973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468303"/>
              </p:ext>
            </p:extLst>
          </p:nvPr>
        </p:nvGraphicFramePr>
        <p:xfrm>
          <a:off x="8590326" y="199549"/>
          <a:ext cx="3406862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K2-1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7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3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</a:tbl>
          </a:graphicData>
        </a:graphic>
      </p:graphicFrame>
      <p:sp>
        <p:nvSpPr>
          <p:cNvPr id="17" name="Rechteck 16">
            <a:extLst>
              <a:ext uri="{FF2B5EF4-FFF2-40B4-BE49-F238E27FC236}">
                <a16:creationId xmlns:a16="http://schemas.microsoft.com/office/drawing/2014/main" id="{635063F5-E247-43A9-8F46-057044FC0B08}"/>
              </a:ext>
            </a:extLst>
          </p:cNvPr>
          <p:cNvSpPr/>
          <p:nvPr/>
        </p:nvSpPr>
        <p:spPr>
          <a:xfrm>
            <a:off x="42783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730DA8C-68FB-4CA6-9B26-7B0CE990AF63}"/>
              </a:ext>
            </a:extLst>
          </p:cNvPr>
          <p:cNvSpPr/>
          <p:nvPr/>
        </p:nvSpPr>
        <p:spPr>
          <a:xfrm>
            <a:off x="42783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5FA58A3-18F9-43A2-BA50-50F80307D512}"/>
              </a:ext>
            </a:extLst>
          </p:cNvPr>
          <p:cNvSpPr/>
          <p:nvPr/>
        </p:nvSpPr>
        <p:spPr>
          <a:xfrm>
            <a:off x="335674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0516439-2605-416A-B238-F73E9B77016E}"/>
              </a:ext>
            </a:extLst>
          </p:cNvPr>
          <p:cNvSpPr/>
          <p:nvPr/>
        </p:nvSpPr>
        <p:spPr>
          <a:xfrm>
            <a:off x="620262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DF68715-22BB-4C7B-A050-372F2A8A7BE1}"/>
              </a:ext>
            </a:extLst>
          </p:cNvPr>
          <p:cNvSpPr/>
          <p:nvPr/>
        </p:nvSpPr>
        <p:spPr>
          <a:xfrm>
            <a:off x="335674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B9FC609-BFFE-43E6-B6CE-AEB2DF580D04}"/>
              </a:ext>
            </a:extLst>
          </p:cNvPr>
          <p:cNvSpPr/>
          <p:nvPr/>
        </p:nvSpPr>
        <p:spPr>
          <a:xfrm>
            <a:off x="42783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186B8DE7-65D7-41E4-A728-998ABA6DF974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222783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0D0C47A-8953-426F-9E30-892C27B43D96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425674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5A63FF6D-2A05-4A25-8EB3-81C53B236A0C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>
            <a:off x="515674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0177137-3738-4C7C-B740-E09F542ABE5C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515674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B9B14E6-A170-4098-AF2E-A3BF0C7C88DB}"/>
              </a:ext>
            </a:extLst>
          </p:cNvPr>
          <p:cNvCxnSpPr>
            <a:cxnSpLocks/>
            <a:stCxn id="21" idx="1"/>
            <a:endCxn id="17" idx="3"/>
          </p:cNvCxnSpPr>
          <p:nvPr/>
        </p:nvCxnSpPr>
        <p:spPr>
          <a:xfrm flipH="1" flipV="1">
            <a:off x="222783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1F58C8F-A124-4748-BB48-18757F5909CB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132783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F0764FCC-762B-437F-A03E-A344F7C8924B}"/>
              </a:ext>
            </a:extLst>
          </p:cNvPr>
          <p:cNvCxnSpPr>
            <a:cxnSpLocks/>
            <a:stCxn id="17" idx="0"/>
            <a:endCxn id="19" idx="1"/>
          </p:cNvCxnSpPr>
          <p:nvPr/>
        </p:nvCxnSpPr>
        <p:spPr>
          <a:xfrm rot="5400000" flipH="1" flipV="1">
            <a:off x="182677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B3C978E-F762-4AC2-9F2C-F9F68D9198D3}"/>
              </a:ext>
            </a:extLst>
          </p:cNvPr>
          <p:cNvCxnSpPr/>
          <p:nvPr/>
        </p:nvCxnSpPr>
        <p:spPr>
          <a:xfrm rot="10800000" flipV="1">
            <a:off x="42784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5A003438-B1E9-4D83-93CC-3F33F93E52D3}"/>
              </a:ext>
            </a:extLst>
          </p:cNvPr>
          <p:cNvCxnSpPr>
            <a:cxnSpLocks/>
            <a:stCxn id="21" idx="2"/>
            <a:endCxn id="22" idx="3"/>
          </p:cNvCxnSpPr>
          <p:nvPr/>
        </p:nvCxnSpPr>
        <p:spPr>
          <a:xfrm rot="5400000">
            <a:off x="267381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2">
            <a:extLst>
              <a:ext uri="{FF2B5EF4-FFF2-40B4-BE49-F238E27FC236}">
                <a16:creationId xmlns:a16="http://schemas.microsoft.com/office/drawing/2014/main" id="{D62D9052-59BC-4F0C-ABEA-8BA13875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Ausgangssituation am Simulationsanfang</a:t>
            </a:r>
          </a:p>
        </p:txBody>
      </p:sp>
    </p:spTree>
    <p:extLst>
      <p:ext uri="{BB962C8B-B14F-4D97-AF65-F5344CB8AC3E}">
        <p14:creationId xmlns:p14="http://schemas.microsoft.com/office/powerpoint/2010/main" val="125026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756839"/>
              </p:ext>
            </p:extLst>
          </p:nvPr>
        </p:nvGraphicFramePr>
        <p:xfrm>
          <a:off x="8590326" y="199549"/>
          <a:ext cx="3406862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K2-1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7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Bäcker K1-1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53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024330" y="681133"/>
            <a:ext cx="531845" cy="19594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505637A-E039-41D0-BAEB-9C10093F3222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BE72E9E-B52F-474B-8F59-C81FFF9E31E6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AB7B143-D4A4-4F1A-84EC-53300606B5A1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99739D8-3C19-4F98-A601-AF784EE32236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B9E919B-2C7D-4468-B3EF-3D47FF0A05D6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BCD8C5C-8C97-4C79-85E6-D537C9E60B0E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1C2FE219-CB5D-48E9-84DC-4A7E4BDF3EC3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D66EDA2-C0A5-4425-B9DB-D58876B4A37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33BDB39B-EE2E-40BF-BD14-9C9299C1969F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8912F91-3BC4-4C0E-B571-945DB827073E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F61B083-5101-4CC6-BC16-F85FFC38D71C}"/>
              </a:ext>
            </a:extLst>
          </p:cNvPr>
          <p:cNvCxnSpPr>
            <a:cxnSpLocks/>
            <a:stCxn id="18" idx="1"/>
            <a:endCxn id="13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579C967-1986-4F27-937C-BA1E03BAF96A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E790D060-86BD-4673-9F67-EB498CDA6107}"/>
              </a:ext>
            </a:extLst>
          </p:cNvPr>
          <p:cNvCxnSpPr>
            <a:cxnSpLocks/>
            <a:stCxn id="13" idx="0"/>
            <a:endCxn id="16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0A1FDFD1-15B1-4BE8-A69E-C7DDD1F13FAB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752AE91E-1BAF-4575-955E-346FA96FEBD6}"/>
              </a:ext>
            </a:extLst>
          </p:cNvPr>
          <p:cNvCxnSpPr>
            <a:cxnSpLocks/>
            <a:stCxn id="18" idx="2"/>
            <a:endCxn id="19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94532596-8D12-455F-AB48-17F28D4FBF53}"/>
              </a:ext>
            </a:extLst>
          </p:cNvPr>
          <p:cNvSpPr/>
          <p:nvPr/>
        </p:nvSpPr>
        <p:spPr>
          <a:xfrm>
            <a:off x="10141" y="2345033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</p:spTree>
    <p:extLst>
      <p:ext uri="{BB962C8B-B14F-4D97-AF65-F5344CB8AC3E}">
        <p14:creationId xmlns:p14="http://schemas.microsoft.com/office/powerpoint/2010/main" val="4003927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518498"/>
              </p:ext>
            </p:extLst>
          </p:nvPr>
        </p:nvGraphicFramePr>
        <p:xfrm>
          <a:off x="8590326" y="199549"/>
          <a:ext cx="3406862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K2-1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7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Bäcker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3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31s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Wurst K2-1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7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61s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Beginn K2-2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36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024330" y="1045030"/>
            <a:ext cx="531845" cy="19594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CD78EB2-7769-4EED-B122-0F31B14DD6D2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AEC9AED-3D21-438E-A608-E04D3BAA1F20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900ABE7-C352-40C5-84B1-EBC95F5034A9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A6E6D7C-CE3F-437B-9967-2D002C008C7D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DF13466-B96F-4A7E-8E3E-4D4EE704BA56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90D4B31-4A8A-49E7-978A-DC8E1BD6DCF7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BFC61031-E63B-4CA0-8FE6-A9B8A5412833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D6462C5-F8D7-46F0-8356-A35B7406D959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1EE3B4C8-680D-45FE-8CC8-0393E2CBF0BD}"/>
              </a:ext>
            </a:extLst>
          </p:cNvPr>
          <p:cNvCxnSpPr>
            <a:cxnSpLocks/>
            <a:stCxn id="22" idx="3"/>
            <a:endCxn id="23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94B3638-D54B-4F91-A8C7-82DDC9F70124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E823424-6294-4C26-9902-147A8E0A70B1}"/>
              </a:ext>
            </a:extLst>
          </p:cNvPr>
          <p:cNvCxnSpPr>
            <a:cxnSpLocks/>
            <a:stCxn id="24" idx="1"/>
            <a:endCxn id="20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A4722C0-0AAF-453C-8228-9F530A258EEF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CC75242D-DEBA-42C7-84A2-8C487BDBC97F}"/>
              </a:ext>
            </a:extLst>
          </p:cNvPr>
          <p:cNvCxnSpPr>
            <a:cxnSpLocks/>
            <a:stCxn id="20" idx="0"/>
            <a:endCxn id="22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2FD1A3F3-C930-415E-B303-7C05BBB55D55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414DFCF2-28CF-4AAB-990F-B7EA60667C2C}"/>
              </a:ext>
            </a:extLst>
          </p:cNvPr>
          <p:cNvCxnSpPr>
            <a:cxnSpLocks/>
            <a:stCxn id="24" idx="2"/>
            <a:endCxn id="25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725D03E3-FD05-43FD-88EF-7ACAD38709A3}"/>
              </a:ext>
            </a:extLst>
          </p:cNvPr>
          <p:cNvSpPr/>
          <p:nvPr/>
        </p:nvSpPr>
        <p:spPr>
          <a:xfrm>
            <a:off x="10141" y="2345033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CA275F6-F9F6-4DEE-A36B-58B98CD089CF}"/>
              </a:ext>
            </a:extLst>
          </p:cNvPr>
          <p:cNvSpPr/>
          <p:nvPr/>
        </p:nvSpPr>
        <p:spPr>
          <a:xfrm>
            <a:off x="2877796" y="1098842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</p:spTree>
    <p:extLst>
      <p:ext uri="{BB962C8B-B14F-4D97-AF65-F5344CB8AC3E}">
        <p14:creationId xmlns:p14="http://schemas.microsoft.com/office/powerpoint/2010/main" val="4028623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093442"/>
              </p:ext>
            </p:extLst>
          </p:nvPr>
        </p:nvGraphicFramePr>
        <p:xfrm>
          <a:off x="8590326" y="199549"/>
          <a:ext cx="3406862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K2-1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7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Bäcker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3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Wurst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Beginn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36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110s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Bäcker K1-1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06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024330" y="1399596"/>
            <a:ext cx="531845" cy="19594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4694FED-1D01-497B-A42B-F87D8CE33E95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31E5820-FA7E-4521-B270-3B054CA73E20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E240D59-3957-4210-9E64-F4439DB0F44D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E4B2CED-2920-4D14-83A9-B797DE61745A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4F465AF-AF7E-45D4-A108-034AB22DDCE4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DB0BD4E-14D4-4506-BC93-E228D118661F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244925EE-E0A1-4617-B773-A2539F3B547A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1F38D4F-4452-4BB5-B84B-AA69A636A1EB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D1F08E98-BE7B-4AD7-8FE7-B1532AEBEA26}"/>
              </a:ext>
            </a:extLst>
          </p:cNvPr>
          <p:cNvCxnSpPr>
            <a:cxnSpLocks/>
            <a:stCxn id="22" idx="3"/>
            <a:endCxn id="23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E6C2F4A-B660-4883-9C91-14F1815E96CC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1A67E41-5BF3-4B81-B77B-1918D7DDC180}"/>
              </a:ext>
            </a:extLst>
          </p:cNvPr>
          <p:cNvCxnSpPr>
            <a:cxnSpLocks/>
            <a:stCxn id="24" idx="1"/>
            <a:endCxn id="20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53A3737-30BD-4399-9E87-50541DED3CDD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57A6A724-0C81-4A08-A2F6-395EDB27A599}"/>
              </a:ext>
            </a:extLst>
          </p:cNvPr>
          <p:cNvCxnSpPr>
            <a:cxnSpLocks/>
            <a:stCxn id="20" idx="0"/>
            <a:endCxn id="22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109DC7BF-0CE7-4E35-830A-3CB08C77BF8A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43CA4B5A-C524-4B6B-9D35-966893D7D841}"/>
              </a:ext>
            </a:extLst>
          </p:cNvPr>
          <p:cNvCxnSpPr>
            <a:cxnSpLocks/>
            <a:stCxn id="24" idx="2"/>
            <a:endCxn id="25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558F3AAE-09E0-44F7-BB21-B8F9E301F6AF}"/>
              </a:ext>
            </a:extLst>
          </p:cNvPr>
          <p:cNvSpPr/>
          <p:nvPr/>
        </p:nvSpPr>
        <p:spPr>
          <a:xfrm>
            <a:off x="588469" y="3731948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2CD2F88-CC84-4D0A-8BDF-533B2BBFDF55}"/>
              </a:ext>
            </a:extLst>
          </p:cNvPr>
          <p:cNvSpPr/>
          <p:nvPr/>
        </p:nvSpPr>
        <p:spPr>
          <a:xfrm>
            <a:off x="2877796" y="1098842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</p:spTree>
    <p:extLst>
      <p:ext uri="{BB962C8B-B14F-4D97-AF65-F5344CB8AC3E}">
        <p14:creationId xmlns:p14="http://schemas.microsoft.com/office/powerpoint/2010/main" val="3449034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374236"/>
              </p:ext>
            </p:extLst>
          </p:nvPr>
        </p:nvGraphicFramePr>
        <p:xfrm>
          <a:off x="8590326" y="199549"/>
          <a:ext cx="3406862" cy="3337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K2-1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7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Bäcker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3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noStrike" dirty="0"/>
                        <a:t>31s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noStrike" dirty="0"/>
                        <a:t>Ankunft Wurst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Beginn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36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91s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Wurst K2-1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38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Bäcker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06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024330" y="1763494"/>
            <a:ext cx="531845" cy="19594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0B763FE-94A9-442A-BBA9-0BE0728E4EE7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DFDBF80-D832-4888-B6FA-7E755C961B0A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C471A04-43B5-45D1-93C9-8801D8535D60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0D2F68D-E30F-4285-B169-A73D2421ADCC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CF1151D-13B8-4DA5-9033-0B0754939A08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53858CB-8A94-4C53-806E-467CF4FD572B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DF676003-16E9-4FBF-864B-854DAD8231ED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6E2F721-7533-49E7-AF59-E7D0A45A65D4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DC6CD77E-3FB5-4A8A-A653-7A52502D8293}"/>
              </a:ext>
            </a:extLst>
          </p:cNvPr>
          <p:cNvCxnSpPr>
            <a:cxnSpLocks/>
            <a:stCxn id="20" idx="3"/>
            <a:endCxn id="21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CA9BA87-99C5-427A-A6B6-1EC8F072BFB3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1C3A7B0-7789-4EDF-A648-269976076149}"/>
              </a:ext>
            </a:extLst>
          </p:cNvPr>
          <p:cNvCxnSpPr>
            <a:cxnSpLocks/>
            <a:stCxn id="22" idx="1"/>
            <a:endCxn id="17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E5A3077-757C-4AB4-87DD-0AD02D88DD5B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46990B88-3D48-4444-945E-623E31150985}"/>
              </a:ext>
            </a:extLst>
          </p:cNvPr>
          <p:cNvCxnSpPr>
            <a:cxnSpLocks/>
            <a:stCxn id="17" idx="0"/>
            <a:endCxn id="20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595F856E-C2C1-409F-95E7-D60ECE1C6FDA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D8FF4BEE-1AF8-4C11-B09E-F80E8E66269C}"/>
              </a:ext>
            </a:extLst>
          </p:cNvPr>
          <p:cNvCxnSpPr>
            <a:cxnSpLocks/>
            <a:stCxn id="22" idx="2"/>
            <a:endCxn id="23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C227B540-2EC6-4B73-A5D9-1C6638C22E28}"/>
              </a:ext>
            </a:extLst>
          </p:cNvPr>
          <p:cNvSpPr/>
          <p:nvPr/>
        </p:nvSpPr>
        <p:spPr>
          <a:xfrm>
            <a:off x="588469" y="3731948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06B935E-FE35-43DD-A6FD-626B1AE63F1E}"/>
              </a:ext>
            </a:extLst>
          </p:cNvPr>
          <p:cNvSpPr/>
          <p:nvPr/>
        </p:nvSpPr>
        <p:spPr>
          <a:xfrm>
            <a:off x="3535252" y="2345033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</p:spTree>
    <p:extLst>
      <p:ext uri="{BB962C8B-B14F-4D97-AF65-F5344CB8AC3E}">
        <p14:creationId xmlns:p14="http://schemas.microsoft.com/office/powerpoint/2010/main" val="3936279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74885"/>
              </p:ext>
            </p:extLst>
          </p:nvPr>
        </p:nvGraphicFramePr>
        <p:xfrm>
          <a:off x="8590326" y="199549"/>
          <a:ext cx="3406862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K2-1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7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Bäcker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3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31s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Wurst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noStrike" dirty="0"/>
                        <a:t>61s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noStrike" dirty="0"/>
                        <a:t>Beginn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36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91s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Wurst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38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91s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Wurst K2-2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81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Bäcker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06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121s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Beginn K2-3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41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058481" y="2145143"/>
            <a:ext cx="531845" cy="19594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D1E1998-90D8-4840-ADCF-128FFF87E5E2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74A91E0-403F-4D52-9314-469EF1F003FF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8DA47A1-ACE7-4E04-B668-0CF7E2A4A419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E48D55B-D918-4D30-A61E-A8C4E6E41EC1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8CC7024-C5F9-42E2-BE2B-8C8256602F80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EB6F7B4-FF96-4F8D-8691-E7E3F779180B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D0401299-F3CA-4263-BA08-7D96C2AB8D5B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69E92C0-A4D3-451B-BFEA-7E99947B0FFD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BB1F8D09-004C-4E4F-B639-C4A015EE7AC9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1028A69-4849-49E6-9D0B-4E2803AE829B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EE3755-01FA-47AD-886D-E27803EA7102}"/>
              </a:ext>
            </a:extLst>
          </p:cNvPr>
          <p:cNvCxnSpPr>
            <a:cxnSpLocks/>
            <a:stCxn id="21" idx="1"/>
            <a:endCxn id="14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38B45C5-68F2-436A-9541-3C771E6FCED3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1027A431-7D8D-4462-8F1D-32885E705FA4}"/>
              </a:ext>
            </a:extLst>
          </p:cNvPr>
          <p:cNvCxnSpPr>
            <a:cxnSpLocks/>
            <a:stCxn id="14" idx="0"/>
            <a:endCxn id="18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8D55CFB8-3295-4A7F-9BF2-11CD69A9BB4C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BF2ECE2C-CA3E-4C43-9A44-FAB3CAE70423}"/>
              </a:ext>
            </a:extLst>
          </p:cNvPr>
          <p:cNvCxnSpPr>
            <a:cxnSpLocks/>
            <a:stCxn id="21" idx="2"/>
            <a:endCxn id="22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6784A076-A20D-4DC2-A168-8B17390ABFFB}"/>
              </a:ext>
            </a:extLst>
          </p:cNvPr>
          <p:cNvSpPr/>
          <p:nvPr/>
        </p:nvSpPr>
        <p:spPr>
          <a:xfrm>
            <a:off x="588469" y="3731948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BDA85C7-E8B2-4EA8-8B71-D1680E43C312}"/>
              </a:ext>
            </a:extLst>
          </p:cNvPr>
          <p:cNvSpPr/>
          <p:nvPr/>
        </p:nvSpPr>
        <p:spPr>
          <a:xfrm>
            <a:off x="3535252" y="2345033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4629C04-6A4A-4AF6-A3B6-05639D79FDF3}"/>
              </a:ext>
            </a:extLst>
          </p:cNvPr>
          <p:cNvSpPr/>
          <p:nvPr/>
        </p:nvSpPr>
        <p:spPr>
          <a:xfrm>
            <a:off x="3029603" y="111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</p:spTree>
    <p:extLst>
      <p:ext uri="{BB962C8B-B14F-4D97-AF65-F5344CB8AC3E}">
        <p14:creationId xmlns:p14="http://schemas.microsoft.com/office/powerpoint/2010/main" val="688497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56483"/>
              </p:ext>
            </p:extLst>
          </p:nvPr>
        </p:nvGraphicFramePr>
        <p:xfrm>
          <a:off x="8590326" y="199549"/>
          <a:ext cx="3406862" cy="4450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K2-1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7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Bäcker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3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31s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Wurst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61s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36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91s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Wurst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38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91s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81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Bäcker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06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Beginn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1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121s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Kasse K2-1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058481" y="2526029"/>
            <a:ext cx="531845" cy="19594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C1AB0E8-9290-427C-9818-E4736FFBA8EC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F718897-AD73-4228-A98C-F68CC4DDC456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98A8228-3767-4847-83C4-79CD58090F81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EE6414B-EAD5-4D8A-BD6C-6D13C4DAFD5E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777561B-4F14-4C9D-8C15-2DAAD9512B58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AA81994-EB85-41D9-9899-FFBFF5C07BBF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9E6ADE3E-2303-4586-A3E2-D9CDC3518E99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EC79DAE-5CA7-45F2-AC0C-EF661035126C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371BBD6A-5D33-4E8E-AE7B-D530BA6DF4FC}"/>
              </a:ext>
            </a:extLst>
          </p:cNvPr>
          <p:cNvCxnSpPr>
            <a:cxnSpLocks/>
            <a:stCxn id="20" idx="3"/>
            <a:endCxn id="21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E554554-3AEF-4273-BE6E-A5D598F55808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6C86BC9-2DB3-41F8-8BD6-54D333A37D8E}"/>
              </a:ext>
            </a:extLst>
          </p:cNvPr>
          <p:cNvCxnSpPr>
            <a:cxnSpLocks/>
            <a:stCxn id="22" idx="1"/>
            <a:endCxn id="17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11C94CD-57EF-485A-9321-581FA79107D3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E49AEEB5-F22D-410D-A73E-4CEAB0B2D804}"/>
              </a:ext>
            </a:extLst>
          </p:cNvPr>
          <p:cNvCxnSpPr>
            <a:cxnSpLocks/>
            <a:stCxn id="17" idx="0"/>
            <a:endCxn id="20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A9531605-2999-4C46-A102-AB475BA62C5D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A9D867A6-2F5D-4748-992E-D659421D594D}"/>
              </a:ext>
            </a:extLst>
          </p:cNvPr>
          <p:cNvCxnSpPr>
            <a:cxnSpLocks/>
            <a:stCxn id="22" idx="2"/>
            <a:endCxn id="23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7A8D8BB0-5D20-49DB-ABC7-1051E892A0F6}"/>
              </a:ext>
            </a:extLst>
          </p:cNvPr>
          <p:cNvSpPr/>
          <p:nvPr/>
        </p:nvSpPr>
        <p:spPr>
          <a:xfrm>
            <a:off x="588469" y="3731948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89AA065-E7D3-45BF-AE5E-2CC0F849291A}"/>
              </a:ext>
            </a:extLst>
          </p:cNvPr>
          <p:cNvSpPr/>
          <p:nvPr/>
        </p:nvSpPr>
        <p:spPr>
          <a:xfrm>
            <a:off x="4031355" y="2864049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186D776-AD63-4F08-8292-972E8FCF3349}"/>
              </a:ext>
            </a:extLst>
          </p:cNvPr>
          <p:cNvSpPr/>
          <p:nvPr/>
        </p:nvSpPr>
        <p:spPr>
          <a:xfrm>
            <a:off x="3029603" y="111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</p:spTree>
    <p:extLst>
      <p:ext uri="{BB962C8B-B14F-4D97-AF65-F5344CB8AC3E}">
        <p14:creationId xmlns:p14="http://schemas.microsoft.com/office/powerpoint/2010/main" val="2657712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914313"/>
              </p:ext>
            </p:extLst>
          </p:nvPr>
        </p:nvGraphicFramePr>
        <p:xfrm>
          <a:off x="8590326" y="199549"/>
          <a:ext cx="3406862" cy="482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K2-1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7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Bäcker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3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31s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Wurst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61s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36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91s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Wurst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38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91s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81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Bäcker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06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Beginn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1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151s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Wurst K2-2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058481" y="2880596"/>
            <a:ext cx="531845" cy="19594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6D25814-F4AB-45E2-8358-D77B80FB9E2A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70B15BB-4981-4828-AB35-DAF847742043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2A85281-DB7F-4D57-B57B-42A9F242D7F0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F8DA47E-0BE9-4F0E-AB82-B9BC20196255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BAD7D3C-0C0C-4285-B70C-5A6417E247E8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ADF2D2A-4074-4791-9541-EC5BA50B080C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CBAB9FA6-1107-4B21-81DE-571F8B629014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D3326A9-4415-43C8-BA1E-DF8666669399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B251A73E-77F3-4FB1-BDA8-0505797A5BD3}"/>
              </a:ext>
            </a:extLst>
          </p:cNvPr>
          <p:cNvCxnSpPr>
            <a:cxnSpLocks/>
            <a:stCxn id="20" idx="3"/>
            <a:endCxn id="21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EEAAFBB-E839-44EA-A3CF-632703C00C48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03F8545-0ACC-4A27-8FE1-BCA899DC584F}"/>
              </a:ext>
            </a:extLst>
          </p:cNvPr>
          <p:cNvCxnSpPr>
            <a:cxnSpLocks/>
            <a:stCxn id="22" idx="1"/>
            <a:endCxn id="17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2AE7597-3871-4886-87B0-EE023B7AEBB1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6800CDE-3D84-4EE8-9B38-8D2CAE60BC4E}"/>
              </a:ext>
            </a:extLst>
          </p:cNvPr>
          <p:cNvCxnSpPr>
            <a:cxnSpLocks/>
            <a:stCxn id="17" idx="0"/>
            <a:endCxn id="20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0503FF81-8939-4232-BA1C-AD2CFF33FC18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2223CBF9-367F-40E8-999C-51CBA88B23F8}"/>
              </a:ext>
            </a:extLst>
          </p:cNvPr>
          <p:cNvCxnSpPr>
            <a:cxnSpLocks/>
            <a:stCxn id="22" idx="2"/>
            <a:endCxn id="23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08B9CE23-4F55-405D-8B2A-9360AD7FDB01}"/>
              </a:ext>
            </a:extLst>
          </p:cNvPr>
          <p:cNvSpPr/>
          <p:nvPr/>
        </p:nvSpPr>
        <p:spPr>
          <a:xfrm>
            <a:off x="588469" y="3731948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F1D920C-DBB7-4FC7-837B-99BEE3D83C2A}"/>
              </a:ext>
            </a:extLst>
          </p:cNvPr>
          <p:cNvSpPr/>
          <p:nvPr/>
        </p:nvSpPr>
        <p:spPr>
          <a:xfrm>
            <a:off x="4031355" y="2864049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D0A7B3B-AEC9-4366-9CB7-6C3B0300223F}"/>
              </a:ext>
            </a:extLst>
          </p:cNvPr>
          <p:cNvSpPr/>
          <p:nvPr/>
        </p:nvSpPr>
        <p:spPr>
          <a:xfrm>
            <a:off x="3535252" y="2345033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</p:spTree>
    <p:extLst>
      <p:ext uri="{BB962C8B-B14F-4D97-AF65-F5344CB8AC3E}">
        <p14:creationId xmlns:p14="http://schemas.microsoft.com/office/powerpoint/2010/main" val="130089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839599-0FD7-40C9-97A4-FA2ACD4FBE0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6" cy="6858000"/>
          </a:xfrm>
        </p:spPr>
      </p:pic>
    </p:spTree>
    <p:extLst>
      <p:ext uri="{BB962C8B-B14F-4D97-AF65-F5344CB8AC3E}">
        <p14:creationId xmlns:p14="http://schemas.microsoft.com/office/powerpoint/2010/main" val="3504330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662195"/>
              </p:ext>
            </p:extLst>
          </p:nvPr>
        </p:nvGraphicFramePr>
        <p:xfrm>
          <a:off x="8590326" y="199549"/>
          <a:ext cx="3406862" cy="5191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K2-1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7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Bäcker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3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31s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Wurst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61s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36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91s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Wurst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38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91s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81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Bäcker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06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Beginn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1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140s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Wurst K1-1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14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41815" y="3233057"/>
            <a:ext cx="348511" cy="19594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8431C72-88BD-40B9-B509-D9E0B1B10F6C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E33DD10-1002-4E54-AB5B-730AD451D8A2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FEA57B9-6CED-445E-974A-40030398621D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5775FD-E252-4BA6-B54D-BAE8CE7D6E77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A7A6BAA-6A68-42DA-A58E-6927490B3CA1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0DE359D-F02E-4451-8853-BEBF54FD0F94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022378B9-4A4C-4494-B117-3A3BEBBCB0F4}"/>
              </a:ext>
            </a:extLst>
          </p:cNvPr>
          <p:cNvCxnSpPr>
            <a:cxnSpLocks/>
            <a:stCxn id="25" idx="3"/>
            <a:endCxn id="26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94DE642-E951-442A-813B-BD09FEC72DF6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625F155A-2C8A-4660-8374-3B3294174B7A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DB16852-E611-466B-BD46-90F58FFFBA67}"/>
              </a:ext>
            </a:extLst>
          </p:cNvPr>
          <p:cNvCxnSpPr>
            <a:cxnSpLocks/>
            <a:stCxn id="27" idx="1"/>
            <a:endCxn id="28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4E83E30-BDFC-42A5-B22B-2E7210EAF678}"/>
              </a:ext>
            </a:extLst>
          </p:cNvPr>
          <p:cNvCxnSpPr>
            <a:cxnSpLocks/>
            <a:stCxn id="28" idx="1"/>
            <a:endCxn id="24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B59AEED-F04B-453F-83AB-9E9DB5C1045C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128D25CC-6D73-4775-AF4D-3AEAD1F34541}"/>
              </a:ext>
            </a:extLst>
          </p:cNvPr>
          <p:cNvCxnSpPr>
            <a:cxnSpLocks/>
            <a:stCxn id="24" idx="0"/>
            <a:endCxn id="26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DEBDD53-C5A2-4487-844B-81EF8CFFFDCD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2860DA79-9ED4-4D5B-8955-7524C9B03D3D}"/>
              </a:ext>
            </a:extLst>
          </p:cNvPr>
          <p:cNvCxnSpPr>
            <a:cxnSpLocks/>
            <a:stCxn id="28" idx="2"/>
            <a:endCxn id="29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31C8AAFB-B30E-44ED-891E-770E4EE1149C}"/>
              </a:ext>
            </a:extLst>
          </p:cNvPr>
          <p:cNvSpPr/>
          <p:nvPr/>
        </p:nvSpPr>
        <p:spPr>
          <a:xfrm>
            <a:off x="1967603" y="220975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352E55BA-9C94-40D0-97E9-91E24048B678}"/>
              </a:ext>
            </a:extLst>
          </p:cNvPr>
          <p:cNvSpPr/>
          <p:nvPr/>
        </p:nvSpPr>
        <p:spPr>
          <a:xfrm>
            <a:off x="4031355" y="2864049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8608D28-2F6F-46C7-AB05-95778B07F926}"/>
              </a:ext>
            </a:extLst>
          </p:cNvPr>
          <p:cNvSpPr/>
          <p:nvPr/>
        </p:nvSpPr>
        <p:spPr>
          <a:xfrm>
            <a:off x="3535252" y="2345033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</p:spTree>
    <p:extLst>
      <p:ext uri="{BB962C8B-B14F-4D97-AF65-F5344CB8AC3E}">
        <p14:creationId xmlns:p14="http://schemas.microsoft.com/office/powerpoint/2010/main" val="1418643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099998"/>
              </p:ext>
            </p:extLst>
          </p:nvPr>
        </p:nvGraphicFramePr>
        <p:xfrm>
          <a:off x="8590326" y="199549"/>
          <a:ext cx="3406862" cy="5933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K2-1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7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Bäcker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3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31s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Wurst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61s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36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91s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Wurst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38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91s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81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110s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Bäcker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06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Beginn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1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140s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14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151s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Wurst K2-3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95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181s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Beginn K2-4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8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41814" y="3606285"/>
            <a:ext cx="348512" cy="20993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B11F3F9-36AF-4C1C-B877-1265F7D8417A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2918155-635E-4296-80F3-847BD98AAB0A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22D272C-791F-43C7-8300-D943C13D8BF1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5EB11C2-20D0-4D4A-84F4-55973F7509B3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362DFD0-38AB-4B33-89C4-4761857CD12F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89E108-9BE3-41FE-B991-A11C248AE9C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7BB04256-F5B9-4F53-9A7C-FD98E4FA1BA6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C8433A1-D6BA-4C35-A9D8-54C36911A1A5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CDA46CBA-AF0B-4BD8-BC00-144C02F0263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F5B01D0-E7A2-469E-8F1C-E26E924D3E15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FD92305-1E95-46D3-AD02-438F43F7DF82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EA5AC55-5B09-4F48-8B14-ECF5C5C744F3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16C8641D-7210-446A-BCE7-70EE24825625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CD0F6E4D-BB79-4B39-BD84-23CAFD9420E9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BABA64C1-6EE3-4718-B4E4-1C7B1CE2E852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1116460D-C021-4B96-9359-1723F72F0EC4}"/>
              </a:ext>
            </a:extLst>
          </p:cNvPr>
          <p:cNvSpPr/>
          <p:nvPr/>
        </p:nvSpPr>
        <p:spPr>
          <a:xfrm>
            <a:off x="1967603" y="220975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E572C282-C05C-416D-AC95-782202D23D69}"/>
              </a:ext>
            </a:extLst>
          </p:cNvPr>
          <p:cNvSpPr/>
          <p:nvPr/>
        </p:nvSpPr>
        <p:spPr>
          <a:xfrm>
            <a:off x="4031355" y="2864049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AF24BF1-B1A1-42CA-942E-4F9A7BFAA185}"/>
              </a:ext>
            </a:extLst>
          </p:cNvPr>
          <p:cNvSpPr/>
          <p:nvPr/>
        </p:nvSpPr>
        <p:spPr>
          <a:xfrm>
            <a:off x="3535252" y="2345033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8078F875-DD7D-4B15-BF77-7CAB5ECF41D3}"/>
              </a:ext>
            </a:extLst>
          </p:cNvPr>
          <p:cNvSpPr/>
          <p:nvPr/>
        </p:nvSpPr>
        <p:spPr>
          <a:xfrm>
            <a:off x="3144057" y="111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</p:spTree>
    <p:extLst>
      <p:ext uri="{BB962C8B-B14F-4D97-AF65-F5344CB8AC3E}">
        <p14:creationId xmlns:p14="http://schemas.microsoft.com/office/powerpoint/2010/main" val="472698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90326" y="199549"/>
          <a:ext cx="3406862" cy="6304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K2-1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7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Bäcker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3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31s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Wurst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61s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36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91s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Wurst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38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91s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81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110s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Bäcker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06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1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noStrik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noStrike" dirty="0"/>
                        <a:t>Ankunft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136s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Kasse K2-1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22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140s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14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Wurst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95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Beginn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01608" y="3996801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CAFC6A-05DC-47D3-92A7-4C3C1F5B4639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0EF5CB-CC0F-4CA2-ACE7-5FC1233F0311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1D124-E1AA-4D5D-9CD7-501FAD3358BB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FC15D4-9B09-46CC-9248-2C25AA769D02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BAF445-F3CA-4C62-83D3-23100E4E6EF2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E6C38-1F88-4234-8829-1E9D5BB9D2A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F12F097-2C66-4B80-930E-922E3CF03BC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44B315-B410-4C26-ABC6-7C4107CE5D2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AFEE392-022C-4033-B0FD-D9B04A76471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CECE08-05E0-4052-8187-966F47A6F3D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827E72-0DEE-4422-B860-51629E8D37F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BC91D9-98A2-4852-8FE3-24E384D5200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1BF9C7F-50A6-4A9F-9186-ED9F257568D4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82075BF-BCCD-4660-BDEA-501E8EF2DDC6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E282442-C27E-449E-9D5F-2C84115BE5B7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642F9EE-90BB-4EBB-AF47-7C7500E9118B}"/>
              </a:ext>
            </a:extLst>
          </p:cNvPr>
          <p:cNvSpPr/>
          <p:nvPr/>
        </p:nvSpPr>
        <p:spPr>
          <a:xfrm>
            <a:off x="1967603" y="220975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3D2229B-1D49-4216-8EE9-45A3A16D07B4}"/>
              </a:ext>
            </a:extLst>
          </p:cNvPr>
          <p:cNvSpPr/>
          <p:nvPr/>
        </p:nvSpPr>
        <p:spPr>
          <a:xfrm>
            <a:off x="3522624" y="3771228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AAF7D12-B4FB-406E-9A16-04210DD54F10}"/>
              </a:ext>
            </a:extLst>
          </p:cNvPr>
          <p:cNvSpPr/>
          <p:nvPr/>
        </p:nvSpPr>
        <p:spPr>
          <a:xfrm>
            <a:off x="3535252" y="2345033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19B8FD6-D9F9-4478-977D-A5DF334C42ED}"/>
              </a:ext>
            </a:extLst>
          </p:cNvPr>
          <p:cNvSpPr/>
          <p:nvPr/>
        </p:nvSpPr>
        <p:spPr>
          <a:xfrm>
            <a:off x="3144057" y="111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</p:spTree>
    <p:extLst>
      <p:ext uri="{BB962C8B-B14F-4D97-AF65-F5344CB8AC3E}">
        <p14:creationId xmlns:p14="http://schemas.microsoft.com/office/powerpoint/2010/main" val="824321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41107"/>
              </p:ext>
            </p:extLst>
          </p:nvPr>
        </p:nvGraphicFramePr>
        <p:xfrm>
          <a:off x="8590326" y="199549"/>
          <a:ext cx="3406862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110s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Bäcker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06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1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22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140s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14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Wurst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95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156s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Bäcker K2-1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7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Beginn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04657" y="1789342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CAFC6A-05DC-47D3-92A7-4C3C1F5B4639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0EF5CB-CC0F-4CA2-ACE7-5FC1233F0311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1D124-E1AA-4D5D-9CD7-501FAD3358BB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FC15D4-9B09-46CC-9248-2C25AA769D02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BAF445-F3CA-4C62-83D3-23100E4E6EF2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E6C38-1F88-4234-8829-1E9D5BB9D2A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F12F097-2C66-4B80-930E-922E3CF03BC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44B315-B410-4C26-ABC6-7C4107CE5D2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AFEE392-022C-4033-B0FD-D9B04A76471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CECE08-05E0-4052-8187-966F47A6F3D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827E72-0DEE-4422-B860-51629E8D37F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BC91D9-98A2-4852-8FE3-24E384D5200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1BF9C7F-50A6-4A9F-9186-ED9F257568D4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82075BF-BCCD-4660-BDEA-501E8EF2DDC6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E282442-C27E-449E-9D5F-2C84115BE5B7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642F9EE-90BB-4EBB-AF47-7C7500E9118B}"/>
              </a:ext>
            </a:extLst>
          </p:cNvPr>
          <p:cNvSpPr/>
          <p:nvPr/>
        </p:nvSpPr>
        <p:spPr>
          <a:xfrm>
            <a:off x="1967603" y="220975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3D2229B-1D49-4216-8EE9-45A3A16D07B4}"/>
              </a:ext>
            </a:extLst>
          </p:cNvPr>
          <p:cNvSpPr/>
          <p:nvPr/>
        </p:nvSpPr>
        <p:spPr>
          <a:xfrm>
            <a:off x="2590862" y="3584507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AAF7D12-B4FB-406E-9A16-04210DD54F10}"/>
              </a:ext>
            </a:extLst>
          </p:cNvPr>
          <p:cNvSpPr/>
          <p:nvPr/>
        </p:nvSpPr>
        <p:spPr>
          <a:xfrm>
            <a:off x="3535252" y="2345033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19B8FD6-D9F9-4478-977D-A5DF334C42ED}"/>
              </a:ext>
            </a:extLst>
          </p:cNvPr>
          <p:cNvSpPr/>
          <p:nvPr/>
        </p:nvSpPr>
        <p:spPr>
          <a:xfrm>
            <a:off x="3144057" y="111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</p:spTree>
    <p:extLst>
      <p:ext uri="{BB962C8B-B14F-4D97-AF65-F5344CB8AC3E}">
        <p14:creationId xmlns:p14="http://schemas.microsoft.com/office/powerpoint/2010/main" val="3722684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771471"/>
              </p:ext>
            </p:extLst>
          </p:nvPr>
        </p:nvGraphicFramePr>
        <p:xfrm>
          <a:off x="8590326" y="199549"/>
          <a:ext cx="3406862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110s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Bäcker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06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1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136s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22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140s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14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Wurst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95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Beginn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01608" y="2165615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CAFC6A-05DC-47D3-92A7-4C3C1F5B4639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0EF5CB-CC0F-4CA2-ACE7-5FC1233F0311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1D124-E1AA-4D5D-9CD7-501FAD3358BB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FC15D4-9B09-46CC-9248-2C25AA769D02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BAF445-F3CA-4C62-83D3-23100E4E6EF2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E6C38-1F88-4234-8829-1E9D5BB9D2A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F12F097-2C66-4B80-930E-922E3CF03BC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44B315-B410-4C26-ABC6-7C4107CE5D2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AFEE392-022C-4033-B0FD-D9B04A76471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CECE08-05E0-4052-8187-966F47A6F3D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827E72-0DEE-4422-B860-51629E8D37F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BC91D9-98A2-4852-8FE3-24E384D5200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1BF9C7F-50A6-4A9F-9186-ED9F257568D4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82075BF-BCCD-4660-BDEA-501E8EF2DDC6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E282442-C27E-449E-9D5F-2C84115BE5B7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642F9EE-90BB-4EBB-AF47-7C7500E9118B}"/>
              </a:ext>
            </a:extLst>
          </p:cNvPr>
          <p:cNvSpPr/>
          <p:nvPr/>
        </p:nvSpPr>
        <p:spPr>
          <a:xfrm rot="5400000">
            <a:off x="4042201" y="2202129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3D2229B-1D49-4216-8EE9-45A3A16D07B4}"/>
              </a:ext>
            </a:extLst>
          </p:cNvPr>
          <p:cNvSpPr/>
          <p:nvPr/>
        </p:nvSpPr>
        <p:spPr>
          <a:xfrm>
            <a:off x="2562758" y="3584507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AAF7D12-B4FB-406E-9A16-04210DD54F10}"/>
              </a:ext>
            </a:extLst>
          </p:cNvPr>
          <p:cNvSpPr/>
          <p:nvPr/>
        </p:nvSpPr>
        <p:spPr>
          <a:xfrm>
            <a:off x="3535252" y="2345033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19B8FD6-D9F9-4478-977D-A5DF334C42ED}"/>
              </a:ext>
            </a:extLst>
          </p:cNvPr>
          <p:cNvSpPr/>
          <p:nvPr/>
        </p:nvSpPr>
        <p:spPr>
          <a:xfrm>
            <a:off x="3144057" y="111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</p:spTree>
    <p:extLst>
      <p:ext uri="{BB962C8B-B14F-4D97-AF65-F5344CB8AC3E}">
        <p14:creationId xmlns:p14="http://schemas.microsoft.com/office/powerpoint/2010/main" val="1295196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102896"/>
              </p:ext>
            </p:extLst>
          </p:nvPr>
        </p:nvGraphicFramePr>
        <p:xfrm>
          <a:off x="8590326" y="199549"/>
          <a:ext cx="3406862" cy="482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110s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Bäcker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06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1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136s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22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140s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14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Wurst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95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Beginn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181s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Kasse K2-2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05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301s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Wurst K1-1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362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01608" y="2516085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CAFC6A-05DC-47D3-92A7-4C3C1F5B4639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0EF5CB-CC0F-4CA2-ACE7-5FC1233F0311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1D124-E1AA-4D5D-9CD7-501FAD3358BB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FC15D4-9B09-46CC-9248-2C25AA769D02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BAF445-F3CA-4C62-83D3-23100E4E6EF2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E6C38-1F88-4234-8829-1E9D5BB9D2A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F12F097-2C66-4B80-930E-922E3CF03BC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44B315-B410-4C26-ABC6-7C4107CE5D2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AFEE392-022C-4033-B0FD-D9B04A76471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CECE08-05E0-4052-8187-966F47A6F3D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827E72-0DEE-4422-B860-51629E8D37F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BC91D9-98A2-4852-8FE3-24E384D5200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1BF9C7F-50A6-4A9F-9186-ED9F257568D4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82075BF-BCCD-4660-BDEA-501E8EF2DDC6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E282442-C27E-449E-9D5F-2C84115BE5B7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642F9EE-90BB-4EBB-AF47-7C7500E9118B}"/>
              </a:ext>
            </a:extLst>
          </p:cNvPr>
          <p:cNvSpPr/>
          <p:nvPr/>
        </p:nvSpPr>
        <p:spPr>
          <a:xfrm>
            <a:off x="3521292" y="234199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3D2229B-1D49-4216-8EE9-45A3A16D07B4}"/>
              </a:ext>
            </a:extLst>
          </p:cNvPr>
          <p:cNvSpPr/>
          <p:nvPr/>
        </p:nvSpPr>
        <p:spPr>
          <a:xfrm>
            <a:off x="2562758" y="3584507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AAF7D12-B4FB-406E-9A16-04210DD54F10}"/>
              </a:ext>
            </a:extLst>
          </p:cNvPr>
          <p:cNvSpPr/>
          <p:nvPr/>
        </p:nvSpPr>
        <p:spPr>
          <a:xfrm>
            <a:off x="4004333" y="286355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19B8FD6-D9F9-4478-977D-A5DF334C42ED}"/>
              </a:ext>
            </a:extLst>
          </p:cNvPr>
          <p:cNvSpPr/>
          <p:nvPr/>
        </p:nvSpPr>
        <p:spPr>
          <a:xfrm>
            <a:off x="3144057" y="111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</p:spTree>
    <p:extLst>
      <p:ext uri="{BB962C8B-B14F-4D97-AF65-F5344CB8AC3E}">
        <p14:creationId xmlns:p14="http://schemas.microsoft.com/office/powerpoint/2010/main" val="2762619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858873"/>
              </p:ext>
            </p:extLst>
          </p:nvPr>
        </p:nvGraphicFramePr>
        <p:xfrm>
          <a:off x="8590326" y="199549"/>
          <a:ext cx="3406862" cy="482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110s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Bäcker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06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1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136s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22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140s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14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Wurst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95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Beginn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Kasse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05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6362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01608" y="2937926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CAFC6A-05DC-47D3-92A7-4C3C1F5B4639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0EF5CB-CC0F-4CA2-ACE7-5FC1233F0311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1D124-E1AA-4D5D-9CD7-501FAD3358BB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FC15D4-9B09-46CC-9248-2C25AA769D02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BAF445-F3CA-4C62-83D3-23100E4E6EF2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E6C38-1F88-4234-8829-1E9D5BB9D2A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F12F097-2C66-4B80-930E-922E3CF03BC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44B315-B410-4C26-ABC6-7C4107CE5D2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AFEE392-022C-4033-B0FD-D9B04A76471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CECE08-05E0-4052-8187-966F47A6F3D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827E72-0DEE-4422-B860-51629E8D37F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BC91D9-98A2-4852-8FE3-24E384D5200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1BF9C7F-50A6-4A9F-9186-ED9F257568D4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82075BF-BCCD-4660-BDEA-501E8EF2DDC6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E282442-C27E-449E-9D5F-2C84115BE5B7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642F9EE-90BB-4EBB-AF47-7C7500E9118B}"/>
              </a:ext>
            </a:extLst>
          </p:cNvPr>
          <p:cNvSpPr/>
          <p:nvPr/>
        </p:nvSpPr>
        <p:spPr>
          <a:xfrm>
            <a:off x="3521292" y="234199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3D2229B-1D49-4216-8EE9-45A3A16D07B4}"/>
              </a:ext>
            </a:extLst>
          </p:cNvPr>
          <p:cNvSpPr/>
          <p:nvPr/>
        </p:nvSpPr>
        <p:spPr>
          <a:xfrm>
            <a:off x="2562758" y="3584507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AAF7D12-B4FB-406E-9A16-04210DD54F10}"/>
              </a:ext>
            </a:extLst>
          </p:cNvPr>
          <p:cNvSpPr/>
          <p:nvPr/>
        </p:nvSpPr>
        <p:spPr>
          <a:xfrm>
            <a:off x="4004333" y="286355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19B8FD6-D9F9-4478-977D-A5DF334C42ED}"/>
              </a:ext>
            </a:extLst>
          </p:cNvPr>
          <p:cNvSpPr/>
          <p:nvPr/>
        </p:nvSpPr>
        <p:spPr>
          <a:xfrm rot="5400000">
            <a:off x="4031354" y="219788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</p:spTree>
    <p:extLst>
      <p:ext uri="{BB962C8B-B14F-4D97-AF65-F5344CB8AC3E}">
        <p14:creationId xmlns:p14="http://schemas.microsoft.com/office/powerpoint/2010/main" val="2293915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968631"/>
              </p:ext>
            </p:extLst>
          </p:nvPr>
        </p:nvGraphicFramePr>
        <p:xfrm>
          <a:off x="8590326" y="199549"/>
          <a:ext cx="3406862" cy="5191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110s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Bäcker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06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1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136s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22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140s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14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95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Beginn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Kasse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05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186s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Bäcker K2-1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5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6362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01608" y="3270082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CAFC6A-05DC-47D3-92A7-4C3C1F5B4639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0EF5CB-CC0F-4CA2-ACE7-5FC1233F0311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1D124-E1AA-4D5D-9CD7-501FAD3358BB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FC15D4-9B09-46CC-9248-2C25AA769D02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BAF445-F3CA-4C62-83D3-23100E4E6EF2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E6C38-1F88-4234-8829-1E9D5BB9D2A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F12F097-2C66-4B80-930E-922E3CF03BC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44B315-B410-4C26-ABC6-7C4107CE5D2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AFEE392-022C-4033-B0FD-D9B04A76471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CECE08-05E0-4052-8187-966F47A6F3D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827E72-0DEE-4422-B860-51629E8D37F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BC91D9-98A2-4852-8FE3-24E384D5200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1BF9C7F-50A6-4A9F-9186-ED9F257568D4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82075BF-BCCD-4660-BDEA-501E8EF2DDC6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E282442-C27E-449E-9D5F-2C84115BE5B7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642F9EE-90BB-4EBB-AF47-7C7500E9118B}"/>
              </a:ext>
            </a:extLst>
          </p:cNvPr>
          <p:cNvSpPr/>
          <p:nvPr/>
        </p:nvSpPr>
        <p:spPr>
          <a:xfrm>
            <a:off x="3521292" y="234199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3D2229B-1D49-4216-8EE9-45A3A16D07B4}"/>
              </a:ext>
            </a:extLst>
          </p:cNvPr>
          <p:cNvSpPr/>
          <p:nvPr/>
        </p:nvSpPr>
        <p:spPr>
          <a:xfrm>
            <a:off x="651093" y="3726511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AAF7D12-B4FB-406E-9A16-04210DD54F10}"/>
              </a:ext>
            </a:extLst>
          </p:cNvPr>
          <p:cNvSpPr/>
          <p:nvPr/>
        </p:nvSpPr>
        <p:spPr>
          <a:xfrm>
            <a:off x="4004333" y="286355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19B8FD6-D9F9-4478-977D-A5DF334C42ED}"/>
              </a:ext>
            </a:extLst>
          </p:cNvPr>
          <p:cNvSpPr/>
          <p:nvPr/>
        </p:nvSpPr>
        <p:spPr>
          <a:xfrm rot="5400000">
            <a:off x="4031354" y="219788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</p:spTree>
    <p:extLst>
      <p:ext uri="{BB962C8B-B14F-4D97-AF65-F5344CB8AC3E}">
        <p14:creationId xmlns:p14="http://schemas.microsoft.com/office/powerpoint/2010/main" val="2572260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314969"/>
              </p:ext>
            </p:extLst>
          </p:nvPr>
        </p:nvGraphicFramePr>
        <p:xfrm>
          <a:off x="8590326" y="199549"/>
          <a:ext cx="3406862" cy="5933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110s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Bäcker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06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1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136s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22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140s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14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95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Beginn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Kasse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05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65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211s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Wurst K2-4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18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241s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K2-5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05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6362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01608" y="3671205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CAFC6A-05DC-47D3-92A7-4C3C1F5B4639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0EF5CB-CC0F-4CA2-ACE7-5FC1233F0311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1D124-E1AA-4D5D-9CD7-501FAD3358BB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FC15D4-9B09-46CC-9248-2C25AA769D02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BAF445-F3CA-4C62-83D3-23100E4E6EF2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E6C38-1F88-4234-8829-1E9D5BB9D2A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F12F097-2C66-4B80-930E-922E3CF03BC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44B315-B410-4C26-ABC6-7C4107CE5D2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AFEE392-022C-4033-B0FD-D9B04A76471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CECE08-05E0-4052-8187-966F47A6F3D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827E72-0DEE-4422-B860-51629E8D37F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BC91D9-98A2-4852-8FE3-24E384D5200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1BF9C7F-50A6-4A9F-9186-ED9F257568D4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82075BF-BCCD-4660-BDEA-501E8EF2DDC6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E282442-C27E-449E-9D5F-2C84115BE5B7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642F9EE-90BB-4EBB-AF47-7C7500E9118B}"/>
              </a:ext>
            </a:extLst>
          </p:cNvPr>
          <p:cNvSpPr/>
          <p:nvPr/>
        </p:nvSpPr>
        <p:spPr>
          <a:xfrm>
            <a:off x="3521292" y="234199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3D2229B-1D49-4216-8EE9-45A3A16D07B4}"/>
              </a:ext>
            </a:extLst>
          </p:cNvPr>
          <p:cNvSpPr/>
          <p:nvPr/>
        </p:nvSpPr>
        <p:spPr>
          <a:xfrm>
            <a:off x="651093" y="3726511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AAF7D12-B4FB-406E-9A16-04210DD54F10}"/>
              </a:ext>
            </a:extLst>
          </p:cNvPr>
          <p:cNvSpPr/>
          <p:nvPr/>
        </p:nvSpPr>
        <p:spPr>
          <a:xfrm>
            <a:off x="4004333" y="286355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19B8FD6-D9F9-4478-977D-A5DF334C42ED}"/>
              </a:ext>
            </a:extLst>
          </p:cNvPr>
          <p:cNvSpPr/>
          <p:nvPr/>
        </p:nvSpPr>
        <p:spPr>
          <a:xfrm rot="5400000">
            <a:off x="4031354" y="219788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8A87090-49CA-4E55-96A2-B087DAE08069}"/>
              </a:ext>
            </a:extLst>
          </p:cNvPr>
          <p:cNvSpPr/>
          <p:nvPr/>
        </p:nvSpPr>
        <p:spPr>
          <a:xfrm>
            <a:off x="3284345" y="111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K2-4</a:t>
            </a:r>
          </a:p>
        </p:txBody>
      </p:sp>
    </p:spTree>
    <p:extLst>
      <p:ext uri="{BB962C8B-B14F-4D97-AF65-F5344CB8AC3E}">
        <p14:creationId xmlns:p14="http://schemas.microsoft.com/office/powerpoint/2010/main" val="933494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91633"/>
              </p:ext>
            </p:extLst>
          </p:nvPr>
        </p:nvGraphicFramePr>
        <p:xfrm>
          <a:off x="8590326" y="199549"/>
          <a:ext cx="3406862" cy="6304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110s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Bäcker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06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1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136s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22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140s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14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95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Kasse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05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65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196s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Kasse K2-2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64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211s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Wurst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18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241s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K2-5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05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6362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01608" y="3997076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CAFC6A-05DC-47D3-92A7-4C3C1F5B4639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0EF5CB-CC0F-4CA2-ACE7-5FC1233F0311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1D124-E1AA-4D5D-9CD7-501FAD3358BB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FC15D4-9B09-46CC-9248-2C25AA769D02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BAF445-F3CA-4C62-83D3-23100E4E6EF2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E6C38-1F88-4234-8829-1E9D5BB9D2A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F12F097-2C66-4B80-930E-922E3CF03BC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44B315-B410-4C26-ABC6-7C4107CE5D2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AFEE392-022C-4033-B0FD-D9B04A76471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CECE08-05E0-4052-8187-966F47A6F3D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827E72-0DEE-4422-B860-51629E8D37F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BC91D9-98A2-4852-8FE3-24E384D5200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1BF9C7F-50A6-4A9F-9186-ED9F257568D4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82075BF-BCCD-4660-BDEA-501E8EF2DDC6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E282442-C27E-449E-9D5F-2C84115BE5B7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642F9EE-90BB-4EBB-AF47-7C7500E9118B}"/>
              </a:ext>
            </a:extLst>
          </p:cNvPr>
          <p:cNvSpPr/>
          <p:nvPr/>
        </p:nvSpPr>
        <p:spPr>
          <a:xfrm>
            <a:off x="3521292" y="234199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3D2229B-1D49-4216-8EE9-45A3A16D07B4}"/>
              </a:ext>
            </a:extLst>
          </p:cNvPr>
          <p:cNvSpPr/>
          <p:nvPr/>
        </p:nvSpPr>
        <p:spPr>
          <a:xfrm>
            <a:off x="651093" y="3726511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AAF7D12-B4FB-406E-9A16-04210DD54F10}"/>
              </a:ext>
            </a:extLst>
          </p:cNvPr>
          <p:cNvSpPr/>
          <p:nvPr/>
        </p:nvSpPr>
        <p:spPr>
          <a:xfrm>
            <a:off x="3532775" y="3735224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19B8FD6-D9F9-4478-977D-A5DF334C42ED}"/>
              </a:ext>
            </a:extLst>
          </p:cNvPr>
          <p:cNvSpPr/>
          <p:nvPr/>
        </p:nvSpPr>
        <p:spPr>
          <a:xfrm rot="5400000">
            <a:off x="4031354" y="219788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8A87090-49CA-4E55-96A2-B087DAE08069}"/>
              </a:ext>
            </a:extLst>
          </p:cNvPr>
          <p:cNvSpPr/>
          <p:nvPr/>
        </p:nvSpPr>
        <p:spPr>
          <a:xfrm>
            <a:off x="3284345" y="111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K2-4</a:t>
            </a:r>
          </a:p>
        </p:txBody>
      </p:sp>
    </p:spTree>
    <p:extLst>
      <p:ext uri="{BB962C8B-B14F-4D97-AF65-F5344CB8AC3E}">
        <p14:creationId xmlns:p14="http://schemas.microsoft.com/office/powerpoint/2010/main" val="275764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hteck 76">
            <a:extLst>
              <a:ext uri="{FF2B5EF4-FFF2-40B4-BE49-F238E27FC236}">
                <a16:creationId xmlns:a16="http://schemas.microsoft.com/office/drawing/2014/main" id="{F021490B-C09D-4B52-ACA3-8BA9F2FE4EEE}"/>
              </a:ext>
            </a:extLst>
          </p:cNvPr>
          <p:cNvSpPr/>
          <p:nvPr/>
        </p:nvSpPr>
        <p:spPr>
          <a:xfrm>
            <a:off x="1288869" y="755541"/>
            <a:ext cx="9370422" cy="5216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18ADC6-2102-4DAB-A392-9514B930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Supermarkt: Stationen und Kunden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1DEC948-0864-407B-93C2-90B5C2723972}"/>
              </a:ext>
            </a:extLst>
          </p:cNvPr>
          <p:cNvSpPr/>
          <p:nvPr/>
        </p:nvSpPr>
        <p:spPr>
          <a:xfrm>
            <a:off x="2395980" y="3444777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45DFA4F-5600-4CCC-87EB-954660A9682C}"/>
              </a:ext>
            </a:extLst>
          </p:cNvPr>
          <p:cNvSpPr/>
          <p:nvPr/>
        </p:nvSpPr>
        <p:spPr>
          <a:xfrm>
            <a:off x="2395980" y="965830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924E515-7C60-4FA1-B4D6-73FD5EB1F573}"/>
              </a:ext>
            </a:extLst>
          </p:cNvPr>
          <p:cNvSpPr/>
          <p:nvPr/>
        </p:nvSpPr>
        <p:spPr>
          <a:xfrm>
            <a:off x="5324888" y="2053745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BEA5D1-BE99-409D-979C-120159FEE84D}"/>
              </a:ext>
            </a:extLst>
          </p:cNvPr>
          <p:cNvSpPr/>
          <p:nvPr/>
        </p:nvSpPr>
        <p:spPr>
          <a:xfrm>
            <a:off x="8170767" y="3444777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C48DB80-7B56-427A-BA5B-1BE47A00949B}"/>
              </a:ext>
            </a:extLst>
          </p:cNvPr>
          <p:cNvSpPr/>
          <p:nvPr/>
        </p:nvSpPr>
        <p:spPr>
          <a:xfrm>
            <a:off x="5324888" y="3451497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5731B69-937C-4144-B23F-1DCD3008964F}"/>
              </a:ext>
            </a:extLst>
          </p:cNvPr>
          <p:cNvSpPr/>
          <p:nvPr/>
        </p:nvSpPr>
        <p:spPr>
          <a:xfrm>
            <a:off x="2395980" y="4948462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Ausgang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52D65B02-3EB6-45E7-81F6-02F845671724}"/>
              </a:ext>
            </a:extLst>
          </p:cNvPr>
          <p:cNvCxnSpPr>
            <a:cxnSpLocks/>
          </p:cNvCxnSpPr>
          <p:nvPr/>
        </p:nvCxnSpPr>
        <p:spPr>
          <a:xfrm>
            <a:off x="7124888" y="2413745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28F706F-C475-4393-BBB2-29E0B13527A7}"/>
              </a:ext>
            </a:extLst>
          </p:cNvPr>
          <p:cNvCxnSpPr>
            <a:cxnSpLocks/>
          </p:cNvCxnSpPr>
          <p:nvPr/>
        </p:nvCxnSpPr>
        <p:spPr>
          <a:xfrm flipH="1">
            <a:off x="7124888" y="3804777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28AE2E6D-2057-413D-BEB6-395835A7A37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94918" y="1914807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B162A56D-1DDB-4ED6-8B93-BDC3F216C0A5}"/>
              </a:ext>
            </a:extLst>
          </p:cNvPr>
          <p:cNvCxnSpPr/>
          <p:nvPr/>
        </p:nvCxnSpPr>
        <p:spPr>
          <a:xfrm rot="10800000" flipV="1">
            <a:off x="2395981" y="1325829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F29CF0DB-B88C-4F00-A5AB-9055FBED7A5D}"/>
              </a:ext>
            </a:extLst>
          </p:cNvPr>
          <p:cNvCxnSpPr>
            <a:cxnSpLocks/>
          </p:cNvCxnSpPr>
          <p:nvPr/>
        </p:nvCxnSpPr>
        <p:spPr>
          <a:xfrm rot="5400000">
            <a:off x="4641952" y="3725525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3F790BE-2240-442A-A554-109546A215F2}"/>
              </a:ext>
            </a:extLst>
          </p:cNvPr>
          <p:cNvCxnSpPr/>
          <p:nvPr/>
        </p:nvCxnSpPr>
        <p:spPr>
          <a:xfrm flipH="1">
            <a:off x="4195980" y="1319148"/>
            <a:ext cx="680820" cy="668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96674CAB-C955-4F7F-A145-1FCD03A150E5}"/>
              </a:ext>
            </a:extLst>
          </p:cNvPr>
          <p:cNvCxnSpPr>
            <a:cxnSpLocks/>
          </p:cNvCxnSpPr>
          <p:nvPr/>
        </p:nvCxnSpPr>
        <p:spPr>
          <a:xfrm>
            <a:off x="3295981" y="1685829"/>
            <a:ext cx="2028907" cy="632505"/>
          </a:xfrm>
          <a:prstGeom prst="bentConnector3">
            <a:avLst>
              <a:gd name="adj1" fmla="val 37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C0003F0-A613-45AE-8574-6152A0D824D3}"/>
              </a:ext>
            </a:extLst>
          </p:cNvPr>
          <p:cNvCxnSpPr>
            <a:cxnSpLocks/>
          </p:cNvCxnSpPr>
          <p:nvPr/>
        </p:nvCxnSpPr>
        <p:spPr>
          <a:xfrm>
            <a:off x="6224888" y="2773745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6F63E65-DE0A-4BB7-B1CF-EF4B6672DC8C}"/>
              </a:ext>
            </a:extLst>
          </p:cNvPr>
          <p:cNvCxnSpPr>
            <a:cxnSpLocks/>
          </p:cNvCxnSpPr>
          <p:nvPr/>
        </p:nvCxnSpPr>
        <p:spPr>
          <a:xfrm flipH="1" flipV="1">
            <a:off x="4195980" y="3804777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78729DD-316D-4509-A22B-F7B6A232D79E}"/>
              </a:ext>
            </a:extLst>
          </p:cNvPr>
          <p:cNvCxnSpPr>
            <a:cxnSpLocks/>
          </p:cNvCxnSpPr>
          <p:nvPr/>
        </p:nvCxnSpPr>
        <p:spPr>
          <a:xfrm>
            <a:off x="3295980" y="4164777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67E47F6-D270-433A-90F3-5F18E24D4104}"/>
              </a:ext>
            </a:extLst>
          </p:cNvPr>
          <p:cNvCxnSpPr/>
          <p:nvPr/>
        </p:nvCxnSpPr>
        <p:spPr>
          <a:xfrm flipH="1">
            <a:off x="4195980" y="1437092"/>
            <a:ext cx="680820" cy="668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72EED23-03A8-414C-A68A-C61F6D67504C}"/>
              </a:ext>
            </a:extLst>
          </p:cNvPr>
          <p:cNvCxnSpPr/>
          <p:nvPr/>
        </p:nvCxnSpPr>
        <p:spPr>
          <a:xfrm flipH="1">
            <a:off x="1715160" y="5285493"/>
            <a:ext cx="680820" cy="668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00C43E5-CDDD-4DEE-A817-1543D165D824}"/>
              </a:ext>
            </a:extLst>
          </p:cNvPr>
          <p:cNvCxnSpPr/>
          <p:nvPr/>
        </p:nvCxnSpPr>
        <p:spPr>
          <a:xfrm flipH="1">
            <a:off x="1715160" y="5403437"/>
            <a:ext cx="680820" cy="668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4EFF511B-15EA-4414-9EF1-8BA99AF6BC6F}"/>
              </a:ext>
            </a:extLst>
          </p:cNvPr>
          <p:cNvSpPr txBox="1"/>
          <p:nvPr/>
        </p:nvSpPr>
        <p:spPr>
          <a:xfrm>
            <a:off x="480291" y="6309006"/>
            <a:ext cx="301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Wie lange dauert der Einkauf?</a:t>
            </a:r>
          </a:p>
        </p:txBody>
      </p:sp>
    </p:spTree>
    <p:extLst>
      <p:ext uri="{BB962C8B-B14F-4D97-AF65-F5344CB8AC3E}">
        <p14:creationId xmlns:p14="http://schemas.microsoft.com/office/powerpoint/2010/main" val="1075256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806015"/>
              </p:ext>
            </p:extLst>
          </p:nvPr>
        </p:nvGraphicFramePr>
        <p:xfrm>
          <a:off x="8590326" y="199549"/>
          <a:ext cx="3406862" cy="4450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95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Kasse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05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65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196s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Kasse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64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211s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Wurst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18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241s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K2-5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05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6362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01608" y="2549454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CAFC6A-05DC-47D3-92A7-4C3C1F5B4639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0EF5CB-CC0F-4CA2-ACE7-5FC1233F0311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1D124-E1AA-4D5D-9CD7-501FAD3358BB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FC15D4-9B09-46CC-9248-2C25AA769D02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BAF445-F3CA-4C62-83D3-23100E4E6EF2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E6C38-1F88-4234-8829-1E9D5BB9D2A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F12F097-2C66-4B80-930E-922E3CF03BC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44B315-B410-4C26-ABC6-7C4107CE5D2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AFEE392-022C-4033-B0FD-D9B04A76471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CECE08-05E0-4052-8187-966F47A6F3D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827E72-0DEE-4422-B860-51629E8D37F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BC91D9-98A2-4852-8FE3-24E384D5200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1BF9C7F-50A6-4A9F-9186-ED9F257568D4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82075BF-BCCD-4660-BDEA-501E8EF2DDC6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E282442-C27E-449E-9D5F-2C84115BE5B7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642F9EE-90BB-4EBB-AF47-7C7500E9118B}"/>
              </a:ext>
            </a:extLst>
          </p:cNvPr>
          <p:cNvSpPr/>
          <p:nvPr/>
        </p:nvSpPr>
        <p:spPr>
          <a:xfrm>
            <a:off x="3521292" y="234199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3D2229B-1D49-4216-8EE9-45A3A16D07B4}"/>
              </a:ext>
            </a:extLst>
          </p:cNvPr>
          <p:cNvSpPr/>
          <p:nvPr/>
        </p:nvSpPr>
        <p:spPr>
          <a:xfrm>
            <a:off x="1115149" y="522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AAF7D12-B4FB-406E-9A16-04210DD54F10}"/>
              </a:ext>
            </a:extLst>
          </p:cNvPr>
          <p:cNvSpPr/>
          <p:nvPr/>
        </p:nvSpPr>
        <p:spPr>
          <a:xfrm>
            <a:off x="3532775" y="3735224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19B8FD6-D9F9-4478-977D-A5DF334C42ED}"/>
              </a:ext>
            </a:extLst>
          </p:cNvPr>
          <p:cNvSpPr/>
          <p:nvPr/>
        </p:nvSpPr>
        <p:spPr>
          <a:xfrm rot="5400000">
            <a:off x="4031354" y="219788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8A87090-49CA-4E55-96A2-B087DAE08069}"/>
              </a:ext>
            </a:extLst>
          </p:cNvPr>
          <p:cNvSpPr/>
          <p:nvPr/>
        </p:nvSpPr>
        <p:spPr>
          <a:xfrm>
            <a:off x="3284345" y="111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K2-4</a:t>
            </a:r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3CCE33D0-A4E0-4629-8E03-5E5E9F5A421B}"/>
              </a:ext>
            </a:extLst>
          </p:cNvPr>
          <p:cNvSpPr/>
          <p:nvPr/>
        </p:nvSpPr>
        <p:spPr>
          <a:xfrm flipH="1">
            <a:off x="623790" y="5269049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176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0419"/>
              </p:ext>
            </p:extLst>
          </p:nvPr>
        </p:nvGraphicFramePr>
        <p:xfrm>
          <a:off x="8590326" y="199549"/>
          <a:ext cx="3406862" cy="482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95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Kasse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05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65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196s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Kasse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64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211s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Wurst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18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216s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Bäcker K2-2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241s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K2-5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05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6362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01608" y="2856148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CAFC6A-05DC-47D3-92A7-4C3C1F5B4639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0EF5CB-CC0F-4CA2-ACE7-5FC1233F0311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1D124-E1AA-4D5D-9CD7-501FAD3358BB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FC15D4-9B09-46CC-9248-2C25AA769D02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BAF445-F3CA-4C62-83D3-23100E4E6EF2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E6C38-1F88-4234-8829-1E9D5BB9D2A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F12F097-2C66-4B80-930E-922E3CF03BC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44B315-B410-4C26-ABC6-7C4107CE5D2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AFEE392-022C-4033-B0FD-D9B04A76471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CECE08-05E0-4052-8187-966F47A6F3D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827E72-0DEE-4422-B860-51629E8D37F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BC91D9-98A2-4852-8FE3-24E384D5200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1BF9C7F-50A6-4A9F-9186-ED9F257568D4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82075BF-BCCD-4660-BDEA-501E8EF2DDC6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E282442-C27E-449E-9D5F-2C84115BE5B7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642F9EE-90BB-4EBB-AF47-7C7500E9118B}"/>
              </a:ext>
            </a:extLst>
          </p:cNvPr>
          <p:cNvSpPr/>
          <p:nvPr/>
        </p:nvSpPr>
        <p:spPr>
          <a:xfrm>
            <a:off x="3521292" y="234199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3D2229B-1D49-4216-8EE9-45A3A16D07B4}"/>
              </a:ext>
            </a:extLst>
          </p:cNvPr>
          <p:cNvSpPr/>
          <p:nvPr/>
        </p:nvSpPr>
        <p:spPr>
          <a:xfrm>
            <a:off x="1115149" y="522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AAF7D12-B4FB-406E-9A16-04210DD54F10}"/>
              </a:ext>
            </a:extLst>
          </p:cNvPr>
          <p:cNvSpPr/>
          <p:nvPr/>
        </p:nvSpPr>
        <p:spPr>
          <a:xfrm>
            <a:off x="2590862" y="3569443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19B8FD6-D9F9-4478-977D-A5DF334C42ED}"/>
              </a:ext>
            </a:extLst>
          </p:cNvPr>
          <p:cNvSpPr/>
          <p:nvPr/>
        </p:nvSpPr>
        <p:spPr>
          <a:xfrm rot="5400000">
            <a:off x="4031354" y="219788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8A87090-49CA-4E55-96A2-B087DAE08069}"/>
              </a:ext>
            </a:extLst>
          </p:cNvPr>
          <p:cNvSpPr/>
          <p:nvPr/>
        </p:nvSpPr>
        <p:spPr>
          <a:xfrm>
            <a:off x="3284345" y="111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K2-4</a:t>
            </a:r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3CCE33D0-A4E0-4629-8E03-5E5E9F5A421B}"/>
              </a:ext>
            </a:extLst>
          </p:cNvPr>
          <p:cNvSpPr/>
          <p:nvPr/>
        </p:nvSpPr>
        <p:spPr>
          <a:xfrm flipH="1">
            <a:off x="623790" y="5269049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925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18975"/>
              </p:ext>
            </p:extLst>
          </p:nvPr>
        </p:nvGraphicFramePr>
        <p:xfrm>
          <a:off x="8590326" y="199549"/>
          <a:ext cx="3406862" cy="5562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95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Kasse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05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65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196s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Kasse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64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211s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Wurst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18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216s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Bäcker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0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230s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Bäcker K1-2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76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241s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K2-5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05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400s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69733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01608" y="3249583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CAFC6A-05DC-47D3-92A7-4C3C1F5B4639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0EF5CB-CC0F-4CA2-ACE7-5FC1233F0311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1D124-E1AA-4D5D-9CD7-501FAD3358BB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FC15D4-9B09-46CC-9248-2C25AA769D02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BAF445-F3CA-4C62-83D3-23100E4E6EF2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E6C38-1F88-4234-8829-1E9D5BB9D2A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F12F097-2C66-4B80-930E-922E3CF03BC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44B315-B410-4C26-ABC6-7C4107CE5D2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AFEE392-022C-4033-B0FD-D9B04A76471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CECE08-05E0-4052-8187-966F47A6F3D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827E72-0DEE-4422-B860-51629E8D37F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BC91D9-98A2-4852-8FE3-24E384D5200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1BF9C7F-50A6-4A9F-9186-ED9F257568D4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82075BF-BCCD-4660-BDEA-501E8EF2DDC6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E282442-C27E-449E-9D5F-2C84115BE5B7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642F9EE-90BB-4EBB-AF47-7C7500E9118B}"/>
              </a:ext>
            </a:extLst>
          </p:cNvPr>
          <p:cNvSpPr/>
          <p:nvPr/>
        </p:nvSpPr>
        <p:spPr>
          <a:xfrm>
            <a:off x="3521292" y="234199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AAF7D12-B4FB-406E-9A16-04210DD54F10}"/>
              </a:ext>
            </a:extLst>
          </p:cNvPr>
          <p:cNvSpPr/>
          <p:nvPr/>
        </p:nvSpPr>
        <p:spPr>
          <a:xfrm>
            <a:off x="2590862" y="3569443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19B8FD6-D9F9-4478-977D-A5DF334C42ED}"/>
              </a:ext>
            </a:extLst>
          </p:cNvPr>
          <p:cNvSpPr/>
          <p:nvPr/>
        </p:nvSpPr>
        <p:spPr>
          <a:xfrm rot="5400000">
            <a:off x="4031354" y="219788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8A87090-49CA-4E55-96A2-B087DAE08069}"/>
              </a:ext>
            </a:extLst>
          </p:cNvPr>
          <p:cNvSpPr/>
          <p:nvPr/>
        </p:nvSpPr>
        <p:spPr>
          <a:xfrm>
            <a:off x="3284345" y="111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K2-4</a:t>
            </a:r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3CCE33D0-A4E0-4629-8E03-5E5E9F5A421B}"/>
              </a:ext>
            </a:extLst>
          </p:cNvPr>
          <p:cNvSpPr/>
          <p:nvPr/>
        </p:nvSpPr>
        <p:spPr>
          <a:xfrm flipH="1">
            <a:off x="623790" y="5269049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7E67AA4-67E2-412C-93B2-C476296B9463}"/>
              </a:ext>
            </a:extLst>
          </p:cNvPr>
          <p:cNvSpPr/>
          <p:nvPr/>
        </p:nvSpPr>
        <p:spPr>
          <a:xfrm>
            <a:off x="11790" y="2328759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K1-2</a:t>
            </a:r>
          </a:p>
        </p:txBody>
      </p:sp>
    </p:spTree>
    <p:extLst>
      <p:ext uri="{BB962C8B-B14F-4D97-AF65-F5344CB8AC3E}">
        <p14:creationId xmlns:p14="http://schemas.microsoft.com/office/powerpoint/2010/main" val="2236775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641274"/>
              </p:ext>
            </p:extLst>
          </p:nvPr>
        </p:nvGraphicFramePr>
        <p:xfrm>
          <a:off x="8590326" y="199549"/>
          <a:ext cx="3406862" cy="5562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95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Kasse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05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65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196s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Kasse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64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211s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Wurst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18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216s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Bäcker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0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230s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Bäcker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76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241s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K2-5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05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69733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01608" y="3636802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CAFC6A-05DC-47D3-92A7-4C3C1F5B4639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0EF5CB-CC0F-4CA2-ACE7-5FC1233F0311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1D124-E1AA-4D5D-9CD7-501FAD3358BB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FC15D4-9B09-46CC-9248-2C25AA769D02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BAF445-F3CA-4C62-83D3-23100E4E6EF2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E6C38-1F88-4234-8829-1E9D5BB9D2A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F12F097-2C66-4B80-930E-922E3CF03BC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44B315-B410-4C26-ABC6-7C4107CE5D2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AFEE392-022C-4033-B0FD-D9B04A76471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CECE08-05E0-4052-8187-966F47A6F3D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827E72-0DEE-4422-B860-51629E8D37F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BC91D9-98A2-4852-8FE3-24E384D5200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1BF9C7F-50A6-4A9F-9186-ED9F257568D4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82075BF-BCCD-4660-BDEA-501E8EF2DDC6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E282442-C27E-449E-9D5F-2C84115BE5B7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642F9EE-90BB-4EBB-AF47-7C7500E9118B}"/>
              </a:ext>
            </a:extLst>
          </p:cNvPr>
          <p:cNvSpPr/>
          <p:nvPr/>
        </p:nvSpPr>
        <p:spPr>
          <a:xfrm>
            <a:off x="3521292" y="234199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AAF7D12-B4FB-406E-9A16-04210DD54F10}"/>
              </a:ext>
            </a:extLst>
          </p:cNvPr>
          <p:cNvSpPr/>
          <p:nvPr/>
        </p:nvSpPr>
        <p:spPr>
          <a:xfrm>
            <a:off x="2590862" y="3569443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19B8FD6-D9F9-4478-977D-A5DF334C42ED}"/>
              </a:ext>
            </a:extLst>
          </p:cNvPr>
          <p:cNvSpPr/>
          <p:nvPr/>
        </p:nvSpPr>
        <p:spPr>
          <a:xfrm rot="5400000">
            <a:off x="4031354" y="219788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8A87090-49CA-4E55-96A2-B087DAE08069}"/>
              </a:ext>
            </a:extLst>
          </p:cNvPr>
          <p:cNvSpPr/>
          <p:nvPr/>
        </p:nvSpPr>
        <p:spPr>
          <a:xfrm rot="5400000">
            <a:off x="4345468" y="219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K2-4</a:t>
            </a:r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3CCE33D0-A4E0-4629-8E03-5E5E9F5A421B}"/>
              </a:ext>
            </a:extLst>
          </p:cNvPr>
          <p:cNvSpPr/>
          <p:nvPr/>
        </p:nvSpPr>
        <p:spPr>
          <a:xfrm flipH="1">
            <a:off x="623790" y="5269049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7E67AA4-67E2-412C-93B2-C476296B9463}"/>
              </a:ext>
            </a:extLst>
          </p:cNvPr>
          <p:cNvSpPr/>
          <p:nvPr/>
        </p:nvSpPr>
        <p:spPr>
          <a:xfrm>
            <a:off x="11790" y="2328759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K1-2</a:t>
            </a:r>
          </a:p>
        </p:txBody>
      </p:sp>
    </p:spTree>
    <p:extLst>
      <p:ext uri="{BB962C8B-B14F-4D97-AF65-F5344CB8AC3E}">
        <p14:creationId xmlns:p14="http://schemas.microsoft.com/office/powerpoint/2010/main" val="547122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86674"/>
              </p:ext>
            </p:extLst>
          </p:nvPr>
        </p:nvGraphicFramePr>
        <p:xfrm>
          <a:off x="8590326" y="199549"/>
          <a:ext cx="3406862" cy="5933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95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Kasse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05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65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196s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Kasse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64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211s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Wurst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18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216s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Bäcker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0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230s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Bäcker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76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241s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K2-5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05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246s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Bäcker K2-2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96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69733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01608" y="3996801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CAFC6A-05DC-47D3-92A7-4C3C1F5B4639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0EF5CB-CC0F-4CA2-ACE7-5FC1233F0311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1D124-E1AA-4D5D-9CD7-501FAD3358BB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FC15D4-9B09-46CC-9248-2C25AA769D02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BAF445-F3CA-4C62-83D3-23100E4E6EF2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E6C38-1F88-4234-8829-1E9D5BB9D2A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F12F097-2C66-4B80-930E-922E3CF03BC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44B315-B410-4C26-ABC6-7C4107CE5D2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AFEE392-022C-4033-B0FD-D9B04A76471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CECE08-05E0-4052-8187-966F47A6F3D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827E72-0DEE-4422-B860-51629E8D37F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BC91D9-98A2-4852-8FE3-24E384D5200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1BF9C7F-50A6-4A9F-9186-ED9F257568D4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82075BF-BCCD-4660-BDEA-501E8EF2DDC6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E282442-C27E-449E-9D5F-2C84115BE5B7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642F9EE-90BB-4EBB-AF47-7C7500E9118B}"/>
              </a:ext>
            </a:extLst>
          </p:cNvPr>
          <p:cNvSpPr/>
          <p:nvPr/>
        </p:nvSpPr>
        <p:spPr>
          <a:xfrm>
            <a:off x="3521292" y="234199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AAF7D12-B4FB-406E-9A16-04210DD54F10}"/>
              </a:ext>
            </a:extLst>
          </p:cNvPr>
          <p:cNvSpPr/>
          <p:nvPr/>
        </p:nvSpPr>
        <p:spPr>
          <a:xfrm>
            <a:off x="606282" y="371979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19B8FD6-D9F9-4478-977D-A5DF334C42ED}"/>
              </a:ext>
            </a:extLst>
          </p:cNvPr>
          <p:cNvSpPr/>
          <p:nvPr/>
        </p:nvSpPr>
        <p:spPr>
          <a:xfrm rot="5400000">
            <a:off x="4031354" y="219788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8A87090-49CA-4E55-96A2-B087DAE08069}"/>
              </a:ext>
            </a:extLst>
          </p:cNvPr>
          <p:cNvSpPr/>
          <p:nvPr/>
        </p:nvSpPr>
        <p:spPr>
          <a:xfrm rot="5400000">
            <a:off x="4345468" y="219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K2-4</a:t>
            </a:r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3CCE33D0-A4E0-4629-8E03-5E5E9F5A421B}"/>
              </a:ext>
            </a:extLst>
          </p:cNvPr>
          <p:cNvSpPr/>
          <p:nvPr/>
        </p:nvSpPr>
        <p:spPr>
          <a:xfrm flipH="1">
            <a:off x="623790" y="5269049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7E67AA4-67E2-412C-93B2-C476296B9463}"/>
              </a:ext>
            </a:extLst>
          </p:cNvPr>
          <p:cNvSpPr/>
          <p:nvPr/>
        </p:nvSpPr>
        <p:spPr>
          <a:xfrm>
            <a:off x="11790" y="2328759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K1-2</a:t>
            </a:r>
          </a:p>
        </p:txBody>
      </p:sp>
    </p:spTree>
    <p:extLst>
      <p:ext uri="{BB962C8B-B14F-4D97-AF65-F5344CB8AC3E}">
        <p14:creationId xmlns:p14="http://schemas.microsoft.com/office/powerpoint/2010/main" val="3766622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840083"/>
              </p:ext>
            </p:extLst>
          </p:nvPr>
        </p:nvGraphicFramePr>
        <p:xfrm>
          <a:off x="8590326" y="199549"/>
          <a:ext cx="3406862" cy="5933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95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Kasse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05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65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196s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Kasse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64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211s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Wurst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18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216s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Bäcker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0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230s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Bäcker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76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241s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K2-5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05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246s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Bäcker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96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69733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01608" y="4381924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CAFC6A-05DC-47D3-92A7-4C3C1F5B4639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0EF5CB-CC0F-4CA2-ACE7-5FC1233F0311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1D124-E1AA-4D5D-9CD7-501FAD3358BB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FC15D4-9B09-46CC-9248-2C25AA769D02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BAF445-F3CA-4C62-83D3-23100E4E6EF2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E6C38-1F88-4234-8829-1E9D5BB9D2A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F12F097-2C66-4B80-930E-922E3CF03BC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44B315-B410-4C26-ABC6-7C4107CE5D2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AFEE392-022C-4033-B0FD-D9B04A76471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CECE08-05E0-4052-8187-966F47A6F3D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827E72-0DEE-4422-B860-51629E8D37F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BC91D9-98A2-4852-8FE3-24E384D5200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1BF9C7F-50A6-4A9F-9186-ED9F257568D4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82075BF-BCCD-4660-BDEA-501E8EF2DDC6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E282442-C27E-449E-9D5F-2C84115BE5B7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642F9EE-90BB-4EBB-AF47-7C7500E9118B}"/>
              </a:ext>
            </a:extLst>
          </p:cNvPr>
          <p:cNvSpPr/>
          <p:nvPr/>
        </p:nvSpPr>
        <p:spPr>
          <a:xfrm>
            <a:off x="3521292" y="234199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AAF7D12-B4FB-406E-9A16-04210DD54F10}"/>
              </a:ext>
            </a:extLst>
          </p:cNvPr>
          <p:cNvSpPr/>
          <p:nvPr/>
        </p:nvSpPr>
        <p:spPr>
          <a:xfrm>
            <a:off x="606282" y="371979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19B8FD6-D9F9-4478-977D-A5DF334C42ED}"/>
              </a:ext>
            </a:extLst>
          </p:cNvPr>
          <p:cNvSpPr/>
          <p:nvPr/>
        </p:nvSpPr>
        <p:spPr>
          <a:xfrm rot="5400000">
            <a:off x="4031354" y="219788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8A87090-49CA-4E55-96A2-B087DAE08069}"/>
              </a:ext>
            </a:extLst>
          </p:cNvPr>
          <p:cNvSpPr/>
          <p:nvPr/>
        </p:nvSpPr>
        <p:spPr>
          <a:xfrm rot="5400000">
            <a:off x="4345468" y="219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K2-4</a:t>
            </a:r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3CCE33D0-A4E0-4629-8E03-5E5E9F5A421B}"/>
              </a:ext>
            </a:extLst>
          </p:cNvPr>
          <p:cNvSpPr/>
          <p:nvPr/>
        </p:nvSpPr>
        <p:spPr>
          <a:xfrm flipH="1">
            <a:off x="623790" y="5269049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7E67AA4-67E2-412C-93B2-C476296B9463}"/>
              </a:ext>
            </a:extLst>
          </p:cNvPr>
          <p:cNvSpPr/>
          <p:nvPr/>
        </p:nvSpPr>
        <p:spPr>
          <a:xfrm rot="5400000">
            <a:off x="1113423" y="3588359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K1-2</a:t>
            </a:r>
          </a:p>
        </p:txBody>
      </p:sp>
    </p:spTree>
    <p:extLst>
      <p:ext uri="{BB962C8B-B14F-4D97-AF65-F5344CB8AC3E}">
        <p14:creationId xmlns:p14="http://schemas.microsoft.com/office/powerpoint/2010/main" val="216088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93846"/>
              </p:ext>
            </p:extLst>
          </p:nvPr>
        </p:nvGraphicFramePr>
        <p:xfrm>
          <a:off x="8590326" y="199549"/>
          <a:ext cx="3406862" cy="370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211s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Wurst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18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216s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Bäcker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0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230s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Bäcker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76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241s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K2-5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05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246s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Bäcker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96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271s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Wurst K2-5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5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301s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K2-6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81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69733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01608" y="1789342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CAFC6A-05DC-47D3-92A7-4C3C1F5B4639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0EF5CB-CC0F-4CA2-ACE7-5FC1233F0311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1D124-E1AA-4D5D-9CD7-501FAD3358BB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FC15D4-9B09-46CC-9248-2C25AA769D02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BAF445-F3CA-4C62-83D3-23100E4E6EF2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E6C38-1F88-4234-8829-1E9D5BB9D2A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F12F097-2C66-4B80-930E-922E3CF03BC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44B315-B410-4C26-ABC6-7C4107CE5D2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AFEE392-022C-4033-B0FD-D9B04A76471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CECE08-05E0-4052-8187-966F47A6F3D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827E72-0DEE-4422-B860-51629E8D37F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BC91D9-98A2-4852-8FE3-24E384D5200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1BF9C7F-50A6-4A9F-9186-ED9F257568D4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82075BF-BCCD-4660-BDEA-501E8EF2DDC6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E282442-C27E-449E-9D5F-2C84115BE5B7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642F9EE-90BB-4EBB-AF47-7C7500E9118B}"/>
              </a:ext>
            </a:extLst>
          </p:cNvPr>
          <p:cNvSpPr/>
          <p:nvPr/>
        </p:nvSpPr>
        <p:spPr>
          <a:xfrm>
            <a:off x="3521292" y="234199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AAF7D12-B4FB-406E-9A16-04210DD54F10}"/>
              </a:ext>
            </a:extLst>
          </p:cNvPr>
          <p:cNvSpPr/>
          <p:nvPr/>
        </p:nvSpPr>
        <p:spPr>
          <a:xfrm>
            <a:off x="606282" y="371979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19B8FD6-D9F9-4478-977D-A5DF334C42ED}"/>
              </a:ext>
            </a:extLst>
          </p:cNvPr>
          <p:cNvSpPr/>
          <p:nvPr/>
        </p:nvSpPr>
        <p:spPr>
          <a:xfrm rot="5400000">
            <a:off x="4031354" y="219788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8A87090-49CA-4E55-96A2-B087DAE08069}"/>
              </a:ext>
            </a:extLst>
          </p:cNvPr>
          <p:cNvSpPr/>
          <p:nvPr/>
        </p:nvSpPr>
        <p:spPr>
          <a:xfrm rot="5400000">
            <a:off x="4345468" y="219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K2-4</a:t>
            </a:r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3CCE33D0-A4E0-4629-8E03-5E5E9F5A421B}"/>
              </a:ext>
            </a:extLst>
          </p:cNvPr>
          <p:cNvSpPr/>
          <p:nvPr/>
        </p:nvSpPr>
        <p:spPr>
          <a:xfrm flipH="1">
            <a:off x="623790" y="5269049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7E67AA4-67E2-412C-93B2-C476296B9463}"/>
              </a:ext>
            </a:extLst>
          </p:cNvPr>
          <p:cNvSpPr/>
          <p:nvPr/>
        </p:nvSpPr>
        <p:spPr>
          <a:xfrm rot="5400000">
            <a:off x="1113423" y="3588359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K1-2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AA02E8C-6FA0-4212-8680-D44B8C45F632}"/>
              </a:ext>
            </a:extLst>
          </p:cNvPr>
          <p:cNvSpPr/>
          <p:nvPr/>
        </p:nvSpPr>
        <p:spPr>
          <a:xfrm>
            <a:off x="3103539" y="111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K2-5</a:t>
            </a:r>
          </a:p>
        </p:txBody>
      </p:sp>
    </p:spTree>
    <p:extLst>
      <p:ext uri="{BB962C8B-B14F-4D97-AF65-F5344CB8AC3E}">
        <p14:creationId xmlns:p14="http://schemas.microsoft.com/office/powerpoint/2010/main" val="4119178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042355"/>
              </p:ext>
            </p:extLst>
          </p:nvPr>
        </p:nvGraphicFramePr>
        <p:xfrm>
          <a:off x="8590326" y="199549"/>
          <a:ext cx="3406862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211s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Wurst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18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216s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Bäcker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0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230s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Bäcker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76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241s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K2-5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05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246s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Bäcker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96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271s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Wurst K2-5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5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K2-6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87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346s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Bäcker K1-2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654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69733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01608" y="2162573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CAFC6A-05DC-47D3-92A7-4C3C1F5B4639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0EF5CB-CC0F-4CA2-ACE7-5FC1233F0311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1D124-E1AA-4D5D-9CD7-501FAD3358BB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FC15D4-9B09-46CC-9248-2C25AA769D02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BAF445-F3CA-4C62-83D3-23100E4E6EF2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E6C38-1F88-4234-8829-1E9D5BB9D2A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F12F097-2C66-4B80-930E-922E3CF03BC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44B315-B410-4C26-ABC6-7C4107CE5D2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AFEE392-022C-4033-B0FD-D9B04A76471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CECE08-05E0-4052-8187-966F47A6F3D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827E72-0DEE-4422-B860-51629E8D37F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BC91D9-98A2-4852-8FE3-24E384D5200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1BF9C7F-50A6-4A9F-9186-ED9F257568D4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82075BF-BCCD-4660-BDEA-501E8EF2DDC6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E282442-C27E-449E-9D5F-2C84115BE5B7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642F9EE-90BB-4EBB-AF47-7C7500E9118B}"/>
              </a:ext>
            </a:extLst>
          </p:cNvPr>
          <p:cNvSpPr/>
          <p:nvPr/>
        </p:nvSpPr>
        <p:spPr>
          <a:xfrm>
            <a:off x="3521292" y="234199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AAF7D12-B4FB-406E-9A16-04210DD54F10}"/>
              </a:ext>
            </a:extLst>
          </p:cNvPr>
          <p:cNvSpPr/>
          <p:nvPr/>
        </p:nvSpPr>
        <p:spPr>
          <a:xfrm>
            <a:off x="1108962" y="5223474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19B8FD6-D9F9-4478-977D-A5DF334C42ED}"/>
              </a:ext>
            </a:extLst>
          </p:cNvPr>
          <p:cNvSpPr/>
          <p:nvPr/>
        </p:nvSpPr>
        <p:spPr>
          <a:xfrm rot="5400000">
            <a:off x="4031354" y="219788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8A87090-49CA-4E55-96A2-B087DAE08069}"/>
              </a:ext>
            </a:extLst>
          </p:cNvPr>
          <p:cNvSpPr/>
          <p:nvPr/>
        </p:nvSpPr>
        <p:spPr>
          <a:xfrm rot="5400000">
            <a:off x="4345468" y="219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K2-4</a:t>
            </a:r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3CCE33D0-A4E0-4629-8E03-5E5E9F5A421B}"/>
              </a:ext>
            </a:extLst>
          </p:cNvPr>
          <p:cNvSpPr/>
          <p:nvPr/>
        </p:nvSpPr>
        <p:spPr>
          <a:xfrm flipH="1">
            <a:off x="623790" y="5269049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7E67AA4-67E2-412C-93B2-C476296B9463}"/>
              </a:ext>
            </a:extLst>
          </p:cNvPr>
          <p:cNvSpPr/>
          <p:nvPr/>
        </p:nvSpPr>
        <p:spPr>
          <a:xfrm>
            <a:off x="589324" y="3726511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K1-2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AA02E8C-6FA0-4212-8680-D44B8C45F632}"/>
              </a:ext>
            </a:extLst>
          </p:cNvPr>
          <p:cNvSpPr/>
          <p:nvPr/>
        </p:nvSpPr>
        <p:spPr>
          <a:xfrm>
            <a:off x="3103539" y="111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K2-5</a:t>
            </a:r>
          </a:p>
        </p:txBody>
      </p:sp>
    </p:spTree>
    <p:extLst>
      <p:ext uri="{BB962C8B-B14F-4D97-AF65-F5344CB8AC3E}">
        <p14:creationId xmlns:p14="http://schemas.microsoft.com/office/powerpoint/2010/main" val="1598675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99656-FD26-4B3F-B3C4-2EB57E0D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einer ereignis-orientierten Simulation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4D767C-8201-44D2-829B-904428D6B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 Ereignisliste</a:t>
            </a:r>
          </a:p>
          <a:p>
            <a:pPr lvl="1"/>
            <a:r>
              <a:rPr lang="de-DE" dirty="0"/>
              <a:t>ereignisliste: </a:t>
            </a:r>
            <a:r>
              <a:rPr lang="de-DE" dirty="0" err="1"/>
              <a:t>heapq</a:t>
            </a:r>
            <a:endParaRPr lang="de-DE" dirty="0"/>
          </a:p>
          <a:p>
            <a:pPr lvl="1"/>
            <a:r>
              <a:rPr lang="de-DE" dirty="0" err="1"/>
              <a:t>event</a:t>
            </a:r>
            <a:r>
              <a:rPr lang="de-DE" dirty="0"/>
              <a:t>=</a:t>
            </a:r>
            <a:r>
              <a:rPr lang="de-DE" dirty="0" err="1"/>
              <a:t>pop</a:t>
            </a:r>
            <a:r>
              <a:rPr lang="de-DE" dirty="0"/>
              <a:t>()</a:t>
            </a:r>
          </a:p>
          <a:p>
            <a:pPr lvl="1"/>
            <a:r>
              <a:rPr lang="de-DE" dirty="0"/>
              <a:t>push(</a:t>
            </a:r>
            <a:r>
              <a:rPr lang="de-DE" dirty="0" err="1"/>
              <a:t>event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start</a:t>
            </a:r>
            <a:r>
              <a:rPr lang="de-DE" dirty="0"/>
              <a:t>()</a:t>
            </a:r>
          </a:p>
          <a:p>
            <a:pPr lvl="1"/>
            <a:endParaRPr lang="de-DE" dirty="0"/>
          </a:p>
          <a:p>
            <a:r>
              <a:rPr lang="de-DE" dirty="0"/>
              <a:t>Klasse </a:t>
            </a:r>
            <a:r>
              <a:rPr lang="de-DE" dirty="0" err="1"/>
              <a:t>KundIn</a:t>
            </a:r>
            <a:endParaRPr lang="de-DE" dirty="0"/>
          </a:p>
          <a:p>
            <a:pPr lvl="1"/>
            <a:r>
              <a:rPr lang="de-DE" dirty="0"/>
              <a:t>Konstruktor(Liste mit Tupeln aus Station, T, W, N)</a:t>
            </a:r>
          </a:p>
          <a:p>
            <a:pPr lvl="1"/>
            <a:r>
              <a:rPr lang="de-DE" dirty="0" err="1"/>
              <a:t>beginn_einkauf</a:t>
            </a:r>
            <a:r>
              <a:rPr lang="de-DE" dirty="0"/>
              <a:t>()</a:t>
            </a:r>
          </a:p>
          <a:p>
            <a:pPr lvl="1"/>
            <a:r>
              <a:rPr lang="de-DE" dirty="0" err="1"/>
              <a:t>ankunft_station</a:t>
            </a:r>
            <a:r>
              <a:rPr lang="de-DE" dirty="0"/>
              <a:t>()</a:t>
            </a:r>
          </a:p>
          <a:p>
            <a:pPr lvl="1"/>
            <a:r>
              <a:rPr lang="de-DE" dirty="0" err="1"/>
              <a:t>verlassen_station</a:t>
            </a:r>
            <a:r>
              <a:rPr lang="de-DE" dirty="0"/>
              <a:t>()</a:t>
            </a:r>
          </a:p>
          <a:p>
            <a:r>
              <a:rPr lang="de-DE" dirty="0"/>
              <a:t>Klasse Station</a:t>
            </a:r>
          </a:p>
          <a:p>
            <a:pPr lvl="1"/>
            <a:r>
              <a:rPr lang="de-DE" dirty="0"/>
              <a:t>Konstruktor(Bediendauer)</a:t>
            </a:r>
          </a:p>
          <a:p>
            <a:pPr lvl="1"/>
            <a:r>
              <a:rPr lang="de-DE" dirty="0"/>
              <a:t>anstellen(</a:t>
            </a:r>
            <a:r>
              <a:rPr lang="de-DE" dirty="0" err="1"/>
              <a:t>KundIn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fertig(</a:t>
            </a:r>
            <a:r>
              <a:rPr lang="de-DE" dirty="0" err="1"/>
              <a:t>KundIn</a:t>
            </a:r>
            <a:r>
              <a:rPr lang="de-DE" dirty="0"/>
              <a:t>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8763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FC8618B-86B0-421C-8C3C-609B1EFC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Prozesssicht Station</a:t>
            </a:r>
          </a:p>
        </p:txBody>
      </p:sp>
      <p:sp>
        <p:nvSpPr>
          <p:cNvPr id="7" name="Flussdiagramm: Alternativer Prozess 6">
            <a:extLst>
              <a:ext uri="{FF2B5EF4-FFF2-40B4-BE49-F238E27FC236}">
                <a16:creationId xmlns:a16="http://schemas.microsoft.com/office/drawing/2014/main" id="{537608E8-FB76-4756-8D29-4F91290C9DE9}"/>
              </a:ext>
            </a:extLst>
          </p:cNvPr>
          <p:cNvSpPr/>
          <p:nvPr/>
        </p:nvSpPr>
        <p:spPr>
          <a:xfrm>
            <a:off x="4119445" y="491065"/>
            <a:ext cx="914400" cy="612648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IDLE</a:t>
            </a:r>
          </a:p>
        </p:txBody>
      </p:sp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B365A9E7-6995-4338-AA01-0A06AEE2ECCC}"/>
              </a:ext>
            </a:extLst>
          </p:cNvPr>
          <p:cNvSpPr/>
          <p:nvPr/>
        </p:nvSpPr>
        <p:spPr>
          <a:xfrm>
            <a:off x="4119464" y="3154284"/>
            <a:ext cx="914400" cy="612648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BUSY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D7A6A9F-0A15-4DBE-A6AB-860F57FC5F94}"/>
              </a:ext>
            </a:extLst>
          </p:cNvPr>
          <p:cNvCxnSpPr>
            <a:cxnSpLocks/>
            <a:stCxn id="7" idx="2"/>
            <a:endCxn id="55" idx="1"/>
          </p:cNvCxnSpPr>
          <p:nvPr/>
        </p:nvCxnSpPr>
        <p:spPr>
          <a:xfrm flipH="1">
            <a:off x="4576625" y="1103713"/>
            <a:ext cx="20" cy="420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31A9EB5-C33F-43F7-8507-915CE669E020}"/>
              </a:ext>
            </a:extLst>
          </p:cNvPr>
          <p:cNvCxnSpPr>
            <a:cxnSpLocks/>
            <a:stCxn id="55" idx="5"/>
            <a:endCxn id="93" idx="1"/>
          </p:cNvCxnSpPr>
          <p:nvPr/>
        </p:nvCxnSpPr>
        <p:spPr>
          <a:xfrm>
            <a:off x="4576625" y="2013889"/>
            <a:ext cx="2502" cy="309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4C31EAA4-C5AD-41AE-B4FA-917FC43E5726}"/>
              </a:ext>
            </a:extLst>
          </p:cNvPr>
          <p:cNvSpPr/>
          <p:nvPr/>
        </p:nvSpPr>
        <p:spPr>
          <a:xfrm>
            <a:off x="6036055" y="3910147"/>
            <a:ext cx="1505527" cy="61264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queue</a:t>
            </a:r>
            <a:r>
              <a:rPr lang="de-DE" dirty="0"/>
              <a:t>()</a:t>
            </a: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26E0424B-7F9F-485E-B026-0B240FD3B614}"/>
              </a:ext>
            </a:extLst>
          </p:cNvPr>
          <p:cNvSpPr/>
          <p:nvPr/>
        </p:nvSpPr>
        <p:spPr>
          <a:xfrm>
            <a:off x="205371" y="3166584"/>
            <a:ext cx="1821390" cy="661232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waiting</a:t>
            </a:r>
            <a:endParaRPr lang="de-DE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F712E65-6F25-4B35-A457-23B3599FD534}"/>
              </a:ext>
            </a:extLst>
          </p:cNvPr>
          <p:cNvCxnSpPr>
            <a:cxnSpLocks/>
            <a:stCxn id="8" idx="2"/>
            <a:endCxn id="71" idx="1"/>
          </p:cNvCxnSpPr>
          <p:nvPr/>
        </p:nvCxnSpPr>
        <p:spPr>
          <a:xfrm>
            <a:off x="4576664" y="3766932"/>
            <a:ext cx="6901" cy="612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D6B25E3-A570-4FB1-87C0-F55189FA136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685380" y="3460608"/>
            <a:ext cx="434084" cy="5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1CC2685-4BA7-4C07-9FF9-F7070E574440}"/>
              </a:ext>
            </a:extLst>
          </p:cNvPr>
          <p:cNvCxnSpPr>
            <a:cxnSpLocks/>
            <a:stCxn id="20" idx="0"/>
            <a:endCxn id="7" idx="1"/>
          </p:cNvCxnSpPr>
          <p:nvPr/>
        </p:nvCxnSpPr>
        <p:spPr>
          <a:xfrm rot="5400000" flipH="1" flipV="1">
            <a:off x="1433158" y="480298"/>
            <a:ext cx="2369195" cy="30033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0711CF58-0996-4D50-A54A-7B58D0109BF6}"/>
              </a:ext>
            </a:extLst>
          </p:cNvPr>
          <p:cNvCxnSpPr>
            <a:cxnSpLocks/>
            <a:stCxn id="8" idx="3"/>
            <a:endCxn id="64" idx="3"/>
          </p:cNvCxnSpPr>
          <p:nvPr/>
        </p:nvCxnSpPr>
        <p:spPr>
          <a:xfrm flipV="1">
            <a:off x="5033864" y="2920877"/>
            <a:ext cx="1309306" cy="539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5FEB47D-DE65-45A6-A692-3CF861BBDC5C}"/>
              </a:ext>
            </a:extLst>
          </p:cNvPr>
          <p:cNvCxnSpPr>
            <a:cxnSpLocks/>
            <a:stCxn id="64" idx="5"/>
            <a:endCxn id="18" idx="0"/>
          </p:cNvCxnSpPr>
          <p:nvPr/>
        </p:nvCxnSpPr>
        <p:spPr>
          <a:xfrm>
            <a:off x="6766534" y="3163502"/>
            <a:ext cx="22285" cy="746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3F7579B-5B73-430F-8C91-E190C810A8B3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flipH="1" flipV="1">
            <a:off x="5033864" y="3460608"/>
            <a:ext cx="1002191" cy="755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FAFD9A90-1A55-4530-B2E4-0B626DBA2D2F}"/>
              </a:ext>
            </a:extLst>
          </p:cNvPr>
          <p:cNvSpPr/>
          <p:nvPr/>
        </p:nvSpPr>
        <p:spPr>
          <a:xfrm>
            <a:off x="2274499" y="3185149"/>
            <a:ext cx="1505527" cy="61264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dequeue</a:t>
            </a:r>
            <a:r>
              <a:rPr lang="de-DE" dirty="0"/>
              <a:t>()</a:t>
            </a:r>
          </a:p>
        </p:txBody>
      </p:sp>
      <p:sp>
        <p:nvSpPr>
          <p:cNvPr id="55" name="Pfeil: Fünfeck 54">
            <a:extLst>
              <a:ext uri="{FF2B5EF4-FFF2-40B4-BE49-F238E27FC236}">
                <a16:creationId xmlns:a16="http://schemas.microsoft.com/office/drawing/2014/main" id="{0BEF8028-2F98-431B-9E2B-E2415AEC0B7F}"/>
              </a:ext>
            </a:extLst>
          </p:cNvPr>
          <p:cNvSpPr/>
          <p:nvPr/>
        </p:nvSpPr>
        <p:spPr>
          <a:xfrm flipH="1">
            <a:off x="3965554" y="1524361"/>
            <a:ext cx="1259125" cy="489528"/>
          </a:xfrm>
          <a:custGeom>
            <a:avLst/>
            <a:gdLst>
              <a:gd name="connsiteX0" fmla="*/ 0 w 1480564"/>
              <a:gd name="connsiteY0" fmla="*/ 0 h 484632"/>
              <a:gd name="connsiteX1" fmla="*/ 1238248 w 1480564"/>
              <a:gd name="connsiteY1" fmla="*/ 0 h 484632"/>
              <a:gd name="connsiteX2" fmla="*/ 1480564 w 1480564"/>
              <a:gd name="connsiteY2" fmla="*/ 242316 h 484632"/>
              <a:gd name="connsiteX3" fmla="*/ 1238248 w 1480564"/>
              <a:gd name="connsiteY3" fmla="*/ 484632 h 484632"/>
              <a:gd name="connsiteX4" fmla="*/ 0 w 1480564"/>
              <a:gd name="connsiteY4" fmla="*/ 484632 h 484632"/>
              <a:gd name="connsiteX5" fmla="*/ 0 w 1480564"/>
              <a:gd name="connsiteY5" fmla="*/ 0 h 484632"/>
              <a:gd name="connsiteX0" fmla="*/ 0 w 1480564"/>
              <a:gd name="connsiteY0" fmla="*/ 0 h 484941"/>
              <a:gd name="connsiteX1" fmla="*/ 1238248 w 1480564"/>
              <a:gd name="connsiteY1" fmla="*/ 0 h 484941"/>
              <a:gd name="connsiteX2" fmla="*/ 1480564 w 1480564"/>
              <a:gd name="connsiteY2" fmla="*/ 242316 h 484941"/>
              <a:gd name="connsiteX3" fmla="*/ 1238248 w 1480564"/>
              <a:gd name="connsiteY3" fmla="*/ 484632 h 484941"/>
              <a:gd name="connsiteX4" fmla="*/ 637309 w 1480564"/>
              <a:gd name="connsiteY4" fmla="*/ 484941 h 484941"/>
              <a:gd name="connsiteX5" fmla="*/ 0 w 1480564"/>
              <a:gd name="connsiteY5" fmla="*/ 484632 h 484941"/>
              <a:gd name="connsiteX6" fmla="*/ 0 w 1480564"/>
              <a:gd name="connsiteY6" fmla="*/ 0 h 484941"/>
              <a:gd name="connsiteX0" fmla="*/ 0 w 1480564"/>
              <a:gd name="connsiteY0" fmla="*/ 4587 h 489528"/>
              <a:gd name="connsiteX1" fmla="*/ 637309 w 1480564"/>
              <a:gd name="connsiteY1" fmla="*/ 0 h 489528"/>
              <a:gd name="connsiteX2" fmla="*/ 1238248 w 1480564"/>
              <a:gd name="connsiteY2" fmla="*/ 4587 h 489528"/>
              <a:gd name="connsiteX3" fmla="*/ 1480564 w 1480564"/>
              <a:gd name="connsiteY3" fmla="*/ 246903 h 489528"/>
              <a:gd name="connsiteX4" fmla="*/ 1238248 w 1480564"/>
              <a:gd name="connsiteY4" fmla="*/ 489219 h 489528"/>
              <a:gd name="connsiteX5" fmla="*/ 637309 w 1480564"/>
              <a:gd name="connsiteY5" fmla="*/ 489528 h 489528"/>
              <a:gd name="connsiteX6" fmla="*/ 0 w 1480564"/>
              <a:gd name="connsiteY6" fmla="*/ 489219 h 489528"/>
              <a:gd name="connsiteX7" fmla="*/ 0 w 1480564"/>
              <a:gd name="connsiteY7" fmla="*/ 4587 h 489528"/>
              <a:gd name="connsiteX0" fmla="*/ 0 w 1238248"/>
              <a:gd name="connsiteY0" fmla="*/ 4587 h 489528"/>
              <a:gd name="connsiteX1" fmla="*/ 637309 w 1238248"/>
              <a:gd name="connsiteY1" fmla="*/ 0 h 489528"/>
              <a:gd name="connsiteX2" fmla="*/ 1238248 w 1238248"/>
              <a:gd name="connsiteY2" fmla="*/ 4587 h 489528"/>
              <a:gd name="connsiteX3" fmla="*/ 1053653 w 1238248"/>
              <a:gd name="connsiteY3" fmla="*/ 246903 h 489528"/>
              <a:gd name="connsiteX4" fmla="*/ 1238248 w 1238248"/>
              <a:gd name="connsiteY4" fmla="*/ 489219 h 489528"/>
              <a:gd name="connsiteX5" fmla="*/ 637309 w 1238248"/>
              <a:gd name="connsiteY5" fmla="*/ 489528 h 489528"/>
              <a:gd name="connsiteX6" fmla="*/ 0 w 1238248"/>
              <a:gd name="connsiteY6" fmla="*/ 489219 h 489528"/>
              <a:gd name="connsiteX7" fmla="*/ 0 w 1238248"/>
              <a:gd name="connsiteY7" fmla="*/ 4587 h 48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8248" h="489528">
                <a:moveTo>
                  <a:pt x="0" y="4587"/>
                </a:moveTo>
                <a:lnTo>
                  <a:pt x="637309" y="0"/>
                </a:lnTo>
                <a:lnTo>
                  <a:pt x="1238248" y="4587"/>
                </a:lnTo>
                <a:lnTo>
                  <a:pt x="1053653" y="246903"/>
                </a:lnTo>
                <a:lnTo>
                  <a:pt x="1238248" y="489219"/>
                </a:lnTo>
                <a:lnTo>
                  <a:pt x="637309" y="489528"/>
                </a:lnTo>
                <a:lnTo>
                  <a:pt x="0" y="489219"/>
                </a:lnTo>
                <a:lnTo>
                  <a:pt x="0" y="4587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anstellen</a:t>
            </a:r>
          </a:p>
        </p:txBody>
      </p:sp>
      <p:sp>
        <p:nvSpPr>
          <p:cNvPr id="64" name="Pfeil: Fünfeck 54">
            <a:extLst>
              <a:ext uri="{FF2B5EF4-FFF2-40B4-BE49-F238E27FC236}">
                <a16:creationId xmlns:a16="http://schemas.microsoft.com/office/drawing/2014/main" id="{B2127F5D-ACA3-4A42-AB74-2E4E6CB0ACA9}"/>
              </a:ext>
            </a:extLst>
          </p:cNvPr>
          <p:cNvSpPr/>
          <p:nvPr/>
        </p:nvSpPr>
        <p:spPr>
          <a:xfrm flipH="1">
            <a:off x="6155463" y="2673974"/>
            <a:ext cx="1268361" cy="489528"/>
          </a:xfrm>
          <a:custGeom>
            <a:avLst/>
            <a:gdLst>
              <a:gd name="connsiteX0" fmla="*/ 0 w 1480564"/>
              <a:gd name="connsiteY0" fmla="*/ 0 h 484632"/>
              <a:gd name="connsiteX1" fmla="*/ 1238248 w 1480564"/>
              <a:gd name="connsiteY1" fmla="*/ 0 h 484632"/>
              <a:gd name="connsiteX2" fmla="*/ 1480564 w 1480564"/>
              <a:gd name="connsiteY2" fmla="*/ 242316 h 484632"/>
              <a:gd name="connsiteX3" fmla="*/ 1238248 w 1480564"/>
              <a:gd name="connsiteY3" fmla="*/ 484632 h 484632"/>
              <a:gd name="connsiteX4" fmla="*/ 0 w 1480564"/>
              <a:gd name="connsiteY4" fmla="*/ 484632 h 484632"/>
              <a:gd name="connsiteX5" fmla="*/ 0 w 1480564"/>
              <a:gd name="connsiteY5" fmla="*/ 0 h 484632"/>
              <a:gd name="connsiteX0" fmla="*/ 0 w 1480564"/>
              <a:gd name="connsiteY0" fmla="*/ 0 h 484941"/>
              <a:gd name="connsiteX1" fmla="*/ 1238248 w 1480564"/>
              <a:gd name="connsiteY1" fmla="*/ 0 h 484941"/>
              <a:gd name="connsiteX2" fmla="*/ 1480564 w 1480564"/>
              <a:gd name="connsiteY2" fmla="*/ 242316 h 484941"/>
              <a:gd name="connsiteX3" fmla="*/ 1238248 w 1480564"/>
              <a:gd name="connsiteY3" fmla="*/ 484632 h 484941"/>
              <a:gd name="connsiteX4" fmla="*/ 637309 w 1480564"/>
              <a:gd name="connsiteY4" fmla="*/ 484941 h 484941"/>
              <a:gd name="connsiteX5" fmla="*/ 0 w 1480564"/>
              <a:gd name="connsiteY5" fmla="*/ 484632 h 484941"/>
              <a:gd name="connsiteX6" fmla="*/ 0 w 1480564"/>
              <a:gd name="connsiteY6" fmla="*/ 0 h 484941"/>
              <a:gd name="connsiteX0" fmla="*/ 0 w 1480564"/>
              <a:gd name="connsiteY0" fmla="*/ 4587 h 489528"/>
              <a:gd name="connsiteX1" fmla="*/ 637309 w 1480564"/>
              <a:gd name="connsiteY1" fmla="*/ 0 h 489528"/>
              <a:gd name="connsiteX2" fmla="*/ 1238248 w 1480564"/>
              <a:gd name="connsiteY2" fmla="*/ 4587 h 489528"/>
              <a:gd name="connsiteX3" fmla="*/ 1480564 w 1480564"/>
              <a:gd name="connsiteY3" fmla="*/ 246903 h 489528"/>
              <a:gd name="connsiteX4" fmla="*/ 1238248 w 1480564"/>
              <a:gd name="connsiteY4" fmla="*/ 489219 h 489528"/>
              <a:gd name="connsiteX5" fmla="*/ 637309 w 1480564"/>
              <a:gd name="connsiteY5" fmla="*/ 489528 h 489528"/>
              <a:gd name="connsiteX6" fmla="*/ 0 w 1480564"/>
              <a:gd name="connsiteY6" fmla="*/ 489219 h 489528"/>
              <a:gd name="connsiteX7" fmla="*/ 0 w 1480564"/>
              <a:gd name="connsiteY7" fmla="*/ 4587 h 489528"/>
              <a:gd name="connsiteX0" fmla="*/ 0 w 1238248"/>
              <a:gd name="connsiteY0" fmla="*/ 4587 h 489528"/>
              <a:gd name="connsiteX1" fmla="*/ 637309 w 1238248"/>
              <a:gd name="connsiteY1" fmla="*/ 0 h 489528"/>
              <a:gd name="connsiteX2" fmla="*/ 1238248 w 1238248"/>
              <a:gd name="connsiteY2" fmla="*/ 4587 h 489528"/>
              <a:gd name="connsiteX3" fmla="*/ 1053653 w 1238248"/>
              <a:gd name="connsiteY3" fmla="*/ 246903 h 489528"/>
              <a:gd name="connsiteX4" fmla="*/ 1238248 w 1238248"/>
              <a:gd name="connsiteY4" fmla="*/ 489219 h 489528"/>
              <a:gd name="connsiteX5" fmla="*/ 637309 w 1238248"/>
              <a:gd name="connsiteY5" fmla="*/ 489528 h 489528"/>
              <a:gd name="connsiteX6" fmla="*/ 0 w 1238248"/>
              <a:gd name="connsiteY6" fmla="*/ 489219 h 489528"/>
              <a:gd name="connsiteX7" fmla="*/ 0 w 1238248"/>
              <a:gd name="connsiteY7" fmla="*/ 4587 h 489528"/>
              <a:gd name="connsiteX0" fmla="*/ 9083 w 1247331"/>
              <a:gd name="connsiteY0" fmla="*/ 4587 h 489528"/>
              <a:gd name="connsiteX1" fmla="*/ 646392 w 1247331"/>
              <a:gd name="connsiteY1" fmla="*/ 0 h 489528"/>
              <a:gd name="connsiteX2" fmla="*/ 1247331 w 1247331"/>
              <a:gd name="connsiteY2" fmla="*/ 4587 h 489528"/>
              <a:gd name="connsiteX3" fmla="*/ 1062736 w 1247331"/>
              <a:gd name="connsiteY3" fmla="*/ 246903 h 489528"/>
              <a:gd name="connsiteX4" fmla="*/ 1247331 w 1247331"/>
              <a:gd name="connsiteY4" fmla="*/ 489219 h 489528"/>
              <a:gd name="connsiteX5" fmla="*/ 646392 w 1247331"/>
              <a:gd name="connsiteY5" fmla="*/ 489528 h 489528"/>
              <a:gd name="connsiteX6" fmla="*/ 9083 w 1247331"/>
              <a:gd name="connsiteY6" fmla="*/ 489219 h 489528"/>
              <a:gd name="connsiteX7" fmla="*/ 0 w 1247331"/>
              <a:gd name="connsiteY7" fmla="*/ 223982 h 489528"/>
              <a:gd name="connsiteX8" fmla="*/ 9083 w 1247331"/>
              <a:gd name="connsiteY8" fmla="*/ 4587 h 48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31" h="489528">
                <a:moveTo>
                  <a:pt x="9083" y="4587"/>
                </a:moveTo>
                <a:lnTo>
                  <a:pt x="646392" y="0"/>
                </a:lnTo>
                <a:lnTo>
                  <a:pt x="1247331" y="4587"/>
                </a:lnTo>
                <a:lnTo>
                  <a:pt x="1062736" y="246903"/>
                </a:lnTo>
                <a:lnTo>
                  <a:pt x="1247331" y="489219"/>
                </a:lnTo>
                <a:lnTo>
                  <a:pt x="646392" y="489528"/>
                </a:lnTo>
                <a:lnTo>
                  <a:pt x="9083" y="489219"/>
                </a:lnTo>
                <a:lnTo>
                  <a:pt x="0" y="223982"/>
                </a:lnTo>
                <a:lnTo>
                  <a:pt x="9083" y="4587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anstellen</a:t>
            </a:r>
          </a:p>
        </p:txBody>
      </p:sp>
      <p:sp>
        <p:nvSpPr>
          <p:cNvPr id="71" name="Pfeil: Fünfeck 54">
            <a:extLst>
              <a:ext uri="{FF2B5EF4-FFF2-40B4-BE49-F238E27FC236}">
                <a16:creationId xmlns:a16="http://schemas.microsoft.com/office/drawing/2014/main" id="{3A859369-30E4-4CE1-81F3-F2ADD7B70CD8}"/>
              </a:ext>
            </a:extLst>
          </p:cNvPr>
          <p:cNvSpPr/>
          <p:nvPr/>
        </p:nvSpPr>
        <p:spPr>
          <a:xfrm flipH="1">
            <a:off x="3972494" y="4379629"/>
            <a:ext cx="1268361" cy="489528"/>
          </a:xfrm>
          <a:custGeom>
            <a:avLst/>
            <a:gdLst>
              <a:gd name="connsiteX0" fmla="*/ 0 w 1480564"/>
              <a:gd name="connsiteY0" fmla="*/ 0 h 484632"/>
              <a:gd name="connsiteX1" fmla="*/ 1238248 w 1480564"/>
              <a:gd name="connsiteY1" fmla="*/ 0 h 484632"/>
              <a:gd name="connsiteX2" fmla="*/ 1480564 w 1480564"/>
              <a:gd name="connsiteY2" fmla="*/ 242316 h 484632"/>
              <a:gd name="connsiteX3" fmla="*/ 1238248 w 1480564"/>
              <a:gd name="connsiteY3" fmla="*/ 484632 h 484632"/>
              <a:gd name="connsiteX4" fmla="*/ 0 w 1480564"/>
              <a:gd name="connsiteY4" fmla="*/ 484632 h 484632"/>
              <a:gd name="connsiteX5" fmla="*/ 0 w 1480564"/>
              <a:gd name="connsiteY5" fmla="*/ 0 h 484632"/>
              <a:gd name="connsiteX0" fmla="*/ 0 w 1480564"/>
              <a:gd name="connsiteY0" fmla="*/ 0 h 484941"/>
              <a:gd name="connsiteX1" fmla="*/ 1238248 w 1480564"/>
              <a:gd name="connsiteY1" fmla="*/ 0 h 484941"/>
              <a:gd name="connsiteX2" fmla="*/ 1480564 w 1480564"/>
              <a:gd name="connsiteY2" fmla="*/ 242316 h 484941"/>
              <a:gd name="connsiteX3" fmla="*/ 1238248 w 1480564"/>
              <a:gd name="connsiteY3" fmla="*/ 484632 h 484941"/>
              <a:gd name="connsiteX4" fmla="*/ 637309 w 1480564"/>
              <a:gd name="connsiteY4" fmla="*/ 484941 h 484941"/>
              <a:gd name="connsiteX5" fmla="*/ 0 w 1480564"/>
              <a:gd name="connsiteY5" fmla="*/ 484632 h 484941"/>
              <a:gd name="connsiteX6" fmla="*/ 0 w 1480564"/>
              <a:gd name="connsiteY6" fmla="*/ 0 h 484941"/>
              <a:gd name="connsiteX0" fmla="*/ 0 w 1480564"/>
              <a:gd name="connsiteY0" fmla="*/ 4587 h 489528"/>
              <a:gd name="connsiteX1" fmla="*/ 637309 w 1480564"/>
              <a:gd name="connsiteY1" fmla="*/ 0 h 489528"/>
              <a:gd name="connsiteX2" fmla="*/ 1238248 w 1480564"/>
              <a:gd name="connsiteY2" fmla="*/ 4587 h 489528"/>
              <a:gd name="connsiteX3" fmla="*/ 1480564 w 1480564"/>
              <a:gd name="connsiteY3" fmla="*/ 246903 h 489528"/>
              <a:gd name="connsiteX4" fmla="*/ 1238248 w 1480564"/>
              <a:gd name="connsiteY4" fmla="*/ 489219 h 489528"/>
              <a:gd name="connsiteX5" fmla="*/ 637309 w 1480564"/>
              <a:gd name="connsiteY5" fmla="*/ 489528 h 489528"/>
              <a:gd name="connsiteX6" fmla="*/ 0 w 1480564"/>
              <a:gd name="connsiteY6" fmla="*/ 489219 h 489528"/>
              <a:gd name="connsiteX7" fmla="*/ 0 w 1480564"/>
              <a:gd name="connsiteY7" fmla="*/ 4587 h 489528"/>
              <a:gd name="connsiteX0" fmla="*/ 0 w 1238248"/>
              <a:gd name="connsiteY0" fmla="*/ 4587 h 489528"/>
              <a:gd name="connsiteX1" fmla="*/ 637309 w 1238248"/>
              <a:gd name="connsiteY1" fmla="*/ 0 h 489528"/>
              <a:gd name="connsiteX2" fmla="*/ 1238248 w 1238248"/>
              <a:gd name="connsiteY2" fmla="*/ 4587 h 489528"/>
              <a:gd name="connsiteX3" fmla="*/ 1053653 w 1238248"/>
              <a:gd name="connsiteY3" fmla="*/ 246903 h 489528"/>
              <a:gd name="connsiteX4" fmla="*/ 1238248 w 1238248"/>
              <a:gd name="connsiteY4" fmla="*/ 489219 h 489528"/>
              <a:gd name="connsiteX5" fmla="*/ 637309 w 1238248"/>
              <a:gd name="connsiteY5" fmla="*/ 489528 h 489528"/>
              <a:gd name="connsiteX6" fmla="*/ 0 w 1238248"/>
              <a:gd name="connsiteY6" fmla="*/ 489219 h 489528"/>
              <a:gd name="connsiteX7" fmla="*/ 0 w 1238248"/>
              <a:gd name="connsiteY7" fmla="*/ 4587 h 489528"/>
              <a:gd name="connsiteX0" fmla="*/ 9083 w 1247331"/>
              <a:gd name="connsiteY0" fmla="*/ 4587 h 489528"/>
              <a:gd name="connsiteX1" fmla="*/ 646392 w 1247331"/>
              <a:gd name="connsiteY1" fmla="*/ 0 h 489528"/>
              <a:gd name="connsiteX2" fmla="*/ 1247331 w 1247331"/>
              <a:gd name="connsiteY2" fmla="*/ 4587 h 489528"/>
              <a:gd name="connsiteX3" fmla="*/ 1062736 w 1247331"/>
              <a:gd name="connsiteY3" fmla="*/ 246903 h 489528"/>
              <a:gd name="connsiteX4" fmla="*/ 1247331 w 1247331"/>
              <a:gd name="connsiteY4" fmla="*/ 489219 h 489528"/>
              <a:gd name="connsiteX5" fmla="*/ 646392 w 1247331"/>
              <a:gd name="connsiteY5" fmla="*/ 489528 h 489528"/>
              <a:gd name="connsiteX6" fmla="*/ 9083 w 1247331"/>
              <a:gd name="connsiteY6" fmla="*/ 489219 h 489528"/>
              <a:gd name="connsiteX7" fmla="*/ 0 w 1247331"/>
              <a:gd name="connsiteY7" fmla="*/ 223982 h 489528"/>
              <a:gd name="connsiteX8" fmla="*/ 9083 w 1247331"/>
              <a:gd name="connsiteY8" fmla="*/ 4587 h 48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31" h="489528">
                <a:moveTo>
                  <a:pt x="9083" y="4587"/>
                </a:moveTo>
                <a:lnTo>
                  <a:pt x="646392" y="0"/>
                </a:lnTo>
                <a:lnTo>
                  <a:pt x="1247331" y="4587"/>
                </a:lnTo>
                <a:lnTo>
                  <a:pt x="1062736" y="246903"/>
                </a:lnTo>
                <a:lnTo>
                  <a:pt x="1247331" y="489219"/>
                </a:lnTo>
                <a:lnTo>
                  <a:pt x="646392" y="489528"/>
                </a:lnTo>
                <a:lnTo>
                  <a:pt x="9083" y="489219"/>
                </a:lnTo>
                <a:lnTo>
                  <a:pt x="0" y="223982"/>
                </a:lnTo>
                <a:lnTo>
                  <a:pt x="9083" y="4587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fertig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8F78E25-0D29-486A-9432-12BEFDCCE7E9}"/>
              </a:ext>
            </a:extLst>
          </p:cNvPr>
          <p:cNvCxnSpPr>
            <a:stCxn id="20" idx="3"/>
            <a:endCxn id="47" idx="1"/>
          </p:cNvCxnSpPr>
          <p:nvPr/>
        </p:nvCxnSpPr>
        <p:spPr>
          <a:xfrm flipV="1">
            <a:off x="2026761" y="3491474"/>
            <a:ext cx="247738" cy="5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Pfeil: Fünfeck 81">
            <a:extLst>
              <a:ext uri="{FF2B5EF4-FFF2-40B4-BE49-F238E27FC236}">
                <a16:creationId xmlns:a16="http://schemas.microsoft.com/office/drawing/2014/main" id="{CC1CE194-C93F-425A-ABBE-B98D8D93B088}"/>
              </a:ext>
            </a:extLst>
          </p:cNvPr>
          <p:cNvSpPr/>
          <p:nvPr/>
        </p:nvSpPr>
        <p:spPr>
          <a:xfrm>
            <a:off x="602902" y="4379629"/>
            <a:ext cx="1268361" cy="484632"/>
          </a:xfrm>
          <a:prstGeom prst="homePlat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verlassen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69E88E68-593F-4F79-A8A2-26118B47C6E5}"/>
              </a:ext>
            </a:extLst>
          </p:cNvPr>
          <p:cNvCxnSpPr>
            <a:stCxn id="71" idx="3"/>
            <a:endCxn id="82" idx="3"/>
          </p:cNvCxnSpPr>
          <p:nvPr/>
        </p:nvCxnSpPr>
        <p:spPr>
          <a:xfrm flipH="1" flipV="1">
            <a:off x="1871263" y="4621945"/>
            <a:ext cx="2288938" cy="4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1CD02A8E-DA4F-4754-B105-78A99D30D31B}"/>
              </a:ext>
            </a:extLst>
          </p:cNvPr>
          <p:cNvCxnSpPr>
            <a:stCxn id="82" idx="0"/>
            <a:endCxn id="20" idx="2"/>
          </p:cNvCxnSpPr>
          <p:nvPr/>
        </p:nvCxnSpPr>
        <p:spPr>
          <a:xfrm flipV="1">
            <a:off x="1115925" y="3827816"/>
            <a:ext cx="141" cy="551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Pfeil: Fünfeck 92">
            <a:extLst>
              <a:ext uri="{FF2B5EF4-FFF2-40B4-BE49-F238E27FC236}">
                <a16:creationId xmlns:a16="http://schemas.microsoft.com/office/drawing/2014/main" id="{34404FA2-8B81-48F7-BB39-1D0CB47FE7B6}"/>
              </a:ext>
            </a:extLst>
          </p:cNvPr>
          <p:cNvSpPr/>
          <p:nvPr/>
        </p:nvSpPr>
        <p:spPr>
          <a:xfrm>
            <a:off x="4015735" y="2318491"/>
            <a:ext cx="1268361" cy="602386"/>
          </a:xfrm>
          <a:custGeom>
            <a:avLst/>
            <a:gdLst>
              <a:gd name="connsiteX0" fmla="*/ 0 w 1268361"/>
              <a:gd name="connsiteY0" fmla="*/ 0 h 484632"/>
              <a:gd name="connsiteX1" fmla="*/ 1026045 w 1268361"/>
              <a:gd name="connsiteY1" fmla="*/ 0 h 484632"/>
              <a:gd name="connsiteX2" fmla="*/ 1268361 w 1268361"/>
              <a:gd name="connsiteY2" fmla="*/ 242316 h 484632"/>
              <a:gd name="connsiteX3" fmla="*/ 1026045 w 1268361"/>
              <a:gd name="connsiteY3" fmla="*/ 484632 h 484632"/>
              <a:gd name="connsiteX4" fmla="*/ 0 w 1268361"/>
              <a:gd name="connsiteY4" fmla="*/ 484632 h 484632"/>
              <a:gd name="connsiteX5" fmla="*/ 0 w 1268361"/>
              <a:gd name="connsiteY5" fmla="*/ 0 h 484632"/>
              <a:gd name="connsiteX0" fmla="*/ 0 w 1268361"/>
              <a:gd name="connsiteY0" fmla="*/ 0 h 484632"/>
              <a:gd name="connsiteX1" fmla="*/ 563392 w 1268361"/>
              <a:gd name="connsiteY1" fmla="*/ 3931 h 484632"/>
              <a:gd name="connsiteX2" fmla="*/ 1026045 w 1268361"/>
              <a:gd name="connsiteY2" fmla="*/ 0 h 484632"/>
              <a:gd name="connsiteX3" fmla="*/ 1268361 w 1268361"/>
              <a:gd name="connsiteY3" fmla="*/ 242316 h 484632"/>
              <a:gd name="connsiteX4" fmla="*/ 1026045 w 1268361"/>
              <a:gd name="connsiteY4" fmla="*/ 484632 h 484632"/>
              <a:gd name="connsiteX5" fmla="*/ 0 w 1268361"/>
              <a:gd name="connsiteY5" fmla="*/ 484632 h 484632"/>
              <a:gd name="connsiteX6" fmla="*/ 0 w 1268361"/>
              <a:gd name="connsiteY6" fmla="*/ 0 h 484632"/>
              <a:gd name="connsiteX0" fmla="*/ 0 w 1268361"/>
              <a:gd name="connsiteY0" fmla="*/ 0 h 484632"/>
              <a:gd name="connsiteX1" fmla="*/ 563392 w 1268361"/>
              <a:gd name="connsiteY1" fmla="*/ 3931 h 484632"/>
              <a:gd name="connsiteX2" fmla="*/ 1026045 w 1268361"/>
              <a:gd name="connsiteY2" fmla="*/ 0 h 484632"/>
              <a:gd name="connsiteX3" fmla="*/ 1268361 w 1268361"/>
              <a:gd name="connsiteY3" fmla="*/ 242316 h 484632"/>
              <a:gd name="connsiteX4" fmla="*/ 1026045 w 1268361"/>
              <a:gd name="connsiteY4" fmla="*/ 484632 h 484632"/>
              <a:gd name="connsiteX5" fmla="*/ 554155 w 1268361"/>
              <a:gd name="connsiteY5" fmla="*/ 484222 h 484632"/>
              <a:gd name="connsiteX6" fmla="*/ 0 w 1268361"/>
              <a:gd name="connsiteY6" fmla="*/ 484632 h 484632"/>
              <a:gd name="connsiteX7" fmla="*/ 0 w 1268361"/>
              <a:gd name="connsiteY7" fmla="*/ 0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8361" h="484632">
                <a:moveTo>
                  <a:pt x="0" y="0"/>
                </a:moveTo>
                <a:lnTo>
                  <a:pt x="563392" y="3931"/>
                </a:lnTo>
                <a:lnTo>
                  <a:pt x="1026045" y="0"/>
                </a:lnTo>
                <a:lnTo>
                  <a:pt x="1268361" y="242316"/>
                </a:lnTo>
                <a:lnTo>
                  <a:pt x="1026045" y="484632"/>
                </a:lnTo>
                <a:lnTo>
                  <a:pt x="554155" y="484222"/>
                </a:lnTo>
                <a:lnTo>
                  <a:pt x="0" y="48463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bedienen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timer</a:t>
            </a:r>
            <a:r>
              <a:rPr lang="de-DE" dirty="0"/>
              <a:t>)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C3AAB15-5D8D-4345-97CA-94F647F88951}"/>
              </a:ext>
            </a:extLst>
          </p:cNvPr>
          <p:cNvCxnSpPr>
            <a:cxnSpLocks/>
            <a:stCxn id="93" idx="5"/>
            <a:endCxn id="8" idx="0"/>
          </p:cNvCxnSpPr>
          <p:nvPr/>
        </p:nvCxnSpPr>
        <p:spPr>
          <a:xfrm>
            <a:off x="4569890" y="2920367"/>
            <a:ext cx="6774" cy="233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2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89C88-1705-460B-8CA3-5991BC38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2EE6A-6A29-4927-8681-759F88A47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Vorbereitung auf Programmierung mit Sockets in Python</a:t>
            </a:r>
          </a:p>
          <a:p>
            <a:pPr lvl="1"/>
            <a:r>
              <a:rPr lang="de-DE" dirty="0"/>
              <a:t>Nicht-trivialer Einstieg in Python-Programmierung</a:t>
            </a:r>
          </a:p>
          <a:p>
            <a:pPr lvl="1"/>
            <a:r>
              <a:rPr lang="de-DE" dirty="0"/>
              <a:t>Umgang mit Threads, Locks und Events in Python</a:t>
            </a:r>
          </a:p>
          <a:p>
            <a:r>
              <a:rPr lang="de-DE" dirty="0"/>
              <a:t>Verständnisgewinn zu ereignis-orientierter Simulation</a:t>
            </a:r>
          </a:p>
          <a:p>
            <a:pPr lvl="1"/>
            <a:r>
              <a:rPr lang="de-DE" dirty="0"/>
              <a:t>Supermarkt mit Warteschlagen bei Wursttheke, Kasse, etc. als Analogie zu Rechnernetzen mit Warteschlangen an Switches und Routern</a:t>
            </a:r>
          </a:p>
          <a:p>
            <a:pPr lvl="1"/>
            <a:r>
              <a:rPr lang="de-DE" dirty="0"/>
              <a:t>Besseres Verständnis für „händische“ Simulation einer Übertragungsstrecke mit Paketverlusten in zweitem Theorie-Übungsblatt</a:t>
            </a:r>
          </a:p>
        </p:txBody>
      </p:sp>
    </p:spTree>
    <p:extLst>
      <p:ext uri="{BB962C8B-B14F-4D97-AF65-F5344CB8AC3E}">
        <p14:creationId xmlns:p14="http://schemas.microsoft.com/office/powerpoint/2010/main" val="1489178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FC8618B-86B0-421C-8C3C-609B1EFC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98" y="-16424"/>
            <a:ext cx="11672596" cy="503853"/>
          </a:xfrm>
        </p:spPr>
        <p:txBody>
          <a:bodyPr/>
          <a:lstStyle/>
          <a:p>
            <a:r>
              <a:rPr lang="de-DE" dirty="0"/>
              <a:t>Prozesssicht </a:t>
            </a:r>
            <a:r>
              <a:rPr lang="de-DE" dirty="0" err="1"/>
              <a:t>KundIn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D7A6A9F-0A15-4DBE-A6AB-860F57FC5F94}"/>
              </a:ext>
            </a:extLst>
          </p:cNvPr>
          <p:cNvCxnSpPr>
            <a:cxnSpLocks/>
            <a:stCxn id="94" idx="2"/>
            <a:endCxn id="41" idx="0"/>
          </p:cNvCxnSpPr>
          <p:nvPr/>
        </p:nvCxnSpPr>
        <p:spPr>
          <a:xfrm>
            <a:off x="5257369" y="1437910"/>
            <a:ext cx="9278" cy="176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aute 19">
            <a:extLst>
              <a:ext uri="{FF2B5EF4-FFF2-40B4-BE49-F238E27FC236}">
                <a16:creationId xmlns:a16="http://schemas.microsoft.com/office/drawing/2014/main" id="{26E0424B-7F9F-485E-B026-0B240FD3B614}"/>
              </a:ext>
            </a:extLst>
          </p:cNvPr>
          <p:cNvSpPr/>
          <p:nvPr/>
        </p:nvSpPr>
        <p:spPr>
          <a:xfrm>
            <a:off x="4448387" y="5287443"/>
            <a:ext cx="1655809" cy="661232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ende?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F712E65-6F25-4B35-A457-23B3599FD534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5276291" y="4414576"/>
            <a:ext cx="1882" cy="19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Pfeil: Fünfeck 54">
            <a:extLst>
              <a:ext uri="{FF2B5EF4-FFF2-40B4-BE49-F238E27FC236}">
                <a16:creationId xmlns:a16="http://schemas.microsoft.com/office/drawing/2014/main" id="{3A859369-30E4-4CE1-81F3-F2ADD7B70CD8}"/>
              </a:ext>
            </a:extLst>
          </p:cNvPr>
          <p:cNvSpPr/>
          <p:nvPr/>
        </p:nvSpPr>
        <p:spPr>
          <a:xfrm flipH="1">
            <a:off x="4669819" y="4607228"/>
            <a:ext cx="1268361" cy="489528"/>
          </a:xfrm>
          <a:custGeom>
            <a:avLst/>
            <a:gdLst>
              <a:gd name="connsiteX0" fmla="*/ 0 w 1480564"/>
              <a:gd name="connsiteY0" fmla="*/ 0 h 484632"/>
              <a:gd name="connsiteX1" fmla="*/ 1238248 w 1480564"/>
              <a:gd name="connsiteY1" fmla="*/ 0 h 484632"/>
              <a:gd name="connsiteX2" fmla="*/ 1480564 w 1480564"/>
              <a:gd name="connsiteY2" fmla="*/ 242316 h 484632"/>
              <a:gd name="connsiteX3" fmla="*/ 1238248 w 1480564"/>
              <a:gd name="connsiteY3" fmla="*/ 484632 h 484632"/>
              <a:gd name="connsiteX4" fmla="*/ 0 w 1480564"/>
              <a:gd name="connsiteY4" fmla="*/ 484632 h 484632"/>
              <a:gd name="connsiteX5" fmla="*/ 0 w 1480564"/>
              <a:gd name="connsiteY5" fmla="*/ 0 h 484632"/>
              <a:gd name="connsiteX0" fmla="*/ 0 w 1480564"/>
              <a:gd name="connsiteY0" fmla="*/ 0 h 484941"/>
              <a:gd name="connsiteX1" fmla="*/ 1238248 w 1480564"/>
              <a:gd name="connsiteY1" fmla="*/ 0 h 484941"/>
              <a:gd name="connsiteX2" fmla="*/ 1480564 w 1480564"/>
              <a:gd name="connsiteY2" fmla="*/ 242316 h 484941"/>
              <a:gd name="connsiteX3" fmla="*/ 1238248 w 1480564"/>
              <a:gd name="connsiteY3" fmla="*/ 484632 h 484941"/>
              <a:gd name="connsiteX4" fmla="*/ 637309 w 1480564"/>
              <a:gd name="connsiteY4" fmla="*/ 484941 h 484941"/>
              <a:gd name="connsiteX5" fmla="*/ 0 w 1480564"/>
              <a:gd name="connsiteY5" fmla="*/ 484632 h 484941"/>
              <a:gd name="connsiteX6" fmla="*/ 0 w 1480564"/>
              <a:gd name="connsiteY6" fmla="*/ 0 h 484941"/>
              <a:gd name="connsiteX0" fmla="*/ 0 w 1480564"/>
              <a:gd name="connsiteY0" fmla="*/ 4587 h 489528"/>
              <a:gd name="connsiteX1" fmla="*/ 637309 w 1480564"/>
              <a:gd name="connsiteY1" fmla="*/ 0 h 489528"/>
              <a:gd name="connsiteX2" fmla="*/ 1238248 w 1480564"/>
              <a:gd name="connsiteY2" fmla="*/ 4587 h 489528"/>
              <a:gd name="connsiteX3" fmla="*/ 1480564 w 1480564"/>
              <a:gd name="connsiteY3" fmla="*/ 246903 h 489528"/>
              <a:gd name="connsiteX4" fmla="*/ 1238248 w 1480564"/>
              <a:gd name="connsiteY4" fmla="*/ 489219 h 489528"/>
              <a:gd name="connsiteX5" fmla="*/ 637309 w 1480564"/>
              <a:gd name="connsiteY5" fmla="*/ 489528 h 489528"/>
              <a:gd name="connsiteX6" fmla="*/ 0 w 1480564"/>
              <a:gd name="connsiteY6" fmla="*/ 489219 h 489528"/>
              <a:gd name="connsiteX7" fmla="*/ 0 w 1480564"/>
              <a:gd name="connsiteY7" fmla="*/ 4587 h 489528"/>
              <a:gd name="connsiteX0" fmla="*/ 0 w 1238248"/>
              <a:gd name="connsiteY0" fmla="*/ 4587 h 489528"/>
              <a:gd name="connsiteX1" fmla="*/ 637309 w 1238248"/>
              <a:gd name="connsiteY1" fmla="*/ 0 h 489528"/>
              <a:gd name="connsiteX2" fmla="*/ 1238248 w 1238248"/>
              <a:gd name="connsiteY2" fmla="*/ 4587 h 489528"/>
              <a:gd name="connsiteX3" fmla="*/ 1053653 w 1238248"/>
              <a:gd name="connsiteY3" fmla="*/ 246903 h 489528"/>
              <a:gd name="connsiteX4" fmla="*/ 1238248 w 1238248"/>
              <a:gd name="connsiteY4" fmla="*/ 489219 h 489528"/>
              <a:gd name="connsiteX5" fmla="*/ 637309 w 1238248"/>
              <a:gd name="connsiteY5" fmla="*/ 489528 h 489528"/>
              <a:gd name="connsiteX6" fmla="*/ 0 w 1238248"/>
              <a:gd name="connsiteY6" fmla="*/ 489219 h 489528"/>
              <a:gd name="connsiteX7" fmla="*/ 0 w 1238248"/>
              <a:gd name="connsiteY7" fmla="*/ 4587 h 489528"/>
              <a:gd name="connsiteX0" fmla="*/ 9083 w 1247331"/>
              <a:gd name="connsiteY0" fmla="*/ 4587 h 489528"/>
              <a:gd name="connsiteX1" fmla="*/ 646392 w 1247331"/>
              <a:gd name="connsiteY1" fmla="*/ 0 h 489528"/>
              <a:gd name="connsiteX2" fmla="*/ 1247331 w 1247331"/>
              <a:gd name="connsiteY2" fmla="*/ 4587 h 489528"/>
              <a:gd name="connsiteX3" fmla="*/ 1062736 w 1247331"/>
              <a:gd name="connsiteY3" fmla="*/ 246903 h 489528"/>
              <a:gd name="connsiteX4" fmla="*/ 1247331 w 1247331"/>
              <a:gd name="connsiteY4" fmla="*/ 489219 h 489528"/>
              <a:gd name="connsiteX5" fmla="*/ 646392 w 1247331"/>
              <a:gd name="connsiteY5" fmla="*/ 489528 h 489528"/>
              <a:gd name="connsiteX6" fmla="*/ 9083 w 1247331"/>
              <a:gd name="connsiteY6" fmla="*/ 489219 h 489528"/>
              <a:gd name="connsiteX7" fmla="*/ 0 w 1247331"/>
              <a:gd name="connsiteY7" fmla="*/ 223982 h 489528"/>
              <a:gd name="connsiteX8" fmla="*/ 9083 w 1247331"/>
              <a:gd name="connsiteY8" fmla="*/ 4587 h 48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31" h="489528">
                <a:moveTo>
                  <a:pt x="9083" y="4587"/>
                </a:moveTo>
                <a:lnTo>
                  <a:pt x="646392" y="0"/>
                </a:lnTo>
                <a:lnTo>
                  <a:pt x="1247331" y="4587"/>
                </a:lnTo>
                <a:lnTo>
                  <a:pt x="1062736" y="246903"/>
                </a:lnTo>
                <a:lnTo>
                  <a:pt x="1247331" y="489219"/>
                </a:lnTo>
                <a:lnTo>
                  <a:pt x="646392" y="489528"/>
                </a:lnTo>
                <a:lnTo>
                  <a:pt x="9083" y="489219"/>
                </a:lnTo>
                <a:lnTo>
                  <a:pt x="0" y="223982"/>
                </a:lnTo>
                <a:lnTo>
                  <a:pt x="9083" y="4587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verlassen</a:t>
            </a:r>
          </a:p>
        </p:txBody>
      </p:sp>
      <p:sp>
        <p:nvSpPr>
          <p:cNvPr id="23" name="Pfeil: Fünfeck 22">
            <a:extLst>
              <a:ext uri="{FF2B5EF4-FFF2-40B4-BE49-F238E27FC236}">
                <a16:creationId xmlns:a16="http://schemas.microsoft.com/office/drawing/2014/main" id="{8E64CD65-E5D5-4141-B6BF-DD506C0E8DA2}"/>
              </a:ext>
            </a:extLst>
          </p:cNvPr>
          <p:cNvSpPr/>
          <p:nvPr/>
        </p:nvSpPr>
        <p:spPr>
          <a:xfrm>
            <a:off x="4762179" y="3148527"/>
            <a:ext cx="1268361" cy="484632"/>
          </a:xfrm>
          <a:prstGeom prst="homePlat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anstellen</a:t>
            </a:r>
          </a:p>
        </p:txBody>
      </p:sp>
      <p:sp>
        <p:nvSpPr>
          <p:cNvPr id="31" name="Pfeil: Fünfeck 54">
            <a:extLst>
              <a:ext uri="{FF2B5EF4-FFF2-40B4-BE49-F238E27FC236}">
                <a16:creationId xmlns:a16="http://schemas.microsoft.com/office/drawing/2014/main" id="{2144FC60-FCDF-4249-BD2D-0666635EF6B1}"/>
              </a:ext>
            </a:extLst>
          </p:cNvPr>
          <p:cNvSpPr/>
          <p:nvPr/>
        </p:nvSpPr>
        <p:spPr>
          <a:xfrm flipH="1">
            <a:off x="4665201" y="2421928"/>
            <a:ext cx="1259125" cy="489528"/>
          </a:xfrm>
          <a:custGeom>
            <a:avLst/>
            <a:gdLst>
              <a:gd name="connsiteX0" fmla="*/ 0 w 1480564"/>
              <a:gd name="connsiteY0" fmla="*/ 0 h 484632"/>
              <a:gd name="connsiteX1" fmla="*/ 1238248 w 1480564"/>
              <a:gd name="connsiteY1" fmla="*/ 0 h 484632"/>
              <a:gd name="connsiteX2" fmla="*/ 1480564 w 1480564"/>
              <a:gd name="connsiteY2" fmla="*/ 242316 h 484632"/>
              <a:gd name="connsiteX3" fmla="*/ 1238248 w 1480564"/>
              <a:gd name="connsiteY3" fmla="*/ 484632 h 484632"/>
              <a:gd name="connsiteX4" fmla="*/ 0 w 1480564"/>
              <a:gd name="connsiteY4" fmla="*/ 484632 h 484632"/>
              <a:gd name="connsiteX5" fmla="*/ 0 w 1480564"/>
              <a:gd name="connsiteY5" fmla="*/ 0 h 484632"/>
              <a:gd name="connsiteX0" fmla="*/ 0 w 1480564"/>
              <a:gd name="connsiteY0" fmla="*/ 0 h 484941"/>
              <a:gd name="connsiteX1" fmla="*/ 1238248 w 1480564"/>
              <a:gd name="connsiteY1" fmla="*/ 0 h 484941"/>
              <a:gd name="connsiteX2" fmla="*/ 1480564 w 1480564"/>
              <a:gd name="connsiteY2" fmla="*/ 242316 h 484941"/>
              <a:gd name="connsiteX3" fmla="*/ 1238248 w 1480564"/>
              <a:gd name="connsiteY3" fmla="*/ 484632 h 484941"/>
              <a:gd name="connsiteX4" fmla="*/ 637309 w 1480564"/>
              <a:gd name="connsiteY4" fmla="*/ 484941 h 484941"/>
              <a:gd name="connsiteX5" fmla="*/ 0 w 1480564"/>
              <a:gd name="connsiteY5" fmla="*/ 484632 h 484941"/>
              <a:gd name="connsiteX6" fmla="*/ 0 w 1480564"/>
              <a:gd name="connsiteY6" fmla="*/ 0 h 484941"/>
              <a:gd name="connsiteX0" fmla="*/ 0 w 1480564"/>
              <a:gd name="connsiteY0" fmla="*/ 4587 h 489528"/>
              <a:gd name="connsiteX1" fmla="*/ 637309 w 1480564"/>
              <a:gd name="connsiteY1" fmla="*/ 0 h 489528"/>
              <a:gd name="connsiteX2" fmla="*/ 1238248 w 1480564"/>
              <a:gd name="connsiteY2" fmla="*/ 4587 h 489528"/>
              <a:gd name="connsiteX3" fmla="*/ 1480564 w 1480564"/>
              <a:gd name="connsiteY3" fmla="*/ 246903 h 489528"/>
              <a:gd name="connsiteX4" fmla="*/ 1238248 w 1480564"/>
              <a:gd name="connsiteY4" fmla="*/ 489219 h 489528"/>
              <a:gd name="connsiteX5" fmla="*/ 637309 w 1480564"/>
              <a:gd name="connsiteY5" fmla="*/ 489528 h 489528"/>
              <a:gd name="connsiteX6" fmla="*/ 0 w 1480564"/>
              <a:gd name="connsiteY6" fmla="*/ 489219 h 489528"/>
              <a:gd name="connsiteX7" fmla="*/ 0 w 1480564"/>
              <a:gd name="connsiteY7" fmla="*/ 4587 h 489528"/>
              <a:gd name="connsiteX0" fmla="*/ 0 w 1238248"/>
              <a:gd name="connsiteY0" fmla="*/ 4587 h 489528"/>
              <a:gd name="connsiteX1" fmla="*/ 637309 w 1238248"/>
              <a:gd name="connsiteY1" fmla="*/ 0 h 489528"/>
              <a:gd name="connsiteX2" fmla="*/ 1238248 w 1238248"/>
              <a:gd name="connsiteY2" fmla="*/ 4587 h 489528"/>
              <a:gd name="connsiteX3" fmla="*/ 1053653 w 1238248"/>
              <a:gd name="connsiteY3" fmla="*/ 246903 h 489528"/>
              <a:gd name="connsiteX4" fmla="*/ 1238248 w 1238248"/>
              <a:gd name="connsiteY4" fmla="*/ 489219 h 489528"/>
              <a:gd name="connsiteX5" fmla="*/ 637309 w 1238248"/>
              <a:gd name="connsiteY5" fmla="*/ 489528 h 489528"/>
              <a:gd name="connsiteX6" fmla="*/ 0 w 1238248"/>
              <a:gd name="connsiteY6" fmla="*/ 489219 h 489528"/>
              <a:gd name="connsiteX7" fmla="*/ 0 w 1238248"/>
              <a:gd name="connsiteY7" fmla="*/ 4587 h 48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8248" h="489528">
                <a:moveTo>
                  <a:pt x="0" y="4587"/>
                </a:moveTo>
                <a:lnTo>
                  <a:pt x="637309" y="0"/>
                </a:lnTo>
                <a:lnTo>
                  <a:pt x="1238248" y="4587"/>
                </a:lnTo>
                <a:lnTo>
                  <a:pt x="1053653" y="246903"/>
                </a:lnTo>
                <a:lnTo>
                  <a:pt x="1238248" y="489219"/>
                </a:lnTo>
                <a:lnTo>
                  <a:pt x="637309" y="489528"/>
                </a:lnTo>
                <a:lnTo>
                  <a:pt x="0" y="489219"/>
                </a:lnTo>
                <a:lnTo>
                  <a:pt x="0" y="4587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ankunft</a:t>
            </a:r>
            <a:endParaRPr lang="de-DE" dirty="0"/>
          </a:p>
        </p:txBody>
      </p:sp>
      <p:sp>
        <p:nvSpPr>
          <p:cNvPr id="41" name="Flussdiagramm: Alternativer Prozess 40">
            <a:extLst>
              <a:ext uri="{FF2B5EF4-FFF2-40B4-BE49-F238E27FC236}">
                <a16:creationId xmlns:a16="http://schemas.microsoft.com/office/drawing/2014/main" id="{5115DC26-09A8-4731-A6BD-3B3CCAFB951F}"/>
              </a:ext>
            </a:extLst>
          </p:cNvPr>
          <p:cNvSpPr/>
          <p:nvPr/>
        </p:nvSpPr>
        <p:spPr>
          <a:xfrm>
            <a:off x="4566603" y="1614689"/>
            <a:ext cx="1400087" cy="612648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supermarkt</a:t>
            </a:r>
            <a:endParaRPr lang="de-DE" dirty="0"/>
          </a:p>
        </p:txBody>
      </p:sp>
      <p:sp>
        <p:nvSpPr>
          <p:cNvPr id="43" name="Flussdiagramm: Alternativer Prozess 42">
            <a:extLst>
              <a:ext uri="{FF2B5EF4-FFF2-40B4-BE49-F238E27FC236}">
                <a16:creationId xmlns:a16="http://schemas.microsoft.com/office/drawing/2014/main" id="{20110094-BF12-47D6-AD89-66F0A2151C1E}"/>
              </a:ext>
            </a:extLst>
          </p:cNvPr>
          <p:cNvSpPr/>
          <p:nvPr/>
        </p:nvSpPr>
        <p:spPr>
          <a:xfrm>
            <a:off x="4695913" y="3801928"/>
            <a:ext cx="1160756" cy="612648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station</a:t>
            </a:r>
            <a:endParaRPr lang="de-DE" dirty="0"/>
          </a:p>
        </p:txBody>
      </p: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A25945C1-37E2-45C1-AAFC-2F7D31FE8F05}"/>
              </a:ext>
            </a:extLst>
          </p:cNvPr>
          <p:cNvCxnSpPr>
            <a:cxnSpLocks/>
            <a:stCxn id="20" idx="1"/>
            <a:endCxn id="94" idx="1"/>
          </p:cNvCxnSpPr>
          <p:nvPr/>
        </p:nvCxnSpPr>
        <p:spPr>
          <a:xfrm rot="10800000" flipH="1">
            <a:off x="4448386" y="1165323"/>
            <a:ext cx="311095" cy="4452736"/>
          </a:xfrm>
          <a:prstGeom prst="bentConnector3">
            <a:avLst>
              <a:gd name="adj1" fmla="val -7348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61E8C09-9506-4E18-BDFA-D15F5C777713}"/>
              </a:ext>
            </a:extLst>
          </p:cNvPr>
          <p:cNvCxnSpPr>
            <a:cxnSpLocks/>
            <a:stCxn id="41" idx="2"/>
            <a:endCxn id="31" idx="1"/>
          </p:cNvCxnSpPr>
          <p:nvPr/>
        </p:nvCxnSpPr>
        <p:spPr>
          <a:xfrm>
            <a:off x="5266647" y="2227337"/>
            <a:ext cx="9625" cy="194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883BB025-04A4-434D-BAC4-7A20C7B2F84C}"/>
              </a:ext>
            </a:extLst>
          </p:cNvPr>
          <p:cNvCxnSpPr>
            <a:cxnSpLocks/>
            <a:stCxn id="31" idx="5"/>
            <a:endCxn id="23" idx="0"/>
          </p:cNvCxnSpPr>
          <p:nvPr/>
        </p:nvCxnSpPr>
        <p:spPr>
          <a:xfrm flipH="1">
            <a:off x="5275202" y="2911456"/>
            <a:ext cx="1070" cy="237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DEF76355-8CEA-4F90-8BD7-38D73A0788D2}"/>
              </a:ext>
            </a:extLst>
          </p:cNvPr>
          <p:cNvCxnSpPr>
            <a:cxnSpLocks/>
            <a:stCxn id="23" idx="2"/>
            <a:endCxn id="43" idx="0"/>
          </p:cNvCxnSpPr>
          <p:nvPr/>
        </p:nvCxnSpPr>
        <p:spPr>
          <a:xfrm>
            <a:off x="5275202" y="3633159"/>
            <a:ext cx="1089" cy="168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486739C3-A945-459B-A91D-F8167A0591A7}"/>
              </a:ext>
            </a:extLst>
          </p:cNvPr>
          <p:cNvCxnSpPr>
            <a:cxnSpLocks/>
            <a:stCxn id="71" idx="5"/>
            <a:endCxn id="20" idx="0"/>
          </p:cNvCxnSpPr>
          <p:nvPr/>
        </p:nvCxnSpPr>
        <p:spPr>
          <a:xfrm flipH="1">
            <a:off x="5276292" y="5096756"/>
            <a:ext cx="4598" cy="190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A2B954C8-591D-4CFC-AC37-93C930D9C34A}"/>
              </a:ext>
            </a:extLst>
          </p:cNvPr>
          <p:cNvSpPr/>
          <p:nvPr/>
        </p:nvSpPr>
        <p:spPr>
          <a:xfrm>
            <a:off x="4685594" y="68270"/>
            <a:ext cx="1160743" cy="595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START</a:t>
            </a: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09219FC8-5197-445F-84A5-605D68A36406}"/>
              </a:ext>
            </a:extLst>
          </p:cNvPr>
          <p:cNvSpPr/>
          <p:nvPr/>
        </p:nvSpPr>
        <p:spPr>
          <a:xfrm>
            <a:off x="4695919" y="6111556"/>
            <a:ext cx="1160743" cy="595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ENDE</a:t>
            </a: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6978069E-25AD-4EA6-B586-10A91DC352FF}"/>
              </a:ext>
            </a:extLst>
          </p:cNvPr>
          <p:cNvCxnSpPr>
            <a:stCxn id="20" idx="2"/>
            <a:endCxn id="91" idx="0"/>
          </p:cNvCxnSpPr>
          <p:nvPr/>
        </p:nvCxnSpPr>
        <p:spPr>
          <a:xfrm flipH="1">
            <a:off x="5276291" y="5948675"/>
            <a:ext cx="1" cy="162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Pfeil: Fünfeck 93">
            <a:extLst>
              <a:ext uri="{FF2B5EF4-FFF2-40B4-BE49-F238E27FC236}">
                <a16:creationId xmlns:a16="http://schemas.microsoft.com/office/drawing/2014/main" id="{C5BFC576-952B-46A9-A6B4-F05FF2FD44D9}"/>
              </a:ext>
            </a:extLst>
          </p:cNvPr>
          <p:cNvSpPr/>
          <p:nvPr/>
        </p:nvSpPr>
        <p:spPr>
          <a:xfrm>
            <a:off x="4759482" y="892735"/>
            <a:ext cx="1268361" cy="545175"/>
          </a:xfrm>
          <a:prstGeom prst="homePlat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einkaufen(</a:t>
            </a:r>
            <a:r>
              <a:rPr lang="de-DE" dirty="0" err="1"/>
              <a:t>timer</a:t>
            </a:r>
            <a:r>
              <a:rPr lang="de-DE" dirty="0"/>
              <a:t>)</a:t>
            </a:r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F6FEA0EE-F4AC-43F1-9E03-305DDEA71B32}"/>
              </a:ext>
            </a:extLst>
          </p:cNvPr>
          <p:cNvCxnSpPr>
            <a:cxnSpLocks/>
            <a:stCxn id="90" idx="4"/>
            <a:endCxn id="94" idx="0"/>
          </p:cNvCxnSpPr>
          <p:nvPr/>
        </p:nvCxnSpPr>
        <p:spPr>
          <a:xfrm flipH="1">
            <a:off x="5257369" y="664207"/>
            <a:ext cx="8597" cy="228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55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hteck 76">
            <a:extLst>
              <a:ext uri="{FF2B5EF4-FFF2-40B4-BE49-F238E27FC236}">
                <a16:creationId xmlns:a16="http://schemas.microsoft.com/office/drawing/2014/main" id="{F021490B-C09D-4B52-ACA3-8BA9F2FE4EEE}"/>
              </a:ext>
            </a:extLst>
          </p:cNvPr>
          <p:cNvSpPr/>
          <p:nvPr/>
        </p:nvSpPr>
        <p:spPr>
          <a:xfrm>
            <a:off x="1288869" y="755541"/>
            <a:ext cx="9370422" cy="5216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18ADC6-2102-4DAB-A392-9514B930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Supermarkt: Stationen und Kund*innen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1DEC948-0864-407B-93C2-90B5C2723972}"/>
              </a:ext>
            </a:extLst>
          </p:cNvPr>
          <p:cNvSpPr/>
          <p:nvPr/>
        </p:nvSpPr>
        <p:spPr>
          <a:xfrm>
            <a:off x="2395980" y="3444777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45DFA4F-5600-4CCC-87EB-954660A9682C}"/>
              </a:ext>
            </a:extLst>
          </p:cNvPr>
          <p:cNvSpPr/>
          <p:nvPr/>
        </p:nvSpPr>
        <p:spPr>
          <a:xfrm>
            <a:off x="2395980" y="965830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924E515-7C60-4FA1-B4D6-73FD5EB1F573}"/>
              </a:ext>
            </a:extLst>
          </p:cNvPr>
          <p:cNvSpPr/>
          <p:nvPr/>
        </p:nvSpPr>
        <p:spPr>
          <a:xfrm>
            <a:off x="5324888" y="2053745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BEA5D1-BE99-409D-979C-120159FEE84D}"/>
              </a:ext>
            </a:extLst>
          </p:cNvPr>
          <p:cNvSpPr/>
          <p:nvPr/>
        </p:nvSpPr>
        <p:spPr>
          <a:xfrm>
            <a:off x="8170767" y="3444777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C48DB80-7B56-427A-BA5B-1BE47A00949B}"/>
              </a:ext>
            </a:extLst>
          </p:cNvPr>
          <p:cNvSpPr/>
          <p:nvPr/>
        </p:nvSpPr>
        <p:spPr>
          <a:xfrm>
            <a:off x="5324888" y="3451497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5731B69-937C-4144-B23F-1DCD3008964F}"/>
              </a:ext>
            </a:extLst>
          </p:cNvPr>
          <p:cNvSpPr/>
          <p:nvPr/>
        </p:nvSpPr>
        <p:spPr>
          <a:xfrm>
            <a:off x="2395980" y="4948462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Ausgang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52D65B02-3EB6-45E7-81F6-02F845671724}"/>
              </a:ext>
            </a:extLst>
          </p:cNvPr>
          <p:cNvCxnSpPr>
            <a:cxnSpLocks/>
          </p:cNvCxnSpPr>
          <p:nvPr/>
        </p:nvCxnSpPr>
        <p:spPr>
          <a:xfrm>
            <a:off x="7124888" y="2413745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28F706F-C475-4393-BBB2-29E0B13527A7}"/>
              </a:ext>
            </a:extLst>
          </p:cNvPr>
          <p:cNvCxnSpPr>
            <a:cxnSpLocks/>
          </p:cNvCxnSpPr>
          <p:nvPr/>
        </p:nvCxnSpPr>
        <p:spPr>
          <a:xfrm flipH="1">
            <a:off x="7124888" y="3804777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28AE2E6D-2057-413D-BEB6-395835A7A37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94918" y="1914807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B162A56D-1DDB-4ED6-8B93-BDC3F216C0A5}"/>
              </a:ext>
            </a:extLst>
          </p:cNvPr>
          <p:cNvCxnSpPr/>
          <p:nvPr/>
        </p:nvCxnSpPr>
        <p:spPr>
          <a:xfrm rot="10800000" flipV="1">
            <a:off x="2395981" y="1325829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F29CF0DB-B88C-4F00-A5AB-9055FBED7A5D}"/>
              </a:ext>
            </a:extLst>
          </p:cNvPr>
          <p:cNvCxnSpPr>
            <a:cxnSpLocks/>
          </p:cNvCxnSpPr>
          <p:nvPr/>
        </p:nvCxnSpPr>
        <p:spPr>
          <a:xfrm rot="5400000">
            <a:off x="4641952" y="3725525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3F790BE-2240-442A-A554-109546A215F2}"/>
              </a:ext>
            </a:extLst>
          </p:cNvPr>
          <p:cNvCxnSpPr/>
          <p:nvPr/>
        </p:nvCxnSpPr>
        <p:spPr>
          <a:xfrm flipH="1">
            <a:off x="4195980" y="1319148"/>
            <a:ext cx="680820" cy="668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96674CAB-C955-4F7F-A145-1FCD03A150E5}"/>
              </a:ext>
            </a:extLst>
          </p:cNvPr>
          <p:cNvCxnSpPr>
            <a:cxnSpLocks/>
          </p:cNvCxnSpPr>
          <p:nvPr/>
        </p:nvCxnSpPr>
        <p:spPr>
          <a:xfrm>
            <a:off x="3295981" y="1685829"/>
            <a:ext cx="2028907" cy="632505"/>
          </a:xfrm>
          <a:prstGeom prst="bentConnector3">
            <a:avLst>
              <a:gd name="adj1" fmla="val 37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C0003F0-A613-45AE-8574-6152A0D824D3}"/>
              </a:ext>
            </a:extLst>
          </p:cNvPr>
          <p:cNvCxnSpPr>
            <a:cxnSpLocks/>
          </p:cNvCxnSpPr>
          <p:nvPr/>
        </p:nvCxnSpPr>
        <p:spPr>
          <a:xfrm>
            <a:off x="6224888" y="2773745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6F63E65-DE0A-4BB7-B1CF-EF4B6672DC8C}"/>
              </a:ext>
            </a:extLst>
          </p:cNvPr>
          <p:cNvCxnSpPr>
            <a:cxnSpLocks/>
          </p:cNvCxnSpPr>
          <p:nvPr/>
        </p:nvCxnSpPr>
        <p:spPr>
          <a:xfrm flipH="1" flipV="1">
            <a:off x="4195980" y="3804777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78729DD-316D-4509-A22B-F7B6A232D79E}"/>
              </a:ext>
            </a:extLst>
          </p:cNvPr>
          <p:cNvCxnSpPr>
            <a:cxnSpLocks/>
          </p:cNvCxnSpPr>
          <p:nvPr/>
        </p:nvCxnSpPr>
        <p:spPr>
          <a:xfrm>
            <a:off x="3295980" y="4164777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67E47F6-D270-433A-90F3-5F18E24D4104}"/>
              </a:ext>
            </a:extLst>
          </p:cNvPr>
          <p:cNvCxnSpPr/>
          <p:nvPr/>
        </p:nvCxnSpPr>
        <p:spPr>
          <a:xfrm flipH="1">
            <a:off x="4195980" y="1437092"/>
            <a:ext cx="680820" cy="668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72EED23-03A8-414C-A68A-C61F6D67504C}"/>
              </a:ext>
            </a:extLst>
          </p:cNvPr>
          <p:cNvCxnSpPr/>
          <p:nvPr/>
        </p:nvCxnSpPr>
        <p:spPr>
          <a:xfrm flipH="1">
            <a:off x="1715160" y="5285493"/>
            <a:ext cx="680820" cy="668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00C43E5-CDDD-4DEE-A817-1543D165D824}"/>
              </a:ext>
            </a:extLst>
          </p:cNvPr>
          <p:cNvCxnSpPr/>
          <p:nvPr/>
        </p:nvCxnSpPr>
        <p:spPr>
          <a:xfrm flipH="1">
            <a:off x="1715160" y="5403437"/>
            <a:ext cx="680820" cy="668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4EFF511B-15EA-4414-9EF1-8BA99AF6BC6F}"/>
              </a:ext>
            </a:extLst>
          </p:cNvPr>
          <p:cNvSpPr txBox="1"/>
          <p:nvPr/>
        </p:nvSpPr>
        <p:spPr>
          <a:xfrm>
            <a:off x="480291" y="6309006"/>
            <a:ext cx="301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Wie lange dauert der Einkauf?</a:t>
            </a:r>
          </a:p>
        </p:txBody>
      </p:sp>
    </p:spTree>
    <p:extLst>
      <p:ext uri="{BB962C8B-B14F-4D97-AF65-F5344CB8AC3E}">
        <p14:creationId xmlns:p14="http://schemas.microsoft.com/office/powerpoint/2010/main" val="197867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1DD1E-7837-4282-B692-240E29AD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Supermarktmodell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C8104B-7022-40AC-8C17-579E68A3B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Supermarkt besteht aus Stationen und Kund*innen</a:t>
            </a:r>
          </a:p>
          <a:p>
            <a:pPr lvl="1"/>
            <a:r>
              <a:rPr lang="de-DE" dirty="0"/>
              <a:t>Kund*innen bewegen sich im Supermarkt von Station zu Station</a:t>
            </a:r>
          </a:p>
          <a:p>
            <a:pPr lvl="2"/>
            <a:r>
              <a:rPr lang="de-DE" dirty="0"/>
              <a:t>Kund*innen besuchen die Stationen in einer bestimmten Reihenfolge</a:t>
            </a:r>
          </a:p>
          <a:p>
            <a:pPr lvl="2"/>
            <a:r>
              <a:rPr lang="de-DE" dirty="0"/>
              <a:t>an jeder besuchten Station kaufen sie eine bestimmte Anzahl von Waren ein</a:t>
            </a:r>
          </a:p>
          <a:p>
            <a:pPr lvl="2"/>
            <a:r>
              <a:rPr lang="de-DE" dirty="0"/>
              <a:t>Kund*innen benötigen eine bestimmte Zeit um von Station zu Station zu gelangen</a:t>
            </a:r>
          </a:p>
          <a:p>
            <a:pPr lvl="2"/>
            <a:r>
              <a:rPr lang="de-DE" dirty="0"/>
              <a:t>wenn eine Station gerade besetzt ist, warten sie, bis die Station frei wird</a:t>
            </a:r>
          </a:p>
          <a:p>
            <a:pPr lvl="2"/>
            <a:r>
              <a:rPr lang="de-DE" dirty="0"/>
              <a:t>wenn sie an einer Station zu lange warten müssen, lassen Sie die Station aus und gehen direkt zur nächsten Station</a:t>
            </a:r>
          </a:p>
          <a:p>
            <a:pPr lvl="1"/>
            <a:r>
              <a:rPr lang="de-DE" dirty="0"/>
              <a:t>Eine Station benötigt eine bestimmte Zeit, um eine Kund*in zu bedienen, dem Produkt aus den Anzahl Waren und der stationsspezifischen Zeit pro Ware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054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1DD1E-7837-4282-B692-240E29AD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Supermarktmodell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C8104B-7022-40AC-8C17-579E68A3B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Modellbildung</a:t>
            </a:r>
          </a:p>
          <a:p>
            <a:pPr lvl="1"/>
            <a:r>
              <a:rPr lang="de-DE" dirty="0"/>
              <a:t>Stochastisches Modell</a:t>
            </a:r>
          </a:p>
          <a:p>
            <a:pPr lvl="2"/>
            <a:r>
              <a:rPr lang="de-DE" dirty="0"/>
              <a:t>in einem stochastischen Modell wird das Verhalten von Kund*innen und Stationen über Zufallszahlen beschrieben, die bei jedem Vorkommen über einen Pseudo-Zufallszahlengenerator bestimmt werden</a:t>
            </a:r>
          </a:p>
          <a:p>
            <a:pPr lvl="1"/>
            <a:r>
              <a:rPr lang="de-DE" dirty="0"/>
              <a:t>Spezialfall deterministisches Modell:</a:t>
            </a:r>
          </a:p>
          <a:p>
            <a:pPr lvl="2"/>
            <a:r>
              <a:rPr lang="de-DE" dirty="0"/>
              <a:t>in deterministischen Modell ist das Verhalten der Kund*innen deterministisch</a:t>
            </a:r>
          </a:p>
          <a:p>
            <a:pPr lvl="2"/>
            <a:r>
              <a:rPr lang="de-DE" dirty="0"/>
              <a:t>in der Übung verwenden wir zunächst ein deterministisches Modell, um das Debuggen und ein Vergleich von Ergebnissen zu vereinfachen</a:t>
            </a:r>
          </a:p>
          <a:p>
            <a:pPr lvl="1"/>
            <a:r>
              <a:rPr lang="de-DE" dirty="0"/>
              <a:t>Kund*innen-Typen</a:t>
            </a:r>
          </a:p>
          <a:p>
            <a:pPr lvl="2"/>
            <a:r>
              <a:rPr lang="de-DE" dirty="0"/>
              <a:t>auch im deterministischen Modell verhalten sich nicht alle Kund*innen gleich</a:t>
            </a:r>
          </a:p>
          <a:p>
            <a:pPr lvl="2"/>
            <a:r>
              <a:rPr lang="de-DE" dirty="0"/>
              <a:t>wir unterstützen mehrere Kund*innen-Typen, die sich hinsichtlich der besuchten Stationen, deren Reihenfolge und auch der gekauften Waren pro Station  unterscheiden</a:t>
            </a:r>
          </a:p>
          <a:p>
            <a:pPr lvl="1"/>
            <a:r>
              <a:rPr lang="de-DE" dirty="0"/>
              <a:t>Ankunftsprozess</a:t>
            </a:r>
          </a:p>
          <a:p>
            <a:pPr lvl="2"/>
            <a:r>
              <a:rPr lang="de-DE" dirty="0"/>
              <a:t>gibt an, wann Kund*innen den Supermarkt betreten</a:t>
            </a:r>
          </a:p>
          <a:p>
            <a:pPr lvl="2"/>
            <a:r>
              <a:rPr lang="de-DE" dirty="0"/>
              <a:t>wird über eine Zwischenankunftszeit pro Kund*innen-Typ definiert, die eine Zufallsvariable oder eben deterministisch sein kann</a:t>
            </a:r>
          </a:p>
          <a:p>
            <a:pPr lvl="3"/>
            <a:r>
              <a:rPr lang="de-DE" dirty="0"/>
              <a:t>Poisson Ankunftsprozess: Zwischenankunftszeit ist exponentiell verteilt</a:t>
            </a:r>
          </a:p>
          <a:p>
            <a:pPr lvl="3"/>
            <a:r>
              <a:rPr lang="de-DE" dirty="0"/>
              <a:t>Ankunftsrate: Inverses der (mittleren) Zwischenankunftszeit</a:t>
            </a:r>
          </a:p>
          <a:p>
            <a:pPr lvl="2"/>
            <a:r>
              <a:rPr lang="de-DE" dirty="0"/>
              <a:t>deterministisch: Typ-A-Kund*innen kommen alle 60s an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093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hteck 76">
            <a:extLst>
              <a:ext uri="{FF2B5EF4-FFF2-40B4-BE49-F238E27FC236}">
                <a16:creationId xmlns:a16="http://schemas.microsoft.com/office/drawing/2014/main" id="{F021490B-C09D-4B52-ACA3-8BA9F2FE4EEE}"/>
              </a:ext>
            </a:extLst>
          </p:cNvPr>
          <p:cNvSpPr/>
          <p:nvPr/>
        </p:nvSpPr>
        <p:spPr>
          <a:xfrm>
            <a:off x="1288869" y="1097283"/>
            <a:ext cx="9370422" cy="5216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18ADC6-2102-4DAB-A392-9514B930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Supermarkt: Die Stationen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1DEC948-0864-407B-93C2-90B5C2723972}"/>
              </a:ext>
            </a:extLst>
          </p:cNvPr>
          <p:cNvSpPr/>
          <p:nvPr/>
        </p:nvSpPr>
        <p:spPr>
          <a:xfrm>
            <a:off x="2395980" y="378651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 (10s)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45DFA4F-5600-4CCC-87EB-954660A9682C}"/>
              </a:ext>
            </a:extLst>
          </p:cNvPr>
          <p:cNvSpPr/>
          <p:nvPr/>
        </p:nvSpPr>
        <p:spPr>
          <a:xfrm>
            <a:off x="2395980" y="1307572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924E515-7C60-4FA1-B4D6-73FD5EB1F573}"/>
              </a:ext>
            </a:extLst>
          </p:cNvPr>
          <p:cNvSpPr/>
          <p:nvPr/>
        </p:nvSpPr>
        <p:spPr>
          <a:xfrm>
            <a:off x="5324888" y="2395487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 (30s)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BEA5D1-BE99-409D-979C-120159FEE84D}"/>
              </a:ext>
            </a:extLst>
          </p:cNvPr>
          <p:cNvSpPr/>
          <p:nvPr/>
        </p:nvSpPr>
        <p:spPr>
          <a:xfrm>
            <a:off x="8170767" y="378651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 (60s)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C48DB80-7B56-427A-BA5B-1BE47A00949B}"/>
              </a:ext>
            </a:extLst>
          </p:cNvPr>
          <p:cNvSpPr/>
          <p:nvPr/>
        </p:nvSpPr>
        <p:spPr>
          <a:xfrm>
            <a:off x="5324888" y="379323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 (5s)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5731B69-937C-4144-B23F-1DCD3008964F}"/>
              </a:ext>
            </a:extLst>
          </p:cNvPr>
          <p:cNvSpPr/>
          <p:nvPr/>
        </p:nvSpPr>
        <p:spPr>
          <a:xfrm>
            <a:off x="2395980" y="529020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Ausgang</a:t>
            </a:r>
          </a:p>
        </p:txBody>
      </p:sp>
    </p:spTree>
    <p:extLst>
      <p:ext uri="{BB962C8B-B14F-4D97-AF65-F5344CB8AC3E}">
        <p14:creationId xmlns:p14="http://schemas.microsoft.com/office/powerpoint/2010/main" val="19449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hteck 76">
            <a:extLst>
              <a:ext uri="{FF2B5EF4-FFF2-40B4-BE49-F238E27FC236}">
                <a16:creationId xmlns:a16="http://schemas.microsoft.com/office/drawing/2014/main" id="{F021490B-C09D-4B52-ACA3-8BA9F2FE4EEE}"/>
              </a:ext>
            </a:extLst>
          </p:cNvPr>
          <p:cNvSpPr/>
          <p:nvPr/>
        </p:nvSpPr>
        <p:spPr>
          <a:xfrm>
            <a:off x="1288869" y="1097283"/>
            <a:ext cx="9370422" cy="5216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18ADC6-2102-4DAB-A392-9514B930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Supermarkt: Typ 1 Kund*innen (vollständiger Einkauf)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1DEC948-0864-407B-93C2-90B5C2723972}"/>
              </a:ext>
            </a:extLst>
          </p:cNvPr>
          <p:cNvSpPr/>
          <p:nvPr/>
        </p:nvSpPr>
        <p:spPr>
          <a:xfrm>
            <a:off x="2395980" y="378651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 (10s)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45DFA4F-5600-4CCC-87EB-954660A9682C}"/>
              </a:ext>
            </a:extLst>
          </p:cNvPr>
          <p:cNvSpPr/>
          <p:nvPr/>
        </p:nvSpPr>
        <p:spPr>
          <a:xfrm>
            <a:off x="2395980" y="1307572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924E515-7C60-4FA1-B4D6-73FD5EB1F573}"/>
              </a:ext>
            </a:extLst>
          </p:cNvPr>
          <p:cNvSpPr/>
          <p:nvPr/>
        </p:nvSpPr>
        <p:spPr>
          <a:xfrm>
            <a:off x="5324888" y="2395487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 (30s)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BEA5D1-BE99-409D-979C-120159FEE84D}"/>
              </a:ext>
            </a:extLst>
          </p:cNvPr>
          <p:cNvSpPr/>
          <p:nvPr/>
        </p:nvSpPr>
        <p:spPr>
          <a:xfrm>
            <a:off x="8170767" y="378651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 (60s)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C48DB80-7B56-427A-BA5B-1BE47A00949B}"/>
              </a:ext>
            </a:extLst>
          </p:cNvPr>
          <p:cNvSpPr/>
          <p:nvPr/>
        </p:nvSpPr>
        <p:spPr>
          <a:xfrm>
            <a:off x="5324888" y="379323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 (5s)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5731B69-937C-4144-B23F-1DCD3008964F}"/>
              </a:ext>
            </a:extLst>
          </p:cNvPr>
          <p:cNvSpPr/>
          <p:nvPr/>
        </p:nvSpPr>
        <p:spPr>
          <a:xfrm>
            <a:off x="2395980" y="529020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Ausgang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7D8C1ECC-4FB7-4E0A-90F7-20D5E8D3FC93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7124888" y="2755487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BC549D2-96FF-4C9F-8DF4-6640760C7241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7124888" y="4146519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8F3DD71D-11DE-4422-BA7B-A117BF3A9DBD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3794918" y="2256549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33B15786-B686-4DCD-A82E-4C6922BA063C}"/>
              </a:ext>
            </a:extLst>
          </p:cNvPr>
          <p:cNvCxnSpPr/>
          <p:nvPr/>
        </p:nvCxnSpPr>
        <p:spPr>
          <a:xfrm rot="10800000" flipV="1">
            <a:off x="2395981" y="1667571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16D401E2-EFB7-47A3-B551-14AB7FAA4EF4}"/>
              </a:ext>
            </a:extLst>
          </p:cNvPr>
          <p:cNvSpPr txBox="1"/>
          <p:nvPr/>
        </p:nvSpPr>
        <p:spPr>
          <a:xfrm>
            <a:off x="1887507" y="2626591"/>
            <a:ext cx="47320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10s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AA19E836-86C9-4ECA-9D22-7E8C54CD6D22}"/>
              </a:ext>
            </a:extLst>
          </p:cNvPr>
          <p:cNvSpPr txBox="1"/>
          <p:nvPr/>
        </p:nvSpPr>
        <p:spPr>
          <a:xfrm>
            <a:off x="3954444" y="2570821"/>
            <a:ext cx="473206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30s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DFF49673-EFEA-4A75-A7F3-D25B4BB6CF88}"/>
              </a:ext>
            </a:extLst>
          </p:cNvPr>
          <p:cNvSpPr txBox="1"/>
          <p:nvPr/>
        </p:nvSpPr>
        <p:spPr>
          <a:xfrm>
            <a:off x="7843590" y="2588085"/>
            <a:ext cx="473206" cy="33855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45s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227A245C-0FA4-4685-A428-838462C51349}"/>
              </a:ext>
            </a:extLst>
          </p:cNvPr>
          <p:cNvSpPr txBox="1"/>
          <p:nvPr/>
        </p:nvSpPr>
        <p:spPr>
          <a:xfrm>
            <a:off x="7438289" y="3968573"/>
            <a:ext cx="473206" cy="338554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60s</a:t>
            </a:r>
          </a:p>
        </p:txBody>
      </p: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3E2A5D37-A3CB-42A9-9997-5A1D7745FC7C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4641952" y="4067267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CFA10D1F-B909-4BAA-87D6-60391E625F87}"/>
              </a:ext>
            </a:extLst>
          </p:cNvPr>
          <p:cNvSpPr txBox="1"/>
          <p:nvPr/>
        </p:nvSpPr>
        <p:spPr>
          <a:xfrm>
            <a:off x="5995980" y="5460872"/>
            <a:ext cx="3914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0s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3FA6181E-509F-4CE3-AEC7-63613EA9F869}"/>
              </a:ext>
            </a:extLst>
          </p:cNvPr>
          <p:cNvSpPr txBox="1"/>
          <p:nvPr/>
        </p:nvSpPr>
        <p:spPr>
          <a:xfrm>
            <a:off x="2514069" y="4108035"/>
            <a:ext cx="10054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10</a:t>
            </a:r>
            <a:r>
              <a:rPr lang="de-DE" sz="1600" dirty="0">
                <a:sym typeface="Wingdings" panose="05000000000000000000" pitchFamily="2" charset="2"/>
              </a:rPr>
              <a:t>100s</a:t>
            </a:r>
            <a:endParaRPr lang="de-DE" sz="16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24D0BA6-E50D-4C43-B159-2617DAD74CDF}"/>
              </a:ext>
            </a:extLst>
          </p:cNvPr>
          <p:cNvSpPr txBox="1"/>
          <p:nvPr/>
        </p:nvSpPr>
        <p:spPr>
          <a:xfrm>
            <a:off x="3691197" y="3968573"/>
            <a:ext cx="39305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10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10E9D1F5-0A17-4910-B511-84A530700A55}"/>
              </a:ext>
            </a:extLst>
          </p:cNvPr>
          <p:cNvSpPr txBox="1"/>
          <p:nvPr/>
        </p:nvSpPr>
        <p:spPr>
          <a:xfrm>
            <a:off x="5431723" y="2740098"/>
            <a:ext cx="90120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5</a:t>
            </a:r>
            <a:r>
              <a:rPr lang="de-DE" sz="1600" dirty="0">
                <a:sym typeface="Wingdings" panose="05000000000000000000" pitchFamily="2" charset="2"/>
              </a:rPr>
              <a:t>150s</a:t>
            </a:r>
            <a:endParaRPr lang="de-DE" sz="1600" dirty="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AAAC83FB-A465-4777-9F29-432AD2AC2D28}"/>
              </a:ext>
            </a:extLst>
          </p:cNvPr>
          <p:cNvSpPr txBox="1"/>
          <p:nvPr/>
        </p:nvSpPr>
        <p:spPr>
          <a:xfrm>
            <a:off x="6560957" y="2586210"/>
            <a:ext cx="393056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10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33BB7936-1145-4F96-BCAF-524C52325959}"/>
              </a:ext>
            </a:extLst>
          </p:cNvPr>
          <p:cNvSpPr txBox="1"/>
          <p:nvPr/>
        </p:nvSpPr>
        <p:spPr>
          <a:xfrm>
            <a:off x="8278426" y="4124011"/>
            <a:ext cx="901209" cy="33855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3</a:t>
            </a:r>
            <a:r>
              <a:rPr lang="de-DE" sz="1600" dirty="0">
                <a:sym typeface="Wingdings" panose="05000000000000000000" pitchFamily="2" charset="2"/>
              </a:rPr>
              <a:t>180s</a:t>
            </a:r>
            <a:endParaRPr lang="de-DE" sz="1600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B4988795-BC65-4B20-AB73-90E9F4B2CBF3}"/>
              </a:ext>
            </a:extLst>
          </p:cNvPr>
          <p:cNvSpPr txBox="1"/>
          <p:nvPr/>
        </p:nvSpPr>
        <p:spPr>
          <a:xfrm>
            <a:off x="9360322" y="3983962"/>
            <a:ext cx="288862" cy="33855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5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B0D59236-8D1A-47AB-AB76-BD3157824824}"/>
              </a:ext>
            </a:extLst>
          </p:cNvPr>
          <p:cNvSpPr txBox="1"/>
          <p:nvPr/>
        </p:nvSpPr>
        <p:spPr>
          <a:xfrm>
            <a:off x="5431723" y="4137850"/>
            <a:ext cx="1005403" cy="338554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30</a:t>
            </a:r>
            <a:r>
              <a:rPr lang="de-DE" sz="1600" dirty="0">
                <a:sym typeface="Wingdings" panose="05000000000000000000" pitchFamily="2" charset="2"/>
              </a:rPr>
              <a:t>150s</a:t>
            </a:r>
            <a:endParaRPr lang="de-DE" sz="1600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2EB33B6F-CCD0-4010-BDDA-93D39CFF8BFE}"/>
              </a:ext>
            </a:extLst>
          </p:cNvPr>
          <p:cNvSpPr txBox="1"/>
          <p:nvPr/>
        </p:nvSpPr>
        <p:spPr>
          <a:xfrm>
            <a:off x="6572927" y="3968573"/>
            <a:ext cx="393056" cy="338554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0E6E6B11-155A-4165-954C-7A03355C3B68}"/>
                  </a:ext>
                </a:extLst>
              </p:cNvPr>
              <p:cNvSpPr/>
              <p:nvPr/>
            </p:nvSpPr>
            <p:spPr>
              <a:xfrm>
                <a:off x="7040516" y="1196468"/>
                <a:ext cx="3650617" cy="1141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de-DE" sz="1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Start: 0s, Zwischenankunftszeit: 200s</a:t>
                </a:r>
              </a:p>
              <a:p>
                <a:pPr marL="0" lvl="1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de-DE" sz="1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Bäcker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ä</m:t>
                        </m:r>
                        <m: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𝑐𝑘𝑒𝑟</m:t>
                        </m:r>
                      </m:sub>
                    </m:sSub>
                    <m:r>
                      <a:rPr lang="de-DE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de-DE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ä</m:t>
                        </m:r>
                        <m: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𝑐𝑘𝑒𝑟</m:t>
                        </m:r>
                      </m:sub>
                    </m:sSub>
                    <m:r>
                      <a:rPr lang="de-DE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de-DE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ä</m:t>
                        </m:r>
                        <m: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𝑐𝑘𝑒𝑟</m:t>
                        </m:r>
                      </m:sub>
                    </m:sSub>
                    <m:r>
                      <a:rPr lang="de-DE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de-DE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lvl="1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12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Wursttheke</a:t>
                </a:r>
                <a:r>
                  <a:rPr lang="en-US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𝑊𝑢𝑟𝑠𝑡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30s,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𝑊𝑢𝑟𝑠𝑡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en-US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𝑊𝑢𝑟𝑠𝑡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en-US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de-DE" sz="12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12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Käsetheke</a:t>
                </a:r>
                <a:r>
                  <a:rPr lang="en-US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ä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𝑠𝑒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=45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ä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𝑠𝑒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en-US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ä</m:t>
                        </m:r>
                        <m: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𝑠𝑒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de-DE" sz="12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Kasse</a:t>
                </a:r>
                <a:r>
                  <a:rPr lang="en-US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𝐾𝑎𝑠𝑠𝑒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r>
                  <a:rPr lang="en-US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𝐾𝑎𝑠𝑠𝑒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=20</m:t>
                    </m:r>
                  </m:oMath>
                </a14:m>
                <a:r>
                  <a:rPr lang="en-US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𝐾𝑎𝑠𝑠𝑒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=30</m:t>
                    </m:r>
                  </m:oMath>
                </a14:m>
                <a:r>
                  <a:rPr lang="en-US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de-DE" sz="12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0E6E6B11-155A-4165-954C-7A03355C3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516" y="1196468"/>
                <a:ext cx="3650617" cy="1141210"/>
              </a:xfrm>
              <a:prstGeom prst="rect">
                <a:avLst/>
              </a:prstGeom>
              <a:blipFill>
                <a:blip r:embed="rId2"/>
                <a:stretch>
                  <a:fillRect l="-167" b="-37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feld 94">
            <a:extLst>
              <a:ext uri="{FF2B5EF4-FFF2-40B4-BE49-F238E27FC236}">
                <a16:creationId xmlns:a16="http://schemas.microsoft.com/office/drawing/2014/main" id="{93C55085-B742-4502-AD30-21238E325288}"/>
              </a:ext>
            </a:extLst>
          </p:cNvPr>
          <p:cNvSpPr txBox="1"/>
          <p:nvPr/>
        </p:nvSpPr>
        <p:spPr>
          <a:xfrm>
            <a:off x="7040516" y="4940082"/>
            <a:ext cx="3135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Dauer des Einkaufs ohne Wartezeiten:</a:t>
            </a:r>
          </a:p>
          <a:p>
            <a:r>
              <a:rPr lang="de-DE" sz="1200" dirty="0"/>
              <a:t>Bäcker: 110s</a:t>
            </a:r>
          </a:p>
          <a:p>
            <a:r>
              <a:rPr lang="de-DE" sz="1200" dirty="0"/>
              <a:t>Wursttheke: 180s</a:t>
            </a:r>
          </a:p>
          <a:p>
            <a:r>
              <a:rPr lang="de-DE" sz="1200" dirty="0"/>
              <a:t>Käsetheke: 225s</a:t>
            </a:r>
          </a:p>
          <a:p>
            <a:r>
              <a:rPr lang="de-DE" sz="1200" dirty="0"/>
              <a:t>Kasse: 210s</a:t>
            </a:r>
          </a:p>
          <a:p>
            <a:r>
              <a:rPr lang="de-DE" sz="1200" dirty="0"/>
              <a:t>Gesamt: 725s</a:t>
            </a:r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9EFC10A3-A451-4860-81B7-B835160C0F46}"/>
              </a:ext>
            </a:extLst>
          </p:cNvPr>
          <p:cNvCxnSpPr>
            <a:endCxn id="23" idx="3"/>
          </p:cNvCxnSpPr>
          <p:nvPr/>
        </p:nvCxnSpPr>
        <p:spPr>
          <a:xfrm flipH="1">
            <a:off x="4195980" y="1660890"/>
            <a:ext cx="680820" cy="668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E12217BC-D219-4870-8C40-86D606F48E6F}"/>
              </a:ext>
            </a:extLst>
          </p:cNvPr>
          <p:cNvSpPr/>
          <p:nvPr/>
        </p:nvSpPr>
        <p:spPr>
          <a:xfrm>
            <a:off x="4707632" y="1378614"/>
            <a:ext cx="2079731" cy="6404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Zwischenankunftszeit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200s</a:t>
            </a:r>
          </a:p>
        </p:txBody>
      </p:sp>
    </p:spTree>
    <p:extLst>
      <p:ext uri="{BB962C8B-B14F-4D97-AF65-F5344CB8AC3E}">
        <p14:creationId xmlns:p14="http://schemas.microsoft.com/office/powerpoint/2010/main" val="321251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ite" id="{A8B69932-1FD6-4FE7-918D-506E66FECF3E}" vid="{2DAB01A6-2772-48F2-8673-318D453362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</Template>
  <TotalTime>0</TotalTime>
  <Words>2163</Words>
  <Application>Microsoft Office PowerPoint</Application>
  <PresentationFormat>Breitbild</PresentationFormat>
  <Paragraphs>1072</Paragraphs>
  <Slides>40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Times New Roman</vt:lpstr>
      <vt:lpstr>Wingdings</vt:lpstr>
      <vt:lpstr>Office</vt:lpstr>
      <vt:lpstr>Laboraufgabe Supermarkt Simulation</vt:lpstr>
      <vt:lpstr>PowerPoint-Präsentation</vt:lpstr>
      <vt:lpstr>Unser Supermarkt: Stationen und Kunden</vt:lpstr>
      <vt:lpstr>Zielsetzung</vt:lpstr>
      <vt:lpstr>Unser Supermarkt: Stationen und Kund*innen</vt:lpstr>
      <vt:lpstr>Supermarktmodell</vt:lpstr>
      <vt:lpstr>Supermarktmodell</vt:lpstr>
      <vt:lpstr>Unser Supermarkt: Die Stationen</vt:lpstr>
      <vt:lpstr>Unser Supermarkt: Typ 1 Kund*innen (vollständiger Einkauf)</vt:lpstr>
      <vt:lpstr>Unser Supermarkt: Typ 2 Kund*innen (Lebekäs-Semmel)</vt:lpstr>
      <vt:lpstr>Supermarksimulation mit einer Ereignisliste</vt:lpstr>
      <vt:lpstr>Ausgangssituation am Simulationsanfang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Implementierung einer ereignis-orientierten Simulation</vt:lpstr>
      <vt:lpstr>Prozesssicht Station</vt:lpstr>
      <vt:lpstr>Prozesssicht KundIn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Staehle</dc:creator>
  <cp:lastModifiedBy>Dirk Staehle</cp:lastModifiedBy>
  <cp:revision>35</cp:revision>
  <dcterms:created xsi:type="dcterms:W3CDTF">2020-10-05T16:37:49Z</dcterms:created>
  <dcterms:modified xsi:type="dcterms:W3CDTF">2021-03-15T16:14:32Z</dcterms:modified>
</cp:coreProperties>
</file>