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4" r:id="rId5"/>
    <p:sldId id="295" r:id="rId6"/>
    <p:sldId id="292" r:id="rId7"/>
    <p:sldId id="296" r:id="rId8"/>
    <p:sldId id="293" r:id="rId9"/>
    <p:sldId id="257" r:id="rId10"/>
    <p:sldId id="259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1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1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4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0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56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6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9918" y="102637"/>
            <a:ext cx="11672596" cy="503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918" y="718456"/>
            <a:ext cx="11672596" cy="571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79918" y="6538912"/>
            <a:ext cx="905070" cy="2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3D2F-E652-4219-861D-280307C8BEFB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7407" y="6538912"/>
            <a:ext cx="10125271" cy="2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8878" y="6538912"/>
            <a:ext cx="483636" cy="2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7FC7-521A-46B8-94EF-3B68577C4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4E33D-B9FD-47C8-A6A9-0FBBDA90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Laboraufgabe</a:t>
            </a:r>
            <a:br>
              <a:rPr lang="de-DE" dirty="0"/>
            </a:br>
            <a:r>
              <a:rPr lang="de-DE" dirty="0"/>
              <a:t>Supermarkt Simulation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631530-915A-4F62-BE98-D16ABA0D6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7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56839"/>
              </p:ext>
            </p:extLst>
          </p:nvPr>
        </p:nvGraphicFramePr>
        <p:xfrm>
          <a:off x="8590326" y="199549"/>
          <a:ext cx="340686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681133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505637A-E039-41D0-BAEB-9C10093F3222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E72E9E-B52F-474B-8F59-C81FFF9E31E6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B7B143-D4A4-4F1A-84EC-53300606B5A1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9739D8-3C19-4F98-A601-AF784EE32236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9E919B-2C7D-4468-B3EF-3D47FF0A05D6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BCD8C5C-8C97-4C79-85E6-D537C9E60B0E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C2FE219-CB5D-48E9-84DC-4A7E4BDF3EC3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D66EDA2-C0A5-4425-B9DB-D58876B4A37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33BDB39B-EE2E-40BF-BD14-9C9299C1969F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8912F91-3BC4-4C0E-B571-945DB827073E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F61B083-5101-4CC6-BC16-F85FFC38D71C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579C967-1986-4F27-937C-BA1E03BAF9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790D060-86BD-4673-9F67-EB498CDA6107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A1FDFD1-15B1-4BE8-A69E-C7DDD1F13FAB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752AE91E-1BAF-4575-955E-346FA96FEBD6}"/>
              </a:ext>
            </a:extLst>
          </p:cNvPr>
          <p:cNvCxnSpPr>
            <a:cxnSpLocks/>
            <a:stCxn id="18" idx="2"/>
            <a:endCxn id="19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4532596-8D12-455F-AB48-17F28D4FBF53}"/>
              </a:ext>
            </a:extLst>
          </p:cNvPr>
          <p:cNvSpPr/>
          <p:nvPr/>
        </p:nvSpPr>
        <p:spPr>
          <a:xfrm>
            <a:off x="10141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</p:spTree>
    <p:extLst>
      <p:ext uri="{BB962C8B-B14F-4D97-AF65-F5344CB8AC3E}">
        <p14:creationId xmlns:p14="http://schemas.microsoft.com/office/powerpoint/2010/main" val="400392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18498"/>
              </p:ext>
            </p:extLst>
          </p:nvPr>
        </p:nvGraphicFramePr>
        <p:xfrm>
          <a:off x="8590326" y="199549"/>
          <a:ext cx="3406862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1045030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CD78EB2-7769-4EED-B122-0F31B14DD6D2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AEC9AED-3D21-438E-A608-E04D3BAA1F20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900ABE7-C352-40C5-84B1-EBC95F5034A9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6E6D7C-CE3F-437B-9967-2D002C008C7D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DF13466-B96F-4A7E-8E3E-4D4EE704BA56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0D4B31-4A8A-49E7-978A-DC8E1BD6DCF7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FC61031-E63B-4CA0-8FE6-A9B8A5412833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D6462C5-F8D7-46F0-8356-A35B7406D95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EE3B4C8-680D-45FE-8CC8-0393E2CBF0BD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94B3638-D54B-4F91-A8C7-82DDC9F70124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E823424-6294-4C26-9902-147A8E0A70B1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4722C0-0AAF-453C-8228-9F530A258EEF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CC75242D-DEBA-42C7-84A2-8C487BDBC97F}"/>
              </a:ext>
            </a:extLst>
          </p:cNvPr>
          <p:cNvCxnSpPr>
            <a:cxnSpLocks/>
            <a:stCxn id="20" idx="0"/>
            <a:endCxn id="22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2FD1A3F3-C930-415E-B303-7C05BBB55D55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414DFCF2-28CF-4AAB-990F-B7EA60667C2C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725D03E3-FD05-43FD-88EF-7ACAD38709A3}"/>
              </a:ext>
            </a:extLst>
          </p:cNvPr>
          <p:cNvSpPr/>
          <p:nvPr/>
        </p:nvSpPr>
        <p:spPr>
          <a:xfrm>
            <a:off x="10141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CA275F6-F9F6-4DEE-A36B-58B98CD089CF}"/>
              </a:ext>
            </a:extLst>
          </p:cNvPr>
          <p:cNvSpPr/>
          <p:nvPr/>
        </p:nvSpPr>
        <p:spPr>
          <a:xfrm>
            <a:off x="2877796" y="1098842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</p:spTree>
    <p:extLst>
      <p:ext uri="{BB962C8B-B14F-4D97-AF65-F5344CB8AC3E}">
        <p14:creationId xmlns:p14="http://schemas.microsoft.com/office/powerpoint/2010/main" val="402862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93442"/>
              </p:ext>
            </p:extLst>
          </p:nvPr>
        </p:nvGraphicFramePr>
        <p:xfrm>
          <a:off x="8590326" y="199549"/>
          <a:ext cx="3406862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1399596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694FED-1D01-497B-A42B-F87D8CE33E95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31E5820-FA7E-4521-B270-3B054CA73E20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240D59-3957-4210-9E64-F4439DB0F44D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E4B2CED-2920-4D14-83A9-B797DE61745A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4F465AF-AF7E-45D4-A108-034AB22DDCE4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B0BD4E-14D4-4506-BC93-E228D118661F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244925EE-E0A1-4617-B773-A2539F3B547A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1F38D4F-4452-4BB5-B84B-AA69A636A1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D1F08E98-BE7B-4AD7-8FE7-B1532AEBEA26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E6C2F4A-B660-4883-9C91-14F1815E96CC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A67E41-5BF3-4B81-B77B-1918D7DDC180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53A3737-30BD-4399-9E87-50541DED3CD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7A6A724-0C81-4A08-A2F6-395EDB27A599}"/>
              </a:ext>
            </a:extLst>
          </p:cNvPr>
          <p:cNvCxnSpPr>
            <a:cxnSpLocks/>
            <a:stCxn id="20" idx="0"/>
            <a:endCxn id="22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109DC7BF-0CE7-4E35-830A-3CB08C77BF8A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43CA4B5A-C524-4B6B-9D35-966893D7D841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558F3AAE-09E0-44F7-BB21-B8F9E301F6AF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2CD2F88-CC84-4D0A-8BDF-533B2BBFDF55}"/>
              </a:ext>
            </a:extLst>
          </p:cNvPr>
          <p:cNvSpPr/>
          <p:nvPr/>
        </p:nvSpPr>
        <p:spPr>
          <a:xfrm>
            <a:off x="2877796" y="1098842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</p:spTree>
    <p:extLst>
      <p:ext uri="{BB962C8B-B14F-4D97-AF65-F5344CB8AC3E}">
        <p14:creationId xmlns:p14="http://schemas.microsoft.com/office/powerpoint/2010/main" val="344903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74236"/>
              </p:ext>
            </p:extLst>
          </p:nvPr>
        </p:nvGraphicFramePr>
        <p:xfrm>
          <a:off x="8590326" y="199549"/>
          <a:ext cx="3406862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no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no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24330" y="1763494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0B763FE-94A9-442A-BBA9-0BE0728E4EE7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DFDBF80-D832-4888-B6FA-7E755C961B0A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C471A04-43B5-45D1-93C9-8801D8535D60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0D2F68D-E30F-4285-B169-A73D2421ADCC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CF1151D-13B8-4DA5-9033-0B0754939A08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53858CB-8A94-4C53-806E-467CF4FD572B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F676003-16E9-4FBF-864B-854DAD8231ED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6E2F721-7533-49E7-AF59-E7D0A45A65D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DC6CD77E-3FB5-4A8A-A653-7A52502D8293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CA9BA87-99C5-427A-A6B6-1EC8F072BFB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C3A7B0-7789-4EDF-A648-269976076149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5A3077-757C-4AB4-87DD-0AD02D88DD5B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46990B88-3D48-4444-945E-623E31150985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595F856E-C2C1-409F-95E7-D60ECE1C6FDA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8FF4BEE-1AF8-4C11-B09E-F80E8E66269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C227B540-2EC6-4B73-A5D9-1C6638C22E28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06B935E-FE35-43DD-A6FD-626B1AE63F1E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</p:spTree>
    <p:extLst>
      <p:ext uri="{BB962C8B-B14F-4D97-AF65-F5344CB8AC3E}">
        <p14:creationId xmlns:p14="http://schemas.microsoft.com/office/powerpoint/2010/main" val="393627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74885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no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no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58481" y="2145143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1E1998-90D8-4840-ADCF-128FFF87E5E2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74A91E0-403F-4D52-9314-469EF1F003FF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8DA47A1-ACE7-4E04-B668-0CF7E2A4A419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48D55B-D918-4D30-A61E-A8C4E6E41EC1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8CC7024-C5F9-42E2-BE2B-8C8256602F80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B6F7B4-FF96-4F8D-8691-E7E3F779180B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0401299-F3CA-4263-BA08-7D96C2AB8D5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69E92C0-A4D3-451B-BFEA-7E99947B0FF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B1F8D09-004C-4E4F-B639-C4A015EE7AC9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028A69-4849-49E6-9D0B-4E2803AE829B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EE3755-01FA-47AD-886D-E27803EA7102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38B45C5-68F2-436A-9541-3C771E6FCED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1027A431-7D8D-4462-8F1D-32885E705FA4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8D55CFB8-3295-4A7F-9BF2-11CD69A9BB4C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F2ECE2C-CA3E-4C43-9A44-FAB3CAE70423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84A076-A20D-4DC2-A168-8B17390ABFFB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BDA85C7-E8B2-4EA8-8B71-D1680E43C312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4629C04-6A4A-4AF6-A3B6-05639D79FDF3}"/>
              </a:ext>
            </a:extLst>
          </p:cNvPr>
          <p:cNvSpPr/>
          <p:nvPr/>
        </p:nvSpPr>
        <p:spPr>
          <a:xfrm>
            <a:off x="3029603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68849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56483"/>
              </p:ext>
            </p:extLst>
          </p:nvPr>
        </p:nvGraphicFramePr>
        <p:xfrm>
          <a:off x="8590326" y="199549"/>
          <a:ext cx="3406862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58481" y="2526029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1AB0E8-9290-427C-9818-E4736FFBA8EC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718897-AD73-4228-A98C-F68CC4DDC456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98A8228-3767-4847-83C4-79CD58090F81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EE6414B-EAD5-4D8A-BD6C-6D13C4DAFD5E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777561B-4F14-4C9D-8C15-2DAAD9512B58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A81994-EB85-41D9-9899-FFBFF5C07BBF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9E6ADE3E-2303-4586-A3E2-D9CDC3518E99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EC79DAE-5CA7-45F2-AC0C-EF661035126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71BBD6A-5D33-4E8E-AE7B-D530BA6DF4FC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E554554-3AEF-4273-BE6E-A5D598F55808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6C86BC9-2DB3-41F8-8BD6-54D333A37D8E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11C94CD-57EF-485A-9321-581FA79107D3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49AEEB5-F22D-410D-A73E-4CEAB0B2D804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9531605-2999-4C46-A102-AB475BA62C5D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9D867A6-2F5D-4748-992E-D659421D594D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8D8BB0-5D20-49DB-ABC7-1051E892A0F6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9AA065-E7D3-45BF-AE5E-2CC0F849291A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186D776-AD63-4F08-8292-972E8FCF3349}"/>
              </a:ext>
            </a:extLst>
          </p:cNvPr>
          <p:cNvSpPr/>
          <p:nvPr/>
        </p:nvSpPr>
        <p:spPr>
          <a:xfrm>
            <a:off x="3029603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265771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14313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058481" y="2880596"/>
            <a:ext cx="531845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D25814-F4AB-45E2-8358-D77B80FB9E2A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70B15BB-4981-4828-AB35-DAF847742043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A85281-DB7F-4D57-B57B-42A9F242D7F0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8DA47E-0BE9-4F0E-AB82-B9BC20196255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AD7D3C-0C0C-4285-B70C-5A6417E247E8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DF2D2A-4074-4791-9541-EC5BA50B080C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BAB9FA6-1107-4B21-81DE-571F8B629014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D3326A9-4415-43C8-BA1E-DF866666939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251A73E-77F3-4FB1-BDA8-0505797A5BD3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EAAFBB-E839-44EA-A3CF-632703C00C48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03F8545-0ACC-4A27-8FE1-BCA899DC584F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2AE7597-3871-4886-87B0-EE023B7AEBB1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6800CDE-3D84-4EE8-9B38-8D2CAE60BC4E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0503FF81-8939-4232-BA1C-AD2CFF33FC18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2223CBF9-367F-40E8-999C-51CBA88B23F8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8B9CE23-4F55-405D-8B2A-9360AD7FDB01}"/>
              </a:ext>
            </a:extLst>
          </p:cNvPr>
          <p:cNvSpPr/>
          <p:nvPr/>
        </p:nvSpPr>
        <p:spPr>
          <a:xfrm>
            <a:off x="588469" y="373194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F1D920C-DBB7-4FC7-837B-99BEE3D83C2A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0A7B3B-AEC9-4366-9CB7-6C3B0300223F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130089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62195"/>
              </p:ext>
            </p:extLst>
          </p:nvPr>
        </p:nvGraphicFramePr>
        <p:xfrm>
          <a:off x="8590326" y="199549"/>
          <a:ext cx="3406862" cy="519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41815" y="3233057"/>
            <a:ext cx="348511" cy="1959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8431C72-88BD-40B9-B509-D9E0B1B10F6C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E33DD10-1002-4E54-AB5B-730AD451D8A2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FEA57B9-6CED-445E-974A-40030398621D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5775FD-E252-4BA6-B54D-BAE8CE7D6E77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A7A6BAA-6A68-42DA-A58E-6927490B3CA1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0DE359D-F02E-4451-8853-BEBF54FD0F94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22378B9-4A4C-4494-B117-3A3BEBBCB0F4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94DE642-E951-442A-813B-BD09FEC72DF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625F155A-2C8A-4660-8374-3B3294174B7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DB16852-E611-466B-BD46-90F58FFFBA67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4E83E30-BDFC-42A5-B22B-2E7210EAF678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B59AEED-F04B-453F-83AB-9E9DB5C1045C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28D25CC-6D73-4775-AF4D-3AEAD1F34541}"/>
              </a:ext>
            </a:extLst>
          </p:cNvPr>
          <p:cNvCxnSpPr>
            <a:cxnSpLocks/>
            <a:stCxn id="24" idx="0"/>
            <a:endCxn id="26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DEBDD53-C5A2-4487-844B-81EF8CFFFDCD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860DA79-9ED4-4D5B-8955-7524C9B03D3D}"/>
              </a:ext>
            </a:extLst>
          </p:cNvPr>
          <p:cNvCxnSpPr>
            <a:cxnSpLocks/>
            <a:stCxn id="28" idx="2"/>
            <a:endCxn id="29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1C8AAFB-B30E-44ED-891E-770E4EE1149C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52E55BA-9C94-40D0-97E9-91E24048B678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8608D28-2F6F-46C7-AB05-95778B07F926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</p:spTree>
    <p:extLst>
      <p:ext uri="{BB962C8B-B14F-4D97-AF65-F5344CB8AC3E}">
        <p14:creationId xmlns:p14="http://schemas.microsoft.com/office/powerpoint/2010/main" val="141864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99998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41814" y="3606285"/>
            <a:ext cx="348512" cy="2099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B11F3F9-36AF-4C1C-B877-1265F7D8417A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2918155-635E-4296-80F3-847BD98AAB0A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22D272C-791F-43C7-8300-D943C13D8BF1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5EB11C2-20D0-4D4A-84F4-55973F7509B3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362DFD0-38AB-4B33-89C4-4761857CD12F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89E108-9BE3-41FE-B991-A11C248AE9C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7BB04256-F5B9-4F53-9A7C-FD98E4FA1BA6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8433A1-D6BA-4C35-A9D8-54C36911A1A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DA46CBA-AF0B-4BD8-BC00-144C02F0263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F5B01D0-E7A2-469E-8F1C-E26E924D3E15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FD92305-1E95-46D3-AD02-438F43F7DF82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A5AC55-5B09-4F48-8B14-ECF5C5C744F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16C8641D-7210-446A-BCE7-70EE24825625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D0F6E4D-BB79-4B39-BD84-23CAFD9420E9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ABA64C1-6EE3-4718-B4E4-1C7B1CE2E852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1116460D-C021-4B96-9359-1723F72F0EC4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572C282-C05C-416D-AC95-782202D23D69}"/>
              </a:ext>
            </a:extLst>
          </p:cNvPr>
          <p:cNvSpPr/>
          <p:nvPr/>
        </p:nvSpPr>
        <p:spPr>
          <a:xfrm>
            <a:off x="4031355" y="286404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AF24BF1-B1A1-42CA-942E-4F9A7BFAA185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078F875-DD7D-4B15-BF77-7CAB5ECF41D3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47269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71350"/>
              </p:ext>
            </p:extLst>
          </p:nvPr>
        </p:nvGraphicFramePr>
        <p:xfrm>
          <a:off x="8590326" y="199549"/>
          <a:ext cx="3406862" cy="630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31s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61s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91s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no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no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996801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3522624" y="3771228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05422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89C88-1705-460B-8CA3-5991BC38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EE6A-6A29-4927-8681-759F88A4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Vorbereitung auf Programmierung mit Sockets in Python</a:t>
            </a:r>
          </a:p>
          <a:p>
            <a:pPr lvl="1"/>
            <a:r>
              <a:rPr lang="de-DE" dirty="0"/>
              <a:t>Nicht-trivialer Einstieg in Python-Programmierung</a:t>
            </a:r>
          </a:p>
          <a:p>
            <a:pPr lvl="1"/>
            <a:r>
              <a:rPr lang="de-DE" dirty="0"/>
              <a:t>Umgang mit Threads, Locks und Events in Python</a:t>
            </a:r>
          </a:p>
          <a:p>
            <a:r>
              <a:rPr lang="de-DE" dirty="0"/>
              <a:t>Verständnisgewinn zu ereignis-orientierter Simulation</a:t>
            </a:r>
          </a:p>
          <a:p>
            <a:pPr lvl="1"/>
            <a:r>
              <a:rPr lang="de-DE" dirty="0"/>
              <a:t>Supermarkt mit Warteschlagen bei Wursttheke, Kasse, etc. als Analogie zu Rechnernetzen mit Warteschlangen an Switches und Routern</a:t>
            </a:r>
          </a:p>
          <a:p>
            <a:pPr lvl="1"/>
            <a:r>
              <a:rPr lang="de-DE" dirty="0"/>
              <a:t>Besseres Verständnis für „händische“ Simulation einer Übertragungsstrecke mit Paketverlusten in zweitem Theorie-Übungsblatt</a:t>
            </a:r>
          </a:p>
        </p:txBody>
      </p:sp>
    </p:spTree>
    <p:extLst>
      <p:ext uri="{BB962C8B-B14F-4D97-AF65-F5344CB8AC3E}">
        <p14:creationId xmlns:p14="http://schemas.microsoft.com/office/powerpoint/2010/main" val="148917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1107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4657" y="178934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1967603" y="220975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90862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372268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71471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165615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 rot="5400000">
            <a:off x="4042201" y="220212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62758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5252" y="234503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129519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02896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516085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62758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>
            <a:off x="3144057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76261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58873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937926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2562758" y="3584507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293915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68631"/>
              </p:ext>
            </p:extLst>
          </p:nvPr>
        </p:nvGraphicFramePr>
        <p:xfrm>
          <a:off x="8590326" y="199549"/>
          <a:ext cx="3406862" cy="519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27008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651093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</p:spTree>
    <p:extLst>
      <p:ext uri="{BB962C8B-B14F-4D97-AF65-F5344CB8AC3E}">
        <p14:creationId xmlns:p14="http://schemas.microsoft.com/office/powerpoint/2010/main" val="257226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14969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671205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651093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4004333" y="286355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</p:spTree>
    <p:extLst>
      <p:ext uri="{BB962C8B-B14F-4D97-AF65-F5344CB8AC3E}">
        <p14:creationId xmlns:p14="http://schemas.microsoft.com/office/powerpoint/2010/main" val="93349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91633"/>
              </p:ext>
            </p:extLst>
          </p:nvPr>
        </p:nvGraphicFramePr>
        <p:xfrm>
          <a:off x="8590326" y="199549"/>
          <a:ext cx="3406862" cy="630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110s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1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121s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136s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140s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997076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651093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2775" y="3735224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</p:spTree>
    <p:extLst>
      <p:ext uri="{BB962C8B-B14F-4D97-AF65-F5344CB8AC3E}">
        <p14:creationId xmlns:p14="http://schemas.microsoft.com/office/powerpoint/2010/main" val="275764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06015"/>
              </p:ext>
            </p:extLst>
          </p:nvPr>
        </p:nvGraphicFramePr>
        <p:xfrm>
          <a:off x="8590326" y="199549"/>
          <a:ext cx="3406862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549454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1115149" y="522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3532775" y="3735224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6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419"/>
              </p:ext>
            </p:extLst>
          </p:nvPr>
        </p:nvGraphicFramePr>
        <p:xfrm>
          <a:off x="8590326" y="199549"/>
          <a:ext cx="3406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856148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D2229B-1D49-4216-8EE9-45A3A16D07B4}"/>
              </a:ext>
            </a:extLst>
          </p:cNvPr>
          <p:cNvSpPr/>
          <p:nvPr/>
        </p:nvSpPr>
        <p:spPr>
          <a:xfrm>
            <a:off x="1115149" y="522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2590862" y="356944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92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8975"/>
              </p:ext>
            </p:extLst>
          </p:nvPr>
        </p:nvGraphicFramePr>
        <p:xfrm>
          <a:off x="8590326" y="199549"/>
          <a:ext cx="3406862" cy="556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249583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2590862" y="356944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>
            <a:off x="3284345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11790" y="23287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223677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DD1E-7837-4282-B692-240E29A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8104B-7022-40AC-8C17-579E68A3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Supermarkt besteht aus Stationen und KundInnen</a:t>
            </a:r>
          </a:p>
          <a:p>
            <a:pPr lvl="1"/>
            <a:r>
              <a:rPr lang="de-DE" dirty="0"/>
              <a:t>KundInnen bewegen sich im Supermarkt von Station zu Station</a:t>
            </a:r>
          </a:p>
          <a:p>
            <a:pPr lvl="2"/>
            <a:r>
              <a:rPr lang="de-DE" dirty="0"/>
              <a:t>KundInnen besuchen die Stationen in einer bestimmten Reihenfolge</a:t>
            </a:r>
          </a:p>
          <a:p>
            <a:pPr lvl="2"/>
            <a:r>
              <a:rPr lang="de-DE" dirty="0"/>
              <a:t>an jeder besuchten Station kaufen sie eine bestimmte Anzahl von Waren ein</a:t>
            </a:r>
          </a:p>
          <a:p>
            <a:pPr lvl="2"/>
            <a:r>
              <a:rPr lang="de-DE" dirty="0"/>
              <a:t>KundInnen benötigen eine bestimmte Zeit um von Station zu Station zu gelangen</a:t>
            </a:r>
          </a:p>
          <a:p>
            <a:pPr lvl="2"/>
            <a:r>
              <a:rPr lang="de-DE" dirty="0"/>
              <a:t>wenn eine Station gerade besetzt ist, warten sie, bis die Station frei wird</a:t>
            </a:r>
          </a:p>
          <a:p>
            <a:pPr lvl="2"/>
            <a:r>
              <a:rPr lang="de-DE" dirty="0"/>
              <a:t>wenn sie an einer Station zu lange warten müssen, lassen Sie die Station aus und gehen direkt zur nächsten Station</a:t>
            </a:r>
          </a:p>
          <a:p>
            <a:pPr lvl="1"/>
            <a:r>
              <a:rPr lang="de-DE" dirty="0"/>
              <a:t>Eine Station benötigt eine bestimmte Zeit, um eine </a:t>
            </a:r>
            <a:r>
              <a:rPr lang="de-DE" dirty="0" err="1"/>
              <a:t>KundIn</a:t>
            </a:r>
            <a:r>
              <a:rPr lang="de-DE" dirty="0"/>
              <a:t> zu bedienen, dem Produkt aus den Anzahl Waren und der stationsspezifischen Zeit pro Ware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54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41274"/>
              </p:ext>
            </p:extLst>
          </p:nvPr>
        </p:nvGraphicFramePr>
        <p:xfrm>
          <a:off x="8590326" y="199549"/>
          <a:ext cx="3406862" cy="556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63680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2590862" y="3569443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11790" y="23287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547122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6674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3996801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606282" y="37197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11790" y="23287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376662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40083"/>
              </p:ext>
            </p:extLst>
          </p:nvPr>
        </p:nvGraphicFramePr>
        <p:xfrm>
          <a:off x="8590326" y="199549"/>
          <a:ext cx="3406862" cy="593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Wurst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Wurst K2-3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9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156s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Beginn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Ankunft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186s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Bäcker K2-1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5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196s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trike="sngStrike" dirty="0"/>
                        <a:t>Verlassen Kasse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4381924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606282" y="37197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 rot="5400000">
            <a:off x="1113423" y="35883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</p:spTree>
    <p:extLst>
      <p:ext uri="{BB962C8B-B14F-4D97-AF65-F5344CB8AC3E}">
        <p14:creationId xmlns:p14="http://schemas.microsoft.com/office/powerpoint/2010/main" val="21608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93846"/>
              </p:ext>
            </p:extLst>
          </p:nvPr>
        </p:nvGraphicFramePr>
        <p:xfrm>
          <a:off x="8590326" y="199549"/>
          <a:ext cx="3406862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271s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1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1789342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606282" y="37197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 rot="5400000">
            <a:off x="1113423" y="3588359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AA02E8C-6FA0-4212-8680-D44B8C45F632}"/>
              </a:ext>
            </a:extLst>
          </p:cNvPr>
          <p:cNvSpPr/>
          <p:nvPr/>
        </p:nvSpPr>
        <p:spPr>
          <a:xfrm>
            <a:off x="3103539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K2-5</a:t>
            </a:r>
          </a:p>
        </p:txBody>
      </p:sp>
    </p:spTree>
    <p:extLst>
      <p:ext uri="{BB962C8B-B14F-4D97-AF65-F5344CB8AC3E}">
        <p14:creationId xmlns:p14="http://schemas.microsoft.com/office/powerpoint/2010/main" val="411917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42355"/>
              </p:ext>
            </p:extLst>
          </p:nvPr>
        </p:nvGraphicFramePr>
        <p:xfrm>
          <a:off x="8590326" y="199549"/>
          <a:ext cx="340686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Wurst K2-4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216s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230s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Ankunft Bäcker K1-2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/>
                        <a:t>241s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/>
                        <a:t>Beginn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246s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K2-2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6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271s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Ankunft Wurst K2-5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5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Wurst K1-1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301s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8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346s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Verlassen Bäcker K1-2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5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400s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9733"/>
                  </a:ext>
                </a:extLst>
              </a:tr>
            </a:tbl>
          </a:graphicData>
        </a:graphic>
      </p:graphicFrame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A2199E0-68C6-4200-9F17-B4D63459803C}"/>
              </a:ext>
            </a:extLst>
          </p:cNvPr>
          <p:cNvSpPr/>
          <p:nvPr/>
        </p:nvSpPr>
        <p:spPr>
          <a:xfrm>
            <a:off x="8201608" y="2162573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0CAFC6A-05DC-47D3-92A7-4C3C1F5B4639}"/>
              </a:ext>
            </a:extLst>
          </p:cNvPr>
          <p:cNvSpPr/>
          <p:nvPr/>
        </p:nvSpPr>
        <p:spPr>
          <a:xfrm>
            <a:off x="52114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0EF5CB-CC0F-4CA2-ACE7-5FC1233F0311}"/>
              </a:ext>
            </a:extLst>
          </p:cNvPr>
          <p:cNvSpPr/>
          <p:nvPr/>
        </p:nvSpPr>
        <p:spPr>
          <a:xfrm>
            <a:off x="52114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1D124-E1AA-4D5D-9CD7-501FAD3358BB}"/>
              </a:ext>
            </a:extLst>
          </p:cNvPr>
          <p:cNvSpPr/>
          <p:nvPr/>
        </p:nvSpPr>
        <p:spPr>
          <a:xfrm>
            <a:off x="345005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FC15D4-9B09-46CC-9248-2C25AA769D02}"/>
              </a:ext>
            </a:extLst>
          </p:cNvPr>
          <p:cNvSpPr/>
          <p:nvPr/>
        </p:nvSpPr>
        <p:spPr>
          <a:xfrm>
            <a:off x="629593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BAF445-F3CA-4C62-83D3-23100E4E6EF2}"/>
              </a:ext>
            </a:extLst>
          </p:cNvPr>
          <p:cNvSpPr/>
          <p:nvPr/>
        </p:nvSpPr>
        <p:spPr>
          <a:xfrm>
            <a:off x="345005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E6C38-1F88-4234-8829-1E9D5BB9D2A5}"/>
              </a:ext>
            </a:extLst>
          </p:cNvPr>
          <p:cNvSpPr/>
          <p:nvPr/>
        </p:nvSpPr>
        <p:spPr>
          <a:xfrm>
            <a:off x="52114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F12F097-2C66-4B80-930E-922E3CF03BC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32114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44B315-B410-4C26-ABC6-7C4107CE5D2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35005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AFEE392-022C-4033-B0FD-D9B04A764716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5005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CECE08-05E0-4052-8187-966F47A6F3D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25005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827E72-0DEE-4422-B860-51629E8D37F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32114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BC91D9-98A2-4852-8FE3-24E384D5200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42114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C1BF9C7F-50A6-4A9F-9186-ED9F257568D4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92008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82075BF-BCCD-4660-BDEA-501E8EF2DDC6}"/>
              </a:ext>
            </a:extLst>
          </p:cNvPr>
          <p:cNvCxnSpPr/>
          <p:nvPr/>
        </p:nvCxnSpPr>
        <p:spPr>
          <a:xfrm rot="10800000" flipV="1">
            <a:off x="52115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E282442-C27E-449E-9D5F-2C84115BE5B7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76712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642F9EE-90BB-4EBB-AF47-7C7500E9118B}"/>
              </a:ext>
            </a:extLst>
          </p:cNvPr>
          <p:cNvSpPr/>
          <p:nvPr/>
        </p:nvSpPr>
        <p:spPr>
          <a:xfrm>
            <a:off x="3521292" y="234199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AAF7D12-B4FB-406E-9A16-04210DD54F10}"/>
              </a:ext>
            </a:extLst>
          </p:cNvPr>
          <p:cNvSpPr/>
          <p:nvPr/>
        </p:nvSpPr>
        <p:spPr>
          <a:xfrm>
            <a:off x="1108962" y="5223474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19B8FD6-D9F9-4478-977D-A5DF334C42ED}"/>
              </a:ext>
            </a:extLst>
          </p:cNvPr>
          <p:cNvSpPr/>
          <p:nvPr/>
        </p:nvSpPr>
        <p:spPr>
          <a:xfrm rot="5400000">
            <a:off x="4031354" y="2197880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K2-3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8A87090-49CA-4E55-96A2-B087DAE08069}"/>
              </a:ext>
            </a:extLst>
          </p:cNvPr>
          <p:cNvSpPr/>
          <p:nvPr/>
        </p:nvSpPr>
        <p:spPr>
          <a:xfrm rot="5400000">
            <a:off x="4345468" y="219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K2-4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CCE33D0-A4E0-4629-8E03-5E5E9F5A421B}"/>
              </a:ext>
            </a:extLst>
          </p:cNvPr>
          <p:cNvSpPr/>
          <p:nvPr/>
        </p:nvSpPr>
        <p:spPr>
          <a:xfrm flipH="1">
            <a:off x="623790" y="5269049"/>
            <a:ext cx="388718" cy="1794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7E67AA4-67E2-412C-93B2-C476296B9463}"/>
              </a:ext>
            </a:extLst>
          </p:cNvPr>
          <p:cNvSpPr/>
          <p:nvPr/>
        </p:nvSpPr>
        <p:spPr>
          <a:xfrm>
            <a:off x="589324" y="3726511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K1-2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AA02E8C-6FA0-4212-8680-D44B8C45F632}"/>
              </a:ext>
            </a:extLst>
          </p:cNvPr>
          <p:cNvSpPr/>
          <p:nvPr/>
        </p:nvSpPr>
        <p:spPr>
          <a:xfrm>
            <a:off x="3103539" y="1113476"/>
            <a:ext cx="612000" cy="2705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K2-5</a:t>
            </a:r>
          </a:p>
        </p:txBody>
      </p:sp>
    </p:spTree>
    <p:extLst>
      <p:ext uri="{BB962C8B-B14F-4D97-AF65-F5344CB8AC3E}">
        <p14:creationId xmlns:p14="http://schemas.microsoft.com/office/powerpoint/2010/main" val="15986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DD1E-7837-4282-B692-240E29A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8104B-7022-40AC-8C17-579E68A3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Modellbildung</a:t>
            </a:r>
          </a:p>
          <a:p>
            <a:pPr lvl="1"/>
            <a:r>
              <a:rPr lang="de-DE" dirty="0"/>
              <a:t>Stochastisches Modell</a:t>
            </a:r>
          </a:p>
          <a:p>
            <a:pPr lvl="2"/>
            <a:r>
              <a:rPr lang="de-DE" dirty="0"/>
              <a:t>in einem stochastischen Modell wird das Verhalten von KundInnen und Stationen über Zufallszahlen beschrieben, die bei jedem Vorkommen über einen Pseudo-Zufallszahlengenerator bestimmt werden</a:t>
            </a:r>
          </a:p>
          <a:p>
            <a:pPr lvl="1"/>
            <a:r>
              <a:rPr lang="de-DE" dirty="0"/>
              <a:t>Spezialfall deterministisches Modell:</a:t>
            </a:r>
          </a:p>
          <a:p>
            <a:pPr lvl="2"/>
            <a:r>
              <a:rPr lang="de-DE" dirty="0"/>
              <a:t>in deterministischen Modell ist das Verhalten der KundInnen deterministisch</a:t>
            </a:r>
          </a:p>
          <a:p>
            <a:pPr lvl="2"/>
            <a:r>
              <a:rPr lang="de-DE" dirty="0"/>
              <a:t>in der Übung verwenden wir zunächst ein deterministisches Modell, um das Debuggen und ein Vergleich von Ergebnissen zu vereinfachen</a:t>
            </a:r>
          </a:p>
          <a:p>
            <a:pPr lvl="1"/>
            <a:r>
              <a:rPr lang="de-DE" dirty="0"/>
              <a:t>KundInnen-Typen</a:t>
            </a:r>
          </a:p>
          <a:p>
            <a:pPr lvl="2"/>
            <a:r>
              <a:rPr lang="de-DE" dirty="0"/>
              <a:t>auch im deterministischen Modell verhalten sich nicht alle KundInnen gleich</a:t>
            </a:r>
          </a:p>
          <a:p>
            <a:pPr lvl="2"/>
            <a:r>
              <a:rPr lang="de-DE" dirty="0"/>
              <a:t>wir unterstützen mehrere KundInnen-Typen, die sich hinsichtlich der besuchten Stationen, deren Reihenfolge und auch der gekauften Waren pro Station  unterscheiden</a:t>
            </a:r>
          </a:p>
          <a:p>
            <a:pPr lvl="1"/>
            <a:r>
              <a:rPr lang="de-DE" dirty="0"/>
              <a:t>Ankunftsprozess</a:t>
            </a:r>
          </a:p>
          <a:p>
            <a:pPr lvl="2"/>
            <a:r>
              <a:rPr lang="de-DE" dirty="0"/>
              <a:t>gibt an, wann KundInnen den Supermarkt betreten</a:t>
            </a:r>
          </a:p>
          <a:p>
            <a:pPr lvl="2"/>
            <a:r>
              <a:rPr lang="de-DE" dirty="0"/>
              <a:t>wird über eine Zwischenankunftszeit pro KundInnen-Typ definiert, die eine Zufallsvariable oder eben deterministisch sein kann</a:t>
            </a:r>
          </a:p>
          <a:p>
            <a:pPr lvl="3"/>
            <a:r>
              <a:rPr lang="de-DE" dirty="0"/>
              <a:t>Poisson Ankunftsprozess: Zwischenankunftszeit ist exponentiell verteilt</a:t>
            </a:r>
          </a:p>
          <a:p>
            <a:pPr lvl="3"/>
            <a:r>
              <a:rPr lang="de-DE" dirty="0"/>
              <a:t>Ankunftsrate: Inverses der (mittleren) Zwischenankunftszeit</a:t>
            </a:r>
          </a:p>
          <a:p>
            <a:pPr lvl="2"/>
            <a:r>
              <a:rPr lang="de-DE" dirty="0"/>
              <a:t>deterministisch: Typ-A-KundInnen kommen alle 60s an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9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1097283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Die Stationen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 (10s)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130757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395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 (30s)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 (60s)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79323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 (5s)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529020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</p:spTree>
    <p:extLst>
      <p:ext uri="{BB962C8B-B14F-4D97-AF65-F5344CB8AC3E}">
        <p14:creationId xmlns:p14="http://schemas.microsoft.com/office/powerpoint/2010/main" val="1944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1097283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Typ 1 KundInnen (vollständiger Einkauf)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 (10s)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130757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395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 (30s)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 (60s)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79323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 (5s)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529020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7D8C1ECC-4FB7-4E0A-90F7-20D5E8D3FC93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7124888" y="2755487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C549D2-96FF-4C9F-8DF4-6640760C7241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7124888" y="4146519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F3DD71D-11DE-4422-BA7B-A117BF3A9DBD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3794918" y="2256549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3B15786-B686-4DCD-A82E-4C6922BA063C}"/>
              </a:ext>
            </a:extLst>
          </p:cNvPr>
          <p:cNvCxnSpPr/>
          <p:nvPr/>
        </p:nvCxnSpPr>
        <p:spPr>
          <a:xfrm rot="10800000" flipV="1">
            <a:off x="2395981" y="1667571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6D401E2-EFB7-47A3-B551-14AB7FAA4EF4}"/>
              </a:ext>
            </a:extLst>
          </p:cNvPr>
          <p:cNvSpPr txBox="1"/>
          <p:nvPr/>
        </p:nvSpPr>
        <p:spPr>
          <a:xfrm>
            <a:off x="1887507" y="2626591"/>
            <a:ext cx="4732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A19E836-86C9-4ECA-9D22-7E8C54CD6D22}"/>
              </a:ext>
            </a:extLst>
          </p:cNvPr>
          <p:cNvSpPr txBox="1"/>
          <p:nvPr/>
        </p:nvSpPr>
        <p:spPr>
          <a:xfrm>
            <a:off x="3954444" y="2570821"/>
            <a:ext cx="47320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FF49673-EFEA-4A75-A7F3-D25B4BB6CF88}"/>
              </a:ext>
            </a:extLst>
          </p:cNvPr>
          <p:cNvSpPr txBox="1"/>
          <p:nvPr/>
        </p:nvSpPr>
        <p:spPr>
          <a:xfrm>
            <a:off x="7843590" y="2588085"/>
            <a:ext cx="473206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45s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27A245C-0FA4-4685-A428-838462C51349}"/>
              </a:ext>
            </a:extLst>
          </p:cNvPr>
          <p:cNvSpPr txBox="1"/>
          <p:nvPr/>
        </p:nvSpPr>
        <p:spPr>
          <a:xfrm>
            <a:off x="7438289" y="3968573"/>
            <a:ext cx="47320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60s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3E2A5D37-A3CB-42A9-9997-5A1D7745FC7C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4641952" y="4067267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CFA10D1F-B909-4BAA-87D6-60391E625F87}"/>
              </a:ext>
            </a:extLst>
          </p:cNvPr>
          <p:cNvSpPr txBox="1"/>
          <p:nvPr/>
        </p:nvSpPr>
        <p:spPr>
          <a:xfrm>
            <a:off x="5995980" y="5460872"/>
            <a:ext cx="391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0s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FA6181E-509F-4CE3-AEC7-63613EA9F869}"/>
              </a:ext>
            </a:extLst>
          </p:cNvPr>
          <p:cNvSpPr txBox="1"/>
          <p:nvPr/>
        </p:nvSpPr>
        <p:spPr>
          <a:xfrm>
            <a:off x="2514069" y="4108035"/>
            <a:ext cx="10054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</a:t>
            </a:r>
            <a:r>
              <a:rPr lang="de-DE" sz="1600" dirty="0">
                <a:sym typeface="Wingdings" panose="05000000000000000000" pitchFamily="2" charset="2"/>
              </a:rPr>
              <a:t>100s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24D0BA6-E50D-4C43-B159-2617DAD74CDF}"/>
              </a:ext>
            </a:extLst>
          </p:cNvPr>
          <p:cNvSpPr txBox="1"/>
          <p:nvPr/>
        </p:nvSpPr>
        <p:spPr>
          <a:xfrm>
            <a:off x="3691197" y="3968573"/>
            <a:ext cx="3930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0E9D1F5-0A17-4910-B511-84A530700A55}"/>
              </a:ext>
            </a:extLst>
          </p:cNvPr>
          <p:cNvSpPr txBox="1"/>
          <p:nvPr/>
        </p:nvSpPr>
        <p:spPr>
          <a:xfrm>
            <a:off x="5431723" y="2740098"/>
            <a:ext cx="9012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  <a:r>
              <a:rPr lang="de-DE" sz="1600" dirty="0">
                <a:sym typeface="Wingdings" panose="05000000000000000000" pitchFamily="2" charset="2"/>
              </a:rPr>
              <a:t>150s</a:t>
            </a:r>
            <a:endParaRPr lang="de-DE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AAAC83FB-A465-4777-9F29-432AD2AC2D28}"/>
              </a:ext>
            </a:extLst>
          </p:cNvPr>
          <p:cNvSpPr txBox="1"/>
          <p:nvPr/>
        </p:nvSpPr>
        <p:spPr>
          <a:xfrm>
            <a:off x="6560957" y="2586210"/>
            <a:ext cx="3930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10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3BB7936-1145-4F96-BCAF-524C52325959}"/>
              </a:ext>
            </a:extLst>
          </p:cNvPr>
          <p:cNvSpPr txBox="1"/>
          <p:nvPr/>
        </p:nvSpPr>
        <p:spPr>
          <a:xfrm>
            <a:off x="8278426" y="4124011"/>
            <a:ext cx="901209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>
                <a:sym typeface="Wingdings" panose="05000000000000000000" pitchFamily="2" charset="2"/>
              </a:rPr>
              <a:t>180s</a:t>
            </a:r>
            <a:endParaRPr lang="de-DE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4988795-BC65-4B20-AB73-90E9F4B2CBF3}"/>
              </a:ext>
            </a:extLst>
          </p:cNvPr>
          <p:cNvSpPr txBox="1"/>
          <p:nvPr/>
        </p:nvSpPr>
        <p:spPr>
          <a:xfrm>
            <a:off x="9360322" y="3983962"/>
            <a:ext cx="28886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0D59236-8D1A-47AB-AB76-BD3157824824}"/>
              </a:ext>
            </a:extLst>
          </p:cNvPr>
          <p:cNvSpPr txBox="1"/>
          <p:nvPr/>
        </p:nvSpPr>
        <p:spPr>
          <a:xfrm>
            <a:off x="5431723" y="4137850"/>
            <a:ext cx="1005403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</a:t>
            </a:r>
            <a:r>
              <a:rPr lang="de-DE" sz="1600" dirty="0">
                <a:sym typeface="Wingdings" panose="05000000000000000000" pitchFamily="2" charset="2"/>
              </a:rPr>
              <a:t>150s</a:t>
            </a:r>
            <a:endParaRPr lang="de-DE" sz="16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EB33B6F-CCD0-4010-BDDA-93D39CFF8BFE}"/>
              </a:ext>
            </a:extLst>
          </p:cNvPr>
          <p:cNvSpPr txBox="1"/>
          <p:nvPr/>
        </p:nvSpPr>
        <p:spPr>
          <a:xfrm>
            <a:off x="6572927" y="3968573"/>
            <a:ext cx="39305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/>
              <p:nvPr/>
            </p:nvSpPr>
            <p:spPr>
              <a:xfrm>
                <a:off x="7040516" y="1196468"/>
                <a:ext cx="3650617" cy="1141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de-DE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Start: 0s, Zwischenankunftszeit: 200s</a:t>
                </a:r>
              </a:p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de-DE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Bäcker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𝑐𝑘𝑒𝑟</m:t>
                        </m:r>
                      </m:sub>
                    </m:sSub>
                    <m:r>
                      <a:rPr lang="de-DE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de-DE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𝑐𝑘𝑒𝑟</m:t>
                        </m:r>
                      </m:sub>
                    </m:sSub>
                    <m:r>
                      <a:rPr lang="de-DE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de-DE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𝑐𝑘𝑒𝑟</m:t>
                        </m:r>
                      </m:sub>
                    </m:sSub>
                    <m:r>
                      <a:rPr lang="de-DE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de-DE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2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Wursttheke</a:t>
                </a:r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𝑊𝑢𝑟𝑠𝑡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2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Käsetheke</a:t>
                </a:r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en-US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=45</m:t>
                    </m:r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en-US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ä</m:t>
                        </m:r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de-DE" sz="1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Kasse</a:t>
                </a:r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𝐾𝑎𝑠𝑠𝑒</m:t>
                        </m:r>
                      </m:sub>
                    </m:sSub>
                    <m:r>
                      <a:rPr lang="en-US" sz="12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=30</m:t>
                    </m:r>
                  </m:oMath>
                </a14:m>
                <a:r>
                  <a:rPr lang="en-US" sz="12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de-DE" sz="1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16" y="1196468"/>
                <a:ext cx="3650617" cy="1141210"/>
              </a:xfrm>
              <a:prstGeom prst="rect">
                <a:avLst/>
              </a:prstGeom>
              <a:blipFill>
                <a:blip r:embed="rId2"/>
                <a:stretch>
                  <a:fillRect l="-167" b="-37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feld 94">
            <a:extLst>
              <a:ext uri="{FF2B5EF4-FFF2-40B4-BE49-F238E27FC236}">
                <a16:creationId xmlns:a16="http://schemas.microsoft.com/office/drawing/2014/main" id="{93C55085-B742-4502-AD30-21238E325288}"/>
              </a:ext>
            </a:extLst>
          </p:cNvPr>
          <p:cNvSpPr txBox="1"/>
          <p:nvPr/>
        </p:nvSpPr>
        <p:spPr>
          <a:xfrm>
            <a:off x="7040516" y="4940082"/>
            <a:ext cx="313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Dauer des Einkaufs ohne Wartezeiten:</a:t>
            </a:r>
          </a:p>
          <a:p>
            <a:r>
              <a:rPr lang="de-DE" sz="1200" dirty="0"/>
              <a:t>Bäcker: 110s</a:t>
            </a:r>
          </a:p>
          <a:p>
            <a:r>
              <a:rPr lang="de-DE" sz="1200" dirty="0"/>
              <a:t>Wursttheke: 180s</a:t>
            </a:r>
          </a:p>
          <a:p>
            <a:r>
              <a:rPr lang="de-DE" sz="1200" dirty="0"/>
              <a:t>Käsetheke: 225s</a:t>
            </a:r>
          </a:p>
          <a:p>
            <a:r>
              <a:rPr lang="de-DE" sz="1200" dirty="0"/>
              <a:t>Kasse: 210s</a:t>
            </a:r>
          </a:p>
          <a:p>
            <a:r>
              <a:rPr lang="de-DE" sz="1200" dirty="0"/>
              <a:t>Gesamt: 725s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EFC10A3-A451-4860-81B7-B835160C0F46}"/>
              </a:ext>
            </a:extLst>
          </p:cNvPr>
          <p:cNvCxnSpPr>
            <a:endCxn id="23" idx="3"/>
          </p:cNvCxnSpPr>
          <p:nvPr/>
        </p:nvCxnSpPr>
        <p:spPr>
          <a:xfrm flipH="1">
            <a:off x="4195980" y="1660890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E12217BC-D219-4870-8C40-86D606F48E6F}"/>
              </a:ext>
            </a:extLst>
          </p:cNvPr>
          <p:cNvSpPr/>
          <p:nvPr/>
        </p:nvSpPr>
        <p:spPr>
          <a:xfrm>
            <a:off x="4707632" y="1378614"/>
            <a:ext cx="2079731" cy="640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Zwischenankunftszeit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200s</a:t>
            </a:r>
          </a:p>
        </p:txBody>
      </p:sp>
    </p:spTree>
    <p:extLst>
      <p:ext uri="{BB962C8B-B14F-4D97-AF65-F5344CB8AC3E}">
        <p14:creationId xmlns:p14="http://schemas.microsoft.com/office/powerpoint/2010/main" val="321251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F021490B-C09D-4B52-ACA3-8BA9F2FE4EEE}"/>
              </a:ext>
            </a:extLst>
          </p:cNvPr>
          <p:cNvSpPr/>
          <p:nvPr/>
        </p:nvSpPr>
        <p:spPr>
          <a:xfrm>
            <a:off x="1288869" y="1097283"/>
            <a:ext cx="9370422" cy="5216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Supermarkt: Typ 2 KundInnen (</a:t>
            </a:r>
            <a:r>
              <a:rPr lang="de-DE" dirty="0" err="1"/>
              <a:t>Lebekäs</a:t>
            </a:r>
            <a:r>
              <a:rPr lang="de-DE" dirty="0"/>
              <a:t>-Semmel)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2395980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 (10s)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2395980" y="130757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5324888" y="2395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 (30s)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8170767" y="378651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 (60s)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5324888" y="379323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 (5s)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2395980" y="529020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FA6181E-509F-4CE3-AEC7-63613EA9F869}"/>
              </a:ext>
            </a:extLst>
          </p:cNvPr>
          <p:cNvSpPr txBox="1"/>
          <p:nvPr/>
        </p:nvSpPr>
        <p:spPr>
          <a:xfrm>
            <a:off x="2514069" y="4108035"/>
            <a:ext cx="79701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>
                <a:sym typeface="Wingdings" panose="05000000000000000000" pitchFamily="2" charset="2"/>
              </a:rPr>
              <a:t>30s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24D0BA6-E50D-4C43-B159-2617DAD74CDF}"/>
              </a:ext>
            </a:extLst>
          </p:cNvPr>
          <p:cNvSpPr txBox="1"/>
          <p:nvPr/>
        </p:nvSpPr>
        <p:spPr>
          <a:xfrm>
            <a:off x="3691197" y="3968573"/>
            <a:ext cx="3930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20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0E9D1F5-0A17-4910-B511-84A530700A55}"/>
              </a:ext>
            </a:extLst>
          </p:cNvPr>
          <p:cNvSpPr txBox="1"/>
          <p:nvPr/>
        </p:nvSpPr>
        <p:spPr>
          <a:xfrm>
            <a:off x="5431723" y="2740098"/>
            <a:ext cx="79701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ym typeface="Wingdings" panose="05000000000000000000" pitchFamily="2" charset="2"/>
              </a:rPr>
              <a:t>260s</a:t>
            </a:r>
            <a:endParaRPr lang="de-DE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AAAC83FB-A465-4777-9F29-432AD2AC2D28}"/>
              </a:ext>
            </a:extLst>
          </p:cNvPr>
          <p:cNvSpPr txBox="1"/>
          <p:nvPr/>
        </p:nvSpPr>
        <p:spPr>
          <a:xfrm>
            <a:off x="6560957" y="2586210"/>
            <a:ext cx="28886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0D59236-8D1A-47AB-AB76-BD3157824824}"/>
              </a:ext>
            </a:extLst>
          </p:cNvPr>
          <p:cNvSpPr txBox="1"/>
          <p:nvPr/>
        </p:nvSpPr>
        <p:spPr>
          <a:xfrm>
            <a:off x="5431723" y="4137850"/>
            <a:ext cx="797013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  <a:r>
              <a:rPr lang="de-DE" sz="1600" dirty="0">
                <a:sym typeface="Wingdings" panose="05000000000000000000" pitchFamily="2" charset="2"/>
              </a:rPr>
              <a:t>15s</a:t>
            </a:r>
            <a:endParaRPr lang="de-DE" sz="16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EB33B6F-CCD0-4010-BDDA-93D39CFF8BFE}"/>
              </a:ext>
            </a:extLst>
          </p:cNvPr>
          <p:cNvSpPr txBox="1"/>
          <p:nvPr/>
        </p:nvSpPr>
        <p:spPr>
          <a:xfrm>
            <a:off x="6572927" y="3968573"/>
            <a:ext cx="39305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/>
              <p:nvPr/>
            </p:nvSpPr>
            <p:spPr>
              <a:xfrm>
                <a:off x="7040516" y="1196468"/>
                <a:ext cx="3650617" cy="858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de-DE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Start: 1s, Zwischenankunftszeit: 60s</a:t>
                </a:r>
              </a:p>
              <a:p>
                <a:pPr marL="0" lvl="1"/>
                <a:r>
                  <a:rPr lang="en-US" sz="1200" dirty="0" err="1"/>
                  <a:t>Wursttheke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𝑇</m:t>
                        </m:r>
                      </m:e>
                      <m:sub>
                        <m:r>
                          <a:rPr lang="de-DE" sz="1200" i="1"/>
                          <m:t>𝑊𝑢𝑟𝑠𝑡</m:t>
                        </m:r>
                      </m:sub>
                    </m:sSub>
                    <m:r>
                      <a:rPr lang="en-US" sz="1200" i="1"/>
                      <m:t>=</m:t>
                    </m:r>
                  </m:oMath>
                </a14:m>
                <a:r>
                  <a:rPr lang="en-US" sz="1200" dirty="0"/>
                  <a:t>30s,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𝑊</m:t>
                        </m:r>
                      </m:e>
                      <m:sub>
                        <m:r>
                          <a:rPr lang="de-DE" sz="1200" i="1"/>
                          <m:t>𝑊𝑢𝑟𝑠𝑡</m:t>
                        </m:r>
                      </m:sub>
                    </m:sSub>
                    <m:r>
                      <a:rPr lang="en-US" sz="1200" i="1"/>
                      <m:t>=5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𝑁</m:t>
                        </m:r>
                      </m:e>
                      <m:sub>
                        <m:r>
                          <a:rPr lang="de-DE" sz="1200" i="1"/>
                          <m:t>𝑊𝑢𝑟𝑠𝑡</m:t>
                        </m:r>
                      </m:sub>
                    </m:sSub>
                    <m:r>
                      <a:rPr lang="en-US" sz="1200" i="1"/>
                      <m:t>=2</m:t>
                    </m:r>
                  </m:oMath>
                </a14:m>
                <a:r>
                  <a:rPr lang="en-US" sz="1200" dirty="0"/>
                  <a:t>)</a:t>
                </a:r>
                <a:endParaRPr lang="de-DE" sz="1200" dirty="0"/>
              </a:p>
              <a:p>
                <a:pPr marL="0" lvl="1"/>
                <a:r>
                  <a:rPr lang="en-US" sz="1200" dirty="0" err="1"/>
                  <a:t>Kasse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𝑇</m:t>
                        </m:r>
                      </m:e>
                      <m:sub>
                        <m:r>
                          <a:rPr lang="de-DE" sz="1200" i="1"/>
                          <m:t>𝐾𝑎𝑠𝑠𝑒</m:t>
                        </m:r>
                      </m:sub>
                    </m:sSub>
                    <m:r>
                      <a:rPr lang="en-US" sz="1200" i="1"/>
                      <m:t>=3</m:t>
                    </m:r>
                  </m:oMath>
                </a14:m>
                <a:r>
                  <a:rPr lang="en-US" sz="1200" dirty="0"/>
                  <a:t>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𝑊</m:t>
                        </m:r>
                      </m:e>
                      <m:sub>
                        <m:r>
                          <a:rPr lang="de-DE" sz="1200" i="1"/>
                          <m:t>𝐾𝑎𝑠𝑠𝑒</m:t>
                        </m:r>
                      </m:sub>
                    </m:sSub>
                    <m:r>
                      <a:rPr lang="en-US" sz="1200" i="1"/>
                      <m:t>=20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𝑁</m:t>
                        </m:r>
                      </m:e>
                      <m:sub>
                        <m:r>
                          <a:rPr lang="de-DE" sz="1200" i="1"/>
                          <m:t>𝐾𝑎𝑠𝑠𝑒</m:t>
                        </m:r>
                      </m:sub>
                    </m:sSub>
                    <m:r>
                      <a:rPr lang="en-US" sz="1200" i="1"/>
                      <m:t>=3</m:t>
                    </m:r>
                  </m:oMath>
                </a14:m>
                <a:r>
                  <a:rPr lang="en-US" sz="1200" dirty="0"/>
                  <a:t>)</a:t>
                </a:r>
                <a:endParaRPr lang="de-DE" sz="1200" dirty="0"/>
              </a:p>
              <a:p>
                <a:pPr marL="0" lvl="1"/>
                <a:r>
                  <a:rPr lang="en-US" sz="1200" dirty="0" err="1"/>
                  <a:t>Bäcker</a:t>
                </a:r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𝑇</m:t>
                        </m:r>
                      </m:e>
                      <m:sub>
                        <m:r>
                          <a:rPr lang="de-DE" sz="1200" i="1"/>
                          <m:t>𝐵</m:t>
                        </m:r>
                        <m:r>
                          <a:rPr lang="en-US" sz="1200" i="1"/>
                          <m:t>ä</m:t>
                        </m:r>
                        <m:r>
                          <a:rPr lang="de-DE" sz="1200" i="1"/>
                          <m:t>𝑐𝑘𝑒𝑟</m:t>
                        </m:r>
                      </m:sub>
                    </m:sSub>
                    <m:r>
                      <a:rPr lang="en-US" sz="1200" i="1"/>
                      <m:t>=</m:t>
                    </m:r>
                  </m:oMath>
                </a14:m>
                <a:r>
                  <a:rPr lang="en-US" sz="1200" dirty="0"/>
                  <a:t>20s,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𝑊</m:t>
                        </m:r>
                      </m:e>
                      <m:sub>
                        <m:r>
                          <a:rPr lang="de-DE" sz="1200" i="1"/>
                          <m:t>𝐵</m:t>
                        </m:r>
                        <m:r>
                          <a:rPr lang="en-US" sz="1200" i="1"/>
                          <m:t>ä</m:t>
                        </m:r>
                        <m:r>
                          <a:rPr lang="de-DE" sz="1200" i="1"/>
                          <m:t>𝑐𝑘𝑒𝑟</m:t>
                        </m:r>
                      </m:sub>
                    </m:sSub>
                    <m:r>
                      <a:rPr lang="en-US" sz="1200" i="1"/>
                      <m:t>=20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/>
                        </m:ctrlPr>
                      </m:sSubPr>
                      <m:e>
                        <m:r>
                          <a:rPr lang="de-DE" sz="1200" i="1"/>
                          <m:t>𝑁</m:t>
                        </m:r>
                      </m:e>
                      <m:sub>
                        <m:r>
                          <a:rPr lang="de-DE" sz="1200" i="1"/>
                          <m:t>𝐵</m:t>
                        </m:r>
                        <m:r>
                          <a:rPr lang="en-US" sz="1200" i="1"/>
                          <m:t>ä</m:t>
                        </m:r>
                        <m:r>
                          <a:rPr lang="de-DE" sz="1200" i="1"/>
                          <m:t>𝑐𝑘𝑒𝑟</m:t>
                        </m:r>
                      </m:sub>
                    </m:sSub>
                    <m:r>
                      <a:rPr lang="en-US" sz="1200" i="1"/>
                      <m:t>=3</m:t>
                    </m:r>
                  </m:oMath>
                </a14:m>
                <a:r>
                  <a:rPr lang="en-US" sz="1200" dirty="0"/>
                  <a:t>)</a:t>
                </a:r>
                <a:endParaRPr lang="de-DE" sz="1200" dirty="0"/>
              </a:p>
            </p:txBody>
          </p:sp>
        </mc:Choice>
        <mc:Fallback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0E6E6B11-155A-4165-954C-7A03355C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16" y="1196468"/>
                <a:ext cx="3650617" cy="858697"/>
              </a:xfrm>
              <a:prstGeom prst="rect">
                <a:avLst/>
              </a:prstGeom>
              <a:blipFill>
                <a:blip r:embed="rId2"/>
                <a:stretch>
                  <a:fillRect l="-167" b="-4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feld 94">
            <a:extLst>
              <a:ext uri="{FF2B5EF4-FFF2-40B4-BE49-F238E27FC236}">
                <a16:creationId xmlns:a16="http://schemas.microsoft.com/office/drawing/2014/main" id="{93C55085-B742-4502-AD30-21238E325288}"/>
              </a:ext>
            </a:extLst>
          </p:cNvPr>
          <p:cNvSpPr txBox="1"/>
          <p:nvPr/>
        </p:nvSpPr>
        <p:spPr>
          <a:xfrm>
            <a:off x="7040516" y="4940082"/>
            <a:ext cx="3135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Dauer des Einkaufs ohne Wartezeiten:</a:t>
            </a:r>
          </a:p>
          <a:p>
            <a:r>
              <a:rPr lang="de-DE" sz="1200" dirty="0"/>
              <a:t>Wursttheke: 90s</a:t>
            </a:r>
          </a:p>
          <a:p>
            <a:r>
              <a:rPr lang="de-DE" sz="1200" dirty="0"/>
              <a:t>Kasse: 20s</a:t>
            </a:r>
          </a:p>
          <a:p>
            <a:r>
              <a:rPr lang="de-DE" sz="1200" dirty="0"/>
              <a:t>Bäcker: 50s</a:t>
            </a:r>
          </a:p>
          <a:p>
            <a:r>
              <a:rPr lang="de-DE" sz="1200" dirty="0"/>
              <a:t>Gesamt: 160s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EFC10A3-A451-4860-81B7-B835160C0F46}"/>
              </a:ext>
            </a:extLst>
          </p:cNvPr>
          <p:cNvCxnSpPr>
            <a:endCxn id="23" idx="3"/>
          </p:cNvCxnSpPr>
          <p:nvPr/>
        </p:nvCxnSpPr>
        <p:spPr>
          <a:xfrm flipH="1">
            <a:off x="4195980" y="1660890"/>
            <a:ext cx="680820" cy="66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E12217BC-D219-4870-8C40-86D606F48E6F}"/>
              </a:ext>
            </a:extLst>
          </p:cNvPr>
          <p:cNvSpPr/>
          <p:nvPr/>
        </p:nvSpPr>
        <p:spPr>
          <a:xfrm>
            <a:off x="4707632" y="1378614"/>
            <a:ext cx="2079731" cy="640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Zwischenankunftszeit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60s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0E133632-B90F-4461-ABF9-942DAD1E1E94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3946477" y="1377075"/>
            <a:ext cx="727915" cy="202890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595D246-DF30-44F6-A175-546A97DE8A5B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224888" y="3115487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AACCD85-880D-4BB7-89E6-B24FDC18D1FF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4195980" y="4146519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57CB8F6-CA24-40B8-8F64-A91230C3487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3295980" y="4506519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A19E836-86C9-4ECA-9D22-7E8C54CD6D22}"/>
              </a:ext>
            </a:extLst>
          </p:cNvPr>
          <p:cNvSpPr txBox="1"/>
          <p:nvPr/>
        </p:nvSpPr>
        <p:spPr>
          <a:xfrm>
            <a:off x="3954444" y="2570821"/>
            <a:ext cx="47320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27A245C-0FA4-4685-A428-838462C51349}"/>
              </a:ext>
            </a:extLst>
          </p:cNvPr>
          <p:cNvSpPr txBox="1"/>
          <p:nvPr/>
        </p:nvSpPr>
        <p:spPr>
          <a:xfrm>
            <a:off x="5974080" y="3237064"/>
            <a:ext cx="473206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30s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CFA10D1F-B909-4BAA-87D6-60391E625F87}"/>
              </a:ext>
            </a:extLst>
          </p:cNvPr>
          <p:cNvSpPr txBox="1"/>
          <p:nvPr/>
        </p:nvSpPr>
        <p:spPr>
          <a:xfrm>
            <a:off x="3100253" y="4681853"/>
            <a:ext cx="391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0s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6D401E2-EFB7-47A3-B551-14AB7FAA4EF4}"/>
              </a:ext>
            </a:extLst>
          </p:cNvPr>
          <p:cNvSpPr txBox="1"/>
          <p:nvPr/>
        </p:nvSpPr>
        <p:spPr>
          <a:xfrm>
            <a:off x="4578086" y="3983962"/>
            <a:ext cx="4732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20s</a:t>
            </a:r>
          </a:p>
        </p:txBody>
      </p:sp>
    </p:spTree>
    <p:extLst>
      <p:ext uri="{BB962C8B-B14F-4D97-AF65-F5344CB8AC3E}">
        <p14:creationId xmlns:p14="http://schemas.microsoft.com/office/powerpoint/2010/main" val="178270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8ADC6-2102-4DAB-A392-9514B93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Supermarksimulation mit einer Ereignisliste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DEC948-0864-407B-93C2-90B5C2723972}"/>
              </a:ext>
            </a:extLst>
          </p:cNvPr>
          <p:cNvSpPr/>
          <p:nvPr/>
        </p:nvSpPr>
        <p:spPr>
          <a:xfrm>
            <a:off x="427839" y="356880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45DFA4F-5600-4CCC-87EB-954660A9682C}"/>
              </a:ext>
            </a:extLst>
          </p:cNvPr>
          <p:cNvSpPr/>
          <p:nvPr/>
        </p:nvSpPr>
        <p:spPr>
          <a:xfrm>
            <a:off x="427839" y="1089855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Eingang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924E515-7C60-4FA1-B4D6-73FD5EB1F573}"/>
              </a:ext>
            </a:extLst>
          </p:cNvPr>
          <p:cNvSpPr/>
          <p:nvPr/>
        </p:nvSpPr>
        <p:spPr>
          <a:xfrm>
            <a:off x="3356747" y="2177770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EA5D1-BE99-409D-979C-120159FEE84D}"/>
              </a:ext>
            </a:extLst>
          </p:cNvPr>
          <p:cNvSpPr/>
          <p:nvPr/>
        </p:nvSpPr>
        <p:spPr>
          <a:xfrm>
            <a:off x="6202626" y="356880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8DB80-7B56-427A-BA5B-1BE47A00949B}"/>
              </a:ext>
            </a:extLst>
          </p:cNvPr>
          <p:cNvSpPr/>
          <p:nvPr/>
        </p:nvSpPr>
        <p:spPr>
          <a:xfrm>
            <a:off x="3356747" y="3575522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5731B69-937C-4144-B23F-1DCD3008964F}"/>
              </a:ext>
            </a:extLst>
          </p:cNvPr>
          <p:cNvSpPr/>
          <p:nvPr/>
        </p:nvSpPr>
        <p:spPr>
          <a:xfrm>
            <a:off x="427839" y="5072487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Ausgang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2404D51F-53DC-439A-B54D-B0CBEB42B2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0326" y="408560"/>
          <a:ext cx="340686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5601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01261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</a:tbl>
          </a:graphicData>
        </a:graphic>
      </p:graphicFrame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801FD3A-6F0A-4F22-BE5B-82D7606A593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227839" y="1449855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657481-609E-4D7E-817F-4438723B1F3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256747" y="2897770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7D8C1ECC-4FB7-4E0A-90F7-20D5E8D3FC93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156747" y="2537770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C549D2-96FF-4C9F-8DF4-6640760C7241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156747" y="3928802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A2866DF-2DBF-4F0F-A142-CE07F16ACC7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227839" y="3928802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8B30104-1C26-47CE-955A-107E7C937B7B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1327839" y="4288802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F3DD71D-11DE-4422-BA7B-A117BF3A9DBD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1826777" y="2038832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3B15786-B686-4DCD-A82E-4C6922BA063C}"/>
              </a:ext>
            </a:extLst>
          </p:cNvPr>
          <p:cNvCxnSpPr/>
          <p:nvPr/>
        </p:nvCxnSpPr>
        <p:spPr>
          <a:xfrm rot="10800000" flipV="1">
            <a:off x="427840" y="1449854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DA2F6B23-ACE8-4C2C-8C52-5462B86C9D7F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2673811" y="3849550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rechblase: rechteckig 39">
            <a:extLst>
              <a:ext uri="{FF2B5EF4-FFF2-40B4-BE49-F238E27FC236}">
                <a16:creationId xmlns:a16="http://schemas.microsoft.com/office/drawing/2014/main" id="{E8F50922-D234-4C8E-97CA-C74575599626}"/>
              </a:ext>
            </a:extLst>
          </p:cNvPr>
          <p:cNvSpPr/>
          <p:nvPr/>
        </p:nvSpPr>
        <p:spPr>
          <a:xfrm>
            <a:off x="8189941" y="2224382"/>
            <a:ext cx="1914774" cy="673388"/>
          </a:xfrm>
          <a:prstGeom prst="wedgeRectCallout">
            <a:avLst>
              <a:gd name="adj1" fmla="val 1799"/>
              <a:gd name="adj2" fmla="val -14327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Initiale Ereignisliste</a:t>
            </a:r>
          </a:p>
        </p:txBody>
      </p:sp>
      <p:sp>
        <p:nvSpPr>
          <p:cNvPr id="41" name="Sprechblase: rechteckig 40">
            <a:extLst>
              <a:ext uri="{FF2B5EF4-FFF2-40B4-BE49-F238E27FC236}">
                <a16:creationId xmlns:a16="http://schemas.microsoft.com/office/drawing/2014/main" id="{14C2C086-0D1E-4345-AE6E-7C0E62328183}"/>
              </a:ext>
            </a:extLst>
          </p:cNvPr>
          <p:cNvSpPr/>
          <p:nvPr/>
        </p:nvSpPr>
        <p:spPr>
          <a:xfrm>
            <a:off x="10234643" y="2224382"/>
            <a:ext cx="1914774" cy="673388"/>
          </a:xfrm>
          <a:prstGeom prst="wedgeRectCallout">
            <a:avLst>
              <a:gd name="adj1" fmla="val -41083"/>
              <a:gd name="adj2" fmla="val -157126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Erste Typ-2 </a:t>
            </a:r>
            <a:r>
              <a:rPr lang="de-DE" dirty="0" err="1"/>
              <a:t>KundIn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3919501-7938-4026-A0F9-8B4335437C48}"/>
              </a:ext>
            </a:extLst>
          </p:cNvPr>
          <p:cNvSpPr/>
          <p:nvPr/>
        </p:nvSpPr>
        <p:spPr>
          <a:xfrm>
            <a:off x="6259484" y="3956482"/>
            <a:ext cx="620929" cy="262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865B07F-BF97-4E45-8123-F3F451654F60}"/>
              </a:ext>
            </a:extLst>
          </p:cNvPr>
          <p:cNvSpPr/>
          <p:nvPr/>
        </p:nvSpPr>
        <p:spPr>
          <a:xfrm rot="5400000">
            <a:off x="6753994" y="3777458"/>
            <a:ext cx="620929" cy="262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1126D26-45E4-47BA-88F8-4BD4C10C244D}"/>
              </a:ext>
            </a:extLst>
          </p:cNvPr>
          <p:cNvSpPr/>
          <p:nvPr/>
        </p:nvSpPr>
        <p:spPr>
          <a:xfrm rot="5400000">
            <a:off x="7069481" y="3777459"/>
            <a:ext cx="620929" cy="262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Sprechblase: rechteckig 44">
            <a:extLst>
              <a:ext uri="{FF2B5EF4-FFF2-40B4-BE49-F238E27FC236}">
                <a16:creationId xmlns:a16="http://schemas.microsoft.com/office/drawing/2014/main" id="{75CA767E-1051-4BCA-9A39-0F8C25E895E8}"/>
              </a:ext>
            </a:extLst>
          </p:cNvPr>
          <p:cNvSpPr/>
          <p:nvPr/>
        </p:nvSpPr>
        <p:spPr>
          <a:xfrm>
            <a:off x="5596613" y="5072487"/>
            <a:ext cx="1914774" cy="929889"/>
          </a:xfrm>
          <a:prstGeom prst="wedgeRectCallout">
            <a:avLst>
              <a:gd name="adj1" fmla="val -151"/>
              <a:gd name="adj2" fmla="val -154451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Bediente</a:t>
            </a:r>
          </a:p>
          <a:p>
            <a:pPr algn="ctr"/>
            <a:r>
              <a:rPr lang="de-DE" dirty="0" err="1"/>
              <a:t>KundIn</a:t>
            </a:r>
            <a:endParaRPr lang="de-DE" dirty="0"/>
          </a:p>
        </p:txBody>
      </p:sp>
      <p:sp>
        <p:nvSpPr>
          <p:cNvPr id="46" name="Sprechblase: rechteckig 45">
            <a:extLst>
              <a:ext uri="{FF2B5EF4-FFF2-40B4-BE49-F238E27FC236}">
                <a16:creationId xmlns:a16="http://schemas.microsoft.com/office/drawing/2014/main" id="{B595F2F0-4B09-4CD7-A5EC-88F54FDCA944}"/>
              </a:ext>
            </a:extLst>
          </p:cNvPr>
          <p:cNvSpPr/>
          <p:nvPr/>
        </p:nvSpPr>
        <p:spPr>
          <a:xfrm>
            <a:off x="7781824" y="5054048"/>
            <a:ext cx="1914774" cy="929889"/>
          </a:xfrm>
          <a:prstGeom prst="wedgeRectCallout">
            <a:avLst>
              <a:gd name="adj1" fmla="val -86402"/>
              <a:gd name="adj2" fmla="val -175522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Wartende</a:t>
            </a:r>
          </a:p>
          <a:p>
            <a:pPr algn="ctr"/>
            <a:r>
              <a:rPr lang="de-DE" dirty="0"/>
              <a:t>KundInnen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D7C9DBC-54FA-46A8-BE20-8A53C6F1A9FC}"/>
              </a:ext>
            </a:extLst>
          </p:cNvPr>
          <p:cNvSpPr txBox="1"/>
          <p:nvPr/>
        </p:nvSpPr>
        <p:spPr>
          <a:xfrm>
            <a:off x="8189942" y="3058572"/>
            <a:ext cx="3892036" cy="120032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Priorität bei gleichzeitigen Ereignissen</a:t>
            </a:r>
          </a:p>
          <a:p>
            <a:pPr marL="342900" indent="-342900">
              <a:buAutoNum type="arabicPeriod"/>
            </a:pPr>
            <a:r>
              <a:rPr lang="de-DE" dirty="0"/>
              <a:t>Verlassen</a:t>
            </a:r>
          </a:p>
          <a:p>
            <a:pPr marL="342900" indent="-342900">
              <a:buAutoNum type="arabicPeriod"/>
            </a:pPr>
            <a:r>
              <a:rPr lang="de-DE" dirty="0"/>
              <a:t>Beginn</a:t>
            </a:r>
          </a:p>
          <a:p>
            <a:pPr marL="342900" indent="-342900">
              <a:buAutoNum type="arabicPeriod"/>
            </a:pPr>
            <a:r>
              <a:rPr lang="de-DE" dirty="0"/>
              <a:t>Ankunft</a:t>
            </a:r>
          </a:p>
        </p:txBody>
      </p:sp>
    </p:spTree>
    <p:extLst>
      <p:ext uri="{BB962C8B-B14F-4D97-AF65-F5344CB8AC3E}">
        <p14:creationId xmlns:p14="http://schemas.microsoft.com/office/powerpoint/2010/main" val="109973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97761A-682F-4605-A8B8-5779739C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68303"/>
              </p:ext>
            </p:extLst>
          </p:nvPr>
        </p:nvGraphicFramePr>
        <p:xfrm>
          <a:off x="8590326" y="199549"/>
          <a:ext cx="340686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0956">
                  <a:extLst>
                    <a:ext uri="{9D8B030D-6E8A-4147-A177-3AD203B41FA5}">
                      <a16:colId xmlns:a16="http://schemas.microsoft.com/office/drawing/2014/main" val="2600294494"/>
                    </a:ext>
                  </a:extLst>
                </a:gridCol>
                <a:gridCol w="2675906">
                  <a:extLst>
                    <a:ext uri="{9D8B030D-6E8A-4147-A177-3AD203B41FA5}">
                      <a16:colId xmlns:a16="http://schemas.microsoft.com/office/drawing/2014/main" val="25766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Beginn K2-1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3074"/>
                  </a:ext>
                </a:extLst>
              </a:tr>
            </a:tbl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635063F5-E247-43A9-8F46-057044FC0B08}"/>
              </a:ext>
            </a:extLst>
          </p:cNvPr>
          <p:cNvSpPr/>
          <p:nvPr/>
        </p:nvSpPr>
        <p:spPr>
          <a:xfrm>
            <a:off x="427839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Bäcker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730DA8C-68FB-4CA6-9B26-7B0CE990AF63}"/>
              </a:ext>
            </a:extLst>
          </p:cNvPr>
          <p:cNvSpPr/>
          <p:nvPr/>
        </p:nvSpPr>
        <p:spPr>
          <a:xfrm>
            <a:off x="427839" y="880844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A58A3-18F9-43A2-BA50-50F80307D512}"/>
              </a:ext>
            </a:extLst>
          </p:cNvPr>
          <p:cNvSpPr/>
          <p:nvPr/>
        </p:nvSpPr>
        <p:spPr>
          <a:xfrm>
            <a:off x="3356747" y="1968759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Wurst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0516439-2605-416A-B238-F73E9B77016E}"/>
              </a:ext>
            </a:extLst>
          </p:cNvPr>
          <p:cNvSpPr/>
          <p:nvPr/>
        </p:nvSpPr>
        <p:spPr>
          <a:xfrm>
            <a:off x="6202626" y="335979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Käse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F68715-22BB-4C7B-A050-372F2A8A7BE1}"/>
              </a:ext>
            </a:extLst>
          </p:cNvPr>
          <p:cNvSpPr/>
          <p:nvPr/>
        </p:nvSpPr>
        <p:spPr>
          <a:xfrm>
            <a:off x="3356747" y="336651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Kasse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9FC609-BFFE-43E6-B6CE-AEB2DF580D04}"/>
              </a:ext>
            </a:extLst>
          </p:cNvPr>
          <p:cNvSpPr/>
          <p:nvPr/>
        </p:nvSpPr>
        <p:spPr>
          <a:xfrm>
            <a:off x="427839" y="4863476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Ausgang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86B8DE7-65D7-41E4-A728-998ABA6DF974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2227839" y="1240844"/>
            <a:ext cx="2028908" cy="7279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0D0C47A-8953-426F-9E30-892C27B43D9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256747" y="2688759"/>
            <a:ext cx="0" cy="6777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A63FF6D-2A05-4A25-8EB3-81C53B236A0C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5156747" y="2328759"/>
            <a:ext cx="1945879" cy="103103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0177137-3738-4C7C-B740-E09F542ABE5C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156747" y="3719791"/>
            <a:ext cx="1045879" cy="67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B9B14E6-A170-4098-AF2E-A3BF0C7C88D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2227839" y="3719791"/>
            <a:ext cx="1128908" cy="67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1F58C8F-A124-4748-BB48-18757F5909CB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1327839" y="4079791"/>
            <a:ext cx="0" cy="7836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F0764FCC-762B-437F-A03E-A344F7C8924B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1826777" y="1829821"/>
            <a:ext cx="1031032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B3C978E-F762-4AC2-9F2C-F9F68D9198D3}"/>
              </a:ext>
            </a:extLst>
          </p:cNvPr>
          <p:cNvCxnSpPr/>
          <p:nvPr/>
        </p:nvCxnSpPr>
        <p:spPr>
          <a:xfrm rot="10800000" flipV="1">
            <a:off x="427840" y="1240843"/>
            <a:ext cx="12700" cy="2478947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5A003438-B1E9-4D83-93CC-3F33F93E52D3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2673811" y="3640539"/>
            <a:ext cx="1136965" cy="202890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D62D9052-59BC-4F0C-ABEA-8BA13875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 am Simulationsanfang</a:t>
            </a:r>
          </a:p>
        </p:txBody>
      </p:sp>
    </p:spTree>
    <p:extLst>
      <p:ext uri="{BB962C8B-B14F-4D97-AF65-F5344CB8AC3E}">
        <p14:creationId xmlns:p14="http://schemas.microsoft.com/office/powerpoint/2010/main" val="125026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" id="{A8B69932-1FD6-4FE7-918D-506E66FECF3E}" vid="{2DAB01A6-2772-48F2-8673-318D453362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0</TotalTime>
  <Words>1996</Words>
  <Application>Microsoft Office PowerPoint</Application>
  <PresentationFormat>Breitbild</PresentationFormat>
  <Paragraphs>1018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</vt:lpstr>
      <vt:lpstr>Laboraufgabe Supermarkt Simulation</vt:lpstr>
      <vt:lpstr>Zielsetzung</vt:lpstr>
      <vt:lpstr>Supermarktmodell</vt:lpstr>
      <vt:lpstr>Supermarktmodell</vt:lpstr>
      <vt:lpstr>Unser Supermarkt: Die Stationen</vt:lpstr>
      <vt:lpstr>Unser Supermarkt: Typ 1 KundInnen (vollständiger Einkauf)</vt:lpstr>
      <vt:lpstr>Unser Supermarkt: Typ 2 KundInnen (Lebekäs-Semmel)</vt:lpstr>
      <vt:lpstr>Supermarksimulation mit einer Ereignisliste</vt:lpstr>
      <vt:lpstr>Ausgangssituation am Simulationsanfang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Staehle</dc:creator>
  <cp:lastModifiedBy>Dirk Staehle</cp:lastModifiedBy>
  <cp:revision>22</cp:revision>
  <dcterms:created xsi:type="dcterms:W3CDTF">2020-10-05T16:37:49Z</dcterms:created>
  <dcterms:modified xsi:type="dcterms:W3CDTF">2020-10-10T15:28:18Z</dcterms:modified>
</cp:coreProperties>
</file>