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6"/>
  </p:notesMasterIdLst>
  <p:sldIdLst>
    <p:sldId id="256" r:id="rId2"/>
    <p:sldId id="259" r:id="rId3"/>
    <p:sldId id="260" r:id="rId4"/>
    <p:sldId id="262" r:id="rId5"/>
    <p:sldId id="267" r:id="rId6"/>
    <p:sldId id="261" r:id="rId7"/>
    <p:sldId id="265" r:id="rId8"/>
    <p:sldId id="296" r:id="rId9"/>
    <p:sldId id="272" r:id="rId10"/>
    <p:sldId id="297" r:id="rId11"/>
    <p:sldId id="263" r:id="rId12"/>
    <p:sldId id="273" r:id="rId13"/>
    <p:sldId id="274" r:id="rId14"/>
    <p:sldId id="282" r:id="rId15"/>
  </p:sldIdLst>
  <p:sldSz cx="9144000" cy="5143500" type="screen16x9"/>
  <p:notesSz cx="6858000" cy="9144000"/>
  <p:embeddedFontLst>
    <p:embeddedFont>
      <p:font typeface="Lora" pitchFamily="2" charset="0"/>
      <p:regular r:id="rId17"/>
      <p:bold r:id="rId18"/>
      <p:italic r:id="rId19"/>
      <p:boldItalic r:id="rId20"/>
    </p:embeddedFont>
    <p:embeddedFont>
      <p:font typeface="Quattrocento Sans" panose="020B0502050000020003"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5B2040-0373-4AB5-8C16-54180E59C3D7}">
  <a:tblStyle styleId="{DA5B2040-0373-4AB5-8C16-54180E59C3D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83C8C0-4F54-423C-8FE9-BE38F65F23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108" d="100"/>
          <a:sy n="108" d="100"/>
        </p:scale>
        <p:origin x="28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9327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d5a3b4cb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d5a3b4cb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2207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None/>
              <a:defRPr sz="1400">
                <a:highlight>
                  <a:schemeClr val="accent1"/>
                </a:highlight>
              </a:defRPr>
            </a:lvl1pPr>
            <a:lvl2pPr lvl="1" rtl="0">
              <a:spcBef>
                <a:spcPts val="0"/>
              </a:spcBef>
              <a:spcAft>
                <a:spcPts val="0"/>
              </a:spcAft>
              <a:buClr>
                <a:schemeClr val="dk2"/>
              </a:buClr>
              <a:buSzPts val="1400"/>
              <a:buNone/>
              <a:defRPr sz="1400">
                <a:solidFill>
                  <a:schemeClr val="dk2"/>
                </a:solidFill>
                <a:highlight>
                  <a:schemeClr val="accent1"/>
                </a:highlight>
              </a:defRPr>
            </a:lvl2pPr>
            <a:lvl3pPr lvl="2" rtl="0">
              <a:spcBef>
                <a:spcPts val="0"/>
              </a:spcBef>
              <a:spcAft>
                <a:spcPts val="0"/>
              </a:spcAft>
              <a:buClr>
                <a:schemeClr val="dk2"/>
              </a:buClr>
              <a:buSzPts val="1400"/>
              <a:buNone/>
              <a:defRPr sz="1400">
                <a:solidFill>
                  <a:schemeClr val="dk2"/>
                </a:solidFill>
                <a:highlight>
                  <a:schemeClr val="accent1"/>
                </a:highlight>
              </a:defRPr>
            </a:lvl3pPr>
            <a:lvl4pPr lvl="3" rtl="0">
              <a:spcBef>
                <a:spcPts val="0"/>
              </a:spcBef>
              <a:spcAft>
                <a:spcPts val="0"/>
              </a:spcAft>
              <a:buClr>
                <a:schemeClr val="dk2"/>
              </a:buClr>
              <a:buSzPts val="1400"/>
              <a:buNone/>
              <a:defRPr sz="1400">
                <a:solidFill>
                  <a:schemeClr val="dk2"/>
                </a:solidFill>
                <a:highlight>
                  <a:schemeClr val="accent1"/>
                </a:highlight>
              </a:defRPr>
            </a:lvl4pPr>
            <a:lvl5pPr lvl="4" rtl="0">
              <a:spcBef>
                <a:spcPts val="0"/>
              </a:spcBef>
              <a:spcAft>
                <a:spcPts val="0"/>
              </a:spcAft>
              <a:buClr>
                <a:schemeClr val="dk2"/>
              </a:buClr>
              <a:buSzPts val="1400"/>
              <a:buNone/>
              <a:defRPr sz="1400">
                <a:solidFill>
                  <a:schemeClr val="dk2"/>
                </a:solidFill>
                <a:highlight>
                  <a:schemeClr val="accent1"/>
                </a:highlight>
              </a:defRPr>
            </a:lvl5pPr>
            <a:lvl6pPr lvl="5" rtl="0">
              <a:spcBef>
                <a:spcPts val="0"/>
              </a:spcBef>
              <a:spcAft>
                <a:spcPts val="0"/>
              </a:spcAft>
              <a:buClr>
                <a:schemeClr val="dk2"/>
              </a:buClr>
              <a:buSzPts val="1400"/>
              <a:buNone/>
              <a:defRPr sz="1400">
                <a:solidFill>
                  <a:schemeClr val="dk2"/>
                </a:solidFill>
                <a:highlight>
                  <a:schemeClr val="accent1"/>
                </a:highlight>
              </a:defRPr>
            </a:lvl6pPr>
            <a:lvl7pPr lvl="6" rtl="0">
              <a:spcBef>
                <a:spcPts val="0"/>
              </a:spcBef>
              <a:spcAft>
                <a:spcPts val="0"/>
              </a:spcAft>
              <a:buClr>
                <a:schemeClr val="dk2"/>
              </a:buClr>
              <a:buSzPts val="1400"/>
              <a:buNone/>
              <a:defRPr sz="1400">
                <a:solidFill>
                  <a:schemeClr val="dk2"/>
                </a:solidFill>
                <a:highlight>
                  <a:schemeClr val="accent1"/>
                </a:highlight>
              </a:defRPr>
            </a:lvl7pPr>
            <a:lvl8pPr lvl="7" rtl="0">
              <a:spcBef>
                <a:spcPts val="0"/>
              </a:spcBef>
              <a:spcAft>
                <a:spcPts val="0"/>
              </a:spcAft>
              <a:buClr>
                <a:schemeClr val="dk2"/>
              </a:buClr>
              <a:buSzPts val="1400"/>
              <a:buNone/>
              <a:defRPr sz="1400">
                <a:solidFill>
                  <a:schemeClr val="dk2"/>
                </a:solidFill>
                <a:highlight>
                  <a:schemeClr val="accent1"/>
                </a:highlight>
              </a:defRPr>
            </a:lvl8pPr>
            <a:lvl9pPr lvl="8" rtl="0">
              <a:spcBef>
                <a:spcPts val="0"/>
              </a:spcBef>
              <a:spcAft>
                <a:spcPts val="0"/>
              </a:spcAft>
              <a:buClr>
                <a:schemeClr val="dk2"/>
              </a:buClr>
              <a:buSzPts val="1400"/>
              <a:buNone/>
              <a:defRPr sz="1400">
                <a:solidFill>
                  <a:schemeClr val="dk2"/>
                </a:solidFill>
                <a:highlight>
                  <a:schemeClr val="accent1"/>
                </a:highlight>
              </a:defRPr>
            </a:lvl9pPr>
          </a:lstStyle>
          <a:p>
            <a:endParaRPr/>
          </a:p>
        </p:txBody>
      </p:sp>
      <p:cxnSp>
        <p:nvCxnSpPr>
          <p:cNvPr id="15" name="Google Shape;15;p3"/>
          <p:cNvCxnSpPr/>
          <p:nvPr/>
        </p:nvCxnSpPr>
        <p:spPr>
          <a:xfrm>
            <a:off x="-6025" y="2571762"/>
            <a:ext cx="1984500" cy="0"/>
          </a:xfrm>
          <a:prstGeom prst="straightConnector1">
            <a:avLst/>
          </a:prstGeom>
          <a:noFill/>
          <a:ln w="9525" cap="flat" cmpd="sng">
            <a:solidFill>
              <a:srgbClr val="CCCCCC"/>
            </a:solidFill>
            <a:prstDash val="solid"/>
            <a:round/>
            <a:headEnd type="none" w="med" len="med"/>
            <a:tailEnd type="none" w="med" len="med"/>
          </a:ln>
        </p:spPr>
      </p:cxnSp>
      <p:sp>
        <p:nvSpPr>
          <p:cNvPr id="16" name="Google Shape;16;p3"/>
          <p:cNvSpPr/>
          <p:nvPr/>
        </p:nvSpPr>
        <p:spPr>
          <a:xfrm>
            <a:off x="1117950" y="228825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18" name="Google Shape;18;p3"/>
          <p:cNvCxnSpPr/>
          <p:nvPr/>
        </p:nvCxnSpPr>
        <p:spPr>
          <a:xfrm>
            <a:off x="5898975" y="2571750"/>
            <a:ext cx="3251100" cy="0"/>
          </a:xfrm>
          <a:prstGeom prst="straightConnector1">
            <a:avLst/>
          </a:prstGeom>
          <a:noFill/>
          <a:ln w="9525" cap="flat" cmpd="sng">
            <a:solidFill>
              <a:srgbClr val="CCCCCC"/>
            </a:solidFill>
            <a:prstDash val="solid"/>
            <a:round/>
            <a:headEnd type="none" w="med" len="med"/>
            <a:tailEnd type="none" w="med" len="med"/>
          </a:ln>
        </p:spPr>
      </p:cxnSp>
      <p:sp>
        <p:nvSpPr>
          <p:cNvPr id="19" name="Google Shape;19;p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2105050" y="2238000"/>
            <a:ext cx="4933800" cy="819900"/>
          </a:xfrm>
          <a:prstGeom prst="rect">
            <a:avLst/>
          </a:prstGeom>
        </p:spPr>
        <p:txBody>
          <a:bodyPr spcFirstLastPara="1" wrap="square" lIns="91425" tIns="91425" rIns="91425" bIns="91425" anchor="b" anchorCtr="0">
            <a:noAutofit/>
          </a:bodyPr>
          <a:lstStyle>
            <a:lvl1pPr marL="457200" lvl="0" indent="-381000" algn="ctr" rtl="0">
              <a:spcBef>
                <a:spcPts val="600"/>
              </a:spcBef>
              <a:spcAft>
                <a:spcPts val="0"/>
              </a:spcAft>
              <a:buSzPts val="2400"/>
              <a:buFont typeface="Lora"/>
              <a:buChar char="◉"/>
              <a:defRPr sz="2400" i="1">
                <a:latin typeface="Lora"/>
                <a:ea typeface="Lora"/>
                <a:cs typeface="Lora"/>
                <a:sym typeface="Lora"/>
              </a:defRPr>
            </a:lvl1pPr>
            <a:lvl2pPr marL="914400" lvl="1" indent="-355600" algn="ctr" rtl="0">
              <a:spcBef>
                <a:spcPts val="0"/>
              </a:spcBef>
              <a:spcAft>
                <a:spcPts val="0"/>
              </a:spcAft>
              <a:buSzPts val="2000"/>
              <a:buFont typeface="Lora"/>
              <a:buChar char="○"/>
              <a:defRPr i="1">
                <a:latin typeface="Lora"/>
                <a:ea typeface="Lora"/>
                <a:cs typeface="Lora"/>
                <a:sym typeface="Lora"/>
              </a:defRPr>
            </a:lvl2pPr>
            <a:lvl3pPr marL="1371600" lvl="2" indent="-355600" algn="ctr" rtl="0">
              <a:spcBef>
                <a:spcPts val="0"/>
              </a:spcBef>
              <a:spcAft>
                <a:spcPts val="0"/>
              </a:spcAft>
              <a:buSzPts val="2000"/>
              <a:buFont typeface="Lora"/>
              <a:buChar char="■"/>
              <a:defRPr i="1">
                <a:latin typeface="Lora"/>
                <a:ea typeface="Lora"/>
                <a:cs typeface="Lora"/>
                <a:sym typeface="Lora"/>
              </a:defRPr>
            </a:lvl3pPr>
            <a:lvl4pPr marL="1828800" lvl="3" indent="-381000" algn="ctr" rtl="0">
              <a:spcBef>
                <a:spcPts val="0"/>
              </a:spcBef>
              <a:spcAft>
                <a:spcPts val="0"/>
              </a:spcAft>
              <a:buSzPts val="2400"/>
              <a:buFont typeface="Lora"/>
              <a:buChar char="●"/>
              <a:defRPr sz="2400" i="1">
                <a:latin typeface="Lora"/>
                <a:ea typeface="Lora"/>
                <a:cs typeface="Lora"/>
                <a:sym typeface="Lora"/>
              </a:defRPr>
            </a:lvl4pPr>
            <a:lvl5pPr marL="2286000" lvl="4" indent="-381000" algn="ctr" rtl="0">
              <a:spcBef>
                <a:spcPts val="0"/>
              </a:spcBef>
              <a:spcAft>
                <a:spcPts val="0"/>
              </a:spcAft>
              <a:buSzPts val="2400"/>
              <a:buFont typeface="Lora"/>
              <a:buChar char="○"/>
              <a:defRPr sz="2400" i="1">
                <a:latin typeface="Lora"/>
                <a:ea typeface="Lora"/>
                <a:cs typeface="Lora"/>
                <a:sym typeface="Lora"/>
              </a:defRPr>
            </a:lvl5pPr>
            <a:lvl6pPr marL="2743200" lvl="5" indent="-381000" algn="ctr" rtl="0">
              <a:spcBef>
                <a:spcPts val="0"/>
              </a:spcBef>
              <a:spcAft>
                <a:spcPts val="0"/>
              </a:spcAft>
              <a:buSzPts val="2400"/>
              <a:buFont typeface="Lora"/>
              <a:buChar char="■"/>
              <a:defRPr sz="2400" i="1">
                <a:latin typeface="Lora"/>
                <a:ea typeface="Lora"/>
                <a:cs typeface="Lora"/>
                <a:sym typeface="Lora"/>
              </a:defRPr>
            </a:lvl6pPr>
            <a:lvl7pPr marL="3200400" lvl="6" indent="-381000" algn="ctr" rtl="0">
              <a:spcBef>
                <a:spcPts val="0"/>
              </a:spcBef>
              <a:spcAft>
                <a:spcPts val="0"/>
              </a:spcAft>
              <a:buSzPts val="2400"/>
              <a:buFont typeface="Lora"/>
              <a:buChar char="●"/>
              <a:defRPr sz="2400" i="1">
                <a:latin typeface="Lora"/>
                <a:ea typeface="Lora"/>
                <a:cs typeface="Lora"/>
                <a:sym typeface="Lora"/>
              </a:defRPr>
            </a:lvl7pPr>
            <a:lvl8pPr marL="3657600" lvl="7" indent="-381000" algn="ctr" rtl="0">
              <a:spcBef>
                <a:spcPts val="0"/>
              </a:spcBef>
              <a:spcAft>
                <a:spcPts val="0"/>
              </a:spcAft>
              <a:buSzPts val="2400"/>
              <a:buFont typeface="Lora"/>
              <a:buChar char="○"/>
              <a:defRPr sz="2400" i="1">
                <a:latin typeface="Lora"/>
                <a:ea typeface="Lora"/>
                <a:cs typeface="Lora"/>
                <a:sym typeface="Lora"/>
              </a:defRPr>
            </a:lvl8pPr>
            <a:lvl9pPr marL="4114800" lvl="8" indent="-381000" algn="ctr">
              <a:spcBef>
                <a:spcPts val="0"/>
              </a:spcBef>
              <a:spcAft>
                <a:spcPts val="0"/>
              </a:spcAft>
              <a:buSzPts val="2400"/>
              <a:buFont typeface="Lora"/>
              <a:buChar char="■"/>
              <a:defRPr sz="2400" i="1">
                <a:latin typeface="Lora"/>
                <a:ea typeface="Lora"/>
                <a:cs typeface="Lora"/>
                <a:sym typeface="Lora"/>
              </a:defRPr>
            </a:lvl9pPr>
          </a:lstStyle>
          <a:p>
            <a:endParaRPr/>
          </a:p>
        </p:txBody>
      </p:sp>
      <p:cxnSp>
        <p:nvCxnSpPr>
          <p:cNvPr id="22" name="Google Shape;22;p4"/>
          <p:cNvCxnSpPr/>
          <p:nvPr/>
        </p:nvCxnSpPr>
        <p:spPr>
          <a:xfrm>
            <a:off x="4584075" y="3676500"/>
            <a:ext cx="0" cy="1480500"/>
          </a:xfrm>
          <a:prstGeom prst="straightConnector1">
            <a:avLst/>
          </a:prstGeom>
          <a:noFill/>
          <a:ln w="9525" cap="flat" cmpd="sng">
            <a:solidFill>
              <a:srgbClr val="CCCCCC"/>
            </a:solidFill>
            <a:prstDash val="solid"/>
            <a:round/>
            <a:headEnd type="none" w="med" len="med"/>
            <a:tailEnd type="none" w="med" len="med"/>
          </a:ln>
        </p:spPr>
      </p:cxnSp>
      <p:sp>
        <p:nvSpPr>
          <p:cNvPr id="23" name="Google Shape;23;p4"/>
          <p:cNvSpPr/>
          <p:nvPr/>
        </p:nvSpPr>
        <p:spPr>
          <a:xfrm>
            <a:off x="428850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p:nvPr/>
        </p:nvSpPr>
        <p:spPr>
          <a:xfrm>
            <a:off x="3593400" y="3412652"/>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a:latin typeface="Lora"/>
                <a:ea typeface="Lora"/>
                <a:cs typeface="Lora"/>
                <a:sym typeface="Lora"/>
              </a:rPr>
              <a:t>“</a:t>
            </a:r>
            <a:endParaRPr sz="3600" b="1">
              <a:latin typeface="Lora"/>
              <a:ea typeface="Lora"/>
              <a:cs typeface="Lora"/>
              <a:sym typeface="Lora"/>
            </a:endParaRPr>
          </a:p>
        </p:txBody>
      </p:sp>
      <p:sp>
        <p:nvSpPr>
          <p:cNvPr id="25" name="Google Shape;25;p4"/>
          <p:cNvSpPr txBox="1">
            <a:spLocks noGrp="1"/>
          </p:cNvSpPr>
          <p:nvPr>
            <p:ph type="sldNum" idx="12"/>
          </p:nvPr>
        </p:nvSpPr>
        <p:spPr>
          <a:xfrm>
            <a:off x="4297650" y="1"/>
            <a:ext cx="548700" cy="393600"/>
          </a:xfrm>
          <a:prstGeom prst="rect">
            <a:avLst/>
          </a:prstGeom>
        </p:spPr>
        <p:txBody>
          <a:bodyPr spcFirstLastPara="1" wrap="square" lIns="91425" tIns="91425" rIns="91425" bIns="91425" anchor="t"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5" name="Google Shape;35;p6"/>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37" name="Google Shape;37;p6"/>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8" name="Google Shape;38;p6"/>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6"/>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0" name="Google Shape;40;p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cxnSp>
        <p:nvCxnSpPr>
          <p:cNvPr id="52" name="Google Shape;52;p8"/>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53" name="Google Shape;53;p8"/>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8"/>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55" name="Google Shape;55;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cxnSp>
        <p:nvCxnSpPr>
          <p:cNvPr id="62" name="Google Shape;62;p10"/>
          <p:cNvCxnSpPr/>
          <p:nvPr/>
        </p:nvCxnSpPr>
        <p:spPr>
          <a:xfrm>
            <a:off x="-6025" y="4513729"/>
            <a:ext cx="9162000" cy="0"/>
          </a:xfrm>
          <a:prstGeom prst="straightConnector1">
            <a:avLst/>
          </a:prstGeom>
          <a:noFill/>
          <a:ln w="9525" cap="flat" cmpd="sng">
            <a:solidFill>
              <a:srgbClr val="CCCCCC"/>
            </a:solidFill>
            <a:prstDash val="solid"/>
            <a:round/>
            <a:headEnd type="none" w="med" len="med"/>
            <a:tailEnd type="none" w="med" len="med"/>
          </a:ln>
        </p:spPr>
      </p:cxnSp>
      <p:sp>
        <p:nvSpPr>
          <p:cNvPr id="63" name="Google Shape;63;p10"/>
          <p:cNvSpPr/>
          <p:nvPr/>
        </p:nvSpPr>
        <p:spPr>
          <a:xfrm>
            <a:off x="4293700" y="4235405"/>
            <a:ext cx="556500" cy="556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0"/>
          <p:cNvSpPr txBox="1">
            <a:spLocks noGrp="1"/>
          </p:cNvSpPr>
          <p:nvPr>
            <p:ph type="sldNum" idx="12"/>
          </p:nvPr>
        </p:nvSpPr>
        <p:spPr>
          <a:xfrm>
            <a:off x="4297650" y="4791900"/>
            <a:ext cx="548700" cy="351600"/>
          </a:xfrm>
          <a:prstGeom prst="rect">
            <a:avLst/>
          </a:prstGeom>
        </p:spPr>
        <p:txBody>
          <a:bodyPr spcFirstLastPara="1" wrap="square" lIns="91425" tIns="91425" rIns="91425" bIns="91425" anchor="ctr"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6"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webpack.js.org/" TargetMode="External"/><Relationship Id="rId7" Type="http://schemas.openxmlformats.org/officeDocument/2006/relationships/hyperlink" Target="https://turbo.build/"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vitejs.dev/-" TargetMode="External"/><Relationship Id="rId5" Type="http://schemas.openxmlformats.org/officeDocument/2006/relationships/hyperlink" Target="https://www.youtube.com/watch?v=5IG4UmULyoA" TargetMode="External"/><Relationship Id="rId4" Type="http://schemas.openxmlformats.org/officeDocument/2006/relationships/hyperlink" Target="https://www.youtube.com/watch?v=FMNuTj89RzU&amp;t=493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highlight>
                  <a:schemeClr val="accent1"/>
                </a:highlight>
              </a:rPr>
              <a:t>webpack!</a:t>
            </a:r>
            <a:endParaRPr dirty="0"/>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pic>
        <p:nvPicPr>
          <p:cNvPr id="7" name="Imagen 6" descr="Texto&#10;&#10;Descripción generada automáticamente">
            <a:extLst>
              <a:ext uri="{FF2B5EF4-FFF2-40B4-BE49-F238E27FC236}">
                <a16:creationId xmlns:a16="http://schemas.microsoft.com/office/drawing/2014/main" id="{F060A2A7-7ABF-4FF4-2114-4743315E38E7}"/>
              </a:ext>
            </a:extLst>
          </p:cNvPr>
          <p:cNvPicPr>
            <a:picLocks noChangeAspect="1"/>
          </p:cNvPicPr>
          <p:nvPr/>
        </p:nvPicPr>
        <p:blipFill>
          <a:blip r:embed="rId3"/>
          <a:stretch>
            <a:fillRect/>
          </a:stretch>
        </p:blipFill>
        <p:spPr>
          <a:xfrm>
            <a:off x="2938611" y="318277"/>
            <a:ext cx="3266778" cy="4506945"/>
          </a:xfrm>
          <a:prstGeom prst="rect">
            <a:avLst/>
          </a:prstGeom>
        </p:spPr>
      </p:pic>
    </p:spTree>
    <p:extLst>
      <p:ext uri="{BB962C8B-B14F-4D97-AF65-F5344CB8AC3E}">
        <p14:creationId xmlns:p14="http://schemas.microsoft.com/office/powerpoint/2010/main" val="611904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a:spLocks noGrp="1"/>
          </p:cNvSpPr>
          <p:nvPr>
            <p:ph type="body" idx="1"/>
          </p:nvPr>
        </p:nvSpPr>
        <p:spPr>
          <a:xfrm>
            <a:off x="555627" y="1823674"/>
            <a:ext cx="4380357" cy="323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highlight>
                  <a:schemeClr val="accent1"/>
                </a:highlight>
              </a:rPr>
              <a:t>Webpack vs other bundlers </a:t>
            </a:r>
            <a:endParaRPr lang="es-CO" b="1" dirty="0">
              <a:highlight>
                <a:schemeClr val="accent1"/>
              </a:highlight>
            </a:endParaRPr>
          </a:p>
          <a:p>
            <a:pPr marL="0" lvl="0" indent="0" algn="l" rtl="0">
              <a:spcBef>
                <a:spcPts val="600"/>
              </a:spcBef>
              <a:spcAft>
                <a:spcPts val="0"/>
              </a:spcAft>
              <a:buNone/>
            </a:pPr>
            <a:r>
              <a:rPr lang="en-US" sz="1600" b="0" i="0" dirty="0">
                <a:solidFill>
                  <a:schemeClr val="tx1"/>
                </a:solidFill>
                <a:effectLst/>
                <a:latin typeface="arial" panose="020B0604020202020204" pitchFamily="34" charset="0"/>
              </a:rPr>
              <a:t>The difference between the two boils (Webpack and Vite for this example) down to speed. Webpack is building the project from source and continuing to do incremental builds as you are developing your project. Vite, on the other hand, is loading your actual code into the browser as needed.</a:t>
            </a:r>
            <a:endParaRPr sz="1600" dirty="0">
              <a:solidFill>
                <a:schemeClr val="tx1"/>
              </a:solidFill>
            </a:endParaRPr>
          </a:p>
        </p:txBody>
      </p:sp>
      <p:sp>
        <p:nvSpPr>
          <p:cNvPr id="158" name="Google Shape;158;p19"/>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As you could see, webpack can be either a very large file or a very small file</a:t>
            </a:r>
            <a:endParaRPr dirty="0"/>
          </a:p>
        </p:txBody>
      </p:sp>
      <p:grpSp>
        <p:nvGrpSpPr>
          <p:cNvPr id="160" name="Google Shape;160;p19"/>
          <p:cNvGrpSpPr/>
          <p:nvPr/>
        </p:nvGrpSpPr>
        <p:grpSpPr>
          <a:xfrm>
            <a:off x="916458" y="1019750"/>
            <a:ext cx="214625" cy="214625"/>
            <a:chOff x="2594050" y="1631825"/>
            <a:chExt cx="439625" cy="439625"/>
          </a:xfrm>
        </p:grpSpPr>
        <p:sp>
          <p:nvSpPr>
            <p:cNvPr id="161" name="Google Shape;161;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descr="State of the Web: Bundlers &amp; Build Tools">
            <a:extLst>
              <a:ext uri="{FF2B5EF4-FFF2-40B4-BE49-F238E27FC236}">
                <a16:creationId xmlns:a16="http://schemas.microsoft.com/office/drawing/2014/main" id="{D4537D88-58E6-A37B-4BFB-460FCA4D67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4647" y="2253001"/>
            <a:ext cx="3522930" cy="19816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9"/>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¿What is next?</a:t>
            </a:r>
            <a:endParaRPr dirty="0"/>
          </a:p>
        </p:txBody>
      </p:sp>
      <p:grpSp>
        <p:nvGrpSpPr>
          <p:cNvPr id="307" name="Google Shape;307;p29"/>
          <p:cNvGrpSpPr/>
          <p:nvPr/>
        </p:nvGrpSpPr>
        <p:grpSpPr>
          <a:xfrm>
            <a:off x="916458" y="1019750"/>
            <a:ext cx="214625" cy="214625"/>
            <a:chOff x="2594050" y="1631825"/>
            <a:chExt cx="439625" cy="439625"/>
          </a:xfrm>
        </p:grpSpPr>
        <p:sp>
          <p:nvSpPr>
            <p:cNvPr id="308" name="Google Shape;308;p2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15" name="Google Shape;315;p29"/>
          <p:cNvCxnSpPr>
            <a:cxnSpLocks/>
          </p:cNvCxnSpPr>
          <p:nvPr/>
        </p:nvCxnSpPr>
        <p:spPr>
          <a:xfrm>
            <a:off x="2688874" y="2895594"/>
            <a:ext cx="925800" cy="0"/>
          </a:xfrm>
          <a:prstGeom prst="straightConnector1">
            <a:avLst/>
          </a:prstGeom>
          <a:noFill/>
          <a:ln w="38100" cap="flat" cmpd="sng">
            <a:solidFill>
              <a:schemeClr val="accent1"/>
            </a:solidFill>
            <a:prstDash val="solid"/>
            <a:round/>
            <a:headEnd type="none" w="sm" len="sm"/>
            <a:tailEnd type="triangle" w="sm" len="sm"/>
          </a:ln>
        </p:spPr>
      </p:cxnSp>
      <p:cxnSp>
        <p:nvCxnSpPr>
          <p:cNvPr id="316" name="Google Shape;316;p29"/>
          <p:cNvCxnSpPr>
            <a:cxnSpLocks/>
          </p:cNvCxnSpPr>
          <p:nvPr/>
        </p:nvCxnSpPr>
        <p:spPr>
          <a:xfrm>
            <a:off x="5259650" y="2895594"/>
            <a:ext cx="925800" cy="0"/>
          </a:xfrm>
          <a:prstGeom prst="straightConnector1">
            <a:avLst/>
          </a:prstGeom>
          <a:noFill/>
          <a:ln w="38100" cap="flat" cmpd="sng">
            <a:solidFill>
              <a:schemeClr val="accent1"/>
            </a:solidFill>
            <a:prstDash val="solid"/>
            <a:round/>
            <a:headEnd type="none" w="sm" len="sm"/>
            <a:tailEnd type="triangle" w="sm" len="sm"/>
          </a:ln>
        </p:spPr>
      </p:cxnSp>
      <p:sp>
        <p:nvSpPr>
          <p:cNvPr id="317" name="Google Shape;317;p2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5124" name="Picture 4" descr="Webpack Creator Visits trivago Headquarters · trivago tech blog">
            <a:extLst>
              <a:ext uri="{FF2B5EF4-FFF2-40B4-BE49-F238E27FC236}">
                <a16:creationId xmlns:a16="http://schemas.microsoft.com/office/drawing/2014/main" id="{93CC7288-106A-4A2B-BA3E-CC6C9E56FD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726" y="2227007"/>
            <a:ext cx="2133700" cy="1337174"/>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Vercel · GitHub">
            <a:extLst>
              <a:ext uri="{FF2B5EF4-FFF2-40B4-BE49-F238E27FC236}">
                <a16:creationId xmlns:a16="http://schemas.microsoft.com/office/drawing/2014/main" id="{2D678800-CB88-B4D4-A842-5CCDAC20C3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1672" y="2256587"/>
            <a:ext cx="1337169" cy="1337169"/>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Introducing Turbopack: Rust-based successor to Webpack – Vercel">
            <a:extLst>
              <a:ext uri="{FF2B5EF4-FFF2-40B4-BE49-F238E27FC236}">
                <a16:creationId xmlns:a16="http://schemas.microsoft.com/office/drawing/2014/main" id="{CDFB75CF-3BC1-8450-5651-978CA064AB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8087" y="2281747"/>
            <a:ext cx="2377187" cy="1337168"/>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086DAFAF-F8B3-BA36-AE4D-79A3FCF8BC0D}"/>
              </a:ext>
            </a:extLst>
          </p:cNvPr>
          <p:cNvSpPr txBox="1"/>
          <p:nvPr/>
        </p:nvSpPr>
        <p:spPr>
          <a:xfrm>
            <a:off x="776469" y="3862140"/>
            <a:ext cx="1438214" cy="477054"/>
          </a:xfrm>
          <a:prstGeom prst="rect">
            <a:avLst/>
          </a:prstGeom>
          <a:noFill/>
        </p:spPr>
        <p:txBody>
          <a:bodyPr wrap="none" rtlCol="0">
            <a:spAutoFit/>
          </a:bodyPr>
          <a:lstStyle/>
          <a:p>
            <a:pPr algn="ctr"/>
            <a:r>
              <a:rPr lang="es-CO" b="0" i="0" dirty="0">
                <a:solidFill>
                  <a:schemeClr val="tx1"/>
                </a:solidFill>
                <a:effectLst/>
                <a:latin typeface="arial" panose="020B0604020202020204" pitchFamily="34" charset="0"/>
              </a:rPr>
              <a:t>Tobias Koppers</a:t>
            </a:r>
          </a:p>
          <a:p>
            <a:pPr algn="ctr"/>
            <a:r>
              <a:rPr lang="es-CO" sz="1100" i="1" dirty="0">
                <a:solidFill>
                  <a:schemeClr val="tx1"/>
                </a:solidFill>
              </a:rPr>
              <a:t>Webpack Creator</a:t>
            </a:r>
          </a:p>
        </p:txBody>
      </p:sp>
      <p:sp>
        <p:nvSpPr>
          <p:cNvPr id="3" name="CuadroTexto 2">
            <a:extLst>
              <a:ext uri="{FF2B5EF4-FFF2-40B4-BE49-F238E27FC236}">
                <a16:creationId xmlns:a16="http://schemas.microsoft.com/office/drawing/2014/main" id="{DE93E0C7-B5B8-9C52-67AB-B16C08EBBEF3}"/>
              </a:ext>
            </a:extLst>
          </p:cNvPr>
          <p:cNvSpPr txBox="1"/>
          <p:nvPr/>
        </p:nvSpPr>
        <p:spPr>
          <a:xfrm>
            <a:off x="3872213" y="3862140"/>
            <a:ext cx="1156086" cy="477054"/>
          </a:xfrm>
          <a:prstGeom prst="rect">
            <a:avLst/>
          </a:prstGeom>
          <a:noFill/>
        </p:spPr>
        <p:txBody>
          <a:bodyPr wrap="none" rtlCol="0">
            <a:spAutoFit/>
          </a:bodyPr>
          <a:lstStyle/>
          <a:p>
            <a:pPr algn="ctr"/>
            <a:r>
              <a:rPr lang="es-CO" dirty="0"/>
              <a:t>Vercel </a:t>
            </a:r>
          </a:p>
          <a:p>
            <a:pPr algn="ctr"/>
            <a:r>
              <a:rPr lang="es-CO" sz="1100" i="1" dirty="0"/>
              <a:t>Cloud Platform </a:t>
            </a:r>
          </a:p>
        </p:txBody>
      </p:sp>
      <p:sp>
        <p:nvSpPr>
          <p:cNvPr id="4" name="CuadroTexto 3">
            <a:extLst>
              <a:ext uri="{FF2B5EF4-FFF2-40B4-BE49-F238E27FC236}">
                <a16:creationId xmlns:a16="http://schemas.microsoft.com/office/drawing/2014/main" id="{12EC29E5-4CEA-27F1-2BA5-D73F662DFBBE}"/>
              </a:ext>
            </a:extLst>
          </p:cNvPr>
          <p:cNvSpPr txBox="1"/>
          <p:nvPr/>
        </p:nvSpPr>
        <p:spPr>
          <a:xfrm>
            <a:off x="5989523" y="3842961"/>
            <a:ext cx="2906565" cy="523220"/>
          </a:xfrm>
          <a:prstGeom prst="rect">
            <a:avLst/>
          </a:prstGeom>
          <a:noFill/>
        </p:spPr>
        <p:txBody>
          <a:bodyPr wrap="none" rtlCol="0">
            <a:spAutoFit/>
          </a:bodyPr>
          <a:lstStyle/>
          <a:p>
            <a:pPr algn="ctr"/>
            <a:r>
              <a:rPr lang="es-CO" dirty="0"/>
              <a:t>Turbopack (alpha)</a:t>
            </a:r>
          </a:p>
          <a:p>
            <a:pPr algn="ctr"/>
            <a:r>
              <a:rPr lang="es-CO" sz="1100" i="1" dirty="0"/>
              <a:t>“The Rust-powered successor to Webpack</a:t>
            </a:r>
            <a:r>
              <a:rPr lang="es-CO"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cxnSp>
        <p:nvCxnSpPr>
          <p:cNvPr id="323" name="Google Shape;323;p30"/>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324" name="Google Shape;324;p30"/>
          <p:cNvSpPr txBox="1">
            <a:spLocks noGrp="1"/>
          </p:cNvSpPr>
          <p:nvPr>
            <p:ph type="ctrTitle" idx="4294967295"/>
          </p:nvPr>
        </p:nvSpPr>
        <p:spPr>
          <a:xfrm>
            <a:off x="2371625" y="816550"/>
            <a:ext cx="49080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t>Thanks!</a:t>
            </a:r>
            <a:endParaRPr sz="6000"/>
          </a:p>
        </p:txBody>
      </p:sp>
      <p:cxnSp>
        <p:nvCxnSpPr>
          <p:cNvPr id="325" name="Google Shape;325;p30"/>
          <p:cNvCxnSpPr/>
          <p:nvPr/>
        </p:nvCxnSpPr>
        <p:spPr>
          <a:xfrm>
            <a:off x="5589800" y="1428750"/>
            <a:ext cx="3554100" cy="0"/>
          </a:xfrm>
          <a:prstGeom prst="straightConnector1">
            <a:avLst/>
          </a:prstGeom>
          <a:noFill/>
          <a:ln w="9525" cap="flat" cmpd="sng">
            <a:solidFill>
              <a:srgbClr val="CCCCCC"/>
            </a:solidFill>
            <a:prstDash val="solid"/>
            <a:round/>
            <a:headEnd type="none" w="med" len="med"/>
            <a:tailEnd type="none" w="med" len="med"/>
          </a:ln>
        </p:spPr>
      </p:cxnSp>
      <p:sp>
        <p:nvSpPr>
          <p:cNvPr id="326" name="Google Shape;326;p30"/>
          <p:cNvSpPr/>
          <p:nvPr/>
        </p:nvSpPr>
        <p:spPr>
          <a:xfrm>
            <a:off x="831925" y="859175"/>
            <a:ext cx="1139100" cy="11391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30"/>
          <p:cNvGrpSpPr/>
          <p:nvPr/>
        </p:nvGrpSpPr>
        <p:grpSpPr>
          <a:xfrm>
            <a:off x="1148888" y="1190759"/>
            <a:ext cx="505722" cy="475767"/>
            <a:chOff x="5972700" y="2330200"/>
            <a:chExt cx="411625" cy="387275"/>
          </a:xfrm>
        </p:grpSpPr>
        <p:sp>
          <p:nvSpPr>
            <p:cNvPr id="328" name="Google Shape;328;p3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n 2" descr="Imagen que contiene persona, hombre, interior, viendo&#10;&#10;Descripción generada automáticamente">
            <a:extLst>
              <a:ext uri="{FF2B5EF4-FFF2-40B4-BE49-F238E27FC236}">
                <a16:creationId xmlns:a16="http://schemas.microsoft.com/office/drawing/2014/main" id="{4310865E-E933-5692-54B8-FEFE1B40A3CF}"/>
              </a:ext>
            </a:extLst>
          </p:cNvPr>
          <p:cNvPicPr>
            <a:picLocks noChangeAspect="1"/>
          </p:cNvPicPr>
          <p:nvPr/>
        </p:nvPicPr>
        <p:blipFill>
          <a:blip r:embed="rId3"/>
          <a:stretch>
            <a:fillRect/>
          </a:stretch>
        </p:blipFill>
        <p:spPr>
          <a:xfrm>
            <a:off x="2916331" y="2040951"/>
            <a:ext cx="3311337" cy="243834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38"/>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 dirty="0"/>
            </a:br>
            <a:r>
              <a:rPr lang="en" dirty="0"/>
              <a:t>Resources</a:t>
            </a:r>
            <a:endParaRPr dirty="0"/>
          </a:p>
        </p:txBody>
      </p:sp>
      <p:sp>
        <p:nvSpPr>
          <p:cNvPr id="451" name="Google Shape;451;p38"/>
          <p:cNvSpPr txBox="1">
            <a:spLocks noGrp="1"/>
          </p:cNvSpPr>
          <p:nvPr>
            <p:ph type="subTitle" idx="1"/>
          </p:nvPr>
        </p:nvSpPr>
        <p:spPr>
          <a:xfrm>
            <a:off x="2022225" y="2736024"/>
            <a:ext cx="5591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You can continue studying this topic and delve into it in the following links: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hlinkClick r:id="rId3"/>
              </a:rPr>
              <a:t>https://webpack.js.org/</a:t>
            </a:r>
            <a:endParaRPr lang="en-US" dirty="0"/>
          </a:p>
          <a:p>
            <a:pPr marL="0" lvl="0" indent="0" algn="l" rtl="0">
              <a:spcBef>
                <a:spcPts val="0"/>
              </a:spcBef>
              <a:spcAft>
                <a:spcPts val="0"/>
              </a:spcAft>
              <a:buNone/>
            </a:pPr>
            <a:r>
              <a:rPr lang="en-US" dirty="0">
                <a:hlinkClick r:id="rId4"/>
              </a:rPr>
              <a:t>https://www.youtube.com/watch?v=FMNuTj89RzU&amp;t=493s</a:t>
            </a:r>
            <a:endParaRPr lang="en-US" dirty="0"/>
          </a:p>
          <a:p>
            <a:pPr marL="0" lvl="0" indent="0" algn="l" rtl="0">
              <a:spcBef>
                <a:spcPts val="0"/>
              </a:spcBef>
              <a:spcAft>
                <a:spcPts val="0"/>
              </a:spcAft>
              <a:buNone/>
            </a:pPr>
            <a:r>
              <a:rPr lang="en-US" dirty="0">
                <a:hlinkClick r:id="rId5"/>
              </a:rPr>
              <a:t>https://www.youtube.com/watch?v=5IG4UmULyoA</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Other resources:</a:t>
            </a:r>
          </a:p>
          <a:p>
            <a:pPr marL="0" lvl="0" indent="0" algn="l" rtl="0">
              <a:spcBef>
                <a:spcPts val="0"/>
              </a:spcBef>
              <a:spcAft>
                <a:spcPts val="0"/>
              </a:spcAft>
              <a:buNone/>
            </a:pPr>
            <a:r>
              <a:rPr lang="en-US" dirty="0">
                <a:hlinkClick r:id="rId6"/>
              </a:rPr>
              <a:t>https://vitejs.dev/-</a:t>
            </a:r>
            <a:r>
              <a:rPr lang="en-US" dirty="0"/>
              <a:t>&gt; Vite</a:t>
            </a:r>
          </a:p>
          <a:p>
            <a:pPr marL="0" lvl="0" indent="0" algn="l" rtl="0">
              <a:spcBef>
                <a:spcPts val="0"/>
              </a:spcBef>
              <a:spcAft>
                <a:spcPts val="0"/>
              </a:spcAft>
              <a:buNone/>
            </a:pPr>
            <a:r>
              <a:rPr lang="en-US" dirty="0">
                <a:hlinkClick r:id="rId7"/>
              </a:rPr>
              <a:t>https://turbo.build/</a:t>
            </a:r>
            <a:r>
              <a:rPr lang="en-US" dirty="0"/>
              <a:t> -&gt; Turbopack</a:t>
            </a:r>
          </a:p>
          <a:p>
            <a:pPr marL="0" lvl="0" indent="0" algn="l" rtl="0">
              <a:spcBef>
                <a:spcPts val="0"/>
              </a:spcBef>
              <a:spcAft>
                <a:spcPts val="0"/>
              </a:spcAft>
              <a:buNone/>
            </a:pPr>
            <a:endParaRPr dirty="0"/>
          </a:p>
        </p:txBody>
      </p:sp>
      <p:sp>
        <p:nvSpPr>
          <p:cNvPr id="452" name="Google Shape;452;p38"/>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CO" sz="2400" dirty="0">
                <a:solidFill>
                  <a:schemeClr val="dk1"/>
                </a:solidFill>
                <a:latin typeface="Lora"/>
                <a:ea typeface="Lora"/>
                <a:cs typeface="Lora"/>
                <a:sym typeface="Lora"/>
              </a:rPr>
              <a:t>🤓</a:t>
            </a:r>
            <a:endParaRPr sz="2400" dirty="0">
              <a:latin typeface="Lora"/>
              <a:ea typeface="Lora"/>
              <a:cs typeface="Lora"/>
              <a:sym typeface="Lor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 is webpack?</a:t>
            </a:r>
            <a:endParaRPr dirty="0"/>
          </a:p>
        </p:txBody>
      </p:sp>
      <p:sp>
        <p:nvSpPr>
          <p:cNvPr id="111" name="Google Shape;111;p15"/>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First, let’s review the official definition of what webpack is.</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Lora"/>
                <a:ea typeface="Lora"/>
                <a:cs typeface="Lora"/>
                <a:sym typeface="Lora"/>
              </a:rPr>
              <a:t>1</a:t>
            </a:r>
            <a:endParaRPr sz="240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body" idx="1"/>
          </p:nvPr>
        </p:nvSpPr>
        <p:spPr>
          <a:xfrm>
            <a:off x="2105050" y="2238000"/>
            <a:ext cx="4933800" cy="819900"/>
          </a:xfrm>
          <a:prstGeom prst="rect">
            <a:avLst/>
          </a:prstGeom>
        </p:spPr>
        <p:txBody>
          <a:bodyPr spcFirstLastPara="1" wrap="square" lIns="91425" tIns="91425" rIns="91425" bIns="91425" anchor="b" anchorCtr="0">
            <a:noAutofit/>
          </a:bodyPr>
          <a:lstStyle/>
          <a:p>
            <a:pPr marL="0" lvl="0" indent="0" algn="ctr" rtl="0">
              <a:spcBef>
                <a:spcPts val="600"/>
              </a:spcBef>
              <a:spcAft>
                <a:spcPts val="0"/>
              </a:spcAft>
              <a:buNone/>
            </a:pPr>
            <a:r>
              <a:rPr lang="en" dirty="0"/>
              <a:t>Is a </a:t>
            </a:r>
            <a:r>
              <a:rPr lang="en" dirty="0">
                <a:highlight>
                  <a:schemeClr val="accent1"/>
                </a:highlight>
              </a:rPr>
              <a:t>static module bundler</a:t>
            </a:r>
            <a:r>
              <a:rPr lang="en" dirty="0"/>
              <a:t> for modern JavaScript applications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a:spLocks noGrp="1"/>
          </p:cNvSpPr>
          <p:nvPr>
            <p:ph type="ctrTitle" idx="4294967295"/>
          </p:nvPr>
        </p:nvSpPr>
        <p:spPr>
          <a:xfrm>
            <a:off x="1951575" y="2878750"/>
            <a:ext cx="52410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sz="3600" dirty="0">
                <a:highlight>
                  <a:schemeClr val="accent1"/>
                </a:highlight>
              </a:rPr>
              <a:t>Stop here! I’m confused🥲</a:t>
            </a:r>
          </a:p>
        </p:txBody>
      </p:sp>
      <p:sp>
        <p:nvSpPr>
          <p:cNvPr id="137" name="Google Shape;137;p18"/>
          <p:cNvSpPr txBox="1">
            <a:spLocks noGrp="1"/>
          </p:cNvSpPr>
          <p:nvPr>
            <p:ph type="subTitle" idx="4294967295"/>
          </p:nvPr>
        </p:nvSpPr>
        <p:spPr>
          <a:xfrm>
            <a:off x="1961770" y="3983360"/>
            <a:ext cx="52410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1800" dirty="0"/>
              <a:t>Before we start delving into this, let's review what technologies are used today to build web pages.</a:t>
            </a:r>
            <a:endParaRPr sz="1800" dirty="0"/>
          </a:p>
        </p:txBody>
      </p:sp>
      <p:cxnSp>
        <p:nvCxnSpPr>
          <p:cNvPr id="138" name="Google Shape;138;p18"/>
          <p:cNvCxnSpPr/>
          <p:nvPr/>
        </p:nvCxnSpPr>
        <p:spPr>
          <a:xfrm>
            <a:off x="-6025" y="1668728"/>
            <a:ext cx="9162000" cy="0"/>
          </a:xfrm>
          <a:prstGeom prst="straightConnector1">
            <a:avLst/>
          </a:prstGeom>
          <a:noFill/>
          <a:ln w="9525" cap="flat" cmpd="sng">
            <a:solidFill>
              <a:srgbClr val="CCCCCC"/>
            </a:solidFill>
            <a:prstDash val="solid"/>
            <a:round/>
            <a:headEnd type="none" w="med" len="med"/>
            <a:tailEnd type="none" w="med" len="med"/>
          </a:ln>
        </p:spPr>
      </p:cxnSp>
      <p:sp>
        <p:nvSpPr>
          <p:cNvPr id="139" name="Google Shape;139;p18"/>
          <p:cNvSpPr/>
          <p:nvPr/>
        </p:nvSpPr>
        <p:spPr>
          <a:xfrm>
            <a:off x="3465779" y="404431"/>
            <a:ext cx="2203500" cy="2203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 name="Google Shape;140;p18"/>
          <p:cNvGrpSpPr/>
          <p:nvPr/>
        </p:nvGrpSpPr>
        <p:grpSpPr>
          <a:xfrm>
            <a:off x="4184367" y="854983"/>
            <a:ext cx="1035173" cy="1035155"/>
            <a:chOff x="6643075" y="3664250"/>
            <a:chExt cx="407950" cy="407975"/>
          </a:xfrm>
        </p:grpSpPr>
        <p:sp>
          <p:nvSpPr>
            <p:cNvPr id="141" name="Google Shape;141;p1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18"/>
          <p:cNvGrpSpPr/>
          <p:nvPr/>
        </p:nvGrpSpPr>
        <p:grpSpPr>
          <a:xfrm rot="-587406">
            <a:off x="4123593" y="2025001"/>
            <a:ext cx="425594" cy="425570"/>
            <a:chOff x="576250" y="4319400"/>
            <a:chExt cx="442075" cy="442050"/>
          </a:xfrm>
        </p:grpSpPr>
        <p:sp>
          <p:nvSpPr>
            <p:cNvPr id="144" name="Google Shape;144;p1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18"/>
          <p:cNvSpPr/>
          <p:nvPr/>
        </p:nvSpPr>
        <p:spPr>
          <a:xfrm>
            <a:off x="3936800" y="1094079"/>
            <a:ext cx="161807" cy="15450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rot="2697385">
            <a:off x="5003062" y="1885038"/>
            <a:ext cx="245621" cy="23452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a:off x="5197375" y="1751151"/>
            <a:ext cx="98383" cy="9397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rot="1280154">
            <a:off x="3824697" y="1560092"/>
            <a:ext cx="98367" cy="9397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These technologies are:</a:t>
            </a:r>
          </a:p>
        </p:txBody>
      </p:sp>
      <p:sp>
        <p:nvSpPr>
          <p:cNvPr id="207" name="Google Shape;207;p23"/>
          <p:cNvSpPr/>
          <p:nvPr/>
        </p:nvSpPr>
        <p:spPr>
          <a:xfrm>
            <a:off x="3595323" y="1808525"/>
            <a:ext cx="2399100" cy="2399100"/>
          </a:xfrm>
          <a:prstGeom prst="ellipse">
            <a:avLst/>
          </a:prstGeom>
          <a:solidFill>
            <a:srgbClr val="FFCD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latin typeface="Quattrocento Sans"/>
              <a:ea typeface="Quattrocento Sans"/>
              <a:cs typeface="Quattrocento Sans"/>
              <a:sym typeface="Quattrocento Sans"/>
            </a:endParaRPr>
          </a:p>
        </p:txBody>
      </p:sp>
      <p:sp>
        <p:nvSpPr>
          <p:cNvPr id="208" name="Google Shape;208;p23"/>
          <p:cNvSpPr/>
          <p:nvPr/>
        </p:nvSpPr>
        <p:spPr>
          <a:xfrm>
            <a:off x="1545800" y="1808525"/>
            <a:ext cx="2399100" cy="2399100"/>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latin typeface="Quattrocento Sans"/>
              <a:ea typeface="Quattrocento Sans"/>
              <a:cs typeface="Quattrocento Sans"/>
              <a:sym typeface="Quattrocento Sans"/>
            </a:endParaRPr>
          </a:p>
        </p:txBody>
      </p:sp>
      <p:sp>
        <p:nvSpPr>
          <p:cNvPr id="209" name="Google Shape;209;p23"/>
          <p:cNvSpPr/>
          <p:nvPr/>
        </p:nvSpPr>
        <p:spPr>
          <a:xfrm>
            <a:off x="5644847" y="1808525"/>
            <a:ext cx="2399100" cy="2399100"/>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latin typeface="Quattrocento Sans"/>
              <a:ea typeface="Quattrocento Sans"/>
              <a:cs typeface="Quattrocento Sans"/>
              <a:sym typeface="Quattrocento Sans"/>
            </a:endParaRPr>
          </a:p>
        </p:txBody>
      </p:sp>
      <p:grpSp>
        <p:nvGrpSpPr>
          <p:cNvPr id="210" name="Google Shape;210;p23"/>
          <p:cNvGrpSpPr/>
          <p:nvPr/>
        </p:nvGrpSpPr>
        <p:grpSpPr>
          <a:xfrm>
            <a:off x="916458" y="1019750"/>
            <a:ext cx="214625" cy="214625"/>
            <a:chOff x="2594050" y="1631825"/>
            <a:chExt cx="439625" cy="439625"/>
          </a:xfrm>
        </p:grpSpPr>
        <p:sp>
          <p:nvSpPr>
            <p:cNvPr id="211" name="Google Shape;211;p2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2" name="Picture 4">
            <a:extLst>
              <a:ext uri="{FF2B5EF4-FFF2-40B4-BE49-F238E27FC236}">
                <a16:creationId xmlns:a16="http://schemas.microsoft.com/office/drawing/2014/main" id="{F69E5A7F-51D7-4015-B5F5-2EB4D42B5F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4359" y="2397561"/>
            <a:ext cx="1221027" cy="12210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70495431-6B2D-3E63-18D6-F67876A725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3285" y="2398874"/>
            <a:ext cx="1073514" cy="121971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5A8BF05-58B3-BE75-FE49-562CC5429F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9084" y="2397561"/>
            <a:ext cx="1077377" cy="12210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The problem here is that…</a:t>
            </a:r>
            <a:endParaRPr dirty="0">
              <a:highlight>
                <a:schemeClr val="accent1"/>
              </a:highlight>
            </a:endParaRPr>
          </a:p>
        </p:txBody>
      </p:sp>
      <p:sp>
        <p:nvSpPr>
          <p:cNvPr id="125" name="Google Shape;125;p17"/>
          <p:cNvSpPr txBox="1">
            <a:spLocks noGrp="1"/>
          </p:cNvSpPr>
          <p:nvPr>
            <p:ph type="body" idx="1"/>
          </p:nvPr>
        </p:nvSpPr>
        <p:spPr>
          <a:xfrm>
            <a:off x="1381250" y="1234375"/>
            <a:ext cx="6809700" cy="31122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en" sz="2200" dirty="0"/>
              <a:t>Nobody just uses HTML, CSS and JavaScript</a:t>
            </a:r>
            <a:endParaRPr sz="2200" dirty="0"/>
          </a:p>
          <a:p>
            <a:pPr marL="457200" lvl="0" indent="-381000" algn="l" rtl="0">
              <a:spcBef>
                <a:spcPts val="0"/>
              </a:spcBef>
              <a:spcAft>
                <a:spcPts val="0"/>
              </a:spcAft>
              <a:buClr>
                <a:schemeClr val="accent1"/>
              </a:buClr>
              <a:buSzPts val="2400"/>
              <a:buChar char="◉"/>
            </a:pPr>
            <a:r>
              <a:rPr lang="es-CO" sz="2200" dirty="0"/>
              <a:t>Maybe we want to replace JavaScript with TypeScript. Use an UI library like React to replace HTML and maybe we’ll need a Css preprocessor like Sass </a:t>
            </a:r>
          </a:p>
          <a:p>
            <a:pPr marL="457200" lvl="0" indent="-381000" algn="l" rtl="0">
              <a:spcBef>
                <a:spcPts val="0"/>
              </a:spcBef>
              <a:spcAft>
                <a:spcPts val="0"/>
              </a:spcAft>
              <a:buClr>
                <a:schemeClr val="accent1"/>
              </a:buClr>
              <a:buSzPts val="2400"/>
              <a:buChar char="◉"/>
            </a:pPr>
            <a:r>
              <a:rPr lang="es-CO" sz="2200" dirty="0"/>
              <a:t>And also, we’ll have to import third-party modules</a:t>
            </a:r>
          </a:p>
          <a:p>
            <a:pPr marL="457200" lvl="0" indent="-381000" algn="l" rtl="0">
              <a:spcBef>
                <a:spcPts val="0"/>
              </a:spcBef>
              <a:spcAft>
                <a:spcPts val="0"/>
              </a:spcAft>
              <a:buClr>
                <a:schemeClr val="accent1"/>
              </a:buClr>
              <a:buSzPts val="2400"/>
              <a:buChar char="◉"/>
            </a:pPr>
            <a:r>
              <a:rPr lang="es-CO" sz="2200" dirty="0"/>
              <a:t>Many of our dependencies might use common JS which isn’t going to work with modern es module syntax</a:t>
            </a:r>
          </a:p>
          <a:p>
            <a:pPr marL="457200" lvl="0" indent="-381000" algn="l" rtl="0">
              <a:spcBef>
                <a:spcPts val="0"/>
              </a:spcBef>
              <a:spcAft>
                <a:spcPts val="0"/>
              </a:spcAft>
              <a:buClr>
                <a:schemeClr val="accent1"/>
              </a:buClr>
              <a:buSzPts val="2400"/>
              <a:buChar char="◉"/>
            </a:pPr>
            <a:r>
              <a:rPr lang="en-US" sz="2200" dirty="0"/>
              <a:t>And a lot of more problems... 😬</a:t>
            </a:r>
            <a:endParaRPr lang="es-CO" sz="2200" dirty="0"/>
          </a:p>
          <a:p>
            <a:pPr marL="457200" lvl="0" indent="-381000" algn="l" rtl="0">
              <a:spcBef>
                <a:spcPts val="0"/>
              </a:spcBef>
              <a:spcAft>
                <a:spcPts val="0"/>
              </a:spcAft>
              <a:buClr>
                <a:schemeClr val="accent1"/>
              </a:buClr>
              <a:buSzPts val="2400"/>
              <a:buChar char="◉"/>
            </a:pP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body" idx="4294967295"/>
          </p:nvPr>
        </p:nvSpPr>
        <p:spPr>
          <a:xfrm>
            <a:off x="4370227" y="1038577"/>
            <a:ext cx="4173000" cy="3654300"/>
          </a:xfrm>
          <a:prstGeom prst="rect">
            <a:avLst/>
          </a:prstGeom>
        </p:spPr>
        <p:txBody>
          <a:bodyPr spcFirstLastPara="1" wrap="square" lIns="91425" tIns="91425" rIns="91425" bIns="91425" anchor="ctr" anchorCtr="0">
            <a:noAutofit/>
          </a:bodyPr>
          <a:lstStyle/>
          <a:p>
            <a:pPr marL="0" indent="0">
              <a:spcBef>
                <a:spcPts val="0"/>
              </a:spcBef>
              <a:buClr>
                <a:schemeClr val="dk1"/>
              </a:buClr>
              <a:buSzPts val="1100"/>
              <a:buNone/>
            </a:pPr>
            <a:r>
              <a:rPr lang="en-US" sz="2000" b="1" dirty="0">
                <a:solidFill>
                  <a:schemeClr val="dk1"/>
                </a:solidFill>
                <a:latin typeface="Lora"/>
                <a:ea typeface="Lora"/>
                <a:cs typeface="Lora"/>
                <a:sym typeface="Lora"/>
              </a:rPr>
              <a:t>¿</a:t>
            </a:r>
            <a:r>
              <a:rPr lang="en-US" sz="2000" b="1" dirty="0">
                <a:latin typeface="Lora"/>
                <a:ea typeface="Lora"/>
                <a:cs typeface="Lora"/>
                <a:sym typeface="Lora"/>
              </a:rPr>
              <a:t>And do we have a solution for all these </a:t>
            </a:r>
            <a:r>
              <a:rPr lang="en-US" sz="2000" b="1" dirty="0">
                <a:solidFill>
                  <a:schemeClr val="dk1"/>
                </a:solidFill>
                <a:highlight>
                  <a:schemeClr val="accent1"/>
                </a:highlight>
                <a:latin typeface="Lora"/>
                <a:ea typeface="Lora"/>
                <a:cs typeface="Lora"/>
                <a:sym typeface="Lora"/>
              </a:rPr>
              <a:t>problems</a:t>
            </a:r>
            <a:r>
              <a:rPr lang="en-US" sz="2000" b="1" dirty="0">
                <a:latin typeface="Lora"/>
                <a:ea typeface="Lora"/>
                <a:cs typeface="Lora"/>
                <a:sym typeface="Lora"/>
              </a:rPr>
              <a:t>?</a:t>
            </a:r>
          </a:p>
          <a:p>
            <a:pPr marL="0" indent="0">
              <a:spcBef>
                <a:spcPts val="0"/>
              </a:spcBef>
              <a:buClr>
                <a:schemeClr val="dk1"/>
              </a:buClr>
              <a:buSzPts val="1100"/>
              <a:buNone/>
            </a:pPr>
            <a:endParaRPr lang="en-US" sz="2000" b="1" dirty="0">
              <a:highlight>
                <a:schemeClr val="accent1"/>
              </a:highlight>
              <a:latin typeface="Lora"/>
              <a:ea typeface="Lora"/>
              <a:cs typeface="Lora"/>
              <a:sym typeface="Lora"/>
            </a:endParaRPr>
          </a:p>
          <a:p>
            <a:pPr marL="0" indent="0">
              <a:spcBef>
                <a:spcPts val="0"/>
              </a:spcBef>
              <a:buClr>
                <a:schemeClr val="dk1"/>
              </a:buClr>
              <a:buSzPts val="1100"/>
              <a:buNone/>
            </a:pPr>
            <a:r>
              <a:rPr lang="en" sz="2000" dirty="0"/>
              <a:t>Yes! The “</a:t>
            </a:r>
            <a:r>
              <a:rPr lang="en-US" sz="2000" i="1" dirty="0"/>
              <a:t>module bundler”. </a:t>
            </a:r>
            <a:r>
              <a:rPr lang="en-US" sz="2000" dirty="0"/>
              <a:t>And what it does is solve all these problems.</a:t>
            </a:r>
            <a:endParaRPr sz="2000" dirty="0"/>
          </a:p>
        </p:txBody>
      </p:sp>
      <p:cxnSp>
        <p:nvCxnSpPr>
          <p:cNvPr id="185" name="Google Shape;185;p21"/>
          <p:cNvCxnSpPr/>
          <p:nvPr/>
        </p:nvCxnSpPr>
        <p:spPr>
          <a:xfrm>
            <a:off x="-6450" y="1131725"/>
            <a:ext cx="9150600" cy="0"/>
          </a:xfrm>
          <a:prstGeom prst="straightConnector1">
            <a:avLst/>
          </a:prstGeom>
          <a:noFill/>
          <a:ln w="9525" cap="flat" cmpd="sng">
            <a:solidFill>
              <a:srgbClr val="CCCCCC"/>
            </a:solidFill>
            <a:prstDash val="solid"/>
            <a:round/>
            <a:headEnd type="none" w="med" len="med"/>
            <a:tailEnd type="none" w="med" len="med"/>
          </a:ln>
        </p:spPr>
      </p:cxnSp>
      <p:sp>
        <p:nvSpPr>
          <p:cNvPr id="187" name="Google Shape;187;p21"/>
          <p:cNvSpPr/>
          <p:nvPr/>
        </p:nvSpPr>
        <p:spPr>
          <a:xfrm>
            <a:off x="625400" y="736700"/>
            <a:ext cx="790200" cy="79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21"/>
          <p:cNvGrpSpPr/>
          <p:nvPr/>
        </p:nvGrpSpPr>
        <p:grpSpPr>
          <a:xfrm>
            <a:off x="842317" y="975119"/>
            <a:ext cx="356204" cy="313212"/>
            <a:chOff x="1929775" y="320925"/>
            <a:chExt cx="423800" cy="372650"/>
          </a:xfrm>
        </p:grpSpPr>
        <p:sp>
          <p:nvSpPr>
            <p:cNvPr id="189" name="Google Shape;189;p21"/>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1"/>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1"/>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1"/>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1"/>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2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2050" name="Picture 2" descr="webpack">
            <a:extLst>
              <a:ext uri="{FF2B5EF4-FFF2-40B4-BE49-F238E27FC236}">
                <a16:creationId xmlns:a16="http://schemas.microsoft.com/office/drawing/2014/main" id="{2F76B181-4EF0-02DA-A74E-82B5C2343D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1160" y="186865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94" name="Google Shape;194;p2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3" name="Imagen 2">
            <a:extLst>
              <a:ext uri="{FF2B5EF4-FFF2-40B4-BE49-F238E27FC236}">
                <a16:creationId xmlns:a16="http://schemas.microsoft.com/office/drawing/2014/main" id="{5ED12CCE-6008-0B55-0FDF-E87E937D56D8}"/>
              </a:ext>
            </a:extLst>
          </p:cNvPr>
          <p:cNvPicPr>
            <a:picLocks noChangeAspect="1"/>
          </p:cNvPicPr>
          <p:nvPr/>
        </p:nvPicPr>
        <p:blipFill>
          <a:blip r:embed="rId3"/>
          <a:stretch>
            <a:fillRect/>
          </a:stretch>
        </p:blipFill>
        <p:spPr>
          <a:xfrm>
            <a:off x="0" y="1255"/>
            <a:ext cx="9144000" cy="5140990"/>
          </a:xfrm>
          <a:prstGeom prst="rect">
            <a:avLst/>
          </a:prstGeom>
        </p:spPr>
      </p:pic>
      <p:sp>
        <p:nvSpPr>
          <p:cNvPr id="4" name="CuadroTexto 3">
            <a:extLst>
              <a:ext uri="{FF2B5EF4-FFF2-40B4-BE49-F238E27FC236}">
                <a16:creationId xmlns:a16="http://schemas.microsoft.com/office/drawing/2014/main" id="{31BC51DC-94D0-F539-13C1-780D30DAA74B}"/>
              </a:ext>
            </a:extLst>
          </p:cNvPr>
          <p:cNvSpPr txBox="1"/>
          <p:nvPr/>
        </p:nvSpPr>
        <p:spPr>
          <a:xfrm>
            <a:off x="7725611" y="4622893"/>
            <a:ext cx="1091966" cy="253916"/>
          </a:xfrm>
          <a:prstGeom prst="rect">
            <a:avLst/>
          </a:prstGeom>
          <a:noFill/>
        </p:spPr>
        <p:txBody>
          <a:bodyPr wrap="none" rtlCol="0">
            <a:spAutoFit/>
          </a:bodyPr>
          <a:lstStyle/>
          <a:p>
            <a:r>
              <a:rPr lang="es-CO" sz="1050" i="1" dirty="0">
                <a:solidFill>
                  <a:schemeClr val="bg1">
                    <a:lumMod val="95000"/>
                  </a:schemeClr>
                </a:solidFill>
              </a:rPr>
              <a:t>Photo: Fireship</a:t>
            </a:r>
          </a:p>
        </p:txBody>
      </p:sp>
    </p:spTree>
    <p:extLst>
      <p:ext uri="{BB962C8B-B14F-4D97-AF65-F5344CB8AC3E}">
        <p14:creationId xmlns:p14="http://schemas.microsoft.com/office/powerpoint/2010/main" val="2315399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3" name="Google Shape;293;p28"/>
          <p:cNvSpPr txBox="1">
            <a:spLocks noGrp="1"/>
          </p:cNvSpPr>
          <p:nvPr>
            <p:ph type="ctrTitle" idx="4294967295"/>
          </p:nvPr>
        </p:nvSpPr>
        <p:spPr>
          <a:xfrm>
            <a:off x="660181" y="2689249"/>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dirty="0"/>
              <a:t>Let's understand a little bit more about webpack in practice! 👏🏻</a:t>
            </a:r>
            <a:endParaRPr sz="4800" dirty="0"/>
          </a:p>
        </p:txBody>
      </p:sp>
      <p:grpSp>
        <p:nvGrpSpPr>
          <p:cNvPr id="295" name="Google Shape;295;p28"/>
          <p:cNvGrpSpPr/>
          <p:nvPr/>
        </p:nvGrpSpPr>
        <p:grpSpPr>
          <a:xfrm>
            <a:off x="4433048" y="4413425"/>
            <a:ext cx="277859" cy="201655"/>
            <a:chOff x="3932350" y="3714775"/>
            <a:chExt cx="439650" cy="319075"/>
          </a:xfrm>
        </p:grpSpPr>
        <p:sp>
          <p:nvSpPr>
            <p:cNvPr id="296" name="Google Shape;296;p28"/>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1149</TotalTime>
  <Words>361</Words>
  <Application>Microsoft Office PowerPoint</Application>
  <PresentationFormat>Presentación en pantalla (16:9)</PresentationFormat>
  <Paragraphs>47</Paragraphs>
  <Slides>14</Slides>
  <Notes>14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Quattrocento Sans</vt:lpstr>
      <vt:lpstr>Arial</vt:lpstr>
      <vt:lpstr>Arial</vt:lpstr>
      <vt:lpstr>Lora</vt:lpstr>
      <vt:lpstr>Viola template</vt:lpstr>
      <vt:lpstr>webpack!</vt:lpstr>
      <vt:lpstr>¿What is webpack?</vt:lpstr>
      <vt:lpstr>Presentación de PowerPoint</vt:lpstr>
      <vt:lpstr>Stop here! I’m confused🥲</vt:lpstr>
      <vt:lpstr>These technologies are:</vt:lpstr>
      <vt:lpstr>The problem here is that…</vt:lpstr>
      <vt:lpstr>Presentación de PowerPoint</vt:lpstr>
      <vt:lpstr>Presentación de PowerPoint</vt:lpstr>
      <vt:lpstr>Let's understand a little bit more about webpack in practice! 👏🏻</vt:lpstr>
      <vt:lpstr>Presentación de PowerPoint</vt:lpstr>
      <vt:lpstr>As you could see, webpack can be either a very large file or a very small file</vt:lpstr>
      <vt:lpstr>¿What is next?</vt:lpstr>
      <vt:lpstr>Thanks!</vt:lpstr>
      <vt:lpstr>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webpack!</dc:title>
  <dc:creator>Miguel Rojas</dc:creator>
  <cp:lastModifiedBy>Miguel Angel Rojas Trujillo</cp:lastModifiedBy>
  <cp:revision>6</cp:revision>
  <dcterms:modified xsi:type="dcterms:W3CDTF">2022-12-13T14:22:08Z</dcterms:modified>
</cp:coreProperties>
</file>