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56" r:id="rId2"/>
    <p:sldId id="257" r:id="rId3"/>
    <p:sldId id="258" r:id="rId4"/>
    <p:sldId id="259" r:id="rId5"/>
    <p:sldId id="260" r:id="rId6"/>
    <p:sldId id="262" r:id="rId7"/>
    <p:sldId id="261" r:id="rId8"/>
    <p:sldId id="263" r:id="rId9"/>
    <p:sldId id="264" r:id="rId10"/>
    <p:sldId id="268" r:id="rId11"/>
    <p:sldId id="265" r:id="rId12"/>
    <p:sldId id="266"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4" d="100"/>
          <a:sy n="114" d="100"/>
        </p:scale>
        <p:origin x="4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682C1-6727-4BD8-807A-96EBCDB07625}" type="datetimeFigureOut">
              <a:rPr lang="es-AR" smtClean="0"/>
              <a:t>28/7/2024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705C4-026B-4A0C-9081-21C7B82EE6CE}" type="slidenum">
              <a:rPr lang="es-AR" smtClean="0"/>
              <a:t>‹Nº›</a:t>
            </a:fld>
            <a:endParaRPr lang="es-AR"/>
          </a:p>
        </p:txBody>
      </p:sp>
    </p:spTree>
    <p:extLst>
      <p:ext uri="{BB962C8B-B14F-4D97-AF65-F5344CB8AC3E}">
        <p14:creationId xmlns:p14="http://schemas.microsoft.com/office/powerpoint/2010/main" val="3472036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FEE6AB9-C18F-43DA-B16E-D3FE7FF2FDAE}" type="datetime1">
              <a:rPr lang="en-US" smtClean="0"/>
              <a:t>7/28/2024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54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BE301B-7C45-438F-B127-EE5F9F69616F}" type="datetime1">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75999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53BBE0-7C4C-42A7-86C0-BF83474F984B}" type="datetime1">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9177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697FB48-CF2F-4AC2-BBDF-3360048959E8}" type="datetime1">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7720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1A94D1C-94E2-4586-AD29-DD369C37E526}" type="datetime1">
              <a:rPr lang="en-US" smtClean="0"/>
              <a:t>7/28/2024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4100633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5B02598-0DE3-4E83-A709-55DF01D0DA87}" type="datetime1">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539809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8664B84-D490-4E25-9364-D04C49F531BD}" type="datetime1">
              <a:rPr lang="en-US" smtClean="0"/>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2085367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30F478F-2080-4D94-8BE3-9EDB0908B98D}" type="datetime1">
              <a:rPr lang="en-US" smtClean="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4838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CB57C-F13E-47AC-92DF-AAEEF7B7BD76}" type="datetime1">
              <a:rPr lang="en-US" smtClean="0"/>
              <a:t>7/28/2024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3606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68FEEFA6-4922-4FAD-970F-0E45172B201F}" type="datetime1">
              <a:rPr lang="en-US" smtClean="0"/>
              <a:t>7/28/2024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8943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E13150D1-8C11-4A1C-A32B-C2426367F28A}" type="datetime1">
              <a:rPr lang="en-US" smtClean="0"/>
              <a:t>7/28/2024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100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D92EECF-AD98-4C2F-8C10-0661744F1CC0}" type="datetime1">
              <a:rPr lang="en-US" smtClean="0"/>
              <a:t>7/28/2024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55083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4C77D7-B41C-4F37-A591-293D004CEC9C}"/>
              </a:ext>
            </a:extLst>
          </p:cNvPr>
          <p:cNvSpPr>
            <a:spLocks noGrp="1"/>
          </p:cNvSpPr>
          <p:nvPr>
            <p:ph type="ctrTitle"/>
          </p:nvPr>
        </p:nvSpPr>
        <p:spPr/>
        <p:txBody>
          <a:bodyPr/>
          <a:lstStyle/>
          <a:p>
            <a:r>
              <a:rPr lang="es-ES" dirty="0"/>
              <a:t>SUPERSTORE ANALYSIS</a:t>
            </a:r>
            <a:endParaRPr lang="es-AR" dirty="0"/>
          </a:p>
        </p:txBody>
      </p:sp>
      <p:sp>
        <p:nvSpPr>
          <p:cNvPr id="3" name="Subtítulo 2">
            <a:extLst>
              <a:ext uri="{FF2B5EF4-FFF2-40B4-BE49-F238E27FC236}">
                <a16:creationId xmlns:a16="http://schemas.microsoft.com/office/drawing/2014/main" id="{C1A57BA4-84CE-4B27-BBBF-8745DE75EC14}"/>
              </a:ext>
            </a:extLst>
          </p:cNvPr>
          <p:cNvSpPr>
            <a:spLocks noGrp="1"/>
          </p:cNvSpPr>
          <p:nvPr>
            <p:ph type="subTitle" idx="1"/>
          </p:nvPr>
        </p:nvSpPr>
        <p:spPr/>
        <p:txBody>
          <a:bodyPr/>
          <a:lstStyle/>
          <a:p>
            <a:r>
              <a:rPr lang="es-ES" dirty="0"/>
              <a:t>Sebastián Bustos</a:t>
            </a:r>
            <a:endParaRPr lang="es-AR" dirty="0"/>
          </a:p>
        </p:txBody>
      </p:sp>
      <p:sp>
        <p:nvSpPr>
          <p:cNvPr id="4" name="Marcador de número de diapositiva 3">
            <a:extLst>
              <a:ext uri="{FF2B5EF4-FFF2-40B4-BE49-F238E27FC236}">
                <a16:creationId xmlns:a16="http://schemas.microsoft.com/office/drawing/2014/main" id="{69EDC6DB-B7CC-4569-9EEE-8A55AC9DA35C}"/>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31162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2AA4E-85FC-46D6-85C1-702BC083B58F}"/>
              </a:ext>
            </a:extLst>
          </p:cNvPr>
          <p:cNvSpPr>
            <a:spLocks noGrp="1"/>
          </p:cNvSpPr>
          <p:nvPr>
            <p:ph type="title"/>
          </p:nvPr>
        </p:nvSpPr>
        <p:spPr/>
        <p:txBody>
          <a:bodyPr>
            <a:normAutofit/>
          </a:bodyPr>
          <a:lstStyle/>
          <a:p>
            <a:r>
              <a:rPr lang="es-ES" dirty="0"/>
              <a:t>CITIES</a:t>
            </a:r>
            <a:br>
              <a:rPr lang="es-ES" dirty="0"/>
            </a:br>
            <a:r>
              <a:rPr lang="es-ES" sz="2700" dirty="0" err="1"/>
              <a:t>which</a:t>
            </a:r>
            <a:r>
              <a:rPr lang="es-ES" sz="2700" dirty="0"/>
              <a:t> </a:t>
            </a:r>
            <a:r>
              <a:rPr lang="es-ES" sz="2700" dirty="0" err="1"/>
              <a:t>cities</a:t>
            </a:r>
            <a:r>
              <a:rPr lang="es-ES" sz="2700" dirty="0"/>
              <a:t> </a:t>
            </a:r>
            <a:r>
              <a:rPr lang="es-ES" sz="2700" dirty="0" err="1"/>
              <a:t>had</a:t>
            </a:r>
            <a:r>
              <a:rPr lang="es-ES" sz="2700" dirty="0"/>
              <a:t> </a:t>
            </a:r>
            <a:r>
              <a:rPr lang="es-ES" sz="2700" dirty="0" err="1"/>
              <a:t>the</a:t>
            </a:r>
            <a:r>
              <a:rPr lang="es-ES" sz="2700" dirty="0"/>
              <a:t> </a:t>
            </a:r>
            <a:r>
              <a:rPr lang="es-ES" sz="2700" dirty="0" err="1"/>
              <a:t>highest</a:t>
            </a:r>
            <a:r>
              <a:rPr lang="es-ES" sz="2700" dirty="0"/>
              <a:t> sales and </a:t>
            </a:r>
            <a:r>
              <a:rPr lang="es-ES" sz="2700" dirty="0" err="1"/>
              <a:t>profits</a:t>
            </a:r>
            <a:r>
              <a:rPr lang="es-ES" sz="2700" dirty="0"/>
              <a:t>?</a:t>
            </a:r>
            <a:endParaRPr lang="es-AR" dirty="0"/>
          </a:p>
        </p:txBody>
      </p:sp>
      <p:sp>
        <p:nvSpPr>
          <p:cNvPr id="3" name="Marcador de contenido 2">
            <a:extLst>
              <a:ext uri="{FF2B5EF4-FFF2-40B4-BE49-F238E27FC236}">
                <a16:creationId xmlns:a16="http://schemas.microsoft.com/office/drawing/2014/main" id="{9588D0C6-E779-46B8-842E-3A9C8ABCDDBD}"/>
              </a:ext>
            </a:extLst>
          </p:cNvPr>
          <p:cNvSpPr>
            <a:spLocks noGrp="1"/>
          </p:cNvSpPr>
          <p:nvPr>
            <p:ph idx="1"/>
          </p:nvPr>
        </p:nvSpPr>
        <p:spPr>
          <a:xfrm>
            <a:off x="4198311" y="2057945"/>
            <a:ext cx="4285056" cy="3628662"/>
          </a:xfrm>
        </p:spPr>
        <p:txBody>
          <a:bodyPr>
            <a:normAutofit/>
          </a:bodyPr>
          <a:lstStyle/>
          <a:p>
            <a:pPr marL="0" indent="0">
              <a:buNone/>
            </a:pPr>
            <a:r>
              <a:rPr lang="en-US" b="0" i="0" dirty="0">
                <a:solidFill>
                  <a:schemeClr val="tx1">
                    <a:lumMod val="75000"/>
                    <a:lumOff val="25000"/>
                  </a:schemeClr>
                </a:solidFill>
                <a:effectLst/>
                <a:latin typeface="Roboto" panose="02000000000000000000" pitchFamily="2" charset="0"/>
              </a:rPr>
              <a:t>We can observe that Los Angeles has the highest number of sales, leading the Top 5 with a small margin over Houston. Next is Philadelphia, which is not far ahead of New York. Lastly, with a noticeable difference, San Francisco ranks last.</a:t>
            </a:r>
          </a:p>
          <a:p>
            <a:pPr marL="0" indent="0">
              <a:buNone/>
            </a:pPr>
            <a:r>
              <a:rPr lang="en-US" b="0" i="0" dirty="0">
                <a:solidFill>
                  <a:schemeClr val="tx1">
                    <a:lumMod val="75000"/>
                    <a:lumOff val="25000"/>
                  </a:schemeClr>
                </a:solidFill>
                <a:effectLst/>
                <a:latin typeface="Roboto" panose="02000000000000000000" pitchFamily="2" charset="0"/>
              </a:rPr>
              <a:t>The most profitable city is </a:t>
            </a:r>
            <a:r>
              <a:rPr lang="en-US" b="1" i="0" dirty="0">
                <a:solidFill>
                  <a:schemeClr val="tx1">
                    <a:lumMod val="75000"/>
                    <a:lumOff val="25000"/>
                  </a:schemeClr>
                </a:solidFill>
                <a:effectLst/>
                <a:latin typeface="Roboto" panose="02000000000000000000" pitchFamily="2" charset="0"/>
              </a:rPr>
              <a:t>New York City</a:t>
            </a:r>
            <a:r>
              <a:rPr lang="en-US" b="0" i="0" dirty="0">
                <a:solidFill>
                  <a:schemeClr val="tx1">
                    <a:lumMod val="75000"/>
                    <a:lumOff val="25000"/>
                  </a:schemeClr>
                </a:solidFill>
                <a:effectLst/>
                <a:latin typeface="Roboto" panose="02000000000000000000" pitchFamily="2" charset="0"/>
              </a:rPr>
              <a:t>, followed by </a:t>
            </a:r>
            <a:r>
              <a:rPr lang="en-US" b="1" i="0" dirty="0">
                <a:solidFill>
                  <a:schemeClr val="tx1">
                    <a:lumMod val="75000"/>
                    <a:lumOff val="25000"/>
                  </a:schemeClr>
                </a:solidFill>
                <a:effectLst/>
                <a:latin typeface="Roboto" panose="02000000000000000000" pitchFamily="2" charset="0"/>
              </a:rPr>
              <a:t>Seattle</a:t>
            </a:r>
            <a:r>
              <a:rPr lang="en-US" b="0" i="0" dirty="0">
                <a:solidFill>
                  <a:schemeClr val="tx1">
                    <a:lumMod val="75000"/>
                    <a:lumOff val="25000"/>
                  </a:schemeClr>
                </a:solidFill>
                <a:effectLst/>
                <a:latin typeface="Roboto" panose="02000000000000000000" pitchFamily="2" charset="0"/>
              </a:rPr>
              <a:t>.</a:t>
            </a:r>
            <a:endParaRPr lang="es-AR" dirty="0"/>
          </a:p>
        </p:txBody>
      </p:sp>
      <p:sp>
        <p:nvSpPr>
          <p:cNvPr id="4" name="Marcador de número de diapositiva 3">
            <a:extLst>
              <a:ext uri="{FF2B5EF4-FFF2-40B4-BE49-F238E27FC236}">
                <a16:creationId xmlns:a16="http://schemas.microsoft.com/office/drawing/2014/main" id="{066F23F7-C495-4C10-90D8-20CB9932C16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3074" name="Picture 2">
            <a:extLst>
              <a:ext uri="{FF2B5EF4-FFF2-40B4-BE49-F238E27FC236}">
                <a16:creationId xmlns:a16="http://schemas.microsoft.com/office/drawing/2014/main" id="{DDC70B0B-0221-4F70-97F7-6B39EA91D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051" y="2233902"/>
            <a:ext cx="2372366" cy="31392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7475154-A6D9-4D5F-8E8D-9D0E85C5C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261" y="2233901"/>
            <a:ext cx="2372366" cy="313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16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C00DA-C52E-4593-B2C8-7FF5F37C56CA}"/>
              </a:ext>
            </a:extLst>
          </p:cNvPr>
          <p:cNvSpPr>
            <a:spLocks noGrp="1"/>
          </p:cNvSpPr>
          <p:nvPr>
            <p:ph type="title"/>
          </p:nvPr>
        </p:nvSpPr>
        <p:spPr>
          <a:xfrm>
            <a:off x="1251678" y="382385"/>
            <a:ext cx="10178322" cy="758518"/>
          </a:xfrm>
        </p:spPr>
        <p:txBody>
          <a:bodyPr>
            <a:normAutofit fontScale="90000"/>
          </a:bodyPr>
          <a:lstStyle/>
          <a:p>
            <a:r>
              <a:rPr lang="es-ES" dirty="0"/>
              <a:t>INSIGHTS FOUND</a:t>
            </a:r>
            <a:endParaRPr lang="es-AR" dirty="0"/>
          </a:p>
        </p:txBody>
      </p:sp>
      <p:sp>
        <p:nvSpPr>
          <p:cNvPr id="3" name="Marcador de contenido 2">
            <a:extLst>
              <a:ext uri="{FF2B5EF4-FFF2-40B4-BE49-F238E27FC236}">
                <a16:creationId xmlns:a16="http://schemas.microsoft.com/office/drawing/2014/main" id="{8AFAF4CC-C200-4DB2-B08F-FC9182558B80}"/>
              </a:ext>
            </a:extLst>
          </p:cNvPr>
          <p:cNvSpPr>
            <a:spLocks noGrp="1"/>
          </p:cNvSpPr>
          <p:nvPr>
            <p:ph idx="1"/>
          </p:nvPr>
        </p:nvSpPr>
        <p:spPr>
          <a:xfrm>
            <a:off x="1251678" y="1899421"/>
            <a:ext cx="10178322" cy="3593591"/>
          </a:xfrm>
        </p:spPr>
        <p:txBody>
          <a:bodyPr>
            <a:normAutofit lnSpcReduction="10000"/>
          </a:bodyPr>
          <a:lstStyle/>
          <a:p>
            <a:pPr algn="l">
              <a:buFont typeface="Arial" panose="020B0604020202020204" pitchFamily="34" charset="0"/>
              <a:buChar char="•"/>
            </a:pPr>
            <a:r>
              <a:rPr lang="en-US" b="0" i="0" dirty="0">
                <a:solidFill>
                  <a:schemeClr val="tx1">
                    <a:lumMod val="75000"/>
                    <a:lumOff val="25000"/>
                  </a:schemeClr>
                </a:solidFill>
                <a:effectLst/>
              </a:rPr>
              <a:t>The </a:t>
            </a:r>
            <a:r>
              <a:rPr lang="en-US" b="1" i="0" dirty="0">
                <a:solidFill>
                  <a:schemeClr val="tx1">
                    <a:lumMod val="75000"/>
                    <a:lumOff val="25000"/>
                  </a:schemeClr>
                </a:solidFill>
                <a:effectLst/>
              </a:rPr>
              <a:t>West</a:t>
            </a:r>
            <a:r>
              <a:rPr lang="en-US" b="0" i="0" dirty="0">
                <a:solidFill>
                  <a:schemeClr val="tx1">
                    <a:lumMod val="75000"/>
                    <a:lumOff val="25000"/>
                  </a:schemeClr>
                </a:solidFill>
                <a:effectLst/>
              </a:rPr>
              <a:t> region has the highest number of sales (32%), followed by </a:t>
            </a:r>
            <a:r>
              <a:rPr lang="en-US" b="1" i="0" dirty="0">
                <a:solidFill>
                  <a:schemeClr val="tx1">
                    <a:lumMod val="75000"/>
                    <a:lumOff val="25000"/>
                  </a:schemeClr>
                </a:solidFill>
                <a:effectLst/>
              </a:rPr>
              <a:t>Central</a:t>
            </a:r>
            <a:r>
              <a:rPr lang="en-US" b="0" i="0" dirty="0">
                <a:solidFill>
                  <a:schemeClr val="tx1">
                    <a:lumMod val="75000"/>
                    <a:lumOff val="25000"/>
                  </a:schemeClr>
                </a:solidFill>
                <a:effectLst/>
              </a:rPr>
              <a:t> (29%). </a:t>
            </a:r>
            <a:r>
              <a:rPr lang="en-US" b="1" i="0" dirty="0">
                <a:solidFill>
                  <a:schemeClr val="tx1">
                    <a:lumMod val="75000"/>
                    <a:lumOff val="25000"/>
                  </a:schemeClr>
                </a:solidFill>
                <a:effectLst/>
              </a:rPr>
              <a:t>South</a:t>
            </a:r>
            <a:r>
              <a:rPr lang="en-US" b="0" i="0" dirty="0">
                <a:solidFill>
                  <a:schemeClr val="tx1">
                    <a:lumMod val="75000"/>
                    <a:lumOff val="25000"/>
                  </a:schemeClr>
                </a:solidFill>
                <a:effectLst/>
              </a:rPr>
              <a:t> has the lowest percentage (13%).</a:t>
            </a:r>
          </a:p>
          <a:p>
            <a:pPr algn="l">
              <a:buFont typeface="Arial" panose="020B0604020202020204" pitchFamily="34" charset="0"/>
              <a:buChar char="•"/>
            </a:pPr>
            <a:r>
              <a:rPr lang="en-US" b="0" i="0" dirty="0">
                <a:solidFill>
                  <a:schemeClr val="tx1">
                    <a:lumMod val="75000"/>
                    <a:lumOff val="25000"/>
                  </a:schemeClr>
                </a:solidFill>
                <a:effectLst/>
              </a:rPr>
              <a:t>Considering the </a:t>
            </a:r>
            <a:r>
              <a:rPr lang="en-US" b="1" i="0" dirty="0">
                <a:solidFill>
                  <a:schemeClr val="tx1">
                    <a:lumMod val="75000"/>
                    <a:lumOff val="25000"/>
                  </a:schemeClr>
                </a:solidFill>
                <a:effectLst/>
              </a:rPr>
              <a:t>Segment</a:t>
            </a:r>
            <a:r>
              <a:rPr lang="en-US" b="0" i="0" dirty="0">
                <a:solidFill>
                  <a:schemeClr val="tx1">
                    <a:lumMod val="75000"/>
                    <a:lumOff val="25000"/>
                  </a:schemeClr>
                </a:solidFill>
                <a:effectLst/>
              </a:rPr>
              <a:t>, the highest percentage of sales is held by </a:t>
            </a:r>
            <a:r>
              <a:rPr lang="en-US" b="1" i="0" dirty="0">
                <a:solidFill>
                  <a:schemeClr val="tx1">
                    <a:lumMod val="75000"/>
                    <a:lumOff val="25000"/>
                  </a:schemeClr>
                </a:solidFill>
                <a:effectLst/>
              </a:rPr>
              <a:t>Consumer</a:t>
            </a:r>
            <a:r>
              <a:rPr lang="en-US" b="0" i="0" dirty="0">
                <a:solidFill>
                  <a:schemeClr val="tx1">
                    <a:lumMod val="75000"/>
                    <a:lumOff val="25000"/>
                  </a:schemeClr>
                </a:solidFill>
                <a:effectLst/>
              </a:rPr>
              <a:t> (51%), followed by </a:t>
            </a:r>
            <a:r>
              <a:rPr lang="en-US" b="1" i="0" dirty="0">
                <a:solidFill>
                  <a:schemeClr val="tx1">
                    <a:lumMod val="75000"/>
                    <a:lumOff val="25000"/>
                  </a:schemeClr>
                </a:solidFill>
                <a:effectLst/>
              </a:rPr>
              <a:t>Corporate</a:t>
            </a:r>
            <a:r>
              <a:rPr lang="en-US" b="0" i="0" dirty="0">
                <a:solidFill>
                  <a:schemeClr val="tx1">
                    <a:lumMod val="75000"/>
                    <a:lumOff val="25000"/>
                  </a:schemeClr>
                </a:solidFill>
                <a:effectLst/>
              </a:rPr>
              <a:t> (31%) and finally </a:t>
            </a:r>
            <a:r>
              <a:rPr lang="en-US" b="1" i="0" dirty="0">
                <a:solidFill>
                  <a:schemeClr val="tx1">
                    <a:lumMod val="75000"/>
                    <a:lumOff val="25000"/>
                  </a:schemeClr>
                </a:solidFill>
                <a:effectLst/>
              </a:rPr>
              <a:t>Home Office </a:t>
            </a:r>
            <a:r>
              <a:rPr lang="en-US" b="0" i="0" dirty="0">
                <a:solidFill>
                  <a:schemeClr val="tx1">
                    <a:lumMod val="75000"/>
                    <a:lumOff val="25000"/>
                  </a:schemeClr>
                </a:solidFill>
                <a:effectLst/>
              </a:rPr>
              <a:t>(18%).</a:t>
            </a:r>
          </a:p>
          <a:p>
            <a:pPr algn="l">
              <a:buFont typeface="Arial" panose="020B0604020202020204" pitchFamily="34" charset="0"/>
              <a:buChar char="•"/>
            </a:pPr>
            <a:r>
              <a:rPr lang="en-US" b="0" i="0" dirty="0">
                <a:solidFill>
                  <a:schemeClr val="tx1">
                    <a:lumMod val="75000"/>
                    <a:lumOff val="25000"/>
                  </a:schemeClr>
                </a:solidFill>
                <a:effectLst/>
              </a:rPr>
              <a:t>The highest number of sales occurs in </a:t>
            </a:r>
            <a:r>
              <a:rPr lang="en-US" b="1" i="0" dirty="0">
                <a:solidFill>
                  <a:schemeClr val="tx1">
                    <a:lumMod val="75000"/>
                    <a:lumOff val="25000"/>
                  </a:schemeClr>
                </a:solidFill>
                <a:effectLst/>
              </a:rPr>
              <a:t>Los Angeles</a:t>
            </a:r>
            <a:r>
              <a:rPr lang="en-US" b="0" i="0" dirty="0">
                <a:solidFill>
                  <a:schemeClr val="tx1">
                    <a:lumMod val="75000"/>
                    <a:lumOff val="25000"/>
                  </a:schemeClr>
                </a:solidFill>
                <a:effectLst/>
              </a:rPr>
              <a:t>, followed by </a:t>
            </a:r>
            <a:r>
              <a:rPr lang="en-US" b="1" i="0" dirty="0">
                <a:solidFill>
                  <a:schemeClr val="tx1">
                    <a:lumMod val="75000"/>
                    <a:lumOff val="25000"/>
                  </a:schemeClr>
                </a:solidFill>
                <a:effectLst/>
              </a:rPr>
              <a:t>Houston</a:t>
            </a:r>
            <a:r>
              <a:rPr lang="en-US" b="0" i="0" dirty="0">
                <a:solidFill>
                  <a:schemeClr val="tx1">
                    <a:lumMod val="75000"/>
                    <a:lumOff val="25000"/>
                  </a:schemeClr>
                </a:solidFill>
                <a:effectLst/>
              </a:rPr>
              <a:t>.</a:t>
            </a:r>
          </a:p>
          <a:p>
            <a:pPr algn="l">
              <a:buFont typeface="Arial" panose="020B0604020202020204" pitchFamily="34" charset="0"/>
              <a:buChar char="•"/>
            </a:pPr>
            <a:r>
              <a:rPr lang="en-US" b="0" i="0" dirty="0">
                <a:solidFill>
                  <a:schemeClr val="tx1">
                    <a:lumMod val="75000"/>
                    <a:lumOff val="25000"/>
                  </a:schemeClr>
                </a:solidFill>
                <a:effectLst/>
              </a:rPr>
              <a:t>The state with the highest number of sales is </a:t>
            </a:r>
            <a:r>
              <a:rPr lang="en-US" b="1" i="0" dirty="0">
                <a:solidFill>
                  <a:schemeClr val="tx1">
                    <a:lumMod val="75000"/>
                    <a:lumOff val="25000"/>
                  </a:schemeClr>
                </a:solidFill>
                <a:effectLst/>
              </a:rPr>
              <a:t>California</a:t>
            </a:r>
            <a:r>
              <a:rPr lang="en-US" b="0" i="0" dirty="0">
                <a:solidFill>
                  <a:schemeClr val="tx1">
                    <a:lumMod val="75000"/>
                    <a:lumOff val="25000"/>
                  </a:schemeClr>
                </a:solidFill>
                <a:effectLst/>
              </a:rPr>
              <a:t>, followed by </a:t>
            </a:r>
            <a:r>
              <a:rPr lang="en-US" b="1" i="0" dirty="0">
                <a:solidFill>
                  <a:schemeClr val="tx1">
                    <a:lumMod val="75000"/>
                    <a:lumOff val="25000"/>
                  </a:schemeClr>
                </a:solidFill>
                <a:effectLst/>
              </a:rPr>
              <a:t>Texas</a:t>
            </a:r>
            <a:r>
              <a:rPr lang="en-US" b="0" i="0" dirty="0">
                <a:solidFill>
                  <a:schemeClr val="tx1">
                    <a:lumMod val="75000"/>
                    <a:lumOff val="25000"/>
                  </a:schemeClr>
                </a:solidFill>
                <a:effectLst/>
              </a:rPr>
              <a:t>.</a:t>
            </a:r>
          </a:p>
          <a:p>
            <a:pPr algn="l">
              <a:buFont typeface="Arial" panose="020B0604020202020204" pitchFamily="34" charset="0"/>
              <a:buChar char="•"/>
            </a:pPr>
            <a:r>
              <a:rPr lang="en-US" b="0" i="0" dirty="0">
                <a:solidFill>
                  <a:schemeClr val="tx1">
                    <a:lumMod val="75000"/>
                    <a:lumOff val="25000"/>
                  </a:schemeClr>
                </a:solidFill>
                <a:effectLst/>
              </a:rPr>
              <a:t>Looking at the </a:t>
            </a:r>
            <a:r>
              <a:rPr lang="en-US" b="1" i="0" dirty="0">
                <a:solidFill>
                  <a:schemeClr val="tx1">
                    <a:lumMod val="75000"/>
                    <a:lumOff val="25000"/>
                  </a:schemeClr>
                </a:solidFill>
                <a:effectLst/>
              </a:rPr>
              <a:t>Monthly Sales Evolution </a:t>
            </a:r>
            <a:r>
              <a:rPr lang="en-US" b="0" i="0" dirty="0">
                <a:solidFill>
                  <a:schemeClr val="tx1">
                    <a:lumMod val="75000"/>
                    <a:lumOff val="25000"/>
                  </a:schemeClr>
                </a:solidFill>
                <a:effectLst/>
              </a:rPr>
              <a:t>chart, we can see that at the beginning of both years (2019 and 2020), there is a drop in sales. Mid-year (between July and October), there is an increase in sales in both years, with a very high peak in sales in 2019.</a:t>
            </a:r>
          </a:p>
          <a:p>
            <a:pPr algn="l">
              <a:buFont typeface="Arial" panose="020B0604020202020204" pitchFamily="34" charset="0"/>
              <a:buChar char="•"/>
            </a:pPr>
            <a:r>
              <a:rPr lang="en-US" b="0" i="0" dirty="0">
                <a:solidFill>
                  <a:schemeClr val="tx1">
                    <a:lumMod val="75000"/>
                    <a:lumOff val="25000"/>
                  </a:schemeClr>
                </a:solidFill>
                <a:effectLst/>
              </a:rPr>
              <a:t>The most sold category is </a:t>
            </a:r>
            <a:r>
              <a:rPr lang="en-US" b="1" i="0" dirty="0">
                <a:solidFill>
                  <a:schemeClr val="tx1">
                    <a:lumMod val="75000"/>
                    <a:lumOff val="25000"/>
                  </a:schemeClr>
                </a:solidFill>
                <a:effectLst/>
              </a:rPr>
              <a:t>Furniture</a:t>
            </a:r>
            <a:r>
              <a:rPr lang="en-US" b="0" i="0" dirty="0">
                <a:solidFill>
                  <a:schemeClr val="tx1">
                    <a:lumMod val="75000"/>
                    <a:lumOff val="25000"/>
                  </a:schemeClr>
                </a:solidFill>
                <a:effectLst/>
              </a:rPr>
              <a:t>, followed by </a:t>
            </a:r>
            <a:r>
              <a:rPr lang="en-US" b="1" i="0" dirty="0">
                <a:solidFill>
                  <a:schemeClr val="tx1">
                    <a:lumMod val="75000"/>
                    <a:lumOff val="25000"/>
                  </a:schemeClr>
                </a:solidFill>
                <a:effectLst/>
              </a:rPr>
              <a:t>Office Supplies </a:t>
            </a:r>
            <a:r>
              <a:rPr lang="en-US" b="0" i="0" dirty="0">
                <a:solidFill>
                  <a:schemeClr val="tx1">
                    <a:lumMod val="75000"/>
                    <a:lumOff val="25000"/>
                  </a:schemeClr>
                </a:solidFill>
                <a:effectLst/>
              </a:rPr>
              <a:t>and then </a:t>
            </a:r>
            <a:r>
              <a:rPr lang="en-US" b="1" i="0" dirty="0">
                <a:solidFill>
                  <a:schemeClr val="tx1">
                    <a:lumMod val="75000"/>
                    <a:lumOff val="25000"/>
                  </a:schemeClr>
                </a:solidFill>
                <a:effectLst/>
              </a:rPr>
              <a:t>Technology</a:t>
            </a:r>
            <a:r>
              <a:rPr lang="en-US" b="0" i="0" dirty="0">
                <a:solidFill>
                  <a:schemeClr val="tx1">
                    <a:lumMod val="75000"/>
                    <a:lumOff val="25000"/>
                  </a:schemeClr>
                </a:solidFill>
                <a:effectLst/>
              </a:rPr>
              <a:t>.</a:t>
            </a:r>
            <a:endParaRPr lang="es-ES" b="0" i="0" dirty="0">
              <a:solidFill>
                <a:schemeClr val="tx1">
                  <a:lumMod val="75000"/>
                  <a:lumOff val="25000"/>
                </a:schemeClr>
              </a:solidFill>
              <a:effectLst/>
            </a:endParaRPr>
          </a:p>
        </p:txBody>
      </p:sp>
      <p:sp>
        <p:nvSpPr>
          <p:cNvPr id="4" name="Marcador de número de diapositiva 3">
            <a:extLst>
              <a:ext uri="{FF2B5EF4-FFF2-40B4-BE49-F238E27FC236}">
                <a16:creationId xmlns:a16="http://schemas.microsoft.com/office/drawing/2014/main" id="{2BB4B7F7-4645-4F4E-8BF9-AD6B739ECC9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ítulo 1">
            <a:extLst>
              <a:ext uri="{FF2B5EF4-FFF2-40B4-BE49-F238E27FC236}">
                <a16:creationId xmlns:a16="http://schemas.microsoft.com/office/drawing/2014/main" id="{DCEAD513-91E9-4816-8785-7868F352D5AD}"/>
              </a:ext>
            </a:extLst>
          </p:cNvPr>
          <p:cNvSpPr txBox="1">
            <a:spLocks/>
          </p:cNvSpPr>
          <p:nvPr/>
        </p:nvSpPr>
        <p:spPr>
          <a:xfrm>
            <a:off x="1251678" y="1210044"/>
            <a:ext cx="10178322" cy="496087"/>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ES" sz="3300" dirty="0"/>
              <a:t>sales</a:t>
            </a:r>
            <a:endParaRPr lang="es-AR" dirty="0"/>
          </a:p>
        </p:txBody>
      </p:sp>
    </p:spTree>
    <p:extLst>
      <p:ext uri="{BB962C8B-B14F-4D97-AF65-F5344CB8AC3E}">
        <p14:creationId xmlns:p14="http://schemas.microsoft.com/office/powerpoint/2010/main" val="83294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2DB47AE-3A47-45E6-98D5-4492B4A2B11D}"/>
              </a:ext>
            </a:extLst>
          </p:cNvPr>
          <p:cNvSpPr>
            <a:spLocks noGrp="1"/>
          </p:cNvSpPr>
          <p:nvPr>
            <p:ph idx="1"/>
          </p:nvPr>
        </p:nvSpPr>
        <p:spPr>
          <a:xfrm>
            <a:off x="1251678" y="1970475"/>
            <a:ext cx="10178322" cy="3593591"/>
          </a:xfrm>
        </p:spPr>
        <p:txBody>
          <a:bodyPr>
            <a:normAutofit/>
          </a:bodyPr>
          <a:lstStyle/>
          <a:p>
            <a:r>
              <a:rPr lang="en-US" dirty="0"/>
              <a:t>The highest </a:t>
            </a:r>
            <a:r>
              <a:rPr lang="en-US" b="1" dirty="0"/>
              <a:t>Profit</a:t>
            </a:r>
            <a:r>
              <a:rPr lang="en-US" dirty="0"/>
              <a:t> is earned by the </a:t>
            </a:r>
            <a:r>
              <a:rPr lang="en-US" b="1" dirty="0"/>
              <a:t>West</a:t>
            </a:r>
            <a:r>
              <a:rPr lang="en-US" dirty="0"/>
              <a:t> region (40%), followed closely by the </a:t>
            </a:r>
            <a:r>
              <a:rPr lang="en-US" b="1" dirty="0"/>
              <a:t>East</a:t>
            </a:r>
            <a:r>
              <a:rPr lang="en-US" dirty="0"/>
              <a:t> (39%). We can conclude that the </a:t>
            </a:r>
            <a:r>
              <a:rPr lang="en-US" b="1" dirty="0"/>
              <a:t>South</a:t>
            </a:r>
            <a:r>
              <a:rPr lang="en-US" dirty="0"/>
              <a:t> and </a:t>
            </a:r>
            <a:r>
              <a:rPr lang="en-US" b="1" dirty="0"/>
              <a:t>Central</a:t>
            </a:r>
            <a:r>
              <a:rPr lang="en-US" dirty="0"/>
              <a:t> regions are the least profitable, both with 11%.</a:t>
            </a:r>
          </a:p>
          <a:p>
            <a:r>
              <a:rPr lang="en-US" dirty="0"/>
              <a:t>Consumer is the </a:t>
            </a:r>
            <a:r>
              <a:rPr lang="en-US" b="1" dirty="0"/>
              <a:t>Segment</a:t>
            </a:r>
            <a:r>
              <a:rPr lang="en-US" dirty="0"/>
              <a:t> with the highest profit percentage (51%), followed by </a:t>
            </a:r>
            <a:r>
              <a:rPr lang="en-US" b="1" dirty="0"/>
              <a:t>Corporate</a:t>
            </a:r>
            <a:r>
              <a:rPr lang="en-US" dirty="0"/>
              <a:t> (24%) and then </a:t>
            </a:r>
            <a:r>
              <a:rPr lang="en-US" b="1" dirty="0"/>
              <a:t>Home Office </a:t>
            </a:r>
            <a:r>
              <a:rPr lang="en-US" dirty="0"/>
              <a:t>(23%).</a:t>
            </a:r>
          </a:p>
          <a:p>
            <a:r>
              <a:rPr lang="en-US" dirty="0"/>
              <a:t>The most profitable city is </a:t>
            </a:r>
            <a:r>
              <a:rPr lang="en-US" b="1" dirty="0"/>
              <a:t>New York City</a:t>
            </a:r>
            <a:r>
              <a:rPr lang="en-US" dirty="0"/>
              <a:t>, followed by </a:t>
            </a:r>
            <a:r>
              <a:rPr lang="en-US" b="1" dirty="0"/>
              <a:t>Seattle</a:t>
            </a:r>
            <a:r>
              <a:rPr lang="en-US" dirty="0"/>
              <a:t>.</a:t>
            </a:r>
          </a:p>
          <a:p>
            <a:r>
              <a:rPr lang="en-US" dirty="0"/>
              <a:t>The state with the most profit was </a:t>
            </a:r>
            <a:r>
              <a:rPr lang="en-US" b="1" dirty="0"/>
              <a:t>California</a:t>
            </a:r>
            <a:r>
              <a:rPr lang="en-US" dirty="0"/>
              <a:t>, followed by </a:t>
            </a:r>
            <a:r>
              <a:rPr lang="en-US" b="1" dirty="0"/>
              <a:t>New York</a:t>
            </a:r>
            <a:r>
              <a:rPr lang="en-US" dirty="0"/>
              <a:t>.</a:t>
            </a:r>
          </a:p>
          <a:p>
            <a:r>
              <a:rPr lang="en-US" b="1" dirty="0"/>
              <a:t>Technology</a:t>
            </a:r>
            <a:r>
              <a:rPr lang="en-US" dirty="0"/>
              <a:t> is the category with the highest volatility in its Sales-Profit relationship. It has the highest percentage compared to other categories (55%), followed by </a:t>
            </a:r>
            <a:r>
              <a:rPr lang="en-US" b="1" dirty="0"/>
              <a:t>Office Supplies </a:t>
            </a:r>
            <a:r>
              <a:rPr lang="en-US" dirty="0"/>
              <a:t>(42%) and lastly </a:t>
            </a:r>
            <a:r>
              <a:rPr lang="en-US" b="1" dirty="0"/>
              <a:t>Furniture</a:t>
            </a:r>
            <a:r>
              <a:rPr lang="en-US" dirty="0"/>
              <a:t> with only 3%.</a:t>
            </a:r>
            <a:endParaRPr lang="es-AR" dirty="0"/>
          </a:p>
        </p:txBody>
      </p:sp>
      <p:sp>
        <p:nvSpPr>
          <p:cNvPr id="4" name="Marcador de número de diapositiva 3">
            <a:extLst>
              <a:ext uri="{FF2B5EF4-FFF2-40B4-BE49-F238E27FC236}">
                <a16:creationId xmlns:a16="http://schemas.microsoft.com/office/drawing/2014/main" id="{ADF19F0B-7DD6-4AF4-B282-F60E72AFCBF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Título 1">
            <a:extLst>
              <a:ext uri="{FF2B5EF4-FFF2-40B4-BE49-F238E27FC236}">
                <a16:creationId xmlns:a16="http://schemas.microsoft.com/office/drawing/2014/main" id="{CA883432-D607-4BEA-94EC-00CAC5BADEF3}"/>
              </a:ext>
            </a:extLst>
          </p:cNvPr>
          <p:cNvSpPr>
            <a:spLocks noGrp="1"/>
          </p:cNvSpPr>
          <p:nvPr>
            <p:ph type="title"/>
          </p:nvPr>
        </p:nvSpPr>
        <p:spPr>
          <a:xfrm>
            <a:off x="1251678" y="382385"/>
            <a:ext cx="10178322" cy="758518"/>
          </a:xfrm>
        </p:spPr>
        <p:txBody>
          <a:bodyPr>
            <a:normAutofit fontScale="90000"/>
          </a:bodyPr>
          <a:lstStyle/>
          <a:p>
            <a:r>
              <a:rPr lang="es-ES" dirty="0"/>
              <a:t>INSIGHTS FOUND</a:t>
            </a:r>
            <a:endParaRPr lang="es-AR" dirty="0"/>
          </a:p>
        </p:txBody>
      </p:sp>
      <p:sp>
        <p:nvSpPr>
          <p:cNvPr id="8" name="Título 1">
            <a:extLst>
              <a:ext uri="{FF2B5EF4-FFF2-40B4-BE49-F238E27FC236}">
                <a16:creationId xmlns:a16="http://schemas.microsoft.com/office/drawing/2014/main" id="{0210C674-00DE-457E-85B6-FB40793EED68}"/>
              </a:ext>
            </a:extLst>
          </p:cNvPr>
          <p:cNvSpPr txBox="1">
            <a:spLocks/>
          </p:cNvSpPr>
          <p:nvPr/>
        </p:nvSpPr>
        <p:spPr>
          <a:xfrm>
            <a:off x="1251678" y="1210044"/>
            <a:ext cx="10178322" cy="496087"/>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ES" sz="3300" dirty="0"/>
              <a:t>PROFIT</a:t>
            </a:r>
            <a:endParaRPr lang="es-AR" dirty="0"/>
          </a:p>
        </p:txBody>
      </p:sp>
    </p:spTree>
    <p:extLst>
      <p:ext uri="{BB962C8B-B14F-4D97-AF65-F5344CB8AC3E}">
        <p14:creationId xmlns:p14="http://schemas.microsoft.com/office/powerpoint/2010/main" val="387257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4C77D7-B41C-4F37-A591-293D004CEC9C}"/>
              </a:ext>
            </a:extLst>
          </p:cNvPr>
          <p:cNvSpPr>
            <a:spLocks noGrp="1"/>
          </p:cNvSpPr>
          <p:nvPr>
            <p:ph type="ctrTitle"/>
          </p:nvPr>
        </p:nvSpPr>
        <p:spPr/>
        <p:txBody>
          <a:bodyPr/>
          <a:lstStyle/>
          <a:p>
            <a:r>
              <a:rPr lang="es-ES" dirty="0"/>
              <a:t>Machine </a:t>
            </a:r>
            <a:r>
              <a:rPr lang="es-ES" dirty="0" err="1"/>
              <a:t>learning</a:t>
            </a:r>
            <a:r>
              <a:rPr lang="es-ES" dirty="0"/>
              <a:t> </a:t>
            </a:r>
            <a:r>
              <a:rPr lang="es-ES" dirty="0" err="1"/>
              <a:t>model</a:t>
            </a:r>
            <a:endParaRPr lang="es-AR" dirty="0"/>
          </a:p>
        </p:txBody>
      </p:sp>
      <p:sp>
        <p:nvSpPr>
          <p:cNvPr id="4" name="Marcador de número de diapositiva 3">
            <a:extLst>
              <a:ext uri="{FF2B5EF4-FFF2-40B4-BE49-F238E27FC236}">
                <a16:creationId xmlns:a16="http://schemas.microsoft.com/office/drawing/2014/main" id="{0C2CDD0B-4B4D-49A5-957E-F58ED52EB0D8}"/>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15628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D208F-DC97-4165-8709-11894B84417D}"/>
              </a:ext>
            </a:extLst>
          </p:cNvPr>
          <p:cNvSpPr>
            <a:spLocks noGrp="1"/>
          </p:cNvSpPr>
          <p:nvPr>
            <p:ph type="title"/>
          </p:nvPr>
        </p:nvSpPr>
        <p:spPr>
          <a:xfrm>
            <a:off x="1251678" y="382385"/>
            <a:ext cx="10178322" cy="758518"/>
          </a:xfrm>
        </p:spPr>
        <p:txBody>
          <a:bodyPr>
            <a:normAutofit fontScale="90000"/>
          </a:bodyPr>
          <a:lstStyle/>
          <a:p>
            <a:r>
              <a:rPr lang="es-ES" dirty="0" err="1"/>
              <a:t>Predict</a:t>
            </a:r>
            <a:r>
              <a:rPr lang="es-ES" dirty="0"/>
              <a:t> </a:t>
            </a:r>
            <a:r>
              <a:rPr lang="es-ES" dirty="0" err="1"/>
              <a:t>quantity</a:t>
            </a:r>
            <a:r>
              <a:rPr lang="es-ES" dirty="0"/>
              <a:t> variable</a:t>
            </a:r>
            <a:endParaRPr lang="es-AR" dirty="0"/>
          </a:p>
        </p:txBody>
      </p:sp>
      <p:sp>
        <p:nvSpPr>
          <p:cNvPr id="3" name="Marcador de contenido 2">
            <a:extLst>
              <a:ext uri="{FF2B5EF4-FFF2-40B4-BE49-F238E27FC236}">
                <a16:creationId xmlns:a16="http://schemas.microsoft.com/office/drawing/2014/main" id="{666CE162-E000-4E5F-BD81-7F70FC78F147}"/>
              </a:ext>
            </a:extLst>
          </p:cNvPr>
          <p:cNvSpPr>
            <a:spLocks noGrp="1"/>
          </p:cNvSpPr>
          <p:nvPr>
            <p:ph idx="1"/>
          </p:nvPr>
        </p:nvSpPr>
        <p:spPr>
          <a:xfrm>
            <a:off x="1251677" y="1493241"/>
            <a:ext cx="10178321" cy="1862355"/>
          </a:xfrm>
        </p:spPr>
        <p:txBody>
          <a:bodyPr/>
          <a:lstStyle/>
          <a:p>
            <a:pPr marL="0" indent="0">
              <a:buNone/>
            </a:pPr>
            <a:r>
              <a:rPr lang="en-US" dirty="0"/>
              <a:t>To accomplish this task, I decided to use and train a regression model, specifically a Random Forest Regressor.</a:t>
            </a:r>
          </a:p>
          <a:p>
            <a:pPr marL="0" indent="0">
              <a:buNone/>
            </a:pPr>
            <a:r>
              <a:rPr lang="en-US" dirty="0"/>
              <a:t>The first step was to determine which variables are valuable and which are not. Initially, all variables were used. Then, in another model, Order Date, Ship Date, and Customer Name were removed. The results were as follows:</a:t>
            </a:r>
            <a:endParaRPr lang="es-AR" dirty="0"/>
          </a:p>
        </p:txBody>
      </p:sp>
      <p:sp>
        <p:nvSpPr>
          <p:cNvPr id="4" name="Marcador de número de diapositiva 3">
            <a:extLst>
              <a:ext uri="{FF2B5EF4-FFF2-40B4-BE49-F238E27FC236}">
                <a16:creationId xmlns:a16="http://schemas.microsoft.com/office/drawing/2014/main" id="{5366623D-1755-4475-9655-63541805CCE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Imagen 5">
            <a:extLst>
              <a:ext uri="{FF2B5EF4-FFF2-40B4-BE49-F238E27FC236}">
                <a16:creationId xmlns:a16="http://schemas.microsoft.com/office/drawing/2014/main" id="{B6D2B714-A2F2-4D86-88C8-8E98C7728853}"/>
              </a:ext>
            </a:extLst>
          </p:cNvPr>
          <p:cNvPicPr>
            <a:picLocks noChangeAspect="1"/>
          </p:cNvPicPr>
          <p:nvPr/>
        </p:nvPicPr>
        <p:blipFill>
          <a:blip r:embed="rId2"/>
          <a:stretch>
            <a:fillRect/>
          </a:stretch>
        </p:blipFill>
        <p:spPr>
          <a:xfrm>
            <a:off x="1886994" y="3927807"/>
            <a:ext cx="3502261" cy="651061"/>
          </a:xfrm>
          <a:prstGeom prst="rect">
            <a:avLst/>
          </a:prstGeom>
        </p:spPr>
      </p:pic>
      <p:pic>
        <p:nvPicPr>
          <p:cNvPr id="10" name="Imagen 9">
            <a:extLst>
              <a:ext uri="{FF2B5EF4-FFF2-40B4-BE49-F238E27FC236}">
                <a16:creationId xmlns:a16="http://schemas.microsoft.com/office/drawing/2014/main" id="{9DE67908-D19F-4A48-9363-7528948C86E8}"/>
              </a:ext>
            </a:extLst>
          </p:cNvPr>
          <p:cNvPicPr>
            <a:picLocks noChangeAspect="1"/>
          </p:cNvPicPr>
          <p:nvPr/>
        </p:nvPicPr>
        <p:blipFill>
          <a:blip r:embed="rId3"/>
          <a:stretch>
            <a:fillRect/>
          </a:stretch>
        </p:blipFill>
        <p:spPr>
          <a:xfrm>
            <a:off x="6802745" y="3927808"/>
            <a:ext cx="3615711" cy="651060"/>
          </a:xfrm>
          <a:prstGeom prst="rect">
            <a:avLst/>
          </a:prstGeom>
        </p:spPr>
      </p:pic>
      <p:sp>
        <p:nvSpPr>
          <p:cNvPr id="11" name="CuadroTexto 10">
            <a:extLst>
              <a:ext uri="{FF2B5EF4-FFF2-40B4-BE49-F238E27FC236}">
                <a16:creationId xmlns:a16="http://schemas.microsoft.com/office/drawing/2014/main" id="{4B840399-3FA2-4E31-A728-EDD4B11A88AC}"/>
              </a:ext>
            </a:extLst>
          </p:cNvPr>
          <p:cNvSpPr txBox="1"/>
          <p:nvPr/>
        </p:nvSpPr>
        <p:spPr>
          <a:xfrm>
            <a:off x="2894651" y="3426541"/>
            <a:ext cx="1486946" cy="369332"/>
          </a:xfrm>
          <a:prstGeom prst="rect">
            <a:avLst/>
          </a:prstGeom>
          <a:noFill/>
        </p:spPr>
        <p:txBody>
          <a:bodyPr wrap="none" rtlCol="0">
            <a:spAutoFit/>
          </a:bodyPr>
          <a:lstStyle/>
          <a:p>
            <a:r>
              <a:rPr lang="es-ES" dirty="0" err="1"/>
              <a:t>Every</a:t>
            </a:r>
            <a:r>
              <a:rPr lang="es-ES" dirty="0"/>
              <a:t> variable</a:t>
            </a:r>
            <a:endParaRPr lang="es-AR" dirty="0"/>
          </a:p>
        </p:txBody>
      </p:sp>
      <p:sp>
        <p:nvSpPr>
          <p:cNvPr id="12" name="CuadroTexto 11">
            <a:extLst>
              <a:ext uri="{FF2B5EF4-FFF2-40B4-BE49-F238E27FC236}">
                <a16:creationId xmlns:a16="http://schemas.microsoft.com/office/drawing/2014/main" id="{A77B6121-D482-4977-B074-E8B4AC91606E}"/>
              </a:ext>
            </a:extLst>
          </p:cNvPr>
          <p:cNvSpPr txBox="1"/>
          <p:nvPr/>
        </p:nvSpPr>
        <p:spPr>
          <a:xfrm>
            <a:off x="7372921" y="3426541"/>
            <a:ext cx="2475358" cy="369332"/>
          </a:xfrm>
          <a:prstGeom prst="rect">
            <a:avLst/>
          </a:prstGeom>
          <a:noFill/>
        </p:spPr>
        <p:txBody>
          <a:bodyPr wrap="none" rtlCol="0">
            <a:spAutoFit/>
          </a:bodyPr>
          <a:lstStyle/>
          <a:p>
            <a:r>
              <a:rPr lang="es-ES" dirty="0" err="1"/>
              <a:t>Without</a:t>
            </a:r>
            <a:r>
              <a:rPr lang="es-ES" dirty="0"/>
              <a:t> </a:t>
            </a:r>
            <a:r>
              <a:rPr lang="es-ES" dirty="0" err="1"/>
              <a:t>some</a:t>
            </a:r>
            <a:r>
              <a:rPr lang="es-ES" dirty="0"/>
              <a:t> variables:</a:t>
            </a:r>
            <a:endParaRPr lang="es-AR" dirty="0"/>
          </a:p>
        </p:txBody>
      </p:sp>
      <p:sp>
        <p:nvSpPr>
          <p:cNvPr id="13" name="Marcador de contenido 2">
            <a:extLst>
              <a:ext uri="{FF2B5EF4-FFF2-40B4-BE49-F238E27FC236}">
                <a16:creationId xmlns:a16="http://schemas.microsoft.com/office/drawing/2014/main" id="{17E75EC7-FB65-4296-BCA9-517E9A5ED8BC}"/>
              </a:ext>
            </a:extLst>
          </p:cNvPr>
          <p:cNvSpPr txBox="1">
            <a:spLocks/>
          </p:cNvSpPr>
          <p:nvPr/>
        </p:nvSpPr>
        <p:spPr>
          <a:xfrm>
            <a:off x="1251676" y="4818921"/>
            <a:ext cx="10178321" cy="1091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a:t>The results for both models, with certain variables removed, are quite similar. Therefore, I conclude that these variables are not detrimental; they do not have a negative impact on the model.</a:t>
            </a:r>
            <a:endParaRPr lang="es-AR" dirty="0"/>
          </a:p>
        </p:txBody>
      </p:sp>
    </p:spTree>
    <p:extLst>
      <p:ext uri="{BB962C8B-B14F-4D97-AF65-F5344CB8AC3E}">
        <p14:creationId xmlns:p14="http://schemas.microsoft.com/office/powerpoint/2010/main" val="385282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4ECA5-96E1-4CAB-9554-BD6CDC89A37C}"/>
              </a:ext>
            </a:extLst>
          </p:cNvPr>
          <p:cNvSpPr>
            <a:spLocks noGrp="1"/>
          </p:cNvSpPr>
          <p:nvPr>
            <p:ph type="title"/>
          </p:nvPr>
        </p:nvSpPr>
        <p:spPr>
          <a:xfrm>
            <a:off x="1251678" y="382385"/>
            <a:ext cx="10178322" cy="792074"/>
          </a:xfrm>
        </p:spPr>
        <p:txBody>
          <a:bodyPr/>
          <a:lstStyle/>
          <a:p>
            <a:r>
              <a:rPr lang="es-ES" dirty="0" err="1"/>
              <a:t>Cross_val_score</a:t>
            </a:r>
            <a:endParaRPr lang="es-AR" dirty="0"/>
          </a:p>
        </p:txBody>
      </p:sp>
      <p:sp>
        <p:nvSpPr>
          <p:cNvPr id="3" name="Marcador de contenido 2">
            <a:extLst>
              <a:ext uri="{FF2B5EF4-FFF2-40B4-BE49-F238E27FC236}">
                <a16:creationId xmlns:a16="http://schemas.microsoft.com/office/drawing/2014/main" id="{10EBD3A2-EAC2-465E-BC34-2B44352E4DC1}"/>
              </a:ext>
            </a:extLst>
          </p:cNvPr>
          <p:cNvSpPr>
            <a:spLocks noGrp="1"/>
          </p:cNvSpPr>
          <p:nvPr>
            <p:ph idx="1"/>
          </p:nvPr>
        </p:nvSpPr>
        <p:spPr>
          <a:xfrm>
            <a:off x="1251678" y="1484851"/>
            <a:ext cx="10178321" cy="461395"/>
          </a:xfrm>
        </p:spPr>
        <p:txBody>
          <a:bodyPr/>
          <a:lstStyle/>
          <a:p>
            <a:pPr marL="0" indent="0">
              <a:buNone/>
            </a:pPr>
            <a:r>
              <a:rPr lang="en-US" dirty="0"/>
              <a:t>Using Leave-One-Out along with </a:t>
            </a:r>
            <a:r>
              <a:rPr lang="en-US" dirty="0" err="1"/>
              <a:t>cross_val_score</a:t>
            </a:r>
            <a:r>
              <a:rPr lang="en-US" dirty="0"/>
              <a:t>, I obtained the following results:</a:t>
            </a:r>
            <a:endParaRPr lang="es-AR" dirty="0"/>
          </a:p>
        </p:txBody>
      </p:sp>
      <p:sp>
        <p:nvSpPr>
          <p:cNvPr id="4" name="Marcador de número de diapositiva 3">
            <a:extLst>
              <a:ext uri="{FF2B5EF4-FFF2-40B4-BE49-F238E27FC236}">
                <a16:creationId xmlns:a16="http://schemas.microsoft.com/office/drawing/2014/main" id="{3BDF06DE-A4AB-4BBC-995A-24FB07D698B8}"/>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Imagen 5">
            <a:extLst>
              <a:ext uri="{FF2B5EF4-FFF2-40B4-BE49-F238E27FC236}">
                <a16:creationId xmlns:a16="http://schemas.microsoft.com/office/drawing/2014/main" id="{4A18ACE2-3D9A-441A-969C-10DAD9B166DA}"/>
              </a:ext>
            </a:extLst>
          </p:cNvPr>
          <p:cNvPicPr>
            <a:picLocks noChangeAspect="1"/>
          </p:cNvPicPr>
          <p:nvPr/>
        </p:nvPicPr>
        <p:blipFill>
          <a:blip r:embed="rId2"/>
          <a:stretch>
            <a:fillRect/>
          </a:stretch>
        </p:blipFill>
        <p:spPr>
          <a:xfrm>
            <a:off x="3932607" y="2187557"/>
            <a:ext cx="4326785" cy="1729011"/>
          </a:xfrm>
          <a:prstGeom prst="rect">
            <a:avLst/>
          </a:prstGeom>
        </p:spPr>
      </p:pic>
      <p:sp>
        <p:nvSpPr>
          <p:cNvPr id="7" name="Marcador de contenido 2">
            <a:extLst>
              <a:ext uri="{FF2B5EF4-FFF2-40B4-BE49-F238E27FC236}">
                <a16:creationId xmlns:a16="http://schemas.microsoft.com/office/drawing/2014/main" id="{B81AAC7A-7520-4CB4-8018-38C7BDD9C701}"/>
              </a:ext>
            </a:extLst>
          </p:cNvPr>
          <p:cNvSpPr txBox="1">
            <a:spLocks/>
          </p:cNvSpPr>
          <p:nvPr/>
        </p:nvSpPr>
        <p:spPr>
          <a:xfrm>
            <a:off x="1251678" y="4157879"/>
            <a:ext cx="10178321" cy="2317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dirty="0"/>
              <a:t>Additionally, using another model along with another </a:t>
            </a:r>
            <a:r>
              <a:rPr lang="en-US" dirty="0" err="1"/>
              <a:t>cross_val_score</a:t>
            </a:r>
            <a:r>
              <a:rPr lang="en-US" dirty="0"/>
              <a:t>, I obtained a Mean Squared Error (MSE) of 4.35:</a:t>
            </a:r>
          </a:p>
          <a:p>
            <a:r>
              <a:rPr lang="en-US" dirty="0"/>
              <a:t>I used </a:t>
            </a:r>
            <a:r>
              <a:rPr lang="en-US" dirty="0" err="1"/>
              <a:t>cross_val_score</a:t>
            </a:r>
            <a:r>
              <a:rPr lang="en-US" dirty="0"/>
              <a:t> for cross-validation.</a:t>
            </a:r>
          </a:p>
          <a:p>
            <a:r>
              <a:rPr lang="en-US" dirty="0"/>
              <a:t>I defined the metric to use as Mean Squared Error (MSE).</a:t>
            </a:r>
          </a:p>
          <a:p>
            <a:r>
              <a:rPr lang="en-US" dirty="0"/>
              <a:t>I applied cross-validation with 5 splits (K-Fold) using cv=5.</a:t>
            </a:r>
          </a:p>
          <a:p>
            <a:r>
              <a:rPr lang="en-US" dirty="0"/>
              <a:t>The average MSE obtained across all partitions is shown.</a:t>
            </a:r>
            <a:endParaRPr lang="es-AR" dirty="0"/>
          </a:p>
        </p:txBody>
      </p:sp>
    </p:spTree>
    <p:extLst>
      <p:ext uri="{BB962C8B-B14F-4D97-AF65-F5344CB8AC3E}">
        <p14:creationId xmlns:p14="http://schemas.microsoft.com/office/powerpoint/2010/main" val="144084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AB34C-AD89-412F-A7E3-8358E0B58FF8}"/>
              </a:ext>
            </a:extLst>
          </p:cNvPr>
          <p:cNvSpPr>
            <a:spLocks noGrp="1"/>
          </p:cNvSpPr>
          <p:nvPr>
            <p:ph type="title"/>
          </p:nvPr>
        </p:nvSpPr>
        <p:spPr>
          <a:xfrm>
            <a:off x="1221108" y="568742"/>
            <a:ext cx="8534400" cy="1507067"/>
          </a:xfrm>
        </p:spPr>
        <p:txBody>
          <a:bodyPr/>
          <a:lstStyle/>
          <a:p>
            <a:r>
              <a:rPr lang="es-ES" dirty="0"/>
              <a:t>TITLES</a:t>
            </a:r>
            <a:endParaRPr lang="es-AR" dirty="0"/>
          </a:p>
        </p:txBody>
      </p:sp>
      <p:sp>
        <p:nvSpPr>
          <p:cNvPr id="3" name="Marcador de contenido 2">
            <a:extLst>
              <a:ext uri="{FF2B5EF4-FFF2-40B4-BE49-F238E27FC236}">
                <a16:creationId xmlns:a16="http://schemas.microsoft.com/office/drawing/2014/main" id="{7901EA06-6BDF-4F9F-BFC2-62A1AF96684E}"/>
              </a:ext>
            </a:extLst>
          </p:cNvPr>
          <p:cNvSpPr>
            <a:spLocks noGrp="1"/>
          </p:cNvSpPr>
          <p:nvPr>
            <p:ph idx="1"/>
          </p:nvPr>
        </p:nvSpPr>
        <p:spPr>
          <a:xfrm>
            <a:off x="1221108" y="2075809"/>
            <a:ext cx="8534400" cy="3615267"/>
          </a:xfrm>
        </p:spPr>
        <p:txBody>
          <a:bodyPr>
            <a:normAutofit fontScale="85000" lnSpcReduction="10000"/>
          </a:bodyPr>
          <a:lstStyle/>
          <a:p>
            <a:r>
              <a:rPr lang="es-ES" dirty="0"/>
              <a:t>1. </a:t>
            </a:r>
            <a:r>
              <a:rPr lang="es-ES" dirty="0" err="1"/>
              <a:t>Context</a:t>
            </a:r>
            <a:r>
              <a:rPr lang="es-ES" dirty="0"/>
              <a:t> and </a:t>
            </a:r>
            <a:r>
              <a:rPr lang="es-ES" dirty="0" err="1"/>
              <a:t>Audience</a:t>
            </a:r>
            <a:endParaRPr lang="es-ES" dirty="0"/>
          </a:p>
          <a:p>
            <a:pPr>
              <a:lnSpc>
                <a:spcPct val="300000"/>
              </a:lnSpc>
            </a:pPr>
            <a:r>
              <a:rPr lang="es-ES" dirty="0"/>
              <a:t>2. </a:t>
            </a:r>
            <a:r>
              <a:rPr lang="es-ES" dirty="0" err="1"/>
              <a:t>Metadata</a:t>
            </a:r>
            <a:r>
              <a:rPr lang="es-ES" dirty="0"/>
              <a:t> </a:t>
            </a:r>
            <a:r>
              <a:rPr lang="es-ES" dirty="0" err="1"/>
              <a:t>Summary</a:t>
            </a:r>
            <a:endParaRPr lang="es-ES" dirty="0"/>
          </a:p>
          <a:p>
            <a:pPr>
              <a:lnSpc>
                <a:spcPct val="300000"/>
              </a:lnSpc>
            </a:pPr>
            <a:r>
              <a:rPr lang="es-ES" dirty="0"/>
              <a:t>3. </a:t>
            </a:r>
            <a:r>
              <a:rPr lang="es-ES" dirty="0" err="1"/>
              <a:t>Hypotheses</a:t>
            </a:r>
            <a:r>
              <a:rPr lang="es-ES" dirty="0"/>
              <a:t>/</a:t>
            </a:r>
            <a:r>
              <a:rPr lang="es-ES" dirty="0" err="1"/>
              <a:t>Questions</a:t>
            </a:r>
            <a:r>
              <a:rPr lang="es-ES" dirty="0"/>
              <a:t> </a:t>
            </a:r>
            <a:r>
              <a:rPr lang="es-ES" dirty="0" err="1"/>
              <a:t>of</a:t>
            </a:r>
            <a:r>
              <a:rPr lang="es-ES" dirty="0"/>
              <a:t> </a:t>
            </a:r>
            <a:r>
              <a:rPr lang="es-ES" dirty="0" err="1"/>
              <a:t>Interest</a:t>
            </a:r>
            <a:endParaRPr lang="es-ES" dirty="0"/>
          </a:p>
          <a:p>
            <a:pPr>
              <a:lnSpc>
                <a:spcPct val="300000"/>
              </a:lnSpc>
            </a:pPr>
            <a:r>
              <a:rPr lang="es-ES" dirty="0"/>
              <a:t>4. </a:t>
            </a:r>
            <a:r>
              <a:rPr lang="es-ES" dirty="0" err="1"/>
              <a:t>Exploratory</a:t>
            </a:r>
            <a:r>
              <a:rPr lang="es-ES" dirty="0"/>
              <a:t> Data </a:t>
            </a:r>
            <a:r>
              <a:rPr lang="es-ES" dirty="0" err="1"/>
              <a:t>Analysis</a:t>
            </a:r>
            <a:r>
              <a:rPr lang="es-ES" dirty="0"/>
              <a:t> (EDA)</a:t>
            </a:r>
          </a:p>
          <a:p>
            <a:pPr>
              <a:lnSpc>
                <a:spcPct val="300000"/>
              </a:lnSpc>
            </a:pPr>
            <a:r>
              <a:rPr lang="es-ES" dirty="0"/>
              <a:t>5. </a:t>
            </a:r>
            <a:r>
              <a:rPr lang="es-ES" dirty="0" err="1"/>
              <a:t>Insights</a:t>
            </a:r>
            <a:r>
              <a:rPr lang="es-ES" dirty="0"/>
              <a:t> </a:t>
            </a:r>
            <a:r>
              <a:rPr lang="es-ES" dirty="0" err="1"/>
              <a:t>Found</a:t>
            </a:r>
            <a:endParaRPr lang="es-AR" dirty="0"/>
          </a:p>
        </p:txBody>
      </p:sp>
      <p:pic>
        <p:nvPicPr>
          <p:cNvPr id="2052" name="Picture 4" descr="Análisis de mercado - Iconos gratis de márketing">
            <a:extLst>
              <a:ext uri="{FF2B5EF4-FFF2-40B4-BE49-F238E27FC236}">
                <a16:creationId xmlns:a16="http://schemas.microsoft.com/office/drawing/2014/main" id="{AB3EA477-48AB-4511-AEE7-DE12953BF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465" y="1378241"/>
            <a:ext cx="4101517" cy="4101517"/>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170898A4-D25F-49ED-BEED-D3AEEBCE948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08766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6AB95-8C8A-4695-8F99-B759038F926D}"/>
              </a:ext>
            </a:extLst>
          </p:cNvPr>
          <p:cNvSpPr>
            <a:spLocks noGrp="1"/>
          </p:cNvSpPr>
          <p:nvPr>
            <p:ph type="title"/>
          </p:nvPr>
        </p:nvSpPr>
        <p:spPr/>
        <p:txBody>
          <a:bodyPr/>
          <a:lstStyle/>
          <a:p>
            <a:r>
              <a:rPr lang="es-ES" dirty="0" err="1"/>
              <a:t>Context</a:t>
            </a:r>
            <a:r>
              <a:rPr lang="es-ES" dirty="0"/>
              <a:t> and </a:t>
            </a:r>
            <a:r>
              <a:rPr lang="es-ES" dirty="0" err="1"/>
              <a:t>audience</a:t>
            </a:r>
            <a:endParaRPr lang="es-AR" dirty="0"/>
          </a:p>
        </p:txBody>
      </p:sp>
      <p:sp>
        <p:nvSpPr>
          <p:cNvPr id="3" name="Marcador de contenido 2">
            <a:extLst>
              <a:ext uri="{FF2B5EF4-FFF2-40B4-BE49-F238E27FC236}">
                <a16:creationId xmlns:a16="http://schemas.microsoft.com/office/drawing/2014/main" id="{8408A3BE-1E2D-4D9C-8720-6DC71B60C2EF}"/>
              </a:ext>
            </a:extLst>
          </p:cNvPr>
          <p:cNvSpPr>
            <a:spLocks noGrp="1"/>
          </p:cNvSpPr>
          <p:nvPr>
            <p:ph idx="1"/>
          </p:nvPr>
        </p:nvSpPr>
        <p:spPr>
          <a:xfrm>
            <a:off x="1251678" y="1808372"/>
            <a:ext cx="10178322" cy="3577360"/>
          </a:xfrm>
        </p:spPr>
        <p:txBody>
          <a:bodyPr>
            <a:normAutofit/>
          </a:bodyPr>
          <a:lstStyle/>
          <a:p>
            <a:pPr marL="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The United States is a very large country with a vast variety of markets and products. A </a:t>
            </a:r>
            <a:r>
              <a:rPr lang="en-US" sz="1600" dirty="0" err="1">
                <a:effectLst/>
                <a:ea typeface="Calibri" panose="020F0502020204030204" pitchFamily="34" charset="0"/>
                <a:cs typeface="Times New Roman" panose="02020603050405020304" pitchFamily="18" charset="0"/>
              </a:rPr>
              <a:t>SuperStore</a:t>
            </a:r>
            <a:r>
              <a:rPr lang="en-US" sz="1600" dirty="0">
                <a:effectLst/>
                <a:ea typeface="Calibri" panose="020F0502020204030204" pitchFamily="34" charset="0"/>
                <a:cs typeface="Times New Roman" panose="02020603050405020304" pitchFamily="18" charset="0"/>
              </a:rPr>
              <a:t> in this country has a database containing all the items sold in the store from January 2019 to December 2020. This market has hired me to create visualizations to help identify sales patterns, which will assist them in making informed decisions about the </a:t>
            </a:r>
            <a:r>
              <a:rPr lang="en-US" sz="1600" dirty="0" err="1">
                <a:effectLst/>
                <a:ea typeface="Calibri" panose="020F0502020204030204" pitchFamily="34" charset="0"/>
                <a:cs typeface="Times New Roman" panose="02020603050405020304" pitchFamily="18" charset="0"/>
              </a:rPr>
              <a:t>SuperStore</a:t>
            </a:r>
            <a:r>
              <a:rPr lang="en-US" sz="1600" dirty="0">
                <a:effectLst/>
                <a:ea typeface="Calibri" panose="020F0502020204030204" pitchFamily="34" charset="0"/>
                <a:cs typeface="Times New Roman" panose="02020603050405020304" pitchFamily="18" charset="0"/>
              </a:rPr>
              <a:t>.</a:t>
            </a:r>
          </a:p>
          <a:p>
            <a:pPr marL="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For this task, I was provided with a CSV file containing details such as order date, shipping date, product categories, customers, etc. The following tasks will be performed with the data:</a:t>
            </a:r>
          </a:p>
          <a:p>
            <a:pPr>
              <a:lnSpc>
                <a:spcPct val="107000"/>
              </a:lnSpc>
              <a:spcAft>
                <a:spcPts val="800"/>
              </a:spcAft>
            </a:pPr>
            <a:r>
              <a:rPr lang="en-US" sz="1600" dirty="0">
                <a:effectLst/>
                <a:ea typeface="Calibri" panose="020F0502020204030204" pitchFamily="34" charset="0"/>
                <a:cs typeface="Times New Roman" panose="02020603050405020304" pitchFamily="18" charset="0"/>
              </a:rPr>
              <a:t>Read, transform, and prepare data for visualization.</a:t>
            </a:r>
          </a:p>
          <a:p>
            <a:pPr>
              <a:lnSpc>
                <a:spcPct val="107000"/>
              </a:lnSpc>
              <a:spcAft>
                <a:spcPts val="800"/>
              </a:spcAft>
            </a:pPr>
            <a:r>
              <a:rPr lang="en-US" sz="1600" dirty="0">
                <a:effectLst/>
                <a:ea typeface="Calibri" panose="020F0502020204030204" pitchFamily="34" charset="0"/>
                <a:cs typeface="Times New Roman" panose="02020603050405020304" pitchFamily="18" charset="0"/>
              </a:rPr>
              <a:t>Conduct analysis and create visualizations to identify patterns in the </a:t>
            </a:r>
            <a:r>
              <a:rPr lang="en-US" sz="1600" dirty="0">
                <a:ea typeface="Calibri" panose="020F0502020204030204" pitchFamily="34" charset="0"/>
                <a:cs typeface="Times New Roman" panose="02020603050405020304" pitchFamily="18" charset="0"/>
              </a:rPr>
              <a:t>D</a:t>
            </a:r>
            <a:r>
              <a:rPr lang="en-US" sz="1600" dirty="0">
                <a:effectLst/>
                <a:ea typeface="Calibri" panose="020F0502020204030204" pitchFamily="34" charset="0"/>
                <a:cs typeface="Times New Roman" panose="02020603050405020304" pitchFamily="18" charset="0"/>
              </a:rPr>
              <a:t>ataset.</a:t>
            </a:r>
          </a:p>
          <a:p>
            <a:pPr marL="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This analysis aims to answer the client's questions with evidence, which can be useful for various businesses or other clients who view my work.</a:t>
            </a:r>
            <a:endParaRPr lang="es-ES" sz="16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
        <p:nvSpPr>
          <p:cNvPr id="4" name="Marcador de número de diapositiva 3">
            <a:extLst>
              <a:ext uri="{FF2B5EF4-FFF2-40B4-BE49-F238E27FC236}">
                <a16:creationId xmlns:a16="http://schemas.microsoft.com/office/drawing/2014/main" id="{EAED9CBA-6FDB-4184-9068-D5431CCD696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10158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62DA98-EDCD-4D0E-ADB1-A699E94F1C25}"/>
              </a:ext>
            </a:extLst>
          </p:cNvPr>
          <p:cNvSpPr>
            <a:spLocks noGrp="1"/>
          </p:cNvSpPr>
          <p:nvPr>
            <p:ph type="title"/>
          </p:nvPr>
        </p:nvSpPr>
        <p:spPr/>
        <p:txBody>
          <a:bodyPr/>
          <a:lstStyle/>
          <a:p>
            <a:r>
              <a:rPr lang="es-ES" dirty="0" err="1"/>
              <a:t>Metadata</a:t>
            </a:r>
            <a:r>
              <a:rPr lang="es-ES" dirty="0"/>
              <a:t> </a:t>
            </a:r>
            <a:r>
              <a:rPr lang="es-ES" dirty="0" err="1"/>
              <a:t>summary</a:t>
            </a:r>
            <a:endParaRPr lang="es-AR" dirty="0"/>
          </a:p>
        </p:txBody>
      </p:sp>
      <p:sp>
        <p:nvSpPr>
          <p:cNvPr id="3" name="Marcador de contenido 2">
            <a:extLst>
              <a:ext uri="{FF2B5EF4-FFF2-40B4-BE49-F238E27FC236}">
                <a16:creationId xmlns:a16="http://schemas.microsoft.com/office/drawing/2014/main" id="{5F9BA9C6-28D8-4186-B5CA-F2744E2313D9}"/>
              </a:ext>
            </a:extLst>
          </p:cNvPr>
          <p:cNvSpPr>
            <a:spLocks noGrp="1"/>
          </p:cNvSpPr>
          <p:nvPr>
            <p:ph idx="1"/>
          </p:nvPr>
        </p:nvSpPr>
        <p:spPr>
          <a:xfrm>
            <a:off x="1251679" y="1193988"/>
            <a:ext cx="10178321" cy="3593591"/>
          </a:xfrm>
        </p:spPr>
        <p:txBody>
          <a:bodyPr numCol="2">
            <a:noAutofit/>
          </a:bodyPr>
          <a:lstStyle/>
          <a:p>
            <a:pPr marL="0" indent="0">
              <a:buNone/>
            </a:pPr>
            <a:r>
              <a:rPr lang="en-US" sz="1600" dirty="0">
                <a:solidFill>
                  <a:schemeClr val="tx1">
                    <a:lumMod val="75000"/>
                    <a:lumOff val="25000"/>
                  </a:schemeClr>
                </a:solidFill>
              </a:rPr>
              <a:t>A CSV file is available containing the following columns:</a:t>
            </a:r>
          </a:p>
          <a:p>
            <a:r>
              <a:rPr lang="es-AR" sz="1600" dirty="0" err="1">
                <a:solidFill>
                  <a:schemeClr val="tx1">
                    <a:lumMod val="75000"/>
                    <a:lumOff val="25000"/>
                  </a:schemeClr>
                </a:solidFill>
              </a:rPr>
              <a:t>Row</a:t>
            </a:r>
            <a:r>
              <a:rPr lang="es-AR" sz="1600" dirty="0">
                <a:solidFill>
                  <a:schemeClr val="tx1">
                    <a:lumMod val="75000"/>
                    <a:lumOff val="25000"/>
                  </a:schemeClr>
                </a:solidFill>
              </a:rPr>
              <a:t> ID: ID </a:t>
            </a:r>
            <a:r>
              <a:rPr lang="es-AR" sz="1600" dirty="0" err="1">
                <a:solidFill>
                  <a:schemeClr val="tx1">
                    <a:lumMod val="75000"/>
                    <a:lumOff val="25000"/>
                  </a:schemeClr>
                </a:solidFill>
              </a:rPr>
              <a:t>of</a:t>
            </a:r>
            <a:r>
              <a:rPr lang="es-AR" sz="1600" dirty="0">
                <a:solidFill>
                  <a:schemeClr val="tx1">
                    <a:lumMod val="75000"/>
                    <a:lumOff val="25000"/>
                  </a:schemeClr>
                </a:solidFill>
              </a:rPr>
              <a:t> </a:t>
            </a:r>
            <a:r>
              <a:rPr lang="es-AR" sz="1600" dirty="0" err="1">
                <a:solidFill>
                  <a:schemeClr val="tx1">
                    <a:lumMod val="75000"/>
                    <a:lumOff val="25000"/>
                  </a:schemeClr>
                </a:solidFill>
              </a:rPr>
              <a:t>each</a:t>
            </a:r>
            <a:r>
              <a:rPr lang="es-AR" sz="1600" dirty="0">
                <a:solidFill>
                  <a:schemeClr val="tx1">
                    <a:lumMod val="75000"/>
                    <a:lumOff val="25000"/>
                  </a:schemeClr>
                </a:solidFill>
              </a:rPr>
              <a:t> </a:t>
            </a:r>
            <a:r>
              <a:rPr lang="es-AR" sz="1600" dirty="0" err="1">
                <a:solidFill>
                  <a:schemeClr val="tx1">
                    <a:lumMod val="75000"/>
                    <a:lumOff val="25000"/>
                  </a:schemeClr>
                </a:solidFill>
              </a:rPr>
              <a:t>register</a:t>
            </a:r>
            <a:endParaRPr lang="es-AR" sz="1600" dirty="0">
              <a:solidFill>
                <a:schemeClr val="tx1">
                  <a:lumMod val="75000"/>
                  <a:lumOff val="25000"/>
                </a:schemeClr>
              </a:solidFill>
            </a:endParaRPr>
          </a:p>
          <a:p>
            <a:r>
              <a:rPr lang="es-AR" sz="1600" dirty="0" err="1">
                <a:solidFill>
                  <a:schemeClr val="tx1">
                    <a:lumMod val="75000"/>
                    <a:lumOff val="25000"/>
                  </a:schemeClr>
                </a:solidFill>
              </a:rPr>
              <a:t>Order</a:t>
            </a:r>
            <a:r>
              <a:rPr lang="es-AR" sz="1600" dirty="0">
                <a:solidFill>
                  <a:schemeClr val="tx1">
                    <a:lumMod val="75000"/>
                    <a:lumOff val="25000"/>
                  </a:schemeClr>
                </a:solidFill>
              </a:rPr>
              <a:t> ID</a:t>
            </a:r>
          </a:p>
          <a:p>
            <a:r>
              <a:rPr lang="es-AR" sz="1600" dirty="0" err="1">
                <a:solidFill>
                  <a:schemeClr val="tx1">
                    <a:lumMod val="75000"/>
                    <a:lumOff val="25000"/>
                  </a:schemeClr>
                </a:solidFill>
              </a:rPr>
              <a:t>Order</a:t>
            </a:r>
            <a:r>
              <a:rPr lang="es-AR" sz="1600" dirty="0">
                <a:solidFill>
                  <a:schemeClr val="tx1">
                    <a:lumMod val="75000"/>
                    <a:lumOff val="25000"/>
                  </a:schemeClr>
                </a:solidFill>
              </a:rPr>
              <a:t> Date</a:t>
            </a:r>
          </a:p>
          <a:p>
            <a:r>
              <a:rPr lang="es-AR" sz="1600" dirty="0" err="1">
                <a:solidFill>
                  <a:schemeClr val="tx1">
                    <a:lumMod val="75000"/>
                    <a:lumOff val="25000"/>
                  </a:schemeClr>
                </a:solidFill>
              </a:rPr>
              <a:t>Ship</a:t>
            </a:r>
            <a:r>
              <a:rPr lang="es-AR" sz="1600" dirty="0">
                <a:solidFill>
                  <a:schemeClr val="tx1">
                    <a:lumMod val="75000"/>
                    <a:lumOff val="25000"/>
                  </a:schemeClr>
                </a:solidFill>
              </a:rPr>
              <a:t> Date</a:t>
            </a:r>
          </a:p>
          <a:p>
            <a:r>
              <a:rPr lang="es-AR" sz="1600" dirty="0" err="1">
                <a:solidFill>
                  <a:schemeClr val="tx1">
                    <a:lumMod val="75000"/>
                    <a:lumOff val="25000"/>
                  </a:schemeClr>
                </a:solidFill>
              </a:rPr>
              <a:t>Customer</a:t>
            </a:r>
            <a:r>
              <a:rPr lang="es-AR" sz="1600" dirty="0">
                <a:solidFill>
                  <a:schemeClr val="tx1">
                    <a:lumMod val="75000"/>
                    <a:lumOff val="25000"/>
                  </a:schemeClr>
                </a:solidFill>
              </a:rPr>
              <a:t> ID</a:t>
            </a:r>
          </a:p>
          <a:p>
            <a:r>
              <a:rPr lang="es-AR" sz="1600" dirty="0" err="1">
                <a:solidFill>
                  <a:schemeClr val="tx1">
                    <a:lumMod val="75000"/>
                    <a:lumOff val="25000"/>
                  </a:schemeClr>
                </a:solidFill>
              </a:rPr>
              <a:t>Customer</a:t>
            </a:r>
            <a:r>
              <a:rPr lang="es-AR" sz="1600" dirty="0">
                <a:solidFill>
                  <a:schemeClr val="tx1">
                    <a:lumMod val="75000"/>
                    <a:lumOff val="25000"/>
                  </a:schemeClr>
                </a:solidFill>
              </a:rPr>
              <a:t> </a:t>
            </a:r>
            <a:r>
              <a:rPr lang="es-AR" sz="1600" dirty="0" err="1">
                <a:solidFill>
                  <a:schemeClr val="tx1">
                    <a:lumMod val="75000"/>
                    <a:lumOff val="25000"/>
                  </a:schemeClr>
                </a:solidFill>
              </a:rPr>
              <a:t>Name</a:t>
            </a:r>
            <a:endParaRPr lang="es-AR" sz="1600" dirty="0">
              <a:solidFill>
                <a:schemeClr val="tx1">
                  <a:lumMod val="75000"/>
                  <a:lumOff val="25000"/>
                </a:schemeClr>
              </a:solidFill>
            </a:endParaRPr>
          </a:p>
          <a:p>
            <a:r>
              <a:rPr lang="es-AR" sz="1600" dirty="0" err="1">
                <a:solidFill>
                  <a:schemeClr val="tx1">
                    <a:lumMod val="75000"/>
                    <a:lumOff val="25000"/>
                  </a:schemeClr>
                </a:solidFill>
              </a:rPr>
              <a:t>Segment</a:t>
            </a:r>
            <a:endParaRPr lang="es-ES" sz="1600" dirty="0">
              <a:solidFill>
                <a:schemeClr val="tx1">
                  <a:lumMod val="75000"/>
                  <a:lumOff val="25000"/>
                </a:schemeClr>
              </a:solidFill>
            </a:endParaRPr>
          </a:p>
          <a:p>
            <a:r>
              <a:rPr lang="es-ES" sz="1600" dirty="0">
                <a:solidFill>
                  <a:schemeClr val="tx1">
                    <a:lumMod val="75000"/>
                    <a:lumOff val="25000"/>
                  </a:schemeClr>
                </a:solidFill>
              </a:rPr>
              <a:t>Country</a:t>
            </a:r>
          </a:p>
          <a:p>
            <a:r>
              <a:rPr lang="es-ES" sz="1600" dirty="0">
                <a:solidFill>
                  <a:schemeClr val="tx1">
                    <a:lumMod val="75000"/>
                    <a:lumOff val="25000"/>
                  </a:schemeClr>
                </a:solidFill>
              </a:rPr>
              <a:t>City</a:t>
            </a:r>
          </a:p>
          <a:p>
            <a:r>
              <a:rPr lang="es-ES" sz="1600" dirty="0" err="1">
                <a:solidFill>
                  <a:schemeClr val="tx1">
                    <a:lumMod val="75000"/>
                    <a:lumOff val="25000"/>
                  </a:schemeClr>
                </a:solidFill>
              </a:rPr>
              <a:t>State</a:t>
            </a:r>
            <a:endParaRPr lang="es-ES" sz="1600" dirty="0">
              <a:solidFill>
                <a:schemeClr val="tx1">
                  <a:lumMod val="75000"/>
                  <a:lumOff val="25000"/>
                </a:schemeClr>
              </a:solidFill>
            </a:endParaRPr>
          </a:p>
          <a:p>
            <a:r>
              <a:rPr lang="es-ES" sz="1600" dirty="0" err="1">
                <a:solidFill>
                  <a:schemeClr val="tx1">
                    <a:lumMod val="75000"/>
                    <a:lumOff val="25000"/>
                  </a:schemeClr>
                </a:solidFill>
              </a:rPr>
              <a:t>Region</a:t>
            </a:r>
            <a:endParaRPr lang="es-ES" sz="1600" dirty="0">
              <a:solidFill>
                <a:schemeClr val="tx1">
                  <a:lumMod val="75000"/>
                  <a:lumOff val="25000"/>
                </a:schemeClr>
              </a:solidFill>
            </a:endParaRPr>
          </a:p>
          <a:p>
            <a:r>
              <a:rPr lang="es-ES" sz="1600" dirty="0" err="1">
                <a:solidFill>
                  <a:schemeClr val="tx1">
                    <a:lumMod val="75000"/>
                    <a:lumOff val="25000"/>
                  </a:schemeClr>
                </a:solidFill>
              </a:rPr>
              <a:t>Product</a:t>
            </a:r>
            <a:r>
              <a:rPr lang="es-ES" sz="1600" dirty="0">
                <a:solidFill>
                  <a:schemeClr val="tx1">
                    <a:lumMod val="75000"/>
                    <a:lumOff val="25000"/>
                  </a:schemeClr>
                </a:solidFill>
              </a:rPr>
              <a:t> ID</a:t>
            </a:r>
          </a:p>
          <a:p>
            <a:r>
              <a:rPr lang="es-ES" sz="1600" dirty="0" err="1">
                <a:solidFill>
                  <a:schemeClr val="tx1">
                    <a:lumMod val="75000"/>
                    <a:lumOff val="25000"/>
                  </a:schemeClr>
                </a:solidFill>
              </a:rPr>
              <a:t>Category</a:t>
            </a:r>
            <a:endParaRPr lang="es-ES" sz="1600" dirty="0">
              <a:solidFill>
                <a:schemeClr val="tx1">
                  <a:lumMod val="75000"/>
                  <a:lumOff val="25000"/>
                </a:schemeClr>
              </a:solidFill>
            </a:endParaRPr>
          </a:p>
          <a:p>
            <a:r>
              <a:rPr lang="es-ES" sz="1600" dirty="0">
                <a:solidFill>
                  <a:schemeClr val="tx1">
                    <a:lumMod val="75000"/>
                    <a:lumOff val="25000"/>
                  </a:schemeClr>
                </a:solidFill>
              </a:rPr>
              <a:t>Sub-</a:t>
            </a:r>
            <a:r>
              <a:rPr lang="es-ES" sz="1600" dirty="0" err="1">
                <a:solidFill>
                  <a:schemeClr val="tx1">
                    <a:lumMod val="75000"/>
                    <a:lumOff val="25000"/>
                  </a:schemeClr>
                </a:solidFill>
              </a:rPr>
              <a:t>Category</a:t>
            </a:r>
            <a:endParaRPr lang="es-ES" sz="1600" dirty="0">
              <a:solidFill>
                <a:schemeClr val="tx1">
                  <a:lumMod val="75000"/>
                  <a:lumOff val="25000"/>
                </a:schemeClr>
              </a:solidFill>
            </a:endParaRPr>
          </a:p>
          <a:p>
            <a:r>
              <a:rPr lang="es-ES" sz="1600" dirty="0" err="1">
                <a:solidFill>
                  <a:schemeClr val="tx1">
                    <a:lumMod val="75000"/>
                    <a:lumOff val="25000"/>
                  </a:schemeClr>
                </a:solidFill>
              </a:rPr>
              <a:t>Product</a:t>
            </a:r>
            <a:r>
              <a:rPr lang="es-ES" sz="1600" dirty="0">
                <a:solidFill>
                  <a:schemeClr val="tx1">
                    <a:lumMod val="75000"/>
                    <a:lumOff val="25000"/>
                  </a:schemeClr>
                </a:solidFill>
              </a:rPr>
              <a:t> </a:t>
            </a:r>
            <a:r>
              <a:rPr lang="es-ES" sz="1600" dirty="0" err="1">
                <a:solidFill>
                  <a:schemeClr val="tx1">
                    <a:lumMod val="75000"/>
                    <a:lumOff val="25000"/>
                  </a:schemeClr>
                </a:solidFill>
              </a:rPr>
              <a:t>Name</a:t>
            </a:r>
            <a:endParaRPr lang="es-ES" sz="1600" dirty="0">
              <a:solidFill>
                <a:schemeClr val="tx1">
                  <a:lumMod val="75000"/>
                  <a:lumOff val="25000"/>
                </a:schemeClr>
              </a:solidFill>
            </a:endParaRPr>
          </a:p>
          <a:p>
            <a:r>
              <a:rPr lang="es-ES" sz="1600" dirty="0">
                <a:solidFill>
                  <a:schemeClr val="tx1">
                    <a:lumMod val="75000"/>
                    <a:lumOff val="25000"/>
                  </a:schemeClr>
                </a:solidFill>
              </a:rPr>
              <a:t>Sales</a:t>
            </a:r>
          </a:p>
          <a:p>
            <a:r>
              <a:rPr lang="es-ES" sz="1600" dirty="0" err="1">
                <a:solidFill>
                  <a:schemeClr val="tx1">
                    <a:lumMod val="75000"/>
                    <a:lumOff val="25000"/>
                  </a:schemeClr>
                </a:solidFill>
              </a:rPr>
              <a:t>Quantity</a:t>
            </a:r>
            <a:endParaRPr lang="es-ES" sz="1600" dirty="0">
              <a:solidFill>
                <a:schemeClr val="tx1">
                  <a:lumMod val="75000"/>
                  <a:lumOff val="25000"/>
                </a:schemeClr>
              </a:solidFill>
            </a:endParaRPr>
          </a:p>
          <a:p>
            <a:r>
              <a:rPr lang="es-ES" sz="1600" dirty="0" err="1">
                <a:solidFill>
                  <a:schemeClr val="tx1">
                    <a:lumMod val="75000"/>
                    <a:lumOff val="25000"/>
                  </a:schemeClr>
                </a:solidFill>
              </a:rPr>
              <a:t>Profit</a:t>
            </a:r>
            <a:endParaRPr lang="es-ES" sz="1600" dirty="0">
              <a:solidFill>
                <a:schemeClr val="tx1">
                  <a:lumMod val="75000"/>
                  <a:lumOff val="25000"/>
                </a:schemeClr>
              </a:solidFill>
            </a:endParaRPr>
          </a:p>
          <a:p>
            <a:r>
              <a:rPr lang="es-ES" sz="1600" dirty="0" err="1">
                <a:solidFill>
                  <a:schemeClr val="tx1">
                    <a:lumMod val="75000"/>
                    <a:lumOff val="25000"/>
                  </a:schemeClr>
                </a:solidFill>
              </a:rPr>
              <a:t>Payment</a:t>
            </a:r>
            <a:r>
              <a:rPr lang="es-ES" sz="1600" dirty="0">
                <a:solidFill>
                  <a:schemeClr val="tx1">
                    <a:lumMod val="75000"/>
                    <a:lumOff val="25000"/>
                  </a:schemeClr>
                </a:solidFill>
              </a:rPr>
              <a:t> </a:t>
            </a:r>
            <a:r>
              <a:rPr lang="es-ES" sz="1600" dirty="0" err="1">
                <a:solidFill>
                  <a:schemeClr val="tx1">
                    <a:lumMod val="75000"/>
                    <a:lumOff val="25000"/>
                  </a:schemeClr>
                </a:solidFill>
              </a:rPr>
              <a:t>Mode</a:t>
            </a:r>
            <a:endParaRPr lang="es-ES" sz="1600" dirty="0">
              <a:solidFill>
                <a:schemeClr val="tx1">
                  <a:lumMod val="75000"/>
                  <a:lumOff val="25000"/>
                </a:schemeClr>
              </a:solidFill>
            </a:endParaRPr>
          </a:p>
        </p:txBody>
      </p:sp>
      <p:sp>
        <p:nvSpPr>
          <p:cNvPr id="4" name="CuadroTexto 3">
            <a:extLst>
              <a:ext uri="{FF2B5EF4-FFF2-40B4-BE49-F238E27FC236}">
                <a16:creationId xmlns:a16="http://schemas.microsoft.com/office/drawing/2014/main" id="{6D7D671C-9142-4909-977B-C24CD2F6CF6C}"/>
              </a:ext>
            </a:extLst>
          </p:cNvPr>
          <p:cNvSpPr txBox="1"/>
          <p:nvPr/>
        </p:nvSpPr>
        <p:spPr>
          <a:xfrm>
            <a:off x="1251677" y="4983150"/>
            <a:ext cx="10268883" cy="584775"/>
          </a:xfrm>
          <a:prstGeom prst="rect">
            <a:avLst/>
          </a:prstGeom>
          <a:noFill/>
        </p:spPr>
        <p:txBody>
          <a:bodyPr wrap="square" rtlCol="0">
            <a:spAutoFit/>
          </a:bodyPr>
          <a:lstStyle/>
          <a:p>
            <a:r>
              <a:rPr lang="en-US" sz="1600" dirty="0">
                <a:solidFill>
                  <a:schemeClr val="tx1">
                    <a:lumMod val="75000"/>
                    <a:lumOff val="25000"/>
                  </a:schemeClr>
                </a:solidFill>
              </a:rPr>
              <a:t>This Dataset contains 5901 records (rows) and 20 columns, named previously. Below is an example of the first record in the Dataset:</a:t>
            </a:r>
            <a:endParaRPr lang="es-AR" sz="1600" dirty="0">
              <a:solidFill>
                <a:schemeClr val="tx1">
                  <a:lumMod val="75000"/>
                  <a:lumOff val="25000"/>
                </a:schemeClr>
              </a:solidFill>
            </a:endParaRPr>
          </a:p>
        </p:txBody>
      </p:sp>
      <p:pic>
        <p:nvPicPr>
          <p:cNvPr id="6" name="Imagen 5">
            <a:extLst>
              <a:ext uri="{FF2B5EF4-FFF2-40B4-BE49-F238E27FC236}">
                <a16:creationId xmlns:a16="http://schemas.microsoft.com/office/drawing/2014/main" id="{DA0FBAF6-287F-4985-9AB0-83372828FD10}"/>
              </a:ext>
            </a:extLst>
          </p:cNvPr>
          <p:cNvPicPr>
            <a:picLocks noChangeAspect="1"/>
          </p:cNvPicPr>
          <p:nvPr/>
        </p:nvPicPr>
        <p:blipFill>
          <a:blip r:embed="rId2"/>
          <a:stretch>
            <a:fillRect/>
          </a:stretch>
        </p:blipFill>
        <p:spPr>
          <a:xfrm>
            <a:off x="1327019" y="5629769"/>
            <a:ext cx="10027640" cy="583916"/>
          </a:xfrm>
          <a:prstGeom prst="rect">
            <a:avLst/>
          </a:prstGeom>
        </p:spPr>
      </p:pic>
      <p:sp>
        <p:nvSpPr>
          <p:cNvPr id="5" name="Marcador de número de diapositiva 4">
            <a:extLst>
              <a:ext uri="{FF2B5EF4-FFF2-40B4-BE49-F238E27FC236}">
                <a16:creationId xmlns:a16="http://schemas.microsoft.com/office/drawing/2014/main" id="{946DCAA3-13CE-403E-94B8-B0DC7149FDF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76964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D6B0C-9CE9-452E-9C1C-686D0552252E}"/>
              </a:ext>
            </a:extLst>
          </p:cNvPr>
          <p:cNvSpPr>
            <a:spLocks noGrp="1"/>
          </p:cNvSpPr>
          <p:nvPr>
            <p:ph type="title"/>
          </p:nvPr>
        </p:nvSpPr>
        <p:spPr>
          <a:xfrm>
            <a:off x="1251678" y="491442"/>
            <a:ext cx="10178322" cy="1492132"/>
          </a:xfrm>
        </p:spPr>
        <p:txBody>
          <a:bodyPr/>
          <a:lstStyle/>
          <a:p>
            <a:r>
              <a:rPr lang="es-ES" dirty="0"/>
              <a:t>QUESTIONS OF INTEREST</a:t>
            </a:r>
            <a:endParaRPr lang="es-AR" dirty="0"/>
          </a:p>
        </p:txBody>
      </p:sp>
      <p:sp>
        <p:nvSpPr>
          <p:cNvPr id="3" name="Marcador de contenido 2">
            <a:extLst>
              <a:ext uri="{FF2B5EF4-FFF2-40B4-BE49-F238E27FC236}">
                <a16:creationId xmlns:a16="http://schemas.microsoft.com/office/drawing/2014/main" id="{AC95AAE5-9B25-45D0-A74D-901AB353E659}"/>
              </a:ext>
            </a:extLst>
          </p:cNvPr>
          <p:cNvSpPr>
            <a:spLocks noGrp="1"/>
          </p:cNvSpPr>
          <p:nvPr>
            <p:ph idx="1"/>
          </p:nvPr>
        </p:nvSpPr>
        <p:spPr>
          <a:xfrm>
            <a:off x="1251678" y="1632204"/>
            <a:ext cx="10178322" cy="3141132"/>
          </a:xfrm>
        </p:spPr>
        <p:txBody>
          <a:bodyPr>
            <a:normAutofit/>
          </a:bodyPr>
          <a:lstStyle/>
          <a:p>
            <a:pPr algn="l">
              <a:buFont typeface="+mj-lt"/>
              <a:buAutoNum type="arabicPeriod"/>
            </a:pPr>
            <a:r>
              <a:rPr lang="en-US" sz="1800" dirty="0"/>
              <a:t>On which dates of the year are sales highest?</a:t>
            </a:r>
          </a:p>
          <a:p>
            <a:pPr algn="l">
              <a:buFont typeface="+mj-lt"/>
              <a:buAutoNum type="arabicPeriod"/>
            </a:pPr>
            <a:r>
              <a:rPr lang="en-US" sz="1800" dirty="0"/>
              <a:t>During this period, is it possible to increase production?</a:t>
            </a:r>
          </a:p>
          <a:p>
            <a:pPr algn="l">
              <a:buFont typeface="+mj-lt"/>
              <a:buAutoNum type="arabicPeriod"/>
            </a:pPr>
            <a:r>
              <a:rPr lang="en-US" sz="1800" dirty="0"/>
              <a:t>Which categories should be produced more and which less?</a:t>
            </a:r>
          </a:p>
          <a:p>
            <a:pPr algn="l">
              <a:buFont typeface="+mj-lt"/>
              <a:buAutoNum type="arabicPeriod"/>
            </a:pPr>
            <a:r>
              <a:rPr lang="en-US" sz="1800" dirty="0"/>
              <a:t>Will the payment method vary over time?</a:t>
            </a:r>
          </a:p>
          <a:p>
            <a:pPr algn="l">
              <a:buFont typeface="+mj-lt"/>
              <a:buAutoNum type="arabicPeriod"/>
            </a:pPr>
            <a:r>
              <a:rPr lang="en-US" sz="1800" dirty="0"/>
              <a:t>Which region had the most sales and profits?</a:t>
            </a:r>
          </a:p>
          <a:p>
            <a:pPr algn="l">
              <a:buFont typeface="+mj-lt"/>
              <a:buAutoNum type="arabicPeriod"/>
            </a:pPr>
            <a:r>
              <a:rPr lang="en-US" sz="1800" dirty="0"/>
              <a:t>Which category had the most sales and profits?</a:t>
            </a:r>
          </a:p>
          <a:p>
            <a:pPr algn="l">
              <a:buFont typeface="+mj-lt"/>
              <a:buAutoNum type="arabicPeriod"/>
            </a:pPr>
            <a:r>
              <a:rPr lang="en-US" sz="1800" dirty="0"/>
              <a:t>Check sales trends. Analyze customer behavior. Compare Sales and Profits across different variables (categories, states, cities).</a:t>
            </a:r>
            <a:endParaRPr lang="es-ES" sz="1800" b="0" i="0" dirty="0">
              <a:solidFill>
                <a:schemeClr val="tx1">
                  <a:lumMod val="75000"/>
                  <a:lumOff val="25000"/>
                </a:schemeClr>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08F079A-12EF-4FF6-8E93-E36CACCD5F81}"/>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22506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4C77D7-B41C-4F37-A591-293D004CEC9C}"/>
              </a:ext>
            </a:extLst>
          </p:cNvPr>
          <p:cNvSpPr>
            <a:spLocks noGrp="1"/>
          </p:cNvSpPr>
          <p:nvPr>
            <p:ph type="ctrTitle"/>
          </p:nvPr>
        </p:nvSpPr>
        <p:spPr/>
        <p:txBody>
          <a:bodyPr/>
          <a:lstStyle/>
          <a:p>
            <a:r>
              <a:rPr lang="es-ES" dirty="0"/>
              <a:t>EXPLORATORY DATA ANALYSIS</a:t>
            </a:r>
            <a:endParaRPr lang="es-AR" dirty="0"/>
          </a:p>
        </p:txBody>
      </p:sp>
      <p:sp>
        <p:nvSpPr>
          <p:cNvPr id="3" name="CuadroTexto 2">
            <a:extLst>
              <a:ext uri="{FF2B5EF4-FFF2-40B4-BE49-F238E27FC236}">
                <a16:creationId xmlns:a16="http://schemas.microsoft.com/office/drawing/2014/main" id="{03F917DE-E229-4FC7-9763-16F6D8303957}"/>
              </a:ext>
            </a:extLst>
          </p:cNvPr>
          <p:cNvSpPr txBox="1"/>
          <p:nvPr/>
        </p:nvSpPr>
        <p:spPr>
          <a:xfrm>
            <a:off x="1826004" y="4822256"/>
            <a:ext cx="8539992" cy="369332"/>
          </a:xfrm>
          <a:prstGeom prst="rect">
            <a:avLst/>
          </a:prstGeom>
          <a:noFill/>
        </p:spPr>
        <p:txBody>
          <a:bodyPr wrap="square" rtlCol="0">
            <a:spAutoFit/>
          </a:bodyPr>
          <a:lstStyle/>
          <a:p>
            <a:pPr algn="ctr"/>
            <a:r>
              <a:rPr lang="es-ES" dirty="0"/>
              <a:t>Efective </a:t>
            </a:r>
            <a:r>
              <a:rPr lang="es-ES" dirty="0" err="1"/>
              <a:t>visualizations</a:t>
            </a:r>
            <a:endParaRPr lang="es-AR" dirty="0"/>
          </a:p>
        </p:txBody>
      </p:sp>
      <p:sp>
        <p:nvSpPr>
          <p:cNvPr id="4" name="Marcador de número de diapositiva 3">
            <a:extLst>
              <a:ext uri="{FF2B5EF4-FFF2-40B4-BE49-F238E27FC236}">
                <a16:creationId xmlns:a16="http://schemas.microsoft.com/office/drawing/2014/main" id="{0C2CDD0B-4B4D-49A5-957E-F58ED52EB0D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55794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47956-ABF8-490D-A627-115FC4F2D6E6}"/>
              </a:ext>
            </a:extLst>
          </p:cNvPr>
          <p:cNvSpPr>
            <a:spLocks noGrp="1"/>
          </p:cNvSpPr>
          <p:nvPr>
            <p:ph type="title"/>
          </p:nvPr>
        </p:nvSpPr>
        <p:spPr>
          <a:xfrm>
            <a:off x="1251678" y="382385"/>
            <a:ext cx="10178322" cy="800463"/>
          </a:xfrm>
        </p:spPr>
        <p:txBody>
          <a:bodyPr/>
          <a:lstStyle/>
          <a:p>
            <a:r>
              <a:rPr lang="es-ES" dirty="0"/>
              <a:t>MONTHLY SALES EVOLUTION</a:t>
            </a:r>
            <a:endParaRPr lang="es-AR" dirty="0"/>
          </a:p>
        </p:txBody>
      </p:sp>
      <p:sp>
        <p:nvSpPr>
          <p:cNvPr id="4" name="CuadroTexto 3">
            <a:extLst>
              <a:ext uri="{FF2B5EF4-FFF2-40B4-BE49-F238E27FC236}">
                <a16:creationId xmlns:a16="http://schemas.microsoft.com/office/drawing/2014/main" id="{7A7BD3CE-DEFD-4A3A-8ABD-CFDCA0F2F5B0}"/>
              </a:ext>
            </a:extLst>
          </p:cNvPr>
          <p:cNvSpPr txBox="1"/>
          <p:nvPr/>
        </p:nvSpPr>
        <p:spPr>
          <a:xfrm>
            <a:off x="1251678" y="1587764"/>
            <a:ext cx="3102208" cy="4801314"/>
          </a:xfrm>
          <a:prstGeom prst="rect">
            <a:avLst/>
          </a:prstGeom>
          <a:noFill/>
        </p:spPr>
        <p:txBody>
          <a:bodyPr wrap="square" rtlCol="0">
            <a:spAutoFit/>
          </a:bodyPr>
          <a:lstStyle/>
          <a:p>
            <a:pPr algn="l"/>
            <a:r>
              <a:rPr lang="en-US" sz="1700" b="0" i="0" dirty="0">
                <a:solidFill>
                  <a:schemeClr val="tx1">
                    <a:lumMod val="75000"/>
                    <a:lumOff val="25000"/>
                  </a:schemeClr>
                </a:solidFill>
                <a:effectLst/>
              </a:rPr>
              <a:t>Since this is a dataset with sales from 2019 to 2020, we don't have a large range. However, we can clearly see that between July and October, or more precisely in September, there was a peak in sales in 2019. In 2020, the peak occurred after October and continued to rise in December.</a:t>
            </a:r>
          </a:p>
          <a:p>
            <a:pPr algn="l"/>
            <a:endParaRPr lang="en-US" sz="1700" dirty="0">
              <a:solidFill>
                <a:schemeClr val="tx1">
                  <a:lumMod val="75000"/>
                  <a:lumOff val="25000"/>
                </a:schemeClr>
              </a:solidFill>
            </a:endParaRPr>
          </a:p>
          <a:p>
            <a:pPr algn="l"/>
            <a:r>
              <a:rPr lang="en-US" sz="1700" b="0" i="0" dirty="0">
                <a:solidFill>
                  <a:schemeClr val="tx1">
                    <a:lumMod val="75000"/>
                    <a:lumOff val="25000"/>
                  </a:schemeClr>
                </a:solidFill>
                <a:effectLst/>
              </a:rPr>
              <a:t>Particularly in the United States, the start of the school year occurs between the end of August and the beginning of September. This should be a factor for the increase in sales during that period in both years, significantly more in 2019.</a:t>
            </a:r>
            <a:endParaRPr lang="es-AR" sz="1700" dirty="0"/>
          </a:p>
        </p:txBody>
      </p:sp>
      <p:sp>
        <p:nvSpPr>
          <p:cNvPr id="3" name="Marcador de número de diapositiva 2">
            <a:extLst>
              <a:ext uri="{FF2B5EF4-FFF2-40B4-BE49-F238E27FC236}">
                <a16:creationId xmlns:a16="http://schemas.microsoft.com/office/drawing/2014/main" id="{3AE024A0-B070-4C81-BC59-17BE2D3E563F}"/>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7" name="Imagen 6">
            <a:extLst>
              <a:ext uri="{FF2B5EF4-FFF2-40B4-BE49-F238E27FC236}">
                <a16:creationId xmlns:a16="http://schemas.microsoft.com/office/drawing/2014/main" id="{91004731-D13A-4B53-899D-1AEBEC1FF600}"/>
              </a:ext>
            </a:extLst>
          </p:cNvPr>
          <p:cNvPicPr>
            <a:picLocks noChangeAspect="1"/>
          </p:cNvPicPr>
          <p:nvPr/>
        </p:nvPicPr>
        <p:blipFill>
          <a:blip r:embed="rId2"/>
          <a:stretch>
            <a:fillRect/>
          </a:stretch>
        </p:blipFill>
        <p:spPr>
          <a:xfrm>
            <a:off x="4702965" y="2038524"/>
            <a:ext cx="6464105" cy="3702110"/>
          </a:xfrm>
          <a:prstGeom prst="rect">
            <a:avLst/>
          </a:prstGeom>
        </p:spPr>
      </p:pic>
    </p:spTree>
    <p:extLst>
      <p:ext uri="{BB962C8B-B14F-4D97-AF65-F5344CB8AC3E}">
        <p14:creationId xmlns:p14="http://schemas.microsoft.com/office/powerpoint/2010/main" val="338057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901A8-1F16-4402-831A-FD07864727A7}"/>
              </a:ext>
            </a:extLst>
          </p:cNvPr>
          <p:cNvSpPr>
            <a:spLocks noGrp="1"/>
          </p:cNvSpPr>
          <p:nvPr>
            <p:ph type="title"/>
          </p:nvPr>
        </p:nvSpPr>
        <p:spPr>
          <a:xfrm>
            <a:off x="1251678" y="382385"/>
            <a:ext cx="9427507" cy="1127633"/>
          </a:xfrm>
        </p:spPr>
        <p:txBody>
          <a:bodyPr>
            <a:normAutofit fontScale="90000"/>
          </a:bodyPr>
          <a:lstStyle/>
          <a:p>
            <a:r>
              <a:rPr lang="es-ES" dirty="0" err="1"/>
              <a:t>Regions</a:t>
            </a:r>
            <a:br>
              <a:rPr lang="es-ES" dirty="0"/>
            </a:br>
            <a:r>
              <a:rPr lang="es-ES" sz="2800" dirty="0" err="1"/>
              <a:t>which</a:t>
            </a:r>
            <a:r>
              <a:rPr lang="es-ES" sz="2800" dirty="0"/>
              <a:t> </a:t>
            </a:r>
            <a:r>
              <a:rPr lang="es-ES" sz="2800" dirty="0" err="1"/>
              <a:t>region</a:t>
            </a:r>
            <a:r>
              <a:rPr lang="es-ES" sz="2800" dirty="0"/>
              <a:t> </a:t>
            </a:r>
            <a:r>
              <a:rPr lang="es-ES" sz="2800" dirty="0" err="1"/>
              <a:t>had</a:t>
            </a:r>
            <a:r>
              <a:rPr lang="es-ES" sz="2800" dirty="0"/>
              <a:t> </a:t>
            </a:r>
            <a:r>
              <a:rPr lang="es-ES" sz="2800" dirty="0" err="1"/>
              <a:t>the</a:t>
            </a:r>
            <a:r>
              <a:rPr lang="es-ES" sz="2800" dirty="0"/>
              <a:t> </a:t>
            </a:r>
            <a:r>
              <a:rPr lang="es-ES" sz="2800" dirty="0" err="1"/>
              <a:t>highest</a:t>
            </a:r>
            <a:r>
              <a:rPr lang="es-ES" sz="2800" dirty="0"/>
              <a:t> sales and </a:t>
            </a:r>
            <a:r>
              <a:rPr lang="es-ES" sz="2800" dirty="0" err="1"/>
              <a:t>profits</a:t>
            </a:r>
            <a:r>
              <a:rPr lang="es-ES" sz="2800" dirty="0"/>
              <a:t>?</a:t>
            </a:r>
            <a:endParaRPr lang="es-AR" dirty="0"/>
          </a:p>
        </p:txBody>
      </p:sp>
      <p:sp>
        <p:nvSpPr>
          <p:cNvPr id="3" name="Marcador de contenido 2">
            <a:extLst>
              <a:ext uri="{FF2B5EF4-FFF2-40B4-BE49-F238E27FC236}">
                <a16:creationId xmlns:a16="http://schemas.microsoft.com/office/drawing/2014/main" id="{E8519053-0359-428C-AF25-DEA0637C742B}"/>
              </a:ext>
            </a:extLst>
          </p:cNvPr>
          <p:cNvSpPr>
            <a:spLocks noGrp="1"/>
          </p:cNvSpPr>
          <p:nvPr>
            <p:ph idx="1"/>
          </p:nvPr>
        </p:nvSpPr>
        <p:spPr>
          <a:xfrm>
            <a:off x="4353886" y="1681570"/>
            <a:ext cx="6336484" cy="4881095"/>
          </a:xfrm>
        </p:spPr>
        <p:txBody>
          <a:bodyPr>
            <a:normAutofit/>
          </a:bodyPr>
          <a:lstStyle/>
          <a:p>
            <a:pPr marL="0" indent="0">
              <a:buNone/>
            </a:pPr>
            <a:r>
              <a:rPr lang="en-US" sz="1600" dirty="0">
                <a:solidFill>
                  <a:schemeClr val="tx1">
                    <a:lumMod val="75000"/>
                    <a:lumOff val="25000"/>
                  </a:schemeClr>
                </a:solidFill>
              </a:rPr>
              <a:t>In both cases, we see a strong relationship between Sales and Profits considering the Region.</a:t>
            </a:r>
          </a:p>
          <a:p>
            <a:pPr marL="0" indent="0">
              <a:buNone/>
            </a:pPr>
            <a:r>
              <a:rPr lang="en-US" sz="1600" dirty="0">
                <a:solidFill>
                  <a:schemeClr val="tx1">
                    <a:lumMod val="75000"/>
                    <a:lumOff val="25000"/>
                  </a:schemeClr>
                </a:solidFill>
              </a:rPr>
              <a:t>Sales:</a:t>
            </a:r>
          </a:p>
          <a:p>
            <a:r>
              <a:rPr lang="en-US" sz="1600" dirty="0">
                <a:solidFill>
                  <a:schemeClr val="tx1">
                    <a:lumMod val="75000"/>
                    <a:lumOff val="25000"/>
                  </a:schemeClr>
                </a:solidFill>
              </a:rPr>
              <a:t>West (32%)</a:t>
            </a:r>
          </a:p>
          <a:p>
            <a:r>
              <a:rPr lang="en-US" sz="1600" dirty="0">
                <a:solidFill>
                  <a:schemeClr val="tx1">
                    <a:lumMod val="75000"/>
                    <a:lumOff val="25000"/>
                  </a:schemeClr>
                </a:solidFill>
              </a:rPr>
              <a:t>Central (29%)</a:t>
            </a:r>
          </a:p>
          <a:p>
            <a:r>
              <a:rPr lang="en-US" sz="1600" dirty="0">
                <a:solidFill>
                  <a:schemeClr val="tx1">
                    <a:lumMod val="75000"/>
                    <a:lumOff val="25000"/>
                  </a:schemeClr>
                </a:solidFill>
              </a:rPr>
              <a:t>East (26%)</a:t>
            </a:r>
          </a:p>
          <a:p>
            <a:r>
              <a:rPr lang="en-US" sz="1600" dirty="0">
                <a:solidFill>
                  <a:schemeClr val="tx1">
                    <a:lumMod val="75000"/>
                    <a:lumOff val="25000"/>
                  </a:schemeClr>
                </a:solidFill>
              </a:rPr>
              <a:t>South (13%)</a:t>
            </a:r>
          </a:p>
          <a:p>
            <a:pPr marL="0" indent="0">
              <a:buNone/>
            </a:pPr>
            <a:r>
              <a:rPr lang="en-US" sz="1600" dirty="0">
                <a:solidFill>
                  <a:schemeClr val="tx1">
                    <a:lumMod val="75000"/>
                    <a:lumOff val="25000"/>
                  </a:schemeClr>
                </a:solidFill>
              </a:rPr>
              <a:t>Profit:</a:t>
            </a:r>
          </a:p>
          <a:p>
            <a:r>
              <a:rPr lang="en-US" sz="1600" dirty="0">
                <a:solidFill>
                  <a:schemeClr val="tx1">
                    <a:lumMod val="75000"/>
                    <a:lumOff val="25000"/>
                  </a:schemeClr>
                </a:solidFill>
              </a:rPr>
              <a:t>West (40%)</a:t>
            </a:r>
          </a:p>
          <a:p>
            <a:r>
              <a:rPr lang="en-US" sz="1600" dirty="0">
                <a:solidFill>
                  <a:schemeClr val="tx1">
                    <a:lumMod val="75000"/>
                    <a:lumOff val="25000"/>
                  </a:schemeClr>
                </a:solidFill>
              </a:rPr>
              <a:t>East (39%)</a:t>
            </a:r>
          </a:p>
          <a:p>
            <a:r>
              <a:rPr lang="en-US" sz="1600" dirty="0">
                <a:solidFill>
                  <a:schemeClr val="tx1">
                    <a:lumMod val="75000"/>
                    <a:lumOff val="25000"/>
                  </a:schemeClr>
                </a:solidFill>
              </a:rPr>
              <a:t>South and Central (11%)</a:t>
            </a:r>
          </a:p>
          <a:p>
            <a:pPr marL="0" indent="0">
              <a:buNone/>
            </a:pPr>
            <a:r>
              <a:rPr lang="en-US" sz="1600" dirty="0">
                <a:solidFill>
                  <a:schemeClr val="tx1">
                    <a:lumMod val="75000"/>
                    <a:lumOff val="25000"/>
                  </a:schemeClr>
                </a:solidFill>
              </a:rPr>
              <a:t>We can see that in both cases, West leads the lists. However, the second place in Sales goes to Central, while in Profit it goes to East. Could this be related to the products sold?</a:t>
            </a:r>
            <a:endParaRPr lang="es-ES" sz="1600" dirty="0">
              <a:solidFill>
                <a:schemeClr val="tx1">
                  <a:lumMod val="75000"/>
                  <a:lumOff val="25000"/>
                </a:schemeClr>
              </a:solidFill>
            </a:endParaRPr>
          </a:p>
        </p:txBody>
      </p:sp>
      <p:sp>
        <p:nvSpPr>
          <p:cNvPr id="4" name="Marcador de número de diapositiva 3">
            <a:extLst>
              <a:ext uri="{FF2B5EF4-FFF2-40B4-BE49-F238E27FC236}">
                <a16:creationId xmlns:a16="http://schemas.microsoft.com/office/drawing/2014/main" id="{728D849A-BBB9-4183-9D0B-68865A1C1CE3}"/>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28" name="Picture 4">
            <a:extLst>
              <a:ext uri="{FF2B5EF4-FFF2-40B4-BE49-F238E27FC236}">
                <a16:creationId xmlns:a16="http://schemas.microsoft.com/office/drawing/2014/main" id="{DBBF1139-9BAD-4B20-AD40-31C894FC9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00" y="1712701"/>
            <a:ext cx="1966375" cy="22528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85492B1-960A-4560-B6F2-E638CCDCE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01" y="4232647"/>
            <a:ext cx="1966374" cy="233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8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5E29F-3BFD-436A-AA6E-3EFFD5E097F7}"/>
              </a:ext>
            </a:extLst>
          </p:cNvPr>
          <p:cNvSpPr>
            <a:spLocks noGrp="1"/>
          </p:cNvSpPr>
          <p:nvPr>
            <p:ph type="title"/>
          </p:nvPr>
        </p:nvSpPr>
        <p:spPr>
          <a:xfrm>
            <a:off x="1251678" y="382385"/>
            <a:ext cx="10178322" cy="1168613"/>
          </a:xfrm>
        </p:spPr>
        <p:txBody>
          <a:bodyPr>
            <a:normAutofit fontScale="90000"/>
          </a:bodyPr>
          <a:lstStyle/>
          <a:p>
            <a:r>
              <a:rPr lang="es-ES" dirty="0"/>
              <a:t>CATEGORIES</a:t>
            </a:r>
            <a:br>
              <a:rPr lang="es-ES" dirty="0"/>
            </a:br>
            <a:r>
              <a:rPr lang="es-ES" sz="2700" dirty="0" err="1"/>
              <a:t>which</a:t>
            </a:r>
            <a:r>
              <a:rPr lang="es-ES" sz="2700" dirty="0"/>
              <a:t> </a:t>
            </a:r>
            <a:r>
              <a:rPr lang="es-ES" sz="2700" dirty="0" err="1"/>
              <a:t>category</a:t>
            </a:r>
            <a:r>
              <a:rPr lang="es-ES" sz="2700" dirty="0"/>
              <a:t> </a:t>
            </a:r>
            <a:r>
              <a:rPr lang="es-ES" sz="2700" dirty="0" err="1"/>
              <a:t>had</a:t>
            </a:r>
            <a:r>
              <a:rPr lang="es-ES" sz="2700" dirty="0"/>
              <a:t> </a:t>
            </a:r>
            <a:r>
              <a:rPr lang="es-ES" sz="2700" dirty="0" err="1"/>
              <a:t>the</a:t>
            </a:r>
            <a:r>
              <a:rPr lang="es-ES" sz="2700" dirty="0"/>
              <a:t> </a:t>
            </a:r>
            <a:r>
              <a:rPr lang="es-ES" sz="2700" dirty="0" err="1"/>
              <a:t>most</a:t>
            </a:r>
            <a:r>
              <a:rPr lang="es-ES" sz="2700" dirty="0"/>
              <a:t> sales? </a:t>
            </a:r>
            <a:r>
              <a:rPr lang="es-ES" sz="2700" dirty="0" err="1"/>
              <a:t>Which</a:t>
            </a:r>
            <a:r>
              <a:rPr lang="es-ES" sz="2700" dirty="0"/>
              <a:t> </a:t>
            </a:r>
            <a:r>
              <a:rPr lang="es-ES" sz="2700" dirty="0" err="1"/>
              <a:t>was</a:t>
            </a:r>
            <a:r>
              <a:rPr lang="es-ES" sz="2700" dirty="0"/>
              <a:t> </a:t>
            </a:r>
            <a:r>
              <a:rPr lang="es-ES" sz="2700" dirty="0" err="1"/>
              <a:t>the</a:t>
            </a:r>
            <a:r>
              <a:rPr lang="es-ES" sz="2700" dirty="0"/>
              <a:t> </a:t>
            </a:r>
            <a:r>
              <a:rPr lang="es-ES" sz="2700" dirty="0" err="1"/>
              <a:t>profitable</a:t>
            </a:r>
            <a:r>
              <a:rPr lang="es-ES" sz="2700" dirty="0"/>
              <a:t>?</a:t>
            </a:r>
            <a:endParaRPr lang="es-AR" dirty="0"/>
          </a:p>
        </p:txBody>
      </p:sp>
      <p:sp>
        <p:nvSpPr>
          <p:cNvPr id="4" name="CuadroTexto 3">
            <a:extLst>
              <a:ext uri="{FF2B5EF4-FFF2-40B4-BE49-F238E27FC236}">
                <a16:creationId xmlns:a16="http://schemas.microsoft.com/office/drawing/2014/main" id="{96129EC4-3D6E-415A-8912-39805EB1A4F9}"/>
              </a:ext>
            </a:extLst>
          </p:cNvPr>
          <p:cNvSpPr txBox="1"/>
          <p:nvPr/>
        </p:nvSpPr>
        <p:spPr>
          <a:xfrm>
            <a:off x="7355680" y="2081842"/>
            <a:ext cx="3919124" cy="3693319"/>
          </a:xfrm>
          <a:prstGeom prst="rect">
            <a:avLst/>
          </a:prstGeom>
          <a:noFill/>
        </p:spPr>
        <p:txBody>
          <a:bodyPr wrap="square" rtlCol="0">
            <a:spAutoFit/>
          </a:bodyPr>
          <a:lstStyle/>
          <a:p>
            <a:r>
              <a:rPr lang="en-US" dirty="0">
                <a:solidFill>
                  <a:schemeClr val="tx1">
                    <a:lumMod val="75000"/>
                    <a:lumOff val="25000"/>
                  </a:schemeClr>
                </a:solidFill>
              </a:rPr>
              <a:t>In this single chart, we can observe a comparison between Sales by Category and Profit by Category.</a:t>
            </a:r>
          </a:p>
          <a:p>
            <a:endParaRPr lang="en-US" dirty="0">
              <a:solidFill>
                <a:schemeClr val="tx1">
                  <a:lumMod val="75000"/>
                  <a:lumOff val="25000"/>
                </a:schemeClr>
              </a:solidFill>
            </a:endParaRPr>
          </a:p>
          <a:p>
            <a:r>
              <a:rPr lang="en-US" dirty="0">
                <a:solidFill>
                  <a:schemeClr val="tx1">
                    <a:lumMod val="75000"/>
                    <a:lumOff val="25000"/>
                  </a:schemeClr>
                </a:solidFill>
              </a:rPr>
              <a:t>In terms of sales, the order from highest to lowest is Furniture, Office Supplies, and Technology. However, when it comes to Profit, the order is reversed: Technology first, followed by Office Supplies, and then Furniture.</a:t>
            </a:r>
          </a:p>
          <a:p>
            <a:endParaRPr lang="en-US" dirty="0">
              <a:solidFill>
                <a:schemeClr val="tx1">
                  <a:lumMod val="75000"/>
                  <a:lumOff val="25000"/>
                </a:schemeClr>
              </a:solidFill>
            </a:endParaRPr>
          </a:p>
          <a:p>
            <a:r>
              <a:rPr lang="en-US" dirty="0">
                <a:solidFill>
                  <a:schemeClr val="tx1">
                    <a:lumMod val="75000"/>
                    <a:lumOff val="25000"/>
                  </a:schemeClr>
                </a:solidFill>
              </a:rPr>
              <a:t>If Furniture had more sales, why did it generate the least profit?</a:t>
            </a:r>
            <a:endParaRPr lang="es-AR" dirty="0">
              <a:solidFill>
                <a:schemeClr val="tx1">
                  <a:lumMod val="75000"/>
                  <a:lumOff val="25000"/>
                </a:schemeClr>
              </a:solidFill>
            </a:endParaRPr>
          </a:p>
        </p:txBody>
      </p:sp>
      <p:sp>
        <p:nvSpPr>
          <p:cNvPr id="5" name="Marcador de número de diapositiva 4">
            <a:extLst>
              <a:ext uri="{FF2B5EF4-FFF2-40B4-BE49-F238E27FC236}">
                <a16:creationId xmlns:a16="http://schemas.microsoft.com/office/drawing/2014/main" id="{B7AB8D9B-D5D2-4FC5-A644-02A9C7DC4873}"/>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2050" name="Picture 2">
            <a:extLst>
              <a:ext uri="{FF2B5EF4-FFF2-40B4-BE49-F238E27FC236}">
                <a16:creationId xmlns:a16="http://schemas.microsoft.com/office/drawing/2014/main" id="{2044E5CB-C051-43B7-8912-439BE51CF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1876603"/>
            <a:ext cx="5276222" cy="4380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340803"/>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TM10001106[[fn=Distintivo]]</Template>
  <TotalTime>607</TotalTime>
  <Words>1241</Words>
  <Application>Microsoft Office PowerPoint</Application>
  <PresentationFormat>Panorámica</PresentationFormat>
  <Paragraphs>115</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Gill Sans MT</vt:lpstr>
      <vt:lpstr>Impact</vt:lpstr>
      <vt:lpstr>Roboto</vt:lpstr>
      <vt:lpstr>Distintivo</vt:lpstr>
      <vt:lpstr>SUPERSTORE ANALYSIS</vt:lpstr>
      <vt:lpstr>TITLES</vt:lpstr>
      <vt:lpstr>Context and audience</vt:lpstr>
      <vt:lpstr>Metadata summary</vt:lpstr>
      <vt:lpstr>QUESTIONS OF INTEREST</vt:lpstr>
      <vt:lpstr>EXPLORATORY DATA ANALYSIS</vt:lpstr>
      <vt:lpstr>MONTHLY SALES EVOLUTION</vt:lpstr>
      <vt:lpstr>Regions which region had the highest sales and profits?</vt:lpstr>
      <vt:lpstr>CATEGORIES which category had the most sales? Which was the profitable?</vt:lpstr>
      <vt:lpstr>CITIES which cities had the highest sales and profits?</vt:lpstr>
      <vt:lpstr>INSIGHTS FOUND</vt:lpstr>
      <vt:lpstr>INSIGHTS FOUND</vt:lpstr>
      <vt:lpstr>Machine learning model</vt:lpstr>
      <vt:lpstr>Predict quantity variable</vt:lpstr>
      <vt:lpstr>Cross_val_score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ANALYSIS</dc:title>
  <dc:creator>Sebastián Jesús Bustos</dc:creator>
  <cp:lastModifiedBy>Sebastián Jesús Bustos</cp:lastModifiedBy>
  <cp:revision>30</cp:revision>
  <dcterms:created xsi:type="dcterms:W3CDTF">2024-03-15T17:51:19Z</dcterms:created>
  <dcterms:modified xsi:type="dcterms:W3CDTF">2024-07-28T18:27:49Z</dcterms:modified>
</cp:coreProperties>
</file>