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64" r:id="rId4"/>
    <p:sldId id="265" r:id="rId5"/>
    <p:sldId id="266" r:id="rId6"/>
    <p:sldId id="258" r:id="rId7"/>
    <p:sldId id="267" r:id="rId8"/>
    <p:sldId id="268" r:id="rId9"/>
    <p:sldId id="257" r:id="rId10"/>
    <p:sldId id="259" r:id="rId11"/>
    <p:sldId id="260" r:id="rId12"/>
    <p:sldId id="261" r:id="rId13"/>
    <p:sldId id="262" r:id="rId14"/>
    <p:sldId id="263" r:id="rId15"/>
    <p:sldId id="272"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E2716BC-FBA1-4CF5-ADA1-DE97E19B0E62}">
          <p14:sldIdLst>
            <p14:sldId id="256"/>
            <p14:sldId id="269"/>
          </p14:sldIdLst>
        </p14:section>
        <p14:section name="Erste Projekt Ideen" id="{4C39790B-862A-4FB0-9200-E8CFAD39A9BC}">
          <p14:sldIdLst>
            <p14:sldId id="264"/>
            <p14:sldId id="265"/>
            <p14:sldId id="266"/>
          </p14:sldIdLst>
        </p14:section>
        <p14:section name="Domänenrecherche" id="{7C7F5EC0-A930-4C25-8F19-98ED011C63EE}">
          <p14:sldIdLst>
            <p14:sldId id="258"/>
            <p14:sldId id="267"/>
          </p14:sldIdLst>
        </p14:section>
        <p14:section name="Aktuelles Expose" id="{ECAE9797-AB5F-4EC6-AE1D-72BE3901F64B}">
          <p14:sldIdLst>
            <p14:sldId id="268"/>
          </p14:sldIdLst>
        </p14:section>
        <p14:section name="Domänenmodell" id="{7C162E14-0EE3-4924-8DA4-BC6CB0A0102C}">
          <p14:sldIdLst>
            <p14:sldId id="257"/>
            <p14:sldId id="259"/>
            <p14:sldId id="260"/>
            <p14:sldId id="261"/>
            <p14:sldId id="262"/>
            <p14:sldId id="263"/>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4C828-4067-40BA-A80C-83ED33FF2410}" type="datetimeFigureOut">
              <a:rPr lang="de-DE" smtClean="0"/>
              <a:t>10.11.2022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F0825-AC8F-4116-B49B-4A4F75013D61}" type="slidenum">
              <a:rPr lang="de-DE" smtClean="0"/>
              <a:t>‹#›</a:t>
            </a:fld>
            <a:endParaRPr lang="de-DE"/>
          </a:p>
        </p:txBody>
      </p:sp>
    </p:spTree>
    <p:extLst>
      <p:ext uri="{BB962C8B-B14F-4D97-AF65-F5344CB8AC3E}">
        <p14:creationId xmlns:p14="http://schemas.microsoft.com/office/powerpoint/2010/main" val="104073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Andere Projekt Ideen, welche durch einen Austausch vorgestellt wurden und im Team grob umrissen und bewertet wurden.</a:t>
            </a:r>
          </a:p>
        </p:txBody>
      </p:sp>
      <p:sp>
        <p:nvSpPr>
          <p:cNvPr id="4" name="Foliennummernplatzhalter 3"/>
          <p:cNvSpPr>
            <a:spLocks noGrp="1"/>
          </p:cNvSpPr>
          <p:nvPr>
            <p:ph type="sldNum" sz="quarter" idx="5"/>
          </p:nvPr>
        </p:nvSpPr>
        <p:spPr/>
        <p:txBody>
          <a:bodyPr/>
          <a:lstStyle/>
          <a:p>
            <a:fld id="{92DF0825-AC8F-4116-B49B-4A4F75013D61}" type="slidenum">
              <a:rPr lang="de-DE" smtClean="0"/>
              <a:t>3</a:t>
            </a:fld>
            <a:endParaRPr lang="de-DE"/>
          </a:p>
        </p:txBody>
      </p:sp>
    </p:spTree>
    <p:extLst>
      <p:ext uri="{BB962C8B-B14F-4D97-AF65-F5344CB8AC3E}">
        <p14:creationId xmlns:p14="http://schemas.microsoft.com/office/powerpoint/2010/main" val="3440827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Neue </a:t>
            </a:r>
            <a:r>
              <a:rPr lang="en-GB" dirty="0" err="1"/>
              <a:t>Anordnung</a:t>
            </a:r>
            <a:r>
              <a:rPr lang="en-GB" dirty="0"/>
              <a:t> der </a:t>
            </a:r>
            <a:r>
              <a:rPr lang="en-GB" dirty="0" err="1"/>
              <a:t>Elemente</a:t>
            </a:r>
            <a:r>
              <a:rPr lang="en-GB" dirty="0"/>
              <a:t> </a:t>
            </a:r>
            <a:r>
              <a:rPr lang="en-GB" dirty="0" err="1"/>
              <a:t>zur</a:t>
            </a:r>
            <a:r>
              <a:rPr lang="en-GB" dirty="0"/>
              <a:t> </a:t>
            </a:r>
            <a:r>
              <a:rPr lang="en-GB" dirty="0" err="1"/>
              <a:t>besseren</a:t>
            </a:r>
            <a:r>
              <a:rPr lang="en-GB" dirty="0"/>
              <a:t> </a:t>
            </a:r>
            <a:r>
              <a:rPr lang="en-GB" dirty="0" err="1"/>
              <a:t>Übersicht</a:t>
            </a:r>
            <a:r>
              <a:rPr lang="en-GB" dirty="0"/>
              <a:t>. </a:t>
            </a:r>
            <a:r>
              <a:rPr lang="en-GB" dirty="0" err="1"/>
              <a:t>Verbindungen</a:t>
            </a:r>
            <a:r>
              <a:rPr lang="en-GB" dirty="0"/>
              <a:t> an die </a:t>
            </a:r>
            <a:r>
              <a:rPr lang="en-GB" dirty="0" err="1"/>
              <a:t>Markierung</a:t>
            </a:r>
            <a:r>
              <a:rPr lang="en-GB" dirty="0"/>
              <a:t> um die 3 </a:t>
            </a:r>
            <a:r>
              <a:rPr lang="en-GB" dirty="0" err="1"/>
              <a:t>Wissenquellen</a:t>
            </a:r>
            <a:r>
              <a:rPr lang="en-GB" dirty="0"/>
              <a:t> </a:t>
            </a:r>
            <a:r>
              <a:rPr lang="en-GB" dirty="0" err="1"/>
              <a:t>beziehen</a:t>
            </a:r>
            <a:r>
              <a:rPr lang="en-GB" dirty="0"/>
              <a:t> </a:t>
            </a:r>
            <a:r>
              <a:rPr lang="en-GB" dirty="0" err="1"/>
              <a:t>sich</a:t>
            </a:r>
            <a:r>
              <a:rPr lang="en-GB" dirty="0"/>
              <a:t> auf alle 3. </a:t>
            </a:r>
            <a:r>
              <a:rPr lang="en-GB" dirty="0" err="1"/>
              <a:t>Verbindungen</a:t>
            </a:r>
            <a:r>
              <a:rPr lang="en-GB" dirty="0"/>
              <a:t>, die in den Kasten </a:t>
            </a:r>
            <a:r>
              <a:rPr lang="en-GB" dirty="0" err="1"/>
              <a:t>hinein</a:t>
            </a:r>
            <a:r>
              <a:rPr lang="en-GB" dirty="0"/>
              <a:t> </a:t>
            </a:r>
            <a:r>
              <a:rPr lang="en-GB" dirty="0" err="1"/>
              <a:t>direkt</a:t>
            </a:r>
            <a:r>
              <a:rPr lang="en-GB" dirty="0"/>
              <a:t> an </a:t>
            </a:r>
            <a:r>
              <a:rPr lang="en-GB" dirty="0" err="1"/>
              <a:t>ein</a:t>
            </a:r>
            <a:r>
              <a:rPr lang="en-GB" dirty="0"/>
              <a:t> Post-it </a:t>
            </a:r>
            <a:r>
              <a:rPr lang="en-GB" dirty="0" err="1"/>
              <a:t>gehen</a:t>
            </a:r>
            <a:r>
              <a:rPr lang="en-GB" dirty="0"/>
              <a:t>, </a:t>
            </a:r>
            <a:r>
              <a:rPr lang="en-GB" dirty="0" err="1"/>
              <a:t>beziehen</a:t>
            </a:r>
            <a:r>
              <a:rPr lang="en-GB" dirty="0"/>
              <a:t> </a:t>
            </a:r>
            <a:r>
              <a:rPr lang="en-GB" dirty="0" err="1"/>
              <a:t>sich</a:t>
            </a:r>
            <a:r>
              <a:rPr lang="en-GB" dirty="0"/>
              <a:t> </a:t>
            </a:r>
            <a:r>
              <a:rPr lang="en-GB" dirty="0" err="1"/>
              <a:t>spezifisch</a:t>
            </a:r>
            <a:r>
              <a:rPr lang="en-GB" dirty="0"/>
              <a:t> </a:t>
            </a:r>
            <a:r>
              <a:rPr lang="en-GB" dirty="0" err="1"/>
              <a:t>darauf</a:t>
            </a:r>
            <a:r>
              <a:rPr lang="en-GB" dirty="0"/>
              <a:t>.</a:t>
            </a:r>
          </a:p>
        </p:txBody>
      </p:sp>
      <p:sp>
        <p:nvSpPr>
          <p:cNvPr id="4" name="Slide Number Placeholder 3"/>
          <p:cNvSpPr>
            <a:spLocks noGrp="1"/>
          </p:cNvSpPr>
          <p:nvPr>
            <p:ph type="sldNum" sz="quarter" idx="5"/>
          </p:nvPr>
        </p:nvSpPr>
        <p:spPr/>
        <p:txBody>
          <a:bodyPr/>
          <a:lstStyle/>
          <a:p>
            <a:fld id="{92DF0825-AC8F-4116-B49B-4A4F75013D61}" type="slidenum">
              <a:rPr lang="de-DE" smtClean="0"/>
              <a:t>14</a:t>
            </a:fld>
            <a:endParaRPr lang="de-DE"/>
          </a:p>
        </p:txBody>
      </p:sp>
    </p:spTree>
    <p:extLst>
      <p:ext uri="{BB962C8B-B14F-4D97-AF65-F5344CB8AC3E}">
        <p14:creationId xmlns:p14="http://schemas.microsoft.com/office/powerpoint/2010/main" val="1647995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Aufbau der Community soll im Verlauf des Projekts im Vordergrund stehen und die diesbezüglichen Ziele heben sich mit einem „muss“ von der historischen Wissensvermittlung ab. </a:t>
            </a:r>
          </a:p>
        </p:txBody>
      </p:sp>
      <p:sp>
        <p:nvSpPr>
          <p:cNvPr id="4" name="Foliennummernplatzhalter 3"/>
          <p:cNvSpPr>
            <a:spLocks noGrp="1"/>
          </p:cNvSpPr>
          <p:nvPr>
            <p:ph type="sldNum" sz="quarter" idx="5"/>
          </p:nvPr>
        </p:nvSpPr>
        <p:spPr/>
        <p:txBody>
          <a:bodyPr/>
          <a:lstStyle/>
          <a:p>
            <a:fld id="{92DF0825-AC8F-4116-B49B-4A4F75013D61}" type="slidenum">
              <a:rPr lang="de-DE" smtClean="0"/>
              <a:t>15</a:t>
            </a:fld>
            <a:endParaRPr lang="de-DE"/>
          </a:p>
        </p:txBody>
      </p:sp>
    </p:spTree>
    <p:extLst>
      <p:ext uri="{BB962C8B-B14F-4D97-AF65-F5344CB8AC3E}">
        <p14:creationId xmlns:p14="http://schemas.microsoft.com/office/powerpoint/2010/main" val="554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Digitalisierung der Bestände von Archiven ist ein langsam voranschreitendes Projekt, da unter dem Archivgut nicht nur Bilder und Fotos sind sondern zahlreiche Akten, Bücher und sonstige Unterlagen. Insgesamt handelt es sich dabei um viele Millionen an Seiten und dementsprechend genau so viele Scans. Weiterhin erschwert wird die Sache dadurch, dass einige der bereits digitalisierten Bestände nicht online einsehbar sind. Diese Bestände können durchaus in digitaler Form im Archiv vor Ort einsehbar sein. Die Verwendung einer Kopie dieser Scans ist in der Regel kostenpflichtig.</a:t>
            </a:r>
          </a:p>
        </p:txBody>
      </p:sp>
      <p:sp>
        <p:nvSpPr>
          <p:cNvPr id="4" name="Foliennummernplatzhalter 3"/>
          <p:cNvSpPr>
            <a:spLocks noGrp="1"/>
          </p:cNvSpPr>
          <p:nvPr>
            <p:ph type="sldNum" sz="quarter" idx="5"/>
          </p:nvPr>
        </p:nvSpPr>
        <p:spPr/>
        <p:txBody>
          <a:bodyPr/>
          <a:lstStyle/>
          <a:p>
            <a:fld id="{92DF0825-AC8F-4116-B49B-4A4F75013D61}" type="slidenum">
              <a:rPr lang="de-DE" smtClean="0"/>
              <a:t>16</a:t>
            </a:fld>
            <a:endParaRPr lang="de-DE"/>
          </a:p>
        </p:txBody>
      </p:sp>
    </p:spTree>
    <p:extLst>
      <p:ext uri="{BB962C8B-B14F-4D97-AF65-F5344CB8AC3E}">
        <p14:creationId xmlns:p14="http://schemas.microsoft.com/office/powerpoint/2010/main" val="286845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Bei der ersten Version unsere Projekt Idee konnten wir uns einige unsere Fragen nicht beantworten und einige Punkte waren noch unklar.</a:t>
            </a:r>
          </a:p>
        </p:txBody>
      </p:sp>
      <p:sp>
        <p:nvSpPr>
          <p:cNvPr id="4" name="Foliennummernplatzhalter 3"/>
          <p:cNvSpPr>
            <a:spLocks noGrp="1"/>
          </p:cNvSpPr>
          <p:nvPr>
            <p:ph type="sldNum" sz="quarter" idx="5"/>
          </p:nvPr>
        </p:nvSpPr>
        <p:spPr/>
        <p:txBody>
          <a:bodyPr/>
          <a:lstStyle/>
          <a:p>
            <a:fld id="{92DF0825-AC8F-4116-B49B-4A4F75013D61}" type="slidenum">
              <a:rPr lang="de-DE" smtClean="0"/>
              <a:t>5</a:t>
            </a:fld>
            <a:endParaRPr lang="de-DE"/>
          </a:p>
        </p:txBody>
      </p:sp>
    </p:spTree>
    <p:extLst>
      <p:ext uri="{BB962C8B-B14F-4D97-AF65-F5344CB8AC3E}">
        <p14:creationId xmlns:p14="http://schemas.microsoft.com/office/powerpoint/2010/main" val="32888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Ergebnis der Domänenrecherche war, dass wir nicht an digitale historische Karten für unsere erste Projekt Idee kommen.  Die Karten Anzahl insbesondere für die Stadt Gummersbach haben wir als zu wenig befunden, um einen Einblick über die Jahrhunderte liefern zu können.</a:t>
            </a:r>
          </a:p>
        </p:txBody>
      </p:sp>
      <p:sp>
        <p:nvSpPr>
          <p:cNvPr id="4" name="Foliennummernplatzhalter 3"/>
          <p:cNvSpPr>
            <a:spLocks noGrp="1"/>
          </p:cNvSpPr>
          <p:nvPr>
            <p:ph type="sldNum" sz="quarter" idx="5"/>
          </p:nvPr>
        </p:nvSpPr>
        <p:spPr/>
        <p:txBody>
          <a:bodyPr/>
          <a:lstStyle/>
          <a:p>
            <a:fld id="{92DF0825-AC8F-4116-B49B-4A4F75013D61}" type="slidenum">
              <a:rPr lang="de-DE" smtClean="0"/>
              <a:t>7</a:t>
            </a:fld>
            <a:endParaRPr lang="de-DE"/>
          </a:p>
        </p:txBody>
      </p:sp>
    </p:spTree>
    <p:extLst>
      <p:ext uri="{BB962C8B-B14F-4D97-AF65-F5344CB8AC3E}">
        <p14:creationId xmlns:p14="http://schemas.microsoft.com/office/powerpoint/2010/main" val="2171663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Durch die Domänenrecherche und dem Besprechen im </a:t>
            </a:r>
            <a:r>
              <a:rPr lang="de-DE" dirty="0" err="1"/>
              <a:t>Openspace</a:t>
            </a:r>
            <a:r>
              <a:rPr lang="de-DE" dirty="0"/>
              <a:t> haben wir die Problemstellung auf das nicht vorhanden sein von historischen Karten bezogen und eine Anpassung in Hinsicht auf Erhebung von bildlichen und ergänzend textlichen Quellen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8</a:t>
            </a:fld>
            <a:endParaRPr lang="de-DE"/>
          </a:p>
        </p:txBody>
      </p:sp>
    </p:spTree>
    <p:extLst>
      <p:ext uri="{BB962C8B-B14F-4D97-AF65-F5344CB8AC3E}">
        <p14:creationId xmlns:p14="http://schemas.microsoft.com/office/powerpoint/2010/main" val="298734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Entstand im Anschluss der Domänenrecherche durch Philipp. Zeigt die ersten Identifizierten Akteure der Domäne und den versuche deren Verbindungen dazustellen. </a:t>
            </a:r>
          </a:p>
        </p:txBody>
      </p:sp>
      <p:sp>
        <p:nvSpPr>
          <p:cNvPr id="4" name="Foliennummernplatzhalter 3"/>
          <p:cNvSpPr>
            <a:spLocks noGrp="1"/>
          </p:cNvSpPr>
          <p:nvPr>
            <p:ph type="sldNum" sz="quarter" idx="5"/>
          </p:nvPr>
        </p:nvSpPr>
        <p:spPr/>
        <p:txBody>
          <a:bodyPr/>
          <a:lstStyle/>
          <a:p>
            <a:fld id="{92DF0825-AC8F-4116-B49B-4A4F75013D61}" type="slidenum">
              <a:rPr lang="de-DE" smtClean="0"/>
              <a:t>9</a:t>
            </a:fld>
            <a:endParaRPr lang="de-DE"/>
          </a:p>
        </p:txBody>
      </p:sp>
    </p:spTree>
    <p:extLst>
      <p:ext uri="{BB962C8B-B14F-4D97-AF65-F5344CB8AC3E}">
        <p14:creationId xmlns:p14="http://schemas.microsoft.com/office/powerpoint/2010/main" val="75914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Iteration zum Ordnen und Anpassen der Verbindungen durch Sebastian. Die vorige Modell Iteration war unübersichtlicher und wurde in diesem Schritt dementsprechend verbessert.</a:t>
            </a:r>
          </a:p>
        </p:txBody>
      </p:sp>
      <p:sp>
        <p:nvSpPr>
          <p:cNvPr id="4" name="Foliennummernplatzhalter 3"/>
          <p:cNvSpPr>
            <a:spLocks noGrp="1"/>
          </p:cNvSpPr>
          <p:nvPr>
            <p:ph type="sldNum" sz="quarter" idx="5"/>
          </p:nvPr>
        </p:nvSpPr>
        <p:spPr/>
        <p:txBody>
          <a:bodyPr/>
          <a:lstStyle/>
          <a:p>
            <a:fld id="{92DF0825-AC8F-4116-B49B-4A4F75013D61}" type="slidenum">
              <a:rPr lang="de-DE" smtClean="0"/>
              <a:t>10</a:t>
            </a:fld>
            <a:endParaRPr lang="de-DE"/>
          </a:p>
        </p:txBody>
      </p:sp>
    </p:spTree>
    <p:extLst>
      <p:ext uri="{BB962C8B-B14F-4D97-AF65-F5344CB8AC3E}">
        <p14:creationId xmlns:p14="http://schemas.microsoft.com/office/powerpoint/2010/main" val="2336962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Einfügen von Hilfsentitäten und deren Verbindungen durch Sebastian. Nach dem in der vorherigen Modell Iteration die Übersichtlichkeit geschaffen wurde, wurde eine Verbesserung der Akteure durch Hilfsentitäten durchgeführt.</a:t>
            </a:r>
          </a:p>
        </p:txBody>
      </p:sp>
      <p:sp>
        <p:nvSpPr>
          <p:cNvPr id="4" name="Foliennummernplatzhalter 3"/>
          <p:cNvSpPr>
            <a:spLocks noGrp="1"/>
          </p:cNvSpPr>
          <p:nvPr>
            <p:ph type="sldNum" sz="quarter" idx="5"/>
          </p:nvPr>
        </p:nvSpPr>
        <p:spPr/>
        <p:txBody>
          <a:bodyPr/>
          <a:lstStyle/>
          <a:p>
            <a:fld id="{92DF0825-AC8F-4116-B49B-4A4F75013D61}" type="slidenum">
              <a:rPr lang="de-DE" smtClean="0"/>
              <a:t>11</a:t>
            </a:fld>
            <a:endParaRPr lang="de-DE"/>
          </a:p>
        </p:txBody>
      </p:sp>
    </p:spTree>
    <p:extLst>
      <p:ext uri="{BB962C8B-B14F-4D97-AF65-F5344CB8AC3E}">
        <p14:creationId xmlns:p14="http://schemas.microsoft.com/office/powerpoint/2010/main" val="320138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Vereinfachung des Modells und Sortierung zu logischen clustern. In dieser Iteration des Modells wurde die Unübersichtlichkeit der vorherigen Iteration durch Vereinfachung und Clusterung bearbeitet. Bei den Verbindungen die Beziehungen Konkretisiert um kann Beziehungen adäquat darzustellen.</a:t>
            </a:r>
          </a:p>
        </p:txBody>
      </p:sp>
      <p:sp>
        <p:nvSpPr>
          <p:cNvPr id="4" name="Foliennummernplatzhalter 3"/>
          <p:cNvSpPr>
            <a:spLocks noGrp="1"/>
          </p:cNvSpPr>
          <p:nvPr>
            <p:ph type="sldNum" sz="quarter" idx="5"/>
          </p:nvPr>
        </p:nvSpPr>
        <p:spPr/>
        <p:txBody>
          <a:bodyPr/>
          <a:lstStyle/>
          <a:p>
            <a:fld id="{92DF0825-AC8F-4116-B49B-4A4F75013D61}" type="slidenum">
              <a:rPr lang="de-DE" smtClean="0"/>
              <a:t>12</a:t>
            </a:fld>
            <a:endParaRPr lang="de-DE"/>
          </a:p>
        </p:txBody>
      </p:sp>
    </p:spTree>
    <p:extLst>
      <p:ext uri="{BB962C8B-B14F-4D97-AF65-F5344CB8AC3E}">
        <p14:creationId xmlns:p14="http://schemas.microsoft.com/office/powerpoint/2010/main" val="363082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Erweiterung des Modells um weitere Akteure und Hilfsentitäten durch Frederik. Durch Besprechungen der vorigen Iteration sind ein paar weitere Akteure sowie Hilfsidentitäten Identifiziert worden. Die Cluster wurden für direkte farbige Markierung der Post-its aufgegeben, da die neue Anordnung und die neuen Verbindungen clustering schwierig machten.</a:t>
            </a:r>
          </a:p>
        </p:txBody>
      </p:sp>
      <p:sp>
        <p:nvSpPr>
          <p:cNvPr id="4" name="Foliennummernplatzhalter 3"/>
          <p:cNvSpPr>
            <a:spLocks noGrp="1"/>
          </p:cNvSpPr>
          <p:nvPr>
            <p:ph type="sldNum" sz="quarter" idx="5"/>
          </p:nvPr>
        </p:nvSpPr>
        <p:spPr/>
        <p:txBody>
          <a:bodyPr/>
          <a:lstStyle/>
          <a:p>
            <a:fld id="{92DF0825-AC8F-4116-B49B-4A4F75013D61}" type="slidenum">
              <a:rPr lang="de-DE" smtClean="0"/>
              <a:t>13</a:t>
            </a:fld>
            <a:endParaRPr lang="de-DE"/>
          </a:p>
        </p:txBody>
      </p:sp>
    </p:spTree>
    <p:extLst>
      <p:ext uri="{BB962C8B-B14F-4D97-AF65-F5344CB8AC3E}">
        <p14:creationId xmlns:p14="http://schemas.microsoft.com/office/powerpoint/2010/main" val="355296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EA1EE-5A4E-9FA3-8FF9-12FD206B317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9315B88-AC10-4DC7-922D-547F50222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AE7A8DE-B47C-6EB2-0BEB-1F6EADFBF022}"/>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CDE78175-690E-FC32-54A0-2B55DD52BF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305305E-9515-CB79-DD7C-58976E266DB6}"/>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3018207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98301-F284-BC1D-7A99-6657A184437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9D50951-C8C6-8B2D-2980-38C0ABF163B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888C40-2FB8-7A39-4CFA-E4BA50C6EE89}"/>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2D037B0A-4C11-A343-264B-219ECC590AD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8616E5A-64A0-6E19-7141-5CD66BAB1DDE}"/>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133445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B9165D7-5532-BA93-1149-D6775D2601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B8064B4-5247-F13E-50B5-F56F0FD648B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3BC2F8D-502B-F607-66E2-00A3A3436DA0}"/>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00D1ACC9-0222-4C58-AE3D-6095E0A4D04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FD39F8-32D7-ACC9-0A0C-C3D16A5D20A9}"/>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30705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2FFAB-EE84-5328-F162-7D48D33911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9AC37A9-113A-7B31-60DF-AA80BB648A9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14108FC-27BD-D36B-6180-781FFC4F647C}"/>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77C57AA1-701C-3A07-C574-EE55C8DC891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7C302E8-2658-81B6-9521-E0ECCFA607CC}"/>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9263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F8D56B-0D56-37A0-A483-172E65CFB1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37F75DC-26EC-C7A9-0791-C11E9F5ED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EDD8ACE-6F12-EB61-B3ED-5DFDE3F1A1F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E7626D59-ED2C-5B99-DDD7-827CF94911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E38643-9FD6-C15E-4ED1-3C800EEA3E39}"/>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270226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C2B71-F510-E47A-C164-D15DD9CE9D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65FCB76-D007-8359-6500-FCA9506FFCB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0E56633-11F7-ED41-45E8-1AA2384D016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585903B-E365-2032-BFA9-FF91E322A72E}"/>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A2C459AF-AE56-9888-E618-8901025249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D00B37F-FA3C-0FBF-98CB-70E6DE6A78F0}"/>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3943458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917B8A-FE4E-1CBB-44B3-08480174C8C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C012B4A-9D01-A21E-75E6-AC3CFDF583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4B2CC5F-B218-D4BD-5D23-3AE01F311C8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832AEF9-C0C1-EDF9-2AF1-DBEBBB7D1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7C215D6-B7C1-77C8-7BF7-13B02153FAD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9A87F70-BA5F-7260-DD37-C7D0D087AF94}"/>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8" name="Fußzeilenplatzhalter 7">
            <a:extLst>
              <a:ext uri="{FF2B5EF4-FFF2-40B4-BE49-F238E27FC236}">
                <a16:creationId xmlns:a16="http://schemas.microsoft.com/office/drawing/2014/main" id="{D1A1EC33-6D10-7513-C6E0-9EA691B7BBFE}"/>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EF08D70-24B7-F243-4701-C39CF31E822D}"/>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250054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1C022-972A-AF58-C89D-904F9000A09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65ACA1D-18F8-C7B6-AFB1-E85CED4573B1}"/>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4" name="Fußzeilenplatzhalter 3">
            <a:extLst>
              <a:ext uri="{FF2B5EF4-FFF2-40B4-BE49-F238E27FC236}">
                <a16:creationId xmlns:a16="http://schemas.microsoft.com/office/drawing/2014/main" id="{0612653E-650F-98C5-0E2E-074EF2DEFBF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B5DF343-BC93-5A7E-0705-F15C4869235A}"/>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31974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EDEFDF-4EB2-840A-F346-018EEADEA65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3" name="Fußzeilenplatzhalter 2">
            <a:extLst>
              <a:ext uri="{FF2B5EF4-FFF2-40B4-BE49-F238E27FC236}">
                <a16:creationId xmlns:a16="http://schemas.microsoft.com/office/drawing/2014/main" id="{9E78E85E-72BC-7FBB-1398-C4D59CA3311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F2C9E1C-745E-FC63-7D8C-C65C03FAD827}"/>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90180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9528A-DC6E-1D64-CEC3-E77AB1E05A3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57E061-CE92-52AD-45A7-5A973DF7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B5B9E2-B149-7AC6-A321-7CD35B0C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DBD47D-5494-A40D-CE5E-4DE93CA35C66}"/>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0331C638-1371-FCE0-1AC2-EA004DDDD1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0C7806D-1654-F67F-2A54-F31045699F80}"/>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9437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63EFE-A2E7-929C-E118-EC6113D6F32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A8F6C6C-DC8D-CE9D-8174-C1857D766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6D0640F-F431-307F-106C-E94DC90D3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C62EE2-E212-BFDE-9393-05D5A1AF19AF}"/>
              </a:ext>
            </a:extLst>
          </p:cNvPr>
          <p:cNvSpPr>
            <a:spLocks noGrp="1"/>
          </p:cNvSpPr>
          <p:nvPr>
            <p:ph type="dt" sz="half" idx="10"/>
          </p:nvPr>
        </p:nvSpPr>
        <p:spPr/>
        <p:txBody>
          <a:bodyPr/>
          <a:lstStyle/>
          <a:p>
            <a:fld id="{C3B8C7CB-E8B3-4BFB-A9FD-60DB2B873EC0}" type="datetimeFigureOut">
              <a:rPr lang="de-DE" smtClean="0"/>
              <a:t>10.11.2022</a:t>
            </a:fld>
            <a:endParaRPr lang="de-DE"/>
          </a:p>
        </p:txBody>
      </p:sp>
      <p:sp>
        <p:nvSpPr>
          <p:cNvPr id="6" name="Fußzeilenplatzhalter 5">
            <a:extLst>
              <a:ext uri="{FF2B5EF4-FFF2-40B4-BE49-F238E27FC236}">
                <a16:creationId xmlns:a16="http://schemas.microsoft.com/office/drawing/2014/main" id="{E82ABDF5-8CC9-9DB7-DB48-69A909BFA4E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75B3D7D-454A-A871-71B5-5F6FBD7D266B}"/>
              </a:ext>
            </a:extLst>
          </p:cNvPr>
          <p:cNvSpPr>
            <a:spLocks noGrp="1"/>
          </p:cNvSpPr>
          <p:nvPr>
            <p:ph type="sldNum" sz="quarter" idx="12"/>
          </p:nvPr>
        </p:nvSpPr>
        <p:spPr/>
        <p:txBody>
          <a:bodyPr/>
          <a:lstStyle/>
          <a:p>
            <a:fld id="{4F3947B8-8C5A-4761-A8FC-91A470F27CDE}" type="slidenum">
              <a:rPr lang="de-DE" smtClean="0"/>
              <a:t>‹#›</a:t>
            </a:fld>
            <a:endParaRPr lang="de-DE"/>
          </a:p>
        </p:txBody>
      </p:sp>
    </p:spTree>
    <p:extLst>
      <p:ext uri="{BB962C8B-B14F-4D97-AF65-F5344CB8AC3E}">
        <p14:creationId xmlns:p14="http://schemas.microsoft.com/office/powerpoint/2010/main" val="366407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8988978-303B-0FA6-C0E9-C83FD292A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39B56F8-C5E4-61BD-89B9-4D5BC3DC2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C3BD9-8907-6D80-4F04-1D5B9EE66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8C7CB-E8B3-4BFB-A9FD-60DB2B873EC0}" type="datetimeFigureOut">
              <a:rPr lang="de-DE" smtClean="0"/>
              <a:t>10.11.2022</a:t>
            </a:fld>
            <a:endParaRPr lang="de-DE"/>
          </a:p>
        </p:txBody>
      </p:sp>
      <p:sp>
        <p:nvSpPr>
          <p:cNvPr id="5" name="Fußzeilenplatzhalter 4">
            <a:extLst>
              <a:ext uri="{FF2B5EF4-FFF2-40B4-BE49-F238E27FC236}">
                <a16:creationId xmlns:a16="http://schemas.microsoft.com/office/drawing/2014/main" id="{1A837B7E-D578-A3C9-D2C8-4AFC0C414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7888F31-A02D-C488-A438-0975A910C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47B8-8C5A-4761-A8FC-91A470F27CDE}" type="slidenum">
              <a:rPr lang="de-DE" smtClean="0"/>
              <a:t>‹#›</a:t>
            </a:fld>
            <a:endParaRPr lang="de-DE"/>
          </a:p>
        </p:txBody>
      </p:sp>
    </p:spTree>
    <p:extLst>
      <p:ext uri="{BB962C8B-B14F-4D97-AF65-F5344CB8AC3E}">
        <p14:creationId xmlns:p14="http://schemas.microsoft.com/office/powerpoint/2010/main" val="364521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29A76-F40A-7919-046E-1DCA62399B42}"/>
              </a:ext>
            </a:extLst>
          </p:cNvPr>
          <p:cNvSpPr>
            <a:spLocks noGrp="1"/>
          </p:cNvSpPr>
          <p:nvPr>
            <p:ph type="ctrTitle"/>
          </p:nvPr>
        </p:nvSpPr>
        <p:spPr/>
        <p:txBody>
          <a:bodyPr anchor="ctr"/>
          <a:lstStyle/>
          <a:p>
            <a:br>
              <a:rPr lang="de-DE" dirty="0"/>
            </a:br>
            <a:r>
              <a:rPr lang="de-DE" dirty="0"/>
              <a:t>Audit 1</a:t>
            </a:r>
          </a:p>
        </p:txBody>
      </p:sp>
      <p:sp>
        <p:nvSpPr>
          <p:cNvPr id="3" name="Untertitel 2">
            <a:extLst>
              <a:ext uri="{FF2B5EF4-FFF2-40B4-BE49-F238E27FC236}">
                <a16:creationId xmlns:a16="http://schemas.microsoft.com/office/drawing/2014/main" id="{421CE2E3-E993-443C-6F0D-C9719B3F0596}"/>
              </a:ext>
            </a:extLst>
          </p:cNvPr>
          <p:cNvSpPr>
            <a:spLocks noGrp="1"/>
          </p:cNvSpPr>
          <p:nvPr>
            <p:ph type="subTitle" idx="1"/>
          </p:nvPr>
        </p:nvSpPr>
        <p:spPr/>
        <p:txBody>
          <a:bodyPr>
            <a:normAutofit/>
          </a:bodyPr>
          <a:lstStyle/>
          <a:p>
            <a:r>
              <a:rPr lang="de-DE" dirty="0"/>
              <a:t>Projekt an der Th Köln</a:t>
            </a:r>
            <a:br>
              <a:rPr lang="de-DE" dirty="0"/>
            </a:br>
            <a:r>
              <a:rPr lang="de-DE" dirty="0"/>
              <a:t>Wintersemester 22/23</a:t>
            </a:r>
            <a:br>
              <a:rPr lang="de-DE" dirty="0"/>
            </a:br>
            <a:r>
              <a:rPr lang="de-DE" dirty="0"/>
              <a:t>Entwicklungsprojekt - Perspektive - </a:t>
            </a:r>
            <a:r>
              <a:rPr lang="de-DE" dirty="0" err="1"/>
              <a:t>Social</a:t>
            </a:r>
            <a:r>
              <a:rPr lang="de-DE" dirty="0"/>
              <a:t> Computing</a:t>
            </a:r>
            <a:br>
              <a:rPr lang="de-DE" dirty="0"/>
            </a:br>
            <a:r>
              <a:rPr lang="de-DE" dirty="0"/>
              <a:t>Mirjam </a:t>
            </a:r>
            <a:r>
              <a:rPr lang="de-DE" dirty="0" err="1"/>
              <a:t>Blümm</a:t>
            </a:r>
            <a:r>
              <a:rPr lang="de-DE" dirty="0"/>
              <a:t>, Uwe Müsse, Simon Schulte</a:t>
            </a:r>
          </a:p>
        </p:txBody>
      </p:sp>
    </p:spTree>
    <p:extLst>
      <p:ext uri="{BB962C8B-B14F-4D97-AF65-F5344CB8AC3E}">
        <p14:creationId xmlns:p14="http://schemas.microsoft.com/office/powerpoint/2010/main" val="6446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3A0AF6-B267-8C2B-9A16-B4C0D7CF7603}"/>
              </a:ext>
            </a:extLst>
          </p:cNvPr>
          <p:cNvSpPr>
            <a:spLocks noGrp="1"/>
          </p:cNvSpPr>
          <p:nvPr>
            <p:ph type="title"/>
          </p:nvPr>
        </p:nvSpPr>
        <p:spPr/>
        <p:txBody>
          <a:bodyPr/>
          <a:lstStyle/>
          <a:p>
            <a:pPr algn="ctr"/>
            <a:r>
              <a:rPr lang="de-DE" dirty="0"/>
              <a:t>Version 0.85</a:t>
            </a:r>
          </a:p>
        </p:txBody>
      </p:sp>
      <p:pic>
        <p:nvPicPr>
          <p:cNvPr id="6" name="Grafik 5">
            <a:extLst>
              <a:ext uri="{FF2B5EF4-FFF2-40B4-BE49-F238E27FC236}">
                <a16:creationId xmlns:a16="http://schemas.microsoft.com/office/drawing/2014/main" id="{FFD6EEBB-F57D-482D-7FAE-DFCB47034A91}"/>
              </a:ext>
            </a:extLst>
          </p:cNvPr>
          <p:cNvPicPr>
            <a:picLocks noChangeAspect="1"/>
          </p:cNvPicPr>
          <p:nvPr/>
        </p:nvPicPr>
        <p:blipFill>
          <a:blip r:embed="rId3"/>
          <a:stretch>
            <a:fillRect/>
          </a:stretch>
        </p:blipFill>
        <p:spPr>
          <a:xfrm>
            <a:off x="1651517" y="1495191"/>
            <a:ext cx="8888965" cy="5101552"/>
          </a:xfrm>
          <a:prstGeom prst="rect">
            <a:avLst/>
          </a:prstGeom>
        </p:spPr>
      </p:pic>
    </p:spTree>
    <p:extLst>
      <p:ext uri="{BB962C8B-B14F-4D97-AF65-F5344CB8AC3E}">
        <p14:creationId xmlns:p14="http://schemas.microsoft.com/office/powerpoint/2010/main" val="408731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1CE7B0-EAAA-0A0A-5559-AD82A1546E93}"/>
              </a:ext>
            </a:extLst>
          </p:cNvPr>
          <p:cNvSpPr>
            <a:spLocks noGrp="1"/>
          </p:cNvSpPr>
          <p:nvPr>
            <p:ph type="title"/>
          </p:nvPr>
        </p:nvSpPr>
        <p:spPr/>
        <p:txBody>
          <a:bodyPr/>
          <a:lstStyle/>
          <a:p>
            <a:pPr algn="ctr"/>
            <a:r>
              <a:rPr lang="de-DE" dirty="0"/>
              <a:t>Version 0.8.7</a:t>
            </a:r>
          </a:p>
        </p:txBody>
      </p:sp>
      <p:pic>
        <p:nvPicPr>
          <p:cNvPr id="4" name="Grafik 3">
            <a:extLst>
              <a:ext uri="{FF2B5EF4-FFF2-40B4-BE49-F238E27FC236}">
                <a16:creationId xmlns:a16="http://schemas.microsoft.com/office/drawing/2014/main" id="{4C4F586D-9911-8887-C71F-EA90B9421591}"/>
              </a:ext>
            </a:extLst>
          </p:cNvPr>
          <p:cNvPicPr>
            <a:picLocks noChangeAspect="1"/>
          </p:cNvPicPr>
          <p:nvPr/>
        </p:nvPicPr>
        <p:blipFill>
          <a:blip r:embed="rId3"/>
          <a:stretch>
            <a:fillRect/>
          </a:stretch>
        </p:blipFill>
        <p:spPr>
          <a:xfrm>
            <a:off x="2435289" y="1690688"/>
            <a:ext cx="8739675" cy="5015871"/>
          </a:xfrm>
          <a:prstGeom prst="rect">
            <a:avLst/>
          </a:prstGeom>
        </p:spPr>
      </p:pic>
    </p:spTree>
    <p:extLst>
      <p:ext uri="{BB962C8B-B14F-4D97-AF65-F5344CB8AC3E}">
        <p14:creationId xmlns:p14="http://schemas.microsoft.com/office/powerpoint/2010/main" val="271871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E02DB-F2A0-8153-53F3-E6599863E214}"/>
              </a:ext>
            </a:extLst>
          </p:cNvPr>
          <p:cNvSpPr>
            <a:spLocks noGrp="1"/>
          </p:cNvSpPr>
          <p:nvPr>
            <p:ph type="title"/>
          </p:nvPr>
        </p:nvSpPr>
        <p:spPr/>
        <p:txBody>
          <a:bodyPr/>
          <a:lstStyle/>
          <a:p>
            <a:pPr algn="ctr"/>
            <a:r>
              <a:rPr lang="de-DE" dirty="0"/>
              <a:t>Version 0.9</a:t>
            </a:r>
          </a:p>
        </p:txBody>
      </p:sp>
      <p:pic>
        <p:nvPicPr>
          <p:cNvPr id="4" name="Grafik 3">
            <a:extLst>
              <a:ext uri="{FF2B5EF4-FFF2-40B4-BE49-F238E27FC236}">
                <a16:creationId xmlns:a16="http://schemas.microsoft.com/office/drawing/2014/main" id="{6F930390-8741-BF8E-2D7C-F09319C83946}"/>
              </a:ext>
            </a:extLst>
          </p:cNvPr>
          <p:cNvPicPr>
            <a:picLocks noChangeAspect="1"/>
          </p:cNvPicPr>
          <p:nvPr/>
        </p:nvPicPr>
        <p:blipFill>
          <a:blip r:embed="rId3"/>
          <a:stretch>
            <a:fillRect/>
          </a:stretch>
        </p:blipFill>
        <p:spPr>
          <a:xfrm>
            <a:off x="3538281" y="1877300"/>
            <a:ext cx="5115437" cy="4689150"/>
          </a:xfrm>
          <a:prstGeom prst="rect">
            <a:avLst/>
          </a:prstGeom>
        </p:spPr>
      </p:pic>
    </p:spTree>
    <p:extLst>
      <p:ext uri="{BB962C8B-B14F-4D97-AF65-F5344CB8AC3E}">
        <p14:creationId xmlns:p14="http://schemas.microsoft.com/office/powerpoint/2010/main" val="4156003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204F1-D296-3CE9-0644-6C2978421B6A}"/>
              </a:ext>
            </a:extLst>
          </p:cNvPr>
          <p:cNvSpPr>
            <a:spLocks noGrp="1"/>
          </p:cNvSpPr>
          <p:nvPr>
            <p:ph type="title"/>
          </p:nvPr>
        </p:nvSpPr>
        <p:spPr/>
        <p:txBody>
          <a:bodyPr/>
          <a:lstStyle/>
          <a:p>
            <a:pPr algn="ctr"/>
            <a:r>
              <a:rPr lang="de-DE" dirty="0"/>
              <a:t>Version 0.10</a:t>
            </a:r>
          </a:p>
        </p:txBody>
      </p:sp>
      <p:pic>
        <p:nvPicPr>
          <p:cNvPr id="4" name="Grafik 3">
            <a:extLst>
              <a:ext uri="{FF2B5EF4-FFF2-40B4-BE49-F238E27FC236}">
                <a16:creationId xmlns:a16="http://schemas.microsoft.com/office/drawing/2014/main" id="{37285A09-5313-B652-F195-3EF86E9ABD22}"/>
              </a:ext>
            </a:extLst>
          </p:cNvPr>
          <p:cNvPicPr>
            <a:picLocks noChangeAspect="1"/>
          </p:cNvPicPr>
          <p:nvPr/>
        </p:nvPicPr>
        <p:blipFill>
          <a:blip r:embed="rId3"/>
          <a:stretch>
            <a:fillRect/>
          </a:stretch>
        </p:blipFill>
        <p:spPr>
          <a:xfrm>
            <a:off x="3502523" y="1690688"/>
            <a:ext cx="5186953" cy="4943814"/>
          </a:xfrm>
          <a:prstGeom prst="rect">
            <a:avLst/>
          </a:prstGeom>
        </p:spPr>
      </p:pic>
    </p:spTree>
    <p:extLst>
      <p:ext uri="{BB962C8B-B14F-4D97-AF65-F5344CB8AC3E}">
        <p14:creationId xmlns:p14="http://schemas.microsoft.com/office/powerpoint/2010/main" val="65492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02FAF-07B6-FB6C-C0DE-8500FB3F8FC7}"/>
              </a:ext>
            </a:extLst>
          </p:cNvPr>
          <p:cNvSpPr>
            <a:spLocks noGrp="1"/>
          </p:cNvSpPr>
          <p:nvPr>
            <p:ph type="title"/>
          </p:nvPr>
        </p:nvSpPr>
        <p:spPr/>
        <p:txBody>
          <a:bodyPr/>
          <a:lstStyle/>
          <a:p>
            <a:pPr algn="ctr"/>
            <a:r>
              <a:rPr lang="de-DE" dirty="0"/>
              <a:t>Version 1.0</a:t>
            </a:r>
          </a:p>
        </p:txBody>
      </p:sp>
      <p:pic>
        <p:nvPicPr>
          <p:cNvPr id="4" name="Grafik 3">
            <a:extLst>
              <a:ext uri="{FF2B5EF4-FFF2-40B4-BE49-F238E27FC236}">
                <a16:creationId xmlns:a16="http://schemas.microsoft.com/office/drawing/2014/main" id="{CCFDA49A-B683-BF9F-03A2-CC51059F9734}"/>
              </a:ext>
            </a:extLst>
          </p:cNvPr>
          <p:cNvPicPr>
            <a:picLocks noChangeAspect="1"/>
          </p:cNvPicPr>
          <p:nvPr/>
        </p:nvPicPr>
        <p:blipFill>
          <a:blip r:embed="rId3"/>
          <a:stretch>
            <a:fillRect/>
          </a:stretch>
        </p:blipFill>
        <p:spPr>
          <a:xfrm>
            <a:off x="3535180" y="1776413"/>
            <a:ext cx="5121639" cy="4881562"/>
          </a:xfrm>
          <a:prstGeom prst="rect">
            <a:avLst/>
          </a:prstGeom>
        </p:spPr>
      </p:pic>
    </p:spTree>
    <p:extLst>
      <p:ext uri="{BB962C8B-B14F-4D97-AF65-F5344CB8AC3E}">
        <p14:creationId xmlns:p14="http://schemas.microsoft.com/office/powerpoint/2010/main" val="366482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Zielhierarchie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511946" y="1198485"/>
            <a:ext cx="11168108" cy="4916334"/>
          </a:xfrm>
        </p:spPr>
        <p:txBody>
          <a:bodyPr>
            <a:noAutofit/>
          </a:bodyPr>
          <a:lstStyle/>
          <a:p>
            <a:r>
              <a:rPr lang="de-DE" sz="1200" b="1" dirty="0"/>
              <a:t>Strategische Ziele</a:t>
            </a:r>
          </a:p>
          <a:p>
            <a:pPr>
              <a:buFont typeface="Arial" panose="020B0604020202020204" pitchFamily="34" charset="0"/>
              <a:buChar char="•"/>
            </a:pPr>
            <a:r>
              <a:rPr lang="de-DE" sz="1200" dirty="0"/>
              <a:t>Es muss eine Community geschaffen werden.</a:t>
            </a:r>
          </a:p>
          <a:p>
            <a:pPr>
              <a:buFont typeface="Arial" panose="020B0604020202020204" pitchFamily="34" charset="0"/>
              <a:buChar char="•"/>
            </a:pPr>
            <a:r>
              <a:rPr lang="de-DE" sz="1200" dirty="0"/>
              <a:t>Es soll historisches Material digital gesammelt werden.</a:t>
            </a:r>
          </a:p>
          <a:p>
            <a:pPr>
              <a:buFont typeface="Arial" panose="020B0604020202020204" pitchFamily="34" charset="0"/>
              <a:buChar char="•"/>
            </a:pPr>
            <a:r>
              <a:rPr lang="de-DE" sz="1200" dirty="0"/>
              <a:t>Es soll möglich sein sich ein Bild von einer Ortschaft (Gummersbach) zu bestimmten Zeitperioden zu machen.</a:t>
            </a:r>
          </a:p>
          <a:p>
            <a:r>
              <a:rPr lang="de-DE" sz="1200" b="1" dirty="0"/>
              <a:t>Taktische Ziele</a:t>
            </a:r>
          </a:p>
          <a:p>
            <a:pPr>
              <a:buFont typeface="Arial" panose="020B0604020202020204" pitchFamily="34" charset="0"/>
              <a:buChar char="•"/>
            </a:pPr>
            <a:r>
              <a:rPr lang="de-DE" sz="1200" dirty="0"/>
              <a:t>Es müssen Bilder hochgeladen werden können.</a:t>
            </a:r>
          </a:p>
          <a:p>
            <a:pPr>
              <a:buFont typeface="Arial" panose="020B0604020202020204" pitchFamily="34" charset="0"/>
              <a:buChar char="•"/>
            </a:pPr>
            <a:r>
              <a:rPr lang="de-DE" sz="1200" dirty="0"/>
              <a:t>Es soll die Möglichkeit geben die Bilder ort- und zeitbezogen einzuordnen.</a:t>
            </a:r>
          </a:p>
          <a:p>
            <a:pPr>
              <a:buFont typeface="Arial" panose="020B0604020202020204" pitchFamily="34" charset="0"/>
              <a:buChar char="•"/>
            </a:pPr>
            <a:r>
              <a:rPr lang="de-DE" sz="1200" dirty="0"/>
              <a:t>Es müssen Kommentare und Geschichten zu den Bildern und Orten hinterlassen werden können.</a:t>
            </a:r>
          </a:p>
          <a:p>
            <a:pPr>
              <a:buFont typeface="Arial" panose="020B0604020202020204" pitchFamily="34" charset="0"/>
              <a:buChar char="•"/>
            </a:pPr>
            <a:r>
              <a:rPr lang="de-DE" sz="1200" dirty="0"/>
              <a:t>Es könnte daraus eine Karte enstehen.</a:t>
            </a:r>
          </a:p>
          <a:p>
            <a:pPr>
              <a:buFont typeface="Arial" panose="020B0604020202020204" pitchFamily="34" charset="0"/>
              <a:buChar char="•"/>
            </a:pPr>
            <a:r>
              <a:rPr lang="de-DE" sz="1200" dirty="0"/>
              <a:t>Die User müssen identifizierbar sein.</a:t>
            </a:r>
          </a:p>
          <a:p>
            <a:pPr>
              <a:buFont typeface="Arial" panose="020B0604020202020204" pitchFamily="34" charset="0"/>
              <a:buChar char="•"/>
            </a:pPr>
            <a:r>
              <a:rPr lang="de-DE" sz="1200" dirty="0"/>
              <a:t>Das System soll gamifiziert werden.</a:t>
            </a:r>
          </a:p>
          <a:p>
            <a:pPr>
              <a:buFont typeface="Arial" panose="020B0604020202020204" pitchFamily="34" charset="0"/>
              <a:buChar char="•"/>
            </a:pPr>
            <a:r>
              <a:rPr lang="de-DE" sz="1200" dirty="0"/>
              <a:t>Neue Bewohner und Ortsfremde sollen auch an dem System und der Community teilhaben können.</a:t>
            </a:r>
          </a:p>
          <a:p>
            <a:r>
              <a:rPr lang="de-DE" sz="1200" b="1" dirty="0"/>
              <a:t>Operative Ziele</a:t>
            </a:r>
          </a:p>
          <a:p>
            <a:pPr>
              <a:buFont typeface="Arial" panose="020B0604020202020204" pitchFamily="34" charset="0"/>
              <a:buChar char="•"/>
            </a:pPr>
            <a:r>
              <a:rPr lang="de-DE" sz="1200" dirty="0"/>
              <a:t>Es muss eine Datenstruktur entwickelt werden.</a:t>
            </a:r>
          </a:p>
          <a:p>
            <a:pPr>
              <a:buFont typeface="Arial" panose="020B0604020202020204" pitchFamily="34" charset="0"/>
              <a:buChar char="•"/>
            </a:pPr>
            <a:r>
              <a:rPr lang="de-DE" sz="1200" dirty="0"/>
              <a:t>Es sollte ein bestimmter Zeitrahmen, der betrachtet werden soll, bestimmt werden.</a:t>
            </a:r>
          </a:p>
          <a:p>
            <a:pPr>
              <a:buFont typeface="Arial" panose="020B0604020202020204" pitchFamily="34" charset="0"/>
              <a:buChar char="•"/>
            </a:pPr>
            <a:r>
              <a:rPr lang="de-DE" sz="1200" dirty="0"/>
              <a:t>Die Zielgruppe und Stakeholder müssen genau untersucht und verstanden werden.</a:t>
            </a:r>
          </a:p>
          <a:p>
            <a:pPr>
              <a:buFont typeface="Arial" panose="020B0604020202020204" pitchFamily="34" charset="0"/>
              <a:buChar char="•"/>
            </a:pPr>
            <a:r>
              <a:rPr lang="de-DE" sz="1200" dirty="0"/>
              <a:t>Es soll eine passende Gamification Idee gefunden und implementiert werden.</a:t>
            </a:r>
          </a:p>
          <a:p>
            <a:pPr>
              <a:buFont typeface="Arial" panose="020B0604020202020204" pitchFamily="34" charset="0"/>
              <a:buChar char="•"/>
            </a:pPr>
            <a:r>
              <a:rPr lang="de-DE" sz="1200" dirty="0"/>
              <a:t>Es muss ein benutzungsfreundliches UI entwickelt werden.</a:t>
            </a:r>
          </a:p>
          <a:p>
            <a:pPr>
              <a:buFont typeface="Arial" panose="020B0604020202020204" pitchFamily="34" charset="0"/>
              <a:buChar char="•"/>
            </a:pPr>
            <a:r>
              <a:rPr lang="de-DE" sz="1200" dirty="0"/>
              <a:t>Es kann eine Grundkarte gewählt werden oder es kann den Usern die Möglichkeit gegeben werden die Karte kollaborativ selber zu zeichnen</a:t>
            </a:r>
          </a:p>
        </p:txBody>
      </p:sp>
    </p:spTree>
    <p:extLst>
      <p:ext uri="{BB962C8B-B14F-4D97-AF65-F5344CB8AC3E}">
        <p14:creationId xmlns:p14="http://schemas.microsoft.com/office/powerpoint/2010/main" val="260840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Alleinstellungsmerkmale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a:xfrm>
            <a:off x="603682" y="1491449"/>
            <a:ext cx="11168108" cy="4916334"/>
          </a:xfrm>
        </p:spPr>
        <p:txBody>
          <a:bodyPr>
            <a:noAutofit/>
          </a:bodyPr>
          <a:lstStyle/>
          <a:p>
            <a:r>
              <a:rPr lang="de-DE" sz="1400" dirty="0"/>
              <a:t>Bester Vergleichspunkt: Historisch thematisierte Facebook Gruppen</a:t>
            </a:r>
          </a:p>
          <a:p>
            <a:r>
              <a:rPr lang="de-DE" sz="1400" dirty="0"/>
              <a:t>Posts stehen für sich allein. Es gibt keine kontextuelle Übersicht.</a:t>
            </a:r>
          </a:p>
          <a:p>
            <a:r>
              <a:rPr lang="de-DE" sz="1400" dirty="0"/>
              <a:t>Sehr viel historisches Material in Archiven, nur bedingt digitalisiert</a:t>
            </a:r>
          </a:p>
          <a:p>
            <a:r>
              <a:rPr lang="de-DE" sz="1400" dirty="0"/>
              <a:t>Digitalisate je nach Archiv nur für Entgeld verfügbar</a:t>
            </a:r>
          </a:p>
          <a:p>
            <a:endParaRPr lang="de-DE" sz="1400" dirty="0"/>
          </a:p>
          <a:p>
            <a:r>
              <a:rPr lang="de-DE" sz="1400" dirty="0"/>
              <a:t>System bietet den gesellschaftlichen Austausch von historischem Material, der auch auf Facebook stattfinden kann, an und ermöglicht, dass die Beiträge zueinander kontextualisiert werden können.  Außerdem soll die Nutzung als Teilhabe an einem Projekt empfunden werden, was bei einer Facebook Gruppe eher nicht der Fall ist.</a:t>
            </a:r>
            <a:endParaRPr lang="de-DE" sz="900" dirty="0"/>
          </a:p>
        </p:txBody>
      </p:sp>
    </p:spTree>
    <p:extLst>
      <p:ext uri="{BB962C8B-B14F-4D97-AF65-F5344CB8AC3E}">
        <p14:creationId xmlns:p14="http://schemas.microsoft.com/office/powerpoint/2010/main" val="30885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5803E1-3061-3D98-55DF-DA65409D0477}"/>
              </a:ext>
            </a:extLst>
          </p:cNvPr>
          <p:cNvSpPr>
            <a:spLocks noGrp="1"/>
          </p:cNvSpPr>
          <p:nvPr>
            <p:ph type="title"/>
          </p:nvPr>
        </p:nvSpPr>
        <p:spPr/>
        <p:txBody>
          <a:bodyPr/>
          <a:lstStyle/>
          <a:p>
            <a:pPr algn="ctr"/>
            <a:r>
              <a:rPr lang="de-DE" dirty="0"/>
              <a:t>Projektplan</a:t>
            </a:r>
          </a:p>
        </p:txBody>
      </p:sp>
      <p:sp>
        <p:nvSpPr>
          <p:cNvPr id="3" name="Inhaltsplatzhalter 2">
            <a:extLst>
              <a:ext uri="{FF2B5EF4-FFF2-40B4-BE49-F238E27FC236}">
                <a16:creationId xmlns:a16="http://schemas.microsoft.com/office/drawing/2014/main" id="{A827AFA2-A2E7-A253-12EC-D3BB40886ABE}"/>
              </a:ext>
            </a:extLst>
          </p:cNvPr>
          <p:cNvSpPr>
            <a:spLocks noGrp="1"/>
          </p:cNvSpPr>
          <p:nvPr>
            <p:ph idx="1"/>
          </p:nvPr>
        </p:nvSpPr>
        <p:spPr/>
        <p:txBody>
          <a:bodyPr>
            <a:normAutofit/>
          </a:bodyPr>
          <a:lstStyle/>
          <a:p>
            <a:r>
              <a:rPr lang="de-DE" sz="1800" dirty="0"/>
              <a:t>Im </a:t>
            </a:r>
            <a:r>
              <a:rPr lang="de-DE" sz="1800" dirty="0" err="1"/>
              <a:t>Github</a:t>
            </a:r>
            <a:r>
              <a:rPr lang="de-DE" sz="1800" dirty="0"/>
              <a:t> Wiki</a:t>
            </a:r>
          </a:p>
          <a:p>
            <a:r>
              <a:rPr lang="de-DE" sz="1600" dirty="0"/>
              <a:t>https://github.com/sebastiankoch10/EPWS2223HausenKochZimmer/wiki/Ausf%C3%BChrlicher-Projektplan</a:t>
            </a:r>
          </a:p>
        </p:txBody>
      </p:sp>
    </p:spTree>
    <p:extLst>
      <p:ext uri="{BB962C8B-B14F-4D97-AF65-F5344CB8AC3E}">
        <p14:creationId xmlns:p14="http://schemas.microsoft.com/office/powerpoint/2010/main" val="144161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0595A-7435-C9B7-F66B-A192A834D49B}"/>
              </a:ext>
            </a:extLst>
          </p:cNvPr>
          <p:cNvSpPr>
            <a:spLocks noGrp="1"/>
          </p:cNvSpPr>
          <p:nvPr>
            <p:ph type="title"/>
          </p:nvPr>
        </p:nvSpPr>
        <p:spPr/>
        <p:txBody>
          <a:bodyPr/>
          <a:lstStyle/>
          <a:p>
            <a:pPr algn="ctr"/>
            <a:r>
              <a:rPr lang="de-DE" dirty="0"/>
              <a:t>Andere Projekt Ideen</a:t>
            </a:r>
          </a:p>
        </p:txBody>
      </p:sp>
      <p:sp>
        <p:nvSpPr>
          <p:cNvPr id="3" name="Inhaltsplatzhalter 2">
            <a:extLst>
              <a:ext uri="{FF2B5EF4-FFF2-40B4-BE49-F238E27FC236}">
                <a16:creationId xmlns:a16="http://schemas.microsoft.com/office/drawing/2014/main" id="{B3DD9D4B-2089-7D54-ABB6-9FD4CFD0EEDD}"/>
              </a:ext>
            </a:extLst>
          </p:cNvPr>
          <p:cNvSpPr>
            <a:spLocks noGrp="1"/>
          </p:cNvSpPr>
          <p:nvPr>
            <p:ph idx="1"/>
          </p:nvPr>
        </p:nvSpPr>
        <p:spPr>
          <a:xfrm>
            <a:off x="838200" y="1825625"/>
            <a:ext cx="10515600" cy="4667250"/>
          </a:xfrm>
        </p:spPr>
        <p:txBody>
          <a:bodyPr>
            <a:noAutofit/>
          </a:bodyPr>
          <a:lstStyle/>
          <a:p>
            <a:r>
              <a:rPr lang="de-DE" sz="1200" dirty="0"/>
              <a:t>Unterstützung durch Plattform</a:t>
            </a:r>
          </a:p>
          <a:p>
            <a:pPr marL="0" indent="0">
              <a:buNone/>
            </a:pPr>
            <a:r>
              <a:rPr lang="de-DE" sz="1200" dirty="0"/>
              <a:t>Das Problem der Digitalisierung ist meist der Benutzer, Alter, Bildung und Einkommen stellen Zugang Hürden da. Mit Hilfe eines softwaregestützten Angebots wollen wir es einigen Benutzer ermöglichen Erklärungen für verschiedene (einige) Probleme zu bekommen. Die Erklärungen sollten möglichst Audio Visuell, gegeben falls mit menschlicher Unterstützung ermöglicht werden.</a:t>
            </a:r>
          </a:p>
          <a:p>
            <a:pPr marL="0" indent="0">
              <a:buNone/>
            </a:pPr>
            <a:endParaRPr lang="de-DE" sz="1200" dirty="0"/>
          </a:p>
          <a:p>
            <a:r>
              <a:rPr lang="de-DE" sz="1200" dirty="0"/>
              <a:t>Lokale Einzelhändler Vernetzung</a:t>
            </a:r>
          </a:p>
          <a:p>
            <a:pPr marL="0" indent="0">
              <a:buNone/>
            </a:pPr>
            <a:r>
              <a:rPr lang="de-DE" sz="1200" dirty="0"/>
              <a:t>Der Online Markt in Deutschland wir fast in alle Sparten von einem internationalen „Monopolisten“ gestimmt. Es gibt keine Plattform die adäquat lokalen Einzelhändler und Unternehmen online mit Kauf interessierten Personen verbindet. Die Idee ist es eine Plattform bereitgestellt, welche den Verkauf von Lokalen Produkten ermöglicht. Es ist zukünftig möglich den Zugang der Plattform in der analogen Welt bereitzustellen. Die Verknüpfung mit der analogen Welt könnte z.B. Senioren für vorteilhaft sein. Außerdem könnte Produkte nach non wirtschaftlichen Gesichtspunkten herausgehoben werden. </a:t>
            </a:r>
          </a:p>
          <a:p>
            <a:pPr marL="0" indent="0">
              <a:buNone/>
            </a:pPr>
            <a:endParaRPr lang="de-DE" sz="1200" dirty="0"/>
          </a:p>
          <a:p>
            <a:r>
              <a:rPr lang="de-DE" sz="1200" dirty="0"/>
              <a:t>Datenschutz: Abfrage bei Unternehmen</a:t>
            </a:r>
          </a:p>
          <a:p>
            <a:pPr marL="0" indent="0">
              <a:buNone/>
            </a:pPr>
            <a:r>
              <a:rPr lang="de-DE" sz="1200" dirty="0"/>
              <a:t>Die Abfrage der gespeicherten Daten bei Unternehmen hat einige Hürden. Es ist möglich verschiedene Vorlagen im Internet zu finden, sowie einige Digitalunternehmen ermöglichen es online oder in Apps eine Auskunft er bekommen. Wir wollen dies zentraler und Benutzer freundlich Softwaregestützt ermöglichen. </a:t>
            </a:r>
          </a:p>
          <a:p>
            <a:pPr marL="0" indent="0">
              <a:buNone/>
            </a:pPr>
            <a:endParaRPr lang="de-DE" sz="1200" dirty="0"/>
          </a:p>
          <a:p>
            <a:r>
              <a:rPr lang="de-DE" sz="1200" dirty="0"/>
              <a:t>Datenschutz: Anleitung bei Einstellen von Apps</a:t>
            </a:r>
          </a:p>
          <a:p>
            <a:pPr marL="0" indent="0">
              <a:buNone/>
            </a:pPr>
            <a:r>
              <a:rPr lang="de-DE" sz="1200" dirty="0"/>
              <a:t>Das Einstellen von Apps mit dem Fokus auf Datenschutz ist eine Herausforderung. Zum einen gibt es viele Apps, die diese in Unterpunkten verschachteln oder es kaum den Benutzer ermöglichen wirklich zu wissen was und wie genau er die Einstellungen des Datenschutzes vornehmen soll. Wir wollen eine Plattform Lösung anbieten, auf welcher mit Audio/visuellen Anleitungen die Einstellung verschiedener(einiger) gängiger Apps erklärt wird.</a:t>
            </a:r>
          </a:p>
          <a:p>
            <a:endParaRPr lang="de-DE" sz="1200" dirty="0"/>
          </a:p>
        </p:txBody>
      </p:sp>
    </p:spTree>
    <p:extLst>
      <p:ext uri="{BB962C8B-B14F-4D97-AF65-F5344CB8AC3E}">
        <p14:creationId xmlns:p14="http://schemas.microsoft.com/office/powerpoint/2010/main" val="27167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391F0-7EF8-A5A3-22B4-E6244BFA8160}"/>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C93F4656-F40F-C017-B615-5BC2E3DFCA77}"/>
              </a:ext>
            </a:extLst>
          </p:cNvPr>
          <p:cNvSpPr>
            <a:spLocks noGrp="1"/>
          </p:cNvSpPr>
          <p:nvPr>
            <p:ph idx="1"/>
          </p:nvPr>
        </p:nvSpPr>
        <p:spPr>
          <a:xfrm>
            <a:off x="838200" y="1825625"/>
            <a:ext cx="10515600" cy="4746625"/>
          </a:xfrm>
        </p:spPr>
        <p:txBody>
          <a:bodyPr>
            <a:noAutofit/>
          </a:bodyPr>
          <a:lstStyle/>
          <a:p>
            <a:r>
              <a:rPr lang="de-DE" sz="1200" dirty="0"/>
              <a:t>Darstellung des Problemraums</a:t>
            </a:r>
          </a:p>
          <a:p>
            <a:pPr marL="0" indent="0">
              <a:buNone/>
            </a:pPr>
            <a:r>
              <a:rPr lang="de-DE" sz="1200" dirty="0"/>
              <a:t>Heutzutage gibt es wenig Möglichkeiten, digital mit alten Karten von Städten zu interagieren. Falls solche Karten vorliegen, ist es jedoch meist nur ein Bild und dem Nutzer ist es meist nicht möglich genau zu erkennen, was geschichtlich bedeutende Orte oder Gebäude auf der Karte sind. Des Weiteren ist es auch schwer nachzuvollziehen, wie sich diese Orte bzw. Gebäude im Verlauf der Zeit verändert haben, so ist es für einen geschichtsinteressierten Menschen schwierig, anhand alter Karten sich selbst Wissen anzueignen oder zu erweitern.</a:t>
            </a:r>
          </a:p>
          <a:p>
            <a:pPr marL="0" indent="0">
              <a:buNone/>
            </a:pPr>
            <a:r>
              <a:rPr lang="de-DE" sz="1200" dirty="0"/>
              <a:t>Die Darstellung von historischen Daten anhand von Karten für eine Stadt wie Gummersbach ist leider nicht realistisch. Die Karten der Region Bergisches Land lassen sich bis 1795 zurückdatieren, jedoch gibt es keine stätischen Karten der Stadt Gummersbach, welche in unsere Recherche aufgefunden wurden. Gegebenenfalls können graphische Darstellung der historischen Daten einzelnen Interessanten Objekten zugeordnet werden.</a:t>
            </a:r>
          </a:p>
          <a:p>
            <a:pPr marL="0" indent="0">
              <a:buNone/>
            </a:pPr>
            <a:r>
              <a:rPr lang="de-DE" sz="1200" dirty="0"/>
              <a:t>Es ist zu diskutieren, wie mit dem Problem der nicht gefundenen Karten umgegangen wird. Die erste Idee ist es keine Karte als Grundlage zum Darstellen der historischen Daten zu verwenden. Die andere Idee ist es Köln als Großstadt, für den POC zu verwenden, da es Karten Material zu finden gibt.</a:t>
            </a:r>
          </a:p>
          <a:p>
            <a:pPr marL="0" indent="0">
              <a:buNone/>
            </a:pPr>
            <a:endParaRPr lang="de-DE" sz="1200" dirty="0"/>
          </a:p>
          <a:p>
            <a:pPr marL="0" indent="0">
              <a:buNone/>
            </a:pPr>
            <a:r>
              <a:rPr lang="de-DE" sz="1200" dirty="0"/>
              <a:t>Anmerkungen:</a:t>
            </a:r>
          </a:p>
          <a:p>
            <a:pPr marL="0" indent="0">
              <a:buNone/>
            </a:pPr>
            <a:r>
              <a:rPr lang="de-DE" sz="1200" dirty="0"/>
              <a:t>Die Darstellung einer Karte als Grundlage ist zu diskutieren.</a:t>
            </a:r>
          </a:p>
          <a:p>
            <a:pPr marL="0" indent="0">
              <a:buNone/>
            </a:pPr>
            <a:r>
              <a:rPr lang="de-DE" sz="1200" dirty="0"/>
              <a:t>Die Darstellung von historischen Daten aus der näheren Umgebung ist meist nur für sehr Interessierte Kenner zugänglich. Die Daten befinden sich in separaten Quellen und gegebenenfalls sind diese nicht bekannt. </a:t>
            </a:r>
          </a:p>
          <a:p>
            <a:pPr marL="0" indent="0">
              <a:buNone/>
            </a:pPr>
            <a:r>
              <a:rPr lang="de-DE" sz="1200" dirty="0"/>
              <a:t>Neben den Langjährigen Bewohnern der Städte Köln/Gummersbach sind ortsfremde wie Studenten oder Touristen mögliche User.</a:t>
            </a:r>
          </a:p>
          <a:p>
            <a:endParaRPr lang="de-DE" sz="1200" dirty="0"/>
          </a:p>
          <a:p>
            <a:pPr marL="0" indent="0">
              <a:buNone/>
            </a:pPr>
            <a:endParaRPr lang="de-DE" sz="1200" dirty="0"/>
          </a:p>
        </p:txBody>
      </p:sp>
    </p:spTree>
    <p:extLst>
      <p:ext uri="{BB962C8B-B14F-4D97-AF65-F5344CB8AC3E}">
        <p14:creationId xmlns:p14="http://schemas.microsoft.com/office/powerpoint/2010/main" val="283219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3CB18-42D5-3E4C-71F2-344CFE3D3171}"/>
              </a:ext>
            </a:extLst>
          </p:cNvPr>
          <p:cNvSpPr>
            <a:spLocks noGrp="1"/>
          </p:cNvSpPr>
          <p:nvPr>
            <p:ph type="title"/>
          </p:nvPr>
        </p:nvSpPr>
        <p:spPr/>
        <p:txBody>
          <a:bodyPr/>
          <a:lstStyle/>
          <a:p>
            <a:pPr algn="ctr"/>
            <a:r>
              <a:rPr lang="de-DE" dirty="0"/>
              <a:t>Erste Version Projekt Idee</a:t>
            </a:r>
          </a:p>
        </p:txBody>
      </p:sp>
      <p:sp>
        <p:nvSpPr>
          <p:cNvPr id="3" name="Inhaltsplatzhalter 2">
            <a:extLst>
              <a:ext uri="{FF2B5EF4-FFF2-40B4-BE49-F238E27FC236}">
                <a16:creationId xmlns:a16="http://schemas.microsoft.com/office/drawing/2014/main" id="{769D374B-3E02-82D0-A6B5-530D62E886BB}"/>
              </a:ext>
            </a:extLst>
          </p:cNvPr>
          <p:cNvSpPr>
            <a:spLocks noGrp="1"/>
          </p:cNvSpPr>
          <p:nvPr>
            <p:ph idx="1"/>
          </p:nvPr>
        </p:nvSpPr>
        <p:spPr>
          <a:xfrm>
            <a:off x="838200" y="1825624"/>
            <a:ext cx="10515600" cy="4784725"/>
          </a:xfrm>
        </p:spPr>
        <p:txBody>
          <a:bodyPr>
            <a:normAutofit/>
          </a:bodyPr>
          <a:lstStyle/>
          <a:p>
            <a:r>
              <a:rPr lang="de-DE" sz="1200" dirty="0"/>
              <a:t>Zielsetzung / Vision</a:t>
            </a:r>
          </a:p>
          <a:p>
            <a:pPr marL="0" indent="0">
              <a:buNone/>
            </a:pPr>
            <a:r>
              <a:rPr lang="de-DE" sz="1200" dirty="0"/>
              <a:t>Idee ist es nun, dem Nutzer eine Möglichkeit zu schaffen, sich geschichtliches Wissen über bestimmte Orte und den darin verbundenen Gebäuden anzueignen und das erworbene Wissen zu verfestigen. Dies soll erfolgen, indem man eine alte Karte virtuell ablaufen kann und bei bestimmten bedeutenden Punkten sich entsprechende Informationen durchlesen kann. Auch soll man von der jeweiligen alten Karte einen Vergleich zu einer neuen Karte sehen können (?).</a:t>
            </a:r>
          </a:p>
          <a:p>
            <a:pPr marL="0" indent="0">
              <a:buNone/>
            </a:pPr>
            <a:endParaRPr lang="de-DE" sz="1200" dirty="0"/>
          </a:p>
          <a:p>
            <a:pPr marL="0" indent="0">
              <a:buNone/>
            </a:pPr>
            <a:r>
              <a:rPr lang="de-DE" sz="1200" dirty="0"/>
              <a:t>Anmerkung:</a:t>
            </a:r>
          </a:p>
          <a:p>
            <a:pPr marL="0" indent="0">
              <a:buNone/>
            </a:pPr>
            <a:r>
              <a:rPr lang="de-DE" sz="1200" dirty="0"/>
              <a:t>Nachdem man eine Karte erkundet hat, soll man das Gelernte in Form eines Quiz (?) wiedergeben können.</a:t>
            </a:r>
          </a:p>
          <a:p>
            <a:pPr marL="0" indent="0">
              <a:buNone/>
            </a:pPr>
            <a:r>
              <a:rPr lang="de-DE" sz="1200" dirty="0"/>
              <a:t>Die Veränderung des Objektes in der Stadt soll möglichst durch eine bildliche Darstellung verdeutlicht werden.</a:t>
            </a:r>
          </a:p>
          <a:p>
            <a:pPr marL="0" indent="0">
              <a:buNone/>
            </a:pPr>
            <a:r>
              <a:rPr lang="de-DE" sz="1200" dirty="0"/>
              <a:t>Die Software könnte durch Gamification Systeme das Lernen fördern.</a:t>
            </a:r>
          </a:p>
          <a:p>
            <a:pPr marL="0" indent="0">
              <a:buNone/>
            </a:pPr>
            <a:endParaRPr lang="de-DE" sz="1200" dirty="0"/>
          </a:p>
          <a:p>
            <a:r>
              <a:rPr lang="de-DE" sz="1200" dirty="0"/>
              <a:t>Relevanz</a:t>
            </a:r>
          </a:p>
          <a:p>
            <a:pPr marL="0" indent="0">
              <a:buNone/>
            </a:pPr>
            <a:r>
              <a:rPr lang="de-DE" sz="1200" dirty="0"/>
              <a:t>Relevanz, weil keine vergleichbare Plattform besteht (?).</a:t>
            </a:r>
          </a:p>
          <a:p>
            <a:pPr marL="0" indent="0">
              <a:buNone/>
            </a:pPr>
            <a:r>
              <a:rPr lang="de-DE" sz="1200" dirty="0"/>
              <a:t>Tourismus (vielleicht in Gummersbach, dann auch wirtschaftlich vielleicht relevant)</a:t>
            </a:r>
          </a:p>
          <a:p>
            <a:pPr marL="0" indent="0">
              <a:buNone/>
            </a:pPr>
            <a:r>
              <a:rPr lang="de-DE" sz="1200" dirty="0"/>
              <a:t>Bietet einen wissen orientierten Mehrwert durch das Vermitteln von historischem Wissen für die Bürger und Besucher der Stadt Gummersbach/Köln.</a:t>
            </a:r>
          </a:p>
          <a:p>
            <a:pPr marL="0" indent="0">
              <a:buNone/>
            </a:pPr>
            <a:r>
              <a:rPr lang="de-DE" sz="1200" dirty="0"/>
              <a:t>Wissenschaftliche Recherche(wenn möglich)</a:t>
            </a:r>
          </a:p>
          <a:p>
            <a:pPr marL="0" indent="0">
              <a:buNone/>
            </a:pPr>
            <a:r>
              <a:rPr lang="de-DE" sz="1200" dirty="0" err="1"/>
              <a:t>Stakeholdernalyse</a:t>
            </a:r>
            <a:r>
              <a:rPr lang="de-DE" sz="1200" dirty="0"/>
              <a:t>?</a:t>
            </a:r>
          </a:p>
          <a:p>
            <a:pPr marL="0" indent="0">
              <a:buNone/>
            </a:pPr>
            <a:r>
              <a:rPr lang="de-DE" sz="1200" dirty="0" err="1"/>
              <a:t>Geocatching</a:t>
            </a:r>
            <a:r>
              <a:rPr lang="de-DE" sz="1200" dirty="0"/>
              <a:t> für neue historische orte</a:t>
            </a:r>
          </a:p>
        </p:txBody>
      </p:sp>
    </p:spTree>
    <p:extLst>
      <p:ext uri="{BB962C8B-B14F-4D97-AF65-F5344CB8AC3E}">
        <p14:creationId xmlns:p14="http://schemas.microsoft.com/office/powerpoint/2010/main" val="62920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C5B796-40B4-D689-B460-7D61AB01AE62}"/>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C6B80267-8BD3-DDB9-B749-6905671A26BD}"/>
              </a:ext>
            </a:extLst>
          </p:cNvPr>
          <p:cNvSpPr>
            <a:spLocks noGrp="1"/>
          </p:cNvSpPr>
          <p:nvPr>
            <p:ph idx="1"/>
          </p:nvPr>
        </p:nvSpPr>
        <p:spPr>
          <a:xfrm>
            <a:off x="838200" y="1825624"/>
            <a:ext cx="10515600" cy="4575175"/>
          </a:xfrm>
        </p:spPr>
        <p:txBody>
          <a:bodyPr>
            <a:noAutofit/>
          </a:bodyPr>
          <a:lstStyle/>
          <a:p>
            <a:pPr marL="514350" indent="-514350">
              <a:buFont typeface="+mj-lt"/>
              <a:buAutoNum type="arabicPeriod"/>
            </a:pPr>
            <a:r>
              <a:rPr lang="de-DE" sz="1200" dirty="0"/>
              <a:t>Stadt Führungsapps</a:t>
            </a:r>
          </a:p>
          <a:p>
            <a:pPr marL="0" indent="0">
              <a:buNone/>
            </a:pPr>
            <a:r>
              <a:rPr lang="de-DE" sz="1200" dirty="0"/>
              <a:t>https://www.mydays.de/geschenkidee/digitale-stadtfuehrungen-koeln</a:t>
            </a:r>
          </a:p>
          <a:p>
            <a:pPr marL="0" indent="0">
              <a:buNone/>
            </a:pPr>
            <a:r>
              <a:rPr lang="de-DE" sz="1200" dirty="0"/>
              <a:t>-9,90€</a:t>
            </a:r>
          </a:p>
          <a:p>
            <a:pPr marL="0" indent="0">
              <a:buNone/>
            </a:pPr>
            <a:r>
              <a:rPr lang="de-DE" sz="1200" dirty="0"/>
              <a:t>-führt an unbekanntere und bekanntere Kölner Orte</a:t>
            </a:r>
          </a:p>
          <a:p>
            <a:pPr marL="0" indent="0">
              <a:buNone/>
            </a:pPr>
            <a:r>
              <a:rPr lang="de-DE" sz="1200" dirty="0"/>
              <a:t>-Zielpunkt per E-Mail</a:t>
            </a:r>
          </a:p>
          <a:p>
            <a:pPr marL="0" indent="0">
              <a:buNone/>
            </a:pPr>
            <a:r>
              <a:rPr lang="de-DE" sz="1200" dirty="0"/>
              <a:t>-rätsel lösen für fortschritt</a:t>
            </a:r>
          </a:p>
          <a:p>
            <a:pPr marL="0" indent="0">
              <a:buNone/>
            </a:pPr>
            <a:r>
              <a:rPr lang="de-DE" sz="1200" dirty="0"/>
              <a:t>-Safari-Regionalliga-Tabelle zum vergleichen</a:t>
            </a:r>
          </a:p>
          <a:p>
            <a:pPr marL="0" indent="0">
              <a:buNone/>
            </a:pPr>
            <a:endParaRPr lang="de-DE" sz="1200" dirty="0"/>
          </a:p>
          <a:p>
            <a:r>
              <a:rPr lang="de-DE" sz="1200" dirty="0"/>
              <a:t>https://www.digiwalk.de/</a:t>
            </a:r>
          </a:p>
          <a:p>
            <a:pPr marL="0" indent="0">
              <a:buNone/>
            </a:pPr>
            <a:r>
              <a:rPr lang="de-DE" sz="1200" dirty="0"/>
              <a:t>-eigene Touren erstellen</a:t>
            </a:r>
          </a:p>
          <a:p>
            <a:pPr marL="0" indent="0">
              <a:buNone/>
            </a:pPr>
            <a:endParaRPr lang="de-DE" sz="1200" dirty="0"/>
          </a:p>
          <a:p>
            <a:r>
              <a:rPr lang="de-DE" sz="1200" dirty="0"/>
              <a:t>https://www.stadtfuehrungen-digital.de/</a:t>
            </a:r>
          </a:p>
          <a:p>
            <a:pPr marL="0" indent="0">
              <a:buNone/>
            </a:pPr>
            <a:r>
              <a:rPr lang="de-DE" sz="1200" dirty="0"/>
              <a:t>-Bamberg per App</a:t>
            </a:r>
          </a:p>
          <a:p>
            <a:pPr marL="0" indent="0">
              <a:buNone/>
            </a:pPr>
            <a:endParaRPr lang="de-DE" sz="1200" dirty="0"/>
          </a:p>
          <a:p>
            <a:r>
              <a:rPr lang="de-DE" sz="1200" dirty="0"/>
              <a:t>https://www.rheda-wiedenbrueck.de/kunst-kultur/flora-westfalica/tourismus/stadtfuehrungen/digitale-stadtfuehrung/</a:t>
            </a:r>
          </a:p>
          <a:p>
            <a:pPr marL="0" indent="0">
              <a:buNone/>
            </a:pPr>
            <a:r>
              <a:rPr lang="de-DE" sz="1200" dirty="0"/>
              <a:t>-führungen per App</a:t>
            </a:r>
          </a:p>
          <a:p>
            <a:endParaRPr lang="de-DE" sz="1200" dirty="0"/>
          </a:p>
          <a:p>
            <a:endParaRPr lang="de-DE" sz="1200" dirty="0"/>
          </a:p>
        </p:txBody>
      </p:sp>
    </p:spTree>
    <p:extLst>
      <p:ext uri="{BB962C8B-B14F-4D97-AF65-F5344CB8AC3E}">
        <p14:creationId xmlns:p14="http://schemas.microsoft.com/office/powerpoint/2010/main" val="28537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CD186-D670-2321-97A4-ED56A0F76E07}"/>
              </a:ext>
            </a:extLst>
          </p:cNvPr>
          <p:cNvSpPr>
            <a:spLocks noGrp="1"/>
          </p:cNvSpPr>
          <p:nvPr>
            <p:ph type="title"/>
          </p:nvPr>
        </p:nvSpPr>
        <p:spPr/>
        <p:txBody>
          <a:bodyPr/>
          <a:lstStyle/>
          <a:p>
            <a:pPr algn="ctr"/>
            <a:r>
              <a:rPr lang="de-DE" dirty="0"/>
              <a:t>Domänenrecherche</a:t>
            </a:r>
          </a:p>
        </p:txBody>
      </p:sp>
      <p:sp>
        <p:nvSpPr>
          <p:cNvPr id="3" name="Inhaltsplatzhalter 2">
            <a:extLst>
              <a:ext uri="{FF2B5EF4-FFF2-40B4-BE49-F238E27FC236}">
                <a16:creationId xmlns:a16="http://schemas.microsoft.com/office/drawing/2014/main" id="{33FD777B-5F33-ADBB-2B6E-5E950C408908}"/>
              </a:ext>
            </a:extLst>
          </p:cNvPr>
          <p:cNvSpPr>
            <a:spLocks noGrp="1"/>
          </p:cNvSpPr>
          <p:nvPr>
            <p:ph idx="1"/>
          </p:nvPr>
        </p:nvSpPr>
        <p:spPr/>
        <p:txBody>
          <a:bodyPr>
            <a:noAutofit/>
          </a:bodyPr>
          <a:lstStyle/>
          <a:p>
            <a:pPr marL="514350" indent="-514350">
              <a:buFont typeface="+mj-lt"/>
              <a:buAutoNum type="arabicPeriod" startAt="2"/>
            </a:pPr>
            <a:r>
              <a:rPr lang="de-DE" sz="1200" dirty="0"/>
              <a:t>Alte Karten</a:t>
            </a:r>
          </a:p>
          <a:p>
            <a:r>
              <a:rPr lang="de-DE" sz="1200" dirty="0"/>
              <a:t>https://maps.arcanum.com/de/</a:t>
            </a:r>
          </a:p>
          <a:p>
            <a:pPr marL="0" indent="0">
              <a:buNone/>
            </a:pPr>
            <a:r>
              <a:rPr lang="de-DE" sz="1200" dirty="0"/>
              <a:t>-verkauft alte karten, WMTS Service</a:t>
            </a:r>
          </a:p>
          <a:p>
            <a:r>
              <a:rPr lang="de-DE" sz="1200" dirty="0"/>
              <a:t>https://www.bezreg-koeln.nrw.de/brk_internet/geobasis/topographische_karten/historisch/index.html</a:t>
            </a:r>
          </a:p>
          <a:p>
            <a:pPr marL="0" indent="0">
              <a:buNone/>
            </a:pPr>
            <a:r>
              <a:rPr lang="de-DE" sz="1200" dirty="0"/>
              <a:t>-1795-gegenwart, nochmal anschauen</a:t>
            </a:r>
          </a:p>
          <a:p>
            <a:r>
              <a:rPr lang="de-DE" sz="1200" dirty="0"/>
              <a:t>https://rio.obk.de/Service/historischekarten.php</a:t>
            </a:r>
          </a:p>
          <a:p>
            <a:pPr marL="0" indent="0">
              <a:buNone/>
            </a:pPr>
            <a:r>
              <a:rPr lang="de-DE" sz="1200" dirty="0"/>
              <a:t>-historische Karten Oberberg, Landrat </a:t>
            </a:r>
          </a:p>
          <a:p>
            <a:endParaRPr lang="de-DE" sz="1200" dirty="0"/>
          </a:p>
          <a:p>
            <a:pPr marL="514350" indent="-514350">
              <a:buFont typeface="+mj-lt"/>
              <a:buAutoNum type="arabicPeriod" startAt="3"/>
            </a:pPr>
            <a:r>
              <a:rPr lang="de-DE" sz="1200" dirty="0"/>
              <a:t>Geschichte</a:t>
            </a:r>
          </a:p>
          <a:p>
            <a:r>
              <a:rPr lang="de-DE" sz="1200" dirty="0" err="1"/>
              <a:t>gummersbach</a:t>
            </a:r>
            <a:r>
              <a:rPr lang="de-DE" sz="1200" dirty="0"/>
              <a:t> </a:t>
            </a:r>
            <a:r>
              <a:rPr lang="de-DE" sz="1200" dirty="0" err="1"/>
              <a:t>wikipedia</a:t>
            </a:r>
            <a:endParaRPr lang="de-DE" sz="1200" dirty="0"/>
          </a:p>
          <a:p>
            <a:r>
              <a:rPr lang="de-DE" sz="1200" dirty="0" err="1"/>
              <a:t>seite</a:t>
            </a:r>
            <a:r>
              <a:rPr lang="de-DE" sz="1200" dirty="0"/>
              <a:t> der </a:t>
            </a:r>
            <a:r>
              <a:rPr lang="de-DE" sz="1200" dirty="0" err="1"/>
              <a:t>stadt</a:t>
            </a:r>
            <a:endParaRPr lang="de-DE" sz="1200" dirty="0"/>
          </a:p>
          <a:p>
            <a:pPr marL="0" indent="0">
              <a:buNone/>
            </a:pPr>
            <a:r>
              <a:rPr lang="de-DE" sz="1200" dirty="0"/>
              <a:t>https://www.archive.nrw.de/kreisarchiv-rheinisch-bergischer-kreis/der-rheinisch-bergische-kreis-und-seine-geschichte</a:t>
            </a:r>
          </a:p>
          <a:p>
            <a:endParaRPr lang="de-DE" sz="1200" dirty="0"/>
          </a:p>
          <a:p>
            <a:r>
              <a:rPr lang="de-DE" sz="1200" dirty="0"/>
              <a:t>mittelalterliche Karten vom Bergischen existieren</a:t>
            </a:r>
          </a:p>
        </p:txBody>
      </p:sp>
    </p:spTree>
    <p:extLst>
      <p:ext uri="{BB962C8B-B14F-4D97-AF65-F5344CB8AC3E}">
        <p14:creationId xmlns:p14="http://schemas.microsoft.com/office/powerpoint/2010/main" val="217049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271DE8-74D3-4AD2-D1C9-9F65F75B46B8}"/>
              </a:ext>
            </a:extLst>
          </p:cNvPr>
          <p:cNvSpPr>
            <a:spLocks noGrp="1"/>
          </p:cNvSpPr>
          <p:nvPr>
            <p:ph type="title"/>
          </p:nvPr>
        </p:nvSpPr>
        <p:spPr/>
        <p:txBody>
          <a:bodyPr/>
          <a:lstStyle/>
          <a:p>
            <a:pPr algn="ctr"/>
            <a:r>
              <a:rPr lang="de-DE" dirty="0"/>
              <a:t>Aktuelles </a:t>
            </a:r>
            <a:r>
              <a:rPr lang="de-DE" dirty="0" err="1"/>
              <a:t>Expose</a:t>
            </a:r>
            <a:endParaRPr lang="de-DE" dirty="0"/>
          </a:p>
        </p:txBody>
      </p:sp>
      <p:sp>
        <p:nvSpPr>
          <p:cNvPr id="3" name="Inhaltsplatzhalter 2">
            <a:extLst>
              <a:ext uri="{FF2B5EF4-FFF2-40B4-BE49-F238E27FC236}">
                <a16:creationId xmlns:a16="http://schemas.microsoft.com/office/drawing/2014/main" id="{909AAE2F-199C-32F8-0C2A-3EDB6E7AB5CC}"/>
              </a:ext>
            </a:extLst>
          </p:cNvPr>
          <p:cNvSpPr>
            <a:spLocks noGrp="1"/>
          </p:cNvSpPr>
          <p:nvPr>
            <p:ph idx="1"/>
          </p:nvPr>
        </p:nvSpPr>
        <p:spPr>
          <a:xfrm>
            <a:off x="838200" y="1689100"/>
            <a:ext cx="10515600" cy="4803775"/>
          </a:xfrm>
        </p:spPr>
        <p:txBody>
          <a:bodyPr>
            <a:noAutofit/>
          </a:bodyPr>
          <a:lstStyle/>
          <a:p>
            <a:r>
              <a:rPr lang="de-DE" sz="1200" dirty="0"/>
              <a:t>Darstellung des Problemraums</a:t>
            </a:r>
          </a:p>
          <a:p>
            <a:r>
              <a:rPr lang="de-DE" sz="1200" dirty="0"/>
              <a:t>Für einige kleine Städte und Ortschaften gibt es nur wenige Möglichkeiten, sich über die Stadtgeschichte im Netz zu informieren. Meist gibt es nur einen Wikipedia Eintrag sowie eine Webpage auf der städtischen Website. In beiden Fällen wird die Information geringfügig mit Bildern unterstützt und es fehlt oft der Kontext zu den vorhandenen Bildern, wie z.B. wo ein gezeigtes Gebäude stand oder sogar noch steht. Es ist demnach schwer sich ein Bild davon zu machen, wie das Stadtbild zu bestimmten Zeiten ausgesehen hat. (https://www.gummersbach.de/de/hier-zu-hause/stadtgeschichte.html)</a:t>
            </a:r>
          </a:p>
          <a:p>
            <a:r>
              <a:rPr lang="de-DE" sz="1200" dirty="0"/>
              <a:t>Außerdem gibt es nur begrenzt Kartenmaterial aus früheren Jahrzehnten. Bleibt man an dem Beispiel Gummersbach gibt es nur Karten der gesamten rheinländischen/westfälischen Region, die bis 1795 zurückgehen. Karten der oberbergischen Region oder gar Stadtkarten gibt es nicht. (https://rio.obk.de/mapbender3/app.php/application/RIO_Hist_Karten?#75000@7.59760/51.03487r0@EPSG:25832)</a:t>
            </a:r>
          </a:p>
          <a:p>
            <a:r>
              <a:rPr lang="de-DE" sz="1200" dirty="0"/>
              <a:t>Vieles historisches Material liegt analog bei Heimatvereinen, Heimatmuseen oder bei Bewohnern der Stadt Gummersbach. Die Digitalisierung an einer gesammelten Stelle wird geringfügig durchgeführt.</a:t>
            </a:r>
          </a:p>
          <a:p>
            <a:endParaRPr lang="de-DE" sz="1200" dirty="0"/>
          </a:p>
          <a:p>
            <a:r>
              <a:rPr lang="de-DE" sz="1200" dirty="0"/>
              <a:t>Zielsetzung / Vision</a:t>
            </a:r>
          </a:p>
          <a:p>
            <a:r>
              <a:rPr lang="de-DE" sz="1200" dirty="0"/>
              <a:t>Es soll ein System entwickelt werden, das Bewohnern die Möglichkeit gibt, Bildmaterial hochzuladen und zeit- sowie ortsbezogen einzuordnen. Hierdurch soll eine Bilder- und Wissenssammlung über eine bestimmte Ortschaft aufgebaut werden. Die Motivation, an diesem Vorhaben teilzunehmen, soll für die Bewohner aus sozialem Hintergrund durch den kollaborativen Vorgang entstehen. Dies soll durch Gamification unterstützt werden.</a:t>
            </a:r>
          </a:p>
          <a:p>
            <a:endParaRPr lang="de-DE" sz="1200" dirty="0"/>
          </a:p>
          <a:p>
            <a:r>
              <a:rPr lang="de-DE" sz="1200" dirty="0"/>
              <a:t>Relevanz</a:t>
            </a:r>
          </a:p>
          <a:p>
            <a:r>
              <a:rPr lang="de-DE" sz="1200" dirty="0"/>
              <a:t>Schließt die Wissenslücke über das Erscheinungsbild der Stadt Gummersbach bei den Bürgern und Besuchern. Das Ansammeln der “Familienfotos” vertieft die Stadtgeschichte und trägt durch das Hervorbringen von neuem Material auch </a:t>
            </a:r>
            <a:r>
              <a:rPr lang="de-DE" sz="1200" dirty="0" err="1"/>
              <a:t>geschichtwissenschaftliche</a:t>
            </a:r>
            <a:r>
              <a:rPr lang="de-DE" sz="1200" dirty="0"/>
              <a:t> Relevanz.</a:t>
            </a:r>
          </a:p>
        </p:txBody>
      </p:sp>
    </p:spTree>
    <p:extLst>
      <p:ext uri="{BB962C8B-B14F-4D97-AF65-F5344CB8AC3E}">
        <p14:creationId xmlns:p14="http://schemas.microsoft.com/office/powerpoint/2010/main" val="378431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BA99A-E93C-4C9A-FF1F-22FE00729933}"/>
              </a:ext>
            </a:extLst>
          </p:cNvPr>
          <p:cNvSpPr>
            <a:spLocks noGrp="1"/>
          </p:cNvSpPr>
          <p:nvPr>
            <p:ph type="title"/>
          </p:nvPr>
        </p:nvSpPr>
        <p:spPr/>
        <p:txBody>
          <a:bodyPr/>
          <a:lstStyle/>
          <a:p>
            <a:pPr algn="ctr"/>
            <a:r>
              <a:rPr lang="de-DE" dirty="0"/>
              <a:t>Version 0.8</a:t>
            </a:r>
          </a:p>
        </p:txBody>
      </p:sp>
      <p:graphicFrame>
        <p:nvGraphicFramePr>
          <p:cNvPr id="3" name="Objekt 2">
            <a:extLst>
              <a:ext uri="{FF2B5EF4-FFF2-40B4-BE49-F238E27FC236}">
                <a16:creationId xmlns:a16="http://schemas.microsoft.com/office/drawing/2014/main" id="{1B3B0154-8915-84BE-5E07-6D269FCFBAC6}"/>
              </a:ext>
            </a:extLst>
          </p:cNvPr>
          <p:cNvGraphicFramePr>
            <a:graphicFrameLocks noChangeAspect="1"/>
          </p:cNvGraphicFramePr>
          <p:nvPr>
            <p:extLst>
              <p:ext uri="{D42A27DB-BD31-4B8C-83A1-F6EECF244321}">
                <p14:modId xmlns:p14="http://schemas.microsoft.com/office/powerpoint/2010/main" val="3195090749"/>
              </p:ext>
            </p:extLst>
          </p:nvPr>
        </p:nvGraphicFramePr>
        <p:xfrm>
          <a:off x="1897475" y="1848274"/>
          <a:ext cx="8397049" cy="4817701"/>
        </p:xfrm>
        <a:graphic>
          <a:graphicData uri="http://schemas.openxmlformats.org/presentationml/2006/ole">
            <mc:AlternateContent xmlns:mc="http://schemas.openxmlformats.org/markup-compatibility/2006">
              <mc:Choice xmlns:v="urn:schemas-microsoft-com:vml" Requires="v">
                <p:oleObj name="Acrobat Document" r:id="rId3" imgW="9429630" imgH="5409887" progId="Acrobat.Document.DC">
                  <p:embed/>
                </p:oleObj>
              </mc:Choice>
              <mc:Fallback>
                <p:oleObj name="Acrobat Document" r:id="rId3" imgW="9429630" imgH="5409887" progId="Acrobat.Document.DC">
                  <p:embed/>
                  <p:pic>
                    <p:nvPicPr>
                      <p:cNvPr id="0" name=""/>
                      <p:cNvPicPr/>
                      <p:nvPr/>
                    </p:nvPicPr>
                    <p:blipFill>
                      <a:blip r:embed="rId4"/>
                      <a:stretch>
                        <a:fillRect/>
                      </a:stretch>
                    </p:blipFill>
                    <p:spPr>
                      <a:xfrm>
                        <a:off x="1897475" y="1848274"/>
                        <a:ext cx="8397049" cy="4817701"/>
                      </a:xfrm>
                      <a:prstGeom prst="rect">
                        <a:avLst/>
                      </a:prstGeom>
                    </p:spPr>
                  </p:pic>
                </p:oleObj>
              </mc:Fallback>
            </mc:AlternateContent>
          </a:graphicData>
        </a:graphic>
      </p:graphicFrame>
    </p:spTree>
    <p:extLst>
      <p:ext uri="{BB962C8B-B14F-4D97-AF65-F5344CB8AC3E}">
        <p14:creationId xmlns:p14="http://schemas.microsoft.com/office/powerpoint/2010/main" val="25779246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2019</Words>
  <Application>Microsoft Office PowerPoint</Application>
  <PresentationFormat>Widescreen</PresentationFormat>
  <Paragraphs>143</Paragraphs>
  <Slides>16</Slides>
  <Notes>12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Calibri Light</vt:lpstr>
      <vt:lpstr>Office</vt:lpstr>
      <vt:lpstr>Acrobat Document</vt:lpstr>
      <vt:lpstr> Audit 1</vt:lpstr>
      <vt:lpstr>Projektplan</vt:lpstr>
      <vt:lpstr>Andere Projekt Ideen</vt:lpstr>
      <vt:lpstr>Erste Version Projekt Idee</vt:lpstr>
      <vt:lpstr>Erste Version Projekt Idee</vt:lpstr>
      <vt:lpstr>Domänenrecherche</vt:lpstr>
      <vt:lpstr>Domänenrecherche</vt:lpstr>
      <vt:lpstr>Aktuelles Expose</vt:lpstr>
      <vt:lpstr>Version 0.8</vt:lpstr>
      <vt:lpstr>Version 0.85</vt:lpstr>
      <vt:lpstr>Version 0.8.7</vt:lpstr>
      <vt:lpstr>Version 0.9</vt:lpstr>
      <vt:lpstr>Version 0.10</vt:lpstr>
      <vt:lpstr>Version 1.0</vt:lpstr>
      <vt:lpstr>Zielhierarchie</vt:lpstr>
      <vt:lpstr>Alleinstellungsmerkmale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Audit 1</dc:title>
  <dc:creator>philipp zimmer</dc:creator>
  <cp:lastModifiedBy>Frederik Peer Hausen (fhausen)</cp:lastModifiedBy>
  <cp:revision>22</cp:revision>
  <dcterms:created xsi:type="dcterms:W3CDTF">2022-11-10T08:19:37Z</dcterms:created>
  <dcterms:modified xsi:type="dcterms:W3CDTF">2022-11-10T11:20:36Z</dcterms:modified>
</cp:coreProperties>
</file>