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60" r:id="rId3"/>
    <p:sldId id="259" r:id="rId4"/>
    <p:sldId id="263" r:id="rId5"/>
    <p:sldId id="261" r:id="rId6"/>
    <p:sldId id="258" r:id="rId7"/>
    <p:sldId id="266" r:id="rId8"/>
    <p:sldId id="262"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60"/>
            <p14:sldId id="259"/>
            <p14:sldId id="263"/>
            <p14:sldId id="261"/>
            <p14:sldId id="258"/>
            <p14:sldId id="266"/>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Ausgewählte Profiles aus: https://github.com/sebastiankoch10/EPWS2223HausenKochZimmer/blob/639b4999fcf3b82715c466e36d7729fe9b0d42e7/Modellierungen/User%20Profiles.docx</a:t>
            </a:r>
          </a:p>
          <a:p>
            <a:endParaRPr lang="de-DE" dirty="0"/>
          </a:p>
          <a:p>
            <a:r>
              <a:rPr lang="de-DE" dirty="0"/>
              <a:t>Anhand von Feedback zu den User Profiles aus dem letzten Audit wurden diese mit weiteren Profilen angereichert. Die damit definierte Zielgruppe war sehr eng bezüglich der inludierten Stakeholder und in Teilen schlecht definiert, so war beim Alter nur von „Senioren“ und „Durchschnitt“ die Rede anstatt klare Jahresangaben zu benutzen. Vor allen Dingen wurden jüngere Menschen nicht mit in das System einbezogen. Es ergaben sich daraus nur sehr begrenzte Use Szenarien. Die hier vorgestellten Profile sind Beispielhaft für die erfolgte Erweiterung. Anhand dieser beiden wurden zudem auch noch neue Personas erstellt.</a:t>
            </a:r>
            <a:br>
              <a:rPr lang="de-DE" dirty="0"/>
            </a:br>
            <a:r>
              <a:rPr lang="de-DE" dirty="0"/>
              <a:t>Personas: https://github.com/sebastiankoch10/EPWS2223HausenKochZimmer/blob/639b4999fcf3b82715c466e36d7729fe9b0d42e7/Modellierungen/Personas.docx</a:t>
            </a:r>
          </a:p>
          <a:p>
            <a:endParaRPr lang="de-DE" dirty="0"/>
          </a:p>
          <a:p>
            <a:r>
              <a:rPr lang="de-DE" dirty="0"/>
              <a:t>Der Einfluss dieser Iteration war bisher recht gering, da noch keine UI Modellierungen angefertigt wurden und somit die User </a:t>
            </a:r>
            <a:r>
              <a:rPr lang="de-DE" dirty="0" err="1"/>
              <a:t>Profiles</a:t>
            </a:r>
            <a:r>
              <a:rPr lang="de-DE" dirty="0"/>
              <a:t> und Personas nur bei der Modellierung der Use Cases zum Vorschein kamen.</a:t>
            </a:r>
          </a:p>
        </p:txBody>
      </p:sp>
      <p:sp>
        <p:nvSpPr>
          <p:cNvPr id="4" name="Foliennummernplatzhalter 3"/>
          <p:cNvSpPr>
            <a:spLocks noGrp="1"/>
          </p:cNvSpPr>
          <p:nvPr>
            <p:ph type="sldNum" sz="quarter" idx="5"/>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POC mit </a:t>
            </a:r>
            <a:r>
              <a:rPr lang="de-DE" sz="1200" b="0" dirty="0" err="1"/>
              <a:t>Priority</a:t>
            </a:r>
            <a:r>
              <a:rPr lang="de-DE" sz="1200" b="0" dirty="0"/>
              <a:t> decken die kern Funktionalitäten unseres Systems ab und wurden demensprechen eingeteilt. Die POCs decken sich ebenfalls mit unseren Use Cases.</a:t>
            </a:r>
            <a:endParaRPr lang="de-DE" b="0"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Gelaufener POC: Der </a:t>
            </a:r>
            <a:r>
              <a:rPr lang="de-DE" dirty="0" err="1"/>
              <a:t>Úpload</a:t>
            </a:r>
            <a:r>
              <a:rPr lang="de-DE" dirty="0"/>
              <a:t> des Bilds hat geklappt, jedoch ist aus Zeitgründen die Speicherung und die gängigen Bildformate wie im </a:t>
            </a:r>
            <a:r>
              <a:rPr lang="de-DE" dirty="0" err="1"/>
              <a:t>Fallback</a:t>
            </a:r>
            <a:r>
              <a:rPr lang="de-DE" dirty="0"/>
              <a:t> definiert nicht enthalten.</a:t>
            </a:r>
          </a:p>
          <a:p>
            <a:r>
              <a:rPr lang="de-DE" dirty="0"/>
              <a:t>Aufruf eines gespeicherten Bildes</a:t>
            </a:r>
          </a:p>
          <a:p>
            <a:r>
              <a:rPr lang="de-DE" dirty="0"/>
              <a:t>Bei diesem POC soll sichergestellt werden das die User des User-Contents eine entsprechende Anzeige erhalten, um eine Irritation zu verhindern. </a:t>
            </a:r>
          </a:p>
          <a:p>
            <a:r>
              <a:rPr lang="de-DE" dirty="0"/>
              <a:t>Gelaufener POC: Durch Probleme </a:t>
            </a:r>
            <a:r>
              <a:rPr lang="de-DE"/>
              <a:t>bei </a:t>
            </a:r>
            <a:r>
              <a:rPr lang="de-DE" dirty="0"/>
              <a:t>Z</a:t>
            </a:r>
            <a:r>
              <a:rPr lang="de-DE"/>
              <a:t>ugriffsrechten </a:t>
            </a:r>
            <a:r>
              <a:rPr lang="de-DE" dirty="0"/>
              <a:t>unter Android und Fehler beim schreiben in der </a:t>
            </a:r>
            <a:r>
              <a:rPr lang="de-DE" dirty="0" err="1"/>
              <a:t>realtime</a:t>
            </a:r>
            <a:r>
              <a:rPr lang="de-DE" dirty="0"/>
              <a:t> Datenbank, wird das Bild aus dem </a:t>
            </a:r>
            <a:r>
              <a:rPr lang="de-DE" dirty="0" err="1"/>
              <a:t>programm</a:t>
            </a:r>
            <a:r>
              <a:rPr lang="de-DE" dirty="0"/>
              <a:t> Speicher zur Laufzeit geladen.</a:t>
            </a:r>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subscribed ist, hat er nicht die Möglichkeit, ein Bild zu einer 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Im Rahmen des Login PoCs stand im Raum das Speichern und den Vergleich von Passwörtern mittels hash-codes umzusetzen. Selbstverständlich dürfen Passwörter nicht in Klartext gespeichert werden, allerdings fehlte us die Zeit sich mit dem Thema auseinanderzusetzen. Da wir aber auschlieslich mit Dummy-Usern und demnach Dummy-Passwörtern arbeiten, ist das Speichern dieser in Klartext zu verzeihen. Der PoC diente dann daraufhin die Deserialisation einer JSON Datei mit den Usernamen und Passwörten zu einer Liste mit Userobjekten zu erproben. Dies war erfolgreich und diese Funktionalität wird auch im Prototypen wiedeverwendet. Wäre dies nicht erfolgreich gewesen hätte einen einzelnen User fest erzeugt und den Login übersprungen oder eine Userliste zur Laufzeit fest erzeugt und damit den Login simuliert.</a:t>
            </a:r>
          </a:p>
        </p:txBody>
      </p:sp>
      <p:sp>
        <p:nvSpPr>
          <p:cNvPr id="4" name="Slide Number Placehold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393291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zum Bild: https://github.com/sebastiankoch10/EPWS2223HausenKochZimmer/blob/639b4999fcf3b82715c466e36d7729fe9b0d42e7/Modellierungen/Klassendiagramm.PNG</a:t>
            </a:r>
          </a:p>
          <a:p>
            <a:endParaRPr lang="de-DE" dirty="0"/>
          </a:p>
          <a:p>
            <a:r>
              <a:rPr lang="de-DE" dirty="0"/>
              <a:t>Im Rahmen der Modellierungen für das System wurde ein Klassendiagramm angefertigt, um damit festzulegen welche Informationen und Daten abgespeichert werden. Außerdem erfolgt hierdurch eine klare Struktur des Systems, es wird ersichtlich, dass zur Speicherung der Daten zwei Listen ausreichen. Eine Liste aller Städte, die jeweils die Bilder, Geschichten und ihr Forum beinhalten und eine Liste aller User.</a:t>
            </a:r>
          </a:p>
          <a:p>
            <a:br>
              <a:rPr lang="de-DE" dirty="0"/>
            </a:br>
            <a:r>
              <a:rPr lang="de-DE" dirty="0"/>
              <a:t>Im Zuge der Programmierung der PoCs und des Prototypen durchlief das Diagramm einige Iterationen. So wurde zunächst vorgesehen, dass die unterschiedlichen Rollen der User als Erben implementiert werden. Da aber sich keine einzigartigen Attribute für diese Rollen ergeben haben, wurde darauf verzichtet und die Rolle wird als einfacher String gespeichert. Beim Aufruf einer Funktion, die eine bestimmte Rolle benötigt, wird dieses Attribut des aktuellen Users geprüft. Die vorgesehenen Rollen sind regulärer User, blockierter User, Experte (Verifikation), Moderator (Löschen von Beiträgen) und Administrator (Rollenzuweisung). </a:t>
            </a:r>
            <a:br>
              <a:rPr lang="de-DE" dirty="0"/>
            </a:br>
            <a:r>
              <a:rPr lang="de-DE" dirty="0"/>
              <a:t>Außerdem war noch bis zur Programmierung unklar wie die Pub/Sub Funktionalität implementiert wird. Die dabei entwickelten Funktionen und Attribute wurden daraufhin zur Vollständigkeit im Klassendiagramm integriert. </a:t>
            </a:r>
            <a:br>
              <a:rPr lang="de-DE" dirty="0"/>
            </a:br>
            <a:r>
              <a:rPr lang="de-DE" dirty="0"/>
              <a:t>Schlieslich ist noch aus der Programmierung erfolgt, dass vorher in den Subscriberlisten, Autoren, Uploader, usw. User als Typ vorgesehen waren. Allerdings würde dies dazu führen, dass die User mehrfach abgespeichert werden in diesen jeweiligen Attributen und der allgemeinen Liste aller User. Es ist nun vorgesehen nur die Namen zu speichern und bei Aufruf mit der Userliste zu vergleichen.</a:t>
            </a:r>
          </a:p>
          <a:p>
            <a:endParaRPr lang="de-DE" dirty="0"/>
          </a:p>
          <a:p>
            <a:r>
              <a:rPr lang="de-DE" dirty="0"/>
              <a:t>Die Klassen zur Implementierung eines Forums und Chatfunktionen sind noch grob gehalten, da unklar ist, ob wir diese Funktionen in dem Prototypen implementieren. Sollte dies der Fall sein ist aber damit schon mal eine Grundlage geschaffen, die dann erweitert werden kann.</a:t>
            </a:r>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ersten Prototypen wurde versucht die Kernfunktionalitäten des Systems umzusetzen, der Upload von Bildern sowie damit einhergehende Pub/Sub Funktionalität. Die Grundlage für die Lösungsansätze wurden durch die PoCs, die Use Case Spezifikation sowie das Klassendiagramm gegeben. Hier ist anzumerken, dass eine detailliertere Interaktionsmodellierung die Arbeit hätte erleichtern können. Der Login erfolgt nach dem im dazugehörigen PoC getestetem Prinzip. Der damit eingeloggte User wird bis zum Logout zum currentUser. Daraufhin wird eine Liste aller Stadtobjekte geladen und anhand der Heimatstadt des Users die currentStadt gesetzt. Dem User werden daraufhin 4 Buttons angeboten (Upload, Aufruf, Sub/Unsub, Logout). Beim Upload sowie beim Aufruf eines Bildes wird aktuell noch ein hardcoded Bild verwendet. Beim Upload wird der Filepath zu diesem Bild fest verwendet und der Aufruf greift stets auf das erste Bild in der Bilderliste der Stadt zu. Dies gilt es in der weiteren Entwicklung so zu erweitern, dass ein beliebiges Bild hochgeladen und aufgerufen werden kann. Die Pub/Sub Funktionalität ist dahingegen im Grunde vollständig implementiert. Zu bedenken wäre nur ob die Verwaltung der eingegangenen Benachrichtigungen noch zu erweitern ist.</a:t>
            </a:r>
            <a:br>
              <a:rPr lang="de-DE" dirty="0"/>
            </a:br>
            <a:br>
              <a:rPr lang="de-DE" dirty="0"/>
            </a:br>
            <a:r>
              <a:rPr lang="de-DE" dirty="0"/>
              <a:t>Ein wichtiger Punkt bei diesem Prototypen ist, dass die Datenverwaltung auschlieslich über JSON erfolgt. So werden (1) die Bildaten zu einem String enkodiert, (2) diese in einem Bildobjekt gespeichert, (3) was Teil eines Stadtobjekts ist, (4) welches Teil einer Liste aus Stadtobjekten ist, (5) die wiederrum zum einem JSON-String enkodiert wird und (6) dieser String wird in eine entsprechende Datei geschrieben. Diese Datei, diese Liste wird zum Beginn der Activity geladen. Dies bedeutet, dass der komplette Inhalt der Datenhaltung in den Speicher geladen wird. Ab einer bestimmten Größe ist dies nicht mehr angemessen. Dieser Problematik sind wir uns bewusst aber wegen des Umfangs unseres Prototypen wird dieser Zustand in Kauf genommen. Die Alternative wäre ein Datenbanksystem einzubinden, darauf wurde aus Zeitgründen verzichtet.</a:t>
            </a:r>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009650" y="2110902"/>
            <a:ext cx="9483252" cy="2708747"/>
          </a:xfrm>
          <a:effectLst/>
        </p:spPr>
        <p:txBody>
          <a:bodyPr anchor="ctr">
            <a:normAutofit/>
          </a:bodyPr>
          <a:lstStyle/>
          <a:p>
            <a:r>
              <a:rPr lang="de-DE" dirty="0"/>
              <a:t>Projekt an der TH Köln</a:t>
            </a:r>
          </a:p>
          <a:p>
            <a:r>
              <a:rPr lang="de-DE" dirty="0"/>
              <a:t>Wintersemester 22/23</a:t>
            </a:r>
          </a:p>
          <a:p>
            <a:r>
              <a:rPr lang="de-DE" dirty="0"/>
              <a:t>Entwicklungsprojekt – Perspektive – Social Computing</a:t>
            </a:r>
          </a:p>
          <a:p>
            <a:r>
              <a:rPr lang="de-DE" dirty="0"/>
              <a:t>Von Frederik Hausen, Philipp Zimmer, Sebastian Koch</a:t>
            </a:r>
          </a:p>
          <a:p>
            <a:r>
              <a:rPr lang="de-DE" dirty="0"/>
              <a:t>Bei Mirjam Blümm, Uwe Müsse, Simon Schulte</a:t>
            </a:r>
          </a:p>
          <a:p>
            <a:endParaRPr lang="de-DE"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r>
              <a:rPr lang="de-DE" dirty="0"/>
              <a:t>Use Cases iterieren (KW03)</a:t>
            </a:r>
          </a:p>
          <a:p>
            <a:r>
              <a:rPr lang="de-DE" dirty="0"/>
              <a:t>funktionalen Prototyps (KW07)</a:t>
            </a:r>
          </a:p>
          <a:p>
            <a:r>
              <a:rPr lang="de-DE" dirty="0"/>
              <a:t>Fazit und kritisch reflektiertes </a:t>
            </a:r>
            <a:r>
              <a:rPr lang="de-DE" dirty="0" err="1"/>
              <a:t>Prozessassessment</a:t>
            </a:r>
            <a:r>
              <a:rPr lang="de-DE" dirty="0"/>
              <a:t> des gesamten Projektes anhand der ursprünglichen Zielsetzung (KW08)</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a:t>User-Profiles</a:t>
            </a:r>
            <a:endParaRPr lang="de-DE" dirty="0"/>
          </a:p>
        </p:txBody>
      </p:sp>
      <p:graphicFrame>
        <p:nvGraphicFramePr>
          <p:cNvPr id="4" name="Content Placeholder 3">
            <a:extLst>
              <a:ext uri="{FF2B5EF4-FFF2-40B4-BE49-F238E27FC236}">
                <a16:creationId xmlns:a16="http://schemas.microsoft.com/office/drawing/2014/main" id="{3BDAA9CF-1F35-FE7C-B318-E71472C07D9E}"/>
              </a:ext>
            </a:extLst>
          </p:cNvPr>
          <p:cNvGraphicFramePr>
            <a:graphicFrameLocks noGrp="1"/>
          </p:cNvGraphicFramePr>
          <p:nvPr>
            <p:ph idx="1"/>
            <p:extLst>
              <p:ext uri="{D42A27DB-BD31-4B8C-83A1-F6EECF244321}">
                <p14:modId xmlns:p14="http://schemas.microsoft.com/office/powerpoint/2010/main" val="2258797823"/>
              </p:ext>
            </p:extLst>
          </p:nvPr>
        </p:nvGraphicFramePr>
        <p:xfrm>
          <a:off x="257175" y="2369820"/>
          <a:ext cx="5754370" cy="2118360"/>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2286469285"/>
                    </a:ext>
                  </a:extLst>
                </a:gridCol>
                <a:gridCol w="2877185">
                  <a:extLst>
                    <a:ext uri="{9D8B030D-6E8A-4147-A177-3AD203B41FA5}">
                      <a16:colId xmlns:a16="http://schemas.microsoft.com/office/drawing/2014/main" val="2993248814"/>
                    </a:ext>
                  </a:extLst>
                </a:gridCol>
              </a:tblGrid>
              <a:tr h="0">
                <a:tc>
                  <a:txBody>
                    <a:bodyPr/>
                    <a:lstStyle/>
                    <a:p>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Heimatforscher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jung</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2816772"/>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25676162"/>
                  </a:ext>
                </a:extLst>
              </a:tr>
              <a:tr h="0">
                <a:tc>
                  <a:txBody>
                    <a:bodyPr/>
                    <a:lstStyle/>
                    <a:p>
                      <a:r>
                        <a:rPr lang="de-DE" sz="1150" dirty="0">
                          <a:effectLst/>
                        </a:rPr>
                        <a:t>Alter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18-30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2464510"/>
                  </a:ext>
                </a:extLst>
              </a:tr>
              <a:tr h="0">
                <a:tc>
                  <a:txBody>
                    <a:bodyPr/>
                    <a:lstStyle/>
                    <a:p>
                      <a:r>
                        <a:rPr lang="de-DE" sz="1150" dirty="0">
                          <a:effectLst/>
                        </a:rPr>
                        <a:t>Verfügbarkeit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 gering bis hoch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82793"/>
                  </a:ext>
                </a:extLst>
              </a:tr>
              <a:tr h="0">
                <a:tc>
                  <a:txBody>
                    <a:bodyPr/>
                    <a:lstStyle/>
                    <a:p>
                      <a:r>
                        <a:rPr lang="de-DE" sz="1150" dirty="0">
                          <a:effectLst/>
                        </a:rPr>
                        <a:t>Rollen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310810"/>
                  </a:ext>
                </a:extLst>
              </a:tr>
              <a:tr h="0">
                <a:tc>
                  <a:txBody>
                    <a:bodyPr/>
                    <a:lstStyle/>
                    <a:p>
                      <a:r>
                        <a:rPr lang="de-DE" sz="1150" dirty="0">
                          <a:effectLst/>
                        </a:rPr>
                        <a:t>Sprachkompetenz </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English &amp; weitere möglich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2085"/>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803784"/>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994774"/>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 bis sehr 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885564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6836218"/>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PC,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05158"/>
                  </a:ext>
                </a:extLst>
              </a:tr>
              <a:tr h="0">
                <a:tc>
                  <a:txBody>
                    <a:bodyPr/>
                    <a:lstStyle/>
                    <a:p>
                      <a:r>
                        <a:rPr lang="de-DE" sz="1150" dirty="0">
                          <a:effectLst/>
                        </a:rPr>
                        <a:t>Wohnort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Großstadt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5567767"/>
                  </a:ext>
                </a:extLst>
              </a:tr>
            </a:tbl>
          </a:graphicData>
        </a:graphic>
      </p:graphicFrame>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graphicFrame>
        <p:nvGraphicFramePr>
          <p:cNvPr id="6" name="Table 5">
            <a:extLst>
              <a:ext uri="{FF2B5EF4-FFF2-40B4-BE49-F238E27FC236}">
                <a16:creationId xmlns:a16="http://schemas.microsoft.com/office/drawing/2014/main" id="{A709432B-F845-2389-07C2-30D9709A95EC}"/>
              </a:ext>
            </a:extLst>
          </p:cNvPr>
          <p:cNvGraphicFramePr>
            <a:graphicFrameLocks noGrp="1"/>
          </p:cNvGraphicFramePr>
          <p:nvPr>
            <p:extLst>
              <p:ext uri="{D42A27DB-BD31-4B8C-83A1-F6EECF244321}">
                <p14:modId xmlns:p14="http://schemas.microsoft.com/office/powerpoint/2010/main" val="3390985818"/>
              </p:ext>
            </p:extLst>
          </p:nvPr>
        </p:nvGraphicFramePr>
        <p:xfrm>
          <a:off x="6170930" y="2369820"/>
          <a:ext cx="5754370" cy="2293938"/>
        </p:xfrm>
        <a:graphic>
          <a:graphicData uri="http://schemas.openxmlformats.org/drawingml/2006/table">
            <a:tbl>
              <a:tblPr firstRow="1" firstCol="1" bandRow="1">
                <a:tableStyleId>{793D81CF-94F2-401A-BA57-92F5A7B2D0C5}</a:tableStyleId>
              </a:tblPr>
              <a:tblGrid>
                <a:gridCol w="2877185">
                  <a:extLst>
                    <a:ext uri="{9D8B030D-6E8A-4147-A177-3AD203B41FA5}">
                      <a16:colId xmlns:a16="http://schemas.microsoft.com/office/drawing/2014/main" val="3724519705"/>
                    </a:ext>
                  </a:extLst>
                </a:gridCol>
                <a:gridCol w="2877185">
                  <a:extLst>
                    <a:ext uri="{9D8B030D-6E8A-4147-A177-3AD203B41FA5}">
                      <a16:colId xmlns:a16="http://schemas.microsoft.com/office/drawing/2014/main" val="3232915036"/>
                    </a:ext>
                  </a:extLst>
                </a:gridCol>
              </a:tblGrid>
              <a:tr h="0">
                <a:tc>
                  <a:txBody>
                    <a:bodyPr/>
                    <a:lstStyle/>
                    <a:p>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Bewohner</a:t>
                      </a:r>
                      <a:r>
                        <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(Ausländer)</a:t>
                      </a:r>
                    </a:p>
                  </a:txBody>
                  <a:tcPr marL="68580" marR="68580" marT="0" marB="0"/>
                </a:tc>
                <a:tc>
                  <a:txBody>
                    <a:bodyPr/>
                    <a:lstStyle/>
                    <a:p>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2161138"/>
                  </a:ext>
                </a:extLst>
              </a:tr>
              <a:tr h="0">
                <a:tc>
                  <a:txBody>
                    <a:bodyPr/>
                    <a:lstStyle/>
                    <a:p>
                      <a:r>
                        <a:rPr lang="de-DE" sz="1150" dirty="0">
                          <a:solidFill>
                            <a:schemeClr val="bg1"/>
                          </a:solidFill>
                          <a:effectLst/>
                        </a:rPr>
                        <a:t>Merkmal </a:t>
                      </a:r>
                      <a:endParaRPr lang="en-GB"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tc>
                  <a:txBody>
                    <a:bodyPr/>
                    <a:lstStyle/>
                    <a:p>
                      <a:r>
                        <a:rPr lang="de-DE" sz="1150" b="1" dirty="0">
                          <a:solidFill>
                            <a:schemeClr val="bg1"/>
                          </a:solidFill>
                          <a:effectLst/>
                        </a:rPr>
                        <a:t>Merkmalsausprägung </a:t>
                      </a:r>
                      <a:endParaRPr lang="en-GB" sz="1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725527144"/>
                  </a:ext>
                </a:extLst>
              </a:tr>
              <a:tr h="0">
                <a:tc>
                  <a:txBody>
                    <a:bodyPr/>
                    <a:lstStyle/>
                    <a:p>
                      <a:r>
                        <a:rPr lang="de-DE" sz="1150">
                          <a:effectLst/>
                        </a:rPr>
                        <a:t>Alter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25-40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743668"/>
                  </a:ext>
                </a:extLst>
              </a:tr>
              <a:tr h="0">
                <a:tc>
                  <a:txBody>
                    <a:bodyPr/>
                    <a:lstStyle/>
                    <a:p>
                      <a:r>
                        <a:rPr lang="de-DE" sz="1150">
                          <a:effectLst/>
                        </a:rPr>
                        <a:t>Verfügbarkeit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Freizeit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8018934"/>
                  </a:ext>
                </a:extLst>
              </a:tr>
              <a:tr h="0">
                <a:tc>
                  <a:txBody>
                    <a:bodyPr/>
                    <a:lstStyle/>
                    <a:p>
                      <a:r>
                        <a:rPr lang="de-DE" sz="1150">
                          <a:effectLst/>
                        </a:rPr>
                        <a:t>Rollen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Consumer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9366835"/>
                  </a:ext>
                </a:extLst>
              </a:tr>
              <a:tr h="0">
                <a:tc>
                  <a:txBody>
                    <a:bodyPr/>
                    <a:lstStyle/>
                    <a:p>
                      <a:r>
                        <a:rPr lang="de-DE" sz="1150">
                          <a:effectLst/>
                        </a:rPr>
                        <a:t>Sprachkompetenz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Englisch &amp; Muttersprache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65443"/>
                  </a:ext>
                </a:extLst>
              </a:tr>
              <a:tr h="0">
                <a:tc>
                  <a:txBody>
                    <a:bodyPr/>
                    <a:lstStyle/>
                    <a:p>
                      <a:r>
                        <a:rPr lang="de-DE" sz="1150">
                          <a:effectLst/>
                        </a:rPr>
                        <a:t>Kulturelle Kompetenz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de-DE" sz="1100">
                          <a:effectLst/>
                        </a:rPr>
                        <a:t>Deutsch (möglich gering), Heimatkultur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4910100"/>
                  </a:ext>
                </a:extLst>
              </a:tr>
              <a:tr h="0">
                <a:tc>
                  <a:txBody>
                    <a:bodyPr/>
                    <a:lstStyle/>
                    <a:p>
                      <a:r>
                        <a:rPr lang="de-DE" sz="1150">
                          <a:effectLst/>
                        </a:rPr>
                        <a:t>Computer Literacy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Hoch</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502021"/>
                  </a:ext>
                </a:extLst>
              </a:tr>
              <a:tr h="0">
                <a:tc>
                  <a:txBody>
                    <a:bodyPr/>
                    <a:lstStyle/>
                    <a:p>
                      <a:r>
                        <a:rPr lang="de-DE" sz="1150">
                          <a:effectLst/>
                        </a:rPr>
                        <a:t>Selbstständigkeit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Mittel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3608988"/>
                  </a:ext>
                </a:extLst>
              </a:tr>
              <a:tr h="0">
                <a:tc>
                  <a:txBody>
                    <a:bodyPr/>
                    <a:lstStyle/>
                    <a:p>
                      <a:r>
                        <a:rPr lang="de-DE" sz="1150">
                          <a:effectLst/>
                        </a:rPr>
                        <a:t>Erreichbarkeit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Telefonisch</a:t>
                      </a:r>
                      <a:r>
                        <a:rPr lang="de-DE" sz="1200">
                          <a:effectLst/>
                        </a:rPr>
                        <a:t>, Email</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0822"/>
                  </a:ext>
                </a:extLst>
              </a:tr>
              <a:tr h="0">
                <a:tc>
                  <a:txBody>
                    <a:bodyPr/>
                    <a:lstStyle/>
                    <a:p>
                      <a:r>
                        <a:rPr lang="de-DE" sz="1150">
                          <a:effectLst/>
                        </a:rPr>
                        <a:t>Technische Ausstattung </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a:effectLst/>
                        </a:rPr>
                        <a:t>Laptop, Handy, Tablet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8329042"/>
                  </a:ext>
                </a:extLst>
              </a:tr>
              <a:tr h="0">
                <a:tc>
                  <a:txBody>
                    <a:bodyPr/>
                    <a:lstStyle/>
                    <a:p>
                      <a:r>
                        <a:rPr lang="de-DE" sz="1150">
                          <a:effectLst/>
                        </a:rPr>
                        <a:t>Wohnort</a:t>
                      </a:r>
                      <a:endParaRPr lang="en-GB"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de-DE" sz="1150" dirty="0">
                          <a:effectLst/>
                        </a:rPr>
                        <a:t>Kleinstadt</a:t>
                      </a:r>
                      <a:endPar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367770"/>
                  </a:ext>
                </a:extLst>
              </a:tr>
            </a:tbl>
          </a:graphicData>
        </a:graphic>
      </p:graphicFrame>
    </p:spTree>
    <p:extLst>
      <p:ext uri="{BB962C8B-B14F-4D97-AF65-F5344CB8AC3E}">
        <p14:creationId xmlns:p14="http://schemas.microsoft.com/office/powerpoint/2010/main" val="7383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POCs</a:t>
            </a:r>
          </a:p>
        </p:txBody>
      </p:sp>
      <p:sp>
        <p:nvSpPr>
          <p:cNvPr id="3" name="Inhaltsplatzhalter 2">
            <a:extLst>
              <a:ext uri="{FF2B5EF4-FFF2-40B4-BE49-F238E27FC236}">
                <a16:creationId xmlns:a16="http://schemas.microsoft.com/office/drawing/2014/main" id="{9AA5B10A-797A-3078-DAD6-26CFC5DC6EB5}"/>
              </a:ext>
            </a:extLst>
          </p:cNvPr>
          <p:cNvSpPr>
            <a:spLocks noGrp="1"/>
          </p:cNvSpPr>
          <p:nvPr>
            <p:ph sz="half" idx="1"/>
          </p:nvPr>
        </p:nvSpPr>
        <p:spPr>
          <a:xfrm>
            <a:off x="838200" y="1825624"/>
            <a:ext cx="5181600" cy="4186069"/>
          </a:xfrm>
        </p:spPr>
        <p:txBody>
          <a:bodyPr>
            <a:normAutofit/>
          </a:bodyPr>
          <a:lstStyle/>
          <a:p>
            <a:pPr marL="0" indent="0">
              <a:buNone/>
            </a:pPr>
            <a:r>
              <a:rPr lang="de-DE" sz="1600" b="1" dirty="0" err="1"/>
              <a:t>Priority</a:t>
            </a:r>
            <a:endParaRPr lang="de-DE" sz="1600" b="1" dirty="0"/>
          </a:p>
          <a:p>
            <a:r>
              <a:rPr lang="de-DE" sz="1600" dirty="0"/>
              <a:t>Upload eines Bildes</a:t>
            </a:r>
          </a:p>
          <a:p>
            <a:r>
              <a:rPr lang="de-DE" sz="1600" dirty="0"/>
              <a:t>Aufruf eines gespeicherten Bildes</a:t>
            </a:r>
          </a:p>
          <a:p>
            <a:r>
              <a:rPr lang="de-DE" sz="1600" dirty="0"/>
              <a:t>Pub/Sub Funktionalität – </a:t>
            </a:r>
            <a:r>
              <a:rPr lang="de-DE" sz="1600" dirty="0" err="1"/>
              <a:t>subscribe</a:t>
            </a:r>
            <a:endParaRPr lang="de-DE" sz="1600" dirty="0"/>
          </a:p>
          <a:p>
            <a:r>
              <a:rPr lang="de-DE" sz="1600" dirty="0"/>
              <a:t>Pub/Sub Funktionalität – publish</a:t>
            </a:r>
          </a:p>
          <a:p>
            <a:r>
              <a:rPr lang="de-DE" sz="1600" dirty="0"/>
              <a:t>Login</a:t>
            </a:r>
          </a:p>
        </p:txBody>
      </p:sp>
      <p:sp>
        <p:nvSpPr>
          <p:cNvPr id="4" name="Inhaltsplatzhalter 3">
            <a:extLst>
              <a:ext uri="{FF2B5EF4-FFF2-40B4-BE49-F238E27FC236}">
                <a16:creationId xmlns:a16="http://schemas.microsoft.com/office/drawing/2014/main" id="{3745E24A-6EBE-396A-E812-004272A50CC0}"/>
              </a:ext>
            </a:extLst>
          </p:cNvPr>
          <p:cNvSpPr>
            <a:spLocks noGrp="1"/>
          </p:cNvSpPr>
          <p:nvPr>
            <p:ph sz="half" idx="2"/>
          </p:nvPr>
        </p:nvSpPr>
        <p:spPr/>
        <p:txBody>
          <a:bodyPr/>
          <a:lstStyle/>
          <a:p>
            <a:pPr marL="0" indent="0">
              <a:buNone/>
            </a:pPr>
            <a:r>
              <a:rPr lang="de-DE" sz="1600" b="1" dirty="0"/>
              <a:t>Keine </a:t>
            </a:r>
            <a:r>
              <a:rPr lang="de-DE" sz="1600" b="1" dirty="0" err="1"/>
              <a:t>Priority</a:t>
            </a:r>
            <a:endParaRPr lang="de-DE" sz="1600" b="1" dirty="0"/>
          </a:p>
          <a:p>
            <a:r>
              <a:rPr lang="de-DE" sz="1600" dirty="0"/>
              <a:t>Registrierung</a:t>
            </a:r>
          </a:p>
          <a:p>
            <a:r>
              <a:rPr lang="de-DE" sz="1600" dirty="0"/>
              <a:t>Verschlüsselung</a:t>
            </a:r>
          </a:p>
          <a:p>
            <a:r>
              <a:rPr lang="de-DE" sz="1600" dirty="0"/>
              <a:t>„Befreunden“ mit anderem User</a:t>
            </a:r>
          </a:p>
          <a:p>
            <a:r>
              <a:rPr lang="de-DE" sz="1600" dirty="0"/>
              <a:t>Annahme „Befreundung“</a:t>
            </a:r>
          </a:p>
          <a:p>
            <a:r>
              <a:rPr lang="de-DE" sz="1600" dirty="0"/>
              <a:t>Chat Funktion</a:t>
            </a:r>
          </a:p>
          <a:p>
            <a:r>
              <a:rPr lang="de-DE" sz="1600" dirty="0"/>
              <a:t>Zugriff auf Datenbank</a:t>
            </a:r>
          </a:p>
          <a:p>
            <a:endParaRPr lang="de-DE" b="1"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241-A252-A34F-D19E-A0B70EDCC08C}"/>
              </a:ext>
            </a:extLst>
          </p:cNvPr>
          <p:cNvSpPr>
            <a:spLocks noGrp="1"/>
          </p:cNvSpPr>
          <p:nvPr>
            <p:ph type="title"/>
          </p:nvPr>
        </p:nvSpPr>
        <p:spPr/>
        <p:txBody>
          <a:bodyPr/>
          <a:lstStyle/>
          <a:p>
            <a:pPr algn="ctr"/>
            <a:r>
              <a:rPr lang="en-GB" dirty="0"/>
              <a:t>POC Login</a:t>
            </a:r>
          </a:p>
        </p:txBody>
      </p:sp>
      <p:sp>
        <p:nvSpPr>
          <p:cNvPr id="3" name="Content Placeholder 2">
            <a:extLst>
              <a:ext uri="{FF2B5EF4-FFF2-40B4-BE49-F238E27FC236}">
                <a16:creationId xmlns:a16="http://schemas.microsoft.com/office/drawing/2014/main" id="{DE1BEAB3-472D-EF93-8F10-79654B2530AF}"/>
              </a:ext>
            </a:extLst>
          </p:cNvPr>
          <p:cNvSpPr>
            <a:spLocks noGrp="1"/>
          </p:cNvSpPr>
          <p:nvPr>
            <p:ph idx="1"/>
          </p:nvPr>
        </p:nvSpPr>
        <p:spPr/>
        <p:txBody>
          <a:bodyPr numCol="2">
            <a:normAutofit/>
          </a:bodyPr>
          <a:lstStyle/>
          <a:p>
            <a:pPr marL="342900" lvl="0" indent="-342900">
              <a:lnSpc>
                <a:spcPct val="107000"/>
              </a:lnSpc>
              <a:buFont typeface="Symbol" panose="05050102010706020507" pitchFamily="18" charset="2"/>
              <a:buChar char=""/>
            </a:pPr>
            <a:r>
              <a:rPr lang="de-DE" sz="1400" u="sng"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Login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Ablauf</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Abfrage nach Username/Email - Passwort Dataset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Systemzugriff auf Registry mit allen Username/Email-PW Datasets</a:t>
            </a:r>
          </a:p>
          <a:p>
            <a:pPr marL="1143000" lvl="2" indent="-228600">
              <a:lnSpc>
                <a:spcPct val="107000"/>
              </a:lnSpc>
              <a:buFont typeface="Wingdings" panose="05000000000000000000" pitchFamily="2" charset="2"/>
              <a:buChar char=""/>
            </a:pPr>
            <a:r>
              <a:rPr lang="de-DE" sz="1200" dirty="0">
                <a:solidFill>
                  <a:srgbClr val="000000"/>
                </a:solidFill>
                <a:latin typeface="Calibri" panose="020F0502020204030204" pitchFamily="34" charset="0"/>
                <a:ea typeface="游明朝" panose="02020400000000000000" pitchFamily="18" charset="-128"/>
                <a:cs typeface="Times New Roman" panose="02020603050405020304" pitchFamily="18" charset="0"/>
              </a:rPr>
              <a:t>Deserialisation der Registry zu 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mit </a:t>
            </a:r>
            <a:r>
              <a:rPr lang="en-GB" sz="1200" dirty="0" err="1">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Userliste</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gefundener Übereinstimmung -&gt; Ansicht des Heimatorts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Bei fehlender Übereinstimmung -&gt; Ansicht mit Fehlermeldung</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Exit-Kriterien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Eingabe wude erfolgreich und korrekt übernommen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korrektes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Richtige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endParaRPr lang="de-DE" sz="1200" b="1" dirty="0">
              <a:solidFill>
                <a:srgbClr val="000000"/>
              </a:solidFill>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Fail-Kriterien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Ungültige Eingabe wurde übernommen (Email constraints)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Zugriff auf Registry war nicht erfolgreich</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falsches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Vergleich lieferte kein Ergebnis</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Falsche Ansicht wurde erzeugt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Fallback</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Ein fester User Account wird im Prototypen vorgelegt</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de-DE" sz="1200" dirty="0">
                <a:solidFill>
                  <a:srgbClr val="000000"/>
                </a:solidFill>
                <a:effectLst/>
                <a:latin typeface="Calibri" panose="020F0502020204030204" pitchFamily="34" charset="0"/>
                <a:ea typeface="游明朝" panose="02020400000000000000" pitchFamily="18" charset="-128"/>
                <a:cs typeface="Times New Roman" panose="02020603050405020304" pitchFamily="18" charset="0"/>
              </a:rPr>
              <a:t>Verzicht auf externe Registry, User Accounts werden fest in den Prototypen geschrieben</a:t>
            </a:r>
            <a:endParaRPr lang="en-GB" sz="1200" dirty="0">
              <a:effectLst/>
              <a:latin typeface="Calibri" panose="020F0502020204030204" pitchFamily="34" charset="0"/>
              <a:ea typeface="游明朝" panose="02020400000000000000" pitchFamily="18" charset="-128"/>
              <a:cs typeface="Times New Roman" panose="02020603050405020304" pitchFamily="18" charset="0"/>
            </a:endParaRPr>
          </a:p>
          <a:p>
            <a:endParaRPr lang="en-GB" sz="3200" dirty="0"/>
          </a:p>
        </p:txBody>
      </p:sp>
      <p:sp>
        <p:nvSpPr>
          <p:cNvPr id="4" name="Slide Number Placeholder 3">
            <a:extLst>
              <a:ext uri="{FF2B5EF4-FFF2-40B4-BE49-F238E27FC236}">
                <a16:creationId xmlns:a16="http://schemas.microsoft.com/office/drawing/2014/main" id="{BCC4C124-465E-D835-C669-538F1616DF05}"/>
              </a:ext>
            </a:extLst>
          </p:cNvPr>
          <p:cNvSpPr>
            <a:spLocks noGrp="1"/>
          </p:cNvSpPr>
          <p:nvPr>
            <p:ph type="sldNum" sz="quarter" idx="12"/>
          </p:nvPr>
        </p:nvSpPr>
        <p:spPr/>
        <p:txBody>
          <a:bodyPr/>
          <a:lstStyle/>
          <a:p>
            <a:fld id="{4FD190AE-D9AE-4074-AAED-D637288AF7F0}" type="slidenum">
              <a:rPr lang="de-DE" smtClean="0"/>
              <a:t>7</a:t>
            </a:fld>
            <a:endParaRPr lang="de-DE"/>
          </a:p>
        </p:txBody>
      </p:sp>
    </p:spTree>
    <p:extLst>
      <p:ext uri="{BB962C8B-B14F-4D97-AF65-F5344CB8AC3E}">
        <p14:creationId xmlns:p14="http://schemas.microsoft.com/office/powerpoint/2010/main" val="90587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a:xfrm>
            <a:off x="209549" y="365124"/>
            <a:ext cx="2847975" cy="3959225"/>
          </a:xfrm>
        </p:spPr>
        <p:txBody>
          <a:bodyPr/>
          <a:lstStyle/>
          <a:p>
            <a:r>
              <a:rPr lang="de-DE" dirty="0"/>
              <a:t>Klassen-diagramm</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pic>
        <p:nvPicPr>
          <p:cNvPr id="4" name="Content Placeholder 3">
            <a:extLst>
              <a:ext uri="{FF2B5EF4-FFF2-40B4-BE49-F238E27FC236}">
                <a16:creationId xmlns:a16="http://schemas.microsoft.com/office/drawing/2014/main" id="{832908C3-9D9B-5AF6-D8AE-FD34908985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905126" y="365124"/>
            <a:ext cx="8715373" cy="6012932"/>
          </a:xfrm>
        </p:spPr>
      </p:pic>
    </p:spTree>
    <p:extLst>
      <p:ext uri="{BB962C8B-B14F-4D97-AF65-F5344CB8AC3E}">
        <p14:creationId xmlns:p14="http://schemas.microsoft.com/office/powerpoint/2010/main" val="40821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Erster Prototyp</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normAutofit fontScale="92500" lnSpcReduction="10000"/>
          </a:bodyPr>
          <a:lstStyle/>
          <a:p>
            <a:r>
              <a:rPr lang="de-DE" sz="2000" dirty="0"/>
              <a:t>Login </a:t>
            </a:r>
          </a:p>
          <a:p>
            <a:r>
              <a:rPr lang="de-DE" sz="2000" dirty="0"/>
              <a:t>Setze currentUser</a:t>
            </a:r>
          </a:p>
          <a:p>
            <a:r>
              <a:rPr lang="de-DE" sz="2000" dirty="0"/>
              <a:t>Setze currentStadt anhand Heimatstadt des Users</a:t>
            </a:r>
          </a:p>
          <a:p>
            <a:r>
              <a:rPr lang="de-DE" sz="2000" dirty="0"/>
              <a:t>Upload eines Bildes</a:t>
            </a:r>
          </a:p>
          <a:p>
            <a:pPr lvl="1"/>
            <a:r>
              <a:rPr lang="de-DE" sz="1600" dirty="0"/>
              <a:t>Drawable File einlesen</a:t>
            </a:r>
          </a:p>
          <a:p>
            <a:pPr lvl="1"/>
            <a:r>
              <a:rPr lang="de-DE" sz="1600" dirty="0"/>
              <a:t>Zu String enkodieren</a:t>
            </a:r>
          </a:p>
          <a:p>
            <a:pPr lvl="1"/>
            <a:r>
              <a:rPr lang="de-DE" sz="1600" dirty="0"/>
              <a:t>Bildobjekt erzeugen und zur Stadt hinzufügen</a:t>
            </a:r>
          </a:p>
          <a:p>
            <a:pPr lvl="1"/>
            <a:r>
              <a:rPr lang="de-DE" sz="1600" dirty="0"/>
              <a:t>Stadtliste enkodieren und abspeichern</a:t>
            </a:r>
          </a:p>
          <a:p>
            <a:pPr lvl="1"/>
            <a:r>
              <a:rPr lang="de-DE" sz="1600" dirty="0"/>
              <a:t>Benachrichtigung an Subscriber senden</a:t>
            </a:r>
          </a:p>
          <a:p>
            <a:pPr lvl="1"/>
            <a:r>
              <a:rPr lang="de-DE" sz="1600" dirty="0"/>
              <a:t>Userliste enkodieren und abspeichern</a:t>
            </a:r>
            <a:endParaRPr lang="de-DE" sz="1200" dirty="0"/>
          </a:p>
          <a:p>
            <a:r>
              <a:rPr lang="de-DE" sz="2000" dirty="0"/>
              <a:t>Aufruf eines Bildes</a:t>
            </a:r>
          </a:p>
          <a:p>
            <a:r>
              <a:rPr lang="de-DE" sz="2000" dirty="0"/>
              <a:t>Subscribe/Unsubscribe zur Stadt</a:t>
            </a:r>
          </a:p>
          <a:p>
            <a:r>
              <a:rPr lang="de-DE" sz="2000" dirty="0"/>
              <a:t>Anzeige der Benachrichtigungen</a:t>
            </a:r>
          </a:p>
          <a:p>
            <a:r>
              <a:rPr lang="de-DE" sz="2000" dirty="0"/>
              <a:t>Logout</a:t>
            </a:r>
          </a:p>
          <a:p>
            <a:endParaRPr lang="de-DE" sz="2000"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2249</Words>
  <Application>Microsoft Office PowerPoint</Application>
  <PresentationFormat>Breitbild</PresentationFormat>
  <Paragraphs>215</Paragraphs>
  <Slides>10</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Arial</vt:lpstr>
      <vt:lpstr>Calibri</vt:lpstr>
      <vt:lpstr>Calibri Light</vt:lpstr>
      <vt:lpstr>Courier New</vt:lpstr>
      <vt:lpstr>Söhne</vt:lpstr>
      <vt:lpstr>Symbol</vt:lpstr>
      <vt:lpstr>Times New Roman</vt:lpstr>
      <vt:lpstr>Wingdings</vt:lpstr>
      <vt:lpstr>Office</vt:lpstr>
      <vt:lpstr>Audit 3 </vt:lpstr>
      <vt:lpstr>User-Profiles</vt:lpstr>
      <vt:lpstr>Use-Cases</vt:lpstr>
      <vt:lpstr>POCs</vt:lpstr>
      <vt:lpstr>POC Bildaufruf/-abruf</vt:lpstr>
      <vt:lpstr>POC Pub/Sub</vt:lpstr>
      <vt:lpstr>POC Login</vt:lpstr>
      <vt:lpstr>Klassen-diagramm</vt:lpstr>
      <vt:lpstr>Erster Prototyp</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270</cp:revision>
  <dcterms:created xsi:type="dcterms:W3CDTF">2018-06-14T10:15:21Z</dcterms:created>
  <dcterms:modified xsi:type="dcterms:W3CDTF">2023-01-12T18:16:42Z</dcterms:modified>
</cp:coreProperties>
</file>