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3" r:id="rId1"/>
  </p:sldMasterIdLst>
  <p:notesMasterIdLst>
    <p:notesMasterId r:id="rId13"/>
  </p:notesMasterIdLst>
  <p:handoutMasterIdLst>
    <p:handoutMasterId r:id="rId14"/>
  </p:handoutMasterIdLst>
  <p:sldIdLst>
    <p:sldId id="256" r:id="rId2"/>
    <p:sldId id="257" r:id="rId3"/>
    <p:sldId id="260" r:id="rId4"/>
    <p:sldId id="259" r:id="rId5"/>
    <p:sldId id="263" r:id="rId6"/>
    <p:sldId id="261" r:id="rId7"/>
    <p:sldId id="258" r:id="rId8"/>
    <p:sldId id="266" r:id="rId9"/>
    <p:sldId id="262" r:id="rId10"/>
    <p:sldId id="264" r:id="rId11"/>
    <p:sldId id="265"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0070D9DC-73F2-4DCF-94B6-041EE09F1254}">
          <p14:sldIdLst>
            <p14:sldId id="256"/>
            <p14:sldId id="257"/>
            <p14:sldId id="260"/>
            <p14:sldId id="259"/>
            <p14:sldId id="263"/>
            <p14:sldId id="261"/>
            <p14:sldId id="258"/>
            <p14:sldId id="266"/>
            <p14:sldId id="262"/>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ABDC"/>
    <a:srgbClr val="28477D"/>
    <a:srgbClr val="0058E6"/>
    <a:srgbClr val="1E00FA"/>
    <a:srgbClr val="2100E6"/>
    <a:srgbClr val="563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21" autoAdjust="0"/>
  </p:normalViewPr>
  <p:slideViewPr>
    <p:cSldViewPr snapToGrid="0">
      <p:cViewPr varScale="1">
        <p:scale>
          <a:sx n="101" d="100"/>
          <a:sy n="101" d="100"/>
        </p:scale>
        <p:origin x="9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FB7E0A04-AA4D-48AA-1887-9C6A45B153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9231E8FC-2D13-C75B-189C-50F2059E11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D7B175-9C0D-422E-AF9B-B2B60FEC5750}" type="datetimeFigureOut">
              <a:rPr lang="de-DE" smtClean="0"/>
              <a:t>12.01.2023</a:t>
            </a:fld>
            <a:endParaRPr lang="de-DE"/>
          </a:p>
        </p:txBody>
      </p:sp>
      <p:sp>
        <p:nvSpPr>
          <p:cNvPr id="4" name="Fußzeilenplatzhalter 3">
            <a:extLst>
              <a:ext uri="{FF2B5EF4-FFF2-40B4-BE49-F238E27FC236}">
                <a16:creationId xmlns:a16="http://schemas.microsoft.com/office/drawing/2014/main" id="{87F2028B-A531-D560-1482-BEBBFE35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F3A22F36-1AF7-1D52-B753-661D391555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A8D19F-5BC0-4963-93A8-6F89220E9886}" type="slidenum">
              <a:rPr lang="de-DE" smtClean="0"/>
              <a:t>‹#›</a:t>
            </a:fld>
            <a:endParaRPr lang="de-DE"/>
          </a:p>
        </p:txBody>
      </p:sp>
    </p:spTree>
    <p:extLst>
      <p:ext uri="{BB962C8B-B14F-4D97-AF65-F5344CB8AC3E}">
        <p14:creationId xmlns:p14="http://schemas.microsoft.com/office/powerpoint/2010/main" val="40493379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1B08D1-1B10-48CA-BD23-DF971FF342A1}" type="datetimeFigureOut">
              <a:rPr lang="de-DE" smtClean="0"/>
              <a:t>12.01.2023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422E8-2025-4E88-B448-A26268B25EC5}" type="slidenum">
              <a:rPr lang="de-DE" smtClean="0"/>
              <a:t>‹#›</a:t>
            </a:fld>
            <a:endParaRPr lang="de-DE"/>
          </a:p>
        </p:txBody>
      </p:sp>
    </p:spTree>
    <p:extLst>
      <p:ext uri="{BB962C8B-B14F-4D97-AF65-F5344CB8AC3E}">
        <p14:creationId xmlns:p14="http://schemas.microsoft.com/office/powerpoint/2010/main" val="30072781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1</a:t>
            </a:fld>
            <a:endParaRPr lang="de-DE"/>
          </a:p>
        </p:txBody>
      </p:sp>
    </p:spTree>
    <p:extLst>
      <p:ext uri="{BB962C8B-B14F-4D97-AF65-F5344CB8AC3E}">
        <p14:creationId xmlns:p14="http://schemas.microsoft.com/office/powerpoint/2010/main" val="3450943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ersten Prototypen wurde versucht die Kernfunktionalitäten des Systems umzusetzen, der Upload von Bildern sowie damit einhergehende Pub/Sub Funktionalität. Die Grundlage für die Lösungsansätze wurden durch die PoCs, die Use Case Spezifikation sowie das Klassendiagramm gegeben. Hier ist anzumerken, dass eine detailliertere Interaktionsmodellierung die Arbeit hätte erleichtern können. Der Login erfolgt nach dem im dazugehörigen PoC getestetem Prinzip. Der damit eingeloggte User wird bis zum Logout zum currentUser. Daraufhin wird eine Liste aller Stadtobjekte geladen und anhand der Heimatstadt des Users die currentStadt gesetzt. Dem User werden daraufhin 4 Buttons angeboten (Upload, Aufruf, Sub/Unsub, Logout). Beim Upload sowie beim Aufruf eines Bildes wird aktuell noch ein hardcoded Bild verwendet. Beim Upload wird der Filepath zu diesem Bild fest verwendet und der Aufruf greift stets auf das erste Bild in der Bilderliste der Stadt zu. Dies gilt es in der weiteren Entwicklung so zu erweitern, dass ein beliebiges Bild hochgeladen und aufgerufen werden kann. Die Pub/Sub Funktionalität ist dahingegen im Grunde vollständig implementiert. Zu bedenken wäre nur ob die Verwaltung der eingegangenen Benachrichtigungen noch zu erweitern ist.</a:t>
            </a:r>
            <a:br>
              <a:rPr lang="de-DE" dirty="0"/>
            </a:br>
            <a:br>
              <a:rPr lang="de-DE" dirty="0"/>
            </a:br>
            <a:r>
              <a:rPr lang="de-DE" dirty="0"/>
              <a:t>Ein wichtiger Punkt bei diesem Prototypen ist, dass die Datenverwaltung auschlieslich über JSON erfolgt. So werden (1) die Bildaten zu einem String enkodiert, (2) diese in einem Bildobjekt gespeichert, (3) was Teil eines Stadtobjekts ist, (4) welches Teil einer Liste aus Stadtobjekten ist, (5) die wiederrum zum einem JSON-String enkodiert wird und (6) dieser String wird in eine entsprechende Datei geschrieben. Diese Datei, diese Liste wird zum Beginn der Activity geladen. Dies bedeutet, dass der komplette Inhalt der Datenhaltung in den Speicher geladen wird. Ab einer bestimmten Größe ist dies nicht mehr angemessen. Dieser Problematik sind wir uns bewusst aber wegen des Umfangs unseres Prototypen wird dieser Zustand in Kauf genommen. Die Alternative wäre ein Datenbanksystem einzubinden, darauf wurde aus Zeitgründen verzichtet.</a:t>
            </a:r>
          </a:p>
        </p:txBody>
      </p:sp>
      <p:sp>
        <p:nvSpPr>
          <p:cNvPr id="4" name="Foliennummernplatzhalter 3"/>
          <p:cNvSpPr>
            <a:spLocks noGrp="1"/>
          </p:cNvSpPr>
          <p:nvPr>
            <p:ph type="sldNum" sz="quarter" idx="5"/>
          </p:nvPr>
        </p:nvSpPr>
        <p:spPr/>
        <p:txBody>
          <a:bodyPr/>
          <a:lstStyle/>
          <a:p>
            <a:fld id="{28D422E8-2025-4E88-B448-A26268B25EC5}" type="slidenum">
              <a:rPr lang="de-DE" smtClean="0"/>
              <a:t>10</a:t>
            </a:fld>
            <a:endParaRPr lang="de-DE"/>
          </a:p>
        </p:txBody>
      </p:sp>
    </p:spTree>
    <p:extLst>
      <p:ext uri="{BB962C8B-B14F-4D97-AF65-F5344CB8AC3E}">
        <p14:creationId xmlns:p14="http://schemas.microsoft.com/office/powerpoint/2010/main" val="109453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11</a:t>
            </a:fld>
            <a:endParaRPr lang="de-DE"/>
          </a:p>
        </p:txBody>
      </p:sp>
    </p:spTree>
    <p:extLst>
      <p:ext uri="{BB962C8B-B14F-4D97-AF65-F5344CB8AC3E}">
        <p14:creationId xmlns:p14="http://schemas.microsoft.com/office/powerpoint/2010/main" val="205320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8D422E8-2025-4E88-B448-A26268B25EC5}" type="slidenum">
              <a:rPr lang="de-DE" smtClean="0"/>
              <a:t>2</a:t>
            </a:fld>
            <a:endParaRPr lang="de-DE"/>
          </a:p>
        </p:txBody>
      </p:sp>
    </p:spTree>
    <p:extLst>
      <p:ext uri="{BB962C8B-B14F-4D97-AF65-F5344CB8AC3E}">
        <p14:creationId xmlns:p14="http://schemas.microsoft.com/office/powerpoint/2010/main" val="379695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3</a:t>
            </a:fld>
            <a:endParaRPr lang="de-DE"/>
          </a:p>
        </p:txBody>
      </p:sp>
    </p:spTree>
    <p:extLst>
      <p:ext uri="{BB962C8B-B14F-4D97-AF65-F5344CB8AC3E}">
        <p14:creationId xmlns:p14="http://schemas.microsoft.com/office/powerpoint/2010/main" val="3745376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4</a:t>
            </a:fld>
            <a:endParaRPr lang="de-DE"/>
          </a:p>
        </p:txBody>
      </p:sp>
    </p:spTree>
    <p:extLst>
      <p:ext uri="{BB962C8B-B14F-4D97-AF65-F5344CB8AC3E}">
        <p14:creationId xmlns:p14="http://schemas.microsoft.com/office/powerpoint/2010/main" val="1653405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5</a:t>
            </a:fld>
            <a:endParaRPr lang="de-DE"/>
          </a:p>
        </p:txBody>
      </p:sp>
    </p:spTree>
    <p:extLst>
      <p:ext uri="{BB962C8B-B14F-4D97-AF65-F5344CB8AC3E}">
        <p14:creationId xmlns:p14="http://schemas.microsoft.com/office/powerpoint/2010/main" val="2616213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Upload eines Bildes</a:t>
            </a:r>
          </a:p>
          <a:p>
            <a:r>
              <a:rPr lang="de-DE" dirty="0"/>
              <a:t>Ablauf: Beim diesem POC ist geplant, dass er neben der Verarbeitung der gängigen </a:t>
            </a:r>
            <a:r>
              <a:rPr lang="de-DE" dirty="0" err="1"/>
              <a:t>Bildatei</a:t>
            </a:r>
            <a:r>
              <a:rPr lang="de-DE" dirty="0"/>
              <a:t> ebenso einige der für das System relevanten Metadaten der digitalisierten </a:t>
            </a:r>
            <a:r>
              <a:rPr lang="de-DE" dirty="0" err="1"/>
              <a:t>Bildatei</a:t>
            </a:r>
            <a:r>
              <a:rPr lang="de-DE" dirty="0"/>
              <a:t> verarbeitet. Als gängige </a:t>
            </a:r>
            <a:r>
              <a:rPr lang="de-DE" dirty="0" err="1"/>
              <a:t>Bildateien</a:t>
            </a:r>
            <a:r>
              <a:rPr lang="de-DE" dirty="0"/>
              <a:t> sind uns </a:t>
            </a:r>
            <a:r>
              <a:rPr lang="de-DE" dirty="0" err="1"/>
              <a:t>png</a:t>
            </a:r>
            <a:r>
              <a:rPr lang="de-DE" dirty="0"/>
              <a:t>, </a:t>
            </a:r>
            <a:r>
              <a:rPr lang="de-DE" dirty="0" err="1"/>
              <a:t>jpeg</a:t>
            </a:r>
            <a:r>
              <a:rPr lang="de-DE" dirty="0"/>
              <a:t> sowie </a:t>
            </a:r>
            <a:r>
              <a:rPr lang="de-DE" dirty="0" err="1"/>
              <a:t>webp</a:t>
            </a:r>
            <a:r>
              <a:rPr lang="de-DE" dirty="0"/>
              <a:t> geläufig und bei Recherchen zu Bildverarbeitung durch </a:t>
            </a:r>
            <a:r>
              <a:rPr lang="de-DE" dirty="0" err="1"/>
              <a:t>Kotlin</a:t>
            </a:r>
            <a:r>
              <a:rPr lang="de-DE" dirty="0"/>
              <a:t>, haben wir diese Formate als </a:t>
            </a:r>
            <a:r>
              <a:rPr lang="de-DE" dirty="0" err="1"/>
              <a:t>standart</a:t>
            </a:r>
            <a:r>
              <a:rPr lang="de-DE" dirty="0"/>
              <a:t> verarbeitbare Formate Identifiziert. Als relevante Metadaten haben wir die Auflösung, Bildformat, Uploader identifiziert, diese dienen vor allem zur Qualitätskontrolle, zum Verarbeiten und zum Zuordnen.</a:t>
            </a:r>
          </a:p>
          <a:p>
            <a:r>
              <a:rPr lang="de-DE" dirty="0"/>
              <a:t>Exit-Kriterien, Fail- Kriterien: Ergeben sich aus dem Ablauf des POCs</a:t>
            </a:r>
          </a:p>
          <a:p>
            <a:r>
              <a:rPr lang="de-DE" dirty="0" err="1"/>
              <a:t>Fallback</a:t>
            </a:r>
            <a:r>
              <a:rPr lang="de-DE" dirty="0"/>
              <a:t>: Der </a:t>
            </a:r>
            <a:r>
              <a:rPr lang="de-DE" dirty="0" err="1"/>
              <a:t>Fallback</a:t>
            </a:r>
            <a:r>
              <a:rPr lang="de-DE" dirty="0"/>
              <a:t> des </a:t>
            </a:r>
            <a:r>
              <a:rPr lang="de-DE" dirty="0" err="1"/>
              <a:t>Bilderuplads</a:t>
            </a:r>
            <a:r>
              <a:rPr lang="de-DE" dirty="0"/>
              <a:t> per Fehlermeldung soll es ermöglichen das der User immer sein Upload aus seiner Sicht erledigen kann oder wenn nötig weiß das er dies z.B. später ohne Probleme erledigen kann. Das System kann bei Störungen nicht auf alternative Funktionalitäten zurückgreifen, da der Upload als Kernfunktionalität nicht angemessen genug ersetzt werden könnte.</a:t>
            </a:r>
          </a:p>
          <a:p>
            <a:r>
              <a:rPr lang="de-DE" dirty="0"/>
              <a:t>Ein Fehler beim verarbeiten der Metadaten der Bilder darf den wesentlich wichtigeren Ablauf des POC nicht stören, da diese wenn nötig auch zu einem späteren Zeitpunkt ergänzt werden können.</a:t>
            </a:r>
          </a:p>
          <a:p>
            <a:r>
              <a:rPr lang="de-DE" dirty="0"/>
              <a:t>Die Begrenzung der </a:t>
            </a:r>
            <a:r>
              <a:rPr lang="de-DE" dirty="0" err="1"/>
              <a:t>Uploadbaren</a:t>
            </a:r>
            <a:r>
              <a:rPr lang="de-DE" dirty="0"/>
              <a:t> </a:t>
            </a:r>
            <a:r>
              <a:rPr lang="de-DE" dirty="0" err="1"/>
              <a:t>Bilformate</a:t>
            </a:r>
            <a:r>
              <a:rPr lang="de-DE" dirty="0"/>
              <a:t> auf z.B. nur </a:t>
            </a:r>
            <a:r>
              <a:rPr lang="de-DE" dirty="0" err="1"/>
              <a:t>jpq</a:t>
            </a:r>
            <a:r>
              <a:rPr lang="de-DE" dirty="0"/>
              <a:t> ist eine Option um die Funktionalität zusichern, würde aber auch die User Experimente negativ einfließen.</a:t>
            </a:r>
          </a:p>
          <a:p>
            <a:r>
              <a:rPr lang="de-DE" dirty="0"/>
              <a:t>Aufruf eines gespeicherten Bildes</a:t>
            </a:r>
          </a:p>
          <a:p>
            <a:r>
              <a:rPr lang="de-DE" dirty="0"/>
              <a:t>Bei diesem POC soll sichergestellt werden das die User des User-Contents eine entsprechende Anzeige erhalten, um eine Irritation zu verhindern. </a:t>
            </a:r>
          </a:p>
        </p:txBody>
      </p:sp>
      <p:sp>
        <p:nvSpPr>
          <p:cNvPr id="4" name="Foliennummernplatzhalter 3"/>
          <p:cNvSpPr>
            <a:spLocks noGrp="1"/>
          </p:cNvSpPr>
          <p:nvPr>
            <p:ph type="sldNum" sz="quarter" idx="5"/>
          </p:nvPr>
        </p:nvSpPr>
        <p:spPr/>
        <p:txBody>
          <a:bodyPr/>
          <a:lstStyle/>
          <a:p>
            <a:fld id="{28D422E8-2025-4E88-B448-A26268B25EC5}" type="slidenum">
              <a:rPr lang="de-DE" smtClean="0"/>
              <a:t>6</a:t>
            </a:fld>
            <a:endParaRPr lang="de-DE"/>
          </a:p>
        </p:txBody>
      </p:sp>
    </p:spTree>
    <p:extLst>
      <p:ext uri="{BB962C8B-B14F-4D97-AF65-F5344CB8AC3E}">
        <p14:creationId xmlns:p14="http://schemas.microsoft.com/office/powerpoint/2010/main" val="2618932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374151"/>
                </a:solidFill>
                <a:effectLst/>
                <a:latin typeface="Söhne"/>
              </a:rPr>
              <a:t>Dieser Code implementiert eine Pub/Sub-Funktionalität für eine Android-App. Es gibt zwei Schaltflächen in der Benutzeroberfläche, eine zum Abonnieren (</a:t>
            </a:r>
            <a:r>
              <a:rPr lang="de-DE" b="0" i="0" dirty="0" err="1">
                <a:solidFill>
                  <a:srgbClr val="374151"/>
                </a:solidFill>
                <a:effectLst/>
                <a:latin typeface="Söhne"/>
              </a:rPr>
              <a:t>subscribe</a:t>
            </a:r>
            <a:r>
              <a:rPr lang="de-DE" b="0" i="0" dirty="0">
                <a:solidFill>
                  <a:srgbClr val="374151"/>
                </a:solidFill>
                <a:effectLst/>
                <a:latin typeface="Söhne"/>
              </a:rPr>
              <a:t>) und eine zum Veröffentlichen (publish). Beim Klicken auf die Schaltfläche „</a:t>
            </a:r>
            <a:r>
              <a:rPr lang="de-DE" b="0" i="0" dirty="0" err="1">
                <a:solidFill>
                  <a:srgbClr val="374151"/>
                </a:solidFill>
                <a:effectLst/>
                <a:latin typeface="Söhne"/>
              </a:rPr>
              <a:t>Subscribe</a:t>
            </a:r>
            <a:r>
              <a:rPr lang="de-DE" b="0" i="0" dirty="0">
                <a:solidFill>
                  <a:srgbClr val="374151"/>
                </a:solidFill>
                <a:effectLst/>
                <a:latin typeface="Söhne"/>
              </a:rPr>
              <a:t>" wird geprüft, ob der Benutzername bereits in der Liste der Abonnenten enthalten ist. Wenn nicht, wird der Benutzername zur Liste hinzugefügt. Wenn der Benutzername bereits in der Liste vorhanden ist, wird er aus der Liste entfernt und eine Meldung „</a:t>
            </a:r>
            <a:r>
              <a:rPr lang="de-DE" b="0" i="0" dirty="0" err="1">
                <a:solidFill>
                  <a:srgbClr val="374151"/>
                </a:solidFill>
                <a:effectLst/>
                <a:latin typeface="Söhne"/>
              </a:rPr>
              <a:t>Unsubscribed</a:t>
            </a:r>
            <a:r>
              <a:rPr lang="de-DE" b="0" i="0" dirty="0">
                <a:solidFill>
                  <a:srgbClr val="374151"/>
                </a:solidFill>
                <a:effectLst/>
                <a:latin typeface="Söhne"/>
              </a:rPr>
              <a:t>" angezeigt. Beim Klicken auf die Schaltfläche "Veröffentlichen" soll ein Abonnent die Möglichkeit haben, ein Bild zu einer  Stadt hochzuladen und anschließend werden alle Abonnenten in der Liste benachrichtigt. Wenn ein User nicht subscribed ist, hat er nicht die Möglichkeit, ein Bild zu einer Stadt hochzuladen.</a:t>
            </a:r>
            <a:endParaRPr lang="de-DE" dirty="0"/>
          </a:p>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7</a:t>
            </a:fld>
            <a:endParaRPr lang="de-DE"/>
          </a:p>
        </p:txBody>
      </p:sp>
    </p:spTree>
    <p:extLst>
      <p:ext uri="{BB962C8B-B14F-4D97-AF65-F5344CB8AC3E}">
        <p14:creationId xmlns:p14="http://schemas.microsoft.com/office/powerpoint/2010/main" val="2321389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Im Rahmen des Login PoCs stand im Raum das Speichern und den Vergleich von Passwörtern mittels hash-codes umzusetzen. Selbstverständlich dürfen Passwörter nicht in Klartext gespeichert werden, allerdings fehlte us die Zeit sich mit dem Thema auseinanderzusetzen. Da wir aber auschlieslich mit Dummy-Usern und demnach Dummy-Passwörtern arbeiten, ist das Speichern dieser in Klartext zu verzeihen. Der PoC diente dann daraufhin die Deserialisation einer JSON Datei mit den Usernamen und Passwörten zu einer Liste mit Userobjekten zu erproben. Dies war erfolgreich und diese Funktionalität wird auch im Prototypen wiedeverwendet. Wäre dies nicht erfolgreich gewesen hätte einen einzelnen User fest erzeugt und den Login übersprungen oder eine </a:t>
            </a:r>
            <a:r>
              <a:rPr lang="de-DE" noProof="0"/>
              <a:t>Userliste zur Laufzeit fest </a:t>
            </a:r>
            <a:r>
              <a:rPr lang="de-DE" noProof="0" dirty="0"/>
              <a:t>erzeugt und damit den Login simuliert.</a:t>
            </a:r>
          </a:p>
        </p:txBody>
      </p:sp>
      <p:sp>
        <p:nvSpPr>
          <p:cNvPr id="4" name="Slide Number Placeholder 3"/>
          <p:cNvSpPr>
            <a:spLocks noGrp="1"/>
          </p:cNvSpPr>
          <p:nvPr>
            <p:ph type="sldNum" sz="quarter" idx="5"/>
          </p:nvPr>
        </p:nvSpPr>
        <p:spPr/>
        <p:txBody>
          <a:bodyPr/>
          <a:lstStyle/>
          <a:p>
            <a:fld id="{28D422E8-2025-4E88-B448-A26268B25EC5}" type="slidenum">
              <a:rPr lang="de-DE" smtClean="0"/>
              <a:t>8</a:t>
            </a:fld>
            <a:endParaRPr lang="de-DE"/>
          </a:p>
        </p:txBody>
      </p:sp>
    </p:spTree>
    <p:extLst>
      <p:ext uri="{BB962C8B-B14F-4D97-AF65-F5344CB8AC3E}">
        <p14:creationId xmlns:p14="http://schemas.microsoft.com/office/powerpoint/2010/main" val="3932912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zum Bild: https://github.com/sebastiankoch10/EPWS2223HausenKochZimmer/blob/main/Modellierungen/Klassendiagramm.PNG</a:t>
            </a:r>
          </a:p>
          <a:p>
            <a:endParaRPr lang="de-DE" dirty="0"/>
          </a:p>
          <a:p>
            <a:r>
              <a:rPr lang="de-DE" dirty="0"/>
              <a:t>Im Rahmen der Modellierungen für das System wurde ein Klassendiagramm angefertigt, um damit festzulegen welche Informationen und Daten abgespeichert werden. Außerdem erfolgt hierdurch eine klare Struktur des Systems, es wird verdeutlicht wie die unterschiedlichen Elemente/Ressourcen des Systems zueinander in Verbindung stehen. </a:t>
            </a:r>
            <a:br>
              <a:rPr lang="de-DE" dirty="0"/>
            </a:br>
            <a:r>
              <a:rPr lang="de-DE" dirty="0"/>
              <a:t>Im Zuge der Programmierung der PoCs und des Prototypen durchlief das Diagramm einige Iterationen. So wurde zunächst vorgesehen, dass die unterschiedlichen Rollen der User als Erben implementiert werden. Da aber sich keine einzigartigen Attribute für diese Rollen ergeben haben, wurde darauf verzichtet und die Rolle wird als einfacher String gespeichert. Beim Aufruf einer Funktion, die eine bestimmte Rolle benötigt, wird dieses Attribut des aktuellen Users geprüft. Die vorgesehenen Rollen sind regulärer User, blockierter User, Experte (Verifikation), Moderator (Löschen von Beiträgen) und Administrator (Rollenzuweisung). Außerdem war noch bis zur Programmierung unklar wie die Pub/Sub Funktionalität implementiert wird. Die dabei entwickelte Lösung wurde daraufhin zu Vollständigkeit im Klassendiagramm integriert. Schlieslich ist noch aus der Programmierung erfolgt, dass vorher in den Subscriberlisten, Autoren, Uploader, usw. User als Typ vorgesehen waren. Allerdings würde dies dazu führen, dass die User mehrfach abgespeichert werden in diesen jeweiligen Attributen und einer allgemeinen Liste aller User. Es ist nun vorgesehen nur die Namen zu speichern.</a:t>
            </a:r>
          </a:p>
          <a:p>
            <a:endParaRPr lang="de-DE" dirty="0"/>
          </a:p>
          <a:p>
            <a:r>
              <a:rPr lang="de-DE" dirty="0"/>
              <a:t>Die Klassen zur Implementierung eines Forums und Chatfunktionen sind noch grob gehalten, da unklar ist, ob wir diese Funktionen in dem Prototypen implementieren. Sollte dies der Fall sein ist aber damit schon mal eine Grundlage geschaffen, die dann erweitert werden kann.</a:t>
            </a:r>
          </a:p>
        </p:txBody>
      </p:sp>
      <p:sp>
        <p:nvSpPr>
          <p:cNvPr id="4" name="Foliennummernplatzhalter 3"/>
          <p:cNvSpPr>
            <a:spLocks noGrp="1"/>
          </p:cNvSpPr>
          <p:nvPr>
            <p:ph type="sldNum" sz="quarter" idx="5"/>
          </p:nvPr>
        </p:nvSpPr>
        <p:spPr/>
        <p:txBody>
          <a:bodyPr/>
          <a:lstStyle/>
          <a:p>
            <a:fld id="{28D422E8-2025-4E88-B448-A26268B25EC5}" type="slidenum">
              <a:rPr lang="de-DE" smtClean="0"/>
              <a:t>9</a:t>
            </a:fld>
            <a:endParaRPr lang="de-DE"/>
          </a:p>
        </p:txBody>
      </p:sp>
    </p:spTree>
    <p:extLst>
      <p:ext uri="{BB962C8B-B14F-4D97-AF65-F5344CB8AC3E}">
        <p14:creationId xmlns:p14="http://schemas.microsoft.com/office/powerpoint/2010/main" val="1078181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B71861-B487-4EA9-A8B9-74DF01573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1DFA4AA1-5E26-481F-BF22-1245A7A2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BCF4D4C-ED31-4596-A1E9-200741807472}"/>
              </a:ext>
            </a:extLst>
          </p:cNvPr>
          <p:cNvSpPr>
            <a:spLocks noGrp="1"/>
          </p:cNvSpPr>
          <p:nvPr>
            <p:ph type="dt" sz="half" idx="10"/>
          </p:nvPr>
        </p:nvSpPr>
        <p:spPr/>
        <p:txBody>
          <a:bodyPr/>
          <a:lstStyle/>
          <a:p>
            <a:fld id="{ED1BC4C9-1A13-4EE7-AF10-A080FF9505FC}" type="datetime1">
              <a:rPr lang="de-DE" smtClean="0"/>
              <a:t>12.01.2023</a:t>
            </a:fld>
            <a:endParaRPr lang="de-DE"/>
          </a:p>
        </p:txBody>
      </p:sp>
      <p:sp>
        <p:nvSpPr>
          <p:cNvPr id="5" name="Fußzeilenplatzhalter 4">
            <a:extLst>
              <a:ext uri="{FF2B5EF4-FFF2-40B4-BE49-F238E27FC236}">
                <a16:creationId xmlns:a16="http://schemas.microsoft.com/office/drawing/2014/main" id="{ED812FF9-A129-494B-9244-9036F717500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682D773-D636-408E-A704-96CA74850930}"/>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301684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220529-4880-4E34-A1BE-30035AB8B01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03FF005A-7CC0-4C36-98D7-3865D3FB6A5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EECD8FB-BB66-49C1-B412-ADEF1AC54A47}"/>
              </a:ext>
            </a:extLst>
          </p:cNvPr>
          <p:cNvSpPr>
            <a:spLocks noGrp="1"/>
          </p:cNvSpPr>
          <p:nvPr>
            <p:ph type="dt" sz="half" idx="10"/>
          </p:nvPr>
        </p:nvSpPr>
        <p:spPr/>
        <p:txBody>
          <a:bodyPr/>
          <a:lstStyle/>
          <a:p>
            <a:fld id="{6C2AB422-32FC-42F3-9689-2B0D08DB4456}" type="datetime1">
              <a:rPr lang="de-DE" smtClean="0"/>
              <a:t>12.01.2023</a:t>
            </a:fld>
            <a:endParaRPr lang="de-DE"/>
          </a:p>
        </p:txBody>
      </p:sp>
      <p:sp>
        <p:nvSpPr>
          <p:cNvPr id="5" name="Fußzeilenplatzhalter 4">
            <a:extLst>
              <a:ext uri="{FF2B5EF4-FFF2-40B4-BE49-F238E27FC236}">
                <a16:creationId xmlns:a16="http://schemas.microsoft.com/office/drawing/2014/main" id="{64E4C1D8-E872-4AF1-A92A-CEB21982DB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B5D3F7F-FC20-490C-ADB1-D7EAA111D838}"/>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2074720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7DB7F71-3D3A-460D-9577-CD4A862CA97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E07B672-D2AD-493C-BE3B-A35081DB05F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C0B92C3-33E7-41EA-B504-4DA7D2D2AAF7}"/>
              </a:ext>
            </a:extLst>
          </p:cNvPr>
          <p:cNvSpPr>
            <a:spLocks noGrp="1"/>
          </p:cNvSpPr>
          <p:nvPr>
            <p:ph type="dt" sz="half" idx="10"/>
          </p:nvPr>
        </p:nvSpPr>
        <p:spPr/>
        <p:txBody>
          <a:bodyPr/>
          <a:lstStyle/>
          <a:p>
            <a:fld id="{C1537AD8-4C02-4B23-A319-CD41525F0575}" type="datetime1">
              <a:rPr lang="de-DE" smtClean="0"/>
              <a:t>12.01.2023</a:t>
            </a:fld>
            <a:endParaRPr lang="de-DE"/>
          </a:p>
        </p:txBody>
      </p:sp>
      <p:sp>
        <p:nvSpPr>
          <p:cNvPr id="5" name="Fußzeilenplatzhalter 4">
            <a:extLst>
              <a:ext uri="{FF2B5EF4-FFF2-40B4-BE49-F238E27FC236}">
                <a16:creationId xmlns:a16="http://schemas.microsoft.com/office/drawing/2014/main" id="{674C2130-C823-4525-8DB3-191834452FE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93E2100-9C56-4801-BAA3-8E36069BEF59}"/>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204733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77BC90-495C-4835-84CD-76F3AEF7400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34DCB95-AE8D-4A4E-84D3-900FADAC1F8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836465F-8AD3-407A-8147-163A612503F4}"/>
              </a:ext>
            </a:extLst>
          </p:cNvPr>
          <p:cNvSpPr>
            <a:spLocks noGrp="1"/>
          </p:cNvSpPr>
          <p:nvPr>
            <p:ph type="dt" sz="half" idx="10"/>
          </p:nvPr>
        </p:nvSpPr>
        <p:spPr/>
        <p:txBody>
          <a:bodyPr/>
          <a:lstStyle/>
          <a:p>
            <a:fld id="{2542ACB1-0C11-4D97-B345-5791D5AFEBBD}" type="datetime1">
              <a:rPr lang="de-DE" smtClean="0"/>
              <a:t>12.01.2023</a:t>
            </a:fld>
            <a:endParaRPr lang="de-DE"/>
          </a:p>
        </p:txBody>
      </p:sp>
      <p:sp>
        <p:nvSpPr>
          <p:cNvPr id="5" name="Fußzeilenplatzhalter 4">
            <a:extLst>
              <a:ext uri="{FF2B5EF4-FFF2-40B4-BE49-F238E27FC236}">
                <a16:creationId xmlns:a16="http://schemas.microsoft.com/office/drawing/2014/main" id="{BB873E99-F93A-49EA-A504-A02F5C9668C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8CE6CB7-A36E-4B77-99BF-13BCDB77B209}"/>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2120238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2F3FE5-ED20-432E-8F40-26A09AEA44F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B2FD897-3D55-451A-B8E4-D4FFC670F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AFF0330-93F0-4E19-B8C0-EB27E894FD4F}"/>
              </a:ext>
            </a:extLst>
          </p:cNvPr>
          <p:cNvSpPr>
            <a:spLocks noGrp="1"/>
          </p:cNvSpPr>
          <p:nvPr>
            <p:ph type="dt" sz="half" idx="10"/>
          </p:nvPr>
        </p:nvSpPr>
        <p:spPr/>
        <p:txBody>
          <a:bodyPr/>
          <a:lstStyle/>
          <a:p>
            <a:fld id="{CF8A9434-0CF4-4502-AC01-E50C47A78749}" type="datetime1">
              <a:rPr lang="de-DE" smtClean="0"/>
              <a:t>12.01.2023</a:t>
            </a:fld>
            <a:endParaRPr lang="de-DE"/>
          </a:p>
        </p:txBody>
      </p:sp>
      <p:sp>
        <p:nvSpPr>
          <p:cNvPr id="5" name="Fußzeilenplatzhalter 4">
            <a:extLst>
              <a:ext uri="{FF2B5EF4-FFF2-40B4-BE49-F238E27FC236}">
                <a16:creationId xmlns:a16="http://schemas.microsoft.com/office/drawing/2014/main" id="{68F235DB-5F62-4BFB-BBF0-BDEA37B8436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1942664-2357-49D1-A70D-F4E6D1B66F5A}"/>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100619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7D38F8-D9B8-4F04-9C3F-B7332AFECD1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AFB5F48-76EA-4269-8FCD-EC0ED6888D3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1723DEC-0F62-4358-93F7-2A7D3174666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8BA5A4A-BE2E-4609-A7B5-2013D3C00F9A}"/>
              </a:ext>
            </a:extLst>
          </p:cNvPr>
          <p:cNvSpPr>
            <a:spLocks noGrp="1"/>
          </p:cNvSpPr>
          <p:nvPr>
            <p:ph type="dt" sz="half" idx="10"/>
          </p:nvPr>
        </p:nvSpPr>
        <p:spPr/>
        <p:txBody>
          <a:bodyPr/>
          <a:lstStyle/>
          <a:p>
            <a:fld id="{1C66BAD7-5AD9-4620-853F-EAED5CE5CCA9}" type="datetime1">
              <a:rPr lang="de-DE" smtClean="0"/>
              <a:t>12.01.2023</a:t>
            </a:fld>
            <a:endParaRPr lang="de-DE"/>
          </a:p>
        </p:txBody>
      </p:sp>
      <p:sp>
        <p:nvSpPr>
          <p:cNvPr id="6" name="Fußzeilenplatzhalter 5">
            <a:extLst>
              <a:ext uri="{FF2B5EF4-FFF2-40B4-BE49-F238E27FC236}">
                <a16:creationId xmlns:a16="http://schemas.microsoft.com/office/drawing/2014/main" id="{88149A7F-F07F-4FE5-B77D-20F4B3A2596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5DAC419-E401-4B72-9A1E-DDE89C83F6F1}"/>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1106972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EFC914-0BA9-414A-9B24-4A5683A487D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B80D984-0386-453C-96CE-4F2546E837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3112CD3-85C9-45D8-817D-F26F740E134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7A10E5E-A5FD-452F-9A47-CF198F928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BE5ED08-7B9F-46D7-8A91-D8F54FA74A2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E6FEBC7-33BB-443D-97E7-3BF7C5B95E9C}"/>
              </a:ext>
            </a:extLst>
          </p:cNvPr>
          <p:cNvSpPr>
            <a:spLocks noGrp="1"/>
          </p:cNvSpPr>
          <p:nvPr>
            <p:ph type="dt" sz="half" idx="10"/>
          </p:nvPr>
        </p:nvSpPr>
        <p:spPr/>
        <p:txBody>
          <a:bodyPr/>
          <a:lstStyle/>
          <a:p>
            <a:fld id="{F97251B6-C000-4B8B-8F25-F55B863C7B50}" type="datetime1">
              <a:rPr lang="de-DE" smtClean="0"/>
              <a:t>12.01.2023</a:t>
            </a:fld>
            <a:endParaRPr lang="de-DE"/>
          </a:p>
        </p:txBody>
      </p:sp>
      <p:sp>
        <p:nvSpPr>
          <p:cNvPr id="8" name="Fußzeilenplatzhalter 7">
            <a:extLst>
              <a:ext uri="{FF2B5EF4-FFF2-40B4-BE49-F238E27FC236}">
                <a16:creationId xmlns:a16="http://schemas.microsoft.com/office/drawing/2014/main" id="{2DB8312E-AF8E-40BC-9BA0-4E4E3B9EF60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24E4144-BF2E-46D5-884F-0E86EE2FDE7A}"/>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324956206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2C9C12-1DB9-43F2-8823-AE0A8DCF025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F45C8E5-58B3-494C-905C-3A8694290658}"/>
              </a:ext>
            </a:extLst>
          </p:cNvPr>
          <p:cNvSpPr>
            <a:spLocks noGrp="1"/>
          </p:cNvSpPr>
          <p:nvPr>
            <p:ph type="dt" sz="half" idx="10"/>
          </p:nvPr>
        </p:nvSpPr>
        <p:spPr/>
        <p:txBody>
          <a:bodyPr/>
          <a:lstStyle/>
          <a:p>
            <a:fld id="{D7BA6ECB-C460-4FAF-AB91-F9078068F532}" type="datetime1">
              <a:rPr lang="de-DE" smtClean="0"/>
              <a:t>12.01.2023</a:t>
            </a:fld>
            <a:endParaRPr lang="de-DE"/>
          </a:p>
        </p:txBody>
      </p:sp>
      <p:sp>
        <p:nvSpPr>
          <p:cNvPr id="4" name="Fußzeilenplatzhalter 3">
            <a:extLst>
              <a:ext uri="{FF2B5EF4-FFF2-40B4-BE49-F238E27FC236}">
                <a16:creationId xmlns:a16="http://schemas.microsoft.com/office/drawing/2014/main" id="{777A0CE8-91D0-4D4E-9F8A-F95B0587FE7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0D56456-7BE4-4F55-9033-38D5472AE984}"/>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149369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26FB7FB-DFC0-44BE-83BC-09996BF9CE24}"/>
              </a:ext>
            </a:extLst>
          </p:cNvPr>
          <p:cNvSpPr>
            <a:spLocks noGrp="1"/>
          </p:cNvSpPr>
          <p:nvPr>
            <p:ph type="dt" sz="half" idx="10"/>
          </p:nvPr>
        </p:nvSpPr>
        <p:spPr/>
        <p:txBody>
          <a:bodyPr/>
          <a:lstStyle/>
          <a:p>
            <a:fld id="{D1F6BFF4-EBC5-41EE-80C5-C44105A7A9B4}" type="datetime1">
              <a:rPr lang="de-DE" smtClean="0"/>
              <a:t>12.01.2023</a:t>
            </a:fld>
            <a:endParaRPr lang="de-DE"/>
          </a:p>
        </p:txBody>
      </p:sp>
      <p:sp>
        <p:nvSpPr>
          <p:cNvPr id="3" name="Fußzeilenplatzhalter 2">
            <a:extLst>
              <a:ext uri="{FF2B5EF4-FFF2-40B4-BE49-F238E27FC236}">
                <a16:creationId xmlns:a16="http://schemas.microsoft.com/office/drawing/2014/main" id="{442E9459-FFAE-4E3C-A7A9-662E1BB1B4B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3B4E7ABD-FEA5-4F74-9559-42E32C23F7B2}"/>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4078454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3AA2FF-89BB-4018-9FCD-084BFCEA7D7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53FFBCC-487C-4318-B4C5-0140ACACAE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9D5D053-0A2F-4545-9329-6EDA3F497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EDC1C37-7A4E-4B0A-A63C-3E05C946673F}"/>
              </a:ext>
            </a:extLst>
          </p:cNvPr>
          <p:cNvSpPr>
            <a:spLocks noGrp="1"/>
          </p:cNvSpPr>
          <p:nvPr>
            <p:ph type="dt" sz="half" idx="10"/>
          </p:nvPr>
        </p:nvSpPr>
        <p:spPr/>
        <p:txBody>
          <a:bodyPr/>
          <a:lstStyle/>
          <a:p>
            <a:fld id="{FEDC9D51-5166-4312-BA3B-571CE0B8ECE6}" type="datetime1">
              <a:rPr lang="de-DE" smtClean="0"/>
              <a:t>12.01.2023</a:t>
            </a:fld>
            <a:endParaRPr lang="de-DE"/>
          </a:p>
        </p:txBody>
      </p:sp>
      <p:sp>
        <p:nvSpPr>
          <p:cNvPr id="6" name="Fußzeilenplatzhalter 5">
            <a:extLst>
              <a:ext uri="{FF2B5EF4-FFF2-40B4-BE49-F238E27FC236}">
                <a16:creationId xmlns:a16="http://schemas.microsoft.com/office/drawing/2014/main" id="{6CFE653C-04BA-4439-98D2-75CA91ED6CD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5D529DD-69E0-411A-A7F9-2780EA90268D}"/>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207851778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60E8C8-2DFF-4442-AD92-7180E03CFFA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BBFDED3-B2F4-44A3-93B0-5FD2E8D1D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E9D01B1-5CA5-45E5-B660-F3329443D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B4EABA9-F9C7-4B3F-9B3A-768A0B60A87A}"/>
              </a:ext>
            </a:extLst>
          </p:cNvPr>
          <p:cNvSpPr>
            <a:spLocks noGrp="1"/>
          </p:cNvSpPr>
          <p:nvPr>
            <p:ph type="dt" sz="half" idx="10"/>
          </p:nvPr>
        </p:nvSpPr>
        <p:spPr/>
        <p:txBody>
          <a:bodyPr/>
          <a:lstStyle/>
          <a:p>
            <a:fld id="{0D75F604-7643-422C-9716-5D15F8DAA7CB}" type="datetime1">
              <a:rPr lang="de-DE" smtClean="0"/>
              <a:t>12.01.2023</a:t>
            </a:fld>
            <a:endParaRPr lang="de-DE"/>
          </a:p>
        </p:txBody>
      </p:sp>
      <p:sp>
        <p:nvSpPr>
          <p:cNvPr id="6" name="Fußzeilenplatzhalter 5">
            <a:extLst>
              <a:ext uri="{FF2B5EF4-FFF2-40B4-BE49-F238E27FC236}">
                <a16:creationId xmlns:a16="http://schemas.microsoft.com/office/drawing/2014/main" id="{345A351C-4618-414F-A28D-D1C03F1F56D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BB32088-114C-4CD5-A6D1-7FC9B2781A07}"/>
              </a:ext>
            </a:extLst>
          </p:cNvPr>
          <p:cNvSpPr>
            <a:spLocks noGrp="1"/>
          </p:cNvSpPr>
          <p:nvPr>
            <p:ph type="sldNum" sz="quarter" idx="12"/>
          </p:nvPr>
        </p:nvSpPr>
        <p:spPr/>
        <p:txBody>
          <a:bodyPr/>
          <a:lstStyle/>
          <a:p>
            <a:fld id="{4FD190AE-D9AE-4074-AAED-D637288AF7F0}" type="slidenum">
              <a:rPr lang="de-DE" smtClean="0"/>
              <a:t>‹#›</a:t>
            </a:fld>
            <a:endParaRPr lang="de-DE"/>
          </a:p>
        </p:txBody>
      </p:sp>
    </p:spTree>
    <p:extLst>
      <p:ext uri="{BB962C8B-B14F-4D97-AF65-F5344CB8AC3E}">
        <p14:creationId xmlns:p14="http://schemas.microsoft.com/office/powerpoint/2010/main" val="92083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8000">
              <a:srgbClr val="B5C7E7">
                <a:lumMod val="77000"/>
                <a:lumOff val="23000"/>
              </a:srgbClr>
            </a:gs>
            <a:gs pos="48000">
              <a:schemeClr val="accent1">
                <a:lumMod val="64000"/>
                <a:lumOff val="36000"/>
              </a:schemeClr>
            </a:gs>
            <a:gs pos="33000">
              <a:srgbClr val="D1DCF0">
                <a:lumMod val="84000"/>
                <a:lumOff val="16000"/>
              </a:srgbClr>
            </a:gs>
            <a:gs pos="19000">
              <a:schemeClr val="accent1">
                <a:lumMod val="43000"/>
                <a:lumOff val="57000"/>
              </a:schemeClr>
            </a:gs>
            <a:gs pos="7000">
              <a:schemeClr val="accent1">
                <a:lumMod val="5000"/>
                <a:lumOff val="95000"/>
              </a:schemeClr>
            </a:gs>
            <a:gs pos="72000">
              <a:schemeClr val="accent1">
                <a:lumMod val="68000"/>
                <a:lumOff val="32000"/>
              </a:schemeClr>
            </a:gs>
          </a:gsLst>
          <a:lin ang="2700000" scaled="1"/>
          <a:tileRect/>
        </a:gra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0F90AF7-2EBA-442E-B06C-13CD820E42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FE1CB8A-F67F-4822-9904-0F96A9DF4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D82B6E3-5B75-48F3-8568-438699506D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11A2B-C0F6-4A44-84BB-6682D02704B4}" type="datetime1">
              <a:rPr lang="de-DE" smtClean="0"/>
              <a:t>12.01.2023</a:t>
            </a:fld>
            <a:endParaRPr lang="de-DE"/>
          </a:p>
        </p:txBody>
      </p:sp>
      <p:sp>
        <p:nvSpPr>
          <p:cNvPr id="5" name="Fußzeilenplatzhalter 4">
            <a:extLst>
              <a:ext uri="{FF2B5EF4-FFF2-40B4-BE49-F238E27FC236}">
                <a16:creationId xmlns:a16="http://schemas.microsoft.com/office/drawing/2014/main" id="{F62731D5-7F26-4BFD-A03E-2CA5FAD41E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E58D476A-FC17-4FE4-90A1-767939624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190AE-D9AE-4074-AAED-D637288AF7F0}" type="slidenum">
              <a:rPr lang="de-DE" smtClean="0"/>
              <a:t>‹#›</a:t>
            </a:fld>
            <a:endParaRPr lang="de-DE"/>
          </a:p>
        </p:txBody>
      </p:sp>
    </p:spTree>
    <p:extLst>
      <p:ext uri="{BB962C8B-B14F-4D97-AF65-F5344CB8AC3E}">
        <p14:creationId xmlns:p14="http://schemas.microsoft.com/office/powerpoint/2010/main" val="180607235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iro.com/app/board/uXjVPB5cFxc=/?share_link_id=64858727421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40000"/>
                <a:lumOff val="60000"/>
              </a:schemeClr>
            </a:gs>
            <a:gs pos="46000">
              <a:schemeClr val="accent1">
                <a:lumMod val="95000"/>
                <a:lumOff val="5000"/>
              </a:schemeClr>
            </a:gs>
            <a:gs pos="100000">
              <a:schemeClr val="accent1">
                <a:lumMod val="47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9F87A2-A960-408C-B7BB-BA426FBCBB24}"/>
              </a:ext>
            </a:extLst>
          </p:cNvPr>
          <p:cNvSpPr>
            <a:spLocks noGrp="1"/>
          </p:cNvSpPr>
          <p:nvPr>
            <p:ph type="ctrTitle"/>
          </p:nvPr>
        </p:nvSpPr>
        <p:spPr>
          <a:xfrm>
            <a:off x="319596" y="1041400"/>
            <a:ext cx="11017188" cy="1069502"/>
          </a:xfrm>
          <a:effectLst/>
        </p:spPr>
        <p:txBody>
          <a:bodyPr anchor="t">
            <a:normAutofit/>
          </a:bodyPr>
          <a:lstStyle/>
          <a:p>
            <a:r>
              <a:rPr lang="de-DE" dirty="0"/>
              <a:t>Audit 3 </a:t>
            </a:r>
          </a:p>
        </p:txBody>
      </p:sp>
      <p:sp>
        <p:nvSpPr>
          <p:cNvPr id="3" name="Untertitel 2">
            <a:extLst>
              <a:ext uri="{FF2B5EF4-FFF2-40B4-BE49-F238E27FC236}">
                <a16:creationId xmlns:a16="http://schemas.microsoft.com/office/drawing/2014/main" id="{F4FC4868-7AEC-4F26-98AB-9FFC0B992C78}"/>
              </a:ext>
            </a:extLst>
          </p:cNvPr>
          <p:cNvSpPr>
            <a:spLocks noGrp="1"/>
          </p:cNvSpPr>
          <p:nvPr>
            <p:ph type="subTitle" idx="1"/>
          </p:nvPr>
        </p:nvSpPr>
        <p:spPr>
          <a:xfrm>
            <a:off x="1009650" y="2110902"/>
            <a:ext cx="9483252" cy="2708747"/>
          </a:xfrm>
          <a:effectLst/>
        </p:spPr>
        <p:txBody>
          <a:bodyPr anchor="ctr">
            <a:normAutofit/>
          </a:bodyPr>
          <a:lstStyle/>
          <a:p>
            <a:r>
              <a:rPr lang="de-DE" dirty="0"/>
              <a:t>Projekt an der TH Köln</a:t>
            </a:r>
          </a:p>
          <a:p>
            <a:r>
              <a:rPr lang="de-DE" dirty="0"/>
              <a:t>Wintersemester 22/23</a:t>
            </a:r>
          </a:p>
          <a:p>
            <a:r>
              <a:rPr lang="de-DE" dirty="0"/>
              <a:t>Entwicklungsprojekt – Perspektive – Social Computing</a:t>
            </a:r>
          </a:p>
          <a:p>
            <a:r>
              <a:rPr lang="de-DE" dirty="0"/>
              <a:t>Von Frederik Hausen, Philipp Zimmer, Sebastian Koch</a:t>
            </a:r>
          </a:p>
          <a:p>
            <a:r>
              <a:rPr lang="de-DE" dirty="0"/>
              <a:t>Bei Mirjam Blümm, Uwe Müsse, Simon Schulte</a:t>
            </a:r>
          </a:p>
          <a:p>
            <a:endParaRPr lang="de-DE" dirty="0"/>
          </a:p>
        </p:txBody>
      </p:sp>
      <p:sp>
        <p:nvSpPr>
          <p:cNvPr id="5" name="Untertitel 2">
            <a:extLst>
              <a:ext uri="{FF2B5EF4-FFF2-40B4-BE49-F238E27FC236}">
                <a16:creationId xmlns:a16="http://schemas.microsoft.com/office/drawing/2014/main" id="{3DF09AB6-8ED1-EE54-DBBA-74B45556F514}"/>
              </a:ext>
            </a:extLst>
          </p:cNvPr>
          <p:cNvSpPr txBox="1">
            <a:spLocks/>
          </p:cNvSpPr>
          <p:nvPr/>
        </p:nvSpPr>
        <p:spPr>
          <a:xfrm>
            <a:off x="1256190" y="5437762"/>
            <a:ext cx="9144000" cy="1417727"/>
          </a:xfrm>
          <a:prstGeom prst="rect">
            <a:avLst/>
          </a:prstGeom>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de-DE" sz="5400" dirty="0"/>
          </a:p>
        </p:txBody>
      </p:sp>
    </p:spTree>
    <p:extLst>
      <p:ext uri="{BB962C8B-B14F-4D97-AF65-F5344CB8AC3E}">
        <p14:creationId xmlns:p14="http://schemas.microsoft.com/office/powerpoint/2010/main" val="286226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Erster Prototyp</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normAutofit fontScale="92500" lnSpcReduction="10000"/>
          </a:bodyPr>
          <a:lstStyle/>
          <a:p>
            <a:r>
              <a:rPr lang="de-DE" sz="2000" dirty="0"/>
              <a:t>Login </a:t>
            </a:r>
          </a:p>
          <a:p>
            <a:r>
              <a:rPr lang="de-DE" sz="2000" dirty="0"/>
              <a:t>Setze currentUser</a:t>
            </a:r>
          </a:p>
          <a:p>
            <a:r>
              <a:rPr lang="de-DE" sz="2000" dirty="0"/>
              <a:t>Setze currentStadt anhand Heimatstadt des Users</a:t>
            </a:r>
          </a:p>
          <a:p>
            <a:r>
              <a:rPr lang="de-DE" sz="2000" dirty="0"/>
              <a:t>Upload eines Bildes</a:t>
            </a:r>
          </a:p>
          <a:p>
            <a:pPr lvl="1"/>
            <a:r>
              <a:rPr lang="de-DE" sz="1600" dirty="0"/>
              <a:t>Drawable File einlesen</a:t>
            </a:r>
          </a:p>
          <a:p>
            <a:pPr lvl="1"/>
            <a:r>
              <a:rPr lang="de-DE" sz="1600" dirty="0"/>
              <a:t>Zu String enkodieren</a:t>
            </a:r>
          </a:p>
          <a:p>
            <a:pPr lvl="1"/>
            <a:r>
              <a:rPr lang="de-DE" sz="1600" dirty="0"/>
              <a:t>Bildobjekt erzeugen und zur Stadt hinzufügen</a:t>
            </a:r>
          </a:p>
          <a:p>
            <a:pPr lvl="1"/>
            <a:r>
              <a:rPr lang="de-DE" sz="1600" dirty="0"/>
              <a:t>Stadtliste enkodieren und abspeichern</a:t>
            </a:r>
          </a:p>
          <a:p>
            <a:pPr lvl="1"/>
            <a:r>
              <a:rPr lang="de-DE" sz="1600" dirty="0"/>
              <a:t>Benachrichtigung an Subscriber senden</a:t>
            </a:r>
          </a:p>
          <a:p>
            <a:pPr lvl="1"/>
            <a:r>
              <a:rPr lang="de-DE" sz="1600" dirty="0"/>
              <a:t>Userliste enkodieren und abspeichern</a:t>
            </a:r>
            <a:endParaRPr lang="de-DE" sz="1200" dirty="0"/>
          </a:p>
          <a:p>
            <a:r>
              <a:rPr lang="de-DE" sz="2000" dirty="0"/>
              <a:t>Aufruf eines Bildes</a:t>
            </a:r>
          </a:p>
          <a:p>
            <a:r>
              <a:rPr lang="de-DE" sz="2000" dirty="0"/>
              <a:t>Subscribe/Unsubscribe zur Stadt</a:t>
            </a:r>
          </a:p>
          <a:p>
            <a:r>
              <a:rPr lang="de-DE" sz="2000" dirty="0"/>
              <a:t>Anzeige der Benachrichtigungen</a:t>
            </a:r>
          </a:p>
          <a:p>
            <a:r>
              <a:rPr lang="de-DE" sz="2000" dirty="0"/>
              <a:t>Logout</a:t>
            </a:r>
          </a:p>
          <a:p>
            <a:endParaRPr lang="de-DE" sz="2000"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10</a:t>
            </a:fld>
            <a:endParaRPr lang="de-DE" sz="2000" dirty="0">
              <a:solidFill>
                <a:schemeClr val="tx1"/>
              </a:solidFill>
            </a:endParaRPr>
          </a:p>
        </p:txBody>
      </p:sp>
    </p:spTree>
    <p:extLst>
      <p:ext uri="{BB962C8B-B14F-4D97-AF65-F5344CB8AC3E}">
        <p14:creationId xmlns:p14="http://schemas.microsoft.com/office/powerpoint/2010/main" val="2702035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Audit 4 </a:t>
            </a:r>
            <a:r>
              <a:rPr lang="de-DE" dirty="0" err="1"/>
              <a:t>Deliverables</a:t>
            </a:r>
            <a:r>
              <a:rPr lang="de-DE" dirty="0"/>
              <a:t> </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lstStyle/>
          <a:p>
            <a:pPr marL="0" indent="0">
              <a:buNone/>
            </a:pPr>
            <a:endParaRPr lang="de-DE" dirty="0"/>
          </a:p>
          <a:p>
            <a:r>
              <a:rPr lang="de-DE" dirty="0"/>
              <a:t>funktionalen Prototyps</a:t>
            </a:r>
          </a:p>
          <a:p>
            <a:r>
              <a:rPr lang="de-DE" dirty="0"/>
              <a:t>Fazit und kritisch reflektiertes </a:t>
            </a:r>
            <a:r>
              <a:rPr lang="de-DE" dirty="0" err="1"/>
              <a:t>Prozessassessment</a:t>
            </a:r>
            <a:r>
              <a:rPr lang="de-DE" dirty="0"/>
              <a:t> des gesamten Projektes anhand der ursprünglichen Zielsetzung</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11</a:t>
            </a:fld>
            <a:endParaRPr lang="de-DE" sz="2000" dirty="0">
              <a:solidFill>
                <a:schemeClr val="tx1"/>
              </a:solidFill>
            </a:endParaRPr>
          </a:p>
        </p:txBody>
      </p:sp>
    </p:spTree>
    <p:extLst>
      <p:ext uri="{BB962C8B-B14F-4D97-AF65-F5344CB8AC3E}">
        <p14:creationId xmlns:p14="http://schemas.microsoft.com/office/powerpoint/2010/main" val="99963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8000">
              <a:srgbClr val="B5C7E7">
                <a:lumMod val="77000"/>
                <a:lumOff val="23000"/>
              </a:srgbClr>
            </a:gs>
            <a:gs pos="48000">
              <a:schemeClr val="accent1">
                <a:lumMod val="64000"/>
                <a:lumOff val="36000"/>
              </a:schemeClr>
            </a:gs>
            <a:gs pos="100000">
              <a:schemeClr val="accent1">
                <a:lumMod val="47000"/>
              </a:schemeClr>
            </a:gs>
            <a:gs pos="33000">
              <a:srgbClr val="D1DCF0">
                <a:lumMod val="84000"/>
                <a:lumOff val="16000"/>
              </a:srgbClr>
            </a:gs>
            <a:gs pos="19000">
              <a:schemeClr val="accent1">
                <a:lumMod val="43000"/>
                <a:lumOff val="57000"/>
              </a:schemeClr>
            </a:gs>
            <a:gs pos="7000">
              <a:schemeClr val="accent1">
                <a:lumMod val="5000"/>
                <a:lumOff val="95000"/>
              </a:schemeClr>
            </a:gs>
            <a:gs pos="85000">
              <a:schemeClr val="accent1">
                <a:lumMod val="85000"/>
                <a:lumOff val="15000"/>
              </a:schemeClr>
            </a:gs>
          </a:gsLst>
          <a:lin ang="6000000" scaled="0"/>
          <a:tileRect/>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31D27A-80D2-4A71-84A3-0C862BEF2B1D}"/>
              </a:ext>
            </a:extLst>
          </p:cNvPr>
          <p:cNvSpPr>
            <a:spLocks noGrp="1"/>
          </p:cNvSpPr>
          <p:nvPr>
            <p:ph type="title"/>
          </p:nvPr>
        </p:nvSpPr>
        <p:spPr/>
        <p:txBody>
          <a:bodyPr/>
          <a:lstStyle/>
          <a:p>
            <a:pPr algn="ctr"/>
            <a:r>
              <a:rPr lang="de-DE" dirty="0"/>
              <a:t>Projektplan/Zeitplan</a:t>
            </a:r>
          </a:p>
        </p:txBody>
      </p:sp>
      <p:sp>
        <p:nvSpPr>
          <p:cNvPr id="4" name="Inhaltsplatzhalter 3">
            <a:extLst>
              <a:ext uri="{FF2B5EF4-FFF2-40B4-BE49-F238E27FC236}">
                <a16:creationId xmlns:a16="http://schemas.microsoft.com/office/drawing/2014/main" id="{F1610C32-B549-4BA1-BA18-A7DAF29387B7}"/>
              </a:ext>
            </a:extLst>
          </p:cNvPr>
          <p:cNvSpPr>
            <a:spLocks noGrp="1"/>
          </p:cNvSpPr>
          <p:nvPr>
            <p:ph idx="1"/>
          </p:nvPr>
        </p:nvSpPr>
        <p:spPr/>
        <p:txBody>
          <a:bodyPr>
            <a:normAutofit/>
          </a:bodyPr>
          <a:lstStyle/>
          <a:p>
            <a:pPr marL="0" lvl="0" indent="0">
              <a:buNone/>
            </a:pPr>
            <a:endParaRPr lang="de-DE" sz="3200" dirty="0">
              <a:hlinkClick r:id="rId3"/>
            </a:endParaRPr>
          </a:p>
        </p:txBody>
      </p:sp>
      <p:sp>
        <p:nvSpPr>
          <p:cNvPr id="5" name="Foliennummernplatzhalter 4">
            <a:extLst>
              <a:ext uri="{FF2B5EF4-FFF2-40B4-BE49-F238E27FC236}">
                <a16:creationId xmlns:a16="http://schemas.microsoft.com/office/drawing/2014/main" id="{EAF66BAE-B433-D556-F234-74989A30921F}"/>
              </a:ext>
            </a:extLst>
          </p:cNvPr>
          <p:cNvSpPr>
            <a:spLocks noGrp="1"/>
          </p:cNvSpPr>
          <p:nvPr>
            <p:ph type="sldNum" sz="quarter" idx="12"/>
          </p:nvPr>
        </p:nvSpPr>
        <p:spPr/>
        <p:txBody>
          <a:bodyPr/>
          <a:lstStyle/>
          <a:p>
            <a:fld id="{4FD190AE-D9AE-4074-AAED-D637288AF7F0}" type="slidenum">
              <a:rPr lang="de-DE" sz="2000" smtClean="0">
                <a:solidFill>
                  <a:schemeClr val="tx1"/>
                </a:solidFill>
              </a:rPr>
              <a:t>2</a:t>
            </a:fld>
            <a:endParaRPr lang="de-DE" sz="2000" dirty="0">
              <a:solidFill>
                <a:schemeClr val="tx1"/>
              </a:solidFill>
            </a:endParaRPr>
          </a:p>
        </p:txBody>
      </p:sp>
    </p:spTree>
    <p:extLst>
      <p:ext uri="{BB962C8B-B14F-4D97-AF65-F5344CB8AC3E}">
        <p14:creationId xmlns:p14="http://schemas.microsoft.com/office/powerpoint/2010/main" val="1328621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User-</a:t>
            </a:r>
            <a:r>
              <a:rPr lang="de-DE" dirty="0" err="1"/>
              <a:t>Profiles</a:t>
            </a:r>
            <a:endParaRPr lang="de-DE" dirty="0"/>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lstStyle/>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3</a:t>
            </a:fld>
            <a:endParaRPr lang="de-DE" sz="2000" dirty="0">
              <a:solidFill>
                <a:schemeClr val="tx1"/>
              </a:solidFill>
            </a:endParaRPr>
          </a:p>
        </p:txBody>
      </p:sp>
    </p:spTree>
    <p:extLst>
      <p:ext uri="{BB962C8B-B14F-4D97-AF65-F5344CB8AC3E}">
        <p14:creationId xmlns:p14="http://schemas.microsoft.com/office/powerpoint/2010/main" val="73831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3AD19EA-19FD-31C3-9A36-EC2C3ECA7425}"/>
              </a:ext>
            </a:extLst>
          </p:cNvPr>
          <p:cNvSpPr>
            <a:spLocks noGrp="1"/>
          </p:cNvSpPr>
          <p:nvPr>
            <p:ph type="title"/>
          </p:nvPr>
        </p:nvSpPr>
        <p:spPr/>
        <p:txBody>
          <a:bodyPr/>
          <a:lstStyle/>
          <a:p>
            <a:r>
              <a:rPr lang="de-DE" dirty="0"/>
              <a:t>Use-Cases</a:t>
            </a:r>
          </a:p>
        </p:txBody>
      </p:sp>
      <p:sp>
        <p:nvSpPr>
          <p:cNvPr id="4" name="Inhaltsplatzhalter 3">
            <a:extLst>
              <a:ext uri="{FF2B5EF4-FFF2-40B4-BE49-F238E27FC236}">
                <a16:creationId xmlns:a16="http://schemas.microsoft.com/office/drawing/2014/main" id="{43D36CD5-C13A-93D9-C18B-BCA6C25AEC2A}"/>
              </a:ext>
            </a:extLst>
          </p:cNvPr>
          <p:cNvSpPr>
            <a:spLocks noGrp="1"/>
          </p:cNvSpPr>
          <p:nvPr>
            <p:ph idx="1"/>
          </p:nvPr>
        </p:nvSpPr>
        <p:spPr/>
        <p:txBody>
          <a:bodyPr/>
          <a:lstStyle/>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4</a:t>
            </a:fld>
            <a:endParaRPr lang="de-DE" sz="2000" dirty="0">
              <a:solidFill>
                <a:schemeClr val="tx1"/>
              </a:solidFill>
            </a:endParaRPr>
          </a:p>
        </p:txBody>
      </p:sp>
    </p:spTree>
    <p:extLst>
      <p:ext uri="{BB962C8B-B14F-4D97-AF65-F5344CB8AC3E}">
        <p14:creationId xmlns:p14="http://schemas.microsoft.com/office/powerpoint/2010/main" val="1602302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POCs</a:t>
            </a:r>
          </a:p>
        </p:txBody>
      </p:sp>
      <p:sp>
        <p:nvSpPr>
          <p:cNvPr id="3" name="Inhaltsplatzhalter 2">
            <a:extLst>
              <a:ext uri="{FF2B5EF4-FFF2-40B4-BE49-F238E27FC236}">
                <a16:creationId xmlns:a16="http://schemas.microsoft.com/office/drawing/2014/main" id="{9AA5B10A-797A-3078-DAD6-26CFC5DC6EB5}"/>
              </a:ext>
            </a:extLst>
          </p:cNvPr>
          <p:cNvSpPr>
            <a:spLocks noGrp="1"/>
          </p:cNvSpPr>
          <p:nvPr>
            <p:ph sz="half" idx="1"/>
          </p:nvPr>
        </p:nvSpPr>
        <p:spPr>
          <a:xfrm>
            <a:off x="838200" y="1825624"/>
            <a:ext cx="5181600" cy="4186069"/>
          </a:xfrm>
        </p:spPr>
        <p:txBody>
          <a:bodyPr>
            <a:normAutofit/>
          </a:bodyPr>
          <a:lstStyle/>
          <a:p>
            <a:pPr marL="0" indent="0">
              <a:buNone/>
            </a:pPr>
            <a:r>
              <a:rPr lang="de-DE" sz="1600" b="1" dirty="0" err="1"/>
              <a:t>Priority</a:t>
            </a:r>
            <a:endParaRPr lang="de-DE" sz="1600" b="1" dirty="0"/>
          </a:p>
          <a:p>
            <a:r>
              <a:rPr lang="de-DE" sz="1600" dirty="0"/>
              <a:t>Upload eines Bildes</a:t>
            </a:r>
          </a:p>
          <a:p>
            <a:r>
              <a:rPr lang="de-DE" sz="1600" dirty="0"/>
              <a:t>Aufruf eines gespeicherten Bildes</a:t>
            </a:r>
          </a:p>
          <a:p>
            <a:r>
              <a:rPr lang="de-DE" sz="1600" dirty="0"/>
              <a:t>Pub/Sub Funktionalität – </a:t>
            </a:r>
            <a:r>
              <a:rPr lang="de-DE" sz="1600" dirty="0" err="1"/>
              <a:t>subscribe</a:t>
            </a:r>
            <a:endParaRPr lang="de-DE" sz="1600" dirty="0"/>
          </a:p>
          <a:p>
            <a:r>
              <a:rPr lang="de-DE" sz="1600" dirty="0"/>
              <a:t>Pub/Sub Funktionalität – publish</a:t>
            </a:r>
          </a:p>
          <a:p>
            <a:r>
              <a:rPr lang="de-DE" sz="1600" dirty="0"/>
              <a:t>Login</a:t>
            </a:r>
          </a:p>
        </p:txBody>
      </p:sp>
      <p:sp>
        <p:nvSpPr>
          <p:cNvPr id="4" name="Inhaltsplatzhalter 3">
            <a:extLst>
              <a:ext uri="{FF2B5EF4-FFF2-40B4-BE49-F238E27FC236}">
                <a16:creationId xmlns:a16="http://schemas.microsoft.com/office/drawing/2014/main" id="{3745E24A-6EBE-396A-E812-004272A50CC0}"/>
              </a:ext>
            </a:extLst>
          </p:cNvPr>
          <p:cNvSpPr>
            <a:spLocks noGrp="1"/>
          </p:cNvSpPr>
          <p:nvPr>
            <p:ph sz="half" idx="2"/>
          </p:nvPr>
        </p:nvSpPr>
        <p:spPr/>
        <p:txBody>
          <a:bodyPr/>
          <a:lstStyle/>
          <a:p>
            <a:pPr marL="0" indent="0">
              <a:buNone/>
            </a:pPr>
            <a:r>
              <a:rPr lang="de-DE" sz="1600" b="1" dirty="0"/>
              <a:t>Keine </a:t>
            </a:r>
            <a:r>
              <a:rPr lang="de-DE" sz="1600" b="1" dirty="0" err="1"/>
              <a:t>Priority</a:t>
            </a:r>
            <a:endParaRPr lang="de-DE" sz="1600" b="1" dirty="0"/>
          </a:p>
          <a:p>
            <a:r>
              <a:rPr lang="de-DE" sz="1600" dirty="0"/>
              <a:t>Registrierung</a:t>
            </a:r>
          </a:p>
          <a:p>
            <a:r>
              <a:rPr lang="de-DE" sz="1600" dirty="0"/>
              <a:t>Verschlüsselung</a:t>
            </a:r>
          </a:p>
          <a:p>
            <a:r>
              <a:rPr lang="de-DE" sz="1600" dirty="0"/>
              <a:t>„Befreunden“ mit anderem User</a:t>
            </a:r>
          </a:p>
          <a:p>
            <a:r>
              <a:rPr lang="de-DE" sz="1600" dirty="0"/>
              <a:t>Annahme „Befreundung“</a:t>
            </a:r>
          </a:p>
          <a:p>
            <a:r>
              <a:rPr lang="de-DE" sz="1600" dirty="0"/>
              <a:t>Chat Funktion</a:t>
            </a:r>
          </a:p>
          <a:p>
            <a:r>
              <a:rPr lang="de-DE" sz="1600" dirty="0"/>
              <a:t>Zugriff auf Datenbank</a:t>
            </a:r>
          </a:p>
          <a:p>
            <a:endParaRPr lang="de-DE" b="1"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5</a:t>
            </a:fld>
            <a:endParaRPr lang="de-DE" sz="2000" dirty="0">
              <a:solidFill>
                <a:schemeClr val="tx1"/>
              </a:solidFill>
            </a:endParaRPr>
          </a:p>
        </p:txBody>
      </p:sp>
    </p:spTree>
    <p:extLst>
      <p:ext uri="{BB962C8B-B14F-4D97-AF65-F5344CB8AC3E}">
        <p14:creationId xmlns:p14="http://schemas.microsoft.com/office/powerpoint/2010/main" val="3388715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 Bildaufruf/-abruf</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sz="half" idx="1"/>
          </p:nvPr>
        </p:nvSpPr>
        <p:spPr>
          <a:xfrm>
            <a:off x="838200" y="1825625"/>
            <a:ext cx="5181600" cy="4769728"/>
          </a:xfrm>
        </p:spPr>
        <p:txBody>
          <a:bodyPr>
            <a:normAutofit fontScale="92500" lnSpcReduction="20000"/>
          </a:bodyPr>
          <a:lstStyle/>
          <a:p>
            <a:pPr marL="342900" lvl="0" indent="-342900">
              <a:lnSpc>
                <a:spcPct val="107000"/>
              </a:lnSpc>
              <a:buFont typeface="Symbol" panose="05050102010706020507" pitchFamily="18" charset="2"/>
              <a:buChar char=""/>
            </a:pPr>
            <a:r>
              <a:rPr lang="de-DE" sz="1200" u="sng" dirty="0">
                <a:effectLst/>
                <a:latin typeface="Calibri" panose="020F0502020204030204" pitchFamily="34" charset="0"/>
                <a:ea typeface="Yu Mincho" panose="02020400000000000000" pitchFamily="18" charset="-128"/>
                <a:cs typeface="Times New Roman" panose="02020603050405020304" pitchFamily="18" charset="0"/>
              </a:rPr>
              <a:t>Upload eines Bildes</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Ablauf</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Aufruf einer Upload Funktion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Auslesen des Bild mit Unterstützung gängiger Bildformate</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Automatisches Auslesen der erforderlichen Metadaten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Erzeugen eines Bildobjekts mit Bild und Metadaten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Abspeichern des Bildobjekts</a:t>
            </a: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Exit-Kriterien</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Funktion konnte aufgerufen werden und Eingaben wurden erfolgreich und korrekt übernommen.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Bilddaten konnten erfolgreich geladen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Neues Bildobjekt wurde erfolgreich erzeugt und abgespeichert.</a:t>
            </a: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Fail-Kriterien</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Bilddaten konnten gar nicht geladen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Nur begrenzte Bildformate konnten unterstützt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Neues Bildobjekt konnte nicht erzeugt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Bildobjekt konnte nicht abgespeichert werden</a:t>
            </a:r>
          </a:p>
          <a:p>
            <a:pPr marL="742950" lvl="1" indent="-285750">
              <a:lnSpc>
                <a:spcPct val="107000"/>
              </a:lnSpc>
              <a:buFont typeface="Courier New" panose="02070309020205020404" pitchFamily="49" charset="0"/>
              <a:buChar char="o"/>
            </a:pPr>
            <a:r>
              <a:rPr lang="de-DE" sz="12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Aus Eindeutige Fehlermeldung wenn technische Fehler bei der Ausführung der Upload Funktion erfolgen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 wird ohne Metadaten gespeichert</a:t>
            </a:r>
          </a:p>
          <a:p>
            <a:pPr marL="1143000" lvl="2" indent="-228600">
              <a:lnSpc>
                <a:spcPct val="107000"/>
              </a:lnSpc>
              <a:spcAft>
                <a:spcPts val="800"/>
              </a:spcAft>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Es werden begrenzte Bildformate gefordert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Inhaltsplatzhalter 5">
            <a:extLst>
              <a:ext uri="{FF2B5EF4-FFF2-40B4-BE49-F238E27FC236}">
                <a16:creationId xmlns:a16="http://schemas.microsoft.com/office/drawing/2014/main" id="{D27F10EA-731C-BC21-64B1-413E86CA7C17}"/>
              </a:ext>
            </a:extLst>
          </p:cNvPr>
          <p:cNvSpPr>
            <a:spLocks noGrp="1"/>
          </p:cNvSpPr>
          <p:nvPr>
            <p:ph sz="half" idx="2"/>
          </p:nvPr>
        </p:nvSpPr>
        <p:spPr>
          <a:xfrm>
            <a:off x="6172200" y="1825625"/>
            <a:ext cx="5181600" cy="4769728"/>
          </a:xfrm>
        </p:spPr>
        <p:txBody>
          <a:bodyPr anchor="t" anchorCtr="0">
            <a:normAutofit fontScale="92500" lnSpcReduction="20000"/>
          </a:bodyPr>
          <a:lstStyle/>
          <a:p>
            <a:pPr marL="342900" lvl="0" indent="-342900">
              <a:lnSpc>
                <a:spcPct val="107000"/>
              </a:lnSpc>
              <a:buFont typeface="Symbol" panose="05050102010706020507" pitchFamily="18" charset="2"/>
              <a:buChar char=""/>
            </a:pPr>
            <a:r>
              <a:rPr lang="de-DE" sz="1100" u="sng" dirty="0">
                <a:effectLst/>
                <a:latin typeface="Calibri" panose="020F0502020204030204" pitchFamily="34" charset="0"/>
                <a:ea typeface="Yu Mincho" panose="02020400000000000000" pitchFamily="18" charset="-128"/>
                <a:cs typeface="Times New Roman" panose="02020603050405020304" pitchFamily="18" charset="0"/>
              </a:rPr>
              <a:t>Aufruf eines gespeicherten Bildes</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Ablauf</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wird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des Bildobjekts erzeugen</a:t>
            </a: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Exit-Kriterien</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wurde erfolgreich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wurde erfolgreich erzeugt.</a:t>
            </a: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Fail-Kriterien</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wurde nicht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wurde nicht erzeugt</a:t>
            </a:r>
          </a:p>
          <a:p>
            <a:pPr marL="742950" lvl="1" indent="-285750">
              <a:lnSpc>
                <a:spcPct val="107000"/>
              </a:lnSpc>
              <a:buFont typeface="Courier New" panose="02070309020205020404" pitchFamily="49" charset="0"/>
              <a:buChar char="o"/>
            </a:pPr>
            <a:r>
              <a:rPr lang="de-DE" sz="11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Eindeutige Fehlermeldung anzeigen</a:t>
            </a:r>
          </a:p>
          <a:p>
            <a:pPr marL="1143000" lvl="2" indent="-228600">
              <a:lnSpc>
                <a:spcPct val="107000"/>
              </a:lnSpc>
              <a:spcAft>
                <a:spcPts val="800"/>
              </a:spcAft>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Aufforderung zum neu laden mitteilen</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6</a:t>
            </a:fld>
            <a:endParaRPr lang="de-DE" sz="2000" dirty="0">
              <a:solidFill>
                <a:schemeClr val="tx1"/>
              </a:solidFill>
            </a:endParaRPr>
          </a:p>
        </p:txBody>
      </p:sp>
    </p:spTree>
    <p:extLst>
      <p:ext uri="{BB962C8B-B14F-4D97-AF65-F5344CB8AC3E}">
        <p14:creationId xmlns:p14="http://schemas.microsoft.com/office/powerpoint/2010/main" val="1195816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 Pub/Sub</a:t>
            </a:r>
          </a:p>
        </p:txBody>
      </p:sp>
      <p:sp>
        <p:nvSpPr>
          <p:cNvPr id="6" name="Inhaltsplatzhalter 5">
            <a:extLst>
              <a:ext uri="{FF2B5EF4-FFF2-40B4-BE49-F238E27FC236}">
                <a16:creationId xmlns:a16="http://schemas.microsoft.com/office/drawing/2014/main" id="{DF0E3F5A-7EE9-24A6-C4BF-E37D9B670A03}"/>
              </a:ext>
            </a:extLst>
          </p:cNvPr>
          <p:cNvSpPr>
            <a:spLocks noGrp="1"/>
          </p:cNvSpPr>
          <p:nvPr>
            <p:ph idx="1"/>
          </p:nvPr>
        </p:nvSpPr>
        <p:spPr>
          <a:xfrm>
            <a:off x="838200" y="1825625"/>
            <a:ext cx="4589834" cy="4351338"/>
          </a:xfrm>
        </p:spPr>
        <p:txBody>
          <a:bodyPr>
            <a:normAutofit/>
          </a:bodyPr>
          <a:lstStyle/>
          <a:p>
            <a:pPr marL="0" lvl="0" indent="0">
              <a:lnSpc>
                <a:spcPct val="107000"/>
              </a:lnSpc>
              <a:buNone/>
            </a:pPr>
            <a:r>
              <a:rPr lang="de-DE" sz="1200" u="sng" dirty="0">
                <a:effectLst/>
                <a:latin typeface="Calibri" panose="020F0502020204030204" pitchFamily="34" charset="0"/>
                <a:ea typeface="Yu Mincho" panose="02020400000000000000" pitchFamily="18" charset="-128"/>
                <a:cs typeface="Times New Roman" panose="02020603050405020304" pitchFamily="18" charset="0"/>
              </a:rPr>
              <a:t>Pub/Sub Funktionalität - </a:t>
            </a:r>
            <a:r>
              <a:rPr lang="de-DE" sz="1100" u="sng" dirty="0" err="1">
                <a:effectLst/>
                <a:latin typeface="Calibri" panose="020F0502020204030204" pitchFamily="34" charset="0"/>
                <a:ea typeface="Yu Mincho" panose="02020400000000000000" pitchFamily="18" charset="-128"/>
                <a:cs typeface="Times New Roman" panose="02020603050405020304" pitchFamily="18" charset="0"/>
              </a:rPr>
              <a:t>subscribe</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dirty="0">
                <a:solidFill>
                  <a:srgbClr val="00B050"/>
                </a:solidFill>
                <a:effectLst/>
                <a:latin typeface="Calibri" panose="020F0502020204030204" pitchFamily="34" charset="0"/>
                <a:ea typeface="Yu Mincho" panose="02020400000000000000" pitchFamily="18" charset="-128"/>
                <a:cs typeface="Times New Roman" panose="02020603050405020304" pitchFamily="18" charset="0"/>
              </a:rPr>
              <a:t> </a:t>
            </a:r>
            <a:r>
              <a:rPr lang="de-DE" sz="1100" b="1" dirty="0">
                <a:latin typeface="Calibri" panose="020F0502020204030204" pitchFamily="34" charset="0"/>
                <a:ea typeface="Yu Mincho" panose="02020400000000000000" pitchFamily="18" charset="-128"/>
                <a:cs typeface="Times New Roman" panose="02020603050405020304" pitchFamily="18" charset="0"/>
              </a:rPr>
              <a:t>Ablauf</a:t>
            </a:r>
          </a:p>
          <a:p>
            <a:pPr marL="457200" lvl="1" indent="0">
              <a:lnSpc>
                <a:spcPct val="107000"/>
              </a:lnSpc>
              <a:buNone/>
            </a:pPr>
            <a:r>
              <a:rPr lang="de-DE" sz="1000" b="0" i="0" dirty="0">
                <a:solidFill>
                  <a:srgbClr val="374151"/>
                </a:solidFill>
                <a:effectLst/>
                <a:latin typeface="Söhne"/>
              </a:rPr>
              <a:t>Im Ablauf wird zunächst eine Funktion zum Abonnieren von Stadt A aufgerufen. Danach wird die Liste der Abonnenten dieser Stadt aufgerufen, um zu überprüfen ob der Benutzer bereits registriert ist. Um dies zu tun, wird der User Name des Benutzers abgeglichen und im System kontrolliert, ob er bereits in Stadt A </a:t>
            </a:r>
            <a:r>
              <a:rPr lang="de-DE" sz="1000" b="0" i="0" dirty="0" err="1">
                <a:solidFill>
                  <a:srgbClr val="374151"/>
                </a:solidFill>
                <a:effectLst/>
                <a:latin typeface="Söhne"/>
              </a:rPr>
              <a:t>subscribed</a:t>
            </a:r>
            <a:r>
              <a:rPr lang="de-DE" sz="1000" b="0" i="0" dirty="0">
                <a:solidFill>
                  <a:srgbClr val="374151"/>
                </a:solidFill>
                <a:effectLst/>
                <a:latin typeface="Söhne"/>
              </a:rPr>
              <a:t> ist.</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Exit-Kriterien</a:t>
            </a:r>
          </a:p>
          <a:p>
            <a:pPr marL="457200" lvl="1" indent="0">
              <a:lnSpc>
                <a:spcPct val="107000"/>
              </a:lnSpc>
              <a:buNone/>
            </a:pPr>
            <a:r>
              <a:rPr lang="de-DE" sz="1000" b="0" i="0" dirty="0">
                <a:solidFill>
                  <a:srgbClr val="374151"/>
                </a:solidFill>
                <a:effectLst/>
                <a:latin typeface="Söhne"/>
              </a:rPr>
              <a:t>Die Exit-Kriterien besagen, dass die Funktion zum Abonnieren erfolgreich aufgerufen werden konnte, der Upload des Bildes erfolgreich war und der Abgleich des Benutzernamens auf die Liste der Abonnenten von Stadt A erfolgreich durchgeführt wurde und die Kontrolle im System ergab das User A tatsächlich in Stadt A </a:t>
            </a:r>
            <a:r>
              <a:rPr lang="de-DE" sz="1000" b="0" i="0" dirty="0" err="1">
                <a:solidFill>
                  <a:srgbClr val="374151"/>
                </a:solidFill>
                <a:effectLst/>
                <a:latin typeface="Söhne"/>
              </a:rPr>
              <a:t>subscribed</a:t>
            </a:r>
            <a:r>
              <a:rPr lang="de-DE" sz="1000" b="0" i="0" dirty="0">
                <a:solidFill>
                  <a:srgbClr val="374151"/>
                </a:solidFill>
                <a:effectLst/>
                <a:latin typeface="Söhne"/>
              </a:rPr>
              <a:t> ist.</a:t>
            </a: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Fail</a:t>
            </a:r>
            <a:r>
              <a:rPr lang="de-DE" sz="1100" b="1" dirty="0">
                <a:effectLst/>
                <a:latin typeface="Calibri" panose="020F0502020204030204" pitchFamily="34" charset="0"/>
                <a:ea typeface="Yu Mincho" panose="02020400000000000000" pitchFamily="18" charset="-128"/>
                <a:cs typeface="Times New Roman" panose="02020603050405020304" pitchFamily="18" charset="0"/>
              </a:rPr>
              <a:t>-Kriterien</a:t>
            </a:r>
          </a:p>
          <a:p>
            <a:pPr marL="457200" lvl="1" indent="0">
              <a:lnSpc>
                <a:spcPct val="107000"/>
              </a:lnSpc>
              <a:buNone/>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Funktion zum Abonnement konnte nicht aufgerufen werden</a:t>
            </a:r>
          </a:p>
          <a:p>
            <a:pPr marL="742950" lvl="1" indent="-285750">
              <a:lnSpc>
                <a:spcPct val="107000"/>
              </a:lnSpc>
              <a:buFont typeface="Courier New" panose="02070309020205020404" pitchFamily="49" charset="0"/>
              <a:buChar char="o"/>
            </a:pPr>
            <a:r>
              <a:rPr lang="de-DE" sz="11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Eine </a:t>
            </a:r>
            <a:r>
              <a:rPr lang="de-DE" sz="1100" dirty="0">
                <a:effectLst/>
                <a:latin typeface="Calibri" panose="020F0502020204030204" pitchFamily="34" charset="0"/>
                <a:ea typeface="Yu Mincho" panose="02020400000000000000" pitchFamily="18" charset="-128"/>
                <a:cs typeface="Times New Roman" panose="02020603050405020304" pitchFamily="18" charset="0"/>
              </a:rPr>
              <a:t>Fehlermeldung wird ausgegeben</a:t>
            </a:r>
          </a:p>
          <a:p>
            <a:endParaRPr lang="de-DE" dirty="0"/>
          </a:p>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7</a:t>
            </a:fld>
            <a:endParaRPr lang="de-DE" sz="2000" dirty="0">
              <a:solidFill>
                <a:schemeClr val="tx1"/>
              </a:solidFill>
            </a:endParaRPr>
          </a:p>
        </p:txBody>
      </p:sp>
      <p:sp>
        <p:nvSpPr>
          <p:cNvPr id="4" name="Inhaltsplatzhalter 5">
            <a:extLst>
              <a:ext uri="{FF2B5EF4-FFF2-40B4-BE49-F238E27FC236}">
                <a16:creationId xmlns:a16="http://schemas.microsoft.com/office/drawing/2014/main" id="{2F827CAA-3CFD-225F-8C15-E299905093CD}"/>
              </a:ext>
            </a:extLst>
          </p:cNvPr>
          <p:cNvSpPr txBox="1">
            <a:spLocks/>
          </p:cNvSpPr>
          <p:nvPr/>
        </p:nvSpPr>
        <p:spPr>
          <a:xfrm>
            <a:off x="6096000" y="1825625"/>
            <a:ext cx="458983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buNone/>
            </a:pPr>
            <a:r>
              <a:rPr lang="de-DE" sz="1200" u="sng" dirty="0">
                <a:latin typeface="Calibri" panose="020F0502020204030204" pitchFamily="34" charset="0"/>
                <a:ea typeface="Yu Mincho" panose="02020400000000000000" pitchFamily="18" charset="-128"/>
                <a:cs typeface="Times New Roman" panose="02020603050405020304" pitchFamily="18" charset="0"/>
              </a:rPr>
              <a:t>Pub/Sub Funktionalität - publish</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Ablauf</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000" b="0" i="0" dirty="0">
                <a:solidFill>
                  <a:srgbClr val="374151"/>
                </a:solidFill>
                <a:effectLst/>
                <a:latin typeface="Söhne"/>
              </a:rPr>
              <a:t>Der Ablauf besteht darin, dass zunächst ein Bild von einem Benutzer hochgeladen wird, danach wird das System überprüft, ob eine Benachrichtigung an die Abonnenten von Stadt A gesendet wurde.</a:t>
            </a: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Exit-Kriterien</a:t>
            </a:r>
          </a:p>
          <a:p>
            <a:pPr marL="457200" lvl="1" indent="0">
              <a:lnSpc>
                <a:spcPct val="107000"/>
              </a:lnSpc>
              <a:buNone/>
            </a:pPr>
            <a:r>
              <a:rPr lang="de-DE" sz="1000" b="0" i="0" dirty="0">
                <a:solidFill>
                  <a:srgbClr val="374151"/>
                </a:solidFill>
                <a:effectLst/>
                <a:latin typeface="Söhne"/>
              </a:rPr>
              <a:t>Die Exit-Kriterien besagen das die Funktion zum Abonnieren erfolgreich aufgerufen werden konnte, der Upload des Bildes erfolgreich war und die Benachrichtigung das es einen neuen Beitrag gab erfolgreich vermittelt wurde.</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Fail-Kriterien</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000" b="0" i="0" dirty="0">
                <a:solidFill>
                  <a:srgbClr val="374151"/>
                </a:solidFill>
                <a:effectLst/>
                <a:latin typeface="Söhne"/>
              </a:rPr>
              <a:t>Die Fail-Kriterien besagen, dass die Funktion zum Abonnieren nicht aufgerufen werden konnte, die Benachrichtigung über den neuen Beitrag nicht vermittelt werden konnte und das hochgeladene Bild nicht aufgerufen werden kann</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err="1">
                <a:latin typeface="Calibri" panose="020F0502020204030204" pitchFamily="34" charset="0"/>
                <a:ea typeface="Yu Mincho" panose="02020400000000000000" pitchFamily="18" charset="-128"/>
                <a:cs typeface="Times New Roman" panose="02020603050405020304" pitchFamily="18" charset="0"/>
              </a:rPr>
              <a:t>Fallback</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100" b="1" dirty="0">
                <a:latin typeface="Calibri" panose="020F0502020204030204" pitchFamily="34" charset="0"/>
                <a:ea typeface="Yu Mincho" panose="02020400000000000000" pitchFamily="18" charset="-128"/>
                <a:cs typeface="Times New Roman" panose="02020603050405020304" pitchFamily="18" charset="0"/>
              </a:rPr>
              <a:t>Keine</a:t>
            </a:r>
            <a:r>
              <a:rPr lang="de-DE" sz="1100" dirty="0">
                <a:latin typeface="Calibri" panose="020F0502020204030204" pitchFamily="34" charset="0"/>
                <a:ea typeface="Yu Mincho" panose="02020400000000000000" pitchFamily="18" charset="-128"/>
                <a:cs typeface="Times New Roman" panose="02020603050405020304" pitchFamily="18" charset="0"/>
              </a:rPr>
              <a:t> </a:t>
            </a:r>
          </a:p>
          <a:p>
            <a:endParaRPr lang="de-DE" dirty="0"/>
          </a:p>
          <a:p>
            <a:endParaRPr lang="de-DE" dirty="0"/>
          </a:p>
        </p:txBody>
      </p:sp>
    </p:spTree>
    <p:extLst>
      <p:ext uri="{BB962C8B-B14F-4D97-AF65-F5344CB8AC3E}">
        <p14:creationId xmlns:p14="http://schemas.microsoft.com/office/powerpoint/2010/main" val="1033213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F1241-A252-A34F-D19E-A0B70EDCC08C}"/>
              </a:ext>
            </a:extLst>
          </p:cNvPr>
          <p:cNvSpPr>
            <a:spLocks noGrp="1"/>
          </p:cNvSpPr>
          <p:nvPr>
            <p:ph type="title"/>
          </p:nvPr>
        </p:nvSpPr>
        <p:spPr/>
        <p:txBody>
          <a:bodyPr/>
          <a:lstStyle/>
          <a:p>
            <a:pPr algn="ctr"/>
            <a:r>
              <a:rPr lang="en-GB" dirty="0"/>
              <a:t>POC Login</a:t>
            </a:r>
          </a:p>
        </p:txBody>
      </p:sp>
      <p:sp>
        <p:nvSpPr>
          <p:cNvPr id="3" name="Content Placeholder 2">
            <a:extLst>
              <a:ext uri="{FF2B5EF4-FFF2-40B4-BE49-F238E27FC236}">
                <a16:creationId xmlns:a16="http://schemas.microsoft.com/office/drawing/2014/main" id="{DE1BEAB3-472D-EF93-8F10-79654B2530AF}"/>
              </a:ext>
            </a:extLst>
          </p:cNvPr>
          <p:cNvSpPr>
            <a:spLocks noGrp="1"/>
          </p:cNvSpPr>
          <p:nvPr>
            <p:ph idx="1"/>
          </p:nvPr>
        </p:nvSpPr>
        <p:spPr/>
        <p:txBody>
          <a:bodyPr numCol="2">
            <a:normAutofit/>
          </a:bodyPr>
          <a:lstStyle/>
          <a:p>
            <a:pPr marL="342900" lvl="0" indent="-342900">
              <a:lnSpc>
                <a:spcPct val="107000"/>
              </a:lnSpc>
              <a:buFont typeface="Symbol" panose="05050102010706020507" pitchFamily="18" charset="2"/>
              <a:buChar char=""/>
            </a:pPr>
            <a:r>
              <a:rPr lang="de-DE" sz="1400" u="sng"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Login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Ablauf</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Abfrage nach Username/Email - Passwort Dataset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Systemzugriff auf Registry mit allen Username/Email-PW Datasets</a:t>
            </a:r>
          </a:p>
          <a:p>
            <a:pPr marL="1143000" lvl="2" indent="-228600">
              <a:lnSpc>
                <a:spcPct val="107000"/>
              </a:lnSpc>
              <a:buFont typeface="Wingdings" panose="05000000000000000000" pitchFamily="2" charset="2"/>
              <a:buChar char=""/>
            </a:pPr>
            <a:r>
              <a:rPr lang="de-DE" sz="1200" dirty="0">
                <a:solidFill>
                  <a:srgbClr val="000000"/>
                </a:solidFill>
                <a:latin typeface="Calibri" panose="020F0502020204030204" pitchFamily="34" charset="0"/>
                <a:ea typeface="游明朝" panose="02020400000000000000" pitchFamily="18" charset="-128"/>
                <a:cs typeface="Times New Roman" panose="02020603050405020304" pitchFamily="18" charset="0"/>
              </a:rPr>
              <a:t>Deserialisation der Registry zu Userliste</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mit </a:t>
            </a:r>
            <a:r>
              <a:rPr lang="en-GB" sz="1200" dirty="0" err="1">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Userliste</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Bei gefundener Übereinstimmung -&gt; Ansicht des Heimatorts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Bei fehlender Übereinstimmung -&gt; Ansicht mit Fehlermeldung</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Exit-Kriterien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Eingabe wude erfolgreich und korrekt übernommen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Zugriff auf Registry war erfolgreich</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korrektes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Richtige Ansicht wurde erzeugt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Fail-Kriterien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Ungültige Eingabe wurde übernommen (Email constraints)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Zugriff auf Registry war nicht erfolgreich</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falsches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kein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Falsche Ansicht wurde erzeugt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Fallback</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Ein fester User Account wird im Prototypen vorgelegt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Verzicht auf externe Registry, User Accounts werden fest in den Prototypen geschrieben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endParaRPr lang="en-GB" sz="3200" dirty="0"/>
          </a:p>
        </p:txBody>
      </p:sp>
      <p:sp>
        <p:nvSpPr>
          <p:cNvPr id="4" name="Slide Number Placeholder 3">
            <a:extLst>
              <a:ext uri="{FF2B5EF4-FFF2-40B4-BE49-F238E27FC236}">
                <a16:creationId xmlns:a16="http://schemas.microsoft.com/office/drawing/2014/main" id="{BCC4C124-465E-D835-C669-538F1616DF05}"/>
              </a:ext>
            </a:extLst>
          </p:cNvPr>
          <p:cNvSpPr>
            <a:spLocks noGrp="1"/>
          </p:cNvSpPr>
          <p:nvPr>
            <p:ph type="sldNum" sz="quarter" idx="12"/>
          </p:nvPr>
        </p:nvSpPr>
        <p:spPr/>
        <p:txBody>
          <a:bodyPr/>
          <a:lstStyle/>
          <a:p>
            <a:fld id="{4FD190AE-D9AE-4074-AAED-D637288AF7F0}" type="slidenum">
              <a:rPr lang="de-DE" smtClean="0"/>
              <a:t>8</a:t>
            </a:fld>
            <a:endParaRPr lang="de-DE"/>
          </a:p>
        </p:txBody>
      </p:sp>
    </p:spTree>
    <p:extLst>
      <p:ext uri="{BB962C8B-B14F-4D97-AF65-F5344CB8AC3E}">
        <p14:creationId xmlns:p14="http://schemas.microsoft.com/office/powerpoint/2010/main" val="905879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a:xfrm>
            <a:off x="209549" y="365124"/>
            <a:ext cx="2847975" cy="3959225"/>
          </a:xfrm>
        </p:spPr>
        <p:txBody>
          <a:bodyPr/>
          <a:lstStyle/>
          <a:p>
            <a:r>
              <a:rPr lang="de-DE" dirty="0"/>
              <a:t>Klassen-diagramm</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9</a:t>
            </a:fld>
            <a:endParaRPr lang="de-DE" sz="2000" dirty="0">
              <a:solidFill>
                <a:schemeClr val="tx1"/>
              </a:solidFill>
            </a:endParaRPr>
          </a:p>
        </p:txBody>
      </p:sp>
      <p:pic>
        <p:nvPicPr>
          <p:cNvPr id="4" name="Content Placeholder 3" descr="Diagram&#10;&#10;Description automatically generated">
            <a:extLst>
              <a:ext uri="{FF2B5EF4-FFF2-40B4-BE49-F238E27FC236}">
                <a16:creationId xmlns:a16="http://schemas.microsoft.com/office/drawing/2014/main" id="{832908C3-9D9B-5AF6-D8AE-FD34908985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5126" y="365124"/>
            <a:ext cx="8715374" cy="6012933"/>
          </a:xfrm>
        </p:spPr>
      </p:pic>
    </p:spTree>
    <p:extLst>
      <p:ext uri="{BB962C8B-B14F-4D97-AF65-F5344CB8AC3E}">
        <p14:creationId xmlns:p14="http://schemas.microsoft.com/office/powerpoint/2010/main" val="40821026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TotalTime>
  <Words>1848</Words>
  <Application>Microsoft Office PowerPoint</Application>
  <PresentationFormat>Widescreen</PresentationFormat>
  <Paragraphs>162</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Söhne</vt:lpstr>
      <vt:lpstr>Arial</vt:lpstr>
      <vt:lpstr>Calibri</vt:lpstr>
      <vt:lpstr>Calibri Light</vt:lpstr>
      <vt:lpstr>Courier New</vt:lpstr>
      <vt:lpstr>Symbol</vt:lpstr>
      <vt:lpstr>Wingdings</vt:lpstr>
      <vt:lpstr>Office</vt:lpstr>
      <vt:lpstr>Audit 3 </vt:lpstr>
      <vt:lpstr>Projektplan/Zeitplan</vt:lpstr>
      <vt:lpstr>User-Profiles</vt:lpstr>
      <vt:lpstr>Use-Cases</vt:lpstr>
      <vt:lpstr>POCs</vt:lpstr>
      <vt:lpstr>POC Bildaufruf/-abruf</vt:lpstr>
      <vt:lpstr>POC Pub/Sub</vt:lpstr>
      <vt:lpstr>POC Login</vt:lpstr>
      <vt:lpstr>Klassen-diagramm</vt:lpstr>
      <vt:lpstr>Erster Prototyp</vt:lpstr>
      <vt:lpstr>Audit 4 Deliverables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zimmer</dc:creator>
  <cp:lastModifiedBy>Frederik Peer Hausen (fhausen)</cp:lastModifiedBy>
  <cp:revision>264</cp:revision>
  <dcterms:created xsi:type="dcterms:W3CDTF">2018-06-14T10:15:21Z</dcterms:created>
  <dcterms:modified xsi:type="dcterms:W3CDTF">2023-01-12T15:37:40Z</dcterms:modified>
</cp:coreProperties>
</file>