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3" r:id="rId1"/>
  </p:sldMasterIdLst>
  <p:notesMasterIdLst>
    <p:notesMasterId r:id="rId12"/>
  </p:notesMasterIdLst>
  <p:handoutMasterIdLst>
    <p:handoutMasterId r:id="rId13"/>
  </p:handout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0070D9DC-73F2-4DCF-94B6-041EE09F1254}">
          <p14:sldIdLst>
            <p14:sldId id="256"/>
            <p14:sldId id="257"/>
            <p14:sldId id="258"/>
            <p14:sldId id="260"/>
            <p14:sldId id="259"/>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BDC"/>
    <a:srgbClr val="28477D"/>
    <a:srgbClr val="0058E6"/>
    <a:srgbClr val="1E00FA"/>
    <a:srgbClr val="2100E6"/>
    <a:srgbClr val="563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21" autoAdjust="0"/>
  </p:normalViewPr>
  <p:slideViewPr>
    <p:cSldViewPr snapToGrid="0">
      <p:cViewPr varScale="1">
        <p:scale>
          <a:sx n="98" d="100"/>
          <a:sy n="98" d="100"/>
        </p:scale>
        <p:origin x="10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B7E0A04-AA4D-48AA-1887-9C6A45B153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231E8FC-2D13-C75B-189C-50F2059E11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D7B175-9C0D-422E-AF9B-B2B60FEC5750}" type="datetimeFigureOut">
              <a:rPr lang="de-DE" smtClean="0"/>
              <a:t>11.01.2023</a:t>
            </a:fld>
            <a:endParaRPr lang="de-DE"/>
          </a:p>
        </p:txBody>
      </p:sp>
      <p:sp>
        <p:nvSpPr>
          <p:cNvPr id="4" name="Fußzeilenplatzhalter 3">
            <a:extLst>
              <a:ext uri="{FF2B5EF4-FFF2-40B4-BE49-F238E27FC236}">
                <a16:creationId xmlns:a16="http://schemas.microsoft.com/office/drawing/2014/main" id="{87F2028B-A531-D560-1482-BEBBFE35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F3A22F36-1AF7-1D52-B753-661D39155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A8D19F-5BC0-4963-93A8-6F89220E9886}" type="slidenum">
              <a:rPr lang="de-DE" smtClean="0"/>
              <a:t>‹Nr.›</a:t>
            </a:fld>
            <a:endParaRPr lang="de-DE"/>
          </a:p>
        </p:txBody>
      </p:sp>
    </p:spTree>
    <p:extLst>
      <p:ext uri="{BB962C8B-B14F-4D97-AF65-F5344CB8AC3E}">
        <p14:creationId xmlns:p14="http://schemas.microsoft.com/office/powerpoint/2010/main" val="40493379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B08D1-1B10-48CA-BD23-DF971FF342A1}" type="datetimeFigureOut">
              <a:rPr lang="de-DE" smtClean="0"/>
              <a:t>11.01.2023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422E8-2025-4E88-B448-A26268B25EC5}" type="slidenum">
              <a:rPr lang="de-DE" smtClean="0"/>
              <a:t>‹Nr.›</a:t>
            </a:fld>
            <a:endParaRPr lang="de-DE"/>
          </a:p>
        </p:txBody>
      </p:sp>
    </p:spTree>
    <p:extLst>
      <p:ext uri="{BB962C8B-B14F-4D97-AF65-F5344CB8AC3E}">
        <p14:creationId xmlns:p14="http://schemas.microsoft.com/office/powerpoint/2010/main" val="30072781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a:t>
            </a:fld>
            <a:endParaRPr lang="de-DE"/>
          </a:p>
        </p:txBody>
      </p:sp>
    </p:spTree>
    <p:extLst>
      <p:ext uri="{BB962C8B-B14F-4D97-AF65-F5344CB8AC3E}">
        <p14:creationId xmlns:p14="http://schemas.microsoft.com/office/powerpoint/2010/main" val="345094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10</a:t>
            </a:fld>
            <a:endParaRPr lang="de-DE"/>
          </a:p>
        </p:txBody>
      </p:sp>
    </p:spTree>
    <p:extLst>
      <p:ext uri="{BB962C8B-B14F-4D97-AF65-F5344CB8AC3E}">
        <p14:creationId xmlns:p14="http://schemas.microsoft.com/office/powerpoint/2010/main" val="205320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8D422E8-2025-4E88-B448-A26268B25EC5}" type="slidenum">
              <a:rPr lang="de-DE" smtClean="0"/>
              <a:t>2</a:t>
            </a:fld>
            <a:endParaRPr lang="de-DE"/>
          </a:p>
        </p:txBody>
      </p:sp>
    </p:spTree>
    <p:extLst>
      <p:ext uri="{BB962C8B-B14F-4D97-AF65-F5344CB8AC3E}">
        <p14:creationId xmlns:p14="http://schemas.microsoft.com/office/powerpoint/2010/main" val="379695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374151"/>
                </a:solidFill>
                <a:effectLst/>
                <a:latin typeface="Söhne"/>
              </a:rPr>
              <a:t>Dieser Code implementiert eine Pub/Sub-Funktionalität für eine Android-App. Es gibt zwei Schaltflächen in der Benutzeroberfläche, eine zum Abonnieren (</a:t>
            </a:r>
            <a:r>
              <a:rPr lang="de-DE" b="0" i="0" dirty="0" err="1">
                <a:solidFill>
                  <a:srgbClr val="374151"/>
                </a:solidFill>
                <a:effectLst/>
                <a:latin typeface="Söhne"/>
              </a:rPr>
              <a:t>subscribe</a:t>
            </a:r>
            <a:r>
              <a:rPr lang="de-DE" b="0" i="0" dirty="0">
                <a:solidFill>
                  <a:srgbClr val="374151"/>
                </a:solidFill>
                <a:effectLst/>
                <a:latin typeface="Söhne"/>
              </a:rPr>
              <a:t>) und eine zum Veröffentlichen (publish). Beim Klicken auf die Schaltfläche „</a:t>
            </a:r>
            <a:r>
              <a:rPr lang="de-DE" b="0" i="0" dirty="0" err="1">
                <a:solidFill>
                  <a:srgbClr val="374151"/>
                </a:solidFill>
                <a:effectLst/>
                <a:latin typeface="Söhne"/>
              </a:rPr>
              <a:t>Subscribe</a:t>
            </a:r>
            <a:r>
              <a:rPr lang="de-DE" b="0" i="0" dirty="0">
                <a:solidFill>
                  <a:srgbClr val="374151"/>
                </a:solidFill>
                <a:effectLst/>
                <a:latin typeface="Söhne"/>
              </a:rPr>
              <a:t>" wird geprüft, ob der Benutzername bereits in der Liste der Abonnenten enthalten ist. Wenn nicht, wird der Benutzername zur Liste hinzugefügt. Wenn der Benutzername bereits in der Liste vorhanden ist, wird er aus der Liste entfernt und eine Meldung „</a:t>
            </a:r>
            <a:r>
              <a:rPr lang="de-DE" b="0" i="0" dirty="0" err="1">
                <a:solidFill>
                  <a:srgbClr val="374151"/>
                </a:solidFill>
                <a:effectLst/>
                <a:latin typeface="Söhne"/>
              </a:rPr>
              <a:t>Unsubscribed</a:t>
            </a:r>
            <a:r>
              <a:rPr lang="de-DE" b="0" i="0" dirty="0">
                <a:solidFill>
                  <a:srgbClr val="374151"/>
                </a:solidFill>
                <a:effectLst/>
                <a:latin typeface="Söhne"/>
              </a:rPr>
              <a:t>" angezeigt. Beim Klicken auf die Schaltfläche "Veröffentlichen" soll ein Abonnent die Möglichkeit haben, ein Bild zu einer  Stadt hochzuladen und anschließend werden alle Abonnenten in der Liste benachrichtigt. Wenn ein User nicht </a:t>
            </a:r>
            <a:r>
              <a:rPr lang="de-DE" b="0" i="0" dirty="0" err="1">
                <a:solidFill>
                  <a:srgbClr val="374151"/>
                </a:solidFill>
                <a:effectLst/>
                <a:latin typeface="Söhne"/>
              </a:rPr>
              <a:t>subscribed</a:t>
            </a:r>
            <a:r>
              <a:rPr lang="de-DE" b="0" i="0" dirty="0">
                <a:solidFill>
                  <a:srgbClr val="374151"/>
                </a:solidFill>
                <a:effectLst/>
                <a:latin typeface="Söhne"/>
              </a:rPr>
              <a:t> ist, hat er nicht die Möglichkeit, ein Bild zu einer </a:t>
            </a:r>
            <a:r>
              <a:rPr lang="de-DE" b="0" i="0">
                <a:solidFill>
                  <a:srgbClr val="374151"/>
                </a:solidFill>
                <a:effectLst/>
                <a:latin typeface="Söhne"/>
              </a:rPr>
              <a:t>Stadt hochzuladen.</a:t>
            </a:r>
            <a:endParaRPr lang="de-DE" dirty="0"/>
          </a:p>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3</a:t>
            </a:fld>
            <a:endParaRPr lang="de-DE"/>
          </a:p>
        </p:txBody>
      </p:sp>
    </p:spTree>
    <p:extLst>
      <p:ext uri="{BB962C8B-B14F-4D97-AF65-F5344CB8AC3E}">
        <p14:creationId xmlns:p14="http://schemas.microsoft.com/office/powerpoint/2010/main" val="2321389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4</a:t>
            </a:fld>
            <a:endParaRPr lang="de-DE"/>
          </a:p>
        </p:txBody>
      </p:sp>
    </p:spTree>
    <p:extLst>
      <p:ext uri="{BB962C8B-B14F-4D97-AF65-F5344CB8AC3E}">
        <p14:creationId xmlns:p14="http://schemas.microsoft.com/office/powerpoint/2010/main" val="374537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5</a:t>
            </a:fld>
            <a:endParaRPr lang="de-DE"/>
          </a:p>
        </p:txBody>
      </p:sp>
    </p:spTree>
    <p:extLst>
      <p:ext uri="{BB962C8B-B14F-4D97-AF65-F5344CB8AC3E}">
        <p14:creationId xmlns:p14="http://schemas.microsoft.com/office/powerpoint/2010/main" val="1653405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6</a:t>
            </a:fld>
            <a:endParaRPr lang="de-DE"/>
          </a:p>
        </p:txBody>
      </p:sp>
    </p:spTree>
    <p:extLst>
      <p:ext uri="{BB962C8B-B14F-4D97-AF65-F5344CB8AC3E}">
        <p14:creationId xmlns:p14="http://schemas.microsoft.com/office/powerpoint/2010/main" val="261893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7</a:t>
            </a:fld>
            <a:endParaRPr lang="de-DE"/>
          </a:p>
        </p:txBody>
      </p:sp>
    </p:spTree>
    <p:extLst>
      <p:ext uri="{BB962C8B-B14F-4D97-AF65-F5344CB8AC3E}">
        <p14:creationId xmlns:p14="http://schemas.microsoft.com/office/powerpoint/2010/main" val="1078181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8</a:t>
            </a:fld>
            <a:endParaRPr lang="de-DE"/>
          </a:p>
        </p:txBody>
      </p:sp>
    </p:spTree>
    <p:extLst>
      <p:ext uri="{BB962C8B-B14F-4D97-AF65-F5344CB8AC3E}">
        <p14:creationId xmlns:p14="http://schemas.microsoft.com/office/powerpoint/2010/main" val="2616213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9</a:t>
            </a:fld>
            <a:endParaRPr lang="de-DE"/>
          </a:p>
        </p:txBody>
      </p:sp>
    </p:spTree>
    <p:extLst>
      <p:ext uri="{BB962C8B-B14F-4D97-AF65-F5344CB8AC3E}">
        <p14:creationId xmlns:p14="http://schemas.microsoft.com/office/powerpoint/2010/main" val="109453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B71861-B487-4EA9-A8B9-74DF01573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DFA4AA1-5E26-481F-BF22-1245A7A2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BCF4D4C-ED31-4596-A1E9-200741807472}"/>
              </a:ext>
            </a:extLst>
          </p:cNvPr>
          <p:cNvSpPr>
            <a:spLocks noGrp="1"/>
          </p:cNvSpPr>
          <p:nvPr>
            <p:ph type="dt" sz="half" idx="10"/>
          </p:nvPr>
        </p:nvSpPr>
        <p:spPr/>
        <p:txBody>
          <a:bodyPr/>
          <a:lstStyle/>
          <a:p>
            <a:fld id="{ED1BC4C9-1A13-4EE7-AF10-A080FF9505FC}" type="datetime1">
              <a:rPr lang="de-DE" smtClean="0"/>
              <a:t>11.01.2023</a:t>
            </a:fld>
            <a:endParaRPr lang="de-DE"/>
          </a:p>
        </p:txBody>
      </p:sp>
      <p:sp>
        <p:nvSpPr>
          <p:cNvPr id="5" name="Fußzeilenplatzhalter 4">
            <a:extLst>
              <a:ext uri="{FF2B5EF4-FFF2-40B4-BE49-F238E27FC236}">
                <a16:creationId xmlns:a16="http://schemas.microsoft.com/office/drawing/2014/main" id="{ED812FF9-A129-494B-9244-9036F7175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682D773-D636-408E-A704-96CA74850930}"/>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301684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20529-4880-4E34-A1BE-30035AB8B01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3FF005A-7CC0-4C36-98D7-3865D3FB6A5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ECD8FB-BB66-49C1-B412-ADEF1AC54A47}"/>
              </a:ext>
            </a:extLst>
          </p:cNvPr>
          <p:cNvSpPr>
            <a:spLocks noGrp="1"/>
          </p:cNvSpPr>
          <p:nvPr>
            <p:ph type="dt" sz="half" idx="10"/>
          </p:nvPr>
        </p:nvSpPr>
        <p:spPr/>
        <p:txBody>
          <a:bodyPr/>
          <a:lstStyle/>
          <a:p>
            <a:fld id="{6C2AB422-32FC-42F3-9689-2B0D08DB4456}" type="datetime1">
              <a:rPr lang="de-DE" smtClean="0"/>
              <a:t>11.01.2023</a:t>
            </a:fld>
            <a:endParaRPr lang="de-DE"/>
          </a:p>
        </p:txBody>
      </p:sp>
      <p:sp>
        <p:nvSpPr>
          <p:cNvPr id="5" name="Fußzeilenplatzhalter 4">
            <a:extLst>
              <a:ext uri="{FF2B5EF4-FFF2-40B4-BE49-F238E27FC236}">
                <a16:creationId xmlns:a16="http://schemas.microsoft.com/office/drawing/2014/main" id="{64E4C1D8-E872-4AF1-A92A-CEB21982DB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B5D3F7F-FC20-490C-ADB1-D7EAA111D838}"/>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7472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7DB7F71-3D3A-460D-9577-CD4A862CA9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E07B672-D2AD-493C-BE3B-A35081DB05F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C0B92C3-33E7-41EA-B504-4DA7D2D2AAF7}"/>
              </a:ext>
            </a:extLst>
          </p:cNvPr>
          <p:cNvSpPr>
            <a:spLocks noGrp="1"/>
          </p:cNvSpPr>
          <p:nvPr>
            <p:ph type="dt" sz="half" idx="10"/>
          </p:nvPr>
        </p:nvSpPr>
        <p:spPr/>
        <p:txBody>
          <a:bodyPr/>
          <a:lstStyle/>
          <a:p>
            <a:fld id="{C1537AD8-4C02-4B23-A319-CD41525F0575}" type="datetime1">
              <a:rPr lang="de-DE" smtClean="0"/>
              <a:t>11.01.2023</a:t>
            </a:fld>
            <a:endParaRPr lang="de-DE"/>
          </a:p>
        </p:txBody>
      </p:sp>
      <p:sp>
        <p:nvSpPr>
          <p:cNvPr id="5" name="Fußzeilenplatzhalter 4">
            <a:extLst>
              <a:ext uri="{FF2B5EF4-FFF2-40B4-BE49-F238E27FC236}">
                <a16:creationId xmlns:a16="http://schemas.microsoft.com/office/drawing/2014/main" id="{674C2130-C823-4525-8DB3-191834452FE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3E2100-9C56-4801-BAA3-8E36069BEF59}"/>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4733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77BC90-495C-4835-84CD-76F3AEF7400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34DCB95-AE8D-4A4E-84D3-900FADAC1F8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836465F-8AD3-407A-8147-163A612503F4}"/>
              </a:ext>
            </a:extLst>
          </p:cNvPr>
          <p:cNvSpPr>
            <a:spLocks noGrp="1"/>
          </p:cNvSpPr>
          <p:nvPr>
            <p:ph type="dt" sz="half" idx="10"/>
          </p:nvPr>
        </p:nvSpPr>
        <p:spPr/>
        <p:txBody>
          <a:bodyPr/>
          <a:lstStyle/>
          <a:p>
            <a:fld id="{2542ACB1-0C11-4D97-B345-5791D5AFEBBD}" type="datetime1">
              <a:rPr lang="de-DE" smtClean="0"/>
              <a:t>11.01.2023</a:t>
            </a:fld>
            <a:endParaRPr lang="de-DE"/>
          </a:p>
        </p:txBody>
      </p:sp>
      <p:sp>
        <p:nvSpPr>
          <p:cNvPr id="5" name="Fußzeilenplatzhalter 4">
            <a:extLst>
              <a:ext uri="{FF2B5EF4-FFF2-40B4-BE49-F238E27FC236}">
                <a16:creationId xmlns:a16="http://schemas.microsoft.com/office/drawing/2014/main" id="{BB873E99-F93A-49EA-A504-A02F5C9668C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CE6CB7-A36E-4B77-99BF-13BCDB77B209}"/>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12023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2F3FE5-ED20-432E-8F40-26A09AEA44F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B2FD897-3D55-451A-B8E4-D4FFC670F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AFF0330-93F0-4E19-B8C0-EB27E894FD4F}"/>
              </a:ext>
            </a:extLst>
          </p:cNvPr>
          <p:cNvSpPr>
            <a:spLocks noGrp="1"/>
          </p:cNvSpPr>
          <p:nvPr>
            <p:ph type="dt" sz="half" idx="10"/>
          </p:nvPr>
        </p:nvSpPr>
        <p:spPr/>
        <p:txBody>
          <a:bodyPr/>
          <a:lstStyle/>
          <a:p>
            <a:fld id="{CF8A9434-0CF4-4502-AC01-E50C47A78749}" type="datetime1">
              <a:rPr lang="de-DE" smtClean="0"/>
              <a:t>11.01.2023</a:t>
            </a:fld>
            <a:endParaRPr lang="de-DE"/>
          </a:p>
        </p:txBody>
      </p:sp>
      <p:sp>
        <p:nvSpPr>
          <p:cNvPr id="5" name="Fußzeilenplatzhalter 4">
            <a:extLst>
              <a:ext uri="{FF2B5EF4-FFF2-40B4-BE49-F238E27FC236}">
                <a16:creationId xmlns:a16="http://schemas.microsoft.com/office/drawing/2014/main" id="{68F235DB-5F62-4BFB-BBF0-BDEA37B8436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1942664-2357-49D1-A70D-F4E6D1B66F5A}"/>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00619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7D38F8-D9B8-4F04-9C3F-B7332AFECD1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AFB5F48-76EA-4269-8FCD-EC0ED6888D3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1723DEC-0F62-4358-93F7-2A7D3174666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8BA5A4A-BE2E-4609-A7B5-2013D3C00F9A}"/>
              </a:ext>
            </a:extLst>
          </p:cNvPr>
          <p:cNvSpPr>
            <a:spLocks noGrp="1"/>
          </p:cNvSpPr>
          <p:nvPr>
            <p:ph type="dt" sz="half" idx="10"/>
          </p:nvPr>
        </p:nvSpPr>
        <p:spPr/>
        <p:txBody>
          <a:bodyPr/>
          <a:lstStyle/>
          <a:p>
            <a:fld id="{1C66BAD7-5AD9-4620-853F-EAED5CE5CCA9}" type="datetime1">
              <a:rPr lang="de-DE" smtClean="0"/>
              <a:t>11.01.2023</a:t>
            </a:fld>
            <a:endParaRPr lang="de-DE"/>
          </a:p>
        </p:txBody>
      </p:sp>
      <p:sp>
        <p:nvSpPr>
          <p:cNvPr id="6" name="Fußzeilenplatzhalter 5">
            <a:extLst>
              <a:ext uri="{FF2B5EF4-FFF2-40B4-BE49-F238E27FC236}">
                <a16:creationId xmlns:a16="http://schemas.microsoft.com/office/drawing/2014/main" id="{88149A7F-F07F-4FE5-B77D-20F4B3A2596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5DAC419-E401-4B72-9A1E-DDE89C83F6F1}"/>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106972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FC914-0BA9-414A-9B24-4A5683A487D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B80D984-0386-453C-96CE-4F2546E83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3112CD3-85C9-45D8-817D-F26F740E134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7A10E5E-A5FD-452F-9A47-CF198F928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BE5ED08-7B9F-46D7-8A91-D8F54FA74A2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E6FEBC7-33BB-443D-97E7-3BF7C5B95E9C}"/>
              </a:ext>
            </a:extLst>
          </p:cNvPr>
          <p:cNvSpPr>
            <a:spLocks noGrp="1"/>
          </p:cNvSpPr>
          <p:nvPr>
            <p:ph type="dt" sz="half" idx="10"/>
          </p:nvPr>
        </p:nvSpPr>
        <p:spPr/>
        <p:txBody>
          <a:bodyPr/>
          <a:lstStyle/>
          <a:p>
            <a:fld id="{F97251B6-C000-4B8B-8F25-F55B863C7B50}" type="datetime1">
              <a:rPr lang="de-DE" smtClean="0"/>
              <a:t>11.01.2023</a:t>
            </a:fld>
            <a:endParaRPr lang="de-DE"/>
          </a:p>
        </p:txBody>
      </p:sp>
      <p:sp>
        <p:nvSpPr>
          <p:cNvPr id="8" name="Fußzeilenplatzhalter 7">
            <a:extLst>
              <a:ext uri="{FF2B5EF4-FFF2-40B4-BE49-F238E27FC236}">
                <a16:creationId xmlns:a16="http://schemas.microsoft.com/office/drawing/2014/main" id="{2DB8312E-AF8E-40BC-9BA0-4E4E3B9EF60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24E4144-BF2E-46D5-884F-0E86EE2FDE7A}"/>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324956206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2C9C12-1DB9-43F2-8823-AE0A8DCF025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F45C8E5-58B3-494C-905C-3A8694290658}"/>
              </a:ext>
            </a:extLst>
          </p:cNvPr>
          <p:cNvSpPr>
            <a:spLocks noGrp="1"/>
          </p:cNvSpPr>
          <p:nvPr>
            <p:ph type="dt" sz="half" idx="10"/>
          </p:nvPr>
        </p:nvSpPr>
        <p:spPr/>
        <p:txBody>
          <a:bodyPr/>
          <a:lstStyle/>
          <a:p>
            <a:fld id="{D7BA6ECB-C460-4FAF-AB91-F9078068F532}" type="datetime1">
              <a:rPr lang="de-DE" smtClean="0"/>
              <a:t>11.01.2023</a:t>
            </a:fld>
            <a:endParaRPr lang="de-DE"/>
          </a:p>
        </p:txBody>
      </p:sp>
      <p:sp>
        <p:nvSpPr>
          <p:cNvPr id="4" name="Fußzeilenplatzhalter 3">
            <a:extLst>
              <a:ext uri="{FF2B5EF4-FFF2-40B4-BE49-F238E27FC236}">
                <a16:creationId xmlns:a16="http://schemas.microsoft.com/office/drawing/2014/main" id="{777A0CE8-91D0-4D4E-9F8A-F95B0587FE7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0D56456-7BE4-4F55-9033-38D5472AE984}"/>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49369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26FB7FB-DFC0-44BE-83BC-09996BF9CE24}"/>
              </a:ext>
            </a:extLst>
          </p:cNvPr>
          <p:cNvSpPr>
            <a:spLocks noGrp="1"/>
          </p:cNvSpPr>
          <p:nvPr>
            <p:ph type="dt" sz="half" idx="10"/>
          </p:nvPr>
        </p:nvSpPr>
        <p:spPr/>
        <p:txBody>
          <a:bodyPr/>
          <a:lstStyle/>
          <a:p>
            <a:fld id="{D1F6BFF4-EBC5-41EE-80C5-C44105A7A9B4}" type="datetime1">
              <a:rPr lang="de-DE" smtClean="0"/>
              <a:t>11.01.2023</a:t>
            </a:fld>
            <a:endParaRPr lang="de-DE"/>
          </a:p>
        </p:txBody>
      </p:sp>
      <p:sp>
        <p:nvSpPr>
          <p:cNvPr id="3" name="Fußzeilenplatzhalter 2">
            <a:extLst>
              <a:ext uri="{FF2B5EF4-FFF2-40B4-BE49-F238E27FC236}">
                <a16:creationId xmlns:a16="http://schemas.microsoft.com/office/drawing/2014/main" id="{442E9459-FFAE-4E3C-A7A9-662E1BB1B4B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B4E7ABD-FEA5-4F74-9559-42E32C23F7B2}"/>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407845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3AA2FF-89BB-4018-9FCD-084BFCEA7D7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53FFBCC-487C-4318-B4C5-0140ACACAE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9D5D053-0A2F-4545-9329-6EDA3F497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EDC1C37-7A4E-4B0A-A63C-3E05C946673F}"/>
              </a:ext>
            </a:extLst>
          </p:cNvPr>
          <p:cNvSpPr>
            <a:spLocks noGrp="1"/>
          </p:cNvSpPr>
          <p:nvPr>
            <p:ph type="dt" sz="half" idx="10"/>
          </p:nvPr>
        </p:nvSpPr>
        <p:spPr/>
        <p:txBody>
          <a:bodyPr/>
          <a:lstStyle/>
          <a:p>
            <a:fld id="{FEDC9D51-5166-4312-BA3B-571CE0B8ECE6}" type="datetime1">
              <a:rPr lang="de-DE" smtClean="0"/>
              <a:t>11.01.2023</a:t>
            </a:fld>
            <a:endParaRPr lang="de-DE"/>
          </a:p>
        </p:txBody>
      </p:sp>
      <p:sp>
        <p:nvSpPr>
          <p:cNvPr id="6" name="Fußzeilenplatzhalter 5">
            <a:extLst>
              <a:ext uri="{FF2B5EF4-FFF2-40B4-BE49-F238E27FC236}">
                <a16:creationId xmlns:a16="http://schemas.microsoft.com/office/drawing/2014/main" id="{6CFE653C-04BA-4439-98D2-75CA91ED6CD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5D529DD-69E0-411A-A7F9-2780EA90268D}"/>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785177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0E8C8-2DFF-4442-AD92-7180E03CFFA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BBFDED3-B2F4-44A3-93B0-5FD2E8D1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E9D01B1-5CA5-45E5-B660-F3329443D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B4EABA9-F9C7-4B3F-9B3A-768A0B60A87A}"/>
              </a:ext>
            </a:extLst>
          </p:cNvPr>
          <p:cNvSpPr>
            <a:spLocks noGrp="1"/>
          </p:cNvSpPr>
          <p:nvPr>
            <p:ph type="dt" sz="half" idx="10"/>
          </p:nvPr>
        </p:nvSpPr>
        <p:spPr/>
        <p:txBody>
          <a:bodyPr/>
          <a:lstStyle/>
          <a:p>
            <a:fld id="{0D75F604-7643-422C-9716-5D15F8DAA7CB}" type="datetime1">
              <a:rPr lang="de-DE" smtClean="0"/>
              <a:t>11.01.2023</a:t>
            </a:fld>
            <a:endParaRPr lang="de-DE"/>
          </a:p>
        </p:txBody>
      </p:sp>
      <p:sp>
        <p:nvSpPr>
          <p:cNvPr id="6" name="Fußzeilenplatzhalter 5">
            <a:extLst>
              <a:ext uri="{FF2B5EF4-FFF2-40B4-BE49-F238E27FC236}">
                <a16:creationId xmlns:a16="http://schemas.microsoft.com/office/drawing/2014/main" id="{345A351C-4618-414F-A28D-D1C03F1F56D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BB32088-114C-4CD5-A6D1-7FC9B2781A07}"/>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92083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33000">
              <a:srgbClr val="D1DCF0">
                <a:lumMod val="84000"/>
                <a:lumOff val="16000"/>
              </a:srgbClr>
            </a:gs>
            <a:gs pos="19000">
              <a:schemeClr val="accent1">
                <a:lumMod val="43000"/>
                <a:lumOff val="57000"/>
              </a:schemeClr>
            </a:gs>
            <a:gs pos="7000">
              <a:schemeClr val="accent1">
                <a:lumMod val="5000"/>
                <a:lumOff val="95000"/>
              </a:schemeClr>
            </a:gs>
            <a:gs pos="72000">
              <a:schemeClr val="accent1">
                <a:lumMod val="68000"/>
                <a:lumOff val="32000"/>
              </a:schemeClr>
            </a:gs>
          </a:gsLst>
          <a:lin ang="2700000" scaled="1"/>
          <a:tileRect/>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0F90AF7-2EBA-442E-B06C-13CD820E42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FE1CB8A-F67F-4822-9904-0F96A9DF4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D82B6E3-5B75-48F3-8568-438699506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11A2B-C0F6-4A44-84BB-6682D02704B4}" type="datetime1">
              <a:rPr lang="de-DE" smtClean="0"/>
              <a:t>11.01.2023</a:t>
            </a:fld>
            <a:endParaRPr lang="de-DE"/>
          </a:p>
        </p:txBody>
      </p:sp>
      <p:sp>
        <p:nvSpPr>
          <p:cNvPr id="5" name="Fußzeilenplatzhalter 4">
            <a:extLst>
              <a:ext uri="{FF2B5EF4-FFF2-40B4-BE49-F238E27FC236}">
                <a16:creationId xmlns:a16="http://schemas.microsoft.com/office/drawing/2014/main" id="{F62731D5-7F26-4BFD-A03E-2CA5FAD41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58D476A-FC17-4FE4-90A1-767939624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190AE-D9AE-4074-AAED-D637288AF7F0}" type="slidenum">
              <a:rPr lang="de-DE" smtClean="0"/>
              <a:t>‹Nr.›</a:t>
            </a:fld>
            <a:endParaRPr lang="de-DE"/>
          </a:p>
        </p:txBody>
      </p:sp>
    </p:spTree>
    <p:extLst>
      <p:ext uri="{BB962C8B-B14F-4D97-AF65-F5344CB8AC3E}">
        <p14:creationId xmlns:p14="http://schemas.microsoft.com/office/powerpoint/2010/main" val="180607235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iro.com/app/board/uXjVPB5cFxc=/?share_link_id=64858727421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40000"/>
                <a:lumOff val="60000"/>
              </a:schemeClr>
            </a:gs>
            <a:gs pos="46000">
              <a:schemeClr val="accent1">
                <a:lumMod val="95000"/>
                <a:lumOff val="5000"/>
              </a:schemeClr>
            </a:gs>
            <a:gs pos="100000">
              <a:schemeClr val="accent1">
                <a:lumMod val="47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9F87A2-A960-408C-B7BB-BA426FBCBB24}"/>
              </a:ext>
            </a:extLst>
          </p:cNvPr>
          <p:cNvSpPr>
            <a:spLocks noGrp="1"/>
          </p:cNvSpPr>
          <p:nvPr>
            <p:ph type="ctrTitle"/>
          </p:nvPr>
        </p:nvSpPr>
        <p:spPr>
          <a:xfrm>
            <a:off x="319596" y="1041400"/>
            <a:ext cx="11017188" cy="1069502"/>
          </a:xfrm>
          <a:effectLst/>
        </p:spPr>
        <p:txBody>
          <a:bodyPr anchor="t">
            <a:normAutofit/>
          </a:bodyPr>
          <a:lstStyle/>
          <a:p>
            <a:r>
              <a:rPr lang="de-DE" dirty="0"/>
              <a:t>Audit 3 </a:t>
            </a:r>
          </a:p>
        </p:txBody>
      </p:sp>
      <p:sp>
        <p:nvSpPr>
          <p:cNvPr id="3" name="Untertitel 2">
            <a:extLst>
              <a:ext uri="{FF2B5EF4-FFF2-40B4-BE49-F238E27FC236}">
                <a16:creationId xmlns:a16="http://schemas.microsoft.com/office/drawing/2014/main" id="{F4FC4868-7AEC-4F26-98AB-9FFC0B992C78}"/>
              </a:ext>
            </a:extLst>
          </p:cNvPr>
          <p:cNvSpPr>
            <a:spLocks noGrp="1"/>
          </p:cNvSpPr>
          <p:nvPr>
            <p:ph type="subTitle" idx="1"/>
          </p:nvPr>
        </p:nvSpPr>
        <p:spPr>
          <a:xfrm>
            <a:off x="1348902" y="2646655"/>
            <a:ext cx="9144000" cy="1575149"/>
          </a:xfrm>
          <a:effectLst/>
        </p:spPr>
        <p:txBody>
          <a:bodyPr anchor="ctr">
            <a:normAutofit fontScale="40000" lnSpcReduction="20000"/>
          </a:bodyPr>
          <a:lstStyle/>
          <a:p>
            <a:r>
              <a:rPr lang="de-DE" sz="5400" dirty="0"/>
              <a:t>Projekt an der TH Köln</a:t>
            </a:r>
          </a:p>
          <a:p>
            <a:r>
              <a:rPr lang="de-DE" sz="5400" dirty="0"/>
              <a:t>Wintersemester 22/23</a:t>
            </a:r>
          </a:p>
          <a:p>
            <a:r>
              <a:rPr lang="de-DE" sz="5400" dirty="0"/>
              <a:t>Entwicklungsprojekt – Perspektive – Social Computing</a:t>
            </a:r>
          </a:p>
          <a:p>
            <a:r>
              <a:rPr lang="de-DE" sz="5400" dirty="0"/>
              <a:t>Mirjam Blümm, Uwe Müsse, Simon Schulte</a:t>
            </a:r>
          </a:p>
          <a:p>
            <a:endParaRPr lang="de-DE" sz="5400" dirty="0"/>
          </a:p>
        </p:txBody>
      </p:sp>
      <p:sp>
        <p:nvSpPr>
          <p:cNvPr id="5" name="Untertitel 2">
            <a:extLst>
              <a:ext uri="{FF2B5EF4-FFF2-40B4-BE49-F238E27FC236}">
                <a16:creationId xmlns:a16="http://schemas.microsoft.com/office/drawing/2014/main" id="{3DF09AB6-8ED1-EE54-DBBA-74B45556F514}"/>
              </a:ext>
            </a:extLst>
          </p:cNvPr>
          <p:cNvSpPr txBox="1">
            <a:spLocks/>
          </p:cNvSpPr>
          <p:nvPr/>
        </p:nvSpPr>
        <p:spPr>
          <a:xfrm>
            <a:off x="1256190" y="5437762"/>
            <a:ext cx="9144000" cy="1417727"/>
          </a:xfrm>
          <a:prstGeom prst="rect">
            <a:avLst/>
          </a:prstGeom>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de-DE" sz="5400" dirty="0"/>
          </a:p>
        </p:txBody>
      </p:sp>
      <p:sp>
        <p:nvSpPr>
          <p:cNvPr id="6" name="Untertitel 2">
            <a:extLst>
              <a:ext uri="{FF2B5EF4-FFF2-40B4-BE49-F238E27FC236}">
                <a16:creationId xmlns:a16="http://schemas.microsoft.com/office/drawing/2014/main" id="{692A2120-7101-29B4-D59E-DDA9047D78F9}"/>
              </a:ext>
            </a:extLst>
          </p:cNvPr>
          <p:cNvSpPr txBox="1">
            <a:spLocks/>
          </p:cNvSpPr>
          <p:nvPr/>
        </p:nvSpPr>
        <p:spPr>
          <a:xfrm>
            <a:off x="1348902" y="5816600"/>
            <a:ext cx="9144000" cy="787574"/>
          </a:xfrm>
          <a:prstGeom prst="rect">
            <a:avLst/>
          </a:prstGeom>
          <a:effectLst/>
        </p:spPr>
        <p:txBody>
          <a:bodyPr vert="horz" lIns="91440" tIns="45720" rIns="91440" bIns="45720" rtlCol="0" anchor="b">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4400" dirty="0"/>
              <a:t>Frederik Hausen, Philipp Zimmer, 	Sebastian Koch</a:t>
            </a:r>
            <a:endParaRPr lang="de-DE" sz="5400" dirty="0"/>
          </a:p>
        </p:txBody>
      </p:sp>
    </p:spTree>
    <p:extLst>
      <p:ext uri="{BB962C8B-B14F-4D97-AF65-F5344CB8AC3E}">
        <p14:creationId xmlns:p14="http://schemas.microsoft.com/office/powerpoint/2010/main" val="286226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Audit 4 </a:t>
            </a:r>
            <a:r>
              <a:rPr lang="de-DE" dirty="0" err="1"/>
              <a:t>Deliverables</a:t>
            </a:r>
            <a:r>
              <a:rPr lang="de-DE" dirty="0"/>
              <a:t> </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pPr marL="0" indent="0">
              <a:buNone/>
            </a:pPr>
            <a:endParaRPr lang="de-DE" dirty="0"/>
          </a:p>
          <a:p>
            <a:pPr marL="0" indent="0">
              <a:buNone/>
            </a:pPr>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10</a:t>
            </a:fld>
            <a:endParaRPr lang="de-DE" sz="2000" dirty="0">
              <a:solidFill>
                <a:schemeClr val="tx1"/>
              </a:solidFill>
            </a:endParaRPr>
          </a:p>
        </p:txBody>
      </p:sp>
    </p:spTree>
    <p:extLst>
      <p:ext uri="{BB962C8B-B14F-4D97-AF65-F5344CB8AC3E}">
        <p14:creationId xmlns:p14="http://schemas.microsoft.com/office/powerpoint/2010/main" val="99963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100000">
              <a:schemeClr val="accent1">
                <a:lumMod val="47000"/>
              </a:schemeClr>
            </a:gs>
            <a:gs pos="33000">
              <a:srgbClr val="D1DCF0">
                <a:lumMod val="84000"/>
                <a:lumOff val="16000"/>
              </a:srgbClr>
            </a:gs>
            <a:gs pos="19000">
              <a:schemeClr val="accent1">
                <a:lumMod val="43000"/>
                <a:lumOff val="57000"/>
              </a:schemeClr>
            </a:gs>
            <a:gs pos="7000">
              <a:schemeClr val="accent1">
                <a:lumMod val="5000"/>
                <a:lumOff val="95000"/>
              </a:schemeClr>
            </a:gs>
            <a:gs pos="85000">
              <a:schemeClr val="accent1">
                <a:lumMod val="85000"/>
                <a:lumOff val="15000"/>
              </a:schemeClr>
            </a:gs>
          </a:gsLst>
          <a:lin ang="6000000" scaled="0"/>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31D27A-80D2-4A71-84A3-0C862BEF2B1D}"/>
              </a:ext>
            </a:extLst>
          </p:cNvPr>
          <p:cNvSpPr>
            <a:spLocks noGrp="1"/>
          </p:cNvSpPr>
          <p:nvPr>
            <p:ph type="title"/>
          </p:nvPr>
        </p:nvSpPr>
        <p:spPr/>
        <p:txBody>
          <a:bodyPr/>
          <a:lstStyle/>
          <a:p>
            <a:pPr algn="ctr"/>
            <a:r>
              <a:rPr lang="de-DE" dirty="0"/>
              <a:t>Projektplan/Zeitplan</a:t>
            </a:r>
          </a:p>
        </p:txBody>
      </p:sp>
      <p:sp>
        <p:nvSpPr>
          <p:cNvPr id="4" name="Inhaltsplatzhalter 3">
            <a:extLst>
              <a:ext uri="{FF2B5EF4-FFF2-40B4-BE49-F238E27FC236}">
                <a16:creationId xmlns:a16="http://schemas.microsoft.com/office/drawing/2014/main" id="{F1610C32-B549-4BA1-BA18-A7DAF29387B7}"/>
              </a:ext>
            </a:extLst>
          </p:cNvPr>
          <p:cNvSpPr>
            <a:spLocks noGrp="1"/>
          </p:cNvSpPr>
          <p:nvPr>
            <p:ph idx="1"/>
          </p:nvPr>
        </p:nvSpPr>
        <p:spPr/>
        <p:txBody>
          <a:bodyPr>
            <a:normAutofit/>
          </a:bodyPr>
          <a:lstStyle/>
          <a:p>
            <a:pPr marL="0" lvl="0" indent="0">
              <a:buNone/>
            </a:pPr>
            <a:endParaRPr lang="de-DE" sz="3200" dirty="0">
              <a:hlinkClick r:id="rId3"/>
            </a:endParaRPr>
          </a:p>
        </p:txBody>
      </p:sp>
      <p:sp>
        <p:nvSpPr>
          <p:cNvPr id="5" name="Foliennummernplatzhalter 4">
            <a:extLst>
              <a:ext uri="{FF2B5EF4-FFF2-40B4-BE49-F238E27FC236}">
                <a16:creationId xmlns:a16="http://schemas.microsoft.com/office/drawing/2014/main" id="{EAF66BAE-B433-D556-F234-74989A30921F}"/>
              </a:ext>
            </a:extLst>
          </p:cNvPr>
          <p:cNvSpPr>
            <a:spLocks noGrp="1"/>
          </p:cNvSpPr>
          <p:nvPr>
            <p:ph type="sldNum" sz="quarter" idx="12"/>
          </p:nvPr>
        </p:nvSpPr>
        <p:spPr/>
        <p:txBody>
          <a:bodyPr/>
          <a:lstStyle/>
          <a:p>
            <a:fld id="{4FD190AE-D9AE-4074-AAED-D637288AF7F0}" type="slidenum">
              <a:rPr lang="de-DE" sz="2000" smtClean="0">
                <a:solidFill>
                  <a:schemeClr val="tx1"/>
                </a:solidFill>
              </a:rPr>
              <a:t>2</a:t>
            </a:fld>
            <a:endParaRPr lang="de-DE" sz="2000" dirty="0">
              <a:solidFill>
                <a:schemeClr val="tx1"/>
              </a:solidFill>
            </a:endParaRPr>
          </a:p>
        </p:txBody>
      </p:sp>
    </p:spTree>
    <p:extLst>
      <p:ext uri="{BB962C8B-B14F-4D97-AF65-F5344CB8AC3E}">
        <p14:creationId xmlns:p14="http://schemas.microsoft.com/office/powerpoint/2010/main" val="1328621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Pub/Sub</a:t>
            </a:r>
          </a:p>
        </p:txBody>
      </p:sp>
      <p:sp>
        <p:nvSpPr>
          <p:cNvPr id="6" name="Inhaltsplatzhalter 5">
            <a:extLst>
              <a:ext uri="{FF2B5EF4-FFF2-40B4-BE49-F238E27FC236}">
                <a16:creationId xmlns:a16="http://schemas.microsoft.com/office/drawing/2014/main" id="{DF0E3F5A-7EE9-24A6-C4BF-E37D9B670A03}"/>
              </a:ext>
            </a:extLst>
          </p:cNvPr>
          <p:cNvSpPr>
            <a:spLocks noGrp="1"/>
          </p:cNvSpPr>
          <p:nvPr>
            <p:ph idx="1"/>
          </p:nvPr>
        </p:nvSpPr>
        <p:spPr>
          <a:xfrm>
            <a:off x="838200" y="1825625"/>
            <a:ext cx="4589834" cy="4351338"/>
          </a:xfrm>
        </p:spPr>
        <p:txBody>
          <a:bodyPr>
            <a:normAutofit/>
          </a:bodyPr>
          <a:lstStyle/>
          <a:p>
            <a:pPr marL="0" lvl="0" indent="0">
              <a:lnSpc>
                <a:spcPct val="107000"/>
              </a:lnSpc>
              <a:buNone/>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Pub/Sub Funktionalität - </a:t>
            </a:r>
            <a:r>
              <a:rPr lang="de-DE" sz="1100" u="sng" dirty="0" err="1">
                <a:effectLst/>
                <a:latin typeface="Calibri" panose="020F0502020204030204" pitchFamily="34" charset="0"/>
                <a:ea typeface="Yu Mincho" panose="02020400000000000000" pitchFamily="18" charset="-128"/>
                <a:cs typeface="Times New Roman" panose="02020603050405020304" pitchFamily="18" charset="0"/>
              </a:rPr>
              <a:t>subscribe</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dirty="0">
                <a:solidFill>
                  <a:srgbClr val="00B050"/>
                </a:solidFill>
                <a:effectLst/>
                <a:latin typeface="Calibri" panose="020F0502020204030204" pitchFamily="34" charset="0"/>
                <a:ea typeface="Yu Mincho" panose="02020400000000000000" pitchFamily="18" charset="-128"/>
                <a:cs typeface="Times New Roman" panose="02020603050405020304" pitchFamily="18" charset="0"/>
              </a:rPr>
              <a:t> </a:t>
            </a: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p>
          <a:p>
            <a:pPr marL="457200" lvl="1" indent="0">
              <a:lnSpc>
                <a:spcPct val="107000"/>
              </a:lnSpc>
              <a:buNone/>
            </a:pPr>
            <a:r>
              <a:rPr lang="de-DE" sz="1000" b="0" i="0" dirty="0">
                <a:solidFill>
                  <a:srgbClr val="374151"/>
                </a:solidFill>
                <a:effectLst/>
                <a:latin typeface="Söhne"/>
              </a:rPr>
              <a:t>Im Ablauf wird zunächst eine Funktion zum Abonnieren von Stadt A aufgerufen. Danach wird die Liste der Abonnenten dieser Stadt aufgerufen, um zu überprüfen ob der Benutzer bereits registriert ist. Um dies zu tun, wird der User Name des Benutzers abgeglichen und im System kontrolliert, ob er bereits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dass die Funktion zum Abonnieren erfolgreich aufgerufen werden konnte, der Upload des Bildes erfolgreich war und der Abgleich des Benutzernamens auf die Liste der Abonnenten von Stadt A erfolgreich durchgeführt wurde und die Kontrolle im System ergab das User A tatsächlich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a:t>
            </a:r>
            <a:r>
              <a:rPr lang="de-DE" sz="1100" b="1" dirty="0">
                <a:effectLst/>
                <a:latin typeface="Calibri" panose="020F0502020204030204" pitchFamily="34" charset="0"/>
                <a:ea typeface="Yu Mincho" panose="02020400000000000000" pitchFamily="18" charset="-128"/>
                <a:cs typeface="Times New Roman" panose="02020603050405020304" pitchFamily="18" charset="0"/>
              </a:rPr>
              <a:t>-Kriterien</a:t>
            </a:r>
          </a:p>
          <a:p>
            <a:pPr marL="457200" lvl="1" indent="0">
              <a:lnSpc>
                <a:spcPct val="107000"/>
              </a:lnSpc>
              <a:buNone/>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Funktion zum Abonnement konnte nicht aufgerufen werden</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Eine </a:t>
            </a:r>
            <a:r>
              <a:rPr lang="de-DE" sz="1100" dirty="0">
                <a:effectLst/>
                <a:latin typeface="Calibri" panose="020F0502020204030204" pitchFamily="34" charset="0"/>
                <a:ea typeface="Yu Mincho" panose="02020400000000000000" pitchFamily="18" charset="-128"/>
                <a:cs typeface="Times New Roman" panose="02020603050405020304" pitchFamily="18" charset="0"/>
              </a:rPr>
              <a:t>Fehlermeldung wird ausgegeben</a:t>
            </a:r>
          </a:p>
          <a:p>
            <a:endParaRPr lang="de-DE" dirty="0"/>
          </a:p>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3</a:t>
            </a:fld>
            <a:endParaRPr lang="de-DE" sz="2000" dirty="0">
              <a:solidFill>
                <a:schemeClr val="tx1"/>
              </a:solidFill>
            </a:endParaRPr>
          </a:p>
        </p:txBody>
      </p:sp>
      <p:sp>
        <p:nvSpPr>
          <p:cNvPr id="4" name="Inhaltsplatzhalter 5">
            <a:extLst>
              <a:ext uri="{FF2B5EF4-FFF2-40B4-BE49-F238E27FC236}">
                <a16:creationId xmlns:a16="http://schemas.microsoft.com/office/drawing/2014/main" id="{2F827CAA-3CFD-225F-8C15-E299905093CD}"/>
              </a:ext>
            </a:extLst>
          </p:cNvPr>
          <p:cNvSpPr txBox="1">
            <a:spLocks/>
          </p:cNvSpPr>
          <p:nvPr/>
        </p:nvSpPr>
        <p:spPr>
          <a:xfrm>
            <a:off x="6096000" y="1825625"/>
            <a:ext cx="45898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buNone/>
            </a:pPr>
            <a:r>
              <a:rPr lang="de-DE" sz="1200" u="sng" dirty="0">
                <a:latin typeface="Calibri" panose="020F0502020204030204" pitchFamily="34" charset="0"/>
                <a:ea typeface="Yu Mincho" panose="02020400000000000000" pitchFamily="18" charset="-128"/>
                <a:cs typeface="Times New Roman" panose="02020603050405020304" pitchFamily="18" charset="0"/>
              </a:rPr>
              <a:t>Pub/Sub Funktionalität - publish</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Der Ablauf besteht darin, dass zunächst ein Bild von einem Benutzer hochgeladen wird, danach wird das System überprüft, ob eine Benachrichtigung an die Abonnenten von Stadt A gesendet wurde.</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 die Funktion zum Abonnieren erfolgreich aufgerufen werden konnte, der Upload des Bildes erfolgreich war und die Benachrichtigung das es einen neuen Beitrag gab erfolgreich vermittelt wurde.</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Die Fail-Kriterien besagen, dass die Funktion zum Abonnieren nicht aufgerufen werden konnte, die Benachrichtigung über den neuen Beitrag nicht vermittelt werden konnte und das hochgeladene Bild nicht aufgerufen werden kann</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err="1">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latin typeface="Calibri" panose="020F0502020204030204" pitchFamily="34" charset="0"/>
                <a:ea typeface="Yu Mincho" panose="02020400000000000000" pitchFamily="18" charset="-128"/>
                <a:cs typeface="Times New Roman" panose="02020603050405020304" pitchFamily="18" charset="0"/>
              </a:rPr>
              <a:t>Keine</a:t>
            </a:r>
            <a:r>
              <a:rPr lang="de-DE" sz="1100" dirty="0">
                <a:latin typeface="Calibri" panose="020F0502020204030204" pitchFamily="34" charset="0"/>
                <a:ea typeface="Yu Mincho" panose="02020400000000000000" pitchFamily="18" charset="-128"/>
                <a:cs typeface="Times New Roman" panose="02020603050405020304" pitchFamily="18" charset="0"/>
              </a:rPr>
              <a:t> </a:t>
            </a:r>
          </a:p>
          <a:p>
            <a:endParaRPr lang="de-DE" dirty="0"/>
          </a:p>
          <a:p>
            <a:endParaRPr lang="de-DE" dirty="0"/>
          </a:p>
        </p:txBody>
      </p:sp>
    </p:spTree>
    <p:extLst>
      <p:ext uri="{BB962C8B-B14F-4D97-AF65-F5344CB8AC3E}">
        <p14:creationId xmlns:p14="http://schemas.microsoft.com/office/powerpoint/2010/main" val="103321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User-</a:t>
            </a:r>
            <a:r>
              <a:rPr lang="de-DE" dirty="0" err="1"/>
              <a:t>Profiles</a:t>
            </a:r>
            <a:endParaRPr lang="de-DE" dirty="0"/>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4</a:t>
            </a:fld>
            <a:endParaRPr lang="de-DE" sz="2000" dirty="0">
              <a:solidFill>
                <a:schemeClr val="tx1"/>
              </a:solidFill>
            </a:endParaRPr>
          </a:p>
        </p:txBody>
      </p:sp>
    </p:spTree>
    <p:extLst>
      <p:ext uri="{BB962C8B-B14F-4D97-AF65-F5344CB8AC3E}">
        <p14:creationId xmlns:p14="http://schemas.microsoft.com/office/powerpoint/2010/main" val="73831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3AD19EA-19FD-31C3-9A36-EC2C3ECA7425}"/>
              </a:ext>
            </a:extLst>
          </p:cNvPr>
          <p:cNvSpPr>
            <a:spLocks noGrp="1"/>
          </p:cNvSpPr>
          <p:nvPr>
            <p:ph type="title"/>
          </p:nvPr>
        </p:nvSpPr>
        <p:spPr/>
        <p:txBody>
          <a:bodyPr/>
          <a:lstStyle/>
          <a:p>
            <a:r>
              <a:rPr lang="de-DE" dirty="0"/>
              <a:t>Use-Cases</a:t>
            </a:r>
          </a:p>
        </p:txBody>
      </p:sp>
      <p:sp>
        <p:nvSpPr>
          <p:cNvPr id="4" name="Inhaltsplatzhalter 3">
            <a:extLst>
              <a:ext uri="{FF2B5EF4-FFF2-40B4-BE49-F238E27FC236}">
                <a16:creationId xmlns:a16="http://schemas.microsoft.com/office/drawing/2014/main" id="{43D36CD5-C13A-93D9-C18B-BCA6C25AEC2A}"/>
              </a:ext>
            </a:extLst>
          </p:cNvPr>
          <p:cNvSpPr>
            <a:spLocks noGrp="1"/>
          </p:cNvSpPr>
          <p:nvPr>
            <p:ph idx="1"/>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5</a:t>
            </a:fld>
            <a:endParaRPr lang="de-DE" sz="2000" dirty="0">
              <a:solidFill>
                <a:schemeClr val="tx1"/>
              </a:solidFill>
            </a:endParaRPr>
          </a:p>
        </p:txBody>
      </p:sp>
    </p:spTree>
    <p:extLst>
      <p:ext uri="{BB962C8B-B14F-4D97-AF65-F5344CB8AC3E}">
        <p14:creationId xmlns:p14="http://schemas.microsoft.com/office/powerpoint/2010/main" val="1602302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endParaRPr lang="de-DE" sz="1800" dirty="0">
              <a:latin typeface="Calibri" panose="020F0502020204030204" pitchFamily="34" charset="0"/>
              <a:ea typeface="Calibri" panose="020F0502020204030204" pitchFamily="34" charset="0"/>
              <a:cs typeface="Times New Roman" panose="02020603050405020304" pitchFamily="18" charset="0"/>
            </a:endParaRPr>
          </a:p>
          <a:p>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sz="1800" dirty="0">
              <a:latin typeface="Calibri" panose="020F0502020204030204" pitchFamily="34" charset="0"/>
              <a:ea typeface="Calibri" panose="020F0502020204030204" pitchFamily="34" charset="0"/>
              <a:cs typeface="Times New Roman" panose="02020603050405020304" pitchFamily="18" charset="0"/>
            </a:endParaRPr>
          </a:p>
          <a:p>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6</a:t>
            </a:fld>
            <a:endParaRPr lang="de-DE" sz="2000" dirty="0">
              <a:solidFill>
                <a:schemeClr val="tx1"/>
              </a:solidFill>
            </a:endParaRPr>
          </a:p>
        </p:txBody>
      </p:sp>
    </p:spTree>
    <p:extLst>
      <p:ext uri="{BB962C8B-B14F-4D97-AF65-F5344CB8AC3E}">
        <p14:creationId xmlns:p14="http://schemas.microsoft.com/office/powerpoint/2010/main" val="119581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7</a:t>
            </a:fld>
            <a:endParaRPr lang="de-DE" sz="2000" dirty="0">
              <a:solidFill>
                <a:schemeClr val="tx1"/>
              </a:solidFill>
            </a:endParaRPr>
          </a:p>
        </p:txBody>
      </p:sp>
      <p:sp>
        <p:nvSpPr>
          <p:cNvPr id="7" name="Inhaltsplatzhalter 6">
            <a:extLst>
              <a:ext uri="{FF2B5EF4-FFF2-40B4-BE49-F238E27FC236}">
                <a16:creationId xmlns:a16="http://schemas.microsoft.com/office/drawing/2014/main" id="{D157ECA8-C17E-F17A-CEC9-B79DEE1457CF}"/>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40821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8</a:t>
            </a:fld>
            <a:endParaRPr lang="de-DE" sz="2000" dirty="0">
              <a:solidFill>
                <a:schemeClr val="tx1"/>
              </a:solidFill>
            </a:endParaRPr>
          </a:p>
        </p:txBody>
      </p:sp>
    </p:spTree>
    <p:extLst>
      <p:ext uri="{BB962C8B-B14F-4D97-AF65-F5344CB8AC3E}">
        <p14:creationId xmlns:p14="http://schemas.microsoft.com/office/powerpoint/2010/main" val="3388715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9</a:t>
            </a:fld>
            <a:endParaRPr lang="de-DE" sz="2000" dirty="0">
              <a:solidFill>
                <a:schemeClr val="tx1"/>
              </a:solidFill>
            </a:endParaRPr>
          </a:p>
        </p:txBody>
      </p:sp>
    </p:spTree>
    <p:extLst>
      <p:ext uri="{BB962C8B-B14F-4D97-AF65-F5344CB8AC3E}">
        <p14:creationId xmlns:p14="http://schemas.microsoft.com/office/powerpoint/2010/main" val="270203557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444</Words>
  <Application>Microsoft Office PowerPoint</Application>
  <PresentationFormat>Breitbild</PresentationFormat>
  <Paragraphs>52</Paragraphs>
  <Slides>10</Slides>
  <Notes>10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10</vt:i4>
      </vt:variant>
    </vt:vector>
  </HeadingPairs>
  <TitlesOfParts>
    <vt:vector size="16" baseType="lpstr">
      <vt:lpstr>Arial</vt:lpstr>
      <vt:lpstr>Calibri</vt:lpstr>
      <vt:lpstr>Calibri Light</vt:lpstr>
      <vt:lpstr>Courier New</vt:lpstr>
      <vt:lpstr>Söhne</vt:lpstr>
      <vt:lpstr>Office</vt:lpstr>
      <vt:lpstr>Audit 3 </vt:lpstr>
      <vt:lpstr>Projektplan/Zeitplan</vt:lpstr>
      <vt:lpstr>POC Pub/Sub</vt:lpstr>
      <vt:lpstr>User-Profiles</vt:lpstr>
      <vt:lpstr>Use-Cases</vt:lpstr>
      <vt:lpstr>PowerPoint-Präsentation</vt:lpstr>
      <vt:lpstr>PowerPoint-Präsentation</vt:lpstr>
      <vt:lpstr>PowerPoint-Präsentation</vt:lpstr>
      <vt:lpstr>PowerPoint-Präsentation</vt:lpstr>
      <vt:lpstr>Audit 4 Deliverables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zimmer</dc:creator>
  <cp:lastModifiedBy>Sebastian Koch</cp:lastModifiedBy>
  <cp:revision>250</cp:revision>
  <dcterms:created xsi:type="dcterms:W3CDTF">2018-06-14T10:15:21Z</dcterms:created>
  <dcterms:modified xsi:type="dcterms:W3CDTF">2023-01-11T21:17:44Z</dcterms:modified>
</cp:coreProperties>
</file>