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12"/>
  </p:notesMasterIdLst>
  <p:handoutMasterIdLst>
    <p:handoutMasterId r:id="rId13"/>
  </p:handoutMasterIdLst>
  <p:sldIdLst>
    <p:sldId id="256" r:id="rId2"/>
    <p:sldId id="257" r:id="rId3"/>
    <p:sldId id="261" r:id="rId4"/>
    <p:sldId id="258" r:id="rId5"/>
    <p:sldId id="260" r:id="rId6"/>
    <p:sldId id="259"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070D9DC-73F2-4DCF-94B6-041EE09F1254}">
          <p14:sldIdLst>
            <p14:sldId id="256"/>
            <p14:sldId id="257"/>
            <p14:sldId id="261"/>
            <p14:sldId id="258"/>
            <p14:sldId id="260"/>
            <p14:sldId id="259"/>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BDC"/>
    <a:srgbClr val="28477D"/>
    <a:srgbClr val="0058E6"/>
    <a:srgbClr val="1E00FA"/>
    <a:srgbClr val="2100E6"/>
    <a:srgbClr val="563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1" autoAdjust="0"/>
  </p:normalViewPr>
  <p:slideViewPr>
    <p:cSldViewPr snapToGrid="0">
      <p:cViewPr varScale="1">
        <p:scale>
          <a:sx n="98" d="100"/>
          <a:sy n="98" d="100"/>
        </p:scale>
        <p:origin x="1038" y="78"/>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B7E0A04-AA4D-48AA-1887-9C6A45B153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231E8FC-2D13-C75B-189C-50F2059E11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D7B175-9C0D-422E-AF9B-B2B60FEC5750}" type="datetimeFigureOut">
              <a:rPr lang="de-DE" smtClean="0"/>
              <a:t>12.01.2023</a:t>
            </a:fld>
            <a:endParaRPr lang="de-DE"/>
          </a:p>
        </p:txBody>
      </p:sp>
      <p:sp>
        <p:nvSpPr>
          <p:cNvPr id="4" name="Fußzeilenplatzhalter 3">
            <a:extLst>
              <a:ext uri="{FF2B5EF4-FFF2-40B4-BE49-F238E27FC236}">
                <a16:creationId xmlns:a16="http://schemas.microsoft.com/office/drawing/2014/main" id="{87F2028B-A531-D560-1482-BEBBFE35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3A22F36-1AF7-1D52-B753-661D39155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D19F-5BC0-4963-93A8-6F89220E9886}" type="slidenum">
              <a:rPr lang="de-DE" smtClean="0"/>
              <a:t>‹Nr.›</a:t>
            </a:fld>
            <a:endParaRPr lang="de-DE"/>
          </a:p>
        </p:txBody>
      </p:sp>
    </p:spTree>
    <p:extLst>
      <p:ext uri="{BB962C8B-B14F-4D97-AF65-F5344CB8AC3E}">
        <p14:creationId xmlns:p14="http://schemas.microsoft.com/office/powerpoint/2010/main" val="40493379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B08D1-1B10-48CA-BD23-DF971FF342A1}" type="datetimeFigureOut">
              <a:rPr lang="de-DE" smtClean="0"/>
              <a:t>12.01.2023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422E8-2025-4E88-B448-A26268B25EC5}" type="slidenum">
              <a:rPr lang="de-DE" smtClean="0"/>
              <a:t>‹Nr.›</a:t>
            </a:fld>
            <a:endParaRPr lang="de-DE"/>
          </a:p>
        </p:txBody>
      </p:sp>
    </p:spTree>
    <p:extLst>
      <p:ext uri="{BB962C8B-B14F-4D97-AF65-F5344CB8AC3E}">
        <p14:creationId xmlns:p14="http://schemas.microsoft.com/office/powerpoint/2010/main" val="30072781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a:t>
            </a:fld>
            <a:endParaRPr lang="de-DE"/>
          </a:p>
        </p:txBody>
      </p:sp>
    </p:spTree>
    <p:extLst>
      <p:ext uri="{BB962C8B-B14F-4D97-AF65-F5344CB8AC3E}">
        <p14:creationId xmlns:p14="http://schemas.microsoft.com/office/powerpoint/2010/main" val="345094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10</a:t>
            </a:fld>
            <a:endParaRPr lang="de-DE"/>
          </a:p>
        </p:txBody>
      </p:sp>
    </p:spTree>
    <p:extLst>
      <p:ext uri="{BB962C8B-B14F-4D97-AF65-F5344CB8AC3E}">
        <p14:creationId xmlns:p14="http://schemas.microsoft.com/office/powerpoint/2010/main" val="205320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8D422E8-2025-4E88-B448-A26268B25EC5}" type="slidenum">
              <a:rPr lang="de-DE" smtClean="0"/>
              <a:t>2</a:t>
            </a:fld>
            <a:endParaRPr lang="de-DE"/>
          </a:p>
        </p:txBody>
      </p:sp>
    </p:spTree>
    <p:extLst>
      <p:ext uri="{BB962C8B-B14F-4D97-AF65-F5344CB8AC3E}">
        <p14:creationId xmlns:p14="http://schemas.microsoft.com/office/powerpoint/2010/main" val="379695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Upload eines Bildes</a:t>
            </a:r>
          </a:p>
          <a:p>
            <a:r>
              <a:rPr lang="de-DE" dirty="0"/>
              <a:t>Ablauf: Beim diesem POC ist geplant, dass er neben der Verarbeitung der gängigen </a:t>
            </a:r>
            <a:r>
              <a:rPr lang="de-DE" dirty="0" err="1"/>
              <a:t>Bildatei</a:t>
            </a:r>
            <a:r>
              <a:rPr lang="de-DE" dirty="0"/>
              <a:t> ebenso einige der für das System relevanten Metadaten der digitalisierten </a:t>
            </a:r>
            <a:r>
              <a:rPr lang="de-DE" dirty="0" err="1"/>
              <a:t>Bildatei</a:t>
            </a:r>
            <a:r>
              <a:rPr lang="de-DE" dirty="0"/>
              <a:t> verarbeitet. Als gängige </a:t>
            </a:r>
            <a:r>
              <a:rPr lang="de-DE" dirty="0" err="1"/>
              <a:t>Bildateien</a:t>
            </a:r>
            <a:r>
              <a:rPr lang="de-DE" dirty="0"/>
              <a:t> sind uns </a:t>
            </a:r>
            <a:r>
              <a:rPr lang="de-DE" dirty="0" err="1"/>
              <a:t>png</a:t>
            </a:r>
            <a:r>
              <a:rPr lang="de-DE" dirty="0"/>
              <a:t>, </a:t>
            </a:r>
            <a:r>
              <a:rPr lang="de-DE" dirty="0" err="1"/>
              <a:t>jpeg</a:t>
            </a:r>
            <a:r>
              <a:rPr lang="de-DE" dirty="0"/>
              <a:t> sowie </a:t>
            </a:r>
            <a:r>
              <a:rPr lang="de-DE" dirty="0" err="1"/>
              <a:t>webp</a:t>
            </a:r>
            <a:r>
              <a:rPr lang="de-DE" dirty="0"/>
              <a:t> geläufig und bei Recherchen zu Bildverarbeitung durch </a:t>
            </a:r>
            <a:r>
              <a:rPr lang="de-DE" dirty="0" err="1"/>
              <a:t>Kotlin</a:t>
            </a:r>
            <a:r>
              <a:rPr lang="de-DE" dirty="0"/>
              <a:t>, haben wir diese Formate als </a:t>
            </a:r>
            <a:r>
              <a:rPr lang="de-DE" dirty="0" err="1"/>
              <a:t>standart</a:t>
            </a:r>
            <a:r>
              <a:rPr lang="de-DE" dirty="0"/>
              <a:t> verarbeitbare Formate Identifiziert. Als relevante Metadaten haben wir die Auflösung, Bildformat, Uploader identifiziert, diese dienen vor allem zur Qualitätskontrolle, zum Verarbeiten und zum Zuordnen.</a:t>
            </a:r>
          </a:p>
          <a:p>
            <a:r>
              <a:rPr lang="de-DE" dirty="0"/>
              <a:t>Exit-Kriterien, Fail- Kriterien: Ergeben sich aus dem Ablauf des POCs</a:t>
            </a:r>
          </a:p>
          <a:p>
            <a:r>
              <a:rPr lang="de-DE" dirty="0" err="1"/>
              <a:t>Fallback</a:t>
            </a:r>
            <a:r>
              <a:rPr lang="de-DE" dirty="0"/>
              <a:t>: Der </a:t>
            </a:r>
            <a:r>
              <a:rPr lang="de-DE" dirty="0" err="1"/>
              <a:t>Fallback</a:t>
            </a:r>
            <a:r>
              <a:rPr lang="de-DE" dirty="0"/>
              <a:t> des </a:t>
            </a:r>
            <a:r>
              <a:rPr lang="de-DE" dirty="0" err="1"/>
              <a:t>Bilderuplads</a:t>
            </a:r>
            <a:r>
              <a:rPr lang="de-DE" dirty="0"/>
              <a:t> per Fehlermeldung soll es ermöglichen das der User immer sein Upload aus seiner Sicht erledigen kann oder wenn nötig weiß das er dies z.B. später ohne Probleme erledigen kann. Das System kann bei Störungen nicht auf alternative Funktionalitäten zurückgreifen, da der Upload als Kernfunktionalität nicht angemessen genug ersetzt werden könnte.</a:t>
            </a:r>
          </a:p>
          <a:p>
            <a:r>
              <a:rPr lang="de-DE" dirty="0"/>
              <a:t>Ein Fehler beim verarbeiten der Metadaten der Bilder darf den wesentlich wichtigeren Ablauf des POC nicht stören, da diese wenn nötig auch zu einem späteren Zeitpunkt ergänzt werden können.</a:t>
            </a:r>
          </a:p>
          <a:p>
            <a:r>
              <a:rPr lang="de-DE" dirty="0"/>
              <a:t>Die Begrenzung der </a:t>
            </a:r>
            <a:r>
              <a:rPr lang="de-DE" dirty="0" err="1"/>
              <a:t>Uploadbaren</a:t>
            </a:r>
            <a:r>
              <a:rPr lang="de-DE" dirty="0"/>
              <a:t> </a:t>
            </a:r>
            <a:r>
              <a:rPr lang="de-DE" dirty="0" err="1"/>
              <a:t>Bilformate</a:t>
            </a:r>
            <a:r>
              <a:rPr lang="de-DE" dirty="0"/>
              <a:t> auf z.B. nur </a:t>
            </a:r>
            <a:r>
              <a:rPr lang="de-DE" dirty="0" err="1"/>
              <a:t>jpq</a:t>
            </a:r>
            <a:r>
              <a:rPr lang="de-DE" dirty="0"/>
              <a:t> ist eine Option um die Funktionalität zusichern, würde aber auch die User Experimente negativ einfließen.</a:t>
            </a:r>
          </a:p>
          <a:p>
            <a:r>
              <a:rPr lang="de-DE" dirty="0"/>
              <a:t>Aufruf eines gespeicherten Bildes</a:t>
            </a:r>
          </a:p>
          <a:p>
            <a:r>
              <a:rPr lang="de-DE" dirty="0"/>
              <a:t>Bei diesem POC soll sichergestellt werden das die User des User-Contents eine entsprechende Anzeige erhalten, um eine Irritation zu verhindern. </a:t>
            </a:r>
          </a:p>
        </p:txBody>
      </p:sp>
      <p:sp>
        <p:nvSpPr>
          <p:cNvPr id="4" name="Foliennummernplatzhalter 3"/>
          <p:cNvSpPr>
            <a:spLocks noGrp="1"/>
          </p:cNvSpPr>
          <p:nvPr>
            <p:ph type="sldNum" sz="quarter" idx="5"/>
          </p:nvPr>
        </p:nvSpPr>
        <p:spPr/>
        <p:txBody>
          <a:bodyPr/>
          <a:lstStyle/>
          <a:p>
            <a:fld id="{28D422E8-2025-4E88-B448-A26268B25EC5}" type="slidenum">
              <a:rPr lang="de-DE" smtClean="0"/>
              <a:t>3</a:t>
            </a:fld>
            <a:endParaRPr lang="de-DE"/>
          </a:p>
        </p:txBody>
      </p:sp>
    </p:spTree>
    <p:extLst>
      <p:ext uri="{BB962C8B-B14F-4D97-AF65-F5344CB8AC3E}">
        <p14:creationId xmlns:p14="http://schemas.microsoft.com/office/powerpoint/2010/main" val="261893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374151"/>
                </a:solidFill>
                <a:effectLst/>
                <a:latin typeface="Söhne"/>
              </a:rPr>
              <a:t>Dieser Code implementiert eine Pub/Sub-Funktionalität für eine Android-App. Es gibt zwei Schaltflächen in der Benutzeroberfläche, eine zum Abonnieren (</a:t>
            </a:r>
            <a:r>
              <a:rPr lang="de-DE" b="0" i="0" dirty="0" err="1">
                <a:solidFill>
                  <a:srgbClr val="374151"/>
                </a:solidFill>
                <a:effectLst/>
                <a:latin typeface="Söhne"/>
              </a:rPr>
              <a:t>subscribe</a:t>
            </a:r>
            <a:r>
              <a:rPr lang="de-DE" b="0" i="0" dirty="0">
                <a:solidFill>
                  <a:srgbClr val="374151"/>
                </a:solidFill>
                <a:effectLst/>
                <a:latin typeface="Söhne"/>
              </a:rPr>
              <a:t>) und eine zum Veröffentlichen (publish). Beim Klicken auf die Schaltfläche „</a:t>
            </a:r>
            <a:r>
              <a:rPr lang="de-DE" b="0" i="0" dirty="0" err="1">
                <a:solidFill>
                  <a:srgbClr val="374151"/>
                </a:solidFill>
                <a:effectLst/>
                <a:latin typeface="Söhne"/>
              </a:rPr>
              <a:t>Subscribe</a:t>
            </a:r>
            <a:r>
              <a:rPr lang="de-DE" b="0" i="0" dirty="0">
                <a:solidFill>
                  <a:srgbClr val="374151"/>
                </a:solidFill>
                <a:effectLst/>
                <a:latin typeface="Söhne"/>
              </a:rPr>
              <a:t>" wird geprüft, ob der Benutzername bereits in der Liste der Abonnenten enthalten ist. Wenn nicht, wird der Benutzername zur Liste hinzugefügt. Wenn der Benutzername bereits in der Liste vorhanden ist, wird er aus der Liste entfernt und eine Meldung „</a:t>
            </a:r>
            <a:r>
              <a:rPr lang="de-DE" b="0" i="0" dirty="0" err="1">
                <a:solidFill>
                  <a:srgbClr val="374151"/>
                </a:solidFill>
                <a:effectLst/>
                <a:latin typeface="Söhne"/>
              </a:rPr>
              <a:t>Unsubscribed</a:t>
            </a:r>
            <a:r>
              <a:rPr lang="de-DE" b="0" i="0" dirty="0">
                <a:solidFill>
                  <a:srgbClr val="374151"/>
                </a:solidFill>
                <a:effectLst/>
                <a:latin typeface="Söhne"/>
              </a:rPr>
              <a:t>" angezeigt. Beim Klicken auf die Schaltfläche "Veröffentlichen" soll ein Abonnent die Möglichkeit haben, ein Bild zu einer  Stadt hochzuladen und anschließend werden alle Abonnenten in der Liste benachrichtigt. Wenn ein User nicht </a:t>
            </a:r>
            <a:r>
              <a:rPr lang="de-DE" b="0" i="0" dirty="0" err="1">
                <a:solidFill>
                  <a:srgbClr val="374151"/>
                </a:solidFill>
                <a:effectLst/>
                <a:latin typeface="Söhne"/>
              </a:rPr>
              <a:t>subscribed</a:t>
            </a:r>
            <a:r>
              <a:rPr lang="de-DE" b="0" i="0" dirty="0">
                <a:solidFill>
                  <a:srgbClr val="374151"/>
                </a:solidFill>
                <a:effectLst/>
                <a:latin typeface="Söhne"/>
              </a:rPr>
              <a:t> ist, hat er nicht die Möglichkeit, ein Bild zu einer </a:t>
            </a:r>
            <a:r>
              <a:rPr lang="de-DE" b="0" i="0">
                <a:solidFill>
                  <a:srgbClr val="374151"/>
                </a:solidFill>
                <a:effectLst/>
                <a:latin typeface="Söhne"/>
              </a:rPr>
              <a:t>Stadt hochzuladen.</a:t>
            </a:r>
            <a:endParaRPr lang="de-DE" dirty="0"/>
          </a:p>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4</a:t>
            </a:fld>
            <a:endParaRPr lang="de-DE"/>
          </a:p>
        </p:txBody>
      </p:sp>
    </p:spTree>
    <p:extLst>
      <p:ext uri="{BB962C8B-B14F-4D97-AF65-F5344CB8AC3E}">
        <p14:creationId xmlns:p14="http://schemas.microsoft.com/office/powerpoint/2010/main" val="2321389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5</a:t>
            </a:fld>
            <a:endParaRPr lang="de-DE"/>
          </a:p>
        </p:txBody>
      </p:sp>
    </p:spTree>
    <p:extLst>
      <p:ext uri="{BB962C8B-B14F-4D97-AF65-F5344CB8AC3E}">
        <p14:creationId xmlns:p14="http://schemas.microsoft.com/office/powerpoint/2010/main" val="374537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6</a:t>
            </a:fld>
            <a:endParaRPr lang="de-DE"/>
          </a:p>
        </p:txBody>
      </p:sp>
    </p:spTree>
    <p:extLst>
      <p:ext uri="{BB962C8B-B14F-4D97-AF65-F5344CB8AC3E}">
        <p14:creationId xmlns:p14="http://schemas.microsoft.com/office/powerpoint/2010/main" val="165340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7</a:t>
            </a:fld>
            <a:endParaRPr lang="de-DE"/>
          </a:p>
        </p:txBody>
      </p:sp>
    </p:spTree>
    <p:extLst>
      <p:ext uri="{BB962C8B-B14F-4D97-AF65-F5344CB8AC3E}">
        <p14:creationId xmlns:p14="http://schemas.microsoft.com/office/powerpoint/2010/main" val="1078181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8</a:t>
            </a:fld>
            <a:endParaRPr lang="de-DE"/>
          </a:p>
        </p:txBody>
      </p:sp>
    </p:spTree>
    <p:extLst>
      <p:ext uri="{BB962C8B-B14F-4D97-AF65-F5344CB8AC3E}">
        <p14:creationId xmlns:p14="http://schemas.microsoft.com/office/powerpoint/2010/main" val="2616213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8D422E8-2025-4E88-B448-A26268B25EC5}" type="slidenum">
              <a:rPr lang="de-DE" smtClean="0"/>
              <a:t>9</a:t>
            </a:fld>
            <a:endParaRPr lang="de-DE"/>
          </a:p>
        </p:txBody>
      </p:sp>
    </p:spTree>
    <p:extLst>
      <p:ext uri="{BB962C8B-B14F-4D97-AF65-F5344CB8AC3E}">
        <p14:creationId xmlns:p14="http://schemas.microsoft.com/office/powerpoint/2010/main" val="10945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71861-B487-4EA9-A8B9-74DF01573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1DFA4AA1-5E26-481F-BF22-1245A7A2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BCF4D4C-ED31-4596-A1E9-200741807472}"/>
              </a:ext>
            </a:extLst>
          </p:cNvPr>
          <p:cNvSpPr>
            <a:spLocks noGrp="1"/>
          </p:cNvSpPr>
          <p:nvPr>
            <p:ph type="dt" sz="half" idx="10"/>
          </p:nvPr>
        </p:nvSpPr>
        <p:spPr/>
        <p:txBody>
          <a:bodyPr/>
          <a:lstStyle/>
          <a:p>
            <a:fld id="{ED1BC4C9-1A13-4EE7-AF10-A080FF9505FC}" type="datetime1">
              <a:rPr lang="de-DE" smtClean="0"/>
              <a:t>12.01.2023</a:t>
            </a:fld>
            <a:endParaRPr lang="de-DE"/>
          </a:p>
        </p:txBody>
      </p:sp>
      <p:sp>
        <p:nvSpPr>
          <p:cNvPr id="5" name="Fußzeilenplatzhalter 4">
            <a:extLst>
              <a:ext uri="{FF2B5EF4-FFF2-40B4-BE49-F238E27FC236}">
                <a16:creationId xmlns:a16="http://schemas.microsoft.com/office/drawing/2014/main" id="{ED812FF9-A129-494B-9244-9036F717500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682D773-D636-408E-A704-96CA74850930}"/>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0168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20529-4880-4E34-A1BE-30035AB8B01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3FF005A-7CC0-4C36-98D7-3865D3FB6A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ECD8FB-BB66-49C1-B412-ADEF1AC54A47}"/>
              </a:ext>
            </a:extLst>
          </p:cNvPr>
          <p:cNvSpPr>
            <a:spLocks noGrp="1"/>
          </p:cNvSpPr>
          <p:nvPr>
            <p:ph type="dt" sz="half" idx="10"/>
          </p:nvPr>
        </p:nvSpPr>
        <p:spPr/>
        <p:txBody>
          <a:bodyPr/>
          <a:lstStyle/>
          <a:p>
            <a:fld id="{6C2AB422-32FC-42F3-9689-2B0D08DB4456}" type="datetime1">
              <a:rPr lang="de-DE" smtClean="0"/>
              <a:t>12.01.2023</a:t>
            </a:fld>
            <a:endParaRPr lang="de-DE"/>
          </a:p>
        </p:txBody>
      </p:sp>
      <p:sp>
        <p:nvSpPr>
          <p:cNvPr id="5" name="Fußzeilenplatzhalter 4">
            <a:extLst>
              <a:ext uri="{FF2B5EF4-FFF2-40B4-BE49-F238E27FC236}">
                <a16:creationId xmlns:a16="http://schemas.microsoft.com/office/drawing/2014/main" id="{64E4C1D8-E872-4AF1-A92A-CEB21982DBD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5D3F7F-FC20-490C-ADB1-D7EAA111D838}"/>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472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7DB7F71-3D3A-460D-9577-CD4A862CA9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E07B672-D2AD-493C-BE3B-A35081DB05F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C0B92C3-33E7-41EA-B504-4DA7D2D2AAF7}"/>
              </a:ext>
            </a:extLst>
          </p:cNvPr>
          <p:cNvSpPr>
            <a:spLocks noGrp="1"/>
          </p:cNvSpPr>
          <p:nvPr>
            <p:ph type="dt" sz="half" idx="10"/>
          </p:nvPr>
        </p:nvSpPr>
        <p:spPr/>
        <p:txBody>
          <a:bodyPr/>
          <a:lstStyle/>
          <a:p>
            <a:fld id="{C1537AD8-4C02-4B23-A319-CD41525F0575}" type="datetime1">
              <a:rPr lang="de-DE" smtClean="0"/>
              <a:t>12.01.2023</a:t>
            </a:fld>
            <a:endParaRPr lang="de-DE"/>
          </a:p>
        </p:txBody>
      </p:sp>
      <p:sp>
        <p:nvSpPr>
          <p:cNvPr id="5" name="Fußzeilenplatzhalter 4">
            <a:extLst>
              <a:ext uri="{FF2B5EF4-FFF2-40B4-BE49-F238E27FC236}">
                <a16:creationId xmlns:a16="http://schemas.microsoft.com/office/drawing/2014/main" id="{674C2130-C823-4525-8DB3-191834452F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3E2100-9C56-4801-BAA3-8E36069BEF5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473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77BC90-495C-4835-84CD-76F3AEF7400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4DCB95-AE8D-4A4E-84D3-900FADAC1F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836465F-8AD3-407A-8147-163A612503F4}"/>
              </a:ext>
            </a:extLst>
          </p:cNvPr>
          <p:cNvSpPr>
            <a:spLocks noGrp="1"/>
          </p:cNvSpPr>
          <p:nvPr>
            <p:ph type="dt" sz="half" idx="10"/>
          </p:nvPr>
        </p:nvSpPr>
        <p:spPr/>
        <p:txBody>
          <a:bodyPr/>
          <a:lstStyle/>
          <a:p>
            <a:fld id="{2542ACB1-0C11-4D97-B345-5791D5AFEBBD}" type="datetime1">
              <a:rPr lang="de-DE" smtClean="0"/>
              <a:t>12.01.2023</a:t>
            </a:fld>
            <a:endParaRPr lang="de-DE"/>
          </a:p>
        </p:txBody>
      </p:sp>
      <p:sp>
        <p:nvSpPr>
          <p:cNvPr id="5" name="Fußzeilenplatzhalter 4">
            <a:extLst>
              <a:ext uri="{FF2B5EF4-FFF2-40B4-BE49-F238E27FC236}">
                <a16:creationId xmlns:a16="http://schemas.microsoft.com/office/drawing/2014/main" id="{BB873E99-F93A-49EA-A504-A02F5C9668C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CE6CB7-A36E-4B77-99BF-13BCDB77B209}"/>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12023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2F3FE5-ED20-432E-8F40-26A09AEA44F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B2FD897-3D55-451A-B8E4-D4FFC670F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FF0330-93F0-4E19-B8C0-EB27E894FD4F}"/>
              </a:ext>
            </a:extLst>
          </p:cNvPr>
          <p:cNvSpPr>
            <a:spLocks noGrp="1"/>
          </p:cNvSpPr>
          <p:nvPr>
            <p:ph type="dt" sz="half" idx="10"/>
          </p:nvPr>
        </p:nvSpPr>
        <p:spPr/>
        <p:txBody>
          <a:bodyPr/>
          <a:lstStyle/>
          <a:p>
            <a:fld id="{CF8A9434-0CF4-4502-AC01-E50C47A78749}" type="datetime1">
              <a:rPr lang="de-DE" smtClean="0"/>
              <a:t>12.01.2023</a:t>
            </a:fld>
            <a:endParaRPr lang="de-DE"/>
          </a:p>
        </p:txBody>
      </p:sp>
      <p:sp>
        <p:nvSpPr>
          <p:cNvPr id="5" name="Fußzeilenplatzhalter 4">
            <a:extLst>
              <a:ext uri="{FF2B5EF4-FFF2-40B4-BE49-F238E27FC236}">
                <a16:creationId xmlns:a16="http://schemas.microsoft.com/office/drawing/2014/main" id="{68F235DB-5F62-4BFB-BBF0-BDEA37B8436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942664-2357-49D1-A70D-F4E6D1B66F5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00619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D38F8-D9B8-4F04-9C3F-B7332AFECD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B5F48-76EA-4269-8FCD-EC0ED6888D3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1723DEC-0F62-4358-93F7-2A7D317466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8BA5A4A-BE2E-4609-A7B5-2013D3C00F9A}"/>
              </a:ext>
            </a:extLst>
          </p:cNvPr>
          <p:cNvSpPr>
            <a:spLocks noGrp="1"/>
          </p:cNvSpPr>
          <p:nvPr>
            <p:ph type="dt" sz="half" idx="10"/>
          </p:nvPr>
        </p:nvSpPr>
        <p:spPr/>
        <p:txBody>
          <a:bodyPr/>
          <a:lstStyle/>
          <a:p>
            <a:fld id="{1C66BAD7-5AD9-4620-853F-EAED5CE5CCA9}" type="datetime1">
              <a:rPr lang="de-DE" smtClean="0"/>
              <a:t>12.01.2023</a:t>
            </a:fld>
            <a:endParaRPr lang="de-DE"/>
          </a:p>
        </p:txBody>
      </p:sp>
      <p:sp>
        <p:nvSpPr>
          <p:cNvPr id="6" name="Fußzeilenplatzhalter 5">
            <a:extLst>
              <a:ext uri="{FF2B5EF4-FFF2-40B4-BE49-F238E27FC236}">
                <a16:creationId xmlns:a16="http://schemas.microsoft.com/office/drawing/2014/main" id="{88149A7F-F07F-4FE5-B77D-20F4B3A2596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DAC419-E401-4B72-9A1E-DDE89C83F6F1}"/>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10697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EFC914-0BA9-414A-9B24-4A5683A487D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80D984-0386-453C-96CE-4F2546E83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3112CD3-85C9-45D8-817D-F26F740E13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A10E5E-A5FD-452F-9A47-CF198F928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BE5ED08-7B9F-46D7-8A91-D8F54FA74A2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E6FEBC7-33BB-443D-97E7-3BF7C5B95E9C}"/>
              </a:ext>
            </a:extLst>
          </p:cNvPr>
          <p:cNvSpPr>
            <a:spLocks noGrp="1"/>
          </p:cNvSpPr>
          <p:nvPr>
            <p:ph type="dt" sz="half" idx="10"/>
          </p:nvPr>
        </p:nvSpPr>
        <p:spPr/>
        <p:txBody>
          <a:bodyPr/>
          <a:lstStyle/>
          <a:p>
            <a:fld id="{F97251B6-C000-4B8B-8F25-F55B863C7B50}" type="datetime1">
              <a:rPr lang="de-DE" smtClean="0"/>
              <a:t>12.01.2023</a:t>
            </a:fld>
            <a:endParaRPr lang="de-DE"/>
          </a:p>
        </p:txBody>
      </p:sp>
      <p:sp>
        <p:nvSpPr>
          <p:cNvPr id="8" name="Fußzeilenplatzhalter 7">
            <a:extLst>
              <a:ext uri="{FF2B5EF4-FFF2-40B4-BE49-F238E27FC236}">
                <a16:creationId xmlns:a16="http://schemas.microsoft.com/office/drawing/2014/main" id="{2DB8312E-AF8E-40BC-9BA0-4E4E3B9EF60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24E4144-BF2E-46D5-884F-0E86EE2FDE7A}"/>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32495620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2C9C12-1DB9-43F2-8823-AE0A8DCF025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F45C8E5-58B3-494C-905C-3A8694290658}"/>
              </a:ext>
            </a:extLst>
          </p:cNvPr>
          <p:cNvSpPr>
            <a:spLocks noGrp="1"/>
          </p:cNvSpPr>
          <p:nvPr>
            <p:ph type="dt" sz="half" idx="10"/>
          </p:nvPr>
        </p:nvSpPr>
        <p:spPr/>
        <p:txBody>
          <a:bodyPr/>
          <a:lstStyle/>
          <a:p>
            <a:fld id="{D7BA6ECB-C460-4FAF-AB91-F9078068F532}" type="datetime1">
              <a:rPr lang="de-DE" smtClean="0"/>
              <a:t>12.01.2023</a:t>
            </a:fld>
            <a:endParaRPr lang="de-DE"/>
          </a:p>
        </p:txBody>
      </p:sp>
      <p:sp>
        <p:nvSpPr>
          <p:cNvPr id="4" name="Fußzeilenplatzhalter 3">
            <a:extLst>
              <a:ext uri="{FF2B5EF4-FFF2-40B4-BE49-F238E27FC236}">
                <a16:creationId xmlns:a16="http://schemas.microsoft.com/office/drawing/2014/main" id="{777A0CE8-91D0-4D4E-9F8A-F95B0587FE7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0D56456-7BE4-4F55-9033-38D5472AE984}"/>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149369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26FB7FB-DFC0-44BE-83BC-09996BF9CE24}"/>
              </a:ext>
            </a:extLst>
          </p:cNvPr>
          <p:cNvSpPr>
            <a:spLocks noGrp="1"/>
          </p:cNvSpPr>
          <p:nvPr>
            <p:ph type="dt" sz="half" idx="10"/>
          </p:nvPr>
        </p:nvSpPr>
        <p:spPr/>
        <p:txBody>
          <a:bodyPr/>
          <a:lstStyle/>
          <a:p>
            <a:fld id="{D1F6BFF4-EBC5-41EE-80C5-C44105A7A9B4}" type="datetime1">
              <a:rPr lang="de-DE" smtClean="0"/>
              <a:t>12.01.2023</a:t>
            </a:fld>
            <a:endParaRPr lang="de-DE"/>
          </a:p>
        </p:txBody>
      </p:sp>
      <p:sp>
        <p:nvSpPr>
          <p:cNvPr id="3" name="Fußzeilenplatzhalter 2">
            <a:extLst>
              <a:ext uri="{FF2B5EF4-FFF2-40B4-BE49-F238E27FC236}">
                <a16:creationId xmlns:a16="http://schemas.microsoft.com/office/drawing/2014/main" id="{442E9459-FFAE-4E3C-A7A9-662E1BB1B4B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B4E7ABD-FEA5-4F74-9559-42E32C23F7B2}"/>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407845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3AA2FF-89BB-4018-9FCD-084BFCEA7D7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53FFBCC-487C-4318-B4C5-0140ACACA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9D5D053-0A2F-4545-9329-6EDA3F497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EDC1C37-7A4E-4B0A-A63C-3E05C946673F}"/>
              </a:ext>
            </a:extLst>
          </p:cNvPr>
          <p:cNvSpPr>
            <a:spLocks noGrp="1"/>
          </p:cNvSpPr>
          <p:nvPr>
            <p:ph type="dt" sz="half" idx="10"/>
          </p:nvPr>
        </p:nvSpPr>
        <p:spPr/>
        <p:txBody>
          <a:bodyPr/>
          <a:lstStyle/>
          <a:p>
            <a:fld id="{FEDC9D51-5166-4312-BA3B-571CE0B8ECE6}" type="datetime1">
              <a:rPr lang="de-DE" smtClean="0"/>
              <a:t>12.01.2023</a:t>
            </a:fld>
            <a:endParaRPr lang="de-DE"/>
          </a:p>
        </p:txBody>
      </p:sp>
      <p:sp>
        <p:nvSpPr>
          <p:cNvPr id="6" name="Fußzeilenplatzhalter 5">
            <a:extLst>
              <a:ext uri="{FF2B5EF4-FFF2-40B4-BE49-F238E27FC236}">
                <a16:creationId xmlns:a16="http://schemas.microsoft.com/office/drawing/2014/main" id="{6CFE653C-04BA-4439-98D2-75CA91ED6C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D529DD-69E0-411A-A7F9-2780EA90268D}"/>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20785177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0E8C8-2DFF-4442-AD92-7180E03CFFA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BBFDED3-B2F4-44A3-93B0-5FD2E8D1D2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9D01B1-5CA5-45E5-B660-F3329443D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B4EABA9-F9C7-4B3F-9B3A-768A0B60A87A}"/>
              </a:ext>
            </a:extLst>
          </p:cNvPr>
          <p:cNvSpPr>
            <a:spLocks noGrp="1"/>
          </p:cNvSpPr>
          <p:nvPr>
            <p:ph type="dt" sz="half" idx="10"/>
          </p:nvPr>
        </p:nvSpPr>
        <p:spPr/>
        <p:txBody>
          <a:bodyPr/>
          <a:lstStyle/>
          <a:p>
            <a:fld id="{0D75F604-7643-422C-9716-5D15F8DAA7CB}" type="datetime1">
              <a:rPr lang="de-DE" smtClean="0"/>
              <a:t>12.01.2023</a:t>
            </a:fld>
            <a:endParaRPr lang="de-DE"/>
          </a:p>
        </p:txBody>
      </p:sp>
      <p:sp>
        <p:nvSpPr>
          <p:cNvPr id="6" name="Fußzeilenplatzhalter 5">
            <a:extLst>
              <a:ext uri="{FF2B5EF4-FFF2-40B4-BE49-F238E27FC236}">
                <a16:creationId xmlns:a16="http://schemas.microsoft.com/office/drawing/2014/main" id="{345A351C-4618-414F-A28D-D1C03F1F56D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B32088-114C-4CD5-A6D1-7FC9B2781A07}"/>
              </a:ext>
            </a:extLst>
          </p:cNvPr>
          <p:cNvSpPr>
            <a:spLocks noGrp="1"/>
          </p:cNvSpPr>
          <p:nvPr>
            <p:ph type="sldNum" sz="quarter" idx="12"/>
          </p:nvPr>
        </p:nvSpPr>
        <p:spPr/>
        <p:txBody>
          <a:bodyPr/>
          <a:lstStyle/>
          <a:p>
            <a:fld id="{4FD190AE-D9AE-4074-AAED-D637288AF7F0}" type="slidenum">
              <a:rPr lang="de-DE" smtClean="0"/>
              <a:t>‹Nr.›</a:t>
            </a:fld>
            <a:endParaRPr lang="de-DE"/>
          </a:p>
        </p:txBody>
      </p:sp>
    </p:spTree>
    <p:extLst>
      <p:ext uri="{BB962C8B-B14F-4D97-AF65-F5344CB8AC3E}">
        <p14:creationId xmlns:p14="http://schemas.microsoft.com/office/powerpoint/2010/main" val="92083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33000">
              <a:srgbClr val="D1DCF0">
                <a:lumMod val="84000"/>
                <a:lumOff val="16000"/>
              </a:srgbClr>
            </a:gs>
            <a:gs pos="19000">
              <a:schemeClr val="accent1">
                <a:lumMod val="43000"/>
                <a:lumOff val="57000"/>
              </a:schemeClr>
            </a:gs>
            <a:gs pos="7000">
              <a:schemeClr val="accent1">
                <a:lumMod val="5000"/>
                <a:lumOff val="95000"/>
              </a:schemeClr>
            </a:gs>
            <a:gs pos="72000">
              <a:schemeClr val="accent1">
                <a:lumMod val="68000"/>
                <a:lumOff val="32000"/>
              </a:schemeClr>
            </a:gs>
          </a:gsLst>
          <a:lin ang="27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F90AF7-2EBA-442E-B06C-13CD820E4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E1CB8A-F67F-4822-9904-0F96A9DF4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82B6E3-5B75-48F3-8568-438699506D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11A2B-C0F6-4A44-84BB-6682D02704B4}" type="datetime1">
              <a:rPr lang="de-DE" smtClean="0"/>
              <a:t>12.01.2023</a:t>
            </a:fld>
            <a:endParaRPr lang="de-DE"/>
          </a:p>
        </p:txBody>
      </p:sp>
      <p:sp>
        <p:nvSpPr>
          <p:cNvPr id="5" name="Fußzeilenplatzhalter 4">
            <a:extLst>
              <a:ext uri="{FF2B5EF4-FFF2-40B4-BE49-F238E27FC236}">
                <a16:creationId xmlns:a16="http://schemas.microsoft.com/office/drawing/2014/main" id="{F62731D5-7F26-4BFD-A03E-2CA5FAD41E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58D476A-FC17-4FE4-90A1-767939624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190AE-D9AE-4074-AAED-D637288AF7F0}" type="slidenum">
              <a:rPr lang="de-DE" smtClean="0"/>
              <a:t>‹Nr.›</a:t>
            </a:fld>
            <a:endParaRPr lang="de-DE"/>
          </a:p>
        </p:txBody>
      </p:sp>
    </p:spTree>
    <p:extLst>
      <p:ext uri="{BB962C8B-B14F-4D97-AF65-F5344CB8AC3E}">
        <p14:creationId xmlns:p14="http://schemas.microsoft.com/office/powerpoint/2010/main" val="180607235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iro.com/app/board/uXjVPB5cFxc=/?share_link_id=64858727421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40000"/>
                <a:lumOff val="60000"/>
              </a:schemeClr>
            </a:gs>
            <a:gs pos="46000">
              <a:schemeClr val="accent1">
                <a:lumMod val="95000"/>
                <a:lumOff val="5000"/>
              </a:schemeClr>
            </a:gs>
            <a:gs pos="100000">
              <a:schemeClr val="accent1">
                <a:lumMod val="47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F87A2-A960-408C-B7BB-BA426FBCBB24}"/>
              </a:ext>
            </a:extLst>
          </p:cNvPr>
          <p:cNvSpPr>
            <a:spLocks noGrp="1"/>
          </p:cNvSpPr>
          <p:nvPr>
            <p:ph type="ctrTitle"/>
          </p:nvPr>
        </p:nvSpPr>
        <p:spPr>
          <a:xfrm>
            <a:off x="319596" y="1041400"/>
            <a:ext cx="11017188" cy="1069502"/>
          </a:xfrm>
          <a:effectLst/>
        </p:spPr>
        <p:txBody>
          <a:bodyPr anchor="t">
            <a:normAutofit/>
          </a:bodyPr>
          <a:lstStyle/>
          <a:p>
            <a:r>
              <a:rPr lang="de-DE" dirty="0"/>
              <a:t>Audit 3 </a:t>
            </a:r>
          </a:p>
        </p:txBody>
      </p:sp>
      <p:sp>
        <p:nvSpPr>
          <p:cNvPr id="3" name="Untertitel 2">
            <a:extLst>
              <a:ext uri="{FF2B5EF4-FFF2-40B4-BE49-F238E27FC236}">
                <a16:creationId xmlns:a16="http://schemas.microsoft.com/office/drawing/2014/main" id="{F4FC4868-7AEC-4F26-98AB-9FFC0B992C78}"/>
              </a:ext>
            </a:extLst>
          </p:cNvPr>
          <p:cNvSpPr>
            <a:spLocks noGrp="1"/>
          </p:cNvSpPr>
          <p:nvPr>
            <p:ph type="subTitle" idx="1"/>
          </p:nvPr>
        </p:nvSpPr>
        <p:spPr>
          <a:xfrm>
            <a:off x="1348902" y="2646655"/>
            <a:ext cx="9144000" cy="1575149"/>
          </a:xfrm>
          <a:effectLst/>
        </p:spPr>
        <p:txBody>
          <a:bodyPr anchor="ctr">
            <a:normAutofit fontScale="40000" lnSpcReduction="20000"/>
          </a:bodyPr>
          <a:lstStyle/>
          <a:p>
            <a:r>
              <a:rPr lang="de-DE" sz="5400" dirty="0"/>
              <a:t>Projekt an der TH Köln</a:t>
            </a:r>
          </a:p>
          <a:p>
            <a:r>
              <a:rPr lang="de-DE" sz="5400" dirty="0"/>
              <a:t>Wintersemester 22/23</a:t>
            </a:r>
          </a:p>
          <a:p>
            <a:r>
              <a:rPr lang="de-DE" sz="5400" dirty="0"/>
              <a:t>Entwicklungsprojekt – Perspektive – Social Computing</a:t>
            </a:r>
          </a:p>
          <a:p>
            <a:r>
              <a:rPr lang="de-DE" sz="5400" dirty="0"/>
              <a:t>Mirjam Blümm, Uwe Müsse, Simon Schulte</a:t>
            </a:r>
          </a:p>
          <a:p>
            <a:endParaRPr lang="de-DE" sz="5400" dirty="0"/>
          </a:p>
        </p:txBody>
      </p:sp>
      <p:sp>
        <p:nvSpPr>
          <p:cNvPr id="5" name="Untertitel 2">
            <a:extLst>
              <a:ext uri="{FF2B5EF4-FFF2-40B4-BE49-F238E27FC236}">
                <a16:creationId xmlns:a16="http://schemas.microsoft.com/office/drawing/2014/main" id="{3DF09AB6-8ED1-EE54-DBBA-74B45556F514}"/>
              </a:ext>
            </a:extLst>
          </p:cNvPr>
          <p:cNvSpPr txBox="1">
            <a:spLocks/>
          </p:cNvSpPr>
          <p:nvPr/>
        </p:nvSpPr>
        <p:spPr>
          <a:xfrm>
            <a:off x="1256190" y="5437762"/>
            <a:ext cx="9144000" cy="1417727"/>
          </a:xfrm>
          <a:prstGeom prst="rect">
            <a:avLst/>
          </a:prstGeom>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sz="5400" dirty="0"/>
          </a:p>
        </p:txBody>
      </p:sp>
      <p:sp>
        <p:nvSpPr>
          <p:cNvPr id="6" name="Untertitel 2">
            <a:extLst>
              <a:ext uri="{FF2B5EF4-FFF2-40B4-BE49-F238E27FC236}">
                <a16:creationId xmlns:a16="http://schemas.microsoft.com/office/drawing/2014/main" id="{692A2120-7101-29B4-D59E-DDA9047D78F9}"/>
              </a:ext>
            </a:extLst>
          </p:cNvPr>
          <p:cNvSpPr txBox="1">
            <a:spLocks/>
          </p:cNvSpPr>
          <p:nvPr/>
        </p:nvSpPr>
        <p:spPr>
          <a:xfrm>
            <a:off x="1348902" y="5816600"/>
            <a:ext cx="9144000" cy="787574"/>
          </a:xfrm>
          <a:prstGeom prst="rect">
            <a:avLst/>
          </a:prstGeom>
          <a:effectLst/>
        </p:spPr>
        <p:txBody>
          <a:bodyPr vert="horz" lIns="91440" tIns="45720" rIns="91440" bIns="45720" rtlCol="0" anchor="b">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4400" dirty="0"/>
              <a:t>Frederik Hausen, Philipp Zimmer, 	Sebastian Koch</a:t>
            </a:r>
            <a:endParaRPr lang="de-DE" sz="5400" dirty="0"/>
          </a:p>
        </p:txBody>
      </p:sp>
    </p:spTree>
    <p:extLst>
      <p:ext uri="{BB962C8B-B14F-4D97-AF65-F5344CB8AC3E}">
        <p14:creationId xmlns:p14="http://schemas.microsoft.com/office/powerpoint/2010/main" val="28622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Audit 4 </a:t>
            </a:r>
            <a:r>
              <a:rPr lang="de-DE" dirty="0" err="1"/>
              <a:t>Deliverables</a:t>
            </a:r>
            <a:r>
              <a:rPr lang="de-DE" dirty="0"/>
              <a:t> </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10</a:t>
            </a:fld>
            <a:endParaRPr lang="de-DE" sz="2000" dirty="0">
              <a:solidFill>
                <a:schemeClr val="tx1"/>
              </a:solidFill>
            </a:endParaRPr>
          </a:p>
        </p:txBody>
      </p:sp>
    </p:spTree>
    <p:extLst>
      <p:ext uri="{BB962C8B-B14F-4D97-AF65-F5344CB8AC3E}">
        <p14:creationId xmlns:p14="http://schemas.microsoft.com/office/powerpoint/2010/main" val="99963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B5C7E7">
                <a:lumMod val="77000"/>
                <a:lumOff val="23000"/>
              </a:srgbClr>
            </a:gs>
            <a:gs pos="48000">
              <a:schemeClr val="accent1">
                <a:lumMod val="64000"/>
                <a:lumOff val="36000"/>
              </a:schemeClr>
            </a:gs>
            <a:gs pos="100000">
              <a:schemeClr val="accent1">
                <a:lumMod val="47000"/>
              </a:schemeClr>
            </a:gs>
            <a:gs pos="33000">
              <a:srgbClr val="D1DCF0">
                <a:lumMod val="84000"/>
                <a:lumOff val="16000"/>
              </a:srgbClr>
            </a:gs>
            <a:gs pos="19000">
              <a:schemeClr val="accent1">
                <a:lumMod val="43000"/>
                <a:lumOff val="57000"/>
              </a:schemeClr>
            </a:gs>
            <a:gs pos="7000">
              <a:schemeClr val="accent1">
                <a:lumMod val="5000"/>
                <a:lumOff val="95000"/>
              </a:schemeClr>
            </a:gs>
            <a:gs pos="85000">
              <a:schemeClr val="accent1">
                <a:lumMod val="85000"/>
                <a:lumOff val="15000"/>
              </a:schemeClr>
            </a:gs>
          </a:gsLst>
          <a:lin ang="6000000" scaled="0"/>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1D27A-80D2-4A71-84A3-0C862BEF2B1D}"/>
              </a:ext>
            </a:extLst>
          </p:cNvPr>
          <p:cNvSpPr>
            <a:spLocks noGrp="1"/>
          </p:cNvSpPr>
          <p:nvPr>
            <p:ph type="title"/>
          </p:nvPr>
        </p:nvSpPr>
        <p:spPr/>
        <p:txBody>
          <a:bodyPr/>
          <a:lstStyle/>
          <a:p>
            <a:pPr algn="ctr"/>
            <a:r>
              <a:rPr lang="de-DE" dirty="0"/>
              <a:t>Projektplan/Zeitplan</a:t>
            </a:r>
          </a:p>
        </p:txBody>
      </p:sp>
      <p:sp>
        <p:nvSpPr>
          <p:cNvPr id="4" name="Inhaltsplatzhalter 3">
            <a:extLst>
              <a:ext uri="{FF2B5EF4-FFF2-40B4-BE49-F238E27FC236}">
                <a16:creationId xmlns:a16="http://schemas.microsoft.com/office/drawing/2014/main" id="{F1610C32-B549-4BA1-BA18-A7DAF29387B7}"/>
              </a:ext>
            </a:extLst>
          </p:cNvPr>
          <p:cNvSpPr>
            <a:spLocks noGrp="1"/>
          </p:cNvSpPr>
          <p:nvPr>
            <p:ph idx="1"/>
          </p:nvPr>
        </p:nvSpPr>
        <p:spPr/>
        <p:txBody>
          <a:bodyPr>
            <a:normAutofit/>
          </a:bodyPr>
          <a:lstStyle/>
          <a:p>
            <a:pPr marL="0" lvl="0" indent="0">
              <a:buNone/>
            </a:pPr>
            <a:endParaRPr lang="de-DE" sz="3200" dirty="0">
              <a:hlinkClick r:id="rId3"/>
            </a:endParaRPr>
          </a:p>
        </p:txBody>
      </p:sp>
      <p:sp>
        <p:nvSpPr>
          <p:cNvPr id="5" name="Foliennummernplatzhalter 4">
            <a:extLst>
              <a:ext uri="{FF2B5EF4-FFF2-40B4-BE49-F238E27FC236}">
                <a16:creationId xmlns:a16="http://schemas.microsoft.com/office/drawing/2014/main" id="{EAF66BAE-B433-D556-F234-74989A30921F}"/>
              </a:ext>
            </a:extLst>
          </p:cNvPr>
          <p:cNvSpPr>
            <a:spLocks noGrp="1"/>
          </p:cNvSpPr>
          <p:nvPr>
            <p:ph type="sldNum" sz="quarter" idx="12"/>
          </p:nvPr>
        </p:nvSpPr>
        <p:spPr/>
        <p:txBody>
          <a:bodyPr/>
          <a:lstStyle/>
          <a:p>
            <a:fld id="{4FD190AE-D9AE-4074-AAED-D637288AF7F0}" type="slidenum">
              <a:rPr lang="de-DE" sz="2000" smtClean="0">
                <a:solidFill>
                  <a:schemeClr val="tx1"/>
                </a:solidFill>
              </a:rPr>
              <a:t>2</a:t>
            </a:fld>
            <a:endParaRPr lang="de-DE" sz="2000" dirty="0">
              <a:solidFill>
                <a:schemeClr val="tx1"/>
              </a:solidFill>
            </a:endParaRPr>
          </a:p>
        </p:txBody>
      </p:sp>
    </p:spTree>
    <p:extLst>
      <p:ext uri="{BB962C8B-B14F-4D97-AF65-F5344CB8AC3E}">
        <p14:creationId xmlns:p14="http://schemas.microsoft.com/office/powerpoint/2010/main" val="1328621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Bildaufruf/-abruf</a:t>
            </a:r>
          </a:p>
        </p:txBody>
      </p:sp>
      <p:sp>
        <p:nvSpPr>
          <p:cNvPr id="3" name="Inhaltsplatzhalter 2">
            <a:extLst>
              <a:ext uri="{FF2B5EF4-FFF2-40B4-BE49-F238E27FC236}">
                <a16:creationId xmlns:a16="http://schemas.microsoft.com/office/drawing/2014/main" id="{26828B3D-0288-9D01-3FAB-ED2A638AE90B}"/>
              </a:ext>
            </a:extLst>
          </p:cNvPr>
          <p:cNvSpPr>
            <a:spLocks noGrp="1"/>
          </p:cNvSpPr>
          <p:nvPr>
            <p:ph sz="half" idx="1"/>
          </p:nvPr>
        </p:nvSpPr>
        <p:spPr>
          <a:xfrm>
            <a:off x="838200" y="1825625"/>
            <a:ext cx="5181600" cy="4769728"/>
          </a:xfrm>
        </p:spPr>
        <p:txBody>
          <a:bodyPr>
            <a:normAutofit fontScale="92500" lnSpcReduction="20000"/>
          </a:bodyPr>
          <a:lstStyle/>
          <a:p>
            <a:pPr marL="342900" lvl="0" indent="-342900">
              <a:lnSpc>
                <a:spcPct val="107000"/>
              </a:lnSpc>
              <a:buFont typeface="Symbol" panose="05050102010706020507" pitchFamily="18" charset="2"/>
              <a:buChar char=""/>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Upload eines Bildes</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Aufruf einer Upload Funktion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Auslesen des Bild mit Unterstützung gängiger Bildformate</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Automatisches Auslesen der erforderlichen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Erzeugen eines Bildobjekts mit Bild und Metadaten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Abspeichern des Bildobjekts</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Funktion konnte aufgerufen werden und Eingaben wurden erfolgreich und korrekt übernommen.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erfolgreich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wurde erfolgreich erzeugt und abgespeichert.</a:t>
            </a:r>
          </a:p>
          <a:p>
            <a:pPr marL="742950" lvl="1" indent="-285750">
              <a:lnSpc>
                <a:spcPct val="107000"/>
              </a:lnSpc>
              <a:buFont typeface="Courier New" panose="02070309020205020404" pitchFamily="49" charset="0"/>
              <a:buChar char="o"/>
            </a:pPr>
            <a:r>
              <a:rPr lang="de-DE" sz="12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Bilddaten konnten gar nicht geladen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Nur begrenzte Bildformate konnten unterstützt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Neues Bildobjekt konnte nicht erzeugt werden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Bildobjekt konnte nicht abgespeichert werden</a:t>
            </a:r>
          </a:p>
          <a:p>
            <a:pPr marL="742950" lvl="1" indent="-285750">
              <a:lnSpc>
                <a:spcPct val="107000"/>
              </a:lnSpc>
              <a:buFont typeface="Courier New" panose="02070309020205020404" pitchFamily="49" charset="0"/>
              <a:buChar char="o"/>
            </a:pPr>
            <a:r>
              <a:rPr lang="de-DE" sz="12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2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Aus Eindeutige Fehlermeldung wenn technische Fehler bei der Ausführung der Upload Funktion erfolgen</a:t>
            </a:r>
          </a:p>
          <a:p>
            <a:pPr marL="1143000" lvl="2" indent="-228600">
              <a:lnSpc>
                <a:spcPct val="107000"/>
              </a:lnSpc>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Bild wird ohne Metadaten gespeichert</a:t>
            </a:r>
          </a:p>
          <a:p>
            <a:pPr marL="1143000" lvl="2" indent="-228600">
              <a:lnSpc>
                <a:spcPct val="107000"/>
              </a:lnSpc>
              <a:spcAft>
                <a:spcPts val="800"/>
              </a:spcAft>
              <a:buFont typeface="Wingdings" panose="05000000000000000000" pitchFamily="2" charset="2"/>
              <a:buChar char=""/>
            </a:pPr>
            <a:r>
              <a:rPr lang="de-DE" sz="1200" dirty="0">
                <a:effectLst/>
                <a:latin typeface="Calibri" panose="020F0502020204030204" pitchFamily="34" charset="0"/>
                <a:ea typeface="Yu Mincho" panose="02020400000000000000" pitchFamily="18" charset="-128"/>
                <a:cs typeface="Times New Roman" panose="02020603050405020304" pitchFamily="18" charset="0"/>
              </a:rPr>
              <a:t>Es werden begrenzte Bildformate gefordert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Inhaltsplatzhalter 5">
            <a:extLst>
              <a:ext uri="{FF2B5EF4-FFF2-40B4-BE49-F238E27FC236}">
                <a16:creationId xmlns:a16="http://schemas.microsoft.com/office/drawing/2014/main" id="{D27F10EA-731C-BC21-64B1-413E86CA7C17}"/>
              </a:ext>
            </a:extLst>
          </p:cNvPr>
          <p:cNvSpPr>
            <a:spLocks noGrp="1"/>
          </p:cNvSpPr>
          <p:nvPr>
            <p:ph sz="half" idx="2"/>
          </p:nvPr>
        </p:nvSpPr>
        <p:spPr>
          <a:xfrm>
            <a:off x="6172200" y="1825625"/>
            <a:ext cx="5181600" cy="4769728"/>
          </a:xfrm>
        </p:spPr>
        <p:txBody>
          <a:bodyPr anchor="t" anchorCtr="0">
            <a:normAutofit fontScale="92500" lnSpcReduction="20000"/>
          </a:bodyPr>
          <a:lstStyle/>
          <a:p>
            <a:pPr marL="342900" lvl="0" indent="-342900">
              <a:lnSpc>
                <a:spcPct val="107000"/>
              </a:lnSpc>
              <a:buFont typeface="Symbol" panose="05050102010706020507" pitchFamily="18" charset="2"/>
              <a:buChar char=""/>
            </a:pPr>
            <a:r>
              <a:rPr lang="de-DE" sz="1100" u="sng" dirty="0">
                <a:effectLst/>
                <a:latin typeface="Calibri" panose="020F0502020204030204" pitchFamily="34" charset="0"/>
                <a:ea typeface="Yu Mincho" panose="02020400000000000000" pitchFamily="18" charset="-128"/>
                <a:cs typeface="Times New Roman" panose="02020603050405020304" pitchFamily="18" charset="0"/>
              </a:rPr>
              <a:t>Aufruf eines gespeicherten Bildes</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wird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des Bildobjekts erzeugen</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erfolgreich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erfolgreich erzeugt.</a:t>
            </a: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Bild wurde nicht aus persistentem Speicher geladen</a:t>
            </a: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Ansicht wurde nicht erzeugt</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1143000" lvl="2" indent="-228600">
              <a:lnSpc>
                <a:spcPct val="107000"/>
              </a:lnSpc>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Eindeutige Fehlermeldung anzeigen</a:t>
            </a:r>
          </a:p>
          <a:p>
            <a:pPr marL="1143000" lvl="2" indent="-228600">
              <a:lnSpc>
                <a:spcPct val="107000"/>
              </a:lnSpc>
              <a:spcAft>
                <a:spcPts val="800"/>
              </a:spcAft>
              <a:buFont typeface="Wingdings" panose="05000000000000000000" pitchFamily="2" charset="2"/>
              <a:buChar char=""/>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Aufforderung zum neu laden mitteilen</a:t>
            </a:r>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3</a:t>
            </a:fld>
            <a:endParaRPr lang="de-DE" sz="2000" dirty="0">
              <a:solidFill>
                <a:schemeClr val="tx1"/>
              </a:solidFill>
            </a:endParaRPr>
          </a:p>
        </p:txBody>
      </p:sp>
    </p:spTree>
    <p:extLst>
      <p:ext uri="{BB962C8B-B14F-4D97-AF65-F5344CB8AC3E}">
        <p14:creationId xmlns:p14="http://schemas.microsoft.com/office/powerpoint/2010/main" val="119581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pPr algn="ctr"/>
            <a:r>
              <a:rPr lang="de-DE" dirty="0"/>
              <a:t>POC Pub/Sub</a:t>
            </a:r>
          </a:p>
        </p:txBody>
      </p:sp>
      <p:sp>
        <p:nvSpPr>
          <p:cNvPr id="6" name="Inhaltsplatzhalter 5">
            <a:extLst>
              <a:ext uri="{FF2B5EF4-FFF2-40B4-BE49-F238E27FC236}">
                <a16:creationId xmlns:a16="http://schemas.microsoft.com/office/drawing/2014/main" id="{DF0E3F5A-7EE9-24A6-C4BF-E37D9B670A03}"/>
              </a:ext>
            </a:extLst>
          </p:cNvPr>
          <p:cNvSpPr>
            <a:spLocks noGrp="1"/>
          </p:cNvSpPr>
          <p:nvPr>
            <p:ph idx="1"/>
          </p:nvPr>
        </p:nvSpPr>
        <p:spPr>
          <a:xfrm>
            <a:off x="838200" y="1825625"/>
            <a:ext cx="4589834" cy="4351338"/>
          </a:xfrm>
        </p:spPr>
        <p:txBody>
          <a:bodyPr>
            <a:normAutofit/>
          </a:bodyPr>
          <a:lstStyle/>
          <a:p>
            <a:pPr marL="0" lvl="0" indent="0">
              <a:lnSpc>
                <a:spcPct val="107000"/>
              </a:lnSpc>
              <a:buNone/>
            </a:pPr>
            <a:r>
              <a:rPr lang="de-DE" sz="1200" u="sng" dirty="0">
                <a:effectLst/>
                <a:latin typeface="Calibri" panose="020F0502020204030204" pitchFamily="34" charset="0"/>
                <a:ea typeface="Yu Mincho" panose="02020400000000000000" pitchFamily="18" charset="-128"/>
                <a:cs typeface="Times New Roman" panose="02020603050405020304" pitchFamily="18" charset="0"/>
              </a:rPr>
              <a:t>Pub/Sub Funktionalität - </a:t>
            </a:r>
            <a:r>
              <a:rPr lang="de-DE" sz="1100" u="sng" dirty="0" err="1">
                <a:effectLst/>
                <a:latin typeface="Calibri" panose="020F0502020204030204" pitchFamily="34" charset="0"/>
                <a:ea typeface="Yu Mincho" panose="02020400000000000000" pitchFamily="18" charset="-128"/>
                <a:cs typeface="Times New Roman" panose="02020603050405020304" pitchFamily="18" charset="0"/>
              </a:rPr>
              <a:t>subscribe</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dirty="0">
                <a:solidFill>
                  <a:srgbClr val="00B050"/>
                </a:solidFill>
                <a:effectLst/>
                <a:latin typeface="Calibri" panose="020F0502020204030204" pitchFamily="34" charset="0"/>
                <a:ea typeface="Yu Mincho" panose="02020400000000000000" pitchFamily="18" charset="-128"/>
                <a:cs typeface="Times New Roman" panose="02020603050405020304" pitchFamily="18" charset="0"/>
              </a:rPr>
              <a:t> </a:t>
            </a: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p>
          <a:p>
            <a:pPr marL="457200" lvl="1" indent="0">
              <a:lnSpc>
                <a:spcPct val="107000"/>
              </a:lnSpc>
              <a:buNone/>
            </a:pPr>
            <a:r>
              <a:rPr lang="de-DE" sz="1000" b="0" i="0" dirty="0">
                <a:solidFill>
                  <a:srgbClr val="374151"/>
                </a:solidFill>
                <a:effectLst/>
                <a:latin typeface="Söhne"/>
              </a:rPr>
              <a:t>Im Ablauf wird zunächst eine Funktion zum Abonnieren von Stadt A aufgerufen. Danach wird die Liste der Abonnenten dieser Stadt aufgerufen, um zu überprüfen ob der Benutzer bereits registriert ist. Um dies zu tun, wird der User Name des Benutzers abgeglichen und im System kontrolliert, ob er bereits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endParaRPr lang="de-DE" sz="1100" dirty="0">
              <a:effectLst/>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dass die Funktion zum Abonnieren erfolgreich aufgerufen werden konnte, der Upload des Bildes erfolgreich war und der Abgleich des Benutzernamens auf die Liste der Abonnenten von Stadt A erfolgreich durchgeführt wurde und die Kontrolle im System ergab das User A tatsächlich in Stadt A </a:t>
            </a:r>
            <a:r>
              <a:rPr lang="de-DE" sz="1000" b="0" i="0" dirty="0" err="1">
                <a:solidFill>
                  <a:srgbClr val="374151"/>
                </a:solidFill>
                <a:effectLst/>
                <a:latin typeface="Söhne"/>
              </a:rPr>
              <a:t>subscribed</a:t>
            </a:r>
            <a:r>
              <a:rPr lang="de-DE" sz="1000" b="0" i="0" dirty="0">
                <a:solidFill>
                  <a:srgbClr val="374151"/>
                </a:solidFill>
                <a:effectLst/>
                <a:latin typeface="Söhne"/>
              </a:rPr>
              <a:t> ist.</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a:t>
            </a:r>
            <a:r>
              <a:rPr lang="de-DE" sz="1100" b="1" dirty="0">
                <a:effectLst/>
                <a:latin typeface="Calibri" panose="020F0502020204030204" pitchFamily="34" charset="0"/>
                <a:ea typeface="Yu Mincho" panose="02020400000000000000" pitchFamily="18" charset="-128"/>
                <a:cs typeface="Times New Roman" panose="02020603050405020304" pitchFamily="18" charset="0"/>
              </a:rPr>
              <a:t>-Kriterien</a:t>
            </a:r>
          </a:p>
          <a:p>
            <a:pPr marL="457200" lvl="1" indent="0">
              <a:lnSpc>
                <a:spcPct val="107000"/>
              </a:lnSpc>
              <a:buNone/>
            </a:pPr>
            <a:r>
              <a:rPr lang="de-DE" sz="1100" dirty="0">
                <a:effectLst/>
                <a:latin typeface="Calibri" panose="020F0502020204030204" pitchFamily="34" charset="0"/>
                <a:ea typeface="Yu Mincho" panose="02020400000000000000" pitchFamily="18" charset="-128"/>
                <a:cs typeface="Times New Roman" panose="02020603050405020304" pitchFamily="18" charset="0"/>
              </a:rPr>
              <a:t>Funktion zum Abonnement konnte nicht aufgerufen werden</a:t>
            </a:r>
          </a:p>
          <a:p>
            <a:pPr marL="742950" lvl="1" indent="-285750">
              <a:lnSpc>
                <a:spcPct val="107000"/>
              </a:lnSpc>
              <a:buFont typeface="Courier New" panose="02070309020205020404" pitchFamily="49" charset="0"/>
              <a:buChar char="o"/>
            </a:pPr>
            <a:r>
              <a:rPr lang="de-DE" sz="1100" b="1" dirty="0" err="1">
                <a:effectLst/>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effectLst/>
                <a:latin typeface="Calibri" panose="020F0502020204030204" pitchFamily="34" charset="0"/>
                <a:ea typeface="Yu Mincho" panose="02020400000000000000" pitchFamily="18" charset="-128"/>
                <a:cs typeface="Times New Roman" panose="02020603050405020304" pitchFamily="18" charset="0"/>
              </a:rPr>
              <a:t>Eine </a:t>
            </a:r>
            <a:r>
              <a:rPr lang="de-DE" sz="1100" dirty="0">
                <a:effectLst/>
                <a:latin typeface="Calibri" panose="020F0502020204030204" pitchFamily="34" charset="0"/>
                <a:ea typeface="Yu Mincho" panose="02020400000000000000" pitchFamily="18" charset="-128"/>
                <a:cs typeface="Times New Roman" panose="02020603050405020304" pitchFamily="18" charset="0"/>
              </a:rPr>
              <a:t>Fehlermeldung wird ausgegeben</a:t>
            </a:r>
          </a:p>
          <a:p>
            <a:endParaRPr lang="de-DE" dirty="0"/>
          </a:p>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4</a:t>
            </a:fld>
            <a:endParaRPr lang="de-DE" sz="2000" dirty="0">
              <a:solidFill>
                <a:schemeClr val="tx1"/>
              </a:solidFill>
            </a:endParaRPr>
          </a:p>
        </p:txBody>
      </p:sp>
      <p:sp>
        <p:nvSpPr>
          <p:cNvPr id="4" name="Inhaltsplatzhalter 5">
            <a:extLst>
              <a:ext uri="{FF2B5EF4-FFF2-40B4-BE49-F238E27FC236}">
                <a16:creationId xmlns:a16="http://schemas.microsoft.com/office/drawing/2014/main" id="{2F827CAA-3CFD-225F-8C15-E299905093CD}"/>
              </a:ext>
            </a:extLst>
          </p:cNvPr>
          <p:cNvSpPr txBox="1">
            <a:spLocks/>
          </p:cNvSpPr>
          <p:nvPr/>
        </p:nvSpPr>
        <p:spPr>
          <a:xfrm>
            <a:off x="6096000" y="1825625"/>
            <a:ext cx="45898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buNone/>
            </a:pPr>
            <a:r>
              <a:rPr lang="de-DE" sz="1200" u="sng" dirty="0">
                <a:latin typeface="Calibri" panose="020F0502020204030204" pitchFamily="34" charset="0"/>
                <a:ea typeface="Yu Mincho" panose="02020400000000000000" pitchFamily="18" charset="-128"/>
                <a:cs typeface="Times New Roman" panose="02020603050405020304" pitchFamily="18" charset="0"/>
              </a:rPr>
              <a:t>Pub/Sub Funktionalität - publish</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Ablauf</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Der Ablauf besteht darin, dass zunächst ein Bild von einem Benutzer hochgeladen wird, danach wird das System überprüft, ob eine Benachrichtigung an die Abonnenten von Stadt A gesendet wurde.</a:t>
            </a: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Exit-Kriterien</a:t>
            </a:r>
          </a:p>
          <a:p>
            <a:pPr marL="457200" lvl="1" indent="0">
              <a:lnSpc>
                <a:spcPct val="107000"/>
              </a:lnSpc>
              <a:buNone/>
            </a:pPr>
            <a:r>
              <a:rPr lang="de-DE" sz="1000" b="0" i="0" dirty="0">
                <a:solidFill>
                  <a:srgbClr val="374151"/>
                </a:solidFill>
                <a:effectLst/>
                <a:latin typeface="Söhne"/>
              </a:rPr>
              <a:t>Die Exit-Kriterien besagen das die Funktion zum Abonnieren erfolgreich aufgerufen werden konnte, der Upload des Bildes erfolgreich war und die Benachrichtigung das es einen neuen Beitrag gab erfolgreich vermittelt wurde.</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a:latin typeface="Calibri" panose="020F0502020204030204" pitchFamily="34" charset="0"/>
                <a:ea typeface="Yu Mincho" panose="02020400000000000000" pitchFamily="18" charset="-128"/>
                <a:cs typeface="Times New Roman" panose="02020603050405020304" pitchFamily="18" charset="0"/>
              </a:rPr>
              <a:t>Fail-Kriterien</a:t>
            </a:r>
            <a:endParaRPr lang="de-DE" sz="1100"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000" b="0" i="0" dirty="0">
                <a:solidFill>
                  <a:srgbClr val="374151"/>
                </a:solidFill>
                <a:effectLst/>
                <a:latin typeface="Söhne"/>
              </a:rPr>
              <a:t>Die Fail-Kriterien besagen, dass die Funktion zum Abonnieren nicht aufgerufen werden konnte, die Benachrichtigung über den neuen Beitrag nicht vermittelt werden konnte und das hochgeladene Bild nicht aufgerufen werden kann</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742950" lvl="1" indent="-285750">
              <a:lnSpc>
                <a:spcPct val="107000"/>
              </a:lnSpc>
              <a:buFont typeface="Courier New" panose="02070309020205020404" pitchFamily="49" charset="0"/>
              <a:buChar char="o"/>
            </a:pPr>
            <a:r>
              <a:rPr lang="de-DE" sz="1100" b="1" dirty="0" err="1">
                <a:latin typeface="Calibri" panose="020F0502020204030204" pitchFamily="34" charset="0"/>
                <a:ea typeface="Yu Mincho" panose="02020400000000000000" pitchFamily="18" charset="-128"/>
                <a:cs typeface="Times New Roman" panose="02020603050405020304" pitchFamily="18" charset="0"/>
              </a:rPr>
              <a:t>Fallback</a:t>
            </a:r>
            <a:endParaRPr lang="de-DE" sz="1100" b="1" dirty="0">
              <a:latin typeface="Calibri" panose="020F0502020204030204" pitchFamily="34" charset="0"/>
              <a:ea typeface="Yu Mincho" panose="02020400000000000000" pitchFamily="18" charset="-128"/>
              <a:cs typeface="Times New Roman" panose="02020603050405020304" pitchFamily="18" charset="0"/>
            </a:endParaRPr>
          </a:p>
          <a:p>
            <a:pPr marL="457200" lvl="1" indent="0">
              <a:lnSpc>
                <a:spcPct val="107000"/>
              </a:lnSpc>
              <a:buNone/>
            </a:pPr>
            <a:r>
              <a:rPr lang="de-DE" sz="1100" b="1" dirty="0">
                <a:latin typeface="Calibri" panose="020F0502020204030204" pitchFamily="34" charset="0"/>
                <a:ea typeface="Yu Mincho" panose="02020400000000000000" pitchFamily="18" charset="-128"/>
                <a:cs typeface="Times New Roman" panose="02020603050405020304" pitchFamily="18" charset="0"/>
              </a:rPr>
              <a:t>Keine</a:t>
            </a:r>
            <a:r>
              <a:rPr lang="de-DE" sz="1100" dirty="0">
                <a:latin typeface="Calibri" panose="020F0502020204030204" pitchFamily="34" charset="0"/>
                <a:ea typeface="Yu Mincho" panose="02020400000000000000" pitchFamily="18" charset="-128"/>
                <a:cs typeface="Times New Roman" panose="02020603050405020304" pitchFamily="18" charset="0"/>
              </a:rPr>
              <a:t> </a:t>
            </a:r>
          </a:p>
          <a:p>
            <a:endParaRPr lang="de-DE" dirty="0"/>
          </a:p>
          <a:p>
            <a:endParaRPr lang="de-DE" dirty="0"/>
          </a:p>
        </p:txBody>
      </p:sp>
    </p:spTree>
    <p:extLst>
      <p:ext uri="{BB962C8B-B14F-4D97-AF65-F5344CB8AC3E}">
        <p14:creationId xmlns:p14="http://schemas.microsoft.com/office/powerpoint/2010/main" val="103321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r>
              <a:rPr lang="de-DE" dirty="0"/>
              <a:t>User-</a:t>
            </a:r>
            <a:r>
              <a:rPr lang="de-DE" dirty="0" err="1"/>
              <a:t>Profiles</a:t>
            </a:r>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5</a:t>
            </a:fld>
            <a:endParaRPr lang="de-DE" sz="2000" dirty="0">
              <a:solidFill>
                <a:schemeClr val="tx1"/>
              </a:solidFill>
            </a:endParaRPr>
          </a:p>
        </p:txBody>
      </p:sp>
    </p:spTree>
    <p:extLst>
      <p:ext uri="{BB962C8B-B14F-4D97-AF65-F5344CB8AC3E}">
        <p14:creationId xmlns:p14="http://schemas.microsoft.com/office/powerpoint/2010/main" val="7383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3AD19EA-19FD-31C3-9A36-EC2C3ECA7425}"/>
              </a:ext>
            </a:extLst>
          </p:cNvPr>
          <p:cNvSpPr>
            <a:spLocks noGrp="1"/>
          </p:cNvSpPr>
          <p:nvPr>
            <p:ph type="title"/>
          </p:nvPr>
        </p:nvSpPr>
        <p:spPr/>
        <p:txBody>
          <a:bodyPr/>
          <a:lstStyle/>
          <a:p>
            <a:r>
              <a:rPr lang="de-DE" dirty="0"/>
              <a:t>Use-Cases</a:t>
            </a:r>
          </a:p>
        </p:txBody>
      </p:sp>
      <p:sp>
        <p:nvSpPr>
          <p:cNvPr id="4" name="Inhaltsplatzhalter 3">
            <a:extLst>
              <a:ext uri="{FF2B5EF4-FFF2-40B4-BE49-F238E27FC236}">
                <a16:creationId xmlns:a16="http://schemas.microsoft.com/office/drawing/2014/main" id="{43D36CD5-C13A-93D9-C18B-BCA6C25AEC2A}"/>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6</a:t>
            </a:fld>
            <a:endParaRPr lang="de-DE" sz="2000" dirty="0">
              <a:solidFill>
                <a:schemeClr val="tx1"/>
              </a:solidFill>
            </a:endParaRPr>
          </a:p>
        </p:txBody>
      </p:sp>
    </p:spTree>
    <p:extLst>
      <p:ext uri="{BB962C8B-B14F-4D97-AF65-F5344CB8AC3E}">
        <p14:creationId xmlns:p14="http://schemas.microsoft.com/office/powerpoint/2010/main" val="160230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7</a:t>
            </a:fld>
            <a:endParaRPr lang="de-DE" sz="2000" dirty="0">
              <a:solidFill>
                <a:schemeClr val="tx1"/>
              </a:solidFill>
            </a:endParaRPr>
          </a:p>
        </p:txBody>
      </p:sp>
      <p:sp>
        <p:nvSpPr>
          <p:cNvPr id="7" name="Inhaltsplatzhalter 6">
            <a:extLst>
              <a:ext uri="{FF2B5EF4-FFF2-40B4-BE49-F238E27FC236}">
                <a16:creationId xmlns:a16="http://schemas.microsoft.com/office/drawing/2014/main" id="{D157ECA8-C17E-F17A-CEC9-B79DEE1457CF}"/>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0821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8</a:t>
            </a:fld>
            <a:endParaRPr lang="de-DE" sz="2000" dirty="0">
              <a:solidFill>
                <a:schemeClr val="tx1"/>
              </a:solidFill>
            </a:endParaRPr>
          </a:p>
        </p:txBody>
      </p:sp>
    </p:spTree>
    <p:extLst>
      <p:ext uri="{BB962C8B-B14F-4D97-AF65-F5344CB8AC3E}">
        <p14:creationId xmlns:p14="http://schemas.microsoft.com/office/powerpoint/2010/main" val="338871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7DED0-9976-693C-8B24-D84F23C8E7B6}"/>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26828B3D-0288-9D01-3FAB-ED2A638AE90B}"/>
              </a:ext>
            </a:extLst>
          </p:cNvPr>
          <p:cNvSpPr>
            <a:spLocks noGrp="1"/>
          </p:cNvSpPr>
          <p:nvPr>
            <p:ph idx="1"/>
          </p:nvPr>
        </p:nvSpPr>
        <p:spPr/>
        <p:txBody>
          <a:bodyPr/>
          <a:lstStyle/>
          <a:p>
            <a:endParaRPr lang="de-DE" dirty="0"/>
          </a:p>
        </p:txBody>
      </p:sp>
      <p:sp>
        <p:nvSpPr>
          <p:cNvPr id="5" name="Foliennummernplatzhalter 4">
            <a:extLst>
              <a:ext uri="{FF2B5EF4-FFF2-40B4-BE49-F238E27FC236}">
                <a16:creationId xmlns:a16="http://schemas.microsoft.com/office/drawing/2014/main" id="{7B246376-21DF-8BF4-A1FD-B77C22C28AAB}"/>
              </a:ext>
            </a:extLst>
          </p:cNvPr>
          <p:cNvSpPr>
            <a:spLocks noGrp="1"/>
          </p:cNvSpPr>
          <p:nvPr>
            <p:ph type="sldNum" sz="quarter" idx="12"/>
          </p:nvPr>
        </p:nvSpPr>
        <p:spPr/>
        <p:txBody>
          <a:bodyPr/>
          <a:lstStyle/>
          <a:p>
            <a:fld id="{4FD190AE-D9AE-4074-AAED-D637288AF7F0}" type="slidenum">
              <a:rPr lang="de-DE" sz="2000" smtClean="0">
                <a:solidFill>
                  <a:schemeClr val="tx1"/>
                </a:solidFill>
              </a:rPr>
              <a:t>9</a:t>
            </a:fld>
            <a:endParaRPr lang="de-DE" sz="2000" dirty="0">
              <a:solidFill>
                <a:schemeClr val="tx1"/>
              </a:solidFill>
            </a:endParaRPr>
          </a:p>
        </p:txBody>
      </p:sp>
    </p:spTree>
    <p:extLst>
      <p:ext uri="{BB962C8B-B14F-4D97-AF65-F5344CB8AC3E}">
        <p14:creationId xmlns:p14="http://schemas.microsoft.com/office/powerpoint/2010/main" val="270203557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849</Words>
  <Application>Microsoft Office PowerPoint</Application>
  <PresentationFormat>Breitbild</PresentationFormat>
  <Paragraphs>91</Paragraphs>
  <Slides>10</Slides>
  <Notes>10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vt:lpstr>
      <vt:lpstr>Calibri</vt:lpstr>
      <vt:lpstr>Calibri Light</vt:lpstr>
      <vt:lpstr>Courier New</vt:lpstr>
      <vt:lpstr>Söhne</vt:lpstr>
      <vt:lpstr>Symbol</vt:lpstr>
      <vt:lpstr>Wingdings</vt:lpstr>
      <vt:lpstr>Office</vt:lpstr>
      <vt:lpstr>Audit 3 </vt:lpstr>
      <vt:lpstr>Projektplan/Zeitplan</vt:lpstr>
      <vt:lpstr>POC Bildaufruf/-abruf</vt:lpstr>
      <vt:lpstr>POC Pub/Sub</vt:lpstr>
      <vt:lpstr>User-Profiles</vt:lpstr>
      <vt:lpstr>Use-Cases</vt:lpstr>
      <vt:lpstr>PowerPoint-Präsentation</vt:lpstr>
      <vt:lpstr>PowerPoint-Präsentation</vt:lpstr>
      <vt:lpstr>PowerPoint-Präsentation</vt:lpstr>
      <vt:lpstr>Audit 4 Deliverables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zimmer</dc:creator>
  <cp:lastModifiedBy>philipp zimmer</cp:lastModifiedBy>
  <cp:revision>257</cp:revision>
  <dcterms:created xsi:type="dcterms:W3CDTF">2018-06-14T10:15:21Z</dcterms:created>
  <dcterms:modified xsi:type="dcterms:W3CDTF">2023-01-12T09:49:14Z</dcterms:modified>
</cp:coreProperties>
</file>