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9" r:id="rId3"/>
    <p:sldId id="264" r:id="rId4"/>
    <p:sldId id="265" r:id="rId5"/>
    <p:sldId id="266" r:id="rId6"/>
    <p:sldId id="258" r:id="rId7"/>
    <p:sldId id="267" r:id="rId8"/>
    <p:sldId id="268" r:id="rId9"/>
    <p:sldId id="257" r:id="rId10"/>
    <p:sldId id="259" r:id="rId11"/>
    <p:sldId id="260" r:id="rId12"/>
    <p:sldId id="261" r:id="rId13"/>
    <p:sldId id="262" r:id="rId14"/>
    <p:sldId id="263" r:id="rId15"/>
    <p:sldId id="273" r:id="rId16"/>
    <p:sldId id="272" r:id="rId17"/>
    <p:sldId id="274" r:id="rId18"/>
    <p:sldId id="271" r:id="rId19"/>
    <p:sldId id="275" r:id="rId20"/>
    <p:sldId id="276" r:id="rId21"/>
    <p:sldId id="277"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blatt und Projektplan" id="{FE2716BC-FBA1-4CF5-ADA1-DE97E19B0E62}">
          <p14:sldIdLst>
            <p14:sldId id="256"/>
            <p14:sldId id="269"/>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Lst>
        </p14:section>
        <p14:section name="andere Methoden" id="{C9BBE42E-3113-4BC9-9DE2-FE7C353C7A0E}">
          <p14:sldIdLst>
            <p14:sldId id="273"/>
            <p14:sldId id="272"/>
            <p14:sldId id="274"/>
            <p14:sldId id="271"/>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7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‹Nr.›</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3</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 Die Cluster wurden für direkte farbige Markierung der Post-its aufgegeben, da die neue Anordnung und die neuen Verbindungen clustering schwierig machten.</a:t>
            </a:r>
          </a:p>
        </p:txBody>
      </p:sp>
      <p:sp>
        <p:nvSpPr>
          <p:cNvPr id="4" name="Foliennummernplatzhalter 3"/>
          <p:cNvSpPr>
            <a:spLocks noGrp="1"/>
          </p:cNvSpPr>
          <p:nvPr>
            <p:ph type="sldNum" sz="quarter" idx="5"/>
          </p:nvPr>
        </p:nvSpPr>
        <p:spPr/>
        <p:txBody>
          <a:bodyPr/>
          <a:lstStyle/>
          <a:p>
            <a:fld id="{92DF0825-AC8F-4116-B49B-4A4F75013D61}" type="slidenum">
              <a:rPr lang="de-DE" smtClean="0"/>
              <a:t>13</a:t>
            </a:fld>
            <a:endParaRPr lang="de-DE"/>
          </a:p>
        </p:txBody>
      </p:sp>
    </p:spTree>
    <p:extLst>
      <p:ext uri="{BB962C8B-B14F-4D97-AF65-F5344CB8AC3E}">
        <p14:creationId xmlns:p14="http://schemas.microsoft.com/office/powerpoint/2010/main" val="355296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Neue </a:t>
            </a:r>
            <a:r>
              <a:rPr lang="en-GB" dirty="0" err="1"/>
              <a:t>Anordnung</a:t>
            </a:r>
            <a:r>
              <a:rPr lang="en-GB" dirty="0"/>
              <a:t> der </a:t>
            </a:r>
            <a:r>
              <a:rPr lang="en-GB" dirty="0" err="1"/>
              <a:t>Elemente</a:t>
            </a:r>
            <a:r>
              <a:rPr lang="en-GB" dirty="0"/>
              <a:t> </a:t>
            </a:r>
            <a:r>
              <a:rPr lang="en-GB" dirty="0" err="1"/>
              <a:t>zur</a:t>
            </a:r>
            <a:r>
              <a:rPr lang="en-GB" dirty="0"/>
              <a:t> </a:t>
            </a:r>
            <a:r>
              <a:rPr lang="en-GB" dirty="0" err="1"/>
              <a:t>besseren</a:t>
            </a:r>
            <a:r>
              <a:rPr lang="en-GB" dirty="0"/>
              <a:t> </a:t>
            </a:r>
            <a:r>
              <a:rPr lang="en-GB" dirty="0" err="1"/>
              <a:t>Übersicht</a:t>
            </a:r>
            <a:r>
              <a:rPr lang="en-GB" dirty="0"/>
              <a:t>. </a:t>
            </a:r>
            <a:r>
              <a:rPr lang="en-GB" dirty="0" err="1"/>
              <a:t>Verbindungen</a:t>
            </a:r>
            <a:r>
              <a:rPr lang="en-GB" dirty="0"/>
              <a:t> an die </a:t>
            </a:r>
            <a:r>
              <a:rPr lang="en-GB" dirty="0" err="1"/>
              <a:t>Markierung</a:t>
            </a:r>
            <a:r>
              <a:rPr lang="en-GB" dirty="0"/>
              <a:t> um die 3 </a:t>
            </a:r>
            <a:r>
              <a:rPr lang="en-GB" dirty="0" err="1"/>
              <a:t>Wissenquellen</a:t>
            </a:r>
            <a:r>
              <a:rPr lang="en-GB" dirty="0"/>
              <a:t> </a:t>
            </a:r>
            <a:r>
              <a:rPr lang="en-GB" dirty="0" err="1"/>
              <a:t>beziehen</a:t>
            </a:r>
            <a:r>
              <a:rPr lang="en-GB" dirty="0"/>
              <a:t> </a:t>
            </a:r>
            <a:r>
              <a:rPr lang="en-GB" dirty="0" err="1"/>
              <a:t>sich</a:t>
            </a:r>
            <a:r>
              <a:rPr lang="en-GB" dirty="0"/>
              <a:t> auf alle 3. </a:t>
            </a:r>
            <a:r>
              <a:rPr lang="en-GB" dirty="0" err="1"/>
              <a:t>Verbindungen</a:t>
            </a:r>
            <a:r>
              <a:rPr lang="en-GB" dirty="0"/>
              <a:t>, die in den Kasten </a:t>
            </a:r>
            <a:r>
              <a:rPr lang="en-GB" dirty="0" err="1"/>
              <a:t>hinein</a:t>
            </a:r>
            <a:r>
              <a:rPr lang="en-GB" dirty="0"/>
              <a:t> </a:t>
            </a:r>
            <a:r>
              <a:rPr lang="en-GB" dirty="0" err="1"/>
              <a:t>direkt</a:t>
            </a:r>
            <a:r>
              <a:rPr lang="en-GB" dirty="0"/>
              <a:t> an </a:t>
            </a:r>
            <a:r>
              <a:rPr lang="en-GB" dirty="0" err="1"/>
              <a:t>ein</a:t>
            </a:r>
            <a:r>
              <a:rPr lang="en-GB" dirty="0"/>
              <a:t> Post-it </a:t>
            </a:r>
            <a:r>
              <a:rPr lang="en-GB" dirty="0" err="1"/>
              <a:t>gehen</a:t>
            </a:r>
            <a:r>
              <a:rPr lang="en-GB" dirty="0"/>
              <a:t>, </a:t>
            </a:r>
            <a:r>
              <a:rPr lang="en-GB" dirty="0" err="1"/>
              <a:t>beziehen</a:t>
            </a:r>
            <a:r>
              <a:rPr lang="en-GB" dirty="0"/>
              <a:t> </a:t>
            </a:r>
            <a:r>
              <a:rPr lang="en-GB" dirty="0" err="1"/>
              <a:t>sich</a:t>
            </a:r>
            <a:r>
              <a:rPr lang="en-GB" dirty="0"/>
              <a:t> </a:t>
            </a:r>
            <a:r>
              <a:rPr lang="en-GB" dirty="0" err="1"/>
              <a:t>spezifisch</a:t>
            </a:r>
            <a:r>
              <a:rPr lang="en-GB" dirty="0"/>
              <a:t> </a:t>
            </a:r>
            <a:r>
              <a:rPr lang="en-GB" dirty="0" err="1"/>
              <a:t>darauf</a:t>
            </a:r>
            <a:r>
              <a:rPr lang="en-GB" dirty="0"/>
              <a:t>.</a:t>
            </a:r>
          </a:p>
        </p:txBody>
      </p:sp>
      <p:sp>
        <p:nvSpPr>
          <p:cNvPr id="4" name="Slide Number Placeholder 3"/>
          <p:cNvSpPr>
            <a:spLocks noGrp="1"/>
          </p:cNvSpPr>
          <p:nvPr>
            <p:ph type="sldNum" sz="quarter" idx="5"/>
          </p:nvPr>
        </p:nvSpPr>
        <p:spPr/>
        <p:txBody>
          <a:bodyPr/>
          <a:lstStyle/>
          <a:p>
            <a:fld id="{92DF0825-AC8F-4116-B49B-4A4F75013D61}" type="slidenum">
              <a:rPr lang="de-DE" smtClean="0"/>
              <a:t>14</a:t>
            </a:fld>
            <a:endParaRPr lang="de-DE"/>
          </a:p>
        </p:txBody>
      </p:sp>
    </p:spTree>
    <p:extLst>
      <p:ext uri="{BB962C8B-B14F-4D97-AF65-F5344CB8AC3E}">
        <p14:creationId xmlns:p14="http://schemas.microsoft.com/office/powerpoint/2010/main" val="1647995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Aufbau der Community soll im Verlauf des Projekts im Vordergrund stehen und die diesbezüglichen Ziele heben sich mit einem „muss“ von der historischen Wissensvermittlung ab. </a:t>
            </a:r>
          </a:p>
        </p:txBody>
      </p:sp>
      <p:sp>
        <p:nvSpPr>
          <p:cNvPr id="4" name="Foliennummernplatzhalter 3"/>
          <p:cNvSpPr>
            <a:spLocks noGrp="1"/>
          </p:cNvSpPr>
          <p:nvPr>
            <p:ph type="sldNum" sz="quarter" idx="5"/>
          </p:nvPr>
        </p:nvSpPr>
        <p:spPr/>
        <p:txBody>
          <a:bodyPr/>
          <a:lstStyle/>
          <a:p>
            <a:fld id="{92DF0825-AC8F-4116-B49B-4A4F75013D61}" type="slidenum">
              <a:rPr lang="de-DE" smtClean="0"/>
              <a:t>16</a:t>
            </a:fld>
            <a:endParaRPr lang="de-DE"/>
          </a:p>
        </p:txBody>
      </p:sp>
    </p:spTree>
    <p:extLst>
      <p:ext uri="{BB962C8B-B14F-4D97-AF65-F5344CB8AC3E}">
        <p14:creationId xmlns:p14="http://schemas.microsoft.com/office/powerpoint/2010/main" val="554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Digitalisierung der Bestände von Archiven ist ein langsam voranschreitendes Projekt, da unter dem Archivgut nicht nur Bilder und Fotos sind sondern zahlreiche Akten, Bücher und sonstige Unterlagen. Insgesamt handelt es sich dabei um viele Millionen an Seiten und dementsprechend genau so viele Scans. Weiterhin erschwert wird die Sache dadurch, dass einige der bereits digitalisierten Bestände nicht online einsehbar sind. Diese Bestände können durchaus in digitaler Form im Archiv vor Ort einsehbar sein. Die Verwendung einer Kopie dieser Scans ist in der Regel kostenpflichtig.</a:t>
            </a:r>
          </a:p>
        </p:txBody>
      </p:sp>
      <p:sp>
        <p:nvSpPr>
          <p:cNvPr id="4" name="Foliennummernplatzhalter 3"/>
          <p:cNvSpPr>
            <a:spLocks noGrp="1"/>
          </p:cNvSpPr>
          <p:nvPr>
            <p:ph type="sldNum" sz="quarter" idx="5"/>
          </p:nvPr>
        </p:nvSpPr>
        <p:spPr/>
        <p:txBody>
          <a:bodyPr/>
          <a:lstStyle/>
          <a:p>
            <a:fld id="{92DF0825-AC8F-4116-B49B-4A4F75013D61}" type="slidenum">
              <a:rPr lang="de-DE" smtClean="0"/>
              <a:t>18</a:t>
            </a:fld>
            <a:endParaRPr lang="de-DE"/>
          </a:p>
        </p:txBody>
      </p:sp>
    </p:spTree>
    <p:extLst>
      <p:ext uri="{BB962C8B-B14F-4D97-AF65-F5344CB8AC3E}">
        <p14:creationId xmlns:p14="http://schemas.microsoft.com/office/powerpoint/2010/main" val="286845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Erstellung der Anforderungsermittlung ist uns klar geworden, dass diese noch mal Iteriert werden müssen. Die Planung der Gamification Systeme wird die bisherige Anforderungsermittlung Erweiterung und es werden voraussichtlich bei der weiteren Planung des Systems weitere Anforderungen hinzugefügt.</a:t>
            </a:r>
          </a:p>
        </p:txBody>
      </p:sp>
      <p:sp>
        <p:nvSpPr>
          <p:cNvPr id="4" name="Foliennummernplatzhalter 3"/>
          <p:cNvSpPr>
            <a:spLocks noGrp="1"/>
          </p:cNvSpPr>
          <p:nvPr>
            <p:ph type="sldNum" sz="quarter" idx="5"/>
          </p:nvPr>
        </p:nvSpPr>
        <p:spPr/>
        <p:txBody>
          <a:bodyPr/>
          <a:lstStyle/>
          <a:p>
            <a:fld id="{92DF0825-AC8F-4116-B49B-4A4F75013D61}" type="slidenum">
              <a:rPr lang="de-DE" smtClean="0"/>
              <a:t>19</a:t>
            </a:fld>
            <a:endParaRPr lang="de-DE"/>
          </a:p>
        </p:txBody>
      </p:sp>
    </p:spTree>
    <p:extLst>
      <p:ext uri="{BB962C8B-B14F-4D97-AF65-F5344CB8AC3E}">
        <p14:creationId xmlns:p14="http://schemas.microsoft.com/office/powerpoint/2010/main" val="2884470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Erstellung der Anforderungsermittlung ist uns klar geworden, dass diese noch mal Iteriert werden müssen. Die Planung der Gamification Systeme wird die bisherige Anforderungsermittlung Erweiterung und es werden voraussichtlich bei der weiteren Planung des Systems weitere Anforderungen hinzugefügt.</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20</a:t>
            </a:fld>
            <a:endParaRPr lang="de-DE"/>
          </a:p>
        </p:txBody>
      </p:sp>
    </p:spTree>
    <p:extLst>
      <p:ext uri="{BB962C8B-B14F-4D97-AF65-F5344CB8AC3E}">
        <p14:creationId xmlns:p14="http://schemas.microsoft.com/office/powerpoint/2010/main" val="541262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Erstellung der Anforderungsermittlung ist uns klar geworden, dass diese noch mal Iteriert werden müssen. </a:t>
            </a:r>
            <a:r>
              <a:rPr lang="de-DE"/>
              <a:t>Die Planung der Gamification Systeme wird die bisherige Anforderungsermittlung Erweiterung und es werden voraussichtlich bei der weiteren Planung des Systems weitere Anforderungen hinzugefügt.</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21</a:t>
            </a:fld>
            <a:endParaRPr lang="de-DE"/>
          </a:p>
        </p:txBody>
      </p:sp>
    </p:spTree>
    <p:extLst>
      <p:ext uri="{BB962C8B-B14F-4D97-AF65-F5344CB8AC3E}">
        <p14:creationId xmlns:p14="http://schemas.microsoft.com/office/powerpoint/2010/main" val="147911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4</a:t>
            </a:fld>
            <a:endParaRPr lang="de-DE"/>
          </a:p>
        </p:txBody>
      </p:sp>
    </p:spTree>
    <p:extLst>
      <p:ext uri="{BB962C8B-B14F-4D97-AF65-F5344CB8AC3E}">
        <p14:creationId xmlns:p14="http://schemas.microsoft.com/office/powerpoint/2010/main" val="406934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5</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a:p>
            <a:endParaRPr lang="de-DE" dirty="0"/>
          </a:p>
        </p:txBody>
      </p:sp>
      <p:sp>
        <p:nvSpPr>
          <p:cNvPr id="4" name="Foliennummernplatzhalter 3"/>
          <p:cNvSpPr>
            <a:spLocks noGrp="1"/>
          </p:cNvSpPr>
          <p:nvPr>
            <p:ph type="sldNum" sz="quarter" idx="5"/>
          </p:nvPr>
        </p:nvSpPr>
        <p:spPr/>
        <p:txBody>
          <a:bodyPr/>
          <a:lstStyle/>
          <a:p>
            <a:fld id="{92DF0825-AC8F-4116-B49B-4A4F75013D61}" type="slidenum">
              <a:rPr lang="de-DE" smtClean="0"/>
              <a:t>6</a:t>
            </a:fld>
            <a:endParaRPr lang="de-DE"/>
          </a:p>
        </p:txBody>
      </p:sp>
    </p:spTree>
    <p:extLst>
      <p:ext uri="{BB962C8B-B14F-4D97-AF65-F5344CB8AC3E}">
        <p14:creationId xmlns:p14="http://schemas.microsoft.com/office/powerpoint/2010/main" val="325429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20138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‹Nr.›</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‹Nr.›</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3"/>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9B44E4-C9D2-3E6A-DCF0-43C6110C408A}"/>
              </a:ext>
            </a:extLst>
          </p:cNvPr>
          <p:cNvSpPr>
            <a:spLocks noGrp="1"/>
          </p:cNvSpPr>
          <p:nvPr>
            <p:ph type="title"/>
          </p:nvPr>
        </p:nvSpPr>
        <p:spPr/>
        <p:txBody>
          <a:bodyPr/>
          <a:lstStyle/>
          <a:p>
            <a:pPr algn="ctr"/>
            <a:r>
              <a:rPr lang="de-DE" dirty="0" err="1"/>
              <a:t>Stakeholderanalyse</a:t>
            </a:r>
            <a:endParaRPr lang="de-DE" dirty="0"/>
          </a:p>
        </p:txBody>
      </p:sp>
      <p:pic>
        <p:nvPicPr>
          <p:cNvPr id="5" name="Inhaltsplatzhalter 4">
            <a:extLst>
              <a:ext uri="{FF2B5EF4-FFF2-40B4-BE49-F238E27FC236}">
                <a16:creationId xmlns:a16="http://schemas.microsoft.com/office/drawing/2014/main" id="{06003440-E59E-907B-1B50-ECC6117AB86D}"/>
              </a:ext>
            </a:extLst>
          </p:cNvPr>
          <p:cNvPicPr>
            <a:picLocks noGrp="1" noChangeAspect="1"/>
          </p:cNvPicPr>
          <p:nvPr>
            <p:ph idx="1"/>
          </p:nvPr>
        </p:nvPicPr>
        <p:blipFill>
          <a:blip r:embed="rId2"/>
          <a:stretch>
            <a:fillRect/>
          </a:stretch>
        </p:blipFill>
        <p:spPr>
          <a:xfrm>
            <a:off x="2998070" y="1825625"/>
            <a:ext cx="6195859" cy="4351338"/>
          </a:xfrm>
        </p:spPr>
      </p:pic>
    </p:spTree>
    <p:extLst>
      <p:ext uri="{BB962C8B-B14F-4D97-AF65-F5344CB8AC3E}">
        <p14:creationId xmlns:p14="http://schemas.microsoft.com/office/powerpoint/2010/main" val="337239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Zielhierarchie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511946" y="1198485"/>
            <a:ext cx="11168108" cy="4916334"/>
          </a:xfrm>
        </p:spPr>
        <p:txBody>
          <a:bodyPr>
            <a:noAutofit/>
          </a:bodyPr>
          <a:lstStyle/>
          <a:p>
            <a:r>
              <a:rPr lang="de-DE" sz="1200" b="1" dirty="0"/>
              <a:t>Strategische Ziele</a:t>
            </a:r>
          </a:p>
          <a:p>
            <a:pPr>
              <a:buFont typeface="Arial" panose="020B0604020202020204" pitchFamily="34" charset="0"/>
              <a:buChar char="•"/>
            </a:pPr>
            <a:r>
              <a:rPr lang="de-DE" sz="1200" dirty="0"/>
              <a:t>Es muss eine Community geschaffen werden.</a:t>
            </a:r>
          </a:p>
          <a:p>
            <a:pPr>
              <a:buFont typeface="Arial" panose="020B0604020202020204" pitchFamily="34" charset="0"/>
              <a:buChar char="•"/>
            </a:pPr>
            <a:r>
              <a:rPr lang="de-DE" sz="1200" dirty="0"/>
              <a:t>Es soll historisches Material digital gesammelt werden.</a:t>
            </a:r>
          </a:p>
          <a:p>
            <a:pPr>
              <a:buFont typeface="Arial" panose="020B0604020202020204" pitchFamily="34" charset="0"/>
              <a:buChar char="•"/>
            </a:pPr>
            <a:r>
              <a:rPr lang="de-DE" sz="1200" dirty="0"/>
              <a:t>Es soll möglich sein sich ein Bild von einer Ortschaft (Gummersbach) zu bestimmten Zeitperioden zu machen.</a:t>
            </a:r>
          </a:p>
          <a:p>
            <a:r>
              <a:rPr lang="de-DE" sz="1200" b="1" dirty="0"/>
              <a:t>Taktische Ziele</a:t>
            </a:r>
          </a:p>
          <a:p>
            <a:pPr>
              <a:buFont typeface="Arial" panose="020B0604020202020204" pitchFamily="34" charset="0"/>
              <a:buChar char="•"/>
            </a:pPr>
            <a:r>
              <a:rPr lang="de-DE" sz="1200" dirty="0"/>
              <a:t>Es müssen Bilder hochgeladen werden können.</a:t>
            </a:r>
          </a:p>
          <a:p>
            <a:pPr>
              <a:buFont typeface="Arial" panose="020B0604020202020204" pitchFamily="34" charset="0"/>
              <a:buChar char="•"/>
            </a:pPr>
            <a:r>
              <a:rPr lang="de-DE" sz="1200" dirty="0"/>
              <a:t>Es soll die Möglichkeit geben die Bilder ort- und zeitbezogen einzuordnen.</a:t>
            </a:r>
          </a:p>
          <a:p>
            <a:pPr>
              <a:buFont typeface="Arial" panose="020B0604020202020204" pitchFamily="34" charset="0"/>
              <a:buChar char="•"/>
            </a:pPr>
            <a:r>
              <a:rPr lang="de-DE" sz="1200" dirty="0"/>
              <a:t>Es müssen Kommentare und Geschichten zu den Bildern und Orten hinterlassen werden können.</a:t>
            </a:r>
          </a:p>
          <a:p>
            <a:pPr>
              <a:buFont typeface="Arial" panose="020B0604020202020204" pitchFamily="34" charset="0"/>
              <a:buChar char="•"/>
            </a:pPr>
            <a:r>
              <a:rPr lang="de-DE" sz="1200" dirty="0"/>
              <a:t>Es könnte daraus eine Karte enstehen.</a:t>
            </a:r>
          </a:p>
          <a:p>
            <a:pPr>
              <a:buFont typeface="Arial" panose="020B0604020202020204" pitchFamily="34" charset="0"/>
              <a:buChar char="•"/>
            </a:pPr>
            <a:r>
              <a:rPr lang="de-DE" sz="1200" dirty="0"/>
              <a:t>Die User müssen identifizierbar sein.</a:t>
            </a:r>
          </a:p>
          <a:p>
            <a:pPr>
              <a:buFont typeface="Arial" panose="020B0604020202020204" pitchFamily="34" charset="0"/>
              <a:buChar char="•"/>
            </a:pPr>
            <a:r>
              <a:rPr lang="de-DE" sz="1200" dirty="0"/>
              <a:t>Das System soll gamifiziert werden.</a:t>
            </a:r>
          </a:p>
          <a:p>
            <a:pPr>
              <a:buFont typeface="Arial" panose="020B0604020202020204" pitchFamily="34" charset="0"/>
              <a:buChar char="•"/>
            </a:pPr>
            <a:r>
              <a:rPr lang="de-DE" sz="1200" dirty="0"/>
              <a:t>Neue Bewohner und Ortsfremde sollen auch an dem System und der Community teilhaben können.</a:t>
            </a:r>
          </a:p>
          <a:p>
            <a:r>
              <a:rPr lang="de-DE" sz="1200" b="1" dirty="0"/>
              <a:t>Operative Ziele</a:t>
            </a:r>
          </a:p>
          <a:p>
            <a:pPr>
              <a:buFont typeface="Arial" panose="020B0604020202020204" pitchFamily="34" charset="0"/>
              <a:buChar char="•"/>
            </a:pPr>
            <a:r>
              <a:rPr lang="de-DE" sz="1200" dirty="0"/>
              <a:t>Es muss eine Datenstruktur entwickelt werden.</a:t>
            </a:r>
          </a:p>
          <a:p>
            <a:pPr>
              <a:buFont typeface="Arial" panose="020B0604020202020204" pitchFamily="34" charset="0"/>
              <a:buChar char="•"/>
            </a:pPr>
            <a:r>
              <a:rPr lang="de-DE" sz="1200" dirty="0"/>
              <a:t>Es sollte ein bestimmter Zeitrahmen, der betrachtet werden soll, bestimmt werden.</a:t>
            </a:r>
          </a:p>
          <a:p>
            <a:pPr>
              <a:buFont typeface="Arial" panose="020B0604020202020204" pitchFamily="34" charset="0"/>
              <a:buChar char="•"/>
            </a:pPr>
            <a:r>
              <a:rPr lang="de-DE" sz="1200" dirty="0"/>
              <a:t>Die Zielgruppe und Stakeholder müssen genau untersucht und verstanden werden.</a:t>
            </a:r>
          </a:p>
          <a:p>
            <a:pPr>
              <a:buFont typeface="Arial" panose="020B0604020202020204" pitchFamily="34" charset="0"/>
              <a:buChar char="•"/>
            </a:pPr>
            <a:r>
              <a:rPr lang="de-DE" sz="1200" dirty="0"/>
              <a:t>Es soll eine passende Gamification Idee gefunden und implementiert werden.</a:t>
            </a:r>
          </a:p>
          <a:p>
            <a:pPr>
              <a:buFont typeface="Arial" panose="020B0604020202020204" pitchFamily="34" charset="0"/>
              <a:buChar char="•"/>
            </a:pPr>
            <a:r>
              <a:rPr lang="de-DE" sz="1200" dirty="0"/>
              <a:t>Es muss ein benutzungsfreundliches UI entwickelt werden.</a:t>
            </a:r>
          </a:p>
          <a:p>
            <a:pPr>
              <a:buFont typeface="Arial" panose="020B0604020202020204" pitchFamily="34" charset="0"/>
              <a:buChar char="•"/>
            </a:pPr>
            <a:r>
              <a:rPr lang="de-DE" sz="1200" dirty="0"/>
              <a:t>Es kann eine Grundkarte gewählt werden oder es kann den Usern die Möglichkeit gegeben werden die Karte kollaborativ selber zu zeichnen</a:t>
            </a:r>
          </a:p>
        </p:txBody>
      </p:sp>
    </p:spTree>
    <p:extLst>
      <p:ext uri="{BB962C8B-B14F-4D97-AF65-F5344CB8AC3E}">
        <p14:creationId xmlns:p14="http://schemas.microsoft.com/office/powerpoint/2010/main" val="260840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5F142-0A14-416D-64EF-9882153D1F58}"/>
              </a:ext>
            </a:extLst>
          </p:cNvPr>
          <p:cNvSpPr>
            <a:spLocks noGrp="1"/>
          </p:cNvSpPr>
          <p:nvPr>
            <p:ph type="title"/>
          </p:nvPr>
        </p:nvSpPr>
        <p:spPr/>
        <p:txBody>
          <a:bodyPr/>
          <a:lstStyle/>
          <a:p>
            <a:pPr algn="ctr"/>
            <a:r>
              <a:rPr lang="de-DE" dirty="0"/>
              <a:t>Risikoanalyse</a:t>
            </a:r>
          </a:p>
        </p:txBody>
      </p:sp>
      <p:pic>
        <p:nvPicPr>
          <p:cNvPr id="5" name="Inhaltsplatzhalter 4">
            <a:extLst>
              <a:ext uri="{FF2B5EF4-FFF2-40B4-BE49-F238E27FC236}">
                <a16:creationId xmlns:a16="http://schemas.microsoft.com/office/drawing/2014/main" id="{C5307F74-B217-7065-964B-B3B31A94D7C3}"/>
              </a:ext>
            </a:extLst>
          </p:cNvPr>
          <p:cNvPicPr>
            <a:picLocks noGrp="1" noChangeAspect="1"/>
          </p:cNvPicPr>
          <p:nvPr>
            <p:ph idx="1"/>
          </p:nvPr>
        </p:nvPicPr>
        <p:blipFill>
          <a:blip r:embed="rId2"/>
          <a:stretch>
            <a:fillRect/>
          </a:stretch>
        </p:blipFill>
        <p:spPr>
          <a:xfrm>
            <a:off x="838200" y="2614622"/>
            <a:ext cx="10515600" cy="2773344"/>
          </a:xfrm>
        </p:spPr>
      </p:pic>
    </p:spTree>
    <p:extLst>
      <p:ext uri="{BB962C8B-B14F-4D97-AF65-F5344CB8AC3E}">
        <p14:creationId xmlns:p14="http://schemas.microsoft.com/office/powerpoint/2010/main" val="126893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Alleinstellungsmerkmale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603682" y="1491449"/>
            <a:ext cx="11168108" cy="4916334"/>
          </a:xfrm>
        </p:spPr>
        <p:txBody>
          <a:bodyPr>
            <a:noAutofit/>
          </a:bodyPr>
          <a:lstStyle/>
          <a:p>
            <a:r>
              <a:rPr lang="de-DE" sz="1400" dirty="0"/>
              <a:t>Bester Vergleichspunkt: Historisch thematisierte Facebook Gruppen</a:t>
            </a:r>
          </a:p>
          <a:p>
            <a:r>
              <a:rPr lang="de-DE" sz="1400" dirty="0"/>
              <a:t>Posts stehen für sich allein. Es gibt keine kontextuelle Übersicht.</a:t>
            </a:r>
          </a:p>
          <a:p>
            <a:r>
              <a:rPr lang="de-DE" sz="1400" dirty="0"/>
              <a:t>Sehr viel historisches Material in Archiven, nur bedingt digitalisiert</a:t>
            </a:r>
          </a:p>
          <a:p>
            <a:r>
              <a:rPr lang="de-DE" sz="1400" dirty="0"/>
              <a:t>Digitalisate je nach Archiv nur für Entgeld verfügbar</a:t>
            </a:r>
          </a:p>
          <a:p>
            <a:endParaRPr lang="de-DE" sz="1400" dirty="0"/>
          </a:p>
          <a:p>
            <a:r>
              <a:rPr lang="de-DE" sz="1400" dirty="0"/>
              <a:t>System bietet den gesellschaftlichen Austausch von historischem Material, der auch auf Facebook stattfinden kann, an und ermöglicht, dass die Beiträge zueinander kontextualisiert werden können.  Außerdem soll die Nutzung als Teilhabe an einem Projekt empfunden werden, was bei einer Facebook Gruppe eher nicht der Fall ist.</a:t>
            </a:r>
            <a:endParaRPr lang="de-DE" sz="900" dirty="0"/>
          </a:p>
        </p:txBody>
      </p:sp>
    </p:spTree>
    <p:extLst>
      <p:ext uri="{BB962C8B-B14F-4D97-AF65-F5344CB8AC3E}">
        <p14:creationId xmlns:p14="http://schemas.microsoft.com/office/powerpoint/2010/main" val="30885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854DB-BDF9-7AF3-8A84-2911B0F7D4A6}"/>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069C4B34-2C51-2566-2958-DFE40AC14195}"/>
              </a:ext>
            </a:extLst>
          </p:cNvPr>
          <p:cNvSpPr>
            <a:spLocks noGrp="1"/>
          </p:cNvSpPr>
          <p:nvPr>
            <p:ph idx="1"/>
          </p:nvPr>
        </p:nvSpPr>
        <p:spPr>
          <a:xfrm>
            <a:off x="838200" y="1825624"/>
            <a:ext cx="10515600" cy="4575175"/>
          </a:xfrm>
        </p:spPr>
        <p:txBody>
          <a:bodyPr>
            <a:noAutofit/>
          </a:bodyPr>
          <a:lstStyle/>
          <a:p>
            <a:pPr marL="0" indent="0">
              <a:lnSpc>
                <a:spcPct val="107000"/>
              </a:lnSpc>
              <a:spcAft>
                <a:spcPts val="800"/>
              </a:spcAft>
              <a:buNone/>
            </a:pPr>
            <a:r>
              <a:rPr lang="de-DE" sz="1400" dirty="0">
                <a:effectLst/>
                <a:latin typeface="Calibri" panose="020F0502020204030204" pitchFamily="34" charset="0"/>
                <a:ea typeface="Calibri" panose="020F0502020204030204" pitchFamily="34" charset="0"/>
                <a:cs typeface="Times New Roman" panose="02020603050405020304" pitchFamily="18" charset="0"/>
              </a:rPr>
              <a:t>• Funktionale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Times New Roman" panose="02020603050405020304" pitchFamily="18" charset="0"/>
              </a:rPr>
              <a:t>[F10] Das System muss dem Bewohner / Familien Gummersbach Upload von User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[F20]</a:t>
            </a:r>
            <a:r>
              <a:rPr lang="de-DE" sz="1200" dirty="0">
                <a:effectLst/>
                <a:latin typeface="Calibri" panose="020F0502020204030204" pitchFamily="34" charset="0"/>
                <a:ea typeface="Calibri" panose="020F0502020204030204" pitchFamily="34" charset="0"/>
                <a:cs typeface="Calibri" panose="020F0502020204030204" pitchFamily="34" charset="0"/>
              </a:rPr>
              <a:t>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System sollte dem Besucher / Touristen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[F30]</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System sollte dem Wissenschaftlich Interessierten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[F40]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System sollte dem Facebook Mitglied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[F50]</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System sollte dem Bildungsvermittler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[F60] Das System sollte dem Stadtarchiv Gummersbach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[F70] Das System sollte dem Landesarchiv NRW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[F80] Das System sollte den Museen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[F80] Das System sollte dem Heimatsbilderarchiv Oberbergischer Kreis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[F90] Das System sollte Schulen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endParaRPr lang="de-DE" sz="1200" dirty="0"/>
          </a:p>
        </p:txBody>
      </p:sp>
    </p:spTree>
    <p:extLst>
      <p:ext uri="{BB962C8B-B14F-4D97-AF65-F5344CB8AC3E}">
        <p14:creationId xmlns:p14="http://schemas.microsoft.com/office/powerpoint/2010/main" val="307595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5803E1-3061-3D98-55DF-DA65409D0477}"/>
              </a:ext>
            </a:extLst>
          </p:cNvPr>
          <p:cNvSpPr>
            <a:spLocks noGrp="1"/>
          </p:cNvSpPr>
          <p:nvPr>
            <p:ph type="title"/>
          </p:nvPr>
        </p:nvSpPr>
        <p:spPr/>
        <p:txBody>
          <a:bodyPr/>
          <a:lstStyle/>
          <a:p>
            <a:pPr algn="ctr"/>
            <a:r>
              <a:rPr lang="de-DE" dirty="0"/>
              <a:t>Projektplan</a:t>
            </a:r>
          </a:p>
        </p:txBody>
      </p:sp>
      <p:sp>
        <p:nvSpPr>
          <p:cNvPr id="3" name="Inhaltsplatzhalter 2">
            <a:extLst>
              <a:ext uri="{FF2B5EF4-FFF2-40B4-BE49-F238E27FC236}">
                <a16:creationId xmlns:a16="http://schemas.microsoft.com/office/drawing/2014/main" id="{A827AFA2-A2E7-A253-12EC-D3BB40886ABE}"/>
              </a:ext>
            </a:extLst>
          </p:cNvPr>
          <p:cNvSpPr>
            <a:spLocks noGrp="1"/>
          </p:cNvSpPr>
          <p:nvPr>
            <p:ph idx="1"/>
          </p:nvPr>
        </p:nvSpPr>
        <p:spPr/>
        <p:txBody>
          <a:bodyPr>
            <a:normAutofit/>
          </a:bodyPr>
          <a:lstStyle/>
          <a:p>
            <a:r>
              <a:rPr lang="de-DE" sz="1800" dirty="0"/>
              <a:t>Im </a:t>
            </a:r>
            <a:r>
              <a:rPr lang="de-DE" sz="1800" dirty="0" err="1"/>
              <a:t>Github</a:t>
            </a:r>
            <a:r>
              <a:rPr lang="de-DE" sz="1800" dirty="0"/>
              <a:t> Wiki</a:t>
            </a:r>
          </a:p>
          <a:p>
            <a:r>
              <a:rPr lang="de-DE" sz="1600" dirty="0"/>
              <a:t>https://github.com/sebastiankoch10/EPWS2223HausenKochZimmer/wiki/Ausf%C3%BChrlicher-Projektplan</a:t>
            </a:r>
          </a:p>
        </p:txBody>
      </p:sp>
    </p:spTree>
    <p:extLst>
      <p:ext uri="{BB962C8B-B14F-4D97-AF65-F5344CB8AC3E}">
        <p14:creationId xmlns:p14="http://schemas.microsoft.com/office/powerpoint/2010/main" val="144161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C920D-A45D-D6BE-BD42-62DD89B953A4}"/>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DE6011DD-34F8-0353-FE44-1BDD10BA1616}"/>
              </a:ext>
            </a:extLst>
          </p:cNvPr>
          <p:cNvSpPr>
            <a:spLocks noGrp="1"/>
          </p:cNvSpPr>
          <p:nvPr>
            <p:ph idx="1"/>
          </p:nvPr>
        </p:nvSpPr>
        <p:spPr/>
        <p:txBody>
          <a:bodyPr>
            <a:normAutofit/>
          </a:bodyPr>
          <a:lstStyle/>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[F100] Das System sollte der Stadtführungen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[F110] Das System sollte Lokale Vereine</a:t>
            </a:r>
            <a:r>
              <a:rPr lang="de-DE" sz="1200" dirty="0">
                <a:effectLst/>
                <a:latin typeface="Calibri" panose="020F0502020204030204" pitchFamily="34" charset="0"/>
                <a:ea typeface="Calibri" panose="020F0502020204030204" pitchFamily="34" charset="0"/>
                <a:cs typeface="Times New Roman" panose="02020603050405020304" pitchFamily="18" charset="0"/>
              </a:rPr>
              <a:t> 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[F120] Das System sollte der Facebookgruppe 5270 Gummersbach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pPr marL="0" indent="0">
              <a:lnSpc>
                <a:spcPct val="107000"/>
              </a:lnSpc>
              <a:spcAft>
                <a:spcPts val="800"/>
              </a:spcAft>
              <a:buNone/>
            </a:pPr>
            <a:r>
              <a:rPr lang="de-D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[F130] Das System sollte dem Amt für Schule und Bildung </a:t>
            </a:r>
            <a:r>
              <a:rPr lang="de-DE" sz="1200" dirty="0">
                <a:effectLst/>
                <a:latin typeface="Calibri" panose="020F0502020204030204" pitchFamily="34" charset="0"/>
                <a:ea typeface="Calibri" panose="020F0502020204030204" pitchFamily="34" charset="0"/>
                <a:cs typeface="Times New Roman" panose="02020603050405020304" pitchFamily="18" charset="0"/>
              </a:rPr>
              <a:t>das Betrachten von Content in Form von Bildern und Beschreibungen ermöglichen.</a:t>
            </a:r>
          </a:p>
          <a:p>
            <a:endParaRPr lang="de-DE" dirty="0"/>
          </a:p>
          <a:p>
            <a:pPr marL="0" indent="0">
              <a:lnSpc>
                <a:spcPct val="107000"/>
              </a:lnSpc>
              <a:spcAft>
                <a:spcPts val="800"/>
              </a:spcAft>
              <a:buNone/>
            </a:pPr>
            <a:r>
              <a:rPr lang="de-DE" sz="1400" dirty="0">
                <a:effectLst/>
                <a:latin typeface="Calibri" panose="020F0502020204030204" pitchFamily="34" charset="0"/>
                <a:ea typeface="Calibri" panose="020F0502020204030204" pitchFamily="34" charset="0"/>
                <a:cs typeface="Times New Roman" panose="02020603050405020304" pitchFamily="18" charset="0"/>
              </a:rPr>
              <a:t>• Organisationale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Times New Roman" panose="02020603050405020304" pitchFamily="18" charset="0"/>
              </a:rPr>
              <a:t>Anforderungen folgen, wenn </a:t>
            </a:r>
            <a:r>
              <a:rPr lang="de-DE" sz="1200" dirty="0" err="1">
                <a:effectLst/>
                <a:latin typeface="Calibri" panose="020F0502020204030204" pitchFamily="34" charset="0"/>
                <a:ea typeface="Calibri" panose="020F0502020204030204" pitchFamily="34" charset="0"/>
                <a:cs typeface="Times New Roman" panose="02020603050405020304" pitchFamily="18" charset="0"/>
              </a:rPr>
              <a:t>Gamificationaspekt</a:t>
            </a:r>
            <a:r>
              <a:rPr lang="de-DE" sz="1200" dirty="0">
                <a:effectLst/>
                <a:latin typeface="Calibri" panose="020F0502020204030204" pitchFamily="34" charset="0"/>
                <a:ea typeface="Calibri" panose="020F0502020204030204" pitchFamily="34" charset="0"/>
                <a:cs typeface="Times New Roman" panose="02020603050405020304" pitchFamily="18" charset="0"/>
              </a:rPr>
              <a:t> ausgearbeitet wird.</a:t>
            </a:r>
          </a:p>
          <a:p>
            <a:endParaRPr lang="de-DE" dirty="0"/>
          </a:p>
        </p:txBody>
      </p:sp>
    </p:spTree>
    <p:extLst>
      <p:ext uri="{BB962C8B-B14F-4D97-AF65-F5344CB8AC3E}">
        <p14:creationId xmlns:p14="http://schemas.microsoft.com/office/powerpoint/2010/main" val="80854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041D1A-B0D8-F1EE-DC2C-456636A589E0}"/>
              </a:ext>
            </a:extLst>
          </p:cNvPr>
          <p:cNvSpPr>
            <a:spLocks noGrp="1"/>
          </p:cNvSpPr>
          <p:nvPr>
            <p:ph type="title"/>
          </p:nvPr>
        </p:nvSpPr>
        <p:spPr/>
        <p:txBody>
          <a:bodyPr/>
          <a:lstStyle/>
          <a:p>
            <a:pPr algn="ctr"/>
            <a:r>
              <a:rPr lang="de-DE" dirty="0"/>
              <a:t>Anforderungsermittlung</a:t>
            </a:r>
          </a:p>
        </p:txBody>
      </p:sp>
      <p:sp>
        <p:nvSpPr>
          <p:cNvPr id="3" name="Inhaltsplatzhalter 2">
            <a:extLst>
              <a:ext uri="{FF2B5EF4-FFF2-40B4-BE49-F238E27FC236}">
                <a16:creationId xmlns:a16="http://schemas.microsoft.com/office/drawing/2014/main" id="{EF2F38AC-7DBF-8548-2601-710C70A687BF}"/>
              </a:ext>
            </a:extLst>
          </p:cNvPr>
          <p:cNvSpPr>
            <a:spLocks noGrp="1"/>
          </p:cNvSpPr>
          <p:nvPr>
            <p:ph idx="1"/>
          </p:nvPr>
        </p:nvSpPr>
        <p:spPr/>
        <p:txBody>
          <a:bodyPr/>
          <a:lstStyle/>
          <a:p>
            <a:pPr>
              <a:lnSpc>
                <a:spcPct val="107000"/>
              </a:lnSpc>
              <a:spcAft>
                <a:spcPts val="80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 Qualitative Anforderungen</a:t>
            </a: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[Q10] Das Speichern und Abrufen von Content muss für den Nutzer möglich sein.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[Q20] Die Benutzeroberfläche sollte so gestaltet sein, dass sie für Nutzer mit wenig technischem Vorwissen bedienbar ist.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200" dirty="0">
                <a:effectLst/>
                <a:latin typeface="Calibri" panose="020F0502020204030204" pitchFamily="34" charset="0"/>
                <a:ea typeface="Calibri" panose="020F0502020204030204" pitchFamily="34" charset="0"/>
                <a:cs typeface="Calibri" panose="020F0502020204030204" pitchFamily="34" charset="0"/>
              </a:rPr>
              <a:t>[Q30] Datenschutz</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spTree>
    <p:extLst>
      <p:ext uri="{BB962C8B-B14F-4D97-AF65-F5344CB8AC3E}">
        <p14:creationId xmlns:p14="http://schemas.microsoft.com/office/powerpoint/2010/main" val="104876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3195090749"/>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Breitbild</PresentationFormat>
  <Paragraphs>180</Paragraphs>
  <Slides>21</Slides>
  <Notes>17</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6" baseType="lpstr">
      <vt:lpstr>Arial</vt:lpstr>
      <vt:lpstr>Calibri</vt:lpstr>
      <vt:lpstr>Calibri Light</vt:lpstr>
      <vt:lpstr>Office</vt:lpstr>
      <vt:lpstr>Acrobat Document</vt:lpstr>
      <vt:lpstr> Audit 1</vt:lpstr>
      <vt:lpstr>Projektplan</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lpstr>Stakeholderanalyse</vt:lpstr>
      <vt:lpstr>Zielhierarchie</vt:lpstr>
      <vt:lpstr>Risikoanalyse</vt:lpstr>
      <vt:lpstr>Alleinstellungsmerkmale</vt:lpstr>
      <vt:lpstr>Anforderungsermittlung</vt:lpstr>
      <vt:lpstr>Anforderungsermittlung</vt:lpstr>
      <vt:lpstr>Anforderungsermittlung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philipp zimmer</cp:lastModifiedBy>
  <cp:revision>27</cp:revision>
  <dcterms:created xsi:type="dcterms:W3CDTF">2022-11-10T08:19:37Z</dcterms:created>
  <dcterms:modified xsi:type="dcterms:W3CDTF">2022-11-10T19:07:14Z</dcterms:modified>
</cp:coreProperties>
</file>