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93309" autoAdjust="0"/>
  </p:normalViewPr>
  <p:slideViewPr>
    <p:cSldViewPr snapToGrid="0" snapToObjects="1">
      <p:cViewPr varScale="1">
        <p:scale>
          <a:sx n="131" d="100"/>
          <a:sy n="131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3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10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86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67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1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87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4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0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79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34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EC29-A2EE-4242-82E8-555ECEFA267B}" type="datetimeFigureOut">
              <a:rPr lang="de-DE" smtClean="0"/>
              <a:t>17.03.2014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4563-A900-774A-96FF-F21A4C2B97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Grafiken für die Bachelorarbeit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Überquerung der Styx - Betriebsparametervariation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32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ung 20"/>
          <p:cNvGrpSpPr/>
          <p:nvPr/>
        </p:nvGrpSpPr>
        <p:grpSpPr>
          <a:xfrm>
            <a:off x="42566" y="1484784"/>
            <a:ext cx="9070731" cy="575618"/>
            <a:chOff x="42566" y="1484784"/>
            <a:chExt cx="9070731" cy="575618"/>
          </a:xfrm>
        </p:grpSpPr>
        <p:sp>
          <p:nvSpPr>
            <p:cNvPr id="4" name="Rechteck 3"/>
            <p:cNvSpPr/>
            <p:nvPr/>
          </p:nvSpPr>
          <p:spPr>
            <a:xfrm>
              <a:off x="2878783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455691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027191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4577757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5149257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699823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276731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48231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7398797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970297" y="1488902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66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9474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190974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741540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313040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8541797" y="1488902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47625" y="2537941"/>
            <a:ext cx="9070731" cy="575618"/>
            <a:chOff x="42566" y="1484784"/>
            <a:chExt cx="9070731" cy="575618"/>
          </a:xfrm>
        </p:grpSpPr>
        <p:sp>
          <p:nvSpPr>
            <p:cNvPr id="23" name="Rechteck 22"/>
            <p:cNvSpPr/>
            <p:nvPr/>
          </p:nvSpPr>
          <p:spPr>
            <a:xfrm>
              <a:off x="2878783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455691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4027191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577757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149257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699823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276731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48231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398797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7970297" y="1488902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2566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619474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190974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741540" y="1484784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2313040" y="1486843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8541797" y="1488902"/>
              <a:ext cx="571500" cy="5715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276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27000" y="1665110"/>
            <a:ext cx="8904111" cy="4572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ung 26"/>
          <p:cNvGrpSpPr/>
          <p:nvPr/>
        </p:nvGrpSpPr>
        <p:grpSpPr>
          <a:xfrm>
            <a:off x="352777" y="1961444"/>
            <a:ext cx="2328333" cy="1436607"/>
            <a:chOff x="352777" y="1961444"/>
            <a:chExt cx="2328333" cy="1436607"/>
          </a:xfrm>
        </p:grpSpPr>
        <p:sp>
          <p:nvSpPr>
            <p:cNvPr id="6" name="Rechteck 5"/>
            <p:cNvSpPr/>
            <p:nvPr/>
          </p:nvSpPr>
          <p:spPr>
            <a:xfrm>
              <a:off x="352777" y="1961444"/>
              <a:ext cx="2328333" cy="143660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ung 14"/>
            <p:cNvGrpSpPr/>
            <p:nvPr/>
          </p:nvGrpSpPr>
          <p:grpSpPr>
            <a:xfrm>
              <a:off x="549912" y="2130646"/>
              <a:ext cx="776111" cy="1100667"/>
              <a:chOff x="4021667" y="2441222"/>
              <a:chExt cx="1890890" cy="2257778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4134557" y="2441222"/>
                <a:ext cx="1778000" cy="22577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 dirty="0"/>
              </a:p>
            </p:txBody>
          </p:sp>
          <p:sp>
            <p:nvSpPr>
              <p:cNvPr id="11" name="Gleichschenkliges Dreieck 10"/>
              <p:cNvSpPr/>
              <p:nvPr/>
            </p:nvSpPr>
            <p:spPr>
              <a:xfrm rot="20117634">
                <a:off x="4021667" y="3986930"/>
                <a:ext cx="409224" cy="352777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4493077" y="3811737"/>
                <a:ext cx="1255890" cy="75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CLK</a:t>
                </a:r>
                <a:endParaRPr lang="de-DE" dirty="0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4120445" y="2483556"/>
                <a:ext cx="536222" cy="75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D</a:t>
                </a:r>
                <a:endParaRPr lang="de-DE" dirty="0"/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5188113" y="2483556"/>
                <a:ext cx="724444" cy="75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Q</a:t>
                </a:r>
                <a:endParaRPr lang="de-DE" dirty="0"/>
              </a:p>
            </p:txBody>
          </p:sp>
        </p:grpSp>
        <p:grpSp>
          <p:nvGrpSpPr>
            <p:cNvPr id="18" name="Gruppierung 17"/>
            <p:cNvGrpSpPr/>
            <p:nvPr/>
          </p:nvGrpSpPr>
          <p:grpSpPr>
            <a:xfrm>
              <a:off x="1665111" y="2356140"/>
              <a:ext cx="917221" cy="710697"/>
              <a:chOff x="4854222" y="2499978"/>
              <a:chExt cx="917221" cy="710697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4854222" y="2499978"/>
                <a:ext cx="719667" cy="71069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=1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 flipH="1">
                <a:off x="5573888" y="2724027"/>
                <a:ext cx="197555" cy="20697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2" name="Gewinkelte Verbindung 21"/>
            <p:cNvCxnSpPr>
              <a:stCxn id="14" idx="3"/>
              <a:endCxn id="16" idx="1"/>
            </p:cNvCxnSpPr>
            <p:nvPr/>
          </p:nvCxnSpPr>
          <p:spPr>
            <a:xfrm>
              <a:off x="1326023" y="2335950"/>
              <a:ext cx="339088" cy="375539"/>
            </a:xfrm>
            <a:prstGeom prst="bentConnector3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>
              <a:stCxn id="17" idx="2"/>
              <a:endCxn id="6" idx="3"/>
            </p:cNvCxnSpPr>
            <p:nvPr/>
          </p:nvCxnSpPr>
          <p:spPr>
            <a:xfrm flipV="1">
              <a:off x="2582332" y="2679748"/>
              <a:ext cx="98778" cy="392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>
              <a:endCxn id="13" idx="1"/>
            </p:cNvCxnSpPr>
            <p:nvPr/>
          </p:nvCxnSpPr>
          <p:spPr>
            <a:xfrm>
              <a:off x="352777" y="2335950"/>
              <a:ext cx="23767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Gewinkelte Verbindung 57"/>
          <p:cNvCxnSpPr>
            <a:stCxn id="6" idx="3"/>
          </p:cNvCxnSpPr>
          <p:nvPr/>
        </p:nvCxnSpPr>
        <p:spPr>
          <a:xfrm flipV="1">
            <a:off x="2681110" y="2356140"/>
            <a:ext cx="3702755" cy="323608"/>
          </a:xfrm>
          <a:prstGeom prst="bentConnector3">
            <a:avLst>
              <a:gd name="adj1" fmla="val 93826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stCxn id="61" idx="3"/>
          </p:cNvCxnSpPr>
          <p:nvPr/>
        </p:nvCxnSpPr>
        <p:spPr>
          <a:xfrm flipV="1">
            <a:off x="2734732" y="3640667"/>
            <a:ext cx="200379" cy="106825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76"/>
          <p:cNvCxnSpPr/>
          <p:nvPr/>
        </p:nvCxnSpPr>
        <p:spPr>
          <a:xfrm rot="10800000">
            <a:off x="352777" y="2335951"/>
            <a:ext cx="2582334" cy="1304717"/>
          </a:xfrm>
          <a:prstGeom prst="bentConnector3">
            <a:avLst>
              <a:gd name="adj1" fmla="val 105191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>
            <a:stCxn id="44" idx="3"/>
          </p:cNvCxnSpPr>
          <p:nvPr/>
        </p:nvCxnSpPr>
        <p:spPr>
          <a:xfrm>
            <a:off x="8712198" y="2697378"/>
            <a:ext cx="163691" cy="335628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6383865" y="4609367"/>
            <a:ext cx="15042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 smtClean="0"/>
              <a:t>...</a:t>
            </a:r>
            <a:endParaRPr lang="de-DE" sz="11500" dirty="0"/>
          </a:p>
        </p:txBody>
      </p:sp>
      <p:cxnSp>
        <p:nvCxnSpPr>
          <p:cNvPr id="84" name="Gerade Verbindung 83"/>
          <p:cNvCxnSpPr/>
          <p:nvPr/>
        </p:nvCxnSpPr>
        <p:spPr>
          <a:xfrm flipH="1">
            <a:off x="7696199" y="6053667"/>
            <a:ext cx="117969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/>
          <p:nvPr/>
        </p:nvCxnSpPr>
        <p:spPr>
          <a:xfrm rot="10800000">
            <a:off x="395111" y="4365129"/>
            <a:ext cx="5842001" cy="1688539"/>
          </a:xfrm>
          <a:prstGeom prst="bentConnector3">
            <a:avLst>
              <a:gd name="adj1" fmla="val 10314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4212164" y="1758988"/>
            <a:ext cx="733778" cy="4401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=1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92" name="Gerade Verbindung 91"/>
          <p:cNvCxnSpPr/>
          <p:nvPr/>
        </p:nvCxnSpPr>
        <p:spPr>
          <a:xfrm>
            <a:off x="4388556" y="2199159"/>
            <a:ext cx="0" cy="480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93"/>
          <p:cNvCxnSpPr/>
          <p:nvPr/>
        </p:nvCxnSpPr>
        <p:spPr>
          <a:xfrm rot="10800000">
            <a:off x="5799667" y="1848556"/>
            <a:ext cx="3076222" cy="831192"/>
          </a:xfrm>
          <a:prstGeom prst="bentConnector3">
            <a:avLst>
              <a:gd name="adj1" fmla="val -4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103"/>
          <p:cNvCxnSpPr/>
          <p:nvPr/>
        </p:nvCxnSpPr>
        <p:spPr>
          <a:xfrm rot="10800000" flipV="1">
            <a:off x="4811889" y="1848554"/>
            <a:ext cx="987778" cy="6720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4811889" y="2199159"/>
            <a:ext cx="0" cy="339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>
            <a:stCxn id="5" idx="0"/>
            <a:endCxn id="90" idx="0"/>
          </p:cNvCxnSpPr>
          <p:nvPr/>
        </p:nvCxnSpPr>
        <p:spPr>
          <a:xfrm flipH="1">
            <a:off x="4579053" y="1665110"/>
            <a:ext cx="3" cy="938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uppierung 73"/>
          <p:cNvGrpSpPr/>
          <p:nvPr/>
        </p:nvGrpSpPr>
        <p:grpSpPr>
          <a:xfrm>
            <a:off x="6383865" y="1979074"/>
            <a:ext cx="2328333" cy="1436607"/>
            <a:chOff x="352777" y="1961444"/>
            <a:chExt cx="2328333" cy="1436607"/>
          </a:xfrm>
        </p:grpSpPr>
        <p:sp>
          <p:nvSpPr>
            <p:cNvPr id="76" name="Rechteck 75"/>
            <p:cNvSpPr/>
            <p:nvPr/>
          </p:nvSpPr>
          <p:spPr>
            <a:xfrm>
              <a:off x="352777" y="1961444"/>
              <a:ext cx="2328333" cy="143660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8" name="Gruppierung 77"/>
            <p:cNvGrpSpPr/>
            <p:nvPr/>
          </p:nvGrpSpPr>
          <p:grpSpPr>
            <a:xfrm>
              <a:off x="549912" y="2130646"/>
              <a:ext cx="776111" cy="1100667"/>
              <a:chOff x="4021667" y="2441222"/>
              <a:chExt cx="1890890" cy="2257778"/>
            </a:xfrm>
          </p:grpSpPr>
          <p:sp>
            <p:nvSpPr>
              <p:cNvPr id="89" name="Rechteck 88"/>
              <p:cNvSpPr/>
              <p:nvPr/>
            </p:nvSpPr>
            <p:spPr>
              <a:xfrm>
                <a:off x="4134557" y="2441222"/>
                <a:ext cx="1778000" cy="22577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 dirty="0"/>
              </a:p>
            </p:txBody>
          </p:sp>
          <p:sp>
            <p:nvSpPr>
              <p:cNvPr id="91" name="Gleichschenkliges Dreieck 90"/>
              <p:cNvSpPr/>
              <p:nvPr/>
            </p:nvSpPr>
            <p:spPr>
              <a:xfrm rot="20117634">
                <a:off x="4021667" y="3986930"/>
                <a:ext cx="409224" cy="352777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sp>
            <p:nvSpPr>
              <p:cNvPr id="93" name="Textfeld 92"/>
              <p:cNvSpPr txBox="1"/>
              <p:nvPr/>
            </p:nvSpPr>
            <p:spPr>
              <a:xfrm>
                <a:off x="4493077" y="3811737"/>
                <a:ext cx="1255890" cy="75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CLK</a:t>
                </a:r>
                <a:endParaRPr lang="de-DE" dirty="0"/>
              </a:p>
            </p:txBody>
          </p:sp>
          <p:sp>
            <p:nvSpPr>
              <p:cNvPr id="95" name="Textfeld 94"/>
              <p:cNvSpPr txBox="1"/>
              <p:nvPr/>
            </p:nvSpPr>
            <p:spPr>
              <a:xfrm>
                <a:off x="4120445" y="2483556"/>
                <a:ext cx="536222" cy="75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D</a:t>
                </a:r>
                <a:endParaRPr lang="de-DE" dirty="0"/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5188113" y="2483556"/>
                <a:ext cx="724444" cy="75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Q</a:t>
                </a:r>
                <a:endParaRPr lang="de-DE" dirty="0"/>
              </a:p>
            </p:txBody>
          </p:sp>
        </p:grpSp>
        <p:grpSp>
          <p:nvGrpSpPr>
            <p:cNvPr id="79" name="Gruppierung 78"/>
            <p:cNvGrpSpPr/>
            <p:nvPr/>
          </p:nvGrpSpPr>
          <p:grpSpPr>
            <a:xfrm>
              <a:off x="1665111" y="2356140"/>
              <a:ext cx="917221" cy="710697"/>
              <a:chOff x="4854222" y="2499978"/>
              <a:chExt cx="917221" cy="710697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4854222" y="2499978"/>
                <a:ext cx="719667" cy="71069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=1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 flipH="1">
                <a:off x="5573888" y="2724027"/>
                <a:ext cx="197555" cy="20697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82" name="Gewinkelte Verbindung 81"/>
            <p:cNvCxnSpPr>
              <a:stCxn id="96" idx="3"/>
              <a:endCxn id="87" idx="1"/>
            </p:cNvCxnSpPr>
            <p:nvPr/>
          </p:nvCxnSpPr>
          <p:spPr>
            <a:xfrm>
              <a:off x="1326023" y="2335950"/>
              <a:ext cx="339088" cy="375539"/>
            </a:xfrm>
            <a:prstGeom prst="bentConnector3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>
              <a:stCxn id="88" idx="2"/>
              <a:endCxn id="76" idx="3"/>
            </p:cNvCxnSpPr>
            <p:nvPr/>
          </p:nvCxnSpPr>
          <p:spPr>
            <a:xfrm flipV="1">
              <a:off x="2582332" y="2679748"/>
              <a:ext cx="98778" cy="392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>
              <a:endCxn id="95" idx="1"/>
            </p:cNvCxnSpPr>
            <p:nvPr/>
          </p:nvCxnSpPr>
          <p:spPr>
            <a:xfrm>
              <a:off x="352777" y="2335950"/>
              <a:ext cx="23767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ierung 96"/>
          <p:cNvGrpSpPr/>
          <p:nvPr/>
        </p:nvGrpSpPr>
        <p:grpSpPr>
          <a:xfrm>
            <a:off x="392288" y="3990622"/>
            <a:ext cx="2328333" cy="1436607"/>
            <a:chOff x="352777" y="1961444"/>
            <a:chExt cx="2328333" cy="1436607"/>
          </a:xfrm>
        </p:grpSpPr>
        <p:sp>
          <p:nvSpPr>
            <p:cNvPr id="98" name="Rechteck 97"/>
            <p:cNvSpPr/>
            <p:nvPr/>
          </p:nvSpPr>
          <p:spPr>
            <a:xfrm>
              <a:off x="352777" y="1961444"/>
              <a:ext cx="2328333" cy="143660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9" name="Gruppierung 98"/>
            <p:cNvGrpSpPr/>
            <p:nvPr/>
          </p:nvGrpSpPr>
          <p:grpSpPr>
            <a:xfrm>
              <a:off x="549912" y="2130646"/>
              <a:ext cx="776111" cy="1100667"/>
              <a:chOff x="4021667" y="2441222"/>
              <a:chExt cx="1890890" cy="2257778"/>
            </a:xfrm>
          </p:grpSpPr>
          <p:sp>
            <p:nvSpPr>
              <p:cNvPr id="107" name="Rechteck 106"/>
              <p:cNvSpPr/>
              <p:nvPr/>
            </p:nvSpPr>
            <p:spPr>
              <a:xfrm>
                <a:off x="4134557" y="2441222"/>
                <a:ext cx="1778000" cy="225777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 dirty="0"/>
              </a:p>
            </p:txBody>
          </p:sp>
          <p:sp>
            <p:nvSpPr>
              <p:cNvPr id="109" name="Gleichschenkliges Dreieck 108"/>
              <p:cNvSpPr/>
              <p:nvPr/>
            </p:nvSpPr>
            <p:spPr>
              <a:xfrm rot="20117634">
                <a:off x="4021667" y="3986930"/>
                <a:ext cx="409224" cy="352777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sp>
            <p:nvSpPr>
              <p:cNvPr id="111" name="Textfeld 110"/>
              <p:cNvSpPr txBox="1"/>
              <p:nvPr/>
            </p:nvSpPr>
            <p:spPr>
              <a:xfrm>
                <a:off x="4493077" y="3811737"/>
                <a:ext cx="1255890" cy="75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CLK</a:t>
                </a:r>
                <a:endParaRPr lang="de-DE" dirty="0"/>
              </a:p>
            </p:txBody>
          </p:sp>
          <p:sp>
            <p:nvSpPr>
              <p:cNvPr id="112" name="Textfeld 111"/>
              <p:cNvSpPr txBox="1"/>
              <p:nvPr/>
            </p:nvSpPr>
            <p:spPr>
              <a:xfrm>
                <a:off x="4120445" y="2483556"/>
                <a:ext cx="536222" cy="75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D</a:t>
                </a:r>
                <a:endParaRPr lang="de-DE" dirty="0"/>
              </a:p>
            </p:txBody>
          </p:sp>
          <p:sp>
            <p:nvSpPr>
              <p:cNvPr id="113" name="Textfeld 112"/>
              <p:cNvSpPr txBox="1"/>
              <p:nvPr/>
            </p:nvSpPr>
            <p:spPr>
              <a:xfrm>
                <a:off x="5188113" y="2483556"/>
                <a:ext cx="724444" cy="75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Q</a:t>
                </a:r>
                <a:endParaRPr lang="de-DE" dirty="0"/>
              </a:p>
            </p:txBody>
          </p:sp>
        </p:grpSp>
        <p:grpSp>
          <p:nvGrpSpPr>
            <p:cNvPr id="100" name="Gruppierung 99"/>
            <p:cNvGrpSpPr/>
            <p:nvPr/>
          </p:nvGrpSpPr>
          <p:grpSpPr>
            <a:xfrm>
              <a:off x="1665111" y="2356140"/>
              <a:ext cx="917221" cy="710697"/>
              <a:chOff x="4854222" y="2499978"/>
              <a:chExt cx="917221" cy="710697"/>
            </a:xfrm>
          </p:grpSpPr>
          <p:sp>
            <p:nvSpPr>
              <p:cNvPr id="105" name="Rechteck 104"/>
              <p:cNvSpPr/>
              <p:nvPr/>
            </p:nvSpPr>
            <p:spPr>
              <a:xfrm>
                <a:off x="4854222" y="2499978"/>
                <a:ext cx="719667" cy="71069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=1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 flipH="1">
                <a:off x="5573888" y="2724027"/>
                <a:ext cx="197555" cy="20697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01" name="Gewinkelte Verbindung 100"/>
            <p:cNvCxnSpPr>
              <a:stCxn id="113" idx="3"/>
              <a:endCxn id="105" idx="1"/>
            </p:cNvCxnSpPr>
            <p:nvPr/>
          </p:nvCxnSpPr>
          <p:spPr>
            <a:xfrm>
              <a:off x="1326023" y="2335950"/>
              <a:ext cx="339088" cy="375539"/>
            </a:xfrm>
            <a:prstGeom prst="bentConnector3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>
              <a:stCxn id="106" idx="2"/>
              <a:endCxn id="98" idx="3"/>
            </p:cNvCxnSpPr>
            <p:nvPr/>
          </p:nvCxnSpPr>
          <p:spPr>
            <a:xfrm flipV="1">
              <a:off x="2582332" y="2679748"/>
              <a:ext cx="98778" cy="392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>
              <a:endCxn id="112" idx="1"/>
            </p:cNvCxnSpPr>
            <p:nvPr/>
          </p:nvCxnSpPr>
          <p:spPr>
            <a:xfrm>
              <a:off x="352777" y="2335950"/>
              <a:ext cx="23767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79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27000" y="1665110"/>
            <a:ext cx="8904111" cy="4572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0" name="Gerade Verbindung 109"/>
          <p:cNvCxnSpPr>
            <a:endCxn id="90" idx="0"/>
          </p:cNvCxnSpPr>
          <p:nvPr/>
        </p:nvCxnSpPr>
        <p:spPr>
          <a:xfrm>
            <a:off x="7379704" y="1474619"/>
            <a:ext cx="0" cy="27244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10444" y="5559778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6191955" y="5554134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5243689" y="5554134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2277533" y="5559778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4278489" y="5559778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3259666" y="5559778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1293988" y="5559778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8094131" y="5554134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7145865" y="5554134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307621" y="4893733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/>
          <p:cNvSpPr/>
          <p:nvPr/>
        </p:nvSpPr>
        <p:spPr>
          <a:xfrm>
            <a:off x="307621" y="4199467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307621" y="3505200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307621" y="2825044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8094131" y="4893733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8094131" y="4199467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8094131" y="3505200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8094131" y="2825044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8094131" y="2157637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>
            <a:stCxn id="97" idx="2"/>
            <a:endCxn id="96" idx="0"/>
          </p:cNvCxnSpPr>
          <p:nvPr/>
        </p:nvCxnSpPr>
        <p:spPr>
          <a:xfrm>
            <a:off x="681566" y="2679748"/>
            <a:ext cx="0" cy="145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stCxn id="96" idx="2"/>
            <a:endCxn id="95" idx="0"/>
          </p:cNvCxnSpPr>
          <p:nvPr/>
        </p:nvCxnSpPr>
        <p:spPr>
          <a:xfrm>
            <a:off x="681566" y="3347155"/>
            <a:ext cx="0" cy="158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95" idx="2"/>
            <a:endCxn id="93" idx="0"/>
          </p:cNvCxnSpPr>
          <p:nvPr/>
        </p:nvCxnSpPr>
        <p:spPr>
          <a:xfrm>
            <a:off x="681566" y="4027311"/>
            <a:ext cx="0" cy="172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93" idx="2"/>
            <a:endCxn id="91" idx="0"/>
          </p:cNvCxnSpPr>
          <p:nvPr/>
        </p:nvCxnSpPr>
        <p:spPr>
          <a:xfrm>
            <a:off x="681566" y="4721578"/>
            <a:ext cx="0" cy="172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91" idx="2"/>
            <a:endCxn id="2" idx="0"/>
          </p:cNvCxnSpPr>
          <p:nvPr/>
        </p:nvCxnSpPr>
        <p:spPr>
          <a:xfrm>
            <a:off x="681566" y="5415844"/>
            <a:ext cx="2823" cy="143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2" idx="3"/>
            <a:endCxn id="82" idx="1"/>
          </p:cNvCxnSpPr>
          <p:nvPr/>
        </p:nvCxnSpPr>
        <p:spPr>
          <a:xfrm>
            <a:off x="1058333" y="5820834"/>
            <a:ext cx="235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82" idx="3"/>
            <a:endCxn id="76" idx="1"/>
          </p:cNvCxnSpPr>
          <p:nvPr/>
        </p:nvCxnSpPr>
        <p:spPr>
          <a:xfrm>
            <a:off x="2041877" y="5820834"/>
            <a:ext cx="2356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76" idx="3"/>
            <a:endCxn id="79" idx="1"/>
          </p:cNvCxnSpPr>
          <p:nvPr/>
        </p:nvCxnSpPr>
        <p:spPr>
          <a:xfrm>
            <a:off x="3025422" y="5820834"/>
            <a:ext cx="234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79" idx="3"/>
            <a:endCxn id="78" idx="1"/>
          </p:cNvCxnSpPr>
          <p:nvPr/>
        </p:nvCxnSpPr>
        <p:spPr>
          <a:xfrm>
            <a:off x="4007555" y="5820834"/>
            <a:ext cx="270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78" idx="3"/>
            <a:endCxn id="74" idx="1"/>
          </p:cNvCxnSpPr>
          <p:nvPr/>
        </p:nvCxnSpPr>
        <p:spPr>
          <a:xfrm flipV="1">
            <a:off x="5026378" y="5815190"/>
            <a:ext cx="217311" cy="5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74" idx="3"/>
            <a:endCxn id="59" idx="1"/>
          </p:cNvCxnSpPr>
          <p:nvPr/>
        </p:nvCxnSpPr>
        <p:spPr>
          <a:xfrm>
            <a:off x="5991578" y="5815190"/>
            <a:ext cx="200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59" idx="3"/>
            <a:endCxn id="89" idx="1"/>
          </p:cNvCxnSpPr>
          <p:nvPr/>
        </p:nvCxnSpPr>
        <p:spPr>
          <a:xfrm>
            <a:off x="6939844" y="5815190"/>
            <a:ext cx="206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>
            <a:stCxn id="89" idx="3"/>
            <a:endCxn id="88" idx="1"/>
          </p:cNvCxnSpPr>
          <p:nvPr/>
        </p:nvCxnSpPr>
        <p:spPr>
          <a:xfrm>
            <a:off x="7893754" y="5815190"/>
            <a:ext cx="200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stCxn id="88" idx="0"/>
            <a:endCxn id="98" idx="2"/>
          </p:cNvCxnSpPr>
          <p:nvPr/>
        </p:nvCxnSpPr>
        <p:spPr>
          <a:xfrm flipV="1">
            <a:off x="8468076" y="5415844"/>
            <a:ext cx="0" cy="138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>
            <a:stCxn id="98" idx="0"/>
            <a:endCxn id="99" idx="2"/>
          </p:cNvCxnSpPr>
          <p:nvPr/>
        </p:nvCxnSpPr>
        <p:spPr>
          <a:xfrm flipV="1">
            <a:off x="8468076" y="4721578"/>
            <a:ext cx="0" cy="172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stCxn id="99" idx="0"/>
            <a:endCxn id="100" idx="2"/>
          </p:cNvCxnSpPr>
          <p:nvPr/>
        </p:nvCxnSpPr>
        <p:spPr>
          <a:xfrm flipV="1">
            <a:off x="8468076" y="4027311"/>
            <a:ext cx="0" cy="172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>
            <a:stCxn id="100" idx="0"/>
            <a:endCxn id="101" idx="2"/>
          </p:cNvCxnSpPr>
          <p:nvPr/>
        </p:nvCxnSpPr>
        <p:spPr>
          <a:xfrm flipV="1">
            <a:off x="8468076" y="3347155"/>
            <a:ext cx="0" cy="158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>
            <a:stCxn id="101" idx="0"/>
            <a:endCxn id="102" idx="2"/>
          </p:cNvCxnSpPr>
          <p:nvPr/>
        </p:nvCxnSpPr>
        <p:spPr>
          <a:xfrm flipV="1">
            <a:off x="8468076" y="2679748"/>
            <a:ext cx="0" cy="145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1055510" y="2531581"/>
            <a:ext cx="703862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307621" y="2157637"/>
            <a:ext cx="747889" cy="5221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/>
          <p:cNvSpPr txBox="1"/>
          <p:nvPr/>
        </p:nvSpPr>
        <p:spPr>
          <a:xfrm>
            <a:off x="1058333" y="3664857"/>
            <a:ext cx="70357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chemeClr val="bg1">
                    <a:lumMod val="85000"/>
                  </a:schemeClr>
                </a:solidFill>
              </a:rPr>
              <a:t>Testschaltung</a:t>
            </a:r>
            <a:endParaRPr lang="de-DE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7180142" y="2187231"/>
            <a:ext cx="0" cy="34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/>
          <p:nvPr/>
        </p:nvCxnSpPr>
        <p:spPr>
          <a:xfrm>
            <a:off x="7574643" y="2187231"/>
            <a:ext cx="893433" cy="561412"/>
          </a:xfrm>
          <a:prstGeom prst="bentConnector3">
            <a:avLst>
              <a:gd name="adj1" fmla="val 12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7012815" y="1747060"/>
            <a:ext cx="733778" cy="44017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=1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57282" y="25087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8445216" y="27257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138715" y="1941286"/>
            <a:ext cx="24926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Kritischer Pfad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2" idx="2"/>
          </p:cNvCxnSpPr>
          <p:nvPr/>
        </p:nvCxnSpPr>
        <p:spPr>
          <a:xfrm>
            <a:off x="4385028" y="2322286"/>
            <a:ext cx="5543" cy="2092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ung 10"/>
          <p:cNvGrpSpPr/>
          <p:nvPr/>
        </p:nvGrpSpPr>
        <p:grpSpPr>
          <a:xfrm>
            <a:off x="508000" y="1728611"/>
            <a:ext cx="8445500" cy="3319640"/>
            <a:chOff x="-427270" y="1665110"/>
            <a:chExt cx="10701430" cy="4572001"/>
          </a:xfrm>
        </p:grpSpPr>
        <p:sp>
          <p:nvSpPr>
            <p:cNvPr id="5" name="Rechteck 4"/>
            <p:cNvSpPr/>
            <p:nvPr/>
          </p:nvSpPr>
          <p:spPr>
            <a:xfrm>
              <a:off x="935789" y="1665110"/>
              <a:ext cx="7266479" cy="457200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Gleichschenkliges Dreieck 5"/>
            <p:cNvSpPr/>
            <p:nvPr/>
          </p:nvSpPr>
          <p:spPr>
            <a:xfrm>
              <a:off x="1644316" y="5106737"/>
              <a:ext cx="1764631" cy="1130374"/>
            </a:xfrm>
            <a:prstGeom prst="triangl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-427270" y="2473158"/>
              <a:ext cx="136305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8202268" y="2473158"/>
              <a:ext cx="207189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winkelte Verbindung 14"/>
          <p:cNvCxnSpPr>
            <a:endCxn id="6" idx="3"/>
          </p:cNvCxnSpPr>
          <p:nvPr/>
        </p:nvCxnSpPr>
        <p:spPr>
          <a:xfrm flipV="1">
            <a:off x="508000" y="5048251"/>
            <a:ext cx="2331200" cy="88899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08000" y="5207000"/>
            <a:ext cx="233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CLK</a:t>
            </a:r>
            <a:endParaRPr lang="de-DE" sz="4400" dirty="0"/>
          </a:p>
        </p:txBody>
      </p:sp>
      <p:sp>
        <p:nvSpPr>
          <p:cNvPr id="60" name="Textfeld 59"/>
          <p:cNvSpPr txBox="1"/>
          <p:nvPr/>
        </p:nvSpPr>
        <p:spPr>
          <a:xfrm>
            <a:off x="418117" y="1523653"/>
            <a:ext cx="233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RST</a:t>
            </a:r>
            <a:endParaRPr lang="de-DE" sz="4400" dirty="0"/>
          </a:p>
        </p:txBody>
      </p:sp>
      <p:sp>
        <p:nvSpPr>
          <p:cNvPr id="61" name="Textfeld 60"/>
          <p:cNvSpPr txBox="1"/>
          <p:nvPr/>
        </p:nvSpPr>
        <p:spPr>
          <a:xfrm>
            <a:off x="7318376" y="1545878"/>
            <a:ext cx="233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ERROR</a:t>
            </a:r>
            <a:endParaRPr lang="de-DE" sz="4400" dirty="0"/>
          </a:p>
        </p:txBody>
      </p:sp>
      <p:sp>
        <p:nvSpPr>
          <p:cNvPr id="19" name="Textfeld 18"/>
          <p:cNvSpPr txBox="1"/>
          <p:nvPr/>
        </p:nvSpPr>
        <p:spPr>
          <a:xfrm>
            <a:off x="2190750" y="1936750"/>
            <a:ext cx="5016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/>
              <a:t>Test-</a:t>
            </a:r>
          </a:p>
          <a:p>
            <a:r>
              <a:rPr lang="de-DE" sz="6600" dirty="0" err="1" smtClean="0"/>
              <a:t>schaltung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7589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2293995" y="2465107"/>
            <a:ext cx="573930" cy="2861461"/>
            <a:chOff x="1679222" y="1622778"/>
            <a:chExt cx="663222" cy="4727222"/>
          </a:xfrm>
        </p:grpSpPr>
        <p:sp>
          <p:nvSpPr>
            <p:cNvPr id="4" name="Pfeil nach oben und unten 3"/>
            <p:cNvSpPr/>
            <p:nvPr/>
          </p:nvSpPr>
          <p:spPr>
            <a:xfrm>
              <a:off x="1679222" y="1622778"/>
              <a:ext cx="663222" cy="472722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 rot="16200000">
              <a:off x="-358698" y="3801723"/>
              <a:ext cx="4727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I/O Bus</a:t>
              </a:r>
            </a:p>
          </p:txBody>
        </p:sp>
      </p:grpSp>
      <p:sp>
        <p:nvSpPr>
          <p:cNvPr id="9" name="Pfeil nach links und rechts 8"/>
          <p:cNvSpPr/>
          <p:nvPr/>
        </p:nvSpPr>
        <p:spPr>
          <a:xfrm>
            <a:off x="2735641" y="3807797"/>
            <a:ext cx="510834" cy="15407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03562" y="1518624"/>
            <a:ext cx="1062382" cy="20800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MMCM</a:t>
            </a:r>
          </a:p>
          <a:p>
            <a:pPr algn="ctr"/>
            <a:r>
              <a:rPr lang="de-DE" dirty="0" smtClean="0"/>
              <a:t>#2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03562" y="4402101"/>
            <a:ext cx="1062382" cy="22561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MMCM</a:t>
            </a:r>
          </a:p>
          <a:p>
            <a:pPr algn="ctr"/>
            <a:r>
              <a:rPr lang="de-DE" dirty="0" smtClean="0"/>
              <a:t>#1</a:t>
            </a:r>
          </a:p>
        </p:txBody>
      </p:sp>
      <p:sp>
        <p:nvSpPr>
          <p:cNvPr id="16" name="Pfeil nach rechts 15"/>
          <p:cNvSpPr/>
          <p:nvPr/>
        </p:nvSpPr>
        <p:spPr>
          <a:xfrm>
            <a:off x="1365944" y="1936837"/>
            <a:ext cx="4689133" cy="1650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Nach oben gebogener Pfeil 16"/>
          <p:cNvSpPr/>
          <p:nvPr/>
        </p:nvSpPr>
        <p:spPr>
          <a:xfrm>
            <a:off x="1365944" y="4842326"/>
            <a:ext cx="2735323" cy="902457"/>
          </a:xfrm>
          <a:prstGeom prst="bentUpArrow">
            <a:avLst>
              <a:gd name="adj1" fmla="val 11586"/>
              <a:gd name="adj2" fmla="val 21341"/>
              <a:gd name="adj3" fmla="val 274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oben 17"/>
          <p:cNvSpPr/>
          <p:nvPr/>
        </p:nvSpPr>
        <p:spPr>
          <a:xfrm>
            <a:off x="694323" y="3598686"/>
            <a:ext cx="219803" cy="803416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links und rechts 18"/>
          <p:cNvSpPr/>
          <p:nvPr/>
        </p:nvSpPr>
        <p:spPr>
          <a:xfrm>
            <a:off x="1353727" y="3244309"/>
            <a:ext cx="1062305" cy="15407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links 19"/>
          <p:cNvSpPr/>
          <p:nvPr/>
        </p:nvSpPr>
        <p:spPr>
          <a:xfrm>
            <a:off x="1365944" y="6262046"/>
            <a:ext cx="1050088" cy="30815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365944" y="3026393"/>
            <a:ext cx="1050087" cy="2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DRP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365944" y="5370591"/>
            <a:ext cx="2503313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Microblaze</a:t>
            </a:r>
            <a:r>
              <a:rPr lang="de-DE" sz="1600" dirty="0" smtClean="0"/>
              <a:t> </a:t>
            </a:r>
            <a:r>
              <a:rPr lang="de-DE" sz="1600" dirty="0" err="1" smtClean="0"/>
              <a:t>Clock</a:t>
            </a:r>
            <a:r>
              <a:rPr lang="de-DE" sz="1600" dirty="0" smtClean="0"/>
              <a:t> </a:t>
            </a:r>
            <a:r>
              <a:rPr lang="de-DE" sz="1600" dirty="0" smtClean="0"/>
              <a:t>(100 MHz)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914127" y="3598686"/>
            <a:ext cx="150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MMCM#2 Input </a:t>
            </a:r>
            <a:r>
              <a:rPr lang="de-DE" sz="1600" dirty="0" err="1" smtClean="0"/>
              <a:t>Clock</a:t>
            </a:r>
            <a:r>
              <a:rPr lang="de-DE" sz="1600" dirty="0" smtClean="0"/>
              <a:t> (300/350 </a:t>
            </a:r>
            <a:r>
              <a:rPr lang="de-DE" sz="1600" dirty="0" smtClean="0"/>
              <a:t>MHz)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365944" y="1683707"/>
            <a:ext cx="4689133" cy="28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Variable </a:t>
            </a:r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endParaRPr lang="de-DE" dirty="0" smtClean="0"/>
          </a:p>
        </p:txBody>
      </p:sp>
      <p:sp>
        <p:nvSpPr>
          <p:cNvPr id="25" name="Textfeld 24"/>
          <p:cNvSpPr txBox="1"/>
          <p:nvPr/>
        </p:nvSpPr>
        <p:spPr>
          <a:xfrm>
            <a:off x="5163646" y="3939864"/>
            <a:ext cx="891430" cy="72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Error-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indicator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2513804" y="6092958"/>
            <a:ext cx="246382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ML-605 </a:t>
            </a:r>
            <a:r>
              <a:rPr lang="de-DE" dirty="0" smtClean="0"/>
              <a:t>C</a:t>
            </a:r>
            <a:r>
              <a:rPr lang="de-DE" dirty="0" smtClean="0"/>
              <a:t>rystal-</a:t>
            </a:r>
            <a:r>
              <a:rPr lang="de-DE" dirty="0" err="1" smtClean="0"/>
              <a:t>Oscillator</a:t>
            </a:r>
            <a:r>
              <a:rPr lang="de-DE" dirty="0" smtClean="0"/>
              <a:t> (200 </a:t>
            </a:r>
            <a:r>
              <a:rPr lang="de-DE" dirty="0" smtClean="0"/>
              <a:t>MHz)</a:t>
            </a:r>
            <a:endParaRPr lang="de-DE" dirty="0"/>
          </a:p>
        </p:txBody>
      </p:sp>
      <p:sp>
        <p:nvSpPr>
          <p:cNvPr id="27" name="Pfeil nach links und rechts 26"/>
          <p:cNvSpPr/>
          <p:nvPr/>
        </p:nvSpPr>
        <p:spPr>
          <a:xfrm>
            <a:off x="4977632" y="3398387"/>
            <a:ext cx="1077444" cy="15407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ung 10"/>
          <p:cNvGrpSpPr/>
          <p:nvPr/>
        </p:nvGrpSpPr>
        <p:grpSpPr>
          <a:xfrm>
            <a:off x="3246475" y="2817291"/>
            <a:ext cx="1831693" cy="2025034"/>
            <a:chOff x="2779889" y="2540000"/>
            <a:chExt cx="2116667" cy="2596444"/>
          </a:xfrm>
        </p:grpSpPr>
        <p:sp>
          <p:nvSpPr>
            <p:cNvPr id="8" name="Rechteck 7"/>
            <p:cNvSpPr/>
            <p:nvPr/>
          </p:nvSpPr>
          <p:spPr>
            <a:xfrm>
              <a:off x="2779889" y="2540000"/>
              <a:ext cx="2116667" cy="25964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Microblaze MCS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175000" y="3908778"/>
              <a:ext cx="1509889" cy="10442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Interrupt Controller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Pfeil nach links und rechts 12"/>
          <p:cNvSpPr/>
          <p:nvPr/>
        </p:nvSpPr>
        <p:spPr>
          <a:xfrm>
            <a:off x="4894998" y="4181988"/>
            <a:ext cx="1328594" cy="22011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055078" y="1584657"/>
            <a:ext cx="1252866" cy="49855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dirty="0" smtClean="0">
                <a:solidFill>
                  <a:srgbClr val="000000"/>
                </a:solidFill>
              </a:rPr>
              <a:t>Test Circuit</a:t>
            </a:r>
            <a:endParaRPr lang="de-DE" sz="3600" dirty="0">
              <a:solidFill>
                <a:srgbClr val="00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089158" y="3282472"/>
            <a:ext cx="891430" cy="39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sz="900" dirty="0" smtClean="0"/>
              <a:t>General Purpose</a:t>
            </a:r>
          </a:p>
        </p:txBody>
      </p:sp>
      <p:sp>
        <p:nvSpPr>
          <p:cNvPr id="2" name="Rechteck 1"/>
          <p:cNvSpPr/>
          <p:nvPr/>
        </p:nvSpPr>
        <p:spPr>
          <a:xfrm>
            <a:off x="5179851" y="3170419"/>
            <a:ext cx="614800" cy="2880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Reset</a:t>
            </a:r>
          </a:p>
        </p:txBody>
      </p:sp>
      <p:sp>
        <p:nvSpPr>
          <p:cNvPr id="30" name="L-Form 29"/>
          <p:cNvSpPr/>
          <p:nvPr/>
        </p:nvSpPr>
        <p:spPr>
          <a:xfrm rot="10800000">
            <a:off x="6055077" y="171849"/>
            <a:ext cx="2711551" cy="6398353"/>
          </a:xfrm>
          <a:prstGeom prst="corner">
            <a:avLst>
              <a:gd name="adj1" fmla="val 42238"/>
              <a:gd name="adj2" fmla="val 42239"/>
            </a:avLst>
          </a:prstGeom>
          <a:gradFill>
            <a:lin ang="54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 rot="16200000">
            <a:off x="6939447" y="3698911"/>
            <a:ext cx="239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solidFill>
                  <a:schemeClr val="bg1"/>
                </a:solidFill>
              </a:rPr>
              <a:t>Heater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784622" y="2257775"/>
            <a:ext cx="1538111" cy="1538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MILLI-SECOND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993422" y="3352793"/>
            <a:ext cx="1538111" cy="1538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ERROR</a:t>
            </a:r>
          </a:p>
          <a:p>
            <a:pPr algn="ctr"/>
            <a:r>
              <a:rPr lang="de-DE" sz="1200" dirty="0" smtClean="0"/>
              <a:t>OBSERVATION</a:t>
            </a:r>
            <a:endParaRPr lang="de-DE" sz="1200" dirty="0"/>
          </a:p>
        </p:txBody>
      </p:sp>
      <p:sp>
        <p:nvSpPr>
          <p:cNvPr id="10" name="Oval 9"/>
          <p:cNvSpPr/>
          <p:nvPr/>
        </p:nvSpPr>
        <p:spPr>
          <a:xfrm>
            <a:off x="3059294" y="4933245"/>
            <a:ext cx="1538111" cy="1538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FREQUENCY MEASURE-MENT</a:t>
            </a:r>
            <a:endParaRPr lang="de-DE" sz="1400" dirty="0"/>
          </a:p>
        </p:txBody>
      </p:sp>
      <p:sp>
        <p:nvSpPr>
          <p:cNvPr id="11" name="Oval 10"/>
          <p:cNvSpPr/>
          <p:nvPr/>
        </p:nvSpPr>
        <p:spPr>
          <a:xfrm>
            <a:off x="4900786" y="493889"/>
            <a:ext cx="1538111" cy="153811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ONE SECOND</a:t>
            </a:r>
            <a:endParaRPr lang="de-DE" dirty="0"/>
          </a:p>
        </p:txBody>
      </p:sp>
      <p:grpSp>
        <p:nvGrpSpPr>
          <p:cNvPr id="27" name="Gruppierung 26"/>
          <p:cNvGrpSpPr/>
          <p:nvPr/>
        </p:nvGrpSpPr>
        <p:grpSpPr>
          <a:xfrm>
            <a:off x="6389511" y="4588933"/>
            <a:ext cx="1679222" cy="1679222"/>
            <a:chOff x="6841067" y="4206519"/>
            <a:chExt cx="1679222" cy="1679222"/>
          </a:xfrm>
        </p:grpSpPr>
        <p:sp>
          <p:nvSpPr>
            <p:cNvPr id="7" name="Oval 6"/>
            <p:cNvSpPr/>
            <p:nvPr/>
          </p:nvSpPr>
          <p:spPr>
            <a:xfrm>
              <a:off x="6911622" y="4282722"/>
              <a:ext cx="1538111" cy="1538111"/>
            </a:xfrm>
            <a:prstGeom prst="ellips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END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841067" y="4206519"/>
              <a:ext cx="1679222" cy="1679222"/>
            </a:xfrm>
            <a:prstGeom prst="ellipse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Oval 12"/>
          <p:cNvSpPr/>
          <p:nvPr/>
        </p:nvSpPr>
        <p:spPr>
          <a:xfrm>
            <a:off x="3330222" y="493889"/>
            <a:ext cx="505177" cy="5051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krümmte Verbindung 14"/>
          <p:cNvCxnSpPr>
            <a:stCxn id="13" idx="2"/>
            <a:endCxn id="5" idx="6"/>
          </p:cNvCxnSpPr>
          <p:nvPr/>
        </p:nvCxnSpPr>
        <p:spPr>
          <a:xfrm rot="10800000" flipV="1">
            <a:off x="2404534" y="746478"/>
            <a:ext cx="925689" cy="5164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108727" y="1750304"/>
            <a:ext cx="1853146" cy="1165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5150556" y="3785651"/>
            <a:ext cx="1450095" cy="1034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07177" y="2619021"/>
            <a:ext cx="1538111" cy="153811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IDLE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866422" y="493888"/>
            <a:ext cx="1538111" cy="1538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INIT</a:t>
            </a:r>
          </a:p>
        </p:txBody>
      </p:sp>
      <p:cxnSp>
        <p:nvCxnSpPr>
          <p:cNvPr id="47" name="Gerade Verbindung mit Pfeil 46"/>
          <p:cNvCxnSpPr>
            <a:stCxn id="8" idx="0"/>
            <a:endCxn id="11" idx="3"/>
          </p:cNvCxnSpPr>
          <p:nvPr/>
        </p:nvCxnSpPr>
        <p:spPr>
          <a:xfrm flipV="1">
            <a:off x="4576233" y="1806749"/>
            <a:ext cx="549804" cy="812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1" idx="4"/>
            <a:endCxn id="8" idx="7"/>
          </p:cNvCxnSpPr>
          <p:nvPr/>
        </p:nvCxnSpPr>
        <p:spPr>
          <a:xfrm flipH="1">
            <a:off x="5120037" y="2032000"/>
            <a:ext cx="549805" cy="812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6" idx="2"/>
          </p:cNvCxnSpPr>
          <p:nvPr/>
        </p:nvCxnSpPr>
        <p:spPr>
          <a:xfrm flipV="1">
            <a:off x="5345288" y="3026831"/>
            <a:ext cx="1439334" cy="148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5302955" y="3528302"/>
            <a:ext cx="1664585" cy="112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9" idx="7"/>
            <a:endCxn id="8" idx="2"/>
          </p:cNvCxnSpPr>
          <p:nvPr/>
        </p:nvCxnSpPr>
        <p:spPr>
          <a:xfrm flipV="1">
            <a:off x="2306282" y="3388077"/>
            <a:ext cx="1500895" cy="189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8" idx="3"/>
            <a:endCxn id="9" idx="6"/>
          </p:cNvCxnSpPr>
          <p:nvPr/>
        </p:nvCxnSpPr>
        <p:spPr>
          <a:xfrm flipH="1">
            <a:off x="2531533" y="3931881"/>
            <a:ext cx="1500895" cy="18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10" idx="0"/>
            <a:endCxn id="8" idx="3"/>
          </p:cNvCxnSpPr>
          <p:nvPr/>
        </p:nvCxnSpPr>
        <p:spPr>
          <a:xfrm flipV="1">
            <a:off x="3828350" y="3931881"/>
            <a:ext cx="204078" cy="1001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4"/>
            <a:endCxn id="10" idx="7"/>
          </p:cNvCxnSpPr>
          <p:nvPr/>
        </p:nvCxnSpPr>
        <p:spPr>
          <a:xfrm flipH="1">
            <a:off x="4372154" y="4157132"/>
            <a:ext cx="204079" cy="1001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 rot="18129400">
            <a:off x="4419779" y="1952624"/>
            <a:ext cx="57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FIT1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 rot="21142541">
            <a:off x="5691787" y="2739830"/>
            <a:ext cx="57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FIT2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 rot="21217751">
            <a:off x="2864221" y="3686743"/>
            <a:ext cx="66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Error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 rot="16998357">
            <a:off x="3857588" y="4385510"/>
            <a:ext cx="94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Counter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8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design_res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0"/>
            <a:ext cx="5530645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32000" y="593776"/>
            <a:ext cx="2384778" cy="523220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Hitzekerne</a:t>
            </a: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6" name="Pfeil nach unten 5"/>
          <p:cNvSpPr/>
          <p:nvPr/>
        </p:nvSpPr>
        <p:spPr>
          <a:xfrm>
            <a:off x="2314222" y="1116996"/>
            <a:ext cx="310445" cy="9855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rot="19640135">
            <a:off x="2978054" y="1066932"/>
            <a:ext cx="272689" cy="4930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unten 7"/>
          <p:cNvSpPr/>
          <p:nvPr/>
        </p:nvSpPr>
        <p:spPr>
          <a:xfrm rot="12544702">
            <a:off x="2698709" y="5268936"/>
            <a:ext cx="354756" cy="10918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878712" y="2481843"/>
            <a:ext cx="2384778" cy="1338828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700" dirty="0" smtClean="0">
                <a:solidFill>
                  <a:srgbClr val="FFFFFF"/>
                </a:solidFill>
              </a:rPr>
              <a:t>Microblaze</a:t>
            </a:r>
          </a:p>
          <a:p>
            <a:r>
              <a:rPr lang="de-DE" sz="2700" dirty="0" err="1" smtClean="0">
                <a:solidFill>
                  <a:srgbClr val="FFFFFF"/>
                </a:solidFill>
              </a:rPr>
              <a:t>Microcontroller</a:t>
            </a:r>
            <a:endParaRPr lang="de-DE" sz="2700" dirty="0" smtClean="0">
              <a:solidFill>
                <a:srgbClr val="FFFFFF"/>
              </a:solidFill>
            </a:endParaRPr>
          </a:p>
          <a:p>
            <a:r>
              <a:rPr lang="de-DE" sz="2700" dirty="0" smtClean="0">
                <a:solidFill>
                  <a:srgbClr val="FFFFFF"/>
                </a:solidFill>
              </a:rPr>
              <a:t>System</a:t>
            </a:r>
            <a:endParaRPr lang="de-DE" sz="2700" dirty="0">
              <a:solidFill>
                <a:srgbClr val="FFFFFF"/>
              </a:solidFill>
            </a:endParaRPr>
          </a:p>
        </p:txBody>
      </p:sp>
      <p:sp>
        <p:nvSpPr>
          <p:cNvPr id="10" name="Pfeil nach links 9"/>
          <p:cNvSpPr/>
          <p:nvPr/>
        </p:nvSpPr>
        <p:spPr>
          <a:xfrm>
            <a:off x="4529666" y="3894668"/>
            <a:ext cx="1284111" cy="35277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links 10"/>
          <p:cNvSpPr/>
          <p:nvPr/>
        </p:nvSpPr>
        <p:spPr>
          <a:xfrm rot="19952944">
            <a:off x="3587697" y="1643652"/>
            <a:ext cx="2065015" cy="387302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878712" y="332166"/>
            <a:ext cx="2384778" cy="954107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Testschaltung</a:t>
            </a:r>
          </a:p>
          <a:p>
            <a:r>
              <a:rPr lang="de-DE" sz="2800" dirty="0" smtClean="0">
                <a:solidFill>
                  <a:srgbClr val="FFFFFF"/>
                </a:solidFill>
              </a:rPr>
              <a:t>&amp; Zähler</a:t>
            </a: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13" name="Multiplizieren 12"/>
          <p:cNvSpPr/>
          <p:nvPr/>
        </p:nvSpPr>
        <p:spPr>
          <a:xfrm>
            <a:off x="3468815" y="4247445"/>
            <a:ext cx="291729" cy="340875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3468815" y="2197412"/>
            <a:ext cx="291729" cy="340875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ung 16"/>
          <p:cNvGrpSpPr/>
          <p:nvPr/>
        </p:nvGrpSpPr>
        <p:grpSpPr>
          <a:xfrm>
            <a:off x="5231487" y="6352204"/>
            <a:ext cx="2351952" cy="380999"/>
            <a:chOff x="4878712" y="5646654"/>
            <a:chExt cx="2351952" cy="380999"/>
          </a:xfrm>
        </p:grpSpPr>
        <p:sp>
          <p:nvSpPr>
            <p:cNvPr id="15" name="Multiplizieren 14"/>
            <p:cNvSpPr/>
            <p:nvPr/>
          </p:nvSpPr>
          <p:spPr>
            <a:xfrm>
              <a:off x="4878712" y="5686778"/>
              <a:ext cx="291729" cy="340875"/>
            </a:xfrm>
            <a:prstGeom prst="mathMultiply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170441" y="5646654"/>
              <a:ext cx="2060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FFFF"/>
                  </a:solidFill>
                </a:rPr>
                <a:t>= kritischer Pfad</a:t>
              </a:r>
              <a:endParaRPr lang="de-DE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87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desig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2" y="6588"/>
            <a:ext cx="5531556" cy="684784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032000" y="593776"/>
            <a:ext cx="2384778" cy="523220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Hitzekerne</a:t>
            </a: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8" name="Pfeil nach unten 7"/>
          <p:cNvSpPr/>
          <p:nvPr/>
        </p:nvSpPr>
        <p:spPr>
          <a:xfrm>
            <a:off x="2314222" y="1116996"/>
            <a:ext cx="310445" cy="9855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unten 8"/>
          <p:cNvSpPr/>
          <p:nvPr/>
        </p:nvSpPr>
        <p:spPr>
          <a:xfrm rot="19640135">
            <a:off x="2978054" y="1066932"/>
            <a:ext cx="272689" cy="4930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 rot="9453494">
            <a:off x="2698709" y="5268936"/>
            <a:ext cx="354756" cy="109189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links 10"/>
          <p:cNvSpPr/>
          <p:nvPr/>
        </p:nvSpPr>
        <p:spPr>
          <a:xfrm rot="19952944">
            <a:off x="3587697" y="1643652"/>
            <a:ext cx="2065015" cy="387302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878712" y="332166"/>
            <a:ext cx="2384778" cy="954107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Testschaltung</a:t>
            </a:r>
          </a:p>
          <a:p>
            <a:r>
              <a:rPr lang="de-DE" sz="2800" dirty="0" smtClean="0">
                <a:solidFill>
                  <a:srgbClr val="FFFFFF"/>
                </a:solidFill>
              </a:rPr>
              <a:t>&amp; Zähler</a:t>
            </a:r>
            <a:endParaRPr lang="de-DE" sz="2800" dirty="0">
              <a:solidFill>
                <a:srgbClr val="FFFFFF"/>
              </a:solidFill>
            </a:endParaRPr>
          </a:p>
        </p:txBody>
      </p:sp>
      <p:grpSp>
        <p:nvGrpSpPr>
          <p:cNvPr id="13" name="Gruppierung 12"/>
          <p:cNvGrpSpPr/>
          <p:nvPr/>
        </p:nvGrpSpPr>
        <p:grpSpPr>
          <a:xfrm>
            <a:off x="5231487" y="6352204"/>
            <a:ext cx="2351952" cy="380999"/>
            <a:chOff x="4878712" y="5646654"/>
            <a:chExt cx="2351952" cy="380999"/>
          </a:xfrm>
        </p:grpSpPr>
        <p:sp>
          <p:nvSpPr>
            <p:cNvPr id="14" name="Multiplizieren 13"/>
            <p:cNvSpPr/>
            <p:nvPr/>
          </p:nvSpPr>
          <p:spPr>
            <a:xfrm>
              <a:off x="4878712" y="5686778"/>
              <a:ext cx="291729" cy="340875"/>
            </a:xfrm>
            <a:prstGeom prst="mathMultiply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70441" y="5646654"/>
              <a:ext cx="2060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FFFF"/>
                  </a:solidFill>
                </a:rPr>
                <a:t>= kritischer Pfad</a:t>
              </a:r>
              <a:endParaRPr lang="de-DE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4921045" y="3370836"/>
            <a:ext cx="2384778" cy="1338828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700" dirty="0" smtClean="0">
                <a:solidFill>
                  <a:srgbClr val="FFFFFF"/>
                </a:solidFill>
              </a:rPr>
              <a:t>Microblaze</a:t>
            </a:r>
          </a:p>
          <a:p>
            <a:r>
              <a:rPr lang="de-DE" sz="2700" dirty="0" err="1" smtClean="0">
                <a:solidFill>
                  <a:srgbClr val="FFFFFF"/>
                </a:solidFill>
              </a:rPr>
              <a:t>Microcontroller</a:t>
            </a:r>
            <a:endParaRPr lang="de-DE" sz="2700" dirty="0" smtClean="0">
              <a:solidFill>
                <a:srgbClr val="FFFFFF"/>
              </a:solidFill>
            </a:endParaRPr>
          </a:p>
          <a:p>
            <a:r>
              <a:rPr lang="de-DE" sz="2700" dirty="0" smtClean="0">
                <a:solidFill>
                  <a:srgbClr val="FFFFFF"/>
                </a:solidFill>
              </a:rPr>
              <a:t>System</a:t>
            </a:r>
            <a:endParaRPr lang="de-DE" sz="2700" dirty="0">
              <a:solidFill>
                <a:srgbClr val="FFFFFF"/>
              </a:solidFill>
            </a:endParaRPr>
          </a:p>
        </p:txBody>
      </p:sp>
      <p:sp>
        <p:nvSpPr>
          <p:cNvPr id="17" name="Pfeil nach links 16"/>
          <p:cNvSpPr/>
          <p:nvPr/>
        </p:nvSpPr>
        <p:spPr>
          <a:xfrm>
            <a:off x="4571999" y="4783661"/>
            <a:ext cx="1284111" cy="35277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Multiplizieren 17"/>
          <p:cNvSpPr/>
          <p:nvPr/>
        </p:nvSpPr>
        <p:spPr>
          <a:xfrm>
            <a:off x="3482926" y="2191230"/>
            <a:ext cx="291729" cy="340875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Multiplizieren 18"/>
          <p:cNvSpPr/>
          <p:nvPr/>
        </p:nvSpPr>
        <p:spPr>
          <a:xfrm>
            <a:off x="3606340" y="6443004"/>
            <a:ext cx="291729" cy="340875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37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046111" y="1792111"/>
            <a:ext cx="4075289" cy="32032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3200" dirty="0" smtClean="0"/>
              <a:t>Testschaltung</a:t>
            </a:r>
            <a:endParaRPr lang="de-DE" sz="3200" dirty="0"/>
          </a:p>
        </p:txBody>
      </p:sp>
      <p:sp>
        <p:nvSpPr>
          <p:cNvPr id="8" name="L-Form 7"/>
          <p:cNvSpPr/>
          <p:nvPr/>
        </p:nvSpPr>
        <p:spPr>
          <a:xfrm rot="5400000">
            <a:off x="712615" y="105832"/>
            <a:ext cx="5206999" cy="5616231"/>
          </a:xfrm>
          <a:prstGeom prst="corner">
            <a:avLst>
              <a:gd name="adj1" fmla="val 27052"/>
              <a:gd name="adj2" fmla="val 2507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200" dirty="0" smtClean="0"/>
              <a:t>Hitzequelle</a:t>
            </a:r>
            <a:endParaRPr lang="de-DE" sz="3200" dirty="0"/>
          </a:p>
        </p:txBody>
      </p:sp>
      <p:sp>
        <p:nvSpPr>
          <p:cNvPr id="9" name="Pfeil nach oben 8"/>
          <p:cNvSpPr/>
          <p:nvPr/>
        </p:nvSpPr>
        <p:spPr>
          <a:xfrm>
            <a:off x="3668889" y="4995333"/>
            <a:ext cx="296333" cy="634997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oben 9"/>
          <p:cNvSpPr/>
          <p:nvPr/>
        </p:nvSpPr>
        <p:spPr>
          <a:xfrm>
            <a:off x="7546624" y="4995333"/>
            <a:ext cx="296333" cy="634997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08000" y="5630330"/>
            <a:ext cx="8382000" cy="10301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Taktgenerator</a:t>
            </a:r>
            <a:endParaRPr lang="de-DE" sz="3200" dirty="0"/>
          </a:p>
        </p:txBody>
      </p:sp>
      <p:sp>
        <p:nvSpPr>
          <p:cNvPr id="12" name="Pfeil nach links 11"/>
          <p:cNvSpPr/>
          <p:nvPr/>
        </p:nvSpPr>
        <p:spPr>
          <a:xfrm>
            <a:off x="6121400" y="2906883"/>
            <a:ext cx="694267" cy="3245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links 12"/>
          <p:cNvSpPr/>
          <p:nvPr/>
        </p:nvSpPr>
        <p:spPr>
          <a:xfrm rot="16200000">
            <a:off x="7783690" y="5120919"/>
            <a:ext cx="694267" cy="3245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15667" y="324556"/>
            <a:ext cx="2074333" cy="4670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3200" dirty="0" smtClean="0"/>
              <a:t>Beobachtungssystem</a:t>
            </a:r>
            <a:endParaRPr lang="de-DE" sz="3200" dirty="0"/>
          </a:p>
        </p:txBody>
      </p:sp>
      <p:sp>
        <p:nvSpPr>
          <p:cNvPr id="15" name="Pfeil nach links 14"/>
          <p:cNvSpPr/>
          <p:nvPr/>
        </p:nvSpPr>
        <p:spPr>
          <a:xfrm rot="10800000">
            <a:off x="6124230" y="3588448"/>
            <a:ext cx="694267" cy="324555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Bildschirmpräsentation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Grafiken für die Bachelorarbeit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Grafiken für die Bachelorarbeit</dc:title>
  <dc:creator>Daniel Pudelko</dc:creator>
  <cp:lastModifiedBy>meise</cp:lastModifiedBy>
  <cp:revision>25</cp:revision>
  <dcterms:created xsi:type="dcterms:W3CDTF">2013-11-03T10:00:02Z</dcterms:created>
  <dcterms:modified xsi:type="dcterms:W3CDTF">2014-03-17T10:46:46Z</dcterms:modified>
</cp:coreProperties>
</file>