
<file path=[Content_Types].xml><?xml version="1.0" encoding="utf-8"?>
<Types xmlns="http://schemas.openxmlformats.org/package/2006/content-types">
  <Override PartName="/_rels/.rels" ContentType="application/vnd.openxmlformats-package.relationships+xml"/>
  <Override PartName="/ppt/notesSlides/_rels/notesSlide12.xml.rels" ContentType="application/vnd.openxmlformats-package.relationships+xml"/>
  <Override PartName="/ppt/notesSlides/_rels/notesSlide16.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ED53B746-07E6-4F23-8D59-BB45D75D8F46}"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7236000" y="204480"/>
            <a:ext cx="6047640" cy="14449680"/>
          </a:xfrm>
          <a:prstGeom prst="rect">
            <a:avLst/>
          </a:prstGeom>
        </p:spPr>
        <p:txBody>
          <a:bodyPr lIns="0" rIns="0" tIns="0" bIns="0"/>
          <a:p>
            <a:r>
              <a:rPr b="1" lang="en-US" sz="2000" spc="-1" strike="noStrike">
                <a:solidFill>
                  <a:srgbClr val="000000"/>
                </a:solidFill>
                <a:uFill>
                  <a:solidFill>
                    <a:srgbClr val="ffffff"/>
                  </a:solidFill>
                </a:uFill>
                <a:latin typeface="Arial"/>
              </a:rPr>
              <a:t>Datasource:</a:t>
            </a:r>
            <a:r>
              <a:rPr b="0" lang="en-US" sz="2000" spc="-1" strike="noStrike">
                <a:solidFill>
                  <a:srgbClr val="000000"/>
                </a:solidFill>
                <a:uFill>
                  <a:solidFill>
                    <a:srgbClr val="ffffff"/>
                  </a:solidFill>
                </a:uFill>
                <a:latin typeface="Arial"/>
              </a:rPr>
              <a:t> A database was chosen to act as the datasource, to provide flexibility when generating the inputs to the model, and make it easy to choose the input features to use.</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Reader: </a:t>
            </a:r>
            <a:r>
              <a:rPr b="0" lang="en-US" sz="2000" spc="-1" strike="noStrike">
                <a:solidFill>
                  <a:srgbClr val="000000"/>
                </a:solidFill>
                <a:uFill>
                  <a:solidFill>
                    <a:srgbClr val="ffffff"/>
                  </a:solidFill>
                </a:uFill>
                <a:latin typeface="Arial"/>
              </a:rPr>
              <a:t>Queries the database to retrieve the data used to train and test the model, performs all the preprocessing(normalizations and transformations) of the data and divides the data in windows to enable the rolling window analysis. It’s easily configurable in terms of input features to retrieve and the window size to use.</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Model: </a:t>
            </a:r>
            <a:r>
              <a:rPr b="0" lang="en-US" sz="2000" spc="-1" strike="noStrike">
                <a:solidFill>
                  <a:srgbClr val="000000"/>
                </a:solidFill>
                <a:uFill>
                  <a:solidFill>
                    <a:srgbClr val="ffffff"/>
                  </a:solidFill>
                </a:uFill>
                <a:latin typeface="Arial"/>
              </a:rPr>
              <a:t>Creates the model to be trained, which I’ll explain in more detail later. An object which details the specifics of the model(number of layers, size of layers, optimizer, etc) to be created is used to facilitate its configuration.</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Model Trainer: </a:t>
            </a:r>
            <a:r>
              <a:rPr b="0" lang="en-US" sz="2000" spc="-1" strike="noStrike">
                <a:solidFill>
                  <a:srgbClr val="000000"/>
                </a:solidFill>
                <a:uFill>
                  <a:solidFill>
                    <a:srgbClr val="ffffff"/>
                  </a:solidFill>
                </a:uFill>
                <a:latin typeface="Arial"/>
              </a:rPr>
              <a:t>The main responsabilites of the Model Trainer class are training and testing the model, and storing the results for later evaluation. It  performs these tasks by creating the model, using the Reader object to retrieve the data for each window, training it and testing it on this data, and then moving to the next window. For each window the Reader object returns a </a:t>
            </a:r>
            <a:r>
              <a:rPr b="1" lang="en-US" sz="2000" spc="-1" strike="noStrike">
                <a:solidFill>
                  <a:srgbClr val="000000"/>
                </a:solidFill>
                <a:uFill>
                  <a:solidFill>
                    <a:srgbClr val="ffffff"/>
                  </a:solidFill>
                </a:uFill>
                <a:latin typeface="Arial"/>
              </a:rPr>
              <a:t>Generator</a:t>
            </a:r>
            <a:r>
              <a:rPr b="0" lang="en-US" sz="2000" spc="-1" strike="noStrike">
                <a:solidFill>
                  <a:srgbClr val="000000"/>
                </a:solidFill>
                <a:uFill>
                  <a:solidFill>
                    <a:srgbClr val="ffffff"/>
                  </a:solidFill>
                </a:uFill>
                <a:latin typeface="Arial"/>
              </a:rPr>
              <a:t> object, which basically creates a tensorflow datasource that the model can use as input. It makes use of the </a:t>
            </a:r>
            <a:r>
              <a:rPr b="1" lang="en-US" sz="2000" spc="-1" strike="noStrike">
                <a:solidFill>
                  <a:srgbClr val="000000"/>
                </a:solidFill>
                <a:uFill>
                  <a:solidFill>
                    <a:srgbClr val="ffffff"/>
                  </a:solidFill>
                </a:uFill>
                <a:latin typeface="Arial"/>
              </a:rPr>
              <a:t>Storage Manager </a:t>
            </a:r>
            <a:r>
              <a:rPr b="0" lang="en-US" sz="2000" spc="-1" strike="noStrike">
                <a:solidFill>
                  <a:srgbClr val="000000"/>
                </a:solidFill>
                <a:uFill>
                  <a:solidFill>
                    <a:srgbClr val="ffffff"/>
                  </a:solidFill>
                </a:uFill>
                <a:latin typeface="Arial"/>
              </a:rPr>
              <a:t>class to persist the results.</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Model Trainable: </a:t>
            </a:r>
            <a:r>
              <a:rPr b="0" lang="en-US" sz="2000" spc="-1" strike="noStrike">
                <a:solidFill>
                  <a:srgbClr val="000000"/>
                </a:solidFill>
                <a:uFill>
                  <a:solidFill>
                    <a:srgbClr val="ffffff"/>
                  </a:solidFill>
                </a:uFill>
                <a:latin typeface="Arial"/>
              </a:rPr>
              <a:t>This class enables the Model Trainer class to be used in hyperparameter optimization experiments which will be explained in more detail later.</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Experiment Runner: </a:t>
            </a:r>
            <a:r>
              <a:rPr b="0" lang="en-US" sz="2000" spc="-1" strike="noStrike">
                <a:solidFill>
                  <a:srgbClr val="000000"/>
                </a:solidFill>
                <a:uFill>
                  <a:solidFill>
                    <a:srgbClr val="ffffff"/>
                  </a:solidFill>
                </a:uFill>
                <a:latin typeface="Arial"/>
              </a:rPr>
              <a:t>Enables the configuration and running of hyperparameter optimization experiments, more details later.</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Feature Selector: </a:t>
            </a:r>
            <a:r>
              <a:rPr b="0" lang="en-US" sz="2000" spc="-1" strike="noStrike">
                <a:solidFill>
                  <a:srgbClr val="000000"/>
                </a:solidFill>
                <a:uFill>
                  <a:solidFill>
                    <a:srgbClr val="ffffff"/>
                  </a:solidFill>
                </a:uFill>
                <a:latin typeface="Arial"/>
              </a:rPr>
              <a:t>Automates the process of feature selection using the Forward Selection</a:t>
            </a:r>
            <a:r>
              <a:rPr b="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Algorithm, more details to come.</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Evaluator: </a:t>
            </a:r>
            <a:r>
              <a:rPr b="0" lang="en-US" sz="2000" spc="-1" strike="noStrike">
                <a:solidFill>
                  <a:srgbClr val="000000"/>
                </a:solidFill>
                <a:uFill>
                  <a:solidFill>
                    <a:srgbClr val="ffffff"/>
                  </a:solidFill>
                </a:uFill>
                <a:latin typeface="Arial"/>
              </a:rPr>
              <a:t>Provides functionality to evaluate the results produced by a model. It enables to plot predictions vs real values, plot absolute and relative errors, calculate mean absolute and relative errors, etc.</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Feature Selector Reporter: </a:t>
            </a:r>
            <a:r>
              <a:rPr b="0" lang="en-US" sz="2000" spc="-1" strike="noStrike">
                <a:solidFill>
                  <a:srgbClr val="000000"/>
                </a:solidFill>
                <a:uFill>
                  <a:solidFill>
                    <a:srgbClr val="ffffff"/>
                  </a:solidFill>
                </a:uFill>
                <a:latin typeface="Arial"/>
              </a:rPr>
              <a:t>Enables the retrieval and display of feature selector run results, facilitating their analysis. </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ConsoleApp: </a:t>
            </a:r>
            <a:r>
              <a:rPr b="0" lang="en-US" sz="2000" spc="-1" strike="noStrike">
                <a:solidFill>
                  <a:srgbClr val="000000"/>
                </a:solidFill>
                <a:uFill>
                  <a:solidFill>
                    <a:srgbClr val="ffffff"/>
                  </a:solidFill>
                </a:uFill>
                <a:latin typeface="Arial"/>
              </a:rPr>
              <a:t>It’s a console application that makes it easier to search for and view the results of experiments  and feature selector runs.  It uses the Storage Manager class to perform the search, and leverages the Evaluator and Feature Selector Reporter class to display the results.  </a:t>
            </a:r>
            <a:endParaRPr b="0" lang="en-US"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236000" y="204480"/>
            <a:ext cx="6047640" cy="7933320"/>
          </a:xfrm>
          <a:prstGeom prst="rect">
            <a:avLst/>
          </a:prstGeom>
        </p:spPr>
        <p:txBody>
          <a:bodyPr lIns="0" rIns="0" tIns="0" bIns="0"/>
          <a:p>
            <a:r>
              <a:rPr b="1" lang="en-US" sz="2000" spc="-1" strike="noStrike">
                <a:solidFill>
                  <a:srgbClr val="000000"/>
                </a:solidFill>
                <a:uFill>
                  <a:solidFill>
                    <a:srgbClr val="ffffff"/>
                  </a:solidFill>
                </a:uFill>
                <a:latin typeface="Arial"/>
              </a:rPr>
              <a:t>Size: </a:t>
            </a:r>
            <a:r>
              <a:rPr b="0" lang="en-US" sz="2000" spc="-1" strike="noStrike">
                <a:solidFill>
                  <a:srgbClr val="000000"/>
                </a:solidFill>
                <a:uFill>
                  <a:solidFill>
                    <a:srgbClr val="ffffff"/>
                  </a:solidFill>
                </a:uFill>
                <a:latin typeface="Arial"/>
              </a:rPr>
              <a:t>Size of the hidden state. Tensorflow’s num_units is the size of the LSTM’s hidden state (which is also the size of the output if no projection is used). To make the name num_units more intuitive, you can think of it as the number of hidden units in the LSTM cell, or the number of memory units in the cell.</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Time steps: </a:t>
            </a:r>
            <a:r>
              <a:rPr b="0" lang="en-US" sz="2000" spc="-1" strike="noStrike">
                <a:solidFill>
                  <a:srgbClr val="000000"/>
                </a:solidFill>
                <a:uFill>
                  <a:solidFill>
                    <a:srgbClr val="ffffff"/>
                  </a:solidFill>
                </a:uFill>
                <a:latin typeface="Arial"/>
              </a:rPr>
              <a:t>number of steps through which network is unrolled i.e. each element of this list corresponds to the input at respective time step of our unrolled network. This denotes how many continuous time steps are considered for a single optimization step.</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Linear Regression Layer: </a:t>
            </a:r>
            <a:r>
              <a:rPr b="0" lang="en-US" sz="2000" spc="-1" strike="noStrike">
                <a:solidFill>
                  <a:srgbClr val="000000"/>
                </a:solidFill>
                <a:uFill>
                  <a:solidFill>
                    <a:srgbClr val="ffffff"/>
                  </a:solidFill>
                </a:uFill>
                <a:latin typeface="Arial"/>
              </a:rPr>
              <a:t>The output of the LSTM Network is passed through to a linear regression layer to generate the sales prediction value.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Mean Squared Error: </a:t>
            </a:r>
            <a:r>
              <a:rPr b="0" lang="en-US" sz="2000" spc="-1" strike="noStrike">
                <a:solidFill>
                  <a:srgbClr val="000000"/>
                </a:solidFill>
                <a:uFill>
                  <a:solidFill>
                    <a:srgbClr val="ffffff"/>
                  </a:solidFill>
                </a:uFill>
                <a:latin typeface="Arial"/>
              </a:rPr>
              <a:t>The mean squared error function takes in the predictions and the real sales to calculate the loss to be optimized.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optimizer being used is the </a:t>
            </a:r>
            <a:r>
              <a:rPr b="1" lang="en-US" sz="2000" spc="-1" strike="noStrike">
                <a:solidFill>
                  <a:srgbClr val="000000"/>
                </a:solidFill>
                <a:uFill>
                  <a:solidFill>
                    <a:srgbClr val="ffffff"/>
                  </a:solidFill>
                </a:uFill>
                <a:latin typeface="Arial"/>
              </a:rPr>
              <a:t>Adagrad Optimizer</a:t>
            </a:r>
            <a:r>
              <a:rPr b="0" lang="en-US" sz="2000" spc="-1" strike="noStrike">
                <a:solidFill>
                  <a:srgbClr val="000000"/>
                </a:solidFill>
                <a:uFill>
                  <a:solidFill>
                    <a:srgbClr val="ffffff"/>
                  </a:solidFill>
                </a:uFill>
                <a:latin typeface="Arial"/>
              </a:rPr>
              <a:t>, the gradients are clipped to avoid the gradient explosion problem.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End: </a:t>
            </a:r>
            <a:r>
              <a:rPr b="0" lang="en-US" sz="2000" spc="-1" strike="noStrike">
                <a:solidFill>
                  <a:srgbClr val="000000"/>
                </a:solidFill>
                <a:uFill>
                  <a:solidFill>
                    <a:srgbClr val="ffffff"/>
                  </a:solidFill>
                </a:uFill>
                <a:latin typeface="Arial"/>
              </a:rPr>
              <a:t>Now lets talk about the practical considerations regarding the training of the model.</a:t>
            </a:r>
            <a:endParaRPr b="0" lang="en-US"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7236000" y="204480"/>
            <a:ext cx="6047640" cy="7933320"/>
          </a:xfrm>
          <a:prstGeom prst="rect">
            <a:avLst/>
          </a:prstGeom>
        </p:spPr>
        <p:txBody>
          <a:bodyPr lIns="0" rIns="0" tIns="0" bIns="0"/>
          <a:p>
            <a:r>
              <a:rPr b="1" lang="en-US" sz="2000" spc="-1" strike="noStrike">
                <a:solidFill>
                  <a:srgbClr val="000000"/>
                </a:solidFill>
                <a:uFill>
                  <a:solidFill>
                    <a:srgbClr val="ffffff"/>
                  </a:solidFill>
                </a:uFill>
                <a:latin typeface="Arial"/>
              </a:rPr>
              <a:t>Size: </a:t>
            </a:r>
            <a:r>
              <a:rPr b="0" lang="en-US" sz="2000" spc="-1" strike="noStrike">
                <a:solidFill>
                  <a:srgbClr val="000000"/>
                </a:solidFill>
                <a:uFill>
                  <a:solidFill>
                    <a:srgbClr val="ffffff"/>
                  </a:solidFill>
                </a:uFill>
                <a:latin typeface="Arial"/>
              </a:rPr>
              <a:t>Size of the hidden state. Tensorflow’s num_units is the size of the LSTM’s hidden state (which is also the size of the output if no projection is used). To make the name num_units more intuitive, you can think of it as the number of hidden units in the LSTM cell, or the number of memory units in the cell.</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Time steps: </a:t>
            </a:r>
            <a:r>
              <a:rPr b="0" lang="en-US" sz="2000" spc="-1" strike="noStrike">
                <a:solidFill>
                  <a:srgbClr val="000000"/>
                </a:solidFill>
                <a:uFill>
                  <a:solidFill>
                    <a:srgbClr val="ffffff"/>
                  </a:solidFill>
                </a:uFill>
                <a:latin typeface="Arial"/>
              </a:rPr>
              <a:t>number of steps through which network is unrolled i.e. each element of this list corresponds to the input at respective time step of our unrolled network. This denotes how many continuous time steps are considered for a single optimization step.</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Linear Regression Layer: </a:t>
            </a:r>
            <a:r>
              <a:rPr b="0" lang="en-US" sz="2000" spc="-1" strike="noStrike">
                <a:solidFill>
                  <a:srgbClr val="000000"/>
                </a:solidFill>
                <a:uFill>
                  <a:solidFill>
                    <a:srgbClr val="ffffff"/>
                  </a:solidFill>
                </a:uFill>
                <a:latin typeface="Arial"/>
              </a:rPr>
              <a:t>The output of the LSTM Network is passed through to a linear regression layer to generate the sales prediction value.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Mean Squared Error: </a:t>
            </a:r>
            <a:r>
              <a:rPr b="0" lang="en-US" sz="2000" spc="-1" strike="noStrike">
                <a:solidFill>
                  <a:srgbClr val="000000"/>
                </a:solidFill>
                <a:uFill>
                  <a:solidFill>
                    <a:srgbClr val="ffffff"/>
                  </a:solidFill>
                </a:uFill>
                <a:latin typeface="Arial"/>
              </a:rPr>
              <a:t>The mean squared error function takes in the predictions and the real sales to calculate the loss to be optimized.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optimizer being used is the </a:t>
            </a:r>
            <a:r>
              <a:rPr b="1" lang="en-US" sz="2000" spc="-1" strike="noStrike">
                <a:solidFill>
                  <a:srgbClr val="000000"/>
                </a:solidFill>
                <a:uFill>
                  <a:solidFill>
                    <a:srgbClr val="ffffff"/>
                  </a:solidFill>
                </a:uFill>
                <a:latin typeface="Arial"/>
              </a:rPr>
              <a:t>Adagrad Optimizer</a:t>
            </a:r>
            <a:r>
              <a:rPr b="0" lang="en-US" sz="2000" spc="-1" strike="noStrike">
                <a:solidFill>
                  <a:srgbClr val="000000"/>
                </a:solidFill>
                <a:uFill>
                  <a:solidFill>
                    <a:srgbClr val="ffffff"/>
                  </a:solidFill>
                </a:uFill>
                <a:latin typeface="Arial"/>
              </a:rPr>
              <a:t>, the gradients are clipped to avoid the gradient explosion problem.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End: </a:t>
            </a:r>
            <a:r>
              <a:rPr b="0" lang="en-US" sz="2000" spc="-1" strike="noStrike">
                <a:solidFill>
                  <a:srgbClr val="000000"/>
                </a:solidFill>
                <a:uFill>
                  <a:solidFill>
                    <a:srgbClr val="ffffff"/>
                  </a:solidFill>
                </a:uFill>
                <a:latin typeface="Arial"/>
              </a:rPr>
              <a:t>Now lets talk about the practical considerations regarding the training of the model.</a:t>
            </a:r>
            <a:endParaRPr b="0" lang="en-US"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Has the added advantage that it’s how the model would be used in practice, as new observations come in the model is retrained to make future predictions</a:t>
            </a:r>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04000" y="301320"/>
            <a:ext cx="9071280" cy="5851440"/>
          </a:xfrm>
          <a:prstGeom prst="rect">
            <a:avLst/>
          </a:prstGeom>
          <a:noFill/>
          <a:ln>
            <a:noFill/>
          </a:ln>
        </p:spPr>
        <p:style>
          <a:lnRef idx="0"/>
          <a:fillRef idx="0"/>
          <a:effectRef idx="0"/>
          <a:fontRef idx="minor"/>
        </p:style>
        <p:txBody>
          <a:bodyPr lIns="0" rIns="0" tIns="0" bIns="0" anchor="ctr"/>
          <a:p>
            <a:pPr marL="216000" indent="-215640" algn="ctr">
              <a:lnSpc>
                <a:spcPct val="100000"/>
              </a:lnSpc>
              <a:buClr>
                <a:srgbClr val="000000"/>
              </a:buClr>
              <a:buSzPct val="45000"/>
              <a:buFont typeface="Wingdings" charset="2"/>
              <a:buChar char=""/>
            </a:pPr>
            <a:r>
              <a:rPr b="1" lang="en-US" sz="3200" spc="-1" strike="noStrike">
                <a:solidFill>
                  <a:srgbClr val="000000"/>
                </a:solidFill>
                <a:uFill>
                  <a:solidFill>
                    <a:srgbClr val="ffffff"/>
                  </a:solidFill>
                </a:uFill>
                <a:latin typeface="Arial"/>
                <a:ea typeface="Noto Sans CJK SC Regular"/>
              </a:rPr>
              <a:t>New Car Sales Prediction at Dealership Level</a:t>
            </a:r>
            <a:endParaRPr b="0" lang="en-US" sz="1800" spc="-1" strike="noStrike">
              <a:solidFill>
                <a:srgbClr val="000000"/>
              </a:solidFill>
              <a:uFill>
                <a:solidFill>
                  <a:srgbClr val="ffffff"/>
                </a:solidFill>
              </a:uFill>
              <a:latin typeface="Arial"/>
            </a:endParaRPr>
          </a:p>
          <a:p>
            <a:pPr marL="216000" indent="-215640" algn="ctr">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Arial"/>
                <a:ea typeface="Noto Sans CJK SC Regular"/>
              </a:rPr>
              <a:t>Sebastian Montero</a:t>
            </a:r>
            <a:endParaRPr b="0" lang="en-US" sz="1800" spc="-1" strike="noStrike">
              <a:solidFill>
                <a:srgbClr val="000000"/>
              </a:solidFill>
              <a:uFill>
                <a:solidFill>
                  <a:srgbClr val="ffffff"/>
                </a:solidFill>
              </a:uFill>
              <a:latin typeface="Arial"/>
            </a:endParaRPr>
          </a:p>
          <a:p>
            <a:pPr marL="216000" indent="-215640" algn="ctr">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Solution Architecture</a:t>
            </a:r>
            <a:endParaRPr b="0" lang="en-US" sz="1800" spc="-1" strike="noStrike">
              <a:solidFill>
                <a:srgbClr val="000000"/>
              </a:solidFill>
              <a:uFill>
                <a:solidFill>
                  <a:srgbClr val="ffffff"/>
                </a:solidFill>
              </a:uFill>
              <a:latin typeface="Arial"/>
            </a:endParaRPr>
          </a:p>
        </p:txBody>
      </p:sp>
      <p:pic>
        <p:nvPicPr>
          <p:cNvPr id="95" name="" descr=""/>
          <p:cNvPicPr/>
          <p:nvPr/>
        </p:nvPicPr>
        <p:blipFill>
          <a:blip r:embed="rId1"/>
          <a:stretch/>
        </p:blipFill>
        <p:spPr>
          <a:xfrm>
            <a:off x="260280" y="1372320"/>
            <a:ext cx="9560160" cy="599292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Model</a:t>
            </a:r>
            <a:endParaRPr b="0" lang="en-US" sz="1800" spc="-1" strike="noStrike">
              <a:solidFill>
                <a:srgbClr val="000000"/>
              </a:solidFill>
              <a:uFill>
                <a:solidFill>
                  <a:srgbClr val="ffffff"/>
                </a:solidFill>
              </a:uFill>
              <a:latin typeface="Arial"/>
            </a:endParaRPr>
          </a:p>
        </p:txBody>
      </p:sp>
      <p:pic>
        <p:nvPicPr>
          <p:cNvPr id="97" name="" descr=""/>
          <p:cNvPicPr/>
          <p:nvPr/>
        </p:nvPicPr>
        <p:blipFill>
          <a:blip r:embed="rId1"/>
          <a:stretch/>
        </p:blipFill>
        <p:spPr>
          <a:xfrm>
            <a:off x="929520" y="2205720"/>
            <a:ext cx="8342280" cy="32090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Model</a:t>
            </a:r>
            <a:endParaRPr b="0" lang="en-US" sz="1800" spc="-1" strike="noStrike">
              <a:solidFill>
                <a:srgbClr val="000000"/>
              </a:solidFill>
              <a:uFill>
                <a:solidFill>
                  <a:srgbClr val="ffffff"/>
                </a:solidFill>
              </a:uFill>
              <a:latin typeface="Arial"/>
            </a:endParaRPr>
          </a:p>
        </p:txBody>
      </p:sp>
      <p:pic>
        <p:nvPicPr>
          <p:cNvPr id="99" name="" descr=""/>
          <p:cNvPicPr/>
          <p:nvPr/>
        </p:nvPicPr>
        <p:blipFill>
          <a:blip r:embed="rId1"/>
          <a:stretch/>
        </p:blipFill>
        <p:spPr>
          <a:xfrm>
            <a:off x="929520" y="2205720"/>
            <a:ext cx="8342280" cy="320904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Input Preprocessing (Reader)</a:t>
            </a:r>
            <a:endParaRPr b="0" lang="en-US" sz="1800" spc="-1" strike="noStrike">
              <a:solidFill>
                <a:srgbClr val="000000"/>
              </a:solidFill>
              <a:uFill>
                <a:solidFill>
                  <a:srgbClr val="ffffff"/>
                </a:solidFill>
              </a:uFill>
              <a:latin typeface="Arial"/>
            </a:endParaRPr>
          </a:p>
        </p:txBody>
      </p:sp>
      <p:sp>
        <p:nvSpPr>
          <p:cNvPr id="101" name="CustomShape 2"/>
          <p:cNvSpPr/>
          <p:nvPr/>
        </p:nvSpPr>
        <p:spPr>
          <a:xfrm>
            <a:off x="504000" y="1517040"/>
            <a:ext cx="9071280" cy="59248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Month: </a:t>
            </a:r>
            <a:r>
              <a:rPr b="0" lang="en-US" sz="2800" spc="-1" strike="noStrike">
                <a:solidFill>
                  <a:srgbClr val="000000"/>
                </a:solidFill>
                <a:uFill>
                  <a:solidFill>
                    <a:srgbClr val="ffffff"/>
                  </a:solidFill>
                </a:uFill>
                <a:latin typeface="Arial"/>
                <a:ea typeface="Noto Sans CJK SC Regular"/>
              </a:rPr>
              <a:t>Sine and cosine functions are applied to the month(1-12), in order to express its cyclical nature.</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Energy price index and Consumer confidence index: </a:t>
            </a:r>
            <a:r>
              <a:rPr b="0" lang="en-US" sz="2800" spc="-1" strike="noStrike">
                <a:solidFill>
                  <a:srgbClr val="000000"/>
                </a:solidFill>
                <a:uFill>
                  <a:solidFill>
                    <a:srgbClr val="ffffff"/>
                  </a:solidFill>
                </a:uFill>
                <a:latin typeface="Arial"/>
                <a:ea typeface="Noto Sans CJK SC Regular"/>
              </a:rPr>
              <a:t>Rate of change vs previous month and start of year. Interested in steepness of increase, decrease more than absolute value.</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Rest of the features: </a:t>
            </a:r>
            <a:r>
              <a:rPr b="0" lang="en-US" sz="2800" spc="-1" strike="noStrike">
                <a:solidFill>
                  <a:srgbClr val="000000"/>
                </a:solidFill>
                <a:uFill>
                  <a:solidFill>
                    <a:srgbClr val="ffffff"/>
                  </a:solidFill>
                </a:uFill>
                <a:latin typeface="Arial"/>
                <a:ea typeface="Noto Sans CJK SC Regular"/>
              </a:rPr>
              <a:t>Scaled between [-1, 1], so that all the features values are within the same range.</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Input Feature Selection (InputFeatureSelector)</a:t>
            </a:r>
            <a:endParaRPr b="0" lang="en-US" sz="1800" spc="-1" strike="noStrike">
              <a:solidFill>
                <a:srgbClr val="000000"/>
              </a:solidFill>
              <a:uFill>
                <a:solidFill>
                  <a:srgbClr val="ffffff"/>
                </a:solidFill>
              </a:uFill>
              <a:latin typeface="Arial"/>
            </a:endParaRPr>
          </a:p>
        </p:txBody>
      </p:sp>
      <p:sp>
        <p:nvSpPr>
          <p:cNvPr id="103" name="CustomShape 2"/>
          <p:cNvSpPr/>
          <p:nvPr/>
        </p:nvSpPr>
        <p:spPr>
          <a:xfrm>
            <a:off x="504000" y="1805040"/>
            <a:ext cx="9071280" cy="546912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The algorithm used to select the input features was </a:t>
            </a:r>
            <a:r>
              <a:rPr b="1" lang="en-US" sz="2800" spc="-1" strike="noStrike">
                <a:solidFill>
                  <a:srgbClr val="000000"/>
                </a:solidFill>
                <a:uFill>
                  <a:solidFill>
                    <a:srgbClr val="ffffff"/>
                  </a:solidFill>
                </a:uFill>
                <a:latin typeface="Arial"/>
                <a:ea typeface="Noto Sans CJK SC Regular"/>
              </a:rPr>
              <a:t>Forward Selection</a:t>
            </a:r>
            <a:r>
              <a:rPr b="0" lang="en-US" sz="2800" spc="-1" strike="noStrike">
                <a:solidFill>
                  <a:srgbClr val="000000"/>
                </a:solidFill>
                <a:uFill>
                  <a:solidFill>
                    <a:srgbClr val="ffffff"/>
                  </a:solidFill>
                </a:uFill>
                <a:latin typeface="Arial"/>
                <a:ea typeface="Noto Sans CJK SC Regular"/>
              </a:rPr>
              <a:t>:</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First evaluate all features subsets that consist of one input feature, to find the best individual feature.</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Next find the best subset of two components, using the one chosen on the first step and one of the remaining features.</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Continue this procedure adding one feature at </a:t>
            </a:r>
            <a:r>
              <a:rPr b="0" lang="en-US" sz="3200" spc="-1" strike="noStrike">
                <a:solidFill>
                  <a:srgbClr val="000000"/>
                </a:solidFill>
                <a:uFill>
                  <a:solidFill>
                    <a:srgbClr val="ffffff"/>
                  </a:solidFill>
                </a:uFill>
                <a:latin typeface="Arial"/>
                <a:ea typeface="Noto Sans CJK SC Regular"/>
              </a:rPr>
              <a:t>time.</a:t>
            </a:r>
            <a:endParaRPr b="0" lang="en-US"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Input Feature Selection Results</a:t>
            </a:r>
            <a:endParaRPr b="0" lang="en-US" sz="1800" spc="-1" strike="noStrike">
              <a:solidFill>
                <a:srgbClr val="000000"/>
              </a:solidFill>
              <a:uFill>
                <a:solidFill>
                  <a:srgbClr val="ffffff"/>
                </a:solidFill>
              </a:uFill>
              <a:latin typeface="Arial"/>
            </a:endParaRPr>
          </a:p>
        </p:txBody>
      </p:sp>
      <p:sp>
        <p:nvSpPr>
          <p:cNvPr id="10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The metric used to evaluate the different models was the sales absolute mean error overall the test windows.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The selection process determined that the best subset of input features are: </a:t>
            </a:r>
            <a:endParaRPr b="0" lang="en-US"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Model Evaluation (Reader, ModelTrainer)</a:t>
            </a:r>
            <a:endParaRPr b="0" lang="en-US" sz="1800" spc="-1" strike="noStrike">
              <a:solidFill>
                <a:srgbClr val="000000"/>
              </a:solidFill>
              <a:uFill>
                <a:solidFill>
                  <a:srgbClr val="ffffff"/>
                </a:solidFill>
              </a:uFill>
              <a:latin typeface="Arial"/>
            </a:endParaRPr>
          </a:p>
        </p:txBody>
      </p:sp>
      <p:sp>
        <p:nvSpPr>
          <p:cNvPr id="107" name="CustomShape 2"/>
          <p:cNvSpPr/>
          <p:nvPr/>
        </p:nvSpPr>
        <p:spPr>
          <a:xfrm>
            <a:off x="504000" y="1517040"/>
            <a:ext cx="9071280" cy="59248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Due to the limited amount of data and its temporal nature the method used to evaluate the model was </a:t>
            </a:r>
            <a:r>
              <a:rPr b="1" lang="en-US" sz="2800" spc="-1" strike="noStrike">
                <a:solidFill>
                  <a:srgbClr val="000000"/>
                </a:solidFill>
                <a:uFill>
                  <a:solidFill>
                    <a:srgbClr val="ffffff"/>
                  </a:solidFill>
                </a:uFill>
                <a:latin typeface="Arial"/>
                <a:ea typeface="Noto Sans CJK SC Regular"/>
              </a:rPr>
              <a:t>Rolling Window Analysis</a:t>
            </a:r>
            <a:r>
              <a:rPr b="0" lang="en-US" sz="2800" spc="-1" strike="noStrike">
                <a:solidFill>
                  <a:srgbClr val="000000"/>
                </a:solidFill>
                <a:uFill>
                  <a:solidFill>
                    <a:srgbClr val="ffffff"/>
                  </a:solidFill>
                </a:uFill>
                <a:latin typeface="Arial"/>
                <a:ea typeface="Noto Sans CJK SC Regular"/>
              </a:rPr>
              <a:t>:</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44820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A window size is chosen based on the minimum amount of observations required to train the model(36).</a:t>
            </a:r>
            <a:endParaRPr b="0" lang="en-US" sz="1800" spc="-1" strike="noStrike">
              <a:solidFill>
                <a:srgbClr val="000000"/>
              </a:solidFill>
              <a:uFill>
                <a:solidFill>
                  <a:srgbClr val="ffffff"/>
                </a:solidFill>
              </a:uFill>
              <a:latin typeface="Arial"/>
            </a:endParaRPr>
          </a:p>
          <a:p>
            <a:pPr marL="44820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Starting at the beginning of the time series, a window size of periods is used to train the model, then a prediction for the next time step is made, and used to evaluate the model.</a:t>
            </a:r>
            <a:endParaRPr b="0" lang="en-US" sz="1800" spc="-1" strike="noStrike">
              <a:solidFill>
                <a:srgbClr val="000000"/>
              </a:solidFill>
              <a:uFill>
                <a:solidFill>
                  <a:srgbClr val="ffffff"/>
                </a:solidFill>
              </a:uFill>
              <a:latin typeface="Arial"/>
            </a:endParaRPr>
          </a:p>
          <a:p>
            <a:pPr marL="44820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The window is shifted one period and the process is repeated. </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Learning rate decay(ModelTrainer)</a:t>
            </a:r>
            <a:endParaRPr b="0" lang="en-US" sz="1800" spc="-1" strike="noStrike">
              <a:solidFill>
                <a:srgbClr val="000000"/>
              </a:solidFill>
              <a:uFill>
                <a:solidFill>
                  <a:srgbClr val="ffffff"/>
                </a:solidFill>
              </a:uFill>
              <a:latin typeface="Arial"/>
            </a:endParaRPr>
          </a:p>
        </p:txBody>
      </p:sp>
      <p:sp>
        <p:nvSpPr>
          <p:cNvPr id="10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The technique used to dynamically adapt the learning rate is as follows: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StarSymbol"/>
              <a:buAutoNum type="arabicParenR"/>
            </a:pPr>
            <a:r>
              <a:rPr b="0" lang="en-US" sz="2800" spc="-1" strike="noStrike">
                <a:solidFill>
                  <a:srgbClr val="000000"/>
                </a:solidFill>
                <a:uFill>
                  <a:solidFill>
                    <a:srgbClr val="ffffff"/>
                  </a:solidFill>
                </a:uFill>
                <a:latin typeface="Arial"/>
                <a:ea typeface="Noto Sans CJK SC Regular"/>
              </a:rPr>
              <a:t>The model is evaluated after each epoch of training. </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StarSymbol"/>
              <a:buAutoNum type="arabicParenR"/>
            </a:pPr>
            <a:r>
              <a:rPr b="0" lang="en-US" sz="2800" spc="-1" strike="noStrike">
                <a:solidFill>
                  <a:srgbClr val="000000"/>
                </a:solidFill>
                <a:uFill>
                  <a:solidFill>
                    <a:srgbClr val="ffffff"/>
                  </a:solidFill>
                </a:uFill>
                <a:latin typeface="Arial"/>
                <a:ea typeface="Noto Sans CJK SC Regular"/>
              </a:rPr>
              <a:t>If the error didn’t improve then a counter is   increased, if it did improve the counter is reset to zero.</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StarSymbol"/>
              <a:buAutoNum type="arabicParenR"/>
            </a:pPr>
            <a:r>
              <a:rPr b="0" lang="en-US" sz="2800" spc="-1" strike="noStrike">
                <a:solidFill>
                  <a:srgbClr val="000000"/>
                </a:solidFill>
                <a:uFill>
                  <a:solidFill>
                    <a:srgbClr val="ffffff"/>
                  </a:solidFill>
                </a:uFill>
                <a:latin typeface="Arial"/>
                <a:ea typeface="Noto Sans CJK SC Regular"/>
              </a:rPr>
              <a:t>If the counter surpasses a certain threshold(3), then the learning rate is decreased by a configurable amount.</a:t>
            </a:r>
            <a:endParaRPr b="0" lang="en-US"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Hyperparameter Optimization(ExperimentRunner)</a:t>
            </a:r>
            <a:endParaRPr b="0" lang="en-US" sz="1800" spc="-1" strike="noStrike">
              <a:solidFill>
                <a:srgbClr val="000000"/>
              </a:solidFill>
              <a:uFill>
                <a:solidFill>
                  <a:srgbClr val="ffffff"/>
                </a:solidFill>
              </a:uFill>
              <a:latin typeface="Arial"/>
            </a:endParaRPr>
          </a:p>
        </p:txBody>
      </p:sp>
      <p:sp>
        <p:nvSpPr>
          <p:cNvPr id="11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Ray Tune Framework makes it easy to configure and run train experiments on the model, providing flexible trial generation(grid search, random search, conditional parameter distributions)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Coarse to fine search approach</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Optimized parameters:</a:t>
            </a:r>
            <a:endParaRPr b="0" lang="en-US" sz="1800" spc="-1" strike="noStrike">
              <a:solidFill>
                <a:srgbClr val="000000"/>
              </a:solidFill>
              <a:uFill>
                <a:solidFill>
                  <a:srgbClr val="ffffff"/>
                </a:solidFill>
              </a:uFill>
              <a:latin typeface="Arial"/>
            </a:endParaRPr>
          </a:p>
          <a:p>
            <a:pPr marL="44820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Dropout Keep Probability</a:t>
            </a:r>
            <a:endParaRPr b="0" lang="en-US" sz="1800" spc="-1" strike="noStrike">
              <a:solidFill>
                <a:srgbClr val="000000"/>
              </a:solidFill>
              <a:uFill>
                <a:solidFill>
                  <a:srgbClr val="ffffff"/>
                </a:solidFill>
              </a:uFill>
              <a:latin typeface="Arial"/>
            </a:endParaRPr>
          </a:p>
          <a:p>
            <a:pPr marL="44820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Number of Layers</a:t>
            </a:r>
            <a:endParaRPr b="0" lang="en-US" sz="1800" spc="-1" strike="noStrike">
              <a:solidFill>
                <a:srgbClr val="000000"/>
              </a:solidFill>
              <a:uFill>
                <a:solidFill>
                  <a:srgbClr val="ffffff"/>
                </a:solidFill>
              </a:uFill>
              <a:latin typeface="Arial"/>
            </a:endParaRPr>
          </a:p>
          <a:p>
            <a:pPr marL="44820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Size of layers</a:t>
            </a:r>
            <a:endParaRPr b="0" lang="en-US"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Hyperparameter Optimization Results</a:t>
            </a:r>
            <a:endParaRPr b="0" lang="en-US" sz="1800" spc="-1" strike="noStrike">
              <a:solidFill>
                <a:srgbClr val="000000"/>
              </a:solidFill>
              <a:uFill>
                <a:solidFill>
                  <a:srgbClr val="ffffff"/>
                </a:solidFill>
              </a:uFill>
              <a:latin typeface="Arial"/>
            </a:endParaRPr>
          </a:p>
        </p:txBody>
      </p:sp>
      <p:sp>
        <p:nvSpPr>
          <p:cNvPr id="11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r>
              <a:rPr b="0" lang="en-US" sz="2800" spc="-1" strike="noStrike">
                <a:solidFill>
                  <a:srgbClr val="000000"/>
                </a:solidFill>
                <a:uFill>
                  <a:solidFill>
                    <a:srgbClr val="ffffff"/>
                  </a:solidFill>
                </a:uFill>
                <a:latin typeface="Arial"/>
                <a:ea typeface="Noto Sans CJK SC Regular"/>
              </a:rPr>
              <a:t>The optimization process yielded the following results:</a:t>
            </a: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37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Concept Definitions</a:t>
            </a:r>
            <a:endParaRPr b="0" lang="en-US" sz="1800" spc="-1" strike="noStrike">
              <a:solidFill>
                <a:srgbClr val="000000"/>
              </a:solidFill>
              <a:uFill>
                <a:solidFill>
                  <a:srgbClr val="ffffff"/>
                </a:solidFill>
              </a:uFill>
              <a:latin typeface="Arial"/>
            </a:endParaRPr>
          </a:p>
        </p:txBody>
      </p:sp>
      <p:sp>
        <p:nvSpPr>
          <p:cNvPr id="7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48200" indent="-21600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448200" indent="-21600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Car Dealership:</a:t>
            </a:r>
            <a:r>
              <a:rPr b="0" lang="en-US" sz="2800" spc="-1" strike="noStrike">
                <a:solidFill>
                  <a:srgbClr val="000000"/>
                </a:solidFill>
                <a:uFill>
                  <a:solidFill>
                    <a:srgbClr val="ffffff"/>
                  </a:solidFill>
                </a:uFill>
                <a:latin typeface="Arial"/>
                <a:ea typeface="Noto Sans CJK SC Regular"/>
              </a:rPr>
              <a:t> Entity that sells cars at the retail level.</a:t>
            </a:r>
            <a:endParaRPr b="0" lang="en-US" sz="1800" spc="-1" strike="noStrike">
              <a:solidFill>
                <a:srgbClr val="000000"/>
              </a:solidFill>
              <a:uFill>
                <a:solidFill>
                  <a:srgbClr val="ffffff"/>
                </a:solidFill>
              </a:uFill>
              <a:latin typeface="Arial"/>
            </a:endParaRPr>
          </a:p>
          <a:p>
            <a:pPr marL="448200" indent="-21600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448200" indent="-21600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Car Manufacturer: </a:t>
            </a:r>
            <a:r>
              <a:rPr b="0" lang="en-US" sz="2800" spc="-1" strike="noStrike">
                <a:solidFill>
                  <a:srgbClr val="000000"/>
                </a:solidFill>
                <a:uFill>
                  <a:solidFill>
                    <a:srgbClr val="ffffff"/>
                  </a:solidFill>
                </a:uFill>
                <a:latin typeface="Arial"/>
                <a:ea typeface="Noto Sans CJK SC Regular"/>
              </a:rPr>
              <a:t>Entity that manufactures cars, and sells them to dealerships.</a:t>
            </a:r>
            <a:endParaRPr b="0" lang="en-US" sz="1800" spc="-1" strike="noStrike">
              <a:solidFill>
                <a:srgbClr val="000000"/>
              </a:solidFill>
              <a:uFill>
                <a:solidFill>
                  <a:srgbClr val="ffffff"/>
                </a:solidFill>
              </a:uFill>
              <a:latin typeface="Arial"/>
            </a:endParaRPr>
          </a:p>
          <a:p>
            <a:pPr marL="448200" indent="-21600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448200" indent="-21600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Badly Balanced Inventory: </a:t>
            </a:r>
            <a:r>
              <a:rPr b="0" lang="en-US" sz="2800" spc="-1" strike="noStrike">
                <a:solidFill>
                  <a:srgbClr val="000000"/>
                </a:solidFill>
                <a:uFill>
                  <a:solidFill>
                    <a:srgbClr val="ffffff"/>
                  </a:solidFill>
                </a:uFill>
                <a:latin typeface="Arial"/>
                <a:ea typeface="Noto Sans CJK SC Regular"/>
              </a:rPr>
              <a:t>An inventory that does not match the consumer demand.  </a:t>
            </a:r>
            <a:endParaRPr b="0" lang="en-US"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Overfitting Reduction Techniques(Model, ModelTrainer)</a:t>
            </a:r>
            <a:endParaRPr b="0" lang="en-US" sz="1800" spc="-1" strike="noStrike">
              <a:solidFill>
                <a:srgbClr val="000000"/>
              </a:solidFill>
              <a:uFill>
                <a:solidFill>
                  <a:srgbClr val="ffffff"/>
                </a:solidFill>
              </a:uFill>
              <a:latin typeface="Arial"/>
            </a:endParaRPr>
          </a:p>
        </p:txBody>
      </p:sp>
      <p:sp>
        <p:nvSpPr>
          <p:cNvPr id="11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Dropout: </a:t>
            </a:r>
            <a:r>
              <a:rPr b="0" lang="en-US" sz="2800" spc="-1" strike="noStrike">
                <a:solidFill>
                  <a:srgbClr val="000000"/>
                </a:solidFill>
                <a:uFill>
                  <a:solidFill>
                    <a:srgbClr val="ffffff"/>
                  </a:solidFill>
                </a:uFill>
                <a:latin typeface="Arial"/>
                <a:ea typeface="Noto Sans CJK SC Regular"/>
              </a:rPr>
              <a:t>During each training phase a randomly selected number of neurons are ignored.</a:t>
            </a:r>
            <a:endParaRPr b="0" lang="en-US" sz="1800" spc="-1" strike="noStrike">
              <a:solidFill>
                <a:srgbClr val="000000"/>
              </a:solidFill>
              <a:uFill>
                <a:solidFill>
                  <a:srgbClr val="ffffff"/>
                </a:solidFill>
              </a:uFill>
              <a:latin typeface="Arial"/>
            </a:endParaRPr>
          </a:p>
          <a:p>
            <a:pPr marL="44820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Prevents strong co-dependencies between neurons</a:t>
            </a:r>
            <a:endParaRPr b="0" lang="en-US" sz="1800" spc="-1" strike="noStrike">
              <a:solidFill>
                <a:srgbClr val="000000"/>
              </a:solidFill>
              <a:uFill>
                <a:solidFill>
                  <a:srgbClr val="ffffff"/>
                </a:solidFill>
              </a:uFill>
              <a:latin typeface="Arial"/>
            </a:endParaRPr>
          </a:p>
          <a:p>
            <a:pPr marL="44820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Model averaging approximation</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a:t>
            </a:r>
            <a:r>
              <a:rPr b="1" lang="en-US" sz="2800" spc="-1" strike="noStrike">
                <a:solidFill>
                  <a:srgbClr val="000000"/>
                </a:solidFill>
                <a:uFill>
                  <a:solidFill>
                    <a:srgbClr val="ffffff"/>
                  </a:solidFill>
                </a:uFill>
                <a:latin typeface="Arial"/>
                <a:ea typeface="Noto Sans CJK SC Regular"/>
              </a:rPr>
              <a:t>Early stopping”: </a:t>
            </a:r>
            <a:r>
              <a:rPr b="0" lang="en-US" sz="2800" spc="-1" strike="noStrike">
                <a:solidFill>
                  <a:srgbClr val="000000"/>
                </a:solidFill>
                <a:uFill>
                  <a:solidFill>
                    <a:srgbClr val="ffffff"/>
                  </a:solidFill>
                </a:uFill>
                <a:latin typeface="Arial"/>
                <a:ea typeface="Noto Sans CJK SC Regular"/>
              </a:rPr>
              <a:t>The model is periodically evaluated during training, the best one so far is preserved.</a:t>
            </a:r>
            <a:endParaRPr b="0" lang="en-US" sz="1800" spc="-1" strike="noStrike">
              <a:solidFill>
                <a:srgbClr val="000000"/>
              </a:solidFill>
              <a:uFill>
                <a:solidFill>
                  <a:srgbClr val="ffffff"/>
                </a:solidFill>
              </a:uFill>
              <a:latin typeface="Arial"/>
            </a:endParaRPr>
          </a:p>
          <a:p>
            <a:pPr marL="44820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Able to retrieve model before overfitting began</a:t>
            </a:r>
            <a:endParaRPr b="0" lang="en-US"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37320"/>
            <a:ext cx="9071280" cy="1261800"/>
          </a:xfrm>
          <a:prstGeom prst="rect">
            <a:avLst/>
          </a:prstGeom>
          <a:noFill/>
          <a:ln>
            <a:noFill/>
          </a:ln>
        </p:spPr>
        <p:style>
          <a:lnRef idx="0"/>
          <a:fillRef idx="0"/>
          <a:effectRef idx="0"/>
          <a:fontRef idx="minor"/>
        </p:style>
        <p:txBody>
          <a:bodyPr lIns="0" rIns="0" tIns="0" bIns="0" anchor="ctr"/>
          <a:p>
            <a:pPr marL="216000" indent="-215640" algn="ctr">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Problem Description</a:t>
            </a:r>
            <a:endParaRPr b="0" lang="en-US" sz="1800" spc="-1" strike="noStrike">
              <a:solidFill>
                <a:srgbClr val="000000"/>
              </a:solidFill>
              <a:uFill>
                <a:solidFill>
                  <a:srgbClr val="ffffff"/>
                </a:solidFill>
              </a:uFill>
              <a:latin typeface="Arial"/>
            </a:endParaRPr>
          </a:p>
        </p:txBody>
      </p:sp>
      <p:sp>
        <p:nvSpPr>
          <p:cNvPr id="81" name="CustomShape 2"/>
          <p:cNvSpPr/>
          <p:nvPr/>
        </p:nvSpPr>
        <p:spPr>
          <a:xfrm>
            <a:off x="504000" y="1769040"/>
            <a:ext cx="9071280" cy="455760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The car dealership buys cars from the car manufacturer to build their inventory.</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Financing is required to support this operation, obtained from a bank or the car manufacturer.</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Everyday that a car is on the floor of the dealership without being sold represents a cost to the dealership in the form of interest payments.</a:t>
            </a: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37320"/>
            <a:ext cx="9071280" cy="1261800"/>
          </a:xfrm>
          <a:prstGeom prst="rect">
            <a:avLst/>
          </a:prstGeom>
          <a:noFill/>
          <a:ln>
            <a:noFill/>
          </a:ln>
        </p:spPr>
        <p:style>
          <a:lnRef idx="0"/>
          <a:fillRef idx="0"/>
          <a:effectRef idx="0"/>
          <a:fontRef idx="minor"/>
        </p:style>
        <p:txBody>
          <a:bodyPr lIns="0" rIns="0" tIns="0" bIns="0" anchor="ctr"/>
          <a:p>
            <a:pPr marL="216000" indent="-215640" algn="ctr">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Problem Description(Continuation)</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504000" y="1769040"/>
            <a:ext cx="9071280" cy="455760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A badly balanced inventory or an excess in inventory represents a big hit to the car dealership earnings and liquidity.</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Not having enough inventory is also a problem in the form of lost sales and low costumer satisfaction.</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Thus the importance of an inventory that closely matches the consumer demand. </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337320"/>
            <a:ext cx="9071280" cy="1261800"/>
          </a:xfrm>
          <a:prstGeom prst="rect">
            <a:avLst/>
          </a:prstGeom>
          <a:noFill/>
          <a:ln>
            <a:noFill/>
          </a:ln>
        </p:spPr>
        <p:style>
          <a:lnRef idx="0"/>
          <a:fillRef idx="0"/>
          <a:effectRef idx="0"/>
          <a:fontRef idx="minor"/>
        </p:style>
        <p:txBody>
          <a:bodyPr lIns="0" rIns="0" tIns="0" bIns="0" anchor="ctr"/>
          <a:p>
            <a:pPr marL="216000" indent="-215640" algn="ctr">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Proposed Solution</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504000" y="1769040"/>
            <a:ext cx="9071280" cy="501336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Develop and train a Long Short Term Memory (LSTM) Neural Network to predict car sales demand.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Neural Network:</a:t>
            </a:r>
            <a:r>
              <a:rPr b="0" lang="en-US" sz="2800" spc="-1" strike="noStrike">
                <a:solidFill>
                  <a:srgbClr val="000000"/>
                </a:solidFill>
                <a:uFill>
                  <a:solidFill>
                    <a:srgbClr val="ffffff"/>
                  </a:solidFill>
                </a:uFill>
                <a:latin typeface="Arial"/>
                <a:ea typeface="Noto Sans CJK SC Regular"/>
              </a:rPr>
              <a:t> Model non linear relationships between inputs and outputs.</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Recurrent:</a:t>
            </a:r>
            <a:r>
              <a:rPr b="0" lang="en-US" sz="2800" spc="-1" strike="noStrike">
                <a:solidFill>
                  <a:srgbClr val="000000"/>
                </a:solidFill>
                <a:uFill>
                  <a:solidFill>
                    <a:srgbClr val="ffffff"/>
                  </a:solidFill>
                </a:uFill>
                <a:latin typeface="Arial"/>
                <a:ea typeface="Noto Sans CJK SC Regular"/>
              </a:rPr>
              <a:t> Able to use previous information to the present task.</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LSTM:</a:t>
            </a:r>
            <a:r>
              <a:rPr b="0" lang="en-US" sz="2800" spc="-1" strike="noStrike">
                <a:solidFill>
                  <a:srgbClr val="000000"/>
                </a:solidFill>
                <a:uFill>
                  <a:solidFill>
                    <a:srgbClr val="ffffff"/>
                  </a:solidFill>
                </a:uFill>
                <a:latin typeface="Arial"/>
                <a:ea typeface="Noto Sans CJK SC Regular"/>
              </a:rPr>
              <a:t> Capable of handling long term dependencies.</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Main Design Considerations</a:t>
            </a:r>
            <a:endParaRPr b="0" lang="en-US" sz="1800" spc="-1" strike="noStrike">
              <a:solidFill>
                <a:srgbClr val="000000"/>
              </a:solidFill>
              <a:uFill>
                <a:solidFill>
                  <a:srgbClr val="ffffff"/>
                </a:solidFill>
              </a:uFill>
              <a:latin typeface="Arial"/>
            </a:endParaRPr>
          </a:p>
        </p:txBody>
      </p:sp>
      <p:sp>
        <p:nvSpPr>
          <p:cNvPr id="8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1"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Configurable: </a:t>
            </a:r>
            <a:r>
              <a:rPr b="0" lang="en-US" sz="2800" spc="-1" strike="noStrike">
                <a:solidFill>
                  <a:srgbClr val="000000"/>
                </a:solidFill>
                <a:uFill>
                  <a:solidFill>
                    <a:srgbClr val="ffffff"/>
                  </a:solidFill>
                </a:uFill>
                <a:latin typeface="Arial"/>
                <a:ea typeface="Noto Sans CJK SC Regular"/>
              </a:rPr>
              <a:t>Easily change model parameters (number of layers, hidden size, input features, etc) in order to facilitate the testing of different configurations and find the best one.</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Easy to evaluate: </a:t>
            </a:r>
            <a:r>
              <a:rPr b="0" lang="en-US" sz="2800" spc="-1" strike="noStrike">
                <a:solidFill>
                  <a:srgbClr val="000000"/>
                </a:solidFill>
                <a:uFill>
                  <a:solidFill>
                    <a:srgbClr val="ffffff"/>
                  </a:solidFill>
                </a:uFill>
                <a:latin typeface="Arial"/>
                <a:ea typeface="Noto Sans CJK SC Regular"/>
              </a:rPr>
              <a:t>Provide the tools to analyze the results of each tested model and determine the best one.</a:t>
            </a:r>
            <a:r>
              <a:rPr b="1"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Model Inputs</a:t>
            </a:r>
            <a:endParaRPr b="0" lang="en-US" sz="1800" spc="-1" strike="noStrike">
              <a:solidFill>
                <a:srgbClr val="000000"/>
              </a:solidFill>
              <a:uFill>
                <a:solidFill>
                  <a:srgbClr val="ffffff"/>
                </a:solidFill>
              </a:uFill>
              <a:latin typeface="Arial"/>
            </a:endParaRPr>
          </a:p>
        </p:txBody>
      </p:sp>
      <p:sp>
        <p:nvSpPr>
          <p:cNvPr id="89" name="CustomShape 2"/>
          <p:cNvSpPr/>
          <p:nvPr/>
        </p:nvSpPr>
        <p:spPr>
          <a:xfrm>
            <a:off x="504000" y="1481040"/>
            <a:ext cx="9071280" cy="59248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Base features:</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Month</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Monthly historical sales</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2800" spc="-1" strike="noStrike">
                <a:solidFill>
                  <a:srgbClr val="000000"/>
                </a:solidFill>
                <a:uFill>
                  <a:solidFill>
                    <a:srgbClr val="ffffff"/>
                  </a:solidFill>
                </a:uFill>
                <a:latin typeface="Arial"/>
                <a:ea typeface="Noto Sans CJK SC Regular"/>
              </a:rPr>
              <a:t>Additional features considered:</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Interest rates</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Exchange rates</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Consumer confidence</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Manufacturing confidence index</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Economic activity index</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Energy price index</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Consumer price index</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Model Outputs</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504000" y="1769040"/>
            <a:ext cx="9071280" cy="501336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1"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Monthly sales predictions N (1,2 or 3) months ahead</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Level of prediction:</a:t>
            </a:r>
            <a:endParaRPr b="0" lang="en-US" sz="1800" spc="-1" strike="noStrike">
              <a:solidFill>
                <a:srgbClr val="000000"/>
              </a:solidFill>
              <a:uFill>
                <a:solidFill>
                  <a:srgbClr val="ffffff"/>
                </a:solidFill>
              </a:uFill>
              <a:latin typeface="Arial"/>
            </a:endParaRPr>
          </a:p>
          <a:p>
            <a:pPr marL="89676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Car model level</a:t>
            </a:r>
            <a:endParaRPr b="0" lang="en-US" sz="1800" spc="-1" strike="noStrike">
              <a:solidFill>
                <a:srgbClr val="000000"/>
              </a:solidFill>
              <a:uFill>
                <a:solidFill>
                  <a:srgbClr val="ffffff"/>
                </a:solidFill>
              </a:uFill>
              <a:latin typeface="Arial"/>
            </a:endParaRPr>
          </a:p>
          <a:p>
            <a:pPr marL="89676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89676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Compared against:</a:t>
            </a:r>
            <a:endParaRPr b="0" lang="en-US" sz="1800" spc="-1" strike="noStrike">
              <a:solidFill>
                <a:srgbClr val="000000"/>
              </a:solidFill>
              <a:uFill>
                <a:solidFill>
                  <a:srgbClr val="ffffff"/>
                </a:solidFill>
              </a:uFill>
              <a:latin typeface="Arial"/>
            </a:endParaRPr>
          </a:p>
          <a:p>
            <a:pPr marL="134496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Platform level</a:t>
            </a:r>
            <a:endParaRPr b="0" lang="en-US" sz="1800" spc="-1" strike="noStrike">
              <a:solidFill>
                <a:srgbClr val="000000"/>
              </a:solidFill>
              <a:uFill>
                <a:solidFill>
                  <a:srgbClr val="ffffff"/>
                </a:solidFill>
              </a:uFill>
              <a:latin typeface="Arial"/>
            </a:endParaRPr>
          </a:p>
          <a:p>
            <a:pPr marL="134496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Nationwide level</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Noto Sans CJK SC Regular"/>
              </a:rPr>
              <a:t>Technologies Used to Develop Solution</a:t>
            </a:r>
            <a:endParaRPr b="0" lang="en-US" sz="1800" spc="-1" strike="noStrike">
              <a:solidFill>
                <a:srgbClr val="000000"/>
              </a:solidFill>
              <a:uFill>
                <a:solidFill>
                  <a:srgbClr val="ffffff"/>
                </a:solidFill>
              </a:uFill>
              <a:latin typeface="Arial"/>
            </a:endParaRPr>
          </a:p>
        </p:txBody>
      </p:sp>
      <p:sp>
        <p:nvSpPr>
          <p:cNvPr id="93" name="CustomShape 2"/>
          <p:cNvSpPr/>
          <p:nvPr/>
        </p:nvSpPr>
        <p:spPr>
          <a:xfrm>
            <a:off x="504000" y="1769040"/>
            <a:ext cx="9071280" cy="592488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MySQL DBMS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Python programming language</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Tensorflow machine learning framework</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Tensorboard visualization framework</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Ray Tune hyperparameter optimization framework</a:t>
            </a:r>
            <a:endParaRPr b="0" lang="en-US" sz="18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Noto Sans CJK SC Regular"/>
              </a:rPr>
              <a:t> </a:t>
            </a:r>
            <a:endParaRPr b="0"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2018-07-10T10:51:37Z</dcterms:created>
  <dc:creator/>
  <dc:description/>
  <dc:language>en-US</dc:language>
  <cp:lastModifiedBy/>
  <dcterms:modified xsi:type="dcterms:W3CDTF">2018-07-11T19:08:43Z</dcterms:modified>
  <cp:revision>87</cp:revision>
  <dc:subject/>
  <dc:title/>
</cp:coreProperties>
</file>