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61" r:id="rId5"/>
    <p:sldId id="259" r:id="rId6"/>
    <p:sldId id="297" r:id="rId7"/>
    <p:sldId id="273" r:id="rId8"/>
    <p:sldId id="264" r:id="rId9"/>
    <p:sldId id="301" r:id="rId10"/>
    <p:sldId id="302" r:id="rId11"/>
    <p:sldId id="305" r:id="rId12"/>
    <p:sldId id="303" r:id="rId13"/>
    <p:sldId id="304" r:id="rId14"/>
    <p:sldId id="306" r:id="rId15"/>
    <p:sldId id="307" r:id="rId16"/>
    <p:sldId id="308" r:id="rId17"/>
    <p:sldId id="318" r:id="rId18"/>
    <p:sldId id="309" r:id="rId19"/>
    <p:sldId id="271" r:id="rId20"/>
    <p:sldId id="316" r:id="rId21"/>
    <p:sldId id="313" r:id="rId22"/>
    <p:sldId id="317" r:id="rId23"/>
    <p:sldId id="310" r:id="rId24"/>
    <p:sldId id="319" r:id="rId25"/>
    <p:sldId id="311" r:id="rId26"/>
    <p:sldId id="321" r:id="rId27"/>
    <p:sldId id="320" r:id="rId28"/>
    <p:sldId id="324" r:id="rId29"/>
    <p:sldId id="279" r:id="rId30"/>
    <p:sldId id="278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00CCFF"/>
    <a:srgbClr val="0099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19D22C-B41D-419E-8EE6-CB357360371A}">
  <a:tblStyle styleId="{7C19D22C-B41D-419E-8EE6-CB35736037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7025F7D-8389-4E44-8A5F-64B26341C6B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209" d="100"/>
          <a:sy n="209" d="100"/>
        </p:scale>
        <p:origin x="4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029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34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254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366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2452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31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645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9988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791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7795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5748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2562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5687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51751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5514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55444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1738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0178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159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08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8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sebastiano2542/viz/PROGETTO_FINALE_DATA_ANALYSIS/PanoramicaDati?publish=ye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rive.google.com/file/d/1dJ0NnVsQQoJ6UFcSRZt5Bjo-ZyxG8Imn/view" TargetMode="External"/><Relationship Id="rId4" Type="http://schemas.openxmlformats.org/officeDocument/2006/relationships/hyperlink" Target="https://public.tableau.com/app/profile/sebastiano2542/viz/Personas_16582243670700/Personas?publish=y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sebastiano.fabbri@gmail.com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linkedin.com/in/sebastianofabbri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Progetto Finale </a:t>
            </a:r>
            <a:r>
              <a:rPr lang="en" dirty="0"/>
              <a:t>Data Analysis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C228E3-C9E0-81E8-7C8A-CC02DF6AF1FE}"/>
              </a:ext>
            </a:extLst>
          </p:cNvPr>
          <p:cNvSpPr txBox="1"/>
          <p:nvPr/>
        </p:nvSpPr>
        <p:spPr>
          <a:xfrm>
            <a:off x="3561588" y="3392424"/>
            <a:ext cx="194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 Sebastiano Fabbri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3;p22">
            <a:extLst>
              <a:ext uri="{FF2B5EF4-FFF2-40B4-BE49-F238E27FC236}">
                <a16:creationId xmlns:a16="http://schemas.microsoft.com/office/drawing/2014/main" id="{E65A4E74-F80E-B18A-2CDC-9AB7720C2AD5}"/>
              </a:ext>
            </a:extLst>
          </p:cNvPr>
          <p:cNvSpPr txBox="1">
            <a:spLocks/>
          </p:cNvSpPr>
          <p:nvPr/>
        </p:nvSpPr>
        <p:spPr>
          <a:xfrm>
            <a:off x="619506" y="379475"/>
            <a:ext cx="1449324" cy="4625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3200" b="1" dirty="0">
                <a:solidFill>
                  <a:schemeClr val="dk2"/>
                </a:solidFill>
                <a:latin typeface="Poppins"/>
                <a:cs typeface="Poppins"/>
                <a:sym typeface="Poppins"/>
              </a:rPr>
              <a:t>Utenti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6D0AE4-A743-037B-C946-2381DB209D77}"/>
              </a:ext>
            </a:extLst>
          </p:cNvPr>
          <p:cNvSpPr txBox="1"/>
          <p:nvPr/>
        </p:nvSpPr>
        <p:spPr>
          <a:xfrm>
            <a:off x="1932043" y="3061669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chemeClr val="dk1"/>
                </a:solidFill>
                <a:latin typeface="Muli"/>
              </a:rPr>
              <a:t>+ 78k</a:t>
            </a:r>
          </a:p>
        </p:txBody>
      </p:sp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2CA509AD-8BD4-9185-F5DA-46E98F18A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7944" y="1938482"/>
            <a:ext cx="1172764" cy="1172764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1403A627-0889-12B2-A7A4-8BF95C1D03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58" t="636" r="3054" b="3349"/>
          <a:stretch/>
        </p:blipFill>
        <p:spPr>
          <a:xfrm>
            <a:off x="4572000" y="1522035"/>
            <a:ext cx="3303460" cy="23618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1EBBD4-F87E-F514-C694-BB0B4B866990}"/>
              </a:ext>
            </a:extLst>
          </p:cNvPr>
          <p:cNvSpPr txBox="1"/>
          <p:nvPr/>
        </p:nvSpPr>
        <p:spPr>
          <a:xfrm>
            <a:off x="553567" y="937260"/>
            <a:ext cx="3163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dk1"/>
                </a:solidFill>
                <a:latin typeface="Muli"/>
              </a:rPr>
              <a:t>La community è ampia con il 98% è di nazionalità italiana</a:t>
            </a:r>
          </a:p>
        </p:txBody>
      </p:sp>
    </p:spTree>
    <p:extLst>
      <p:ext uri="{BB962C8B-B14F-4D97-AF65-F5344CB8AC3E}">
        <p14:creationId xmlns:p14="http://schemas.microsoft.com/office/powerpoint/2010/main" val="2847246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3;p22">
            <a:extLst>
              <a:ext uri="{FF2B5EF4-FFF2-40B4-BE49-F238E27FC236}">
                <a16:creationId xmlns:a16="http://schemas.microsoft.com/office/drawing/2014/main" id="{E65A4E74-F80E-B18A-2CDC-9AB7720C2AD5}"/>
              </a:ext>
            </a:extLst>
          </p:cNvPr>
          <p:cNvSpPr txBox="1">
            <a:spLocks/>
          </p:cNvSpPr>
          <p:nvPr/>
        </p:nvSpPr>
        <p:spPr>
          <a:xfrm>
            <a:off x="580644" y="379475"/>
            <a:ext cx="1924812" cy="4625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400" b="1" dirty="0">
                <a:solidFill>
                  <a:schemeClr val="dk2"/>
                </a:solidFill>
                <a:latin typeface="Poppins"/>
                <a:cs typeface="Poppins"/>
                <a:sym typeface="Poppins"/>
              </a:rPr>
              <a:t>Pulizia dati</a:t>
            </a: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29B99CB8-1CF2-AB13-5C95-02788C7EE0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54" b="3174"/>
          <a:stretch/>
        </p:blipFill>
        <p:spPr>
          <a:xfrm>
            <a:off x="1126109" y="2448421"/>
            <a:ext cx="2114893" cy="2084601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47276A18-F765-CEF9-FD59-61774360DF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8" t="1548" r="2909" b="3908"/>
          <a:stretch/>
        </p:blipFill>
        <p:spPr>
          <a:xfrm>
            <a:off x="4692861" y="2144015"/>
            <a:ext cx="4062073" cy="28026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1502C5-7FF9-DD0F-D817-3C951F45E9B2}"/>
              </a:ext>
            </a:extLst>
          </p:cNvPr>
          <p:cNvSpPr txBox="1"/>
          <p:nvPr/>
        </p:nvSpPr>
        <p:spPr>
          <a:xfrm>
            <a:off x="580644" y="918370"/>
            <a:ext cx="52075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dk1"/>
                </a:solidFill>
                <a:latin typeface="Muli"/>
                <a:sym typeface="Muli"/>
              </a:rPr>
              <a:t>Il dataset è abbastanza pulito.</a:t>
            </a:r>
          </a:p>
          <a:p>
            <a:r>
              <a:rPr lang="it-IT" dirty="0">
                <a:solidFill>
                  <a:schemeClr val="dk1"/>
                </a:solidFill>
                <a:latin typeface="Muli"/>
                <a:sym typeface="Muli"/>
              </a:rPr>
              <a:t>Questo permetterà di avere delle analisi più accurate.</a:t>
            </a:r>
          </a:p>
          <a:p>
            <a:endParaRPr lang="it-IT" dirty="0">
              <a:solidFill>
                <a:schemeClr val="dk1"/>
              </a:solidFill>
              <a:latin typeface="Muli"/>
              <a:sym typeface="Muli"/>
            </a:endParaRPr>
          </a:p>
          <a:p>
            <a:r>
              <a:rPr lang="it-IT" dirty="0">
                <a:solidFill>
                  <a:schemeClr val="dk1"/>
                </a:solidFill>
                <a:latin typeface="Muli"/>
                <a:sym typeface="Muli"/>
              </a:rPr>
              <a:t>La colonna ‘</a:t>
            </a:r>
            <a:r>
              <a:rPr lang="it-IT" dirty="0" err="1">
                <a:solidFill>
                  <a:schemeClr val="dk1"/>
                </a:solidFill>
                <a:latin typeface="Muli"/>
                <a:sym typeface="Muli"/>
              </a:rPr>
              <a:t>challenge_id</a:t>
            </a:r>
            <a:r>
              <a:rPr lang="it-IT" dirty="0">
                <a:solidFill>
                  <a:schemeClr val="dk1"/>
                </a:solidFill>
                <a:latin typeface="Muli"/>
                <a:sym typeface="Muli"/>
              </a:rPr>
              <a:t>’ verrà eliminata</a:t>
            </a:r>
          </a:p>
          <a:p>
            <a:r>
              <a:rPr lang="it-IT" dirty="0">
                <a:solidFill>
                  <a:schemeClr val="dk1"/>
                </a:solidFill>
                <a:latin typeface="Muli"/>
                <a:sym typeface="Muli"/>
              </a:rPr>
              <a:t>in quanto ha una percentuale troppo alta di valori mancanti.</a:t>
            </a:r>
          </a:p>
        </p:txBody>
      </p:sp>
    </p:spTree>
    <p:extLst>
      <p:ext uri="{BB962C8B-B14F-4D97-AF65-F5344CB8AC3E}">
        <p14:creationId xmlns:p14="http://schemas.microsoft.com/office/powerpoint/2010/main" val="1233813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3;p22">
            <a:extLst>
              <a:ext uri="{FF2B5EF4-FFF2-40B4-BE49-F238E27FC236}">
                <a16:creationId xmlns:a16="http://schemas.microsoft.com/office/drawing/2014/main" id="{E65A4E74-F80E-B18A-2CDC-9AB7720C2AD5}"/>
              </a:ext>
            </a:extLst>
          </p:cNvPr>
          <p:cNvSpPr txBox="1">
            <a:spLocks/>
          </p:cNvSpPr>
          <p:nvPr/>
        </p:nvSpPr>
        <p:spPr>
          <a:xfrm>
            <a:off x="580644" y="379475"/>
            <a:ext cx="1924812" cy="4625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400" b="1" dirty="0">
                <a:solidFill>
                  <a:schemeClr val="dk2"/>
                </a:solidFill>
                <a:latin typeface="Poppins"/>
                <a:cs typeface="Poppins"/>
                <a:sym typeface="Poppins"/>
              </a:rPr>
              <a:t>Device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FF70E0C-C81C-E339-9374-67C0FEFF8A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5" t="1153" r="4391" b="3997"/>
          <a:stretch/>
        </p:blipFill>
        <p:spPr>
          <a:xfrm>
            <a:off x="5044191" y="1516195"/>
            <a:ext cx="3436393" cy="23882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66EED8-2BB9-FFF1-E252-6FF8AB8D8996}"/>
              </a:ext>
            </a:extLst>
          </p:cNvPr>
          <p:cNvSpPr txBox="1"/>
          <p:nvPr/>
        </p:nvSpPr>
        <p:spPr>
          <a:xfrm>
            <a:off x="566928" y="1910030"/>
            <a:ext cx="38770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dk1"/>
                </a:solidFill>
                <a:latin typeface="Muli"/>
              </a:rPr>
              <a:t>L’approccio ‘</a:t>
            </a:r>
            <a:r>
              <a:rPr lang="it-IT" sz="1600" b="1" u="sng" dirty="0">
                <a:solidFill>
                  <a:schemeClr val="dk1"/>
                </a:solidFill>
                <a:latin typeface="Muli"/>
              </a:rPr>
              <a:t>mobile first</a:t>
            </a:r>
            <a:r>
              <a:rPr lang="it-IT" sz="1600" dirty="0">
                <a:solidFill>
                  <a:schemeClr val="dk1"/>
                </a:solidFill>
                <a:latin typeface="Muli"/>
              </a:rPr>
              <a:t>’ è consolidato in tutte le applicazioni.</a:t>
            </a:r>
          </a:p>
          <a:p>
            <a:endParaRPr lang="it-IT" sz="1600" dirty="0">
              <a:solidFill>
                <a:schemeClr val="dk1"/>
              </a:solidFill>
              <a:latin typeface="Muli"/>
            </a:endParaRPr>
          </a:p>
          <a:p>
            <a:r>
              <a:rPr lang="it-IT" sz="1600" dirty="0">
                <a:solidFill>
                  <a:schemeClr val="dk1"/>
                </a:solidFill>
                <a:latin typeface="Muli"/>
              </a:rPr>
              <a:t>Lo dimostrano grafici come questo, in cui i device smartphone dominano la scena.</a:t>
            </a:r>
          </a:p>
        </p:txBody>
      </p:sp>
    </p:spTree>
    <p:extLst>
      <p:ext uri="{BB962C8B-B14F-4D97-AF65-F5344CB8AC3E}">
        <p14:creationId xmlns:p14="http://schemas.microsoft.com/office/powerpoint/2010/main" val="1505451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3;p22">
            <a:extLst>
              <a:ext uri="{FF2B5EF4-FFF2-40B4-BE49-F238E27FC236}">
                <a16:creationId xmlns:a16="http://schemas.microsoft.com/office/drawing/2014/main" id="{E65A4E74-F80E-B18A-2CDC-9AB7720C2AD5}"/>
              </a:ext>
            </a:extLst>
          </p:cNvPr>
          <p:cNvSpPr txBox="1">
            <a:spLocks/>
          </p:cNvSpPr>
          <p:nvPr/>
        </p:nvSpPr>
        <p:spPr>
          <a:xfrm>
            <a:off x="580644" y="379475"/>
            <a:ext cx="2898648" cy="4625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400" b="1" dirty="0">
                <a:solidFill>
                  <a:schemeClr val="dk2"/>
                </a:solidFill>
                <a:latin typeface="Poppins"/>
                <a:cs typeface="Poppins"/>
                <a:sym typeface="Poppins"/>
              </a:rPr>
              <a:t>Categorie e livello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A6686667-86C2-9B6A-2121-4E69FC3FCE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6" t="2399" r="2007" b="4978"/>
          <a:stretch/>
        </p:blipFill>
        <p:spPr>
          <a:xfrm>
            <a:off x="5293508" y="842002"/>
            <a:ext cx="2958568" cy="1961388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EA98FCAF-5A52-7D21-23BB-919A1126E8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64" t="1486" r="1359" b="3106"/>
          <a:stretch/>
        </p:blipFill>
        <p:spPr>
          <a:xfrm>
            <a:off x="5293508" y="2803390"/>
            <a:ext cx="2958568" cy="20391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B4A7F5-76A3-D66B-E077-7F4829BDD2E7}"/>
              </a:ext>
            </a:extLst>
          </p:cNvPr>
          <p:cNvSpPr txBox="1"/>
          <p:nvPr/>
        </p:nvSpPr>
        <p:spPr>
          <a:xfrm>
            <a:off x="454736" y="2025396"/>
            <a:ext cx="45736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dk1"/>
                </a:solidFill>
                <a:latin typeface="Muli"/>
              </a:rPr>
              <a:t>Sia il livello che le categorie di ricette non sono omogenee.</a:t>
            </a:r>
          </a:p>
          <a:p>
            <a:endParaRPr lang="it-IT" dirty="0">
              <a:solidFill>
                <a:schemeClr val="dk1"/>
              </a:solidFill>
              <a:latin typeface="Muli"/>
            </a:endParaRPr>
          </a:p>
          <a:p>
            <a:endParaRPr lang="it-IT" dirty="0">
              <a:solidFill>
                <a:schemeClr val="dk1"/>
              </a:solidFill>
              <a:latin typeface="Muli"/>
            </a:endParaRPr>
          </a:p>
          <a:p>
            <a:endParaRPr lang="it-IT" dirty="0">
              <a:solidFill>
                <a:schemeClr val="dk1"/>
              </a:solidFill>
              <a:latin typeface="Muli"/>
            </a:endParaRPr>
          </a:p>
          <a:p>
            <a:r>
              <a:rPr lang="it-IT" dirty="0">
                <a:solidFill>
                  <a:schemeClr val="dk1"/>
                </a:solidFill>
                <a:latin typeface="Muli"/>
              </a:rPr>
              <a:t>Trovano più spazio ‘</a:t>
            </a:r>
            <a:r>
              <a:rPr lang="it-IT" b="1" dirty="0">
                <a:solidFill>
                  <a:schemeClr val="dk1"/>
                </a:solidFill>
                <a:latin typeface="Muli"/>
              </a:rPr>
              <a:t>lunch</a:t>
            </a:r>
            <a:r>
              <a:rPr lang="it-IT" dirty="0">
                <a:solidFill>
                  <a:schemeClr val="dk1"/>
                </a:solidFill>
                <a:latin typeface="Muli"/>
              </a:rPr>
              <a:t>’ e ‘</a:t>
            </a:r>
            <a:r>
              <a:rPr lang="it-IT" b="1" dirty="0" err="1">
                <a:solidFill>
                  <a:schemeClr val="dk1"/>
                </a:solidFill>
                <a:latin typeface="Muli"/>
              </a:rPr>
              <a:t>dinner</a:t>
            </a:r>
            <a:r>
              <a:rPr lang="it-IT" dirty="0">
                <a:solidFill>
                  <a:schemeClr val="dk1"/>
                </a:solidFill>
                <a:latin typeface="Muli"/>
              </a:rPr>
              <a:t>’ e il livello </a:t>
            </a:r>
            <a:r>
              <a:rPr lang="it-IT" u="sng" dirty="0">
                <a:solidFill>
                  <a:schemeClr val="dk1"/>
                </a:solidFill>
                <a:latin typeface="Muli"/>
              </a:rPr>
              <a:t>intermedio</a:t>
            </a:r>
            <a:r>
              <a:rPr lang="it-IT" dirty="0">
                <a:solidFill>
                  <a:schemeClr val="dk1"/>
                </a:solidFill>
                <a:latin typeface="Muli"/>
              </a:rPr>
              <a:t> è </a:t>
            </a:r>
          </a:p>
          <a:p>
            <a:r>
              <a:rPr lang="it-IT" dirty="0">
                <a:solidFill>
                  <a:schemeClr val="dk1"/>
                </a:solidFill>
                <a:latin typeface="Muli"/>
              </a:rPr>
              <a:t>molto più presente rispetto agli altri 2 livelli di difficoltà.</a:t>
            </a:r>
          </a:p>
        </p:txBody>
      </p:sp>
    </p:spTree>
    <p:extLst>
      <p:ext uri="{BB962C8B-B14F-4D97-AF65-F5344CB8AC3E}">
        <p14:creationId xmlns:p14="http://schemas.microsoft.com/office/powerpoint/2010/main" val="2479044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3;p22">
            <a:extLst>
              <a:ext uri="{FF2B5EF4-FFF2-40B4-BE49-F238E27FC236}">
                <a16:creationId xmlns:a16="http://schemas.microsoft.com/office/drawing/2014/main" id="{E65A4E74-F80E-B18A-2CDC-9AB7720C2AD5}"/>
              </a:ext>
            </a:extLst>
          </p:cNvPr>
          <p:cNvSpPr txBox="1">
            <a:spLocks/>
          </p:cNvSpPr>
          <p:nvPr/>
        </p:nvSpPr>
        <p:spPr>
          <a:xfrm>
            <a:off x="534924" y="608075"/>
            <a:ext cx="3497580" cy="4625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400" b="1" dirty="0">
                <a:solidFill>
                  <a:schemeClr val="dk2"/>
                </a:solidFill>
                <a:latin typeface="Poppins"/>
                <a:cs typeface="Poppins"/>
                <a:sym typeface="Poppins"/>
              </a:rPr>
              <a:t>Analisi temporali </a:t>
            </a:r>
            <a:r>
              <a:rPr lang="it-IT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utenti iscritti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A89FC3A-F658-B166-A801-2759D8A705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1" t="1044" r="2707" b="2771"/>
          <a:stretch/>
        </p:blipFill>
        <p:spPr>
          <a:xfrm>
            <a:off x="281708" y="1293877"/>
            <a:ext cx="5867632" cy="29378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CB82DD-C20B-D0AB-A3B6-71D7959DFB26}"/>
              </a:ext>
            </a:extLst>
          </p:cNvPr>
          <p:cNvSpPr txBox="1"/>
          <p:nvPr/>
        </p:nvSpPr>
        <p:spPr>
          <a:xfrm>
            <a:off x="6423660" y="1556087"/>
            <a:ext cx="24386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dk1"/>
                </a:solidFill>
                <a:latin typeface="Muli"/>
              </a:rPr>
              <a:t>Le iscrizioni partono bene con uno </a:t>
            </a:r>
            <a:r>
              <a:rPr lang="it-IT" b="1" dirty="0">
                <a:solidFill>
                  <a:schemeClr val="dk1"/>
                </a:solidFill>
                <a:latin typeface="Muli"/>
              </a:rPr>
              <a:t>slancio positivo</a:t>
            </a:r>
            <a:r>
              <a:rPr lang="it-IT" dirty="0">
                <a:solidFill>
                  <a:schemeClr val="dk1"/>
                </a:solidFill>
                <a:latin typeface="Muli"/>
              </a:rPr>
              <a:t>.</a:t>
            </a:r>
          </a:p>
          <a:p>
            <a:endParaRPr lang="it-IT" dirty="0">
              <a:solidFill>
                <a:schemeClr val="dk1"/>
              </a:solidFill>
              <a:latin typeface="Muli"/>
            </a:endParaRPr>
          </a:p>
          <a:p>
            <a:r>
              <a:rPr lang="it-IT" dirty="0">
                <a:solidFill>
                  <a:schemeClr val="dk1"/>
                </a:solidFill>
                <a:latin typeface="Muli"/>
              </a:rPr>
              <a:t>Segue però un </a:t>
            </a:r>
            <a:r>
              <a:rPr lang="it-IT" b="1" dirty="0">
                <a:solidFill>
                  <a:schemeClr val="dk1"/>
                </a:solidFill>
                <a:latin typeface="Muli"/>
              </a:rPr>
              <a:t>calo preoccupante</a:t>
            </a:r>
            <a:r>
              <a:rPr lang="it-IT" dirty="0">
                <a:solidFill>
                  <a:schemeClr val="dk1"/>
                </a:solidFill>
                <a:latin typeface="Muli"/>
              </a:rPr>
              <a:t> verso metà anno 2021,</a:t>
            </a:r>
          </a:p>
          <a:p>
            <a:endParaRPr lang="it-IT" dirty="0">
              <a:solidFill>
                <a:schemeClr val="dk1"/>
              </a:solidFill>
              <a:latin typeface="Muli"/>
            </a:endParaRPr>
          </a:p>
          <a:p>
            <a:r>
              <a:rPr lang="it-IT" dirty="0">
                <a:solidFill>
                  <a:schemeClr val="dk1"/>
                </a:solidFill>
                <a:latin typeface="Muli"/>
              </a:rPr>
              <a:t>per poi quasi fermarsi all’inizio dell’anno nuovo.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4A72D8F-E456-8DE8-CBF5-A099EC072E6E}"/>
              </a:ext>
            </a:extLst>
          </p:cNvPr>
          <p:cNvCxnSpPr/>
          <p:nvPr/>
        </p:nvCxnSpPr>
        <p:spPr>
          <a:xfrm flipV="1">
            <a:off x="1709928" y="1884976"/>
            <a:ext cx="973836" cy="8778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D00075-902E-ECD5-493F-5FC0A0F189BB}"/>
              </a:ext>
            </a:extLst>
          </p:cNvPr>
          <p:cNvCxnSpPr/>
          <p:nvPr/>
        </p:nvCxnSpPr>
        <p:spPr>
          <a:xfrm>
            <a:off x="3223260" y="2029968"/>
            <a:ext cx="644652" cy="1362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228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3;p22">
            <a:extLst>
              <a:ext uri="{FF2B5EF4-FFF2-40B4-BE49-F238E27FC236}">
                <a16:creationId xmlns:a16="http://schemas.microsoft.com/office/drawing/2014/main" id="{E65A4E74-F80E-B18A-2CDC-9AB7720C2AD5}"/>
              </a:ext>
            </a:extLst>
          </p:cNvPr>
          <p:cNvSpPr txBox="1">
            <a:spLocks/>
          </p:cNvSpPr>
          <p:nvPr/>
        </p:nvSpPr>
        <p:spPr>
          <a:xfrm>
            <a:off x="534924" y="608075"/>
            <a:ext cx="3497580" cy="4625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400" b="1" dirty="0">
                <a:solidFill>
                  <a:schemeClr val="dk2"/>
                </a:solidFill>
                <a:latin typeface="Poppins"/>
                <a:cs typeface="Poppins"/>
                <a:sym typeface="Poppins"/>
              </a:rPr>
              <a:t>Analisi temporali </a:t>
            </a:r>
            <a:r>
              <a:rPr lang="it-IT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ricette postate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CB82DD-C20B-D0AB-A3B6-71D7959DFB26}"/>
              </a:ext>
            </a:extLst>
          </p:cNvPr>
          <p:cNvSpPr txBox="1"/>
          <p:nvPr/>
        </p:nvSpPr>
        <p:spPr>
          <a:xfrm>
            <a:off x="6396228" y="1168634"/>
            <a:ext cx="24386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dk1"/>
                </a:solidFill>
                <a:latin typeface="Muli"/>
              </a:rPr>
              <a:t>Discorso simile per le ricette postate dagli utenti.</a:t>
            </a:r>
          </a:p>
          <a:p>
            <a:endParaRPr lang="it-IT" dirty="0">
              <a:solidFill>
                <a:schemeClr val="dk1"/>
              </a:solidFill>
              <a:latin typeface="Muli"/>
            </a:endParaRPr>
          </a:p>
          <a:p>
            <a:r>
              <a:rPr lang="it-IT" dirty="0">
                <a:solidFill>
                  <a:schemeClr val="dk1"/>
                </a:solidFill>
                <a:latin typeface="Muli"/>
              </a:rPr>
              <a:t>Crescono nel primo periodo dell’anno per poi scendere con uguale intensità.</a:t>
            </a:r>
          </a:p>
          <a:p>
            <a:endParaRPr lang="it-IT" dirty="0">
              <a:solidFill>
                <a:schemeClr val="dk1"/>
              </a:solidFill>
              <a:latin typeface="Muli"/>
            </a:endParaRPr>
          </a:p>
          <a:p>
            <a:r>
              <a:rPr lang="it-IT" dirty="0">
                <a:solidFill>
                  <a:schemeClr val="dk1"/>
                </a:solidFill>
                <a:latin typeface="Muli"/>
              </a:rPr>
              <a:t>Qui notiamo un comportamento ripetuto nel tempo. </a:t>
            </a:r>
          </a:p>
          <a:p>
            <a:endParaRPr lang="it-IT" dirty="0">
              <a:solidFill>
                <a:schemeClr val="dk1"/>
              </a:solidFill>
              <a:latin typeface="Muli"/>
            </a:endParaRPr>
          </a:p>
          <a:p>
            <a:r>
              <a:rPr lang="it-IT" dirty="0">
                <a:solidFill>
                  <a:schemeClr val="dk1"/>
                </a:solidFill>
                <a:latin typeface="Muli"/>
              </a:rPr>
              <a:t>Ci sono giorni in cui l’attività degli utenti raggiunge dei </a:t>
            </a:r>
            <a:r>
              <a:rPr lang="it-IT" dirty="0">
                <a:solidFill>
                  <a:schemeClr val="accent2"/>
                </a:solidFill>
                <a:latin typeface="Muli"/>
              </a:rPr>
              <a:t>picchi</a:t>
            </a:r>
            <a:r>
              <a:rPr lang="it-IT" dirty="0">
                <a:solidFill>
                  <a:schemeClr val="dk1"/>
                </a:solidFill>
                <a:latin typeface="Muli"/>
              </a:rPr>
              <a:t> ripetuti, seguiti da una </a:t>
            </a:r>
            <a:r>
              <a:rPr lang="it-IT" dirty="0">
                <a:solidFill>
                  <a:srgbClr val="FF0000"/>
                </a:solidFill>
                <a:latin typeface="Muli"/>
              </a:rPr>
              <a:t>diminuzione</a:t>
            </a:r>
            <a:r>
              <a:rPr lang="it-IT" dirty="0">
                <a:solidFill>
                  <a:schemeClr val="dk1"/>
                </a:solidFill>
                <a:latin typeface="Muli"/>
              </a:rPr>
              <a:t> di traffico.</a:t>
            </a:r>
          </a:p>
          <a:p>
            <a:endParaRPr lang="it-IT" dirty="0">
              <a:solidFill>
                <a:schemeClr val="dk1"/>
              </a:solidFill>
              <a:latin typeface="Muli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BF30E833-78E9-2F67-E49A-320C6E976F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92" b="2218"/>
          <a:stretch/>
        </p:blipFill>
        <p:spPr>
          <a:xfrm>
            <a:off x="620294" y="1556087"/>
            <a:ext cx="5561049" cy="2549083"/>
          </a:xfrm>
          <a:prstGeom prst="rect">
            <a:avLst/>
          </a:prstGeom>
        </p:spPr>
      </p:pic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40532F5-2D3F-7C0B-B510-D86FF0D9FFF8}"/>
              </a:ext>
            </a:extLst>
          </p:cNvPr>
          <p:cNvSpPr/>
          <p:nvPr/>
        </p:nvSpPr>
        <p:spPr>
          <a:xfrm>
            <a:off x="3209544" y="3374697"/>
            <a:ext cx="76974" cy="90879"/>
          </a:xfrm>
          <a:prstGeom prst="flowChartConnector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FF3BFB2F-8E6B-EC87-1E28-866C5F3F1A50}"/>
              </a:ext>
            </a:extLst>
          </p:cNvPr>
          <p:cNvSpPr/>
          <p:nvPr/>
        </p:nvSpPr>
        <p:spPr>
          <a:xfrm>
            <a:off x="3393960" y="3465575"/>
            <a:ext cx="76974" cy="90879"/>
          </a:xfrm>
          <a:prstGeom prst="flowChartConnector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A875A31A-A104-13F5-F5CC-F72AF3AF9C8E}"/>
              </a:ext>
            </a:extLst>
          </p:cNvPr>
          <p:cNvSpPr/>
          <p:nvPr/>
        </p:nvSpPr>
        <p:spPr>
          <a:xfrm>
            <a:off x="3293751" y="3420136"/>
            <a:ext cx="76974" cy="90879"/>
          </a:xfrm>
          <a:prstGeom prst="flowChartConnector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B4F003B2-09D0-0367-4F07-B64D11B84175}"/>
              </a:ext>
            </a:extLst>
          </p:cNvPr>
          <p:cNvSpPr/>
          <p:nvPr/>
        </p:nvSpPr>
        <p:spPr>
          <a:xfrm>
            <a:off x="3432447" y="3152640"/>
            <a:ext cx="76974" cy="90879"/>
          </a:xfrm>
          <a:prstGeom prst="flowChartConnector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A169C374-EC7D-BD42-3954-17DF7E4F89E7}"/>
              </a:ext>
            </a:extLst>
          </p:cNvPr>
          <p:cNvSpPr/>
          <p:nvPr/>
        </p:nvSpPr>
        <p:spPr>
          <a:xfrm>
            <a:off x="3323844" y="3061761"/>
            <a:ext cx="76974" cy="90879"/>
          </a:xfrm>
          <a:prstGeom prst="flowChartConnector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D3BCF834-19FD-5AAF-C9A8-54853FFB214C}"/>
              </a:ext>
            </a:extLst>
          </p:cNvPr>
          <p:cNvSpPr/>
          <p:nvPr/>
        </p:nvSpPr>
        <p:spPr>
          <a:xfrm>
            <a:off x="3240798" y="2934651"/>
            <a:ext cx="76974" cy="90879"/>
          </a:xfrm>
          <a:prstGeom prst="flowChartConnector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3765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3;p22">
            <a:extLst>
              <a:ext uri="{FF2B5EF4-FFF2-40B4-BE49-F238E27FC236}">
                <a16:creationId xmlns:a16="http://schemas.microsoft.com/office/drawing/2014/main" id="{E65A4E74-F80E-B18A-2CDC-9AB7720C2AD5}"/>
              </a:ext>
            </a:extLst>
          </p:cNvPr>
          <p:cNvSpPr txBox="1">
            <a:spLocks/>
          </p:cNvSpPr>
          <p:nvPr/>
        </p:nvSpPr>
        <p:spPr>
          <a:xfrm>
            <a:off x="406908" y="70487"/>
            <a:ext cx="3497580" cy="4625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400" b="1" dirty="0">
                <a:solidFill>
                  <a:schemeClr val="dk2"/>
                </a:solidFill>
                <a:latin typeface="Poppins"/>
                <a:cs typeface="Poppins"/>
                <a:sym typeface="Poppins"/>
              </a:rPr>
              <a:t>Analisi </a:t>
            </a:r>
            <a:r>
              <a:rPr lang="it-IT" sz="2400" b="1" dirty="0">
                <a:solidFill>
                  <a:schemeClr val="tx1"/>
                </a:solidFill>
                <a:latin typeface="Poppins"/>
                <a:cs typeface="Poppins"/>
                <a:sym typeface="Poppins"/>
              </a:rPr>
              <a:t>gradimento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5B0C6141-ECA0-7E4C-2B2A-417A891A62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1" t="839" r="1008" b="2126"/>
          <a:stretch/>
        </p:blipFill>
        <p:spPr>
          <a:xfrm>
            <a:off x="265175" y="676570"/>
            <a:ext cx="2930858" cy="1997264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34E8D552-8500-6B5A-5BDE-17C0387BFC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1" r="573" b="2456"/>
          <a:stretch/>
        </p:blipFill>
        <p:spPr>
          <a:xfrm>
            <a:off x="265175" y="2727806"/>
            <a:ext cx="5787197" cy="20910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FD54D4-4792-F891-FD26-6C6D2ED21E9F}"/>
              </a:ext>
            </a:extLst>
          </p:cNvPr>
          <p:cNvSpPr txBox="1"/>
          <p:nvPr/>
        </p:nvSpPr>
        <p:spPr>
          <a:xfrm>
            <a:off x="3518044" y="809566"/>
            <a:ext cx="50686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dk1"/>
                </a:solidFill>
                <a:latin typeface="Muli"/>
              </a:rPr>
              <a:t>Gli utenti sembrano soddisfatti delle ricette proposte.</a:t>
            </a:r>
          </a:p>
          <a:p>
            <a:r>
              <a:rPr lang="it-IT" dirty="0">
                <a:solidFill>
                  <a:schemeClr val="dk1"/>
                </a:solidFill>
                <a:latin typeface="Muli"/>
              </a:rPr>
              <a:t>La maggior parte delle valutazioni rientra tra 4 e 5.</a:t>
            </a:r>
          </a:p>
          <a:p>
            <a:endParaRPr lang="it-IT" dirty="0">
              <a:solidFill>
                <a:schemeClr val="dk1"/>
              </a:solidFill>
              <a:latin typeface="Muli"/>
            </a:endParaRPr>
          </a:p>
          <a:p>
            <a:r>
              <a:rPr lang="it-IT" dirty="0">
                <a:solidFill>
                  <a:schemeClr val="dk1"/>
                </a:solidFill>
                <a:latin typeface="Muli"/>
              </a:rPr>
              <a:t>Tutti gli chef si fanno notare per la loro preparazione, ricevendo in media 4,5 stelle ciascuno.</a:t>
            </a:r>
          </a:p>
          <a:p>
            <a:endParaRPr lang="it-IT" dirty="0">
              <a:solidFill>
                <a:schemeClr val="dk1"/>
              </a:solidFill>
              <a:latin typeface="Muli"/>
            </a:endParaRPr>
          </a:p>
          <a:p>
            <a:r>
              <a:rPr lang="it-IT" dirty="0">
                <a:solidFill>
                  <a:schemeClr val="dk1"/>
                </a:solidFill>
                <a:latin typeface="Muli"/>
              </a:rPr>
              <a:t>L’unico valore diverso è identificato con id 600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7345CE6-74F1-C908-37B4-1132A61AC933}"/>
              </a:ext>
            </a:extLst>
          </p:cNvPr>
          <p:cNvSpPr/>
          <p:nvPr/>
        </p:nvSpPr>
        <p:spPr>
          <a:xfrm>
            <a:off x="3518044" y="3557577"/>
            <a:ext cx="107552" cy="113739"/>
          </a:xfrm>
          <a:prstGeom prst="flowChartConnector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1417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33;p22">
            <a:extLst>
              <a:ext uri="{FF2B5EF4-FFF2-40B4-BE49-F238E27FC236}">
                <a16:creationId xmlns:a16="http://schemas.microsoft.com/office/drawing/2014/main" id="{CFD8049F-0D4A-39DD-B92A-C493164408C9}"/>
              </a:ext>
            </a:extLst>
          </p:cNvPr>
          <p:cNvSpPr txBox="1">
            <a:spLocks/>
          </p:cNvSpPr>
          <p:nvPr/>
        </p:nvSpPr>
        <p:spPr>
          <a:xfrm>
            <a:off x="6483467" y="83287"/>
            <a:ext cx="2208275" cy="4625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400" b="1" dirty="0">
                <a:solidFill>
                  <a:schemeClr val="dk2"/>
                </a:solidFill>
                <a:latin typeface="Poppins"/>
                <a:cs typeface="Poppins"/>
                <a:sym typeface="Poppins"/>
              </a:rPr>
              <a:t>Dashboard</a:t>
            </a:r>
            <a:endParaRPr lang="it-IT" sz="2400" b="1" dirty="0">
              <a:solidFill>
                <a:schemeClr val="tx1"/>
              </a:solidFill>
              <a:latin typeface="Poppins"/>
              <a:cs typeface="Poppins"/>
              <a:sym typeface="Poppins"/>
            </a:endParaRP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0CD0130-C101-E633-99CE-D4274AE1D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58" y="124435"/>
            <a:ext cx="3014128" cy="2619756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0DE605BE-1D73-2477-3DF9-C829DA45A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80" y="2744191"/>
            <a:ext cx="3225631" cy="21992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B3866D-415F-4E2A-6681-1105574240F9}"/>
              </a:ext>
            </a:extLst>
          </p:cNvPr>
          <p:cNvSpPr txBox="1"/>
          <p:nvPr/>
        </p:nvSpPr>
        <p:spPr>
          <a:xfrm>
            <a:off x="4370833" y="2202418"/>
            <a:ext cx="3840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dk1"/>
                </a:solidFill>
                <a:latin typeface="Muli"/>
              </a:rPr>
              <a:t>Tramite </a:t>
            </a:r>
            <a:r>
              <a:rPr lang="it-IT" b="1" u="sng" dirty="0">
                <a:solidFill>
                  <a:schemeClr val="dk1"/>
                </a:solidFill>
                <a:latin typeface="Muli"/>
              </a:rPr>
              <a:t>tableau</a:t>
            </a:r>
            <a:r>
              <a:rPr lang="it-IT" dirty="0">
                <a:solidFill>
                  <a:schemeClr val="dk1"/>
                </a:solidFill>
                <a:latin typeface="Muli"/>
              </a:rPr>
              <a:t> riassumiamo le analisi principali in un unico file che mostra l’andamento delle variabili nel tempo. </a:t>
            </a:r>
          </a:p>
        </p:txBody>
      </p:sp>
    </p:spTree>
    <p:extLst>
      <p:ext uri="{BB962C8B-B14F-4D97-AF65-F5344CB8AC3E}">
        <p14:creationId xmlns:p14="http://schemas.microsoft.com/office/powerpoint/2010/main" val="2019619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 idx="4294967295"/>
          </p:nvPr>
        </p:nvSpPr>
        <p:spPr>
          <a:xfrm>
            <a:off x="939468" y="1991849"/>
            <a:ext cx="49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7200" dirty="0" err="1"/>
              <a:t>Personas</a:t>
            </a:r>
            <a:endParaRPr sz="7200" dirty="0"/>
          </a:p>
        </p:txBody>
      </p:sp>
      <p:pic>
        <p:nvPicPr>
          <p:cNvPr id="8" name="Graphic 7" descr="Cycle with people with solid fill">
            <a:extLst>
              <a:ext uri="{FF2B5EF4-FFF2-40B4-BE49-F238E27FC236}">
                <a16:creationId xmlns:a16="http://schemas.microsoft.com/office/drawing/2014/main" id="{CEBB6C2C-0A64-F28D-D32A-C8BCC335D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464" y="1659635"/>
            <a:ext cx="1824228" cy="182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90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EADD6A-FBA6-0C50-B172-73EE480E1BD3}"/>
              </a:ext>
            </a:extLst>
          </p:cNvPr>
          <p:cNvSpPr txBox="1"/>
          <p:nvPr/>
        </p:nvSpPr>
        <p:spPr>
          <a:xfrm>
            <a:off x="448057" y="840841"/>
            <a:ext cx="44531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dk1"/>
                </a:solidFill>
                <a:latin typeface="Muli"/>
              </a:rPr>
              <a:t>Le </a:t>
            </a:r>
            <a:r>
              <a:rPr lang="it-IT" dirty="0" err="1">
                <a:solidFill>
                  <a:schemeClr val="dk1"/>
                </a:solidFill>
                <a:latin typeface="Muli"/>
              </a:rPr>
              <a:t>Personas</a:t>
            </a:r>
            <a:r>
              <a:rPr lang="it-IT" dirty="0">
                <a:solidFill>
                  <a:schemeClr val="dk1"/>
                </a:solidFill>
                <a:latin typeface="Muli"/>
              </a:rPr>
              <a:t> sono utenti fittizi, ma verosimili che riflettono diversi tipi di clienti.</a:t>
            </a:r>
          </a:p>
          <a:p>
            <a:endParaRPr lang="it-IT" dirty="0">
              <a:solidFill>
                <a:schemeClr val="dk1"/>
              </a:solidFill>
              <a:latin typeface="Muli"/>
            </a:endParaRPr>
          </a:p>
          <a:p>
            <a:r>
              <a:rPr lang="it-IT" dirty="0">
                <a:solidFill>
                  <a:schemeClr val="dk1"/>
                </a:solidFill>
                <a:latin typeface="Muli"/>
              </a:rPr>
              <a:t>Si creano per avere un riferimento chiaro in termini di pubblico da raggiungere e di attività da mettere in pratica nel tempo per realizzare una strategia.</a:t>
            </a:r>
          </a:p>
          <a:p>
            <a:endParaRPr lang="it-IT" dirty="0">
              <a:solidFill>
                <a:schemeClr val="dk1"/>
              </a:solidFill>
              <a:latin typeface="Muli"/>
            </a:endParaRPr>
          </a:p>
          <a:p>
            <a:r>
              <a:rPr lang="it-IT" dirty="0">
                <a:solidFill>
                  <a:schemeClr val="dk1"/>
                </a:solidFill>
                <a:latin typeface="Muli"/>
              </a:rPr>
              <a:t>Con le </a:t>
            </a:r>
            <a:r>
              <a:rPr lang="it-IT" dirty="0" err="1">
                <a:solidFill>
                  <a:schemeClr val="dk1"/>
                </a:solidFill>
                <a:latin typeface="Muli"/>
              </a:rPr>
              <a:t>personas</a:t>
            </a:r>
            <a:r>
              <a:rPr lang="it-IT" dirty="0">
                <a:solidFill>
                  <a:schemeClr val="dk1"/>
                </a:solidFill>
                <a:latin typeface="Muli"/>
              </a:rPr>
              <a:t> puoi dare un volto e un nome al pubblico, rafforzare il rapporto di empatia con chi userà/scaricherà un prodotto/servizio</a:t>
            </a:r>
          </a:p>
        </p:txBody>
      </p:sp>
      <p:sp>
        <p:nvSpPr>
          <p:cNvPr id="4" name="Google Shape;133;p22">
            <a:extLst>
              <a:ext uri="{FF2B5EF4-FFF2-40B4-BE49-F238E27FC236}">
                <a16:creationId xmlns:a16="http://schemas.microsoft.com/office/drawing/2014/main" id="{2DF16272-3B7B-5696-AC1B-A3CDA439E881}"/>
              </a:ext>
            </a:extLst>
          </p:cNvPr>
          <p:cNvSpPr txBox="1">
            <a:spLocks/>
          </p:cNvSpPr>
          <p:nvPr/>
        </p:nvSpPr>
        <p:spPr>
          <a:xfrm>
            <a:off x="507493" y="114648"/>
            <a:ext cx="3497580" cy="4625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400" b="1" dirty="0">
                <a:solidFill>
                  <a:schemeClr val="dk2"/>
                </a:solidFill>
                <a:latin typeface="Poppins"/>
                <a:cs typeface="Poppins"/>
                <a:sym typeface="Poppins"/>
              </a:rPr>
              <a:t>Cosa sono?</a:t>
            </a:r>
            <a:endParaRPr lang="it-IT" sz="2400" b="1" dirty="0">
              <a:solidFill>
                <a:schemeClr val="tx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F1BB9A-34B9-EF82-258B-128280572172}"/>
              </a:ext>
            </a:extLst>
          </p:cNvPr>
          <p:cNvSpPr txBox="1"/>
          <p:nvPr/>
        </p:nvSpPr>
        <p:spPr>
          <a:xfrm>
            <a:off x="448057" y="3451860"/>
            <a:ext cx="4453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dk1"/>
                </a:solidFill>
                <a:latin typeface="Muli"/>
              </a:rPr>
              <a:t>Cerchiamo utenti simili nelle categorie </a:t>
            </a:r>
            <a:r>
              <a:rPr lang="it-IT" b="1" dirty="0" err="1">
                <a:solidFill>
                  <a:schemeClr val="accent2"/>
                </a:solidFill>
                <a:latin typeface="Muli"/>
              </a:rPr>
              <a:t>smoothies</a:t>
            </a:r>
            <a:r>
              <a:rPr lang="it-IT" dirty="0">
                <a:solidFill>
                  <a:schemeClr val="dk1"/>
                </a:solidFill>
                <a:latin typeface="Muli"/>
              </a:rPr>
              <a:t>, </a:t>
            </a:r>
            <a:r>
              <a:rPr lang="it-IT" b="1" dirty="0">
                <a:solidFill>
                  <a:schemeClr val="accent2"/>
                </a:solidFill>
                <a:latin typeface="Muli"/>
              </a:rPr>
              <a:t>aperitivo</a:t>
            </a:r>
            <a:r>
              <a:rPr lang="it-IT" dirty="0">
                <a:solidFill>
                  <a:schemeClr val="dk1"/>
                </a:solidFill>
                <a:latin typeface="Muli"/>
              </a:rPr>
              <a:t> e </a:t>
            </a:r>
            <a:r>
              <a:rPr lang="it-IT" b="1" dirty="0">
                <a:solidFill>
                  <a:schemeClr val="accent2"/>
                </a:solidFill>
                <a:latin typeface="Muli"/>
              </a:rPr>
              <a:t>breakfast</a:t>
            </a:r>
            <a:r>
              <a:rPr lang="it-IT" dirty="0">
                <a:solidFill>
                  <a:schemeClr val="dk1"/>
                </a:solidFill>
                <a:latin typeface="Muli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Introduzione</a:t>
            </a:r>
            <a:endParaRPr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2993928" y="1320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65617D"/>
                </a:solidFill>
              </a:rPr>
              <a:t>STRUMENTI</a:t>
            </a:r>
            <a:endParaRPr sz="1200" dirty="0">
              <a:solidFill>
                <a:srgbClr val="65617D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65617D"/>
                </a:solidFill>
              </a:rPr>
              <a:t>Utilizzeremo il linguaggio di programmazione </a:t>
            </a:r>
            <a:r>
              <a:rPr lang="it-IT" sz="1200" b="1" dirty="0">
                <a:solidFill>
                  <a:srgbClr val="65617D"/>
                </a:solidFill>
              </a:rPr>
              <a:t>Python</a:t>
            </a:r>
            <a:r>
              <a:rPr lang="it-IT" sz="1200" dirty="0">
                <a:solidFill>
                  <a:srgbClr val="65617D"/>
                </a:solidFill>
              </a:rPr>
              <a:t> per le analisi statistiche, mentre per la creazione di dashboard interattive utilizzeremo </a:t>
            </a:r>
            <a:r>
              <a:rPr lang="it-IT" sz="1200" b="1" dirty="0">
                <a:solidFill>
                  <a:srgbClr val="65617D"/>
                </a:solidFill>
              </a:rPr>
              <a:t>Tableau</a:t>
            </a:r>
            <a:r>
              <a:rPr lang="it-IT" sz="1200" dirty="0">
                <a:solidFill>
                  <a:srgbClr val="65617D"/>
                </a:solidFill>
              </a:rPr>
              <a:t>.</a:t>
            </a:r>
            <a:endParaRPr sz="1200" dirty="0">
              <a:solidFill>
                <a:srgbClr val="65617D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200" y="1320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200" b="1" dirty="0">
                <a:solidFill>
                  <a:srgbClr val="65617D"/>
                </a:solidFill>
              </a:rPr>
              <a:t>DATI</a:t>
            </a:r>
            <a:endParaRPr lang="it-IT" sz="1200" dirty="0">
              <a:solidFill>
                <a:srgbClr val="65617D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200" dirty="0">
                <a:solidFill>
                  <a:srgbClr val="65617D"/>
                </a:solidFill>
              </a:rPr>
              <a:t>Abbiamo un dataset relativo a una nuovissima community di cucina </a:t>
            </a:r>
            <a:r>
              <a:rPr lang="it-IT" sz="1200" dirty="0" err="1">
                <a:solidFill>
                  <a:srgbClr val="65617D"/>
                </a:solidFill>
              </a:rPr>
              <a:t>plant</a:t>
            </a:r>
            <a:r>
              <a:rPr lang="it-IT" sz="1200" dirty="0">
                <a:solidFill>
                  <a:srgbClr val="65617D"/>
                </a:solidFill>
              </a:rPr>
              <a:t> </a:t>
            </a:r>
            <a:r>
              <a:rPr lang="it-IT" sz="1200" dirty="0" err="1">
                <a:solidFill>
                  <a:srgbClr val="65617D"/>
                </a:solidFill>
              </a:rPr>
              <a:t>based</a:t>
            </a:r>
            <a:r>
              <a:rPr lang="it-IT" sz="1200" dirty="0">
                <a:solidFill>
                  <a:srgbClr val="65617D"/>
                </a:solidFill>
              </a:rPr>
              <a:t>.</a:t>
            </a:r>
            <a:endParaRPr sz="1200" dirty="0">
              <a:solidFill>
                <a:srgbClr val="65617D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65617D"/>
                </a:solidFill>
              </a:rPr>
              <a:t>Il dataset è molto grande </a:t>
            </a:r>
            <a:r>
              <a:rPr lang="it-IT" sz="1200" dirty="0">
                <a:solidFill>
                  <a:srgbClr val="65617D"/>
                </a:solidFill>
              </a:rPr>
              <a:t>e il classico Excel non riesce a gestire l’enorme quantità di informazioni</a:t>
            </a:r>
            <a:r>
              <a:rPr lang="en" sz="1200" dirty="0">
                <a:solidFill>
                  <a:srgbClr val="65617D"/>
                </a:solidFill>
              </a:rPr>
              <a:t>.</a:t>
            </a:r>
            <a:endParaRPr sz="1200" dirty="0">
              <a:solidFill>
                <a:srgbClr val="65617D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F7D30EE-F286-A8A3-9987-A45E885C7EC8}"/>
              </a:ext>
            </a:extLst>
          </p:cNvPr>
          <p:cNvSpPr txBox="1"/>
          <p:nvPr/>
        </p:nvSpPr>
        <p:spPr>
          <a:xfrm>
            <a:off x="2715501" y="621027"/>
            <a:ext cx="3712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dk1"/>
                </a:solidFill>
                <a:latin typeface="Muli"/>
              </a:rPr>
              <a:t>Selezioniamo solo gli utenti con almeno il 70% delle ricette pubblicate della categoria specifica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B4DE58-7093-4E19-A2BA-46C5368FF64D}"/>
              </a:ext>
            </a:extLst>
          </p:cNvPr>
          <p:cNvSpPr txBox="1"/>
          <p:nvPr/>
        </p:nvSpPr>
        <p:spPr>
          <a:xfrm>
            <a:off x="2359677" y="1738683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chemeClr val="accent2"/>
                </a:solidFill>
                <a:latin typeface="Muli"/>
              </a:rPr>
              <a:t>Smoothies</a:t>
            </a:r>
            <a:endParaRPr lang="it-IT" b="1" dirty="0">
              <a:solidFill>
                <a:schemeClr val="accent2"/>
              </a:solidFill>
              <a:latin typeface="Muli"/>
            </a:endParaRP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98FFDEDD-CABF-3B2A-6CEA-6B25180BA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148" y="2164844"/>
            <a:ext cx="3251907" cy="18344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0F4DD2-ECD0-25A1-4237-0E2BA7AE29FD}"/>
              </a:ext>
            </a:extLst>
          </p:cNvPr>
          <p:cNvSpPr txBox="1"/>
          <p:nvPr/>
        </p:nvSpPr>
        <p:spPr>
          <a:xfrm>
            <a:off x="397764" y="1814848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dk1"/>
                </a:solidFill>
                <a:latin typeface="Muli"/>
              </a:rPr>
              <a:t>es.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CD2B3-23FD-663B-F3B6-DD1D83830B54}"/>
              </a:ext>
            </a:extLst>
          </p:cNvPr>
          <p:cNvCxnSpPr/>
          <p:nvPr/>
        </p:nvCxnSpPr>
        <p:spPr>
          <a:xfrm flipV="1">
            <a:off x="4183380" y="2432304"/>
            <a:ext cx="0" cy="1435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250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22;p46">
            <a:extLst>
              <a:ext uri="{FF2B5EF4-FFF2-40B4-BE49-F238E27FC236}">
                <a16:creationId xmlns:a16="http://schemas.microsoft.com/office/drawing/2014/main" id="{BB412729-CD28-6D33-B490-E46C7F387697}"/>
              </a:ext>
            </a:extLst>
          </p:cNvPr>
          <p:cNvSpPr txBox="1"/>
          <p:nvPr/>
        </p:nvSpPr>
        <p:spPr>
          <a:xfrm>
            <a:off x="1092708" y="3034274"/>
            <a:ext cx="1330452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Buongiorno </a:t>
            </a:r>
            <a:r>
              <a:rPr lang="en" sz="1200" b="1" dirty="0">
                <a:solidFill>
                  <a:srgbClr val="009999"/>
                </a:solidFill>
                <a:latin typeface="Muli"/>
                <a:ea typeface="Muli"/>
                <a:cs typeface="Muli"/>
                <a:sym typeface="Muli"/>
              </a:rPr>
              <a:t>Bottura</a:t>
            </a:r>
            <a:br>
              <a:rPr lang="en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1200" b="1" u="sng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BREAKFAST</a:t>
            </a:r>
            <a:endParaRPr sz="1200" b="1" u="sng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it-IT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1084 utenti</a:t>
            </a:r>
            <a:endParaRPr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" name="Google Shape;522;p46">
            <a:extLst>
              <a:ext uri="{FF2B5EF4-FFF2-40B4-BE49-F238E27FC236}">
                <a16:creationId xmlns:a16="http://schemas.microsoft.com/office/drawing/2014/main" id="{51140AA4-9530-1D90-5C0F-A1C9A66FA2D3}"/>
              </a:ext>
            </a:extLst>
          </p:cNvPr>
          <p:cNvSpPr txBox="1"/>
          <p:nvPr/>
        </p:nvSpPr>
        <p:spPr>
          <a:xfrm>
            <a:off x="6786514" y="3034274"/>
            <a:ext cx="11991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Party </a:t>
            </a:r>
            <a:r>
              <a:rPr lang="en" sz="1200" b="1" dirty="0">
                <a:solidFill>
                  <a:srgbClr val="FF99FF"/>
                </a:solidFill>
                <a:latin typeface="Muli"/>
                <a:ea typeface="Muli"/>
                <a:cs typeface="Muli"/>
                <a:sym typeface="Muli"/>
              </a:rPr>
              <a:t>Rubio</a:t>
            </a:r>
            <a:br>
              <a:rPr lang="en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-US" sz="1200" b="1" u="sng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APERITIVO</a:t>
            </a: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it-IT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699 utenti</a:t>
            </a:r>
            <a:endParaRPr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" name="Google Shape;522;p46">
            <a:extLst>
              <a:ext uri="{FF2B5EF4-FFF2-40B4-BE49-F238E27FC236}">
                <a16:creationId xmlns:a16="http://schemas.microsoft.com/office/drawing/2014/main" id="{6BE531D8-2BFE-38E4-5129-973F7B959755}"/>
              </a:ext>
            </a:extLst>
          </p:cNvPr>
          <p:cNvSpPr txBox="1"/>
          <p:nvPr/>
        </p:nvSpPr>
        <p:spPr>
          <a:xfrm>
            <a:off x="3972449" y="3046471"/>
            <a:ext cx="11991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Healthy </a:t>
            </a:r>
            <a:r>
              <a:rPr lang="en" sz="1200" b="1" dirty="0">
                <a:solidFill>
                  <a:srgbClr val="0070C0"/>
                </a:solidFill>
                <a:latin typeface="Muli"/>
                <a:ea typeface="Muli"/>
                <a:cs typeface="Muli"/>
                <a:sym typeface="Muli"/>
              </a:rPr>
              <a:t>Borghese</a:t>
            </a:r>
            <a:br>
              <a:rPr lang="en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it-IT" sz="1200" b="1" u="sng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SMOOTHIES</a:t>
            </a:r>
            <a:endParaRPr sz="1200" b="1" u="sng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algn="ctr">
              <a:spcBef>
                <a:spcPts val="400"/>
              </a:spcBef>
              <a:spcAft>
                <a:spcPts val="400"/>
              </a:spcAft>
            </a:pPr>
            <a:r>
              <a:rPr lang="it-IT" dirty="0">
                <a:solidFill>
                  <a:schemeClr val="dk1"/>
                </a:solidFill>
                <a:latin typeface="Muli"/>
                <a:sym typeface="Muli"/>
              </a:rPr>
              <a:t>1099 utenti</a:t>
            </a:r>
            <a:endParaRPr dirty="0">
              <a:solidFill>
                <a:schemeClr val="dk1"/>
              </a:solidFill>
              <a:latin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4E37AA-C188-DEB1-FF6B-4CF00B2E83C6}"/>
              </a:ext>
            </a:extLst>
          </p:cNvPr>
          <p:cNvSpPr txBox="1"/>
          <p:nvPr/>
        </p:nvSpPr>
        <p:spPr>
          <a:xfrm>
            <a:off x="3078642" y="338328"/>
            <a:ext cx="2986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dk1"/>
                </a:solidFill>
                <a:latin typeface="Muli"/>
              </a:rPr>
              <a:t>Otteniamo così 3 </a:t>
            </a:r>
            <a:r>
              <a:rPr lang="it-IT" sz="2000" b="1" dirty="0" err="1">
                <a:solidFill>
                  <a:schemeClr val="accent2"/>
                </a:solidFill>
                <a:latin typeface="Muli"/>
              </a:rPr>
              <a:t>personas</a:t>
            </a:r>
            <a:endParaRPr lang="it-IT" sz="2000" b="1" dirty="0">
              <a:solidFill>
                <a:schemeClr val="accent2"/>
              </a:solidFill>
              <a:latin typeface="Muli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DF2C419-83A9-A568-5204-5327130A4284}"/>
              </a:ext>
            </a:extLst>
          </p:cNvPr>
          <p:cNvSpPr/>
          <p:nvPr/>
        </p:nvSpPr>
        <p:spPr>
          <a:xfrm>
            <a:off x="3972449" y="1560720"/>
            <a:ext cx="1199100" cy="11991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noFill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678449-1D3F-FE22-6915-C98940005B34}"/>
              </a:ext>
            </a:extLst>
          </p:cNvPr>
          <p:cNvSpPr/>
          <p:nvPr/>
        </p:nvSpPr>
        <p:spPr>
          <a:xfrm>
            <a:off x="6786514" y="1560720"/>
            <a:ext cx="1199100" cy="11991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C7B3D4-39B2-23C4-4D0F-7E2AD94AB327}"/>
              </a:ext>
            </a:extLst>
          </p:cNvPr>
          <p:cNvSpPr/>
          <p:nvPr/>
        </p:nvSpPr>
        <p:spPr>
          <a:xfrm>
            <a:off x="1158384" y="1560720"/>
            <a:ext cx="1199100" cy="1199100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05821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BD4D91D-0545-F33F-3FC2-10C527ADD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16" y="743327"/>
            <a:ext cx="4267130" cy="3666744"/>
          </a:xfrm>
          <a:prstGeom prst="rect">
            <a:avLst/>
          </a:prstGeom>
        </p:spPr>
      </p:pic>
      <p:sp>
        <p:nvSpPr>
          <p:cNvPr id="15" name="Google Shape;133;p22">
            <a:extLst>
              <a:ext uri="{FF2B5EF4-FFF2-40B4-BE49-F238E27FC236}">
                <a16:creationId xmlns:a16="http://schemas.microsoft.com/office/drawing/2014/main" id="{CFD8049F-0D4A-39DD-B92A-C493164408C9}"/>
              </a:ext>
            </a:extLst>
          </p:cNvPr>
          <p:cNvSpPr txBox="1">
            <a:spLocks/>
          </p:cNvSpPr>
          <p:nvPr/>
        </p:nvSpPr>
        <p:spPr>
          <a:xfrm>
            <a:off x="384049" y="129924"/>
            <a:ext cx="3497580" cy="4625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400" b="1" dirty="0">
                <a:solidFill>
                  <a:schemeClr val="dk2"/>
                </a:solidFill>
                <a:latin typeface="Poppins"/>
                <a:cs typeface="Poppins"/>
                <a:sym typeface="Poppins"/>
              </a:rPr>
              <a:t>Dashboard</a:t>
            </a:r>
            <a:endParaRPr lang="it-IT" sz="2400" b="1" dirty="0">
              <a:solidFill>
                <a:schemeClr val="tx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570A88-7A29-0FEE-81AE-B11FC6127A41}"/>
              </a:ext>
            </a:extLst>
          </p:cNvPr>
          <p:cNvSpPr txBox="1"/>
          <p:nvPr/>
        </p:nvSpPr>
        <p:spPr>
          <a:xfrm>
            <a:off x="4892040" y="2202418"/>
            <a:ext cx="4123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dk1"/>
                </a:solidFill>
                <a:latin typeface="Muli"/>
              </a:rPr>
              <a:t>Il tutto concentrato in una </a:t>
            </a:r>
            <a:r>
              <a:rPr lang="it-IT" b="1" dirty="0">
                <a:solidFill>
                  <a:schemeClr val="accent1"/>
                </a:solidFill>
                <a:latin typeface="Muli"/>
              </a:rPr>
              <a:t>dashboard</a:t>
            </a:r>
            <a:r>
              <a:rPr lang="it-IT" dirty="0">
                <a:solidFill>
                  <a:schemeClr val="dk1"/>
                </a:solidFill>
                <a:latin typeface="Muli"/>
              </a:rPr>
              <a:t> semplice e interattiva per avere sotto controllo la situazione aggiornata dei dati.</a:t>
            </a:r>
          </a:p>
        </p:txBody>
      </p:sp>
    </p:spTree>
    <p:extLst>
      <p:ext uri="{BB962C8B-B14F-4D97-AF65-F5344CB8AC3E}">
        <p14:creationId xmlns:p14="http://schemas.microsoft.com/office/powerpoint/2010/main" val="4053614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 idx="4294967295"/>
          </p:nvPr>
        </p:nvSpPr>
        <p:spPr>
          <a:xfrm>
            <a:off x="939468" y="1991849"/>
            <a:ext cx="49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7200" dirty="0"/>
              <a:t>Strategia</a:t>
            </a:r>
            <a:endParaRPr sz="7200" dirty="0"/>
          </a:p>
        </p:txBody>
      </p:sp>
      <p:pic>
        <p:nvPicPr>
          <p:cNvPr id="3" name="Graphic 2" descr="Upward trend with solid fill">
            <a:extLst>
              <a:ext uri="{FF2B5EF4-FFF2-40B4-BE49-F238E27FC236}">
                <a16:creationId xmlns:a16="http://schemas.microsoft.com/office/drawing/2014/main" id="{F1B81DEE-9216-9956-9A3E-5A038BB33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2501" y="1873375"/>
            <a:ext cx="1396747" cy="139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0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5BD875E-EF15-7744-9BC1-BF3D9DA044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6" t="2399" r="2007" b="4978"/>
          <a:stretch/>
        </p:blipFill>
        <p:spPr>
          <a:xfrm>
            <a:off x="5956384" y="2252464"/>
            <a:ext cx="2967776" cy="1967492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1D8E832-A5DD-7E2E-E57A-058B7F3AF9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92" b="2218"/>
          <a:stretch/>
        </p:blipFill>
        <p:spPr>
          <a:xfrm>
            <a:off x="164976" y="2045291"/>
            <a:ext cx="5561049" cy="25490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620FA4-0A64-7D2D-D67A-539F1209BDA0}"/>
              </a:ext>
            </a:extLst>
          </p:cNvPr>
          <p:cNvSpPr txBox="1"/>
          <p:nvPr/>
        </p:nvSpPr>
        <p:spPr>
          <a:xfrm>
            <a:off x="2391156" y="228600"/>
            <a:ext cx="436168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dk1"/>
                </a:solidFill>
                <a:latin typeface="Muli"/>
              </a:rPr>
              <a:t>Per far tornare </a:t>
            </a:r>
            <a:r>
              <a:rPr lang="it-IT" b="1" dirty="0">
                <a:solidFill>
                  <a:schemeClr val="accent1"/>
                </a:solidFill>
                <a:latin typeface="Muli"/>
              </a:rPr>
              <a:t>l’interesse</a:t>
            </a:r>
            <a:r>
              <a:rPr lang="it-IT" dirty="0">
                <a:solidFill>
                  <a:schemeClr val="dk1"/>
                </a:solidFill>
                <a:latin typeface="Muli"/>
              </a:rPr>
              <a:t> perduto nell’ultimo periodo, potremmo concentrarci sull’acquisizione di nuovi utenti inserendo più ricette di livello ‘</a:t>
            </a:r>
            <a:r>
              <a:rPr lang="it-IT" b="1" dirty="0" err="1">
                <a:solidFill>
                  <a:schemeClr val="accent1"/>
                </a:solidFill>
                <a:latin typeface="Muli"/>
              </a:rPr>
              <a:t>beginner</a:t>
            </a:r>
            <a:r>
              <a:rPr lang="it-IT" dirty="0">
                <a:solidFill>
                  <a:schemeClr val="dk1"/>
                </a:solidFill>
                <a:latin typeface="Muli"/>
              </a:rPr>
              <a:t>’ per attirare persone alle prime armi con i fornelli. </a:t>
            </a:r>
          </a:p>
          <a:p>
            <a:endParaRPr lang="it-IT" dirty="0">
              <a:solidFill>
                <a:schemeClr val="dk1"/>
              </a:solidFill>
              <a:latin typeface="Muli"/>
            </a:endParaRPr>
          </a:p>
          <a:p>
            <a:r>
              <a:rPr lang="it-IT" dirty="0">
                <a:solidFill>
                  <a:schemeClr val="dk1"/>
                </a:solidFill>
                <a:latin typeface="Muli"/>
              </a:rPr>
              <a:t>Vedendo ricette semplici e alla loro portata li renderemo </a:t>
            </a:r>
            <a:r>
              <a:rPr lang="it-IT" b="1" dirty="0">
                <a:solidFill>
                  <a:schemeClr val="accent1"/>
                </a:solidFill>
                <a:latin typeface="Muli"/>
              </a:rPr>
              <a:t>utenti attivi </a:t>
            </a:r>
            <a:r>
              <a:rPr lang="it-IT" dirty="0">
                <a:solidFill>
                  <a:schemeClr val="dk1"/>
                </a:solidFill>
                <a:latin typeface="Muli"/>
              </a:rPr>
              <a:t>all’interno della community.</a:t>
            </a:r>
          </a:p>
        </p:txBody>
      </p:sp>
    </p:spTree>
    <p:extLst>
      <p:ext uri="{BB962C8B-B14F-4D97-AF65-F5344CB8AC3E}">
        <p14:creationId xmlns:p14="http://schemas.microsoft.com/office/powerpoint/2010/main" val="856979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655BFF2-C74E-C44D-3FA6-20EE030221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6" t="2399" r="2007" b="4978"/>
          <a:stretch/>
        </p:blipFill>
        <p:spPr>
          <a:xfrm>
            <a:off x="5412380" y="1558270"/>
            <a:ext cx="2958568" cy="1961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BD15C8-1EA0-3058-F8C7-F4784840F2F4}"/>
              </a:ext>
            </a:extLst>
          </p:cNvPr>
          <p:cNvSpPr txBox="1"/>
          <p:nvPr/>
        </p:nvSpPr>
        <p:spPr>
          <a:xfrm>
            <a:off x="603504" y="1220724"/>
            <a:ext cx="446227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dk1"/>
                </a:solidFill>
                <a:latin typeface="Muli"/>
              </a:rPr>
              <a:t>Senza dimenticarci degli </a:t>
            </a:r>
            <a:r>
              <a:rPr lang="it-IT" b="1" dirty="0">
                <a:solidFill>
                  <a:schemeClr val="accent1"/>
                </a:solidFill>
                <a:latin typeface="Muli"/>
              </a:rPr>
              <a:t>utenti già iscritti</a:t>
            </a:r>
            <a:r>
              <a:rPr lang="it-IT" dirty="0">
                <a:solidFill>
                  <a:schemeClr val="dk1"/>
                </a:solidFill>
                <a:latin typeface="Muli"/>
              </a:rPr>
              <a:t>.</a:t>
            </a:r>
          </a:p>
          <a:p>
            <a:endParaRPr lang="it-IT" dirty="0">
              <a:solidFill>
                <a:schemeClr val="dk1"/>
              </a:solidFill>
              <a:latin typeface="Muli"/>
            </a:endParaRPr>
          </a:p>
          <a:p>
            <a:r>
              <a:rPr lang="it-IT" dirty="0">
                <a:solidFill>
                  <a:schemeClr val="dk1"/>
                </a:solidFill>
                <a:latin typeface="Muli"/>
              </a:rPr>
              <a:t>Un’eccessiva presenza di ricette di livello ‘intermediate’ potrebbe non rappresentare più una </a:t>
            </a:r>
            <a:r>
              <a:rPr lang="it-IT" b="1" u="sng" dirty="0">
                <a:solidFill>
                  <a:schemeClr val="dk1"/>
                </a:solidFill>
                <a:latin typeface="Muli"/>
              </a:rPr>
              <a:t>sfida</a:t>
            </a:r>
            <a:r>
              <a:rPr lang="it-IT" dirty="0">
                <a:solidFill>
                  <a:schemeClr val="dk1"/>
                </a:solidFill>
                <a:latin typeface="Muli"/>
              </a:rPr>
              <a:t> per loro.</a:t>
            </a:r>
          </a:p>
          <a:p>
            <a:endParaRPr lang="it-IT" dirty="0">
              <a:solidFill>
                <a:schemeClr val="dk1"/>
              </a:solidFill>
              <a:latin typeface="Muli"/>
            </a:endParaRPr>
          </a:p>
          <a:p>
            <a:r>
              <a:rPr lang="it-IT" dirty="0">
                <a:solidFill>
                  <a:schemeClr val="dk1"/>
                </a:solidFill>
                <a:latin typeface="Muli"/>
              </a:rPr>
              <a:t>Andando ad aumentare le ricette ‘</a:t>
            </a:r>
            <a:r>
              <a:rPr lang="it-IT" b="1" dirty="0" err="1">
                <a:solidFill>
                  <a:schemeClr val="accent1"/>
                </a:solidFill>
                <a:latin typeface="Muli"/>
              </a:rPr>
              <a:t>advanced</a:t>
            </a:r>
            <a:r>
              <a:rPr lang="it-IT" dirty="0">
                <a:solidFill>
                  <a:schemeClr val="dk1"/>
                </a:solidFill>
                <a:latin typeface="Muli"/>
              </a:rPr>
              <a:t>’ andremo a risvegliare la voglia di mettersi in gioco.</a:t>
            </a:r>
          </a:p>
          <a:p>
            <a:endParaRPr lang="it-IT" dirty="0">
              <a:solidFill>
                <a:schemeClr val="dk1"/>
              </a:solidFill>
              <a:latin typeface="Muli"/>
            </a:endParaRPr>
          </a:p>
          <a:p>
            <a:r>
              <a:rPr lang="it-IT" dirty="0">
                <a:solidFill>
                  <a:schemeClr val="dk1"/>
                </a:solidFill>
                <a:latin typeface="Muli"/>
              </a:rPr>
              <a:t>La soddisfazione nel vedere compiuto un piatto di alta cucina </a:t>
            </a:r>
            <a:r>
              <a:rPr lang="it-IT" b="1" u="sng" dirty="0">
                <a:solidFill>
                  <a:schemeClr val="dk1"/>
                </a:solidFill>
                <a:latin typeface="Muli"/>
              </a:rPr>
              <a:t>farà tornare la voglia di esporre i risultati ottenuti</a:t>
            </a:r>
            <a:r>
              <a:rPr lang="it-IT" dirty="0">
                <a:solidFill>
                  <a:schemeClr val="dk1"/>
                </a:solidFill>
                <a:latin typeface="Muli"/>
              </a:rPr>
              <a:t> nella community.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87ADDD8-5EC3-38F7-DBE9-694815F368B0}"/>
              </a:ext>
            </a:extLst>
          </p:cNvPr>
          <p:cNvSpPr/>
          <p:nvPr/>
        </p:nvSpPr>
        <p:spPr>
          <a:xfrm>
            <a:off x="7502652" y="2827973"/>
            <a:ext cx="868296" cy="854964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D5E6C0-627B-8CD1-8E6C-977D62782F6B}"/>
              </a:ext>
            </a:extLst>
          </p:cNvPr>
          <p:cNvCxnSpPr>
            <a:cxnSpLocks/>
          </p:cNvCxnSpPr>
          <p:nvPr/>
        </p:nvCxnSpPr>
        <p:spPr>
          <a:xfrm flipV="1">
            <a:off x="8512872" y="1985868"/>
            <a:ext cx="0" cy="1022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125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A616BCD-CE08-CF1F-AA64-F9CA959AA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63" y="1815091"/>
            <a:ext cx="5016206" cy="290321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816DB3C-78A9-5275-EB0A-ADF02E0FC680}"/>
              </a:ext>
            </a:extLst>
          </p:cNvPr>
          <p:cNvSpPr/>
          <p:nvPr/>
        </p:nvSpPr>
        <p:spPr>
          <a:xfrm>
            <a:off x="7061873" y="2461404"/>
            <a:ext cx="830436" cy="867012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DF8677D-6581-8F88-90D4-B16592DDD4E6}"/>
              </a:ext>
            </a:extLst>
          </p:cNvPr>
          <p:cNvSpPr/>
          <p:nvPr/>
        </p:nvSpPr>
        <p:spPr>
          <a:xfrm>
            <a:off x="6036708" y="3042048"/>
            <a:ext cx="830436" cy="867012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noFill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2A9C94-3A12-B765-A2CB-0F4CFD9A4EEE}"/>
              </a:ext>
            </a:extLst>
          </p:cNvPr>
          <p:cNvSpPr/>
          <p:nvPr/>
        </p:nvSpPr>
        <p:spPr>
          <a:xfrm>
            <a:off x="7061873" y="3669867"/>
            <a:ext cx="830436" cy="867012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3E006B-61FF-4FA4-78CB-741D55024816}"/>
              </a:ext>
            </a:extLst>
          </p:cNvPr>
          <p:cNvCxnSpPr/>
          <p:nvPr/>
        </p:nvCxnSpPr>
        <p:spPr>
          <a:xfrm>
            <a:off x="2043684" y="2894910"/>
            <a:ext cx="4823460" cy="0"/>
          </a:xfrm>
          <a:prstGeom prst="straightConnector1">
            <a:avLst/>
          </a:prstGeom>
          <a:ln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E1472F-B8F4-121C-9300-A4C57D0838A0}"/>
              </a:ext>
            </a:extLst>
          </p:cNvPr>
          <p:cNvCxnSpPr>
            <a:cxnSpLocks/>
          </p:cNvCxnSpPr>
          <p:nvPr/>
        </p:nvCxnSpPr>
        <p:spPr>
          <a:xfrm>
            <a:off x="1733550" y="3513654"/>
            <a:ext cx="4168902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84F0D6-63B7-688F-3EAC-189929B04D7D}"/>
              </a:ext>
            </a:extLst>
          </p:cNvPr>
          <p:cNvCxnSpPr>
            <a:cxnSpLocks/>
          </p:cNvCxnSpPr>
          <p:nvPr/>
        </p:nvCxnSpPr>
        <p:spPr>
          <a:xfrm>
            <a:off x="1552956" y="4103373"/>
            <a:ext cx="5350764" cy="0"/>
          </a:xfrm>
          <a:prstGeom prst="straightConnector1">
            <a:avLst/>
          </a:prstGeom>
          <a:ln>
            <a:solidFill>
              <a:srgbClr val="FF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AF8A7C-E4CA-15ED-5BE3-40E04E446FF9}"/>
              </a:ext>
            </a:extLst>
          </p:cNvPr>
          <p:cNvSpPr txBox="1"/>
          <p:nvPr/>
        </p:nvSpPr>
        <p:spPr>
          <a:xfrm>
            <a:off x="2404872" y="150331"/>
            <a:ext cx="44622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dk1"/>
                </a:solidFill>
                <a:latin typeface="Muli"/>
              </a:rPr>
              <a:t>Utilizzando le </a:t>
            </a:r>
            <a:r>
              <a:rPr lang="it-IT" b="1" dirty="0" err="1">
                <a:solidFill>
                  <a:schemeClr val="accent1"/>
                </a:solidFill>
                <a:latin typeface="Muli"/>
              </a:rPr>
              <a:t>personas</a:t>
            </a:r>
            <a:r>
              <a:rPr lang="it-IT" dirty="0">
                <a:solidFill>
                  <a:schemeClr val="dk1"/>
                </a:solidFill>
                <a:latin typeface="Muli"/>
              </a:rPr>
              <a:t> create, potremmo aumentare le ricette preferite di questa tipologia di utenti,</a:t>
            </a:r>
          </a:p>
          <a:p>
            <a:r>
              <a:rPr lang="it-IT" dirty="0">
                <a:solidFill>
                  <a:schemeClr val="dk1"/>
                </a:solidFill>
                <a:latin typeface="Muli"/>
              </a:rPr>
              <a:t>al fine di </a:t>
            </a:r>
            <a:r>
              <a:rPr lang="it-IT" b="1" u="sng" dirty="0">
                <a:solidFill>
                  <a:schemeClr val="dk1"/>
                </a:solidFill>
                <a:latin typeface="Muli"/>
              </a:rPr>
              <a:t>aumentarne il numero</a:t>
            </a:r>
            <a:r>
              <a:rPr lang="it-IT" dirty="0">
                <a:solidFill>
                  <a:schemeClr val="dk1"/>
                </a:solidFill>
                <a:latin typeface="Muli"/>
              </a:rPr>
              <a:t>.</a:t>
            </a:r>
          </a:p>
          <a:p>
            <a:endParaRPr lang="it-IT" dirty="0">
              <a:solidFill>
                <a:schemeClr val="dk1"/>
              </a:solidFill>
              <a:latin typeface="Muli"/>
            </a:endParaRPr>
          </a:p>
          <a:p>
            <a:r>
              <a:rPr lang="it-IT" dirty="0">
                <a:solidFill>
                  <a:schemeClr val="dk1"/>
                </a:solidFill>
                <a:latin typeface="Muli"/>
              </a:rPr>
              <a:t>Potremmo ottimizzare le informazioni in nostro possesso per creare </a:t>
            </a:r>
            <a:r>
              <a:rPr lang="it-IT" b="1" u="sng" dirty="0">
                <a:solidFill>
                  <a:schemeClr val="dk1"/>
                </a:solidFill>
                <a:latin typeface="Muli"/>
              </a:rPr>
              <a:t>annunci pubblicitari mirati</a:t>
            </a:r>
            <a:r>
              <a:rPr lang="it-IT" dirty="0">
                <a:solidFill>
                  <a:schemeClr val="dk1"/>
                </a:solidFill>
                <a:latin typeface="Muli"/>
              </a:rPr>
              <a:t>, per la vendita di prodotti specifici.</a:t>
            </a:r>
          </a:p>
        </p:txBody>
      </p:sp>
    </p:spTree>
    <p:extLst>
      <p:ext uri="{BB962C8B-B14F-4D97-AF65-F5344CB8AC3E}">
        <p14:creationId xmlns:p14="http://schemas.microsoft.com/office/powerpoint/2010/main" val="427200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 idx="4294967295"/>
          </p:nvPr>
        </p:nvSpPr>
        <p:spPr>
          <a:xfrm>
            <a:off x="564564" y="1991849"/>
            <a:ext cx="518244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600" dirty="0"/>
              <a:t>Conclusioni</a:t>
            </a:r>
            <a:endParaRPr sz="6600" dirty="0"/>
          </a:p>
        </p:txBody>
      </p:sp>
      <p:pic>
        <p:nvPicPr>
          <p:cNvPr id="4" name="Graphic 3" descr="Clipboard Badge with solid fill">
            <a:extLst>
              <a:ext uri="{FF2B5EF4-FFF2-40B4-BE49-F238E27FC236}">
                <a16:creationId xmlns:a16="http://schemas.microsoft.com/office/drawing/2014/main" id="{FBFC8893-296F-590F-5EE4-69096BE6D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12812" y="1873375"/>
            <a:ext cx="1396747" cy="139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75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>
            <a:spLocks noGrp="1"/>
          </p:cNvSpPr>
          <p:nvPr>
            <p:ph type="body" idx="4294967295"/>
          </p:nvPr>
        </p:nvSpPr>
        <p:spPr>
          <a:xfrm>
            <a:off x="54864" y="254014"/>
            <a:ext cx="5650992" cy="377848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it-IT" sz="1400" dirty="0">
                <a:solidFill>
                  <a:schemeClr val="dk1"/>
                </a:solidFill>
                <a:latin typeface="Muli"/>
              </a:rPr>
              <a:t>Abbiamo esplorato il dataset utilizzando </a:t>
            </a:r>
            <a:r>
              <a:rPr lang="it-IT" sz="1400" b="1" u="sng" dirty="0">
                <a:solidFill>
                  <a:schemeClr val="dk1"/>
                </a:solidFill>
                <a:latin typeface="Muli"/>
              </a:rPr>
              <a:t>Python</a:t>
            </a:r>
            <a:r>
              <a:rPr lang="it-IT" sz="1400" dirty="0">
                <a:solidFill>
                  <a:schemeClr val="dk1"/>
                </a:solidFill>
                <a:latin typeface="Muli"/>
              </a:rPr>
              <a:t> per l’analisi statistica, ottenendo una panoramica generale sulla distribuzione delle variabili.</a:t>
            </a:r>
          </a:p>
          <a:p>
            <a:pPr marL="88900" indent="0">
              <a:buNone/>
            </a:pPr>
            <a:endParaRPr lang="it-IT" sz="1400" dirty="0"/>
          </a:p>
          <a:p>
            <a:r>
              <a:rPr lang="it-IT" sz="1400" dirty="0">
                <a:solidFill>
                  <a:schemeClr val="dk1"/>
                </a:solidFill>
                <a:latin typeface="Muli"/>
              </a:rPr>
              <a:t>I dati mostrano un </a:t>
            </a:r>
            <a:r>
              <a:rPr lang="it-IT" sz="1400" b="1" u="sng" dirty="0">
                <a:solidFill>
                  <a:schemeClr val="dk1"/>
                </a:solidFill>
                <a:latin typeface="Muli"/>
              </a:rPr>
              <a:t>calo di interesse </a:t>
            </a:r>
            <a:r>
              <a:rPr lang="it-IT" sz="1400" dirty="0">
                <a:solidFill>
                  <a:schemeClr val="dk1"/>
                </a:solidFill>
                <a:latin typeface="Muli"/>
              </a:rPr>
              <a:t>da parte degli utenti pur essendo soddisfatti delle ricette proposte dagli chef.</a:t>
            </a:r>
          </a:p>
          <a:p>
            <a:pPr marL="88900" indent="0">
              <a:buNone/>
            </a:pPr>
            <a:endParaRPr lang="it-IT" sz="1400" dirty="0"/>
          </a:p>
          <a:p>
            <a:r>
              <a:rPr lang="it-IT" sz="1400" dirty="0">
                <a:solidFill>
                  <a:schemeClr val="dk1"/>
                </a:solidFill>
                <a:latin typeface="Muli"/>
              </a:rPr>
              <a:t>La strategia proposta punta ad </a:t>
            </a:r>
            <a:r>
              <a:rPr lang="it-IT" sz="1400" b="1" u="sng" dirty="0">
                <a:solidFill>
                  <a:schemeClr val="dk1"/>
                </a:solidFill>
                <a:latin typeface="Muli"/>
              </a:rPr>
              <a:t>acquisire nuovi clienti </a:t>
            </a:r>
            <a:r>
              <a:rPr lang="it-IT" sz="1400" dirty="0">
                <a:solidFill>
                  <a:schemeClr val="dk1"/>
                </a:solidFill>
                <a:latin typeface="Muli"/>
              </a:rPr>
              <a:t>e a coltivare il rapporto con gli utenti già presenti sull’applicazione</a:t>
            </a:r>
          </a:p>
          <a:p>
            <a:pPr marL="88900" indent="0">
              <a:buNone/>
            </a:pPr>
            <a:endParaRPr lang="it-IT" sz="1400" dirty="0"/>
          </a:p>
          <a:p>
            <a:r>
              <a:rPr lang="it-IT" sz="1400" dirty="0">
                <a:solidFill>
                  <a:schemeClr val="dk1"/>
                </a:solidFill>
                <a:latin typeface="Muli"/>
              </a:rPr>
              <a:t>Con le </a:t>
            </a:r>
            <a:r>
              <a:rPr lang="it-IT" sz="1400" b="1" u="sng" dirty="0" err="1">
                <a:solidFill>
                  <a:schemeClr val="dk1"/>
                </a:solidFill>
                <a:latin typeface="Muli"/>
              </a:rPr>
              <a:t>personas</a:t>
            </a:r>
            <a:r>
              <a:rPr lang="it-IT" sz="1400" dirty="0">
                <a:solidFill>
                  <a:schemeClr val="dk1"/>
                </a:solidFill>
                <a:latin typeface="Muli"/>
              </a:rPr>
              <a:t> individuate possiamo ottimizzare le nostre scelte in ottica </a:t>
            </a:r>
            <a:r>
              <a:rPr lang="it-IT" sz="1400" b="1" u="sng" dirty="0">
                <a:solidFill>
                  <a:schemeClr val="dk1"/>
                </a:solidFill>
                <a:latin typeface="Muli"/>
              </a:rPr>
              <a:t>data </a:t>
            </a:r>
            <a:r>
              <a:rPr lang="it-IT" sz="1400" b="1" u="sng" dirty="0" err="1">
                <a:solidFill>
                  <a:schemeClr val="dk1"/>
                </a:solidFill>
                <a:latin typeface="Muli"/>
              </a:rPr>
              <a:t>driven</a:t>
            </a:r>
            <a:r>
              <a:rPr lang="it-IT" sz="1400" b="1" u="sng" dirty="0">
                <a:solidFill>
                  <a:schemeClr val="dk1"/>
                </a:solidFill>
                <a:latin typeface="Muli"/>
              </a:rPr>
              <a:t> </a:t>
            </a:r>
            <a:r>
              <a:rPr lang="it-IT" sz="1400" dirty="0">
                <a:solidFill>
                  <a:schemeClr val="dk1"/>
                </a:solidFill>
                <a:latin typeface="Muli"/>
              </a:rPr>
              <a:t>per aumentare il valore dei nostri utenti</a:t>
            </a: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3096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</a:t>
            </a:r>
            <a:endParaRPr dirty="0"/>
          </a:p>
        </p:txBody>
      </p:sp>
      <p:sp>
        <p:nvSpPr>
          <p:cNvPr id="333" name="Google Shape;333;p37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6832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 dirty="0">
                <a:solidFill>
                  <a:srgbClr val="52A551"/>
                </a:solidFill>
                <a:hlinkClick r:id="rId3"/>
              </a:rPr>
              <a:t>Dashboard Panoramica Dati</a:t>
            </a:r>
            <a:endParaRPr sz="1800" dirty="0">
              <a:solidFill>
                <a:srgbClr val="52A55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sz="1800" u="sng" dirty="0">
                <a:solidFill>
                  <a:srgbClr val="52A551"/>
                </a:solidFill>
                <a:hlinkClick r:id="rId4"/>
              </a:rPr>
              <a:t>Dashboard </a:t>
            </a:r>
            <a:r>
              <a:rPr lang="it-IT" sz="1800" u="sng" dirty="0" err="1">
                <a:solidFill>
                  <a:srgbClr val="52A551"/>
                </a:solidFill>
                <a:hlinkClick r:id="rId4"/>
              </a:rPr>
              <a:t>Personas</a:t>
            </a:r>
            <a:endParaRPr lang="it-IT" sz="1800" u="sng" dirty="0">
              <a:solidFill>
                <a:srgbClr val="52A55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sz="1800" u="sng" dirty="0">
                <a:solidFill>
                  <a:srgbClr val="52A551"/>
                </a:solidFill>
                <a:hlinkClick r:id="rId5"/>
              </a:rPr>
              <a:t>Dataset</a:t>
            </a:r>
            <a:endParaRPr sz="1800" dirty="0">
              <a:solidFill>
                <a:srgbClr val="52A55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791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C</a:t>
            </a:r>
            <a:r>
              <a:rPr lang="it-IT" sz="6000" dirty="0"/>
              <a:t>h</a:t>
            </a:r>
            <a:r>
              <a:rPr lang="en" sz="6000" dirty="0"/>
              <a:t>i sono?</a:t>
            </a:r>
            <a:endParaRPr sz="6000"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66"/>
            <a:ext cx="5637276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Mi chiamo </a:t>
            </a:r>
            <a:r>
              <a:rPr lang="en" sz="3600" b="1" dirty="0"/>
              <a:t>Sebastiano Fabbri</a:t>
            </a:r>
            <a:endParaRPr sz="3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Sono uno studente di start2impact.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Grazie a loro ho scoperto la programmazione e ho sviluppato diversi progetti seguendo il percorso Data Analysis.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Grazie per l’attenzione!</a:t>
            </a:r>
            <a:endParaRPr sz="3600" dirty="0"/>
          </a:p>
        </p:txBody>
      </p:sp>
      <p:sp>
        <p:nvSpPr>
          <p:cNvPr id="326" name="Google Shape;326;p36"/>
          <p:cNvSpPr txBox="1">
            <a:spLocks noGrp="1"/>
          </p:cNvSpPr>
          <p:nvPr>
            <p:ph type="body" idx="4294967295"/>
          </p:nvPr>
        </p:nvSpPr>
        <p:spPr>
          <a:xfrm>
            <a:off x="685800" y="2485151"/>
            <a:ext cx="4863900" cy="246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Per domande e contatti:</a:t>
            </a:r>
            <a:endParaRPr dirty="0"/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it-IT" dirty="0">
                <a:hlinkClick r:id="rId3"/>
              </a:rPr>
              <a:t>sebastiano.fabbri@gmail.com</a:t>
            </a:r>
            <a:endParaRPr lang="it-IT" dirty="0"/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it-IT" dirty="0">
                <a:hlinkClick r:id="rId4"/>
              </a:rPr>
              <a:t>Linkedin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457200" y="7393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Scenario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0CBAD9-392F-E0D7-C503-5B5E7997B29E}"/>
              </a:ext>
            </a:extLst>
          </p:cNvPr>
          <p:cNvSpPr txBox="1"/>
          <p:nvPr/>
        </p:nvSpPr>
        <p:spPr>
          <a:xfrm>
            <a:off x="457200" y="1797943"/>
            <a:ext cx="38541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solidFill>
                  <a:schemeClr val="dk1"/>
                </a:solidFill>
                <a:latin typeface="Muli"/>
                <a:sym typeface="Muli"/>
              </a:rPr>
              <a:t>In questa community </a:t>
            </a:r>
            <a:r>
              <a:rPr lang="it-IT" sz="2200" dirty="0">
                <a:solidFill>
                  <a:schemeClr val="dk1"/>
                </a:solidFill>
                <a:latin typeface="Muli"/>
              </a:rPr>
              <a:t>ogni giorno vengono pubblicate da diversi chef delle ricette </a:t>
            </a:r>
            <a:r>
              <a:rPr lang="it-IT" sz="2200" dirty="0" err="1">
                <a:solidFill>
                  <a:schemeClr val="dk1"/>
                </a:solidFill>
                <a:latin typeface="Muli"/>
              </a:rPr>
              <a:t>plant</a:t>
            </a:r>
            <a:r>
              <a:rPr lang="it-IT" sz="2200" dirty="0">
                <a:solidFill>
                  <a:schemeClr val="dk1"/>
                </a:solidFill>
                <a:latin typeface="Muli"/>
              </a:rPr>
              <a:t> </a:t>
            </a:r>
            <a:r>
              <a:rPr lang="it-IT" sz="2200" dirty="0" err="1">
                <a:solidFill>
                  <a:schemeClr val="dk1"/>
                </a:solidFill>
                <a:latin typeface="Muli"/>
              </a:rPr>
              <a:t>based</a:t>
            </a:r>
            <a:r>
              <a:rPr lang="it-IT" sz="2200" dirty="0">
                <a:solidFill>
                  <a:schemeClr val="dk1"/>
                </a:solidFill>
                <a:latin typeface="Muli"/>
              </a:rPr>
              <a:t>, che gli utenti possono replicare e pubblicare sulla propria pagina. </a:t>
            </a:r>
            <a:endParaRPr lang="it-IT" sz="2200" dirty="0">
              <a:solidFill>
                <a:schemeClr val="dk1"/>
              </a:solidFill>
              <a:latin typeface="Muli"/>
              <a:sym typeface="Mul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605598" y="315468"/>
            <a:ext cx="4973100" cy="86480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Obiettivi</a:t>
            </a:r>
            <a:endParaRPr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605598" y="1239110"/>
            <a:ext cx="4437318" cy="34700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Utilizzando </a:t>
            </a:r>
            <a:r>
              <a:rPr lang="en" sz="1600" b="1" u="sng" dirty="0">
                <a:solidFill>
                  <a:schemeClr val="dk1"/>
                </a:solidFill>
              </a:rPr>
              <a:t>Python</a:t>
            </a:r>
            <a:r>
              <a:rPr lang="en" sz="1600" dirty="0">
                <a:solidFill>
                  <a:schemeClr val="dk1"/>
                </a:solidFill>
              </a:rPr>
              <a:t> analizzeremo il dataset cercando di capire la distribuzione dei dati.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dk1"/>
                </a:solidFill>
              </a:rPr>
              <a:t>In base alle informazioni ottenute costruiremo </a:t>
            </a:r>
            <a:r>
              <a:rPr lang="it-IT" sz="1600" b="1" u="sng" dirty="0">
                <a:solidFill>
                  <a:schemeClr val="dk1"/>
                </a:solidFill>
              </a:rPr>
              <a:t>grafici</a:t>
            </a:r>
            <a:r>
              <a:rPr lang="it-IT" sz="1600" dirty="0">
                <a:solidFill>
                  <a:schemeClr val="dk1"/>
                </a:solidFill>
              </a:rPr>
              <a:t> utili alla comprensione d’insieme, ottenendo così una panoramica dell’andamento dell’applicazione.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dk1"/>
                </a:solidFill>
              </a:rPr>
              <a:t>Infine cercheremo di creare delle </a:t>
            </a:r>
            <a:r>
              <a:rPr lang="it-IT" sz="1600" b="1" u="sng" dirty="0" err="1">
                <a:solidFill>
                  <a:schemeClr val="dk1"/>
                </a:solidFill>
              </a:rPr>
              <a:t>personas</a:t>
            </a:r>
            <a:r>
              <a:rPr lang="it-IT" sz="1600" dirty="0">
                <a:solidFill>
                  <a:schemeClr val="dk1"/>
                </a:solidFill>
              </a:rPr>
              <a:t> di utenti in modo da migliorare le prestazioni dell’applicazione</a:t>
            </a: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 idx="4294967295"/>
          </p:nvPr>
        </p:nvSpPr>
        <p:spPr>
          <a:xfrm>
            <a:off x="981239" y="1837901"/>
            <a:ext cx="49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7200" dirty="0"/>
              <a:t>Dataset</a:t>
            </a:r>
            <a:endParaRPr sz="7200" dirty="0"/>
          </a:p>
        </p:txBody>
      </p:sp>
      <p:pic>
        <p:nvPicPr>
          <p:cNvPr id="3" name="Graphic 2" descr="Folder Search with solid fill">
            <a:extLst>
              <a:ext uri="{FF2B5EF4-FFF2-40B4-BE49-F238E27FC236}">
                <a16:creationId xmlns:a16="http://schemas.microsoft.com/office/drawing/2014/main" id="{7B02B6C1-C9DD-F555-0823-0214D0389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57939" y="1475182"/>
            <a:ext cx="2013254" cy="201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8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>
            <a:spLocks noGrp="1"/>
          </p:cNvSpPr>
          <p:nvPr>
            <p:ph type="title"/>
          </p:nvPr>
        </p:nvSpPr>
        <p:spPr>
          <a:xfrm>
            <a:off x="411480" y="334750"/>
            <a:ext cx="2692908" cy="55283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Descrizione</a:t>
            </a:r>
            <a:endParaRPr sz="2800" dirty="0"/>
          </a:p>
        </p:txBody>
      </p:sp>
      <p:sp>
        <p:nvSpPr>
          <p:cNvPr id="250" name="Google Shape;250;p31"/>
          <p:cNvSpPr txBox="1">
            <a:spLocks noGrp="1"/>
          </p:cNvSpPr>
          <p:nvPr>
            <p:ph type="body" idx="1"/>
          </p:nvPr>
        </p:nvSpPr>
        <p:spPr>
          <a:xfrm>
            <a:off x="411480" y="989617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coocking_date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La data in cui l’utente ha postato la sua versione della ricetta</a:t>
            </a:r>
            <a:endParaRPr sz="1200" dirty="0"/>
          </a:p>
        </p:txBody>
      </p:sp>
      <p:sp>
        <p:nvSpPr>
          <p:cNvPr id="251" name="Google Shape;251;p31"/>
          <p:cNvSpPr txBox="1">
            <a:spLocks noGrp="1"/>
          </p:cNvSpPr>
          <p:nvPr>
            <p:ph type="body" idx="2"/>
          </p:nvPr>
        </p:nvSpPr>
        <p:spPr>
          <a:xfrm>
            <a:off x="3200077" y="101525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b="1" dirty="0"/>
              <a:t>u</a:t>
            </a:r>
            <a:r>
              <a:rPr lang="en" b="1" dirty="0"/>
              <a:t>ser_uuid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Identificativo dell’utente</a:t>
            </a:r>
            <a:endParaRPr sz="1200" dirty="0"/>
          </a:p>
        </p:txBody>
      </p:sp>
      <p:sp>
        <p:nvSpPr>
          <p:cNvPr id="252" name="Google Shape;252;p31"/>
          <p:cNvSpPr txBox="1">
            <a:spLocks noGrp="1"/>
          </p:cNvSpPr>
          <p:nvPr>
            <p:ph type="body" idx="3"/>
          </p:nvPr>
        </p:nvSpPr>
        <p:spPr>
          <a:xfrm>
            <a:off x="6326999" y="101525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b="1" dirty="0"/>
              <a:t>c</a:t>
            </a:r>
            <a:r>
              <a:rPr lang="en" b="1" dirty="0"/>
              <a:t>ategory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200" dirty="0"/>
              <a:t>C</a:t>
            </a:r>
            <a:r>
              <a:rPr lang="en" sz="1200" dirty="0"/>
              <a:t>ategoria di ricette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54" name="Google Shape;254;p31"/>
          <p:cNvSpPr txBox="1">
            <a:spLocks noGrp="1"/>
          </p:cNvSpPr>
          <p:nvPr>
            <p:ph type="body" idx="1"/>
          </p:nvPr>
        </p:nvSpPr>
        <p:spPr>
          <a:xfrm>
            <a:off x="411480" y="2092425"/>
            <a:ext cx="2359800" cy="82908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b="1" dirty="0"/>
              <a:t>c</a:t>
            </a:r>
            <a:r>
              <a:rPr lang="en" b="1" dirty="0"/>
              <a:t>hef_id</a:t>
            </a: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 err="1"/>
              <a:t>Identificativo</a:t>
            </a:r>
            <a:r>
              <a:rPr lang="en-US" sz="1200" dirty="0"/>
              <a:t> </a:t>
            </a:r>
            <a:r>
              <a:rPr lang="en-US" sz="1200" dirty="0" err="1"/>
              <a:t>dello</a:t>
            </a:r>
            <a:r>
              <a:rPr lang="en-US" sz="1200" dirty="0"/>
              <a:t> chef</a:t>
            </a:r>
          </a:p>
        </p:txBody>
      </p:sp>
      <p:sp>
        <p:nvSpPr>
          <p:cNvPr id="255" name="Google Shape;255;p31"/>
          <p:cNvSpPr txBox="1">
            <a:spLocks noGrp="1"/>
          </p:cNvSpPr>
          <p:nvPr>
            <p:ph type="body" idx="2"/>
          </p:nvPr>
        </p:nvSpPr>
        <p:spPr>
          <a:xfrm>
            <a:off x="3168073" y="2092204"/>
            <a:ext cx="2359800" cy="8293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language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200" dirty="0"/>
              <a:t>L</a:t>
            </a:r>
            <a:r>
              <a:rPr lang="en" sz="1200" dirty="0"/>
              <a:t>ingua dell’utente</a:t>
            </a:r>
            <a:endParaRPr sz="1200" dirty="0"/>
          </a:p>
        </p:txBody>
      </p:sp>
      <p:sp>
        <p:nvSpPr>
          <p:cNvPr id="256" name="Google Shape;256;p31"/>
          <p:cNvSpPr txBox="1">
            <a:spLocks noGrp="1"/>
          </p:cNvSpPr>
          <p:nvPr>
            <p:ph type="body" idx="3"/>
          </p:nvPr>
        </p:nvSpPr>
        <p:spPr>
          <a:xfrm>
            <a:off x="6372720" y="2092204"/>
            <a:ext cx="2359800" cy="8293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level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1200" dirty="0"/>
              <a:t>D</a:t>
            </a:r>
            <a:r>
              <a:rPr lang="en" sz="1200" dirty="0"/>
              <a:t>ifficoltà delle ricette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0" name="Google Shape;256;p31">
            <a:extLst>
              <a:ext uri="{FF2B5EF4-FFF2-40B4-BE49-F238E27FC236}">
                <a16:creationId xmlns:a16="http://schemas.microsoft.com/office/drawing/2014/main" id="{66DB67A8-750C-C698-C19B-88A0E799EBE1}"/>
              </a:ext>
            </a:extLst>
          </p:cNvPr>
          <p:cNvSpPr txBox="1">
            <a:spLocks/>
          </p:cNvSpPr>
          <p:nvPr/>
        </p:nvSpPr>
        <p:spPr>
          <a:xfrm>
            <a:off x="6326999" y="2921508"/>
            <a:ext cx="2359800" cy="13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b="1" dirty="0"/>
              <a:t>platform</a:t>
            </a:r>
          </a:p>
          <a:p>
            <a:pPr marL="0" indent="0">
              <a:buFont typeface="Muli"/>
              <a:buNone/>
            </a:pPr>
            <a:r>
              <a:rPr lang="en-US" sz="1200" dirty="0" err="1"/>
              <a:t>Piattaforma</a:t>
            </a:r>
            <a:r>
              <a:rPr lang="en-US" sz="1200" dirty="0"/>
              <a:t> da cui </a:t>
            </a:r>
            <a:r>
              <a:rPr lang="en-US" sz="1200" dirty="0" err="1"/>
              <a:t>l’utente</a:t>
            </a:r>
            <a:r>
              <a:rPr lang="en-US" sz="1200" dirty="0"/>
              <a:t> ha </a:t>
            </a:r>
            <a:r>
              <a:rPr lang="en-US" sz="1200" dirty="0" err="1"/>
              <a:t>guardato</a:t>
            </a:r>
            <a:r>
              <a:rPr lang="en-US" sz="1200" dirty="0"/>
              <a:t> il video</a:t>
            </a:r>
          </a:p>
          <a:p>
            <a:pPr marL="0" indent="0">
              <a:buFont typeface="Muli"/>
              <a:buNone/>
            </a:pPr>
            <a:endParaRPr lang="en-US" sz="1200" dirty="0"/>
          </a:p>
        </p:txBody>
      </p:sp>
      <p:sp>
        <p:nvSpPr>
          <p:cNvPr id="11" name="Google Shape;255;p31">
            <a:extLst>
              <a:ext uri="{FF2B5EF4-FFF2-40B4-BE49-F238E27FC236}">
                <a16:creationId xmlns:a16="http://schemas.microsoft.com/office/drawing/2014/main" id="{4EF16BC8-D37D-5497-582E-88DC1BEF0822}"/>
              </a:ext>
            </a:extLst>
          </p:cNvPr>
          <p:cNvSpPr txBox="1">
            <a:spLocks/>
          </p:cNvSpPr>
          <p:nvPr/>
        </p:nvSpPr>
        <p:spPr>
          <a:xfrm>
            <a:off x="3104388" y="3027153"/>
            <a:ext cx="2359800" cy="82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b="1" dirty="0" err="1"/>
              <a:t>subscription_date</a:t>
            </a:r>
            <a:endParaRPr lang="en-US" b="1" dirty="0"/>
          </a:p>
          <a:p>
            <a:pPr marL="0" indent="0">
              <a:buNone/>
            </a:pPr>
            <a:r>
              <a:rPr lang="en-US" sz="1200" dirty="0" err="1"/>
              <a:t>Giorno</a:t>
            </a:r>
            <a:r>
              <a:rPr lang="en-US" sz="1200" dirty="0"/>
              <a:t> in cui </a:t>
            </a:r>
            <a:r>
              <a:rPr lang="en-US" sz="1200" dirty="0" err="1"/>
              <a:t>l’utente</a:t>
            </a:r>
            <a:r>
              <a:rPr lang="en-US" sz="1200" dirty="0"/>
              <a:t> </a:t>
            </a:r>
            <a:r>
              <a:rPr lang="en-US" sz="1200" dirty="0" err="1"/>
              <a:t>si</a:t>
            </a:r>
            <a:r>
              <a:rPr lang="en-US" sz="1200" dirty="0"/>
              <a:t> è </a:t>
            </a:r>
            <a:r>
              <a:rPr lang="en-US" sz="1200" dirty="0" err="1"/>
              <a:t>iscritto</a:t>
            </a:r>
            <a:endParaRPr lang="en-US" sz="1200" dirty="0"/>
          </a:p>
        </p:txBody>
      </p:sp>
      <p:sp>
        <p:nvSpPr>
          <p:cNvPr id="12" name="Google Shape;254;p31">
            <a:extLst>
              <a:ext uri="{FF2B5EF4-FFF2-40B4-BE49-F238E27FC236}">
                <a16:creationId xmlns:a16="http://schemas.microsoft.com/office/drawing/2014/main" id="{399679CF-3F16-B1AB-04B4-905CD2387793}"/>
              </a:ext>
            </a:extLst>
          </p:cNvPr>
          <p:cNvSpPr txBox="1">
            <a:spLocks/>
          </p:cNvSpPr>
          <p:nvPr/>
        </p:nvSpPr>
        <p:spPr>
          <a:xfrm>
            <a:off x="411480" y="3027153"/>
            <a:ext cx="2359800" cy="829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b="1" dirty="0"/>
              <a:t>country</a:t>
            </a:r>
          </a:p>
          <a:p>
            <a:pPr marL="0" indent="0">
              <a:buFont typeface="Muli"/>
              <a:buNone/>
            </a:pPr>
            <a:r>
              <a:rPr lang="en-US" sz="1200" dirty="0" err="1"/>
              <a:t>Nazionalità</a:t>
            </a:r>
            <a:r>
              <a:rPr lang="en-US" sz="1200" dirty="0"/>
              <a:t> </a:t>
            </a:r>
            <a:r>
              <a:rPr lang="en-US" sz="1200" dirty="0" err="1"/>
              <a:t>dell’utente</a:t>
            </a:r>
            <a:endParaRPr lang="en-US" sz="1200" dirty="0"/>
          </a:p>
        </p:txBody>
      </p:sp>
      <p:sp>
        <p:nvSpPr>
          <p:cNvPr id="13" name="Google Shape;254;p31">
            <a:extLst>
              <a:ext uri="{FF2B5EF4-FFF2-40B4-BE49-F238E27FC236}">
                <a16:creationId xmlns:a16="http://schemas.microsoft.com/office/drawing/2014/main" id="{7D17DD9A-FB02-6511-EC61-381CC05DEB76}"/>
              </a:ext>
            </a:extLst>
          </p:cNvPr>
          <p:cNvSpPr txBox="1">
            <a:spLocks/>
          </p:cNvSpPr>
          <p:nvPr/>
        </p:nvSpPr>
        <p:spPr>
          <a:xfrm>
            <a:off x="411480" y="4029844"/>
            <a:ext cx="2359800" cy="829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b="1" dirty="0" err="1"/>
              <a:t>recipe_id</a:t>
            </a:r>
            <a:endParaRPr lang="en-US" b="1" dirty="0"/>
          </a:p>
          <a:p>
            <a:pPr marL="0" indent="0">
              <a:buFont typeface="Muli"/>
              <a:buNone/>
            </a:pPr>
            <a:r>
              <a:rPr lang="en-US" sz="1200" dirty="0" err="1"/>
              <a:t>Identificativo</a:t>
            </a:r>
            <a:r>
              <a:rPr lang="en-US" sz="1200" dirty="0"/>
              <a:t> della </a:t>
            </a:r>
            <a:r>
              <a:rPr lang="en-US" sz="1200" dirty="0" err="1"/>
              <a:t>ricetta</a:t>
            </a:r>
            <a:endParaRPr lang="en-US" sz="1200" dirty="0"/>
          </a:p>
        </p:txBody>
      </p:sp>
      <p:sp>
        <p:nvSpPr>
          <p:cNvPr id="14" name="Google Shape;254;p31">
            <a:extLst>
              <a:ext uri="{FF2B5EF4-FFF2-40B4-BE49-F238E27FC236}">
                <a16:creationId xmlns:a16="http://schemas.microsoft.com/office/drawing/2014/main" id="{AD646749-A274-A542-3004-4843EA209C7D}"/>
              </a:ext>
            </a:extLst>
          </p:cNvPr>
          <p:cNvSpPr txBox="1">
            <a:spLocks/>
          </p:cNvSpPr>
          <p:nvPr/>
        </p:nvSpPr>
        <p:spPr>
          <a:xfrm>
            <a:off x="3104388" y="3970568"/>
            <a:ext cx="2359800" cy="829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b="1" dirty="0"/>
              <a:t>stars</a:t>
            </a:r>
          </a:p>
          <a:p>
            <a:pPr marL="0" indent="0">
              <a:buFont typeface="Muli"/>
              <a:buNone/>
            </a:pPr>
            <a:r>
              <a:rPr lang="en-US" sz="1200" dirty="0"/>
              <a:t>Stelle </a:t>
            </a:r>
            <a:r>
              <a:rPr lang="en-US" sz="1200" dirty="0" err="1"/>
              <a:t>assegnate</a:t>
            </a:r>
            <a:r>
              <a:rPr lang="en-US" sz="1200" dirty="0"/>
              <a:t> alla </a:t>
            </a:r>
            <a:r>
              <a:rPr lang="en-US" sz="1200" dirty="0" err="1"/>
              <a:t>ricetta</a:t>
            </a:r>
            <a:r>
              <a:rPr lang="en-US" sz="1200" dirty="0"/>
              <a:t> (da 1 a 5)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A976B4A-CB70-281C-B16A-BEB6F49E741A}"/>
              </a:ext>
            </a:extLst>
          </p:cNvPr>
          <p:cNvCxnSpPr/>
          <p:nvPr/>
        </p:nvCxnSpPr>
        <p:spPr>
          <a:xfrm>
            <a:off x="301752" y="1956816"/>
            <a:ext cx="79324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C2A952-F020-62EA-606F-72C1C635EC48}"/>
              </a:ext>
            </a:extLst>
          </p:cNvPr>
          <p:cNvCxnSpPr/>
          <p:nvPr/>
        </p:nvCxnSpPr>
        <p:spPr>
          <a:xfrm>
            <a:off x="334957" y="2921508"/>
            <a:ext cx="79324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3CF331-8779-69AE-E855-B1D62544802C}"/>
              </a:ext>
            </a:extLst>
          </p:cNvPr>
          <p:cNvCxnSpPr/>
          <p:nvPr/>
        </p:nvCxnSpPr>
        <p:spPr>
          <a:xfrm>
            <a:off x="411480" y="3934968"/>
            <a:ext cx="79324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457200" y="2177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Linee guida </a:t>
            </a:r>
            <a:r>
              <a:rPr lang="en" sz="2400" dirty="0">
                <a:solidFill>
                  <a:schemeClr val="tx1"/>
                </a:solidFill>
              </a:rPr>
              <a:t>sviluppo del progetto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457200" y="1492537"/>
            <a:ext cx="2359800" cy="10792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b="1" dirty="0"/>
              <a:t>Utenti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Quanti utenti sono registrati nell’applicazione</a:t>
            </a:r>
            <a:endParaRPr dirty="0"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2"/>
          </p:nvPr>
        </p:nvSpPr>
        <p:spPr>
          <a:xfrm>
            <a:off x="3392098" y="1492537"/>
            <a:ext cx="2359800" cy="10792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b="1" dirty="0"/>
              <a:t>Ricette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Distribuzione categorie e livello delle ricette</a:t>
            </a:r>
            <a:endParaRPr dirty="0"/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3"/>
          </p:nvPr>
        </p:nvSpPr>
        <p:spPr>
          <a:xfrm>
            <a:off x="1637100" y="2945828"/>
            <a:ext cx="2359800" cy="173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Device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dirty="0"/>
              <a:t>Quale strumento viene usato per visualizzare i video di preparazione delle ricette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34;p22">
            <a:extLst>
              <a:ext uri="{FF2B5EF4-FFF2-40B4-BE49-F238E27FC236}">
                <a16:creationId xmlns:a16="http://schemas.microsoft.com/office/drawing/2014/main" id="{F3AF38F1-17AE-DE9A-ABA4-52E85FC74C87}"/>
              </a:ext>
            </a:extLst>
          </p:cNvPr>
          <p:cNvSpPr txBox="1">
            <a:spLocks/>
          </p:cNvSpPr>
          <p:nvPr/>
        </p:nvSpPr>
        <p:spPr>
          <a:xfrm>
            <a:off x="6327000" y="1492537"/>
            <a:ext cx="2359800" cy="107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it-IT" b="1" dirty="0"/>
              <a:t>Chef</a:t>
            </a:r>
          </a:p>
          <a:p>
            <a:pPr marL="0" indent="0">
              <a:buFont typeface="Muli"/>
              <a:buNone/>
            </a:pPr>
            <a:r>
              <a:rPr lang="it-IT" dirty="0"/>
              <a:t>Quali sono gli chef che si distinguono di più e quelli più apprezzati</a:t>
            </a:r>
          </a:p>
        </p:txBody>
      </p:sp>
      <p:sp>
        <p:nvSpPr>
          <p:cNvPr id="8" name="Google Shape;136;p22">
            <a:extLst>
              <a:ext uri="{FF2B5EF4-FFF2-40B4-BE49-F238E27FC236}">
                <a16:creationId xmlns:a16="http://schemas.microsoft.com/office/drawing/2014/main" id="{1D43AA0C-BDF2-7EBC-1E06-723038CFACEB}"/>
              </a:ext>
            </a:extLst>
          </p:cNvPr>
          <p:cNvSpPr txBox="1">
            <a:spLocks/>
          </p:cNvSpPr>
          <p:nvPr/>
        </p:nvSpPr>
        <p:spPr>
          <a:xfrm>
            <a:off x="4866456" y="2945828"/>
            <a:ext cx="2359800" cy="1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●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○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Char char="■"/>
              <a:defRPr sz="16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it-IT" b="1" dirty="0"/>
              <a:t>Timeline</a:t>
            </a:r>
          </a:p>
          <a:p>
            <a:pPr marL="0" indent="0">
              <a:buFont typeface="Muli"/>
              <a:buNone/>
            </a:pPr>
            <a:r>
              <a:rPr lang="it-IT" dirty="0"/>
              <a:t>Andamento iscrizioni e pubblicazione ricette da parte degli utenti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 idx="4294967295"/>
          </p:nvPr>
        </p:nvSpPr>
        <p:spPr>
          <a:xfrm>
            <a:off x="939468" y="1991849"/>
            <a:ext cx="49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7200" dirty="0"/>
              <a:t>Analisi</a:t>
            </a:r>
            <a:endParaRPr sz="7200" dirty="0"/>
          </a:p>
        </p:txBody>
      </p:sp>
      <p:pic>
        <p:nvPicPr>
          <p:cNvPr id="4" name="Graphic 3" descr="Bar chart with solid fill">
            <a:extLst>
              <a:ext uri="{FF2B5EF4-FFF2-40B4-BE49-F238E27FC236}">
                <a16:creationId xmlns:a16="http://schemas.microsoft.com/office/drawing/2014/main" id="{C2C76B2B-7785-6654-80D2-AD98EE989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6168" y="1757540"/>
            <a:ext cx="1628419" cy="162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11126"/>
      </p:ext>
    </p:extLst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983</Words>
  <Application>Microsoft Office PowerPoint</Application>
  <PresentationFormat>On-screen Show (16:9)</PresentationFormat>
  <Paragraphs>151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Muli</vt:lpstr>
      <vt:lpstr>Poppins</vt:lpstr>
      <vt:lpstr>Gower template</vt:lpstr>
      <vt:lpstr>Progetto Finale Data Analysis</vt:lpstr>
      <vt:lpstr>Introduzione</vt:lpstr>
      <vt:lpstr>Chi sono?</vt:lpstr>
      <vt:lpstr>Scenario</vt:lpstr>
      <vt:lpstr>Obiettivi</vt:lpstr>
      <vt:lpstr>Dataset</vt:lpstr>
      <vt:lpstr>Descrizione</vt:lpstr>
      <vt:lpstr>Linee guida sviluppo del progetto</vt:lpstr>
      <vt:lpstr>Analisi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Personas</vt:lpstr>
      <vt:lpstr>PowerPoint Presentation</vt:lpstr>
      <vt:lpstr>PowerPoint Presentation</vt:lpstr>
      <vt:lpstr>PowerPoint Presentation</vt:lpstr>
      <vt:lpstr>PowerPoint Presentation</vt:lpstr>
      <vt:lpstr>Strategia</vt:lpstr>
      <vt:lpstr>PowerPoint Presentation</vt:lpstr>
      <vt:lpstr>PowerPoint Presentation</vt:lpstr>
      <vt:lpstr>PowerPoint Presentation</vt:lpstr>
      <vt:lpstr>Conclusioni</vt:lpstr>
      <vt:lpstr>PowerPoint Presentation</vt:lpstr>
      <vt:lpstr>Link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Finale Data Analysis</dc:title>
  <cp:lastModifiedBy>Tommaso Ortolani - tommaso.ortolani3@studio.unibo.it</cp:lastModifiedBy>
  <cp:revision>6</cp:revision>
  <dcterms:modified xsi:type="dcterms:W3CDTF">2022-07-19T10:38:38Z</dcterms:modified>
</cp:coreProperties>
</file>