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63" r:id="rId4"/>
    <p:sldId id="285" r:id="rId5"/>
    <p:sldId id="259" r:id="rId6"/>
    <p:sldId id="261" r:id="rId7"/>
    <p:sldId id="260" r:id="rId8"/>
    <p:sldId id="277" r:id="rId9"/>
    <p:sldId id="265" r:id="rId10"/>
    <p:sldId id="276" r:id="rId11"/>
    <p:sldId id="278" r:id="rId12"/>
    <p:sldId id="279" r:id="rId13"/>
    <p:sldId id="271" r:id="rId14"/>
    <p:sldId id="280" r:id="rId15"/>
    <p:sldId id="269" r:id="rId16"/>
    <p:sldId id="272" r:id="rId17"/>
    <p:sldId id="270" r:id="rId18"/>
    <p:sldId id="281" r:id="rId19"/>
    <p:sldId id="284" r:id="rId20"/>
    <p:sldId id="282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F5F27-1D36-4DED-AE24-B7D7593B56C4}" type="datetimeFigureOut">
              <a:rPr lang="it-IT"/>
              <a:t>07/05/2016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C836F-1977-4F79-94B7-B05073DDE4F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60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289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15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904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60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946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867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558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971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0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491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09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570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50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667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97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23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80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51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61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71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3442" y="2700895"/>
            <a:ext cx="8144134" cy="1373070"/>
          </a:xfrm>
        </p:spPr>
        <p:txBody>
          <a:bodyPr/>
          <a:lstStyle/>
          <a:p>
            <a:r>
              <a:rPr lang="it-IT" sz="8000" dirty="0"/>
              <a:t> I TERREMOTI        </a:t>
            </a:r>
          </a:p>
        </p:txBody>
      </p:sp>
    </p:spTree>
    <p:extLst>
      <p:ext uri="{BB962C8B-B14F-4D97-AF65-F5344CB8AC3E}">
        <p14:creationId xmlns:p14="http://schemas.microsoft.com/office/powerpoint/2010/main" val="10371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rebuchet MS" charset="0"/>
              </a:rPr>
              <a:t>Fronte/retro del traslatore di livello</a:t>
            </a:r>
          </a:p>
        </p:txBody>
      </p:sp>
      <p:pic>
        <p:nvPicPr>
          <p:cNvPr id="5" name="Segnaposto contenuto 4" descr="4726e03b-b03b-40cc-b468-6d3218393c0e (1)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2637" y="2814638"/>
            <a:ext cx="5045813" cy="3303587"/>
          </a:xfrm>
        </p:spPr>
      </p:pic>
      <p:pic>
        <p:nvPicPr>
          <p:cNvPr id="6" name="Segnaposto contenuto 5" descr="5844a573-7745-426d-ba56-316efb30bdce.jp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94350" y="2814638"/>
            <a:ext cx="6094667" cy="3248025"/>
          </a:xfrm>
        </p:spPr>
      </p:pic>
    </p:spTree>
    <p:extLst>
      <p:ext uri="{BB962C8B-B14F-4D97-AF65-F5344CB8AC3E}">
        <p14:creationId xmlns:p14="http://schemas.microsoft.com/office/powerpoint/2010/main" val="34022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525" y="833438"/>
            <a:ext cx="10253625" cy="1890908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solidFill>
                  <a:srgbClr val="FFFFFF"/>
                </a:solidFill>
                <a:latin typeface="Trebuchet MS" charset="0"/>
              </a:rPr>
              <a:t>Two</a:t>
            </a:r>
            <a:r>
              <a:rPr lang="it-IT" b="1" dirty="0">
                <a:solidFill>
                  <a:srgbClr val="FFFFFF"/>
                </a:solidFill>
                <a:latin typeface="Trebuchet MS" charset="0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Trebuchet MS" charset="0"/>
              </a:rPr>
              <a:t>Transistors</a:t>
            </a:r>
            <a:r>
              <a:rPr lang="it-IT" b="1" dirty="0">
                <a:solidFill>
                  <a:srgbClr val="FFFFFF"/>
                </a:solidFill>
                <a:latin typeface="Trebuchet MS" charset="0"/>
              </a:rPr>
              <a:t> Form </a:t>
            </a:r>
            <a:r>
              <a:rPr lang="it-IT" b="1" dirty="0" err="1">
                <a:solidFill>
                  <a:srgbClr val="FFFFFF"/>
                </a:solidFill>
                <a:latin typeface="Trebuchet MS" charset="0"/>
              </a:rPr>
              <a:t>Bidirectional</a:t>
            </a:r>
            <a:r>
              <a:rPr lang="it-IT" b="1" dirty="0">
                <a:solidFill>
                  <a:srgbClr val="FFFFFF"/>
                </a:solidFill>
                <a:latin typeface="Trebuchet MS" charset="0"/>
              </a:rPr>
              <a:t> Level </a:t>
            </a:r>
            <a:r>
              <a:rPr lang="it-IT" b="1" dirty="0" err="1">
                <a:solidFill>
                  <a:srgbClr val="FFFFFF"/>
                </a:solidFill>
                <a:latin typeface="Trebuchet MS" charset="0"/>
              </a:rPr>
              <a:t>Translator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 descr="circuito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544763"/>
            <a:ext cx="5780687" cy="2921000"/>
          </a:xfrm>
        </p:spPr>
      </p:pic>
      <p:sp>
        <p:nvSpPr>
          <p:cNvPr id="8" name="CasellaDiTesto 7"/>
          <p:cNvSpPr txBox="1"/>
          <p:nvPr/>
        </p:nvSpPr>
        <p:spPr>
          <a:xfrm>
            <a:off x="6070624" y="2613876"/>
            <a:ext cx="5926015" cy="304698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it-IT" dirty="0">
                <a:solidFill>
                  <a:srgbClr val="212121"/>
                </a:solidFill>
                <a:latin typeface="Arial" charset="0"/>
              </a:rPr>
              <a:t/>
            </a:r>
            <a:br>
              <a:rPr lang="it-IT" dirty="0">
                <a:solidFill>
                  <a:srgbClr val="212121"/>
                </a:solidFill>
                <a:latin typeface="Arial" charset="0"/>
              </a:rPr>
            </a:br>
            <a:endParaRPr lang="it-IT" dirty="0">
              <a:solidFill>
                <a:srgbClr val="212121"/>
              </a:solidFill>
              <a:latin typeface="Arial" charset="0"/>
            </a:endParaRPr>
          </a:p>
          <a:p>
            <a:r>
              <a:rPr lang="it-IT" sz="2400" dirty="0">
                <a:solidFill>
                  <a:srgbClr val="FFFFFF"/>
                </a:solidFill>
                <a:latin typeface="Arial" charset="0"/>
              </a:rPr>
              <a:t>Configurato come due cani che si mordono la coda a vicenda , questa insolita configurazione di due transistor fornisce una variazione bidirezionale del livello logico.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6830" y="5592591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dirty="0"/>
              <a:t>Figura 1</a:t>
            </a:r>
          </a:p>
        </p:txBody>
      </p:sp>
    </p:spTree>
    <p:extLst>
      <p:ext uri="{BB962C8B-B14F-4D97-AF65-F5344CB8AC3E}">
        <p14:creationId xmlns:p14="http://schemas.microsoft.com/office/powerpoint/2010/main" val="20431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circuito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77" y="0"/>
            <a:ext cx="8467858" cy="477645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02699" y="5017698"/>
            <a:ext cx="11700384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" sz="2400" dirty="0">
                <a:solidFill>
                  <a:srgbClr val="FFFFFF"/>
                </a:solidFill>
                <a:latin typeface="Arial" charset="0"/>
              </a:rPr>
              <a:t>Un ritardo nell’uscita dalla saturazione dei BJT
provoca un problema tecnico sul fronte di discesa ,
creando quindi un limite di prestazione sulla velocità di commutazione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612788" y="31274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dirty="0"/>
              <a:t>Figura 2</a:t>
            </a:r>
          </a:p>
        </p:txBody>
      </p:sp>
    </p:spTree>
    <p:extLst>
      <p:ext uri="{BB962C8B-B14F-4D97-AF65-F5344CB8AC3E}">
        <p14:creationId xmlns:p14="http://schemas.microsoft.com/office/powerpoint/2010/main" val="4295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Autofit/>
          </a:bodyPr>
          <a:lstStyle/>
          <a:p>
            <a:r>
              <a:rPr lang="it-IT" sz="4000" dirty="0"/>
              <a:t>Librerie di sviluppatori terzi adoperate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5888" y="2403012"/>
            <a:ext cx="11960225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800" dirty="0"/>
              <a:t>WeeESP8266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Una </a:t>
            </a:r>
            <a:r>
              <a:rPr lang="it-IT" sz="2800" dirty="0"/>
              <a:t>ESP8266 </a:t>
            </a:r>
            <a:r>
              <a:rPr lang="it-IT" sz="2800" dirty="0" smtClean="0"/>
              <a:t>libraria per </a:t>
            </a:r>
            <a:r>
              <a:rPr lang="it-IT" sz="2800" dirty="0"/>
              <a:t>Arduino </a:t>
            </a:r>
            <a:r>
              <a:rPr lang="it-IT" sz="2800" dirty="0" smtClean="0"/>
              <a:t>che fornisce una maniera </a:t>
            </a:r>
            <a:r>
              <a:rPr lang="it-IT" sz="2800" smtClean="0"/>
              <a:t>semplice per manipolare il modulo ESP8266</a:t>
            </a:r>
            <a:r>
              <a:rPr lang="it-IT" sz="2800"/>
              <a:t>. </a:t>
            </a:r>
            <a:endParaRPr lang="it-IT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mtClean="0"/>
              <a:t>Il </a:t>
            </a:r>
            <a:r>
              <a:rPr lang="it-IT" sz="2800" dirty="0"/>
              <a:t>codice sorgente può essere scaricato dal seguente link: https://github.com/itead/ITEADLIB_Arduino_WeeESP8266.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Particolarità: occupa più spazio in memoria RAM, presumibilmente più rapida.</a:t>
            </a:r>
          </a:p>
          <a:p>
            <a:endParaRPr lang="it-IT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349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58659" y="903523"/>
            <a:ext cx="700894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it-IT" dirty="0">
              <a:solidFill>
                <a:srgbClr val="212121"/>
              </a:solidFill>
              <a:latin typeface="Consolas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06425" y="968375"/>
            <a:ext cx="11439525" cy="529375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sz="4000" b="1" dirty="0">
                <a:latin typeface="Trebuchet MS" charset="0"/>
              </a:rPr>
              <a:t>I2Cdev </a:t>
            </a:r>
            <a:r>
              <a:rPr lang="it-IT" sz="4000" b="1" dirty="0" err="1">
                <a:latin typeface="Trebuchet MS" charset="0"/>
              </a:rPr>
              <a:t>library</a:t>
            </a:r>
            <a:r>
              <a:rPr lang="it-IT" sz="4000" b="1" dirty="0">
                <a:latin typeface="Trebuchet MS" charset="0"/>
              </a:rPr>
              <a:t> </a:t>
            </a:r>
            <a:r>
              <a:rPr lang="it-IT" sz="4000" b="1" dirty="0" err="1">
                <a:latin typeface="Trebuchet MS" charset="0"/>
              </a:rPr>
              <a:t>collection</a:t>
            </a:r>
            <a:r>
              <a:rPr lang="it-IT" sz="4000" b="1" dirty="0">
                <a:latin typeface="Trebuchet MS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MPU6050 I2C </a:t>
            </a:r>
            <a:r>
              <a:rPr lang="it-IT" sz="2800" dirty="0" err="1">
                <a:latin typeface="Trebuchet MS" charset="0"/>
              </a:rPr>
              <a:t>device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classBased</a:t>
            </a:r>
            <a:r>
              <a:rPr lang="it-IT" sz="2800" dirty="0">
                <a:latin typeface="Trebuchet MS" charset="0"/>
              </a:rPr>
              <a:t> on </a:t>
            </a:r>
            <a:r>
              <a:rPr lang="it-IT" sz="2800" dirty="0" err="1">
                <a:latin typeface="Trebuchet MS" charset="0"/>
              </a:rPr>
              <a:t>InvenSense</a:t>
            </a:r>
            <a:r>
              <a:rPr lang="it-IT" sz="2800" dirty="0">
                <a:latin typeface="Trebuchet MS" charset="0"/>
              </a:rPr>
              <a:t> MPU-6050 </a:t>
            </a:r>
            <a:r>
              <a:rPr lang="it-IT" sz="2800" dirty="0" err="1">
                <a:latin typeface="Trebuchet MS" charset="0"/>
              </a:rPr>
              <a:t>register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map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document</a:t>
            </a:r>
            <a:r>
              <a:rPr lang="it-IT" sz="2800" dirty="0">
                <a:latin typeface="Trebuchet MS" charset="0"/>
              </a:rPr>
              <a:t> rev. 2.0, 5/19/2011 (RM-MPU-6000A-00) </a:t>
            </a:r>
          </a:p>
          <a:p>
            <a:r>
              <a:rPr lang="it-IT" sz="2800" dirty="0">
                <a:latin typeface="Trebuchet MS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Contiene una libreria molto </a:t>
            </a:r>
            <a:r>
              <a:rPr lang="it-IT" sz="2800" dirty="0" err="1">
                <a:latin typeface="Trebuchet MS" charset="0"/>
              </a:rPr>
              <a:t>colpleta</a:t>
            </a:r>
            <a:r>
              <a:rPr lang="it-IT" sz="2800" dirty="0">
                <a:latin typeface="Trebuchet MS" charset="0"/>
              </a:rPr>
              <a:t> per la gestione </a:t>
            </a:r>
            <a:r>
              <a:rPr lang="it-IT" sz="2800" dirty="0" err="1">
                <a:latin typeface="Trebuchet MS" charset="0"/>
              </a:rPr>
              <a:t>delmodulo</a:t>
            </a:r>
            <a:r>
              <a:rPr lang="it-IT" sz="2800" dirty="0">
                <a:latin typeface="Trebuchet MS" charset="0"/>
              </a:rPr>
              <a:t> accelerometro MPU6050.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Nei prototipi è stata drasticamente privata di molte funzioni non ritenute essenziali per chiarezza e per risparmiare spazio. </a:t>
            </a:r>
          </a:p>
          <a:p>
            <a:endParaRPr lang="it-IT" sz="2800" dirty="0">
              <a:latin typeface="Trebuchet MS" charset="0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82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0402" y="0"/>
            <a:ext cx="10218738" cy="692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4000" dirty="0"/>
              <a:t>ESP8266wifi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A </a:t>
            </a:r>
            <a:r>
              <a:rPr lang="it-IT" sz="2800" dirty="0" err="1"/>
              <a:t>simple</a:t>
            </a:r>
            <a:r>
              <a:rPr lang="it-IT" sz="2800" dirty="0"/>
              <a:t> ESP8266 Arduino </a:t>
            </a:r>
            <a:r>
              <a:rPr lang="it-IT" sz="2800" dirty="0" err="1"/>
              <a:t>library</a:t>
            </a:r>
            <a:r>
              <a:rPr lang="it-IT" sz="2800" dirty="0"/>
              <a:t> with </a:t>
            </a:r>
            <a:r>
              <a:rPr lang="it-IT" sz="2800" dirty="0" err="1"/>
              <a:t>built</a:t>
            </a:r>
            <a:r>
              <a:rPr lang="it-IT" sz="2800" dirty="0"/>
              <a:t> in re-</a:t>
            </a:r>
            <a:r>
              <a:rPr lang="it-IT" sz="2800" dirty="0" err="1"/>
              <a:t>connect</a:t>
            </a:r>
            <a:r>
              <a:rPr lang="it-IT" sz="2800" dirty="0"/>
              <a:t> </a:t>
            </a:r>
            <a:r>
              <a:rPr lang="it-IT" sz="2800" dirty="0" err="1"/>
              <a:t>functionality</a:t>
            </a:r>
            <a:r>
              <a:rPr lang="it-IT" sz="2800" dirty="0"/>
              <a:t>. https://github.com/ekstrand/ESP8266wifi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Particolarità: comandi AT memorizzati su area istruzioni per risparmiare spazio per i dati (tramite direttiva PROGMEM)</a:t>
            </a:r>
          </a:p>
          <a:p>
            <a:r>
              <a:rPr lang="it-IT" sz="2800" dirty="0"/>
              <a:t> </a:t>
            </a:r>
          </a:p>
          <a:p>
            <a:r>
              <a:rPr lang="it-IT" sz="4000" dirty="0" err="1"/>
              <a:t>Fishino</a:t>
            </a:r>
            <a:r>
              <a:rPr lang="it-IT" sz="4000" dirty="0"/>
              <a:t> </a:t>
            </a:r>
            <a:r>
              <a:rPr lang="it-IT" sz="4000" dirty="0" err="1"/>
              <a:t>libraries</a:t>
            </a:r>
            <a:endParaRPr lang="it-IT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Librerie della scheda </a:t>
            </a:r>
            <a:r>
              <a:rPr lang="it-IT" sz="2800" dirty="0" err="1"/>
              <a:t>arduino</a:t>
            </a:r>
            <a:r>
              <a:rPr lang="it-IT" sz="2800" dirty="0"/>
              <a:t> compatibile con il modulo WIFI ESP8266 integrato on </a:t>
            </a:r>
            <a:r>
              <a:rPr lang="it-IT" sz="2800" dirty="0" err="1"/>
              <a:t>board</a:t>
            </a:r>
            <a:r>
              <a:rPr lang="it-IT" sz="2800" dirty="0"/>
              <a:t>. 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Utilizzata </a:t>
            </a:r>
            <a:r>
              <a:rPr lang="it-IT" sz="2800" dirty="0"/>
              <a:t>per ottenere riferimenti per creare un </a:t>
            </a:r>
            <a:r>
              <a:rPr lang="it-IT" sz="2800" dirty="0" err="1"/>
              <a:t>wrapper</a:t>
            </a:r>
            <a:r>
              <a:rPr lang="it-IT" sz="2800" dirty="0"/>
              <a:t> della libreria ESP8266wifi che esponga le funzioni usuali delle librerie del modulo </a:t>
            </a:r>
            <a:r>
              <a:rPr lang="it-IT" sz="2800" dirty="0" err="1"/>
              <a:t>Etherner</a:t>
            </a:r>
            <a:r>
              <a:rPr lang="it-IT" sz="2800" dirty="0"/>
              <a:t> </a:t>
            </a:r>
            <a:r>
              <a:rPr lang="it-IT" sz="2800" dirty="0" err="1"/>
              <a:t>Shield</a:t>
            </a:r>
            <a:r>
              <a:rPr lang="it-IT" sz="2800" dirty="0"/>
              <a:t> di </a:t>
            </a:r>
            <a:r>
              <a:rPr lang="it-IT" sz="2800" dirty="0" smtClean="0"/>
              <a:t>Arduino.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Scaricabile </a:t>
            </a:r>
            <a:r>
              <a:rPr lang="it-IT" sz="2800" dirty="0"/>
              <a:t>presso: arduinohttp://fishino.it/en/download/</a:t>
            </a:r>
          </a:p>
        </p:txBody>
      </p:sp>
    </p:spTree>
    <p:extLst>
      <p:ext uri="{BB962C8B-B14F-4D97-AF65-F5344CB8AC3E}">
        <p14:creationId xmlns:p14="http://schemas.microsoft.com/office/powerpoint/2010/main" val="3636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rmAutofit fontScale="90000"/>
          </a:bodyPr>
          <a:lstStyle/>
          <a:p>
            <a:r>
              <a:rPr lang="it-IT" sz="6700" dirty="0"/>
              <a:t>Prototipi realizzati: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7317" y="1631396"/>
            <a:ext cx="915095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sz="2800" dirty="0"/>
              <a:t>Particolarità</a:t>
            </a:r>
            <a:r>
              <a:rPr lang="it-IT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utilizzano l'accelerometro digitale </a:t>
            </a:r>
            <a:r>
              <a:rPr lang="it-IT" sz="2400" dirty="0" smtClean="0"/>
              <a:t>MPU6050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si </a:t>
            </a:r>
            <a:r>
              <a:rPr lang="it-IT" sz="2400" dirty="0"/>
              <a:t>collegano ad internet tramite il modulo </a:t>
            </a:r>
            <a:r>
              <a:rPr lang="it-IT" sz="2400" dirty="0" err="1"/>
              <a:t>wifi</a:t>
            </a:r>
            <a:r>
              <a:rPr lang="it-IT" sz="2400" dirty="0"/>
              <a:t> </a:t>
            </a:r>
            <a:r>
              <a:rPr lang="it-IT" sz="2400" dirty="0" smtClean="0"/>
              <a:t>ESP8266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implementano </a:t>
            </a:r>
            <a:r>
              <a:rPr lang="it-IT" sz="2400" dirty="0"/>
              <a:t>l'algoritmo rilevatore di soglia del prototipo </a:t>
            </a:r>
            <a:r>
              <a:rPr lang="it-IT" sz="2400" dirty="0" err="1"/>
              <a:t>seismocloud</a:t>
            </a:r>
            <a:r>
              <a:rPr lang="it-IT" sz="2400" dirty="0"/>
              <a:t> basato su </a:t>
            </a:r>
            <a:r>
              <a:rPr lang="it-IT" sz="2400" dirty="0" err="1"/>
              <a:t>raspberry</a:t>
            </a:r>
            <a:r>
              <a:rPr lang="it-IT" sz="2400" dirty="0"/>
              <a:t>/Galileo.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Le librerie </a:t>
            </a:r>
            <a:r>
              <a:rPr lang="it-IT" sz="2400" dirty="0" smtClean="0"/>
              <a:t>necessarie (</a:t>
            </a:r>
            <a:r>
              <a:rPr lang="it-IT" sz="2400" dirty="0"/>
              <a:t>ampiamente integrate e rimaneggiate rispetto alle originali) </a:t>
            </a:r>
            <a:r>
              <a:rPr lang="it-IT" sz="2400" dirty="0" smtClean="0"/>
              <a:t>sono </a:t>
            </a:r>
            <a:r>
              <a:rPr lang="it-IT" sz="2400" dirty="0"/>
              <a:t>già incluse nelle cartelle dei prototipi.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800" dirty="0"/>
              <a:t>Mancanze</a:t>
            </a:r>
            <a:r>
              <a:rPr lang="it-IT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attualmente non comunica al server la magnitudo dei terremoti ma si limita a mostrarla in locale. </a:t>
            </a:r>
          </a:p>
        </p:txBody>
      </p:sp>
    </p:spTree>
    <p:extLst>
      <p:ext uri="{BB962C8B-B14F-4D97-AF65-F5344CB8AC3E}">
        <p14:creationId xmlns:p14="http://schemas.microsoft.com/office/powerpoint/2010/main" val="39586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23838" y="346577"/>
            <a:ext cx="10625137" cy="6370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4000" b="1" dirty="0" err="1"/>
              <a:t>seismocloudArduinoUno</a:t>
            </a:r>
            <a:r>
              <a:rPr lang="it-IT" sz="2800" dirty="0"/>
              <a:t> </a:t>
            </a:r>
          </a:p>
          <a:p>
            <a:r>
              <a:rPr lang="it-IT" sz="2800" dirty="0"/>
              <a:t>utilizza le librerie WeeESP8266Attualmente è incompleto </a:t>
            </a:r>
            <a:r>
              <a:rPr lang="it-IT" sz="2800" dirty="0" err="1"/>
              <a:t>perchè</a:t>
            </a:r>
            <a:r>
              <a:rPr lang="it-IT" sz="2800" dirty="0"/>
              <a:t> il suo sviluppo è stato momentaneamente abbandonato </a:t>
            </a:r>
            <a:r>
              <a:rPr lang="it-IT" sz="2800" dirty="0" err="1"/>
              <a:t>poichè</a:t>
            </a:r>
            <a:r>
              <a:rPr lang="it-IT" sz="2800" dirty="0"/>
              <a:t> la libreria occupa relativamente eccessivo spazio in RAM (andrebbe più che bene per l'Arduino Mega basato su ATMEL 2560).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 err="1"/>
              <a:t>seismocloudArduinoUnoCorto</a:t>
            </a:r>
            <a:endParaRPr lang="it-IT" sz="4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 </a:t>
            </a:r>
            <a:r>
              <a:rPr lang="it-IT" sz="2800" dirty="0"/>
              <a:t>le librerie ESP8266wifi. È stato scelto </a:t>
            </a:r>
            <a:r>
              <a:rPr lang="it-IT" sz="2800" dirty="0" err="1"/>
              <a:t>perchè</a:t>
            </a:r>
            <a:r>
              <a:rPr lang="it-IT" sz="2800" dirty="0"/>
              <a:t> consuma minori risorse in RAM (più adatto per il meno costoso Arduino Uno</a:t>
            </a:r>
            <a:r>
              <a:rPr lang="it-IT" sz="2800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Attualmente </a:t>
            </a:r>
            <a:r>
              <a:rPr lang="it-IT" sz="2800" dirty="0"/>
              <a:t>completo. Il tutto compila ma il prototipo al momento non è ancora collaudato. </a:t>
            </a:r>
            <a:r>
              <a:rPr lang="it-IT" sz="2800" dirty="0" smtClean="0"/>
              <a:t>Serve </a:t>
            </a:r>
            <a:r>
              <a:rPr lang="it-IT" sz="2800" dirty="0"/>
              <a:t>qualche giorno per il </a:t>
            </a:r>
            <a:r>
              <a:rPr lang="it-IT" sz="2800" dirty="0" err="1"/>
              <a:t>testing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4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680" y="786041"/>
            <a:ext cx="9613861" cy="1080938"/>
          </a:xfrm>
        </p:spPr>
        <p:txBody>
          <a:bodyPr/>
          <a:lstStyle/>
          <a:p>
            <a:r>
              <a:rPr lang="it-IT" sz="5400" dirty="0">
                <a:latin typeface="Trebuchet MS" charset="0"/>
              </a:rPr>
              <a:t>Modulo adp-01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89680" y="2166838"/>
            <a:ext cx="11634788" cy="298543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" sz="2800" dirty="0">
                <a:solidFill>
                  <a:srgbClr val="FFFFFF"/>
                </a:solidFill>
                <a:latin typeface="Consolas" charset="0"/>
              </a:rPr>
              <a:t>Permette di alimentare il modulo </a:t>
            </a:r>
            <a:r>
              <a:rPr lang="it" sz="2800" dirty="0" err="1">
                <a:solidFill>
                  <a:srgbClr val="FFFFFF"/>
                </a:solidFill>
                <a:latin typeface="Consolas" charset="0"/>
              </a:rPr>
              <a:t>WiFi</a:t>
            </a:r>
            <a:r>
              <a:rPr lang="it" sz="2800" dirty="0">
                <a:solidFill>
                  <a:srgbClr val="FFFFFF"/>
                </a:solidFill>
                <a:latin typeface="Consolas" charset="0"/>
              </a:rPr>
              <a:t> con 5 V anziché 3,3 V , che è la tensione richiesta dal modulo di sistema on chip. Questo adattatore permette anche il modulo per essere collegato a una basetta . L'adattatore è chiamato ADP – 01.</a:t>
            </a:r>
            <a:endParaRPr lang="it-IT" sz="2800" dirty="0">
              <a:solidFill>
                <a:srgbClr val="FFFFFF"/>
              </a:solidFill>
              <a:latin typeface="Consolas" charset="0"/>
            </a:endParaRPr>
          </a:p>
          <a:p>
            <a:r>
              <a:rPr lang="it-IT" sz="2400" dirty="0">
                <a:solidFill>
                  <a:srgbClr val="444444"/>
                </a:solidFill>
                <a:latin typeface="Arial" charset="0"/>
              </a:rPr>
              <a:t> </a:t>
            </a:r>
          </a:p>
          <a:p>
            <a:endParaRPr lang="it-IT" sz="2400" dirty="0"/>
          </a:p>
        </p:txBody>
      </p:sp>
      <p:pic>
        <p:nvPicPr>
          <p:cNvPr id="4" name="Immagine 3" descr="ADP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869" y="3835401"/>
            <a:ext cx="5384800" cy="29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584" y="752475"/>
            <a:ext cx="10237354" cy="1081088"/>
          </a:xfrm>
        </p:spPr>
        <p:txBody>
          <a:bodyPr/>
          <a:lstStyle/>
          <a:p>
            <a:r>
              <a:rPr lang="it-IT" sz="4800" dirty="0"/>
              <a:t>Dettagli: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24400" y="273417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it-IT" dirty="0">
              <a:solidFill>
                <a:srgbClr val="212121"/>
              </a:solidFill>
              <a:latin typeface="Consolas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40481" y="2366938"/>
            <a:ext cx="11764963" cy="295465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sz="2400" dirty="0" smtClean="0">
                <a:latin typeface="Consolas" charset="0"/>
              </a:rPr>
              <a:t>L'adattatore </a:t>
            </a:r>
            <a:r>
              <a:rPr lang="it" sz="2400" dirty="0">
                <a:latin typeface="Consolas" charset="0"/>
              </a:rPr>
              <a:t>incorpora anche alcuni resistori pull-up per le linee GPIO0 e GPIO2 in modo che nessun altro </a:t>
            </a:r>
            <a:r>
              <a:rPr lang="it" sz="2400" dirty="0" smtClean="0">
                <a:latin typeface="Consolas" charset="0"/>
              </a:rPr>
              <a:t>componente esterno è necessario </a:t>
            </a:r>
            <a:r>
              <a:rPr lang="it" sz="2400" dirty="0">
                <a:latin typeface="Consolas" charset="0"/>
              </a:rPr>
              <a:t>per alimentare il modulo in modalità firmware " RUN" </a:t>
            </a:r>
            <a:r>
              <a:rPr lang="it" sz="2400" dirty="0" smtClean="0">
                <a:latin typeface="Consolas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onsolas" charset="0"/>
              </a:rPr>
              <a:t>Altre resistenze adattano le tensioni di in/out di porta seriale e I2C</a:t>
            </a:r>
            <a:endParaRPr lang="it-IT" dirty="0">
              <a:latin typeface="Consola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onsolas" charset="0"/>
              </a:rPr>
              <a:t>Basta </a:t>
            </a:r>
            <a:r>
              <a:rPr lang="it-IT" sz="2400" dirty="0">
                <a:latin typeface="Consolas" charset="0"/>
              </a:rPr>
              <a:t>collegare la linea Vin ( contrassegnati con " + " ) ad un alimentatore 5V in grado di fornire almeno 500 </a:t>
            </a:r>
            <a:r>
              <a:rPr lang="it" sz="2400" dirty="0" err="1">
                <a:latin typeface="Consolas" charset="0"/>
              </a:rPr>
              <a:t>mA</a:t>
            </a:r>
            <a:r>
              <a:rPr lang="it" sz="2400" dirty="0">
                <a:latin typeface="Consolas" charset="0"/>
              </a:rPr>
              <a:t> 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1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267934" y="844839"/>
            <a:ext cx="7290699" cy="523220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Sono eventi naturali ed imprevedibili. Causati, per la maggior parte dei casi, dallo scontro, in alcune zone del pianeta, di blocchi della crosta terrestre, chiamate placche tettoniche.</a:t>
            </a:r>
          </a:p>
          <a:p>
            <a:endParaRPr lang="it-IT" sz="2800" dirty="0">
              <a:solidFill>
                <a:srgbClr val="FFFFFF"/>
              </a:solidFill>
              <a:latin typeface="Arial" charset="0"/>
            </a:endParaRPr>
          </a:p>
          <a:p>
            <a:endParaRPr lang="it-IT" sz="2800" dirty="0">
              <a:solidFill>
                <a:srgbClr val="FFFFFF"/>
              </a:solidFill>
              <a:latin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 tanti ogni giorno, benché di piccola entità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 caratterizzati da: epicentro, profondità (ipocentro), magnitudo e intensità.</a:t>
            </a:r>
          </a:p>
          <a:p>
            <a:endParaRPr lang="it-IT" dirty="0">
              <a:solidFill>
                <a:srgbClr val="545557"/>
              </a:solidFill>
              <a:latin typeface="Arial" charset="0"/>
            </a:endParaRPr>
          </a:p>
          <a:p>
            <a:pPr algn="ctr"/>
            <a:endParaRPr lang="it-IT" dirty="0">
              <a:solidFill>
                <a:srgbClr val="545557"/>
              </a:solidFill>
              <a:latin typeface="Arial" charset="0"/>
            </a:endParaRPr>
          </a:p>
          <a:p>
            <a:pPr algn="ctr"/>
            <a:endParaRPr lang="it-IT" dirty="0">
              <a:solidFill>
                <a:srgbClr val="54555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chematic ADP-01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67809" cy="68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842" y="762655"/>
            <a:ext cx="10294182" cy="1080938"/>
          </a:xfrm>
        </p:spPr>
        <p:txBody>
          <a:bodyPr>
            <a:normAutofit fontScale="90000"/>
          </a:bodyPr>
          <a:lstStyle/>
          <a:p>
            <a:r>
              <a:rPr lang="it-IT" sz="4000" dirty="0" smtClean="0"/>
              <a:t>Algoritmo rilevatore di soglia evento terremoto</a:t>
            </a:r>
            <a:endParaRPr lang="it-IT" sz="4000" dirty="0"/>
          </a:p>
        </p:txBody>
      </p:sp>
      <p:sp>
        <p:nvSpPr>
          <p:cNvPr id="3" name="Rettangolo 2"/>
          <p:cNvSpPr/>
          <p:nvPr/>
        </p:nvSpPr>
        <p:spPr>
          <a:xfrm>
            <a:off x="417922" y="2564912"/>
            <a:ext cx="117740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/>
              <a:t>void</a:t>
            </a:r>
            <a:r>
              <a:rPr lang="it-IT" sz="2400" dirty="0"/>
              <a:t> </a:t>
            </a:r>
            <a:r>
              <a:rPr lang="it-IT" sz="2400" dirty="0" err="1"/>
              <a:t>statistics</a:t>
            </a:r>
            <a:r>
              <a:rPr lang="it-IT" sz="2400" dirty="0"/>
              <a:t>::</a:t>
            </a:r>
            <a:r>
              <a:rPr lang="it-IT" sz="2400" dirty="0" err="1"/>
              <a:t>addValueToAvgVar</a:t>
            </a:r>
            <a:r>
              <a:rPr lang="it-IT" sz="2400" dirty="0"/>
              <a:t>(double val) {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elements</a:t>
            </a:r>
            <a:r>
              <a:rPr lang="it-IT" sz="2400" dirty="0"/>
              <a:t>++;</a:t>
            </a:r>
          </a:p>
          <a:p>
            <a:r>
              <a:rPr lang="it-IT" sz="2400" dirty="0" smtClean="0"/>
              <a:t>// </a:t>
            </a:r>
            <a:r>
              <a:rPr lang="it-IT" sz="2400" dirty="0"/>
              <a:t>https://en.wikipedia.org/wiki/Algorithms_for_calculating_variance</a:t>
            </a:r>
          </a:p>
          <a:p>
            <a:r>
              <a:rPr lang="it-IT" sz="2400" dirty="0"/>
              <a:t>	double delta = val - </a:t>
            </a:r>
            <a:r>
              <a:rPr lang="it-IT" sz="2400" dirty="0" err="1"/>
              <a:t>partialAvg</a:t>
            </a:r>
            <a:r>
              <a:rPr lang="it-IT" sz="2400" dirty="0"/>
              <a:t>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partialAvg</a:t>
            </a:r>
            <a:r>
              <a:rPr lang="it-IT" sz="2400" dirty="0"/>
              <a:t> += delta / </a:t>
            </a:r>
            <a:r>
              <a:rPr lang="it-IT" sz="2400" dirty="0" err="1"/>
              <a:t>elements</a:t>
            </a:r>
            <a:r>
              <a:rPr lang="it-IT" sz="2400" dirty="0"/>
              <a:t>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partialStdDev</a:t>
            </a:r>
            <a:r>
              <a:rPr lang="it-IT" sz="2400" dirty="0"/>
              <a:t> += delta * (val - </a:t>
            </a:r>
            <a:r>
              <a:rPr lang="it-IT" sz="2400" dirty="0" err="1"/>
              <a:t>partialAvg</a:t>
            </a:r>
            <a:r>
              <a:rPr lang="it-IT" sz="2400" dirty="0"/>
              <a:t>);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if</a:t>
            </a:r>
            <a:r>
              <a:rPr lang="it-IT" sz="2400" dirty="0"/>
              <a:t> (</a:t>
            </a:r>
            <a:r>
              <a:rPr lang="it-IT" sz="2400" dirty="0" err="1"/>
              <a:t>elements</a:t>
            </a:r>
            <a:r>
              <a:rPr lang="it-IT" sz="2400" dirty="0"/>
              <a:t> &gt; 1) {</a:t>
            </a:r>
          </a:p>
          <a:p>
            <a:r>
              <a:rPr lang="it-IT" sz="2400" dirty="0"/>
              <a:t>		</a:t>
            </a:r>
            <a:r>
              <a:rPr lang="it-IT" sz="2400" dirty="0" err="1"/>
              <a:t>quakeThreshold</a:t>
            </a:r>
            <a:r>
              <a:rPr lang="it-IT" sz="2400" dirty="0"/>
              <a:t> = </a:t>
            </a:r>
            <a:r>
              <a:rPr lang="it-IT" sz="2400" dirty="0" err="1"/>
              <a:t>partialAvg</a:t>
            </a:r>
            <a:r>
              <a:rPr lang="it-IT" sz="2400" dirty="0"/>
              <a:t> + (</a:t>
            </a:r>
            <a:r>
              <a:rPr lang="it-IT" sz="2400" dirty="0" err="1"/>
              <a:t>getCurrentSTDDEV</a:t>
            </a:r>
            <a:r>
              <a:rPr lang="it-IT" sz="2400" dirty="0"/>
              <a:t>() * </a:t>
            </a:r>
            <a:r>
              <a:rPr lang="it-IT" sz="2400" dirty="0" err="1"/>
              <a:t>getSigmaIter</a:t>
            </a:r>
            <a:r>
              <a:rPr lang="it-IT" sz="2400" dirty="0"/>
              <a:t>());</a:t>
            </a:r>
          </a:p>
          <a:p>
            <a:r>
              <a:rPr lang="it-IT" sz="2400" dirty="0"/>
              <a:t>	}</a:t>
            </a:r>
          </a:p>
          <a:p>
            <a:r>
              <a:rPr lang="it-IT" dirty="0" smtClean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29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chema_Terremot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0" y="0"/>
            <a:ext cx="12230100" cy="69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2161249" y="752475"/>
            <a:ext cx="10292433" cy="1081088"/>
          </a:xfrm>
        </p:spPr>
        <p:txBody>
          <a:bodyPr/>
          <a:lstStyle/>
          <a:p>
            <a:pPr algn="ctr"/>
            <a:r>
              <a:rPr lang="it-IT" sz="4800" dirty="0">
                <a:latin typeface="Trebuchet MS" charset="0"/>
              </a:rPr>
              <a:t>Sismometri pubblici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12080" y="2678987"/>
            <a:ext cx="11545888" cy="283154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sismometri pubblici: 400 in </a:t>
            </a:r>
            <a:r>
              <a:rPr lang="it-IT" sz="3200" dirty="0" err="1">
                <a:latin typeface="Trebuchet MS" charset="0"/>
              </a:rPr>
              <a:t>italia</a:t>
            </a:r>
            <a:r>
              <a:rPr lang="it-IT" sz="3200" dirty="0">
                <a:latin typeface="Trebuchet MS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calcoli lunghi per determinare: epicentro, profondità (ipocentro) e magnitudo in base alla forma delle onde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il terremoto deve finire prima di poter iniziare i    calcoli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dati diffusi dopo 15-30 minuti su internet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50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1714" y="81885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 err="1">
                <a:latin typeface="Trebuchet MS" charset="0"/>
              </a:rPr>
              <a:t>SeismoCloud</a:t>
            </a:r>
            <a:endParaRPr lang="it-IT" sz="8000" dirty="0">
              <a:latin typeface="Trebuchet MS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43242" y="2828001"/>
            <a:ext cx="11848758" cy="224676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i sismometri che rilevano una vibrazione la segnalano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algoritmo: se ci sono molte segnalazioni contemporanee da una stessa zona ==&gt; è un terremoto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il  server invia una notifica sullo </a:t>
            </a:r>
            <a:r>
              <a:rPr lang="it-IT" sz="2800" dirty="0" err="1">
                <a:latin typeface="Trebuchet MS" charset="0"/>
              </a:rPr>
              <a:t>smartphone</a:t>
            </a:r>
            <a:r>
              <a:rPr lang="it-IT" sz="2800" dirty="0">
                <a:latin typeface="Trebuchet MS" charset="0"/>
              </a:rPr>
              <a:t> delle persone residenti nelle zone coinvolte dal terremoto (</a:t>
            </a:r>
            <a:r>
              <a:rPr lang="it-IT" sz="2800" dirty="0" err="1">
                <a:latin typeface="Trebuchet MS" charset="0"/>
              </a:rPr>
              <a:t>early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warning</a:t>
            </a:r>
            <a:r>
              <a:rPr lang="it-IT" sz="2800" dirty="0">
                <a:latin typeface="Trebuchet MS" charset="0"/>
              </a:rPr>
              <a:t>)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0775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41275" y="785813"/>
            <a:ext cx="10024067" cy="1114425"/>
          </a:xfrm>
        </p:spPr>
        <p:txBody>
          <a:bodyPr>
            <a:normAutofit fontScale="90000"/>
          </a:bodyPr>
          <a:lstStyle/>
          <a:p>
            <a:r>
              <a:rPr lang="it-IT" sz="8000" dirty="0">
                <a:latin typeface="Trebuchet MS" charset="0"/>
              </a:rPr>
              <a:t>Sismometri fissi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47638" y="2806700"/>
            <a:ext cx="11995150" cy="267765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poco precisi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realizzabili in casa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primo </a:t>
            </a:r>
            <a:r>
              <a:rPr lang="it-IT" sz="2800" dirty="0">
                <a:latin typeface="Trebuchet MS" charset="0"/>
              </a:rPr>
              <a:t>modello, Intel galileo.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smtClean="0">
                <a:latin typeface="Trebuchet MS" charset="0"/>
              </a:rPr>
              <a:t>come </a:t>
            </a:r>
            <a:r>
              <a:rPr lang="it-IT" sz="2800" dirty="0">
                <a:latin typeface="Trebuchet MS" charset="0"/>
              </a:rPr>
              <a:t>è fatto: </a:t>
            </a:r>
            <a:r>
              <a:rPr lang="it-IT" sz="2800" dirty="0" err="1">
                <a:latin typeface="Trebuchet MS" charset="0"/>
              </a:rPr>
              <a:t>accelerometro,micro</a:t>
            </a:r>
            <a:r>
              <a:rPr lang="it-IT" sz="2800" dirty="0">
                <a:latin typeface="Trebuchet MS" charset="0"/>
              </a:rPr>
              <a:t> controllore,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smtClean="0">
                <a:latin typeface="Trebuchet MS" charset="0"/>
              </a:rPr>
              <a:t>connessione </a:t>
            </a:r>
            <a:r>
              <a:rPr lang="it-IT" sz="2800" dirty="0">
                <a:latin typeface="Trebuchet MS" charset="0"/>
              </a:rPr>
              <a:t>per  la rete.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più preciso se fissato al muro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449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2041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/>
              <a:t>Sismometri mobili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3500" y="2806700"/>
            <a:ext cx="11375387" cy="2678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App</a:t>
            </a:r>
            <a:r>
              <a:rPr lang="it-IT" sz="2800" dirty="0">
                <a:latin typeface="Trebuchet MS" charset="0"/>
              </a:rPr>
              <a:t> sismometro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Uso dell’accelerometro interno a ogni smartphone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si accende quando è appoggiato su un tavolo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scelta della provincia per ricevere la notifica se c’è un terremoto  nella tua provincia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versione </a:t>
            </a:r>
            <a:r>
              <a:rPr lang="it-IT" sz="2800" dirty="0" err="1">
                <a:latin typeface="Trebuchet MS" charset="0"/>
              </a:rPr>
              <a:t>iPhone</a:t>
            </a:r>
            <a:r>
              <a:rPr lang="it-IT" sz="2800" dirty="0">
                <a:latin typeface="Trebuchet MS" charset="0"/>
              </a:rPr>
              <a:t> e </a:t>
            </a:r>
            <a:r>
              <a:rPr lang="it-IT" sz="2800" dirty="0" err="1">
                <a:latin typeface="Trebuchet MS" charset="0"/>
              </a:rPr>
              <a:t>Android</a:t>
            </a:r>
            <a:endParaRPr lang="it-IT" sz="28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921" y="752475"/>
            <a:ext cx="10219017" cy="1081088"/>
          </a:xfrm>
        </p:spPr>
        <p:txBody>
          <a:bodyPr/>
          <a:lstStyle/>
          <a:p>
            <a:r>
              <a:rPr lang="it-IT" dirty="0"/>
              <a:t>Sismometri Fissi/Mobili</a:t>
            </a:r>
          </a:p>
        </p:txBody>
      </p:sp>
      <p:pic>
        <p:nvPicPr>
          <p:cNvPr id="5" name="Segnaposto contenuto 4" descr="images (1)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5138" y="2592388"/>
            <a:ext cx="5976708" cy="3598862"/>
          </a:xfrm>
        </p:spPr>
      </p:pic>
      <p:pic>
        <p:nvPicPr>
          <p:cNvPr id="6" name="Segnaposto contenuto 5" descr="unnamed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81014" y="1970801"/>
            <a:ext cx="4095520" cy="4845050"/>
          </a:xfrm>
        </p:spPr>
      </p:pic>
    </p:spTree>
    <p:extLst>
      <p:ext uri="{BB962C8B-B14F-4D97-AF65-F5344CB8AC3E}">
        <p14:creationId xmlns:p14="http://schemas.microsoft.com/office/powerpoint/2010/main" val="8442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3273" y="76963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/>
              <a:t>Arduino</a:t>
            </a:r>
          </a:p>
        </p:txBody>
      </p:sp>
      <p:pic>
        <p:nvPicPr>
          <p:cNvPr id="3" name="Immagine 2" descr="acfeb713-e27b-4289-8400-d96ad9f672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664448" y="-1680353"/>
            <a:ext cx="4862513" cy="121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TC104033917[[fn=Berlino]]</Template>
  <TotalTime>103</TotalTime>
  <Words>748</Words>
  <Application>Microsoft Office PowerPoint</Application>
  <PresentationFormat>Widescreen</PresentationFormat>
  <Paragraphs>117</Paragraphs>
  <Slides>21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Trebuchet MS</vt:lpstr>
      <vt:lpstr>Berlino</vt:lpstr>
      <vt:lpstr> I TERREMOTI        </vt:lpstr>
      <vt:lpstr>Presentazione standard di PowerPoint</vt:lpstr>
      <vt:lpstr>Presentazione standard di PowerPoint</vt:lpstr>
      <vt:lpstr>Sismometri pubblici</vt:lpstr>
      <vt:lpstr>SeismoCloud</vt:lpstr>
      <vt:lpstr>Sismometri fissi</vt:lpstr>
      <vt:lpstr>Sismometri mobili</vt:lpstr>
      <vt:lpstr>Sismometri Fissi/Mobili</vt:lpstr>
      <vt:lpstr>Arduino</vt:lpstr>
      <vt:lpstr>Fronte/retro del traslatore di livello</vt:lpstr>
      <vt:lpstr>Two Transistors Form Bidirectional Level Translator  </vt:lpstr>
      <vt:lpstr>Presentazione standard di PowerPoint</vt:lpstr>
      <vt:lpstr>Librerie di sviluppatori terzi adoperate</vt:lpstr>
      <vt:lpstr>Presentazione standard di PowerPoint</vt:lpstr>
      <vt:lpstr>Presentazione standard di PowerPoint</vt:lpstr>
      <vt:lpstr>Prototipi realizzati: </vt:lpstr>
      <vt:lpstr>Presentazione standard di PowerPoint</vt:lpstr>
      <vt:lpstr>Modulo adp-01</vt:lpstr>
      <vt:lpstr>Dettagli:</vt:lpstr>
      <vt:lpstr>Presentazione standard di PowerPoint</vt:lpstr>
      <vt:lpstr>Algoritmo rilevatore di soglia evento terremoto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Petr Barborik</dc:creator>
  <cp:lastModifiedBy>Sebastiano Melita</cp:lastModifiedBy>
  <cp:revision>40</cp:revision>
  <dcterms:created xsi:type="dcterms:W3CDTF">2013-08-01T12:32:15Z</dcterms:created>
  <dcterms:modified xsi:type="dcterms:W3CDTF">2016-05-07T06:37:08Z</dcterms:modified>
</cp:coreProperties>
</file>