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64" r:id="rId3"/>
    <p:sldId id="263" r:id="rId4"/>
    <p:sldId id="285" r:id="rId5"/>
    <p:sldId id="259" r:id="rId6"/>
    <p:sldId id="261" r:id="rId7"/>
    <p:sldId id="260" r:id="rId8"/>
    <p:sldId id="277" r:id="rId9"/>
    <p:sldId id="305" r:id="rId10"/>
    <p:sldId id="291" r:id="rId11"/>
    <p:sldId id="293" r:id="rId12"/>
    <p:sldId id="295" r:id="rId13"/>
    <p:sldId id="297" r:id="rId14"/>
    <p:sldId id="306" r:id="rId15"/>
    <p:sldId id="299" r:id="rId16"/>
    <p:sldId id="300" r:id="rId17"/>
    <p:sldId id="301" r:id="rId18"/>
    <p:sldId id="302" r:id="rId19"/>
    <p:sldId id="303" r:id="rId20"/>
    <p:sldId id="304" r:id="rId21"/>
    <p:sldId id="271" r:id="rId22"/>
    <p:sldId id="280" r:id="rId23"/>
    <p:sldId id="269" r:id="rId24"/>
    <p:sldId id="272" r:id="rId25"/>
    <p:sldId id="270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F5F27-1D36-4DED-AE24-B7D7593B56C4}" type="datetimeFigureOut">
              <a:rPr lang="it-IT"/>
              <a:t>16/05/2016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C836F-1977-4F79-94B7-B05073DDE4F0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60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4289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155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233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91674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6722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42337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3535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098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883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6100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342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7570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7426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5946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867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0558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3971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004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6672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97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423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800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513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613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979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83442" y="2700895"/>
            <a:ext cx="8144134" cy="1373070"/>
          </a:xfrm>
        </p:spPr>
        <p:txBody>
          <a:bodyPr/>
          <a:lstStyle/>
          <a:p>
            <a:r>
              <a:rPr lang="it-IT" sz="8000" dirty="0"/>
              <a:t> I TERREMOTI        </a:t>
            </a:r>
          </a:p>
        </p:txBody>
      </p:sp>
    </p:spTree>
    <p:extLst>
      <p:ext uri="{BB962C8B-B14F-4D97-AF65-F5344CB8AC3E}">
        <p14:creationId xmlns:p14="http://schemas.microsoft.com/office/powerpoint/2010/main" val="103715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7584" y="752475"/>
            <a:ext cx="10237354" cy="1081088"/>
          </a:xfrm>
        </p:spPr>
        <p:txBody>
          <a:bodyPr/>
          <a:lstStyle/>
          <a:p>
            <a:r>
              <a:rPr lang="it-IT" sz="4800" dirty="0" smtClean="0"/>
              <a:t>Accelerometro MPU6050</a:t>
            </a:r>
            <a:endParaRPr lang="it-IT" sz="4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724400" y="2734177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it-IT" dirty="0">
              <a:solidFill>
                <a:srgbClr val="212121"/>
              </a:solidFill>
              <a:latin typeface="Consolas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335797" y="1999292"/>
            <a:ext cx="5864393" cy="252376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Chip con Convertitore AD a 16 bit Integrato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Range</a:t>
            </a:r>
            <a:r>
              <a:rPr lang="it-IT" sz="2000" dirty="0"/>
              <a:t> di misura giroscopio: ±250, 500, 1000 e 2000°/s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Range</a:t>
            </a:r>
            <a:r>
              <a:rPr lang="it-IT" sz="2000" dirty="0"/>
              <a:t> di misura accelerometro: +2, +4 , +8 , +16 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Interfaccia: I²C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Alimentazione: da 3V a 5V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Picture 2" descr="http://noro24.de/index.php?rex_img_type=gallery_overview&amp;rex_img_file=mpu6050-and-arduin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703" y="907035"/>
            <a:ext cx="4762500" cy="57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21" y="4310140"/>
            <a:ext cx="5778445" cy="244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7584" y="752475"/>
            <a:ext cx="10237354" cy="1081088"/>
          </a:xfrm>
        </p:spPr>
        <p:txBody>
          <a:bodyPr/>
          <a:lstStyle/>
          <a:p>
            <a:r>
              <a:rPr lang="it-IT" sz="4800" dirty="0" smtClean="0"/>
              <a:t>Modulo </a:t>
            </a:r>
            <a:r>
              <a:rPr lang="it-IT" sz="4800" dirty="0" err="1" smtClean="0"/>
              <a:t>WiFi</a:t>
            </a:r>
            <a:r>
              <a:rPr lang="it-IT" sz="4800" dirty="0" smtClean="0"/>
              <a:t> ESP8266</a:t>
            </a:r>
            <a:endParaRPr lang="it-IT" sz="4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724400" y="2734177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it-IT" dirty="0">
              <a:solidFill>
                <a:srgbClr val="212121"/>
              </a:solidFill>
              <a:latin typeface="Consolas" charset="0"/>
            </a:endParaRPr>
          </a:p>
        </p:txBody>
      </p:sp>
      <p:pic>
        <p:nvPicPr>
          <p:cNvPr id="4106" name="Picture 10" descr="021_r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471" y="952021"/>
            <a:ext cx="3761806" cy="178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89822" y="2052774"/>
            <a:ext cx="4886439" cy="3583162"/>
          </a:xfrm>
          <a:prstGeom prst="rect">
            <a:avLst/>
          </a:prstGeom>
          <a:ln/>
        </p:spPr>
        <p:txBody>
          <a:bodyPr tIns="2808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5450" indent="-320675">
              <a:lnSpc>
                <a:spcPct val="93000"/>
              </a:lnSpc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it-IT" sz="2000" dirty="0" smtClean="0">
                <a:latin typeface="Arial" panose="020B0604020202020204" pitchFamily="34" charset="0"/>
              </a:rPr>
              <a:t>É un </a:t>
            </a:r>
            <a:r>
              <a:rPr lang="en-GB" altLang="it-IT" sz="2000" dirty="0" err="1" smtClean="0">
                <a:latin typeface="Arial" panose="020B0604020202020204" pitchFamily="34" charset="0"/>
              </a:rPr>
              <a:t>vero</a:t>
            </a:r>
            <a:r>
              <a:rPr lang="en-GB" altLang="it-IT" sz="2000" dirty="0" smtClean="0">
                <a:latin typeface="Arial" panose="020B0604020202020204" pitchFamily="34" charset="0"/>
              </a:rPr>
              <a:t> e </a:t>
            </a:r>
            <a:r>
              <a:rPr lang="en-GB" altLang="it-IT" sz="2000" dirty="0" err="1" smtClean="0">
                <a:latin typeface="Arial" panose="020B0604020202020204" pitchFamily="34" charset="0"/>
              </a:rPr>
              <a:t>proprio</a:t>
            </a:r>
            <a:r>
              <a:rPr lang="en-GB" altLang="it-IT" sz="2000" dirty="0" smtClean="0">
                <a:latin typeface="Arial" panose="020B0604020202020204" pitchFamily="34" charset="0"/>
              </a:rPr>
              <a:t> </a:t>
            </a:r>
            <a:r>
              <a:rPr lang="en-GB" altLang="it-IT" sz="2000" dirty="0" err="1" smtClean="0">
                <a:latin typeface="Arial" panose="020B0604020202020204" pitchFamily="34" charset="0"/>
              </a:rPr>
              <a:t>microcontrollore</a:t>
            </a:r>
            <a:r>
              <a:rPr lang="en-GB" altLang="it-IT" sz="2000" dirty="0" smtClean="0">
                <a:latin typeface="Arial" panose="020B0604020202020204" pitchFamily="34" charset="0"/>
              </a:rPr>
              <a:t> con </a:t>
            </a:r>
            <a:r>
              <a:rPr lang="en-GB" altLang="it-IT" sz="2000" dirty="0" err="1" smtClean="0">
                <a:latin typeface="Arial" panose="020B0604020202020204" pitchFamily="34" charset="0"/>
              </a:rPr>
              <a:t>funzioni</a:t>
            </a:r>
            <a:r>
              <a:rPr lang="en-GB" altLang="it-IT" sz="2000" dirty="0" smtClean="0">
                <a:latin typeface="Arial" panose="020B0604020202020204" pitchFamily="34" charset="0"/>
              </a:rPr>
              <a:t> di modem </a:t>
            </a:r>
            <a:r>
              <a:rPr lang="en-GB" altLang="it-IT" sz="2000" dirty="0" err="1" smtClean="0">
                <a:latin typeface="Arial" panose="020B0604020202020204" pitchFamily="34" charset="0"/>
              </a:rPr>
              <a:t>seriale</a:t>
            </a:r>
            <a:r>
              <a:rPr lang="en-GB" altLang="it-IT" sz="2000" dirty="0" smtClean="0">
                <a:latin typeface="Arial" panose="020B0604020202020204" pitchFamily="34" charset="0"/>
              </a:rPr>
              <a:t>:</a:t>
            </a:r>
          </a:p>
          <a:p>
            <a:pPr marL="425450" indent="-320675">
              <a:lnSpc>
                <a:spcPct val="93000"/>
              </a:lnSpc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it-IT" sz="2000" dirty="0" smtClean="0">
                <a:latin typeface="Arial" panose="020B0604020202020204" pitchFamily="34" charset="0"/>
              </a:rPr>
              <a:t>CPU</a:t>
            </a:r>
          </a:p>
          <a:p>
            <a:pPr marL="857250" lvl="1" indent="-573088">
              <a:lnSpc>
                <a:spcPct val="93000"/>
              </a:lnSpc>
              <a:buClr>
                <a:srgbClr val="E6E6E6"/>
              </a:buClr>
              <a:buSzPct val="75000"/>
              <a:buFont typeface="Symbol" panose="05050102010706020507" pitchFamily="18" charset="2"/>
              <a:buChar char="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it-IT" dirty="0" smtClean="0">
                <a:latin typeface="Arial" panose="020B0604020202020204" pitchFamily="34" charset="0"/>
              </a:rPr>
              <a:t>32 bit</a:t>
            </a:r>
          </a:p>
          <a:p>
            <a:pPr marL="857250" lvl="1" indent="-573088">
              <a:lnSpc>
                <a:spcPct val="93000"/>
              </a:lnSpc>
              <a:buClr>
                <a:srgbClr val="E6E6E6"/>
              </a:buClr>
              <a:buSzPct val="75000"/>
              <a:buFont typeface="Symbol" panose="05050102010706020507" pitchFamily="18" charset="2"/>
              <a:buChar char="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it-IT" dirty="0" smtClean="0">
                <a:latin typeface="Arial" panose="020B0604020202020204" pitchFamily="34" charset="0"/>
              </a:rPr>
              <a:t>26MHz-52MHz</a:t>
            </a:r>
          </a:p>
          <a:p>
            <a:pPr marL="857250" lvl="1" indent="-573088">
              <a:lnSpc>
                <a:spcPct val="93000"/>
              </a:lnSpc>
              <a:buClr>
                <a:srgbClr val="E6E6E6"/>
              </a:buClr>
              <a:buSzPct val="75000"/>
              <a:buFont typeface="Symbol" panose="05050102010706020507" pitchFamily="18" charset="2"/>
              <a:buChar char="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it-IT" dirty="0" smtClean="0">
                <a:latin typeface="Arial" panose="020B0604020202020204" pitchFamily="34" charset="0"/>
              </a:rPr>
              <a:t>64KB instruction RAM, 64KB boot ROM</a:t>
            </a:r>
          </a:p>
          <a:p>
            <a:pPr marL="857250" lvl="1" indent="-573088">
              <a:lnSpc>
                <a:spcPct val="93000"/>
              </a:lnSpc>
              <a:buClr>
                <a:srgbClr val="E6E6E6"/>
              </a:buClr>
              <a:buSzPct val="75000"/>
              <a:buFont typeface="Symbol" panose="05050102010706020507" pitchFamily="18" charset="2"/>
              <a:buChar char="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it-IT" dirty="0" smtClean="0">
                <a:latin typeface="Arial" panose="020B0604020202020204" pitchFamily="34" charset="0"/>
              </a:rPr>
              <a:t>96KB data RAM</a:t>
            </a:r>
          </a:p>
          <a:p>
            <a:pPr marL="425450" indent="-320675">
              <a:lnSpc>
                <a:spcPct val="93000"/>
              </a:lnSpc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it-IT" sz="2000" dirty="0" err="1" smtClean="0">
                <a:latin typeface="Arial" panose="020B0604020202020204" pitchFamily="34" charset="0"/>
              </a:rPr>
              <a:t>WiFi</a:t>
            </a:r>
            <a:r>
              <a:rPr lang="en-GB" altLang="it-IT" sz="2000" dirty="0" smtClean="0">
                <a:latin typeface="Arial" panose="020B0604020202020204" pitchFamily="34" charset="0"/>
              </a:rPr>
              <a:t> </a:t>
            </a:r>
          </a:p>
          <a:p>
            <a:pPr marL="857250" lvl="1" indent="-573088">
              <a:lnSpc>
                <a:spcPct val="93000"/>
              </a:lnSpc>
              <a:buClr>
                <a:srgbClr val="E6E6E6"/>
              </a:buClr>
              <a:buSzPct val="75000"/>
              <a:buFont typeface="Symbol" panose="05050102010706020507" pitchFamily="18" charset="2"/>
              <a:buChar char="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it-IT" dirty="0" smtClean="0">
                <a:latin typeface="Arial" panose="020B0604020202020204" pitchFamily="34" charset="0"/>
              </a:rPr>
              <a:t>802.11b/g/n</a:t>
            </a:r>
          </a:p>
          <a:p>
            <a:pPr marL="857250" lvl="1" indent="-573088">
              <a:lnSpc>
                <a:spcPct val="93000"/>
              </a:lnSpc>
              <a:buClr>
                <a:srgbClr val="E6E6E6"/>
              </a:buClr>
              <a:buSzPct val="75000"/>
              <a:buFont typeface="Symbol" panose="05050102010706020507" pitchFamily="18" charset="2"/>
              <a:buChar char="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it-IT" dirty="0" smtClean="0">
                <a:latin typeface="Arial" panose="020B0604020202020204" pitchFamily="34" charset="0"/>
              </a:rPr>
              <a:t>Access Point or Station</a:t>
            </a:r>
          </a:p>
          <a:p>
            <a:pPr marL="857250" lvl="1" indent="-573088">
              <a:lnSpc>
                <a:spcPct val="93000"/>
              </a:lnSpc>
              <a:buClr>
                <a:srgbClr val="E6E6E6"/>
              </a:buClr>
              <a:buSzPct val="75000"/>
              <a:buFont typeface="Symbol" panose="05050102010706020507" pitchFamily="18" charset="2"/>
              <a:buChar char="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it-IT" dirty="0" smtClean="0">
                <a:latin typeface="Arial" panose="020B0604020202020204" pitchFamily="34" charset="0"/>
              </a:rPr>
              <a:t>WEP</a:t>
            </a:r>
          </a:p>
          <a:p>
            <a:pPr marL="425450" indent="-320675">
              <a:lnSpc>
                <a:spcPct val="93000"/>
              </a:lnSpc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it-IT" sz="2000" dirty="0" smtClean="0">
                <a:latin typeface="Arial" panose="020B0604020202020204" pitchFamily="34" charset="0"/>
              </a:rPr>
              <a:t>GPIO, UART, ADC, I2C, SPI, PWM </a:t>
            </a:r>
          </a:p>
          <a:p>
            <a:pPr marL="431800" indent="-317500">
              <a:lnSpc>
                <a:spcPct val="93000"/>
              </a:lnSpc>
              <a:buSzPct val="45000"/>
              <a:buFontTx/>
              <a:buNone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endParaRPr lang="en-GB" altLang="it-IT" sz="1600" dirty="0">
              <a:latin typeface="Arial" panose="020B0604020202020204" pitchFamily="34" charset="0"/>
            </a:endParaRPr>
          </a:p>
        </p:txBody>
      </p:sp>
      <p:pic>
        <p:nvPicPr>
          <p:cNvPr id="4108" name="Picture 12" descr="http://www.prometec.net/wp-content/uploads/2014/12/Buena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137" y="2933723"/>
            <a:ext cx="6462041" cy="357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2113" y="744718"/>
            <a:ext cx="7809939" cy="989815"/>
          </a:xfrm>
          <a:ln/>
        </p:spPr>
        <p:txBody>
          <a:bodyPr vert="horz" lIns="91440" tIns="32005" rIns="91440" bIns="45720" rtlCol="0" anchor="ctr">
            <a:normAutofit/>
          </a:bodyPr>
          <a:lstStyle/>
          <a:p>
            <a:pPr algn="ctr"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en-GB" altLang="it-IT" sz="4400" i="0" dirty="0"/>
              <a:t>ESP8266 </a:t>
            </a:r>
            <a:r>
              <a:rPr lang="en-GB" altLang="it-IT" sz="4400" i="0" dirty="0" smtClean="0"/>
              <a:t>modem AT </a:t>
            </a:r>
            <a:r>
              <a:rPr lang="en-GB" altLang="it-IT" sz="4400" i="0" dirty="0"/>
              <a:t>commands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6181" y="2158738"/>
            <a:ext cx="9598167" cy="3927487"/>
          </a:xfrm>
          <a:ln/>
        </p:spPr>
        <p:txBody>
          <a:bodyPr vert="horz" lIns="91440" tIns="25474" rIns="91440" bIns="45720" rtlCol="0">
            <a:noAutofit/>
          </a:bodyPr>
          <a:lstStyle/>
          <a:p>
            <a:pPr marL="95052" indent="0">
              <a:lnSpc>
                <a:spcPct val="93000"/>
              </a:lnSpc>
              <a:buClr>
                <a:srgbClr val="E6E6E6"/>
              </a:buClr>
              <a:buSzPct val="45000"/>
              <a:buNone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800" dirty="0" smtClean="0">
                <a:latin typeface="Arial" panose="020B0604020202020204" pitchFamily="34" charset="0"/>
              </a:rPr>
              <a:t>É un modem </a:t>
            </a:r>
            <a:r>
              <a:rPr lang="en-GB" altLang="it-IT" sz="2800" dirty="0" err="1" smtClean="0">
                <a:latin typeface="Arial" panose="020B0604020202020204" pitchFamily="34" charset="0"/>
              </a:rPr>
              <a:t>che</a:t>
            </a:r>
            <a:r>
              <a:rPr lang="en-GB" altLang="it-IT" sz="2800" dirty="0" smtClean="0">
                <a:latin typeface="Arial" panose="020B0604020202020204" pitchFamily="34" charset="0"/>
              </a:rPr>
              <a:t> </a:t>
            </a:r>
            <a:r>
              <a:rPr lang="en-GB" altLang="it-IT" sz="2800" dirty="0" err="1" smtClean="0">
                <a:latin typeface="Arial" panose="020B0604020202020204" pitchFamily="34" charset="0"/>
              </a:rPr>
              <a:t>si</a:t>
            </a:r>
            <a:r>
              <a:rPr lang="en-GB" altLang="it-IT" sz="2800" dirty="0">
                <a:latin typeface="Arial" panose="020B0604020202020204" pitchFamily="34" charset="0"/>
              </a:rPr>
              <a:t> </a:t>
            </a:r>
            <a:r>
              <a:rPr lang="en-GB" altLang="it-IT" sz="2800" dirty="0" err="1" smtClean="0">
                <a:latin typeface="Arial" panose="020B0604020202020204" pitchFamily="34" charset="0"/>
              </a:rPr>
              <a:t>può</a:t>
            </a:r>
            <a:r>
              <a:rPr lang="en-GB" altLang="it-IT" sz="2800" dirty="0" smtClean="0">
                <a:latin typeface="Arial" panose="020B0604020202020204" pitchFamily="34" charset="0"/>
              </a:rPr>
              <a:t> </a:t>
            </a:r>
            <a:r>
              <a:rPr lang="en-GB" altLang="it-IT" sz="2800" dirty="0" err="1" smtClean="0">
                <a:latin typeface="Arial" panose="020B0604020202020204" pitchFamily="34" charset="0"/>
              </a:rPr>
              <a:t>gestire</a:t>
            </a:r>
            <a:r>
              <a:rPr lang="en-GB" altLang="it-IT" sz="2800" dirty="0" smtClean="0">
                <a:latin typeface="Arial" panose="020B0604020202020204" pitchFamily="34" charset="0"/>
              </a:rPr>
              <a:t> in </a:t>
            </a:r>
            <a:r>
              <a:rPr lang="en-GB" altLang="it-IT" sz="2800" dirty="0" err="1" smtClean="0">
                <a:latin typeface="Arial" panose="020B0604020202020204" pitchFamily="34" charset="0"/>
              </a:rPr>
              <a:t>ogni</a:t>
            </a:r>
            <a:r>
              <a:rPr lang="en-GB" altLang="it-IT" sz="2800" dirty="0" smtClean="0">
                <a:latin typeface="Arial" panose="020B0604020202020204" pitchFamily="34" charset="0"/>
              </a:rPr>
              <a:t> </a:t>
            </a:r>
            <a:r>
              <a:rPr lang="en-GB" altLang="it-IT" sz="2800" dirty="0" err="1" smtClean="0">
                <a:latin typeface="Arial" panose="020B0604020202020204" pitchFamily="34" charset="0"/>
              </a:rPr>
              <a:t>funzione</a:t>
            </a:r>
            <a:r>
              <a:rPr lang="en-GB" altLang="it-IT" sz="2800" dirty="0" smtClean="0">
                <a:latin typeface="Arial" panose="020B0604020202020204" pitchFamily="34" charset="0"/>
              </a:rPr>
              <a:t> con </a:t>
            </a:r>
            <a:r>
              <a:rPr lang="en-GB" altLang="it-IT" sz="2800" dirty="0" err="1" smtClean="0">
                <a:latin typeface="Arial" panose="020B0604020202020204" pitchFamily="34" charset="0"/>
              </a:rPr>
              <a:t>i</a:t>
            </a:r>
            <a:r>
              <a:rPr lang="en-GB" altLang="it-IT" sz="2800" dirty="0" smtClean="0">
                <a:latin typeface="Arial" panose="020B0604020202020204" pitchFamily="34" charset="0"/>
              </a:rPr>
              <a:t> </a:t>
            </a:r>
            <a:r>
              <a:rPr lang="en-GB" altLang="it-IT" sz="2800" dirty="0" err="1" smtClean="0">
                <a:latin typeface="Arial" panose="020B0604020202020204" pitchFamily="34" charset="0"/>
              </a:rPr>
              <a:t>comandi</a:t>
            </a:r>
            <a:r>
              <a:rPr lang="en-GB" altLang="it-IT" sz="2800" dirty="0" smtClean="0">
                <a:latin typeface="Arial" panose="020B0604020202020204" pitchFamily="34" charset="0"/>
              </a:rPr>
              <a:t> AT:</a:t>
            </a:r>
          </a:p>
          <a:p>
            <a:pPr marL="385968" indent="-290916">
              <a:lnSpc>
                <a:spcPct val="93000"/>
              </a:lnSpc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800" dirty="0" smtClean="0">
                <a:latin typeface="Arial" panose="020B0604020202020204" pitchFamily="34" charset="0"/>
              </a:rPr>
              <a:t>AT+RST</a:t>
            </a:r>
            <a:endParaRPr lang="en-GB" altLang="it-IT" sz="2800" dirty="0">
              <a:latin typeface="Arial" panose="020B0604020202020204" pitchFamily="34" charset="0"/>
            </a:endParaRPr>
          </a:p>
          <a:p>
            <a:pPr marL="385968" indent="-290916">
              <a:lnSpc>
                <a:spcPct val="93000"/>
              </a:lnSpc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800" dirty="0">
                <a:latin typeface="Arial" panose="020B0604020202020204" pitchFamily="34" charset="0"/>
              </a:rPr>
              <a:t>AT+CWMODE=1</a:t>
            </a:r>
          </a:p>
          <a:p>
            <a:pPr marL="385968" indent="-290916">
              <a:lnSpc>
                <a:spcPct val="93000"/>
              </a:lnSpc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800" dirty="0">
                <a:latin typeface="Arial" panose="020B0604020202020204" pitchFamily="34" charset="0"/>
              </a:rPr>
              <a:t>AT+CWJAP=</a:t>
            </a:r>
            <a:r>
              <a:rPr lang="en-GB" altLang="it-IT" sz="2800" dirty="0" err="1">
                <a:latin typeface="Arial" panose="020B0604020202020204" pitchFamily="34" charset="0"/>
              </a:rPr>
              <a:t>ssid,password</a:t>
            </a:r>
            <a:endParaRPr lang="en-GB" altLang="it-IT" sz="2800" dirty="0">
              <a:latin typeface="Arial" panose="020B0604020202020204" pitchFamily="34" charset="0"/>
            </a:endParaRPr>
          </a:p>
          <a:p>
            <a:pPr marL="385968" indent="-290916">
              <a:lnSpc>
                <a:spcPct val="93000"/>
              </a:lnSpc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800" dirty="0">
                <a:latin typeface="Arial" panose="020B0604020202020204" pitchFamily="34" charset="0"/>
              </a:rPr>
              <a:t>AT+CIPMUX=1</a:t>
            </a:r>
          </a:p>
          <a:p>
            <a:pPr marL="385968" indent="-290916">
              <a:lnSpc>
                <a:spcPct val="93000"/>
              </a:lnSpc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800" dirty="0">
                <a:latin typeface="Arial" panose="020B0604020202020204" pitchFamily="34" charset="0"/>
              </a:rPr>
              <a:t>AT+CIPSERVER=1,8888</a:t>
            </a:r>
          </a:p>
          <a:p>
            <a:pPr marL="385968" indent="-290916">
              <a:lnSpc>
                <a:spcPct val="93000"/>
              </a:lnSpc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800" dirty="0">
                <a:latin typeface="Arial" panose="020B0604020202020204" pitchFamily="34" charset="0"/>
              </a:rPr>
              <a:t>AT+CIPSEND=0,13</a:t>
            </a:r>
          </a:p>
          <a:p>
            <a:pPr marL="385968" indent="-290916">
              <a:lnSpc>
                <a:spcPct val="93000"/>
              </a:lnSpc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800" dirty="0">
                <a:latin typeface="Arial" panose="020B0604020202020204" pitchFamily="34" charset="0"/>
              </a:rPr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32825504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707008" y="509047"/>
            <a:ext cx="835214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/* </a:t>
            </a:r>
            <a:r>
              <a:rPr lang="it-IT" sz="2000" dirty="0" smtClean="0"/>
              <a:t>Invia i comandi AT su monitor seriale  sulla UART del modulo ESP8266*/</a:t>
            </a:r>
            <a:r>
              <a:rPr lang="it-IT" sz="2000" dirty="0"/>
              <a:t> </a:t>
            </a:r>
          </a:p>
          <a:p>
            <a:r>
              <a:rPr lang="it-IT" sz="2000" dirty="0" err="1"/>
              <a:t>void</a:t>
            </a:r>
            <a:r>
              <a:rPr lang="it-IT" sz="2000" dirty="0"/>
              <a:t> setup() </a:t>
            </a:r>
          </a:p>
          <a:p>
            <a:r>
              <a:rPr lang="it-IT" sz="2000" dirty="0"/>
              <a:t>{ </a:t>
            </a:r>
          </a:p>
          <a:p>
            <a:r>
              <a:rPr lang="it-IT" sz="2000" dirty="0"/>
              <a:t>  delay(5000); </a:t>
            </a:r>
          </a:p>
          <a:p>
            <a:r>
              <a:rPr lang="it-IT" sz="2000" dirty="0"/>
              <a:t>  </a:t>
            </a:r>
            <a:r>
              <a:rPr lang="it-IT" sz="2000" dirty="0" err="1"/>
              <a:t>Serial.begin</a:t>
            </a:r>
            <a:r>
              <a:rPr lang="it-IT" sz="2000" dirty="0"/>
              <a:t>(115200); </a:t>
            </a:r>
          </a:p>
          <a:p>
            <a:r>
              <a:rPr lang="it-IT" sz="2000" dirty="0"/>
              <a:t>  Serial1.begin(115200); </a:t>
            </a:r>
          </a:p>
          <a:p>
            <a:r>
              <a:rPr lang="it-IT" sz="2000" dirty="0"/>
              <a:t>} </a:t>
            </a:r>
          </a:p>
          <a:p>
            <a:r>
              <a:rPr lang="it-IT" sz="2000" dirty="0" err="1"/>
              <a:t>void</a:t>
            </a:r>
            <a:r>
              <a:rPr lang="it-IT" sz="2000" dirty="0"/>
              <a:t> </a:t>
            </a:r>
            <a:r>
              <a:rPr lang="it-IT" sz="2000" dirty="0" err="1"/>
              <a:t>loop</a:t>
            </a:r>
            <a:r>
              <a:rPr lang="it-IT" sz="2000" dirty="0"/>
              <a:t>() </a:t>
            </a:r>
          </a:p>
          <a:p>
            <a:r>
              <a:rPr lang="it-IT" sz="2000" dirty="0"/>
              <a:t>{ </a:t>
            </a:r>
          </a:p>
          <a:p>
            <a:r>
              <a:rPr lang="it-IT" sz="2000" dirty="0"/>
              <a:t>  /* </a:t>
            </a:r>
            <a:r>
              <a:rPr lang="it-IT" sz="2000" dirty="0" smtClean="0"/>
              <a:t>manda tutto ciò che riceve  dalla UART HW sulla seriale</a:t>
            </a:r>
            <a:r>
              <a:rPr lang="it-IT" sz="2000" dirty="0"/>
              <a:t> */ </a:t>
            </a:r>
          </a:p>
          <a:p>
            <a:r>
              <a:rPr lang="it-IT" sz="2000" dirty="0"/>
              <a:t>  </a:t>
            </a:r>
            <a:r>
              <a:rPr lang="it-IT" sz="2000" dirty="0" err="1"/>
              <a:t>if</a:t>
            </a:r>
            <a:r>
              <a:rPr lang="it-IT" sz="2000" dirty="0"/>
              <a:t> (</a:t>
            </a:r>
            <a:r>
              <a:rPr lang="it-IT" sz="2000" dirty="0" err="1"/>
              <a:t>Serial.available</a:t>
            </a:r>
            <a:r>
              <a:rPr lang="it-IT" sz="2000" dirty="0"/>
              <a:t>() &gt; 0) { </a:t>
            </a:r>
          </a:p>
          <a:p>
            <a:r>
              <a:rPr lang="it-IT" sz="2000" dirty="0"/>
              <a:t>    </a:t>
            </a:r>
            <a:r>
              <a:rPr lang="it-IT" sz="2000" dirty="0" err="1"/>
              <a:t>char</a:t>
            </a:r>
            <a:r>
              <a:rPr lang="it-IT" sz="2000" dirty="0"/>
              <a:t> </a:t>
            </a:r>
            <a:r>
              <a:rPr lang="it-IT" sz="2000" dirty="0" err="1"/>
              <a:t>ch</a:t>
            </a:r>
            <a:r>
              <a:rPr lang="it-IT" sz="2000" dirty="0"/>
              <a:t> = </a:t>
            </a:r>
            <a:r>
              <a:rPr lang="it-IT" sz="2000" dirty="0" err="1"/>
              <a:t>Serial.read</a:t>
            </a:r>
            <a:r>
              <a:rPr lang="it-IT" sz="2000" dirty="0"/>
              <a:t>(); </a:t>
            </a:r>
          </a:p>
          <a:p>
            <a:r>
              <a:rPr lang="it-IT" sz="2000" dirty="0"/>
              <a:t>    Serial1.print(</a:t>
            </a:r>
            <a:r>
              <a:rPr lang="it-IT" sz="2000" dirty="0" err="1"/>
              <a:t>ch</a:t>
            </a:r>
            <a:r>
              <a:rPr lang="it-IT" sz="2000" dirty="0"/>
              <a:t>); </a:t>
            </a:r>
          </a:p>
          <a:p>
            <a:r>
              <a:rPr lang="it-IT" sz="2000" dirty="0"/>
              <a:t>  } </a:t>
            </a:r>
          </a:p>
          <a:p>
            <a:r>
              <a:rPr lang="it-IT" sz="2000" dirty="0"/>
              <a:t>  </a:t>
            </a:r>
            <a:r>
              <a:rPr lang="it-IT" sz="2000" dirty="0" err="1"/>
              <a:t>if</a:t>
            </a:r>
            <a:r>
              <a:rPr lang="it-IT" sz="2000" dirty="0"/>
              <a:t> (Serial1.available() &gt; 0) { </a:t>
            </a:r>
          </a:p>
          <a:p>
            <a:r>
              <a:rPr lang="it-IT" sz="2000" dirty="0"/>
              <a:t>    </a:t>
            </a:r>
            <a:r>
              <a:rPr lang="it-IT" sz="2000" dirty="0" err="1"/>
              <a:t>char</a:t>
            </a:r>
            <a:r>
              <a:rPr lang="it-IT" sz="2000" dirty="0"/>
              <a:t> </a:t>
            </a:r>
            <a:r>
              <a:rPr lang="it-IT" sz="2000" dirty="0" err="1"/>
              <a:t>ch</a:t>
            </a:r>
            <a:r>
              <a:rPr lang="it-IT" sz="2000" dirty="0"/>
              <a:t> = Serial1.read(); </a:t>
            </a:r>
          </a:p>
          <a:p>
            <a:r>
              <a:rPr lang="it-IT" sz="2000" dirty="0"/>
              <a:t>    </a:t>
            </a:r>
            <a:r>
              <a:rPr lang="it-IT" sz="2000" dirty="0" err="1"/>
              <a:t>Serial.print</a:t>
            </a:r>
            <a:r>
              <a:rPr lang="it-IT" sz="2000" dirty="0"/>
              <a:t>(</a:t>
            </a:r>
            <a:r>
              <a:rPr lang="it-IT" sz="2000" dirty="0" err="1"/>
              <a:t>ch</a:t>
            </a:r>
            <a:r>
              <a:rPr lang="it-IT" sz="2000" dirty="0"/>
              <a:t>); </a:t>
            </a:r>
          </a:p>
          <a:p>
            <a:r>
              <a:rPr lang="it-IT" sz="2000" dirty="0"/>
              <a:t>  } </a:t>
            </a:r>
          </a:p>
          <a:p>
            <a:r>
              <a:rPr lang="it-IT" sz="2000" dirty="0"/>
              <a:t>} 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5524107" y="1168821"/>
            <a:ext cx="4825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Esempio di sketch Arduino per la configurazione diretta del modem tramite comandi AT impartiti da console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898038" y="4252608"/>
            <a:ext cx="62939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In genere i comandi AT vengono inviati da programma sotto forma di: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smtClean="0"/>
              <a:t>Stringhe affogate nel </a:t>
            </a:r>
            <a:r>
              <a:rPr lang="it-IT" sz="2400" dirty="0" err="1" smtClean="0"/>
              <a:t>main</a:t>
            </a:r>
            <a:r>
              <a:rPr lang="it-IT" sz="2400" dirty="0" smtClean="0"/>
              <a:t> dello sketch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smtClean="0"/>
              <a:t>Librerie di funzioni apposite che li includono e che vengono richiamate nel </a:t>
            </a:r>
            <a:r>
              <a:rPr lang="it-IT" sz="2400" dirty="0" err="1" smtClean="0"/>
              <a:t>main</a:t>
            </a:r>
            <a:r>
              <a:rPr lang="it-IT" sz="2400" dirty="0" smtClean="0"/>
              <a:t> dello sketch</a:t>
            </a:r>
            <a:endParaRPr lang="it-IT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51789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2113" y="744718"/>
            <a:ext cx="9851384" cy="989815"/>
          </a:xfrm>
          <a:ln/>
        </p:spPr>
        <p:txBody>
          <a:bodyPr vert="horz" lIns="91440" tIns="32005" rIns="91440" bIns="45720" rtlCol="0" anchor="ctr">
            <a:normAutofit fontScale="90000"/>
          </a:bodyPr>
          <a:lstStyle/>
          <a:p>
            <a:pPr algn="ctr"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en-GB" altLang="it-IT" sz="4400" i="0" dirty="0" err="1" smtClean="0"/>
              <a:t>Problema</a:t>
            </a:r>
            <a:r>
              <a:rPr lang="en-GB" altLang="it-IT" sz="4400" i="0" dirty="0" smtClean="0"/>
              <a:t> </a:t>
            </a:r>
            <a:r>
              <a:rPr lang="en-GB" altLang="it-IT" sz="4400" i="0" dirty="0" err="1" smtClean="0"/>
              <a:t>tecnico</a:t>
            </a:r>
            <a:r>
              <a:rPr lang="en-GB" altLang="it-IT" sz="4400" i="0" dirty="0" smtClean="0"/>
              <a:t>: la </a:t>
            </a:r>
            <a:r>
              <a:rPr lang="en-GB" altLang="it-IT" sz="4400" i="0" dirty="0" err="1" smtClean="0"/>
              <a:t>traslazione</a:t>
            </a:r>
            <a:r>
              <a:rPr lang="en-GB" altLang="it-IT" sz="4400" i="0" dirty="0" smtClean="0"/>
              <a:t> </a:t>
            </a:r>
            <a:r>
              <a:rPr lang="en-GB" altLang="it-IT" sz="4400" i="0" dirty="0" err="1" smtClean="0"/>
              <a:t>dei</a:t>
            </a:r>
            <a:r>
              <a:rPr lang="en-GB" altLang="it-IT" sz="4400" i="0" dirty="0" smtClean="0"/>
              <a:t> </a:t>
            </a:r>
            <a:r>
              <a:rPr lang="en-GB" altLang="it-IT" sz="4400" i="0" dirty="0" err="1" smtClean="0"/>
              <a:t>livelli</a:t>
            </a:r>
            <a:endParaRPr lang="en-GB" altLang="it-IT" sz="4400" i="0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3377" y="2158738"/>
            <a:ext cx="11321591" cy="4468305"/>
          </a:xfrm>
          <a:ln/>
        </p:spPr>
        <p:txBody>
          <a:bodyPr vert="horz" lIns="91440" tIns="25474" rIns="91440" bIns="45720" rtlCol="0">
            <a:noAutofit/>
          </a:bodyPr>
          <a:lstStyle/>
          <a:p>
            <a:pPr marL="95052" indent="0">
              <a:lnSpc>
                <a:spcPct val="100000"/>
              </a:lnSpc>
              <a:spcBef>
                <a:spcPts val="1200"/>
              </a:spcBef>
              <a:buClr>
                <a:srgbClr val="E6E6E6"/>
              </a:buClr>
              <a:buSzPct val="45000"/>
              <a:buNone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200" dirty="0" err="1" smtClean="0">
                <a:latin typeface="Arial" panose="020B0604020202020204" pitchFamily="34" charset="0"/>
              </a:rPr>
              <a:t>Nell’interfacciare</a:t>
            </a:r>
            <a:r>
              <a:rPr lang="en-GB" altLang="it-IT" sz="2200" dirty="0" smtClean="0">
                <a:latin typeface="Arial" panose="020B0604020202020204" pitchFamily="34" charset="0"/>
              </a:rPr>
              <a:t> moduli con diverse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funzioni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si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incorre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spesso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nei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seguenti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problemi</a:t>
            </a:r>
            <a:r>
              <a:rPr lang="en-GB" altLang="it-IT" sz="2200" dirty="0" smtClean="0">
                <a:latin typeface="Arial" panose="020B0604020202020204" pitchFamily="34" charset="0"/>
              </a:rPr>
              <a:t>:</a:t>
            </a:r>
          </a:p>
          <a:p>
            <a:pPr marL="552252" indent="-457200">
              <a:lnSpc>
                <a:spcPct val="100000"/>
              </a:lnSpc>
              <a:spcBef>
                <a:spcPts val="1200"/>
              </a:spcBef>
              <a:buClr>
                <a:srgbClr val="E6E6E6"/>
              </a:buClr>
              <a:buSzPct val="45000"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200" dirty="0" err="1" smtClean="0">
                <a:latin typeface="Arial" panose="020B0604020202020204" pitchFamily="34" charset="0"/>
              </a:rPr>
              <a:t>Alimentare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dispositivi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diversi</a:t>
            </a:r>
            <a:r>
              <a:rPr lang="en-GB" altLang="it-IT" sz="2200" dirty="0" smtClean="0">
                <a:latin typeface="Arial" panose="020B0604020202020204" pitchFamily="34" charset="0"/>
              </a:rPr>
              <a:t> con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alimentazioni</a:t>
            </a:r>
            <a:r>
              <a:rPr lang="en-GB" altLang="it-IT" sz="2200" dirty="0" smtClean="0">
                <a:latin typeface="Arial" panose="020B0604020202020204" pitchFamily="34" charset="0"/>
              </a:rPr>
              <a:t> diverse (ad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es</a:t>
            </a:r>
            <a:r>
              <a:rPr lang="en-GB" altLang="it-IT" sz="2200" dirty="0" smtClean="0">
                <a:latin typeface="Arial" panose="020B0604020202020204" pitchFamily="34" charset="0"/>
              </a:rPr>
              <a:t>. Arduino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fornisce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sia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i</a:t>
            </a:r>
            <a:r>
              <a:rPr lang="en-GB" altLang="it-IT" sz="2200" dirty="0" smtClean="0">
                <a:latin typeface="Arial" panose="020B0604020202020204" pitchFamily="34" charset="0"/>
              </a:rPr>
              <a:t> 5V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che</a:t>
            </a:r>
            <a:r>
              <a:rPr lang="en-GB" altLang="it-IT" sz="2200" dirty="0" smtClean="0">
                <a:latin typeface="Arial" panose="020B0604020202020204" pitchFamily="34" charset="0"/>
              </a:rPr>
              <a:t> I 3.3V ma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quest’ultimi</a:t>
            </a:r>
            <a:r>
              <a:rPr lang="en-GB" altLang="it-IT" sz="2200" dirty="0" smtClean="0">
                <a:latin typeface="Arial" panose="020B0604020202020204" pitchFamily="34" charset="0"/>
              </a:rPr>
              <a:t> solo con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pochissima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corrente</a:t>
            </a:r>
            <a:r>
              <a:rPr lang="en-GB" altLang="it-IT" sz="2200" dirty="0" smtClean="0">
                <a:latin typeface="Arial" panose="020B0604020202020204" pitchFamily="34" charset="0"/>
              </a:rPr>
              <a:t>) </a:t>
            </a:r>
          </a:p>
          <a:p>
            <a:pPr marL="552252" indent="-457200">
              <a:lnSpc>
                <a:spcPct val="100000"/>
              </a:lnSpc>
              <a:spcBef>
                <a:spcPts val="1200"/>
              </a:spcBef>
              <a:buClr>
                <a:srgbClr val="E6E6E6"/>
              </a:buClr>
              <a:buSzPct val="45000"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200" dirty="0" err="1" smtClean="0">
                <a:latin typeface="Arial" panose="020B0604020202020204" pitchFamily="34" charset="0"/>
              </a:rPr>
              <a:t>Collegare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porte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seriali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aventi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il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medesimo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protocollo</a:t>
            </a:r>
            <a:r>
              <a:rPr lang="en-GB" altLang="it-IT" sz="2200" dirty="0" smtClean="0">
                <a:latin typeface="Arial" panose="020B0604020202020204" pitchFamily="34" charset="0"/>
              </a:rPr>
              <a:t> di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comunicazione</a:t>
            </a:r>
            <a:r>
              <a:rPr lang="en-GB" altLang="it-IT" sz="2200" dirty="0" smtClean="0">
                <a:latin typeface="Arial" panose="020B0604020202020204" pitchFamily="34" charset="0"/>
              </a:rPr>
              <a:t> ma con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livelli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logici</a:t>
            </a:r>
            <a:r>
              <a:rPr lang="en-GB" altLang="it-IT" sz="2200" dirty="0" smtClean="0">
                <a:latin typeface="Arial" panose="020B0604020202020204" pitchFamily="34" charset="0"/>
              </a:rPr>
              <a:t> di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tensione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differenti</a:t>
            </a:r>
            <a:r>
              <a:rPr lang="en-GB" altLang="it-IT" sz="2200" dirty="0" smtClean="0">
                <a:latin typeface="Arial" panose="020B0604020202020204" pitchFamily="34" charset="0"/>
              </a:rPr>
              <a:t> (ad.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es</a:t>
            </a:r>
            <a:r>
              <a:rPr lang="en-GB" altLang="it-IT" sz="2200" dirty="0" smtClean="0">
                <a:latin typeface="Arial" panose="020B0604020202020204" pitchFamily="34" charset="0"/>
              </a:rPr>
              <a:t> Arduino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possiede</a:t>
            </a:r>
            <a:r>
              <a:rPr lang="en-GB" altLang="it-IT" sz="2200" dirty="0" smtClean="0">
                <a:latin typeface="Arial" panose="020B0604020202020204" pitchFamily="34" charset="0"/>
              </a:rPr>
              <a:t> solo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porte</a:t>
            </a:r>
            <a:r>
              <a:rPr lang="en-GB" altLang="it-IT" sz="2200" dirty="0" smtClean="0">
                <a:latin typeface="Arial" panose="020B0604020202020204" pitchFamily="34" charset="0"/>
              </a:rPr>
              <a:t> in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logica</a:t>
            </a:r>
            <a:r>
              <a:rPr lang="en-GB" altLang="it-IT" sz="2200" dirty="0" smtClean="0">
                <a:latin typeface="Arial" panose="020B0604020202020204" pitchFamily="34" charset="0"/>
              </a:rPr>
              <a:t> TTL a 5 V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mentre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molte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periferiche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comunicano</a:t>
            </a:r>
            <a:r>
              <a:rPr lang="en-GB" altLang="it-IT" sz="2200" dirty="0" smtClean="0">
                <a:latin typeface="Arial" panose="020B0604020202020204" pitchFamily="34" charset="0"/>
              </a:rPr>
              <a:t> a 3.3V o 1.8V)</a:t>
            </a:r>
          </a:p>
          <a:p>
            <a:pPr marL="95052" indent="0">
              <a:lnSpc>
                <a:spcPct val="100000"/>
              </a:lnSpc>
              <a:spcBef>
                <a:spcPts val="1200"/>
              </a:spcBef>
              <a:buClr>
                <a:srgbClr val="E6E6E6"/>
              </a:buClr>
              <a:buSzPct val="45000"/>
              <a:buNone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200" dirty="0" smtClean="0">
                <a:latin typeface="Arial" panose="020B0604020202020204" pitchFamily="34" charset="0"/>
              </a:rPr>
              <a:t>SOLUZIONE:</a:t>
            </a:r>
          </a:p>
          <a:p>
            <a:pPr marL="437952" indent="-342900">
              <a:lnSpc>
                <a:spcPct val="100000"/>
              </a:lnSpc>
              <a:spcBef>
                <a:spcPts val="1200"/>
              </a:spcBef>
              <a:buClr>
                <a:srgbClr val="E6E6E6"/>
              </a:buClr>
              <a:buSzPct val="45000"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200" dirty="0" smtClean="0">
                <a:latin typeface="Arial" panose="020B0604020202020204" pitchFamily="34" charset="0"/>
              </a:rPr>
              <a:t>Moduli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alimentatori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esterni</a:t>
            </a:r>
            <a:r>
              <a:rPr lang="en-GB" altLang="it-IT" sz="2200" dirty="0" smtClean="0">
                <a:latin typeface="Arial" panose="020B0604020202020204" pitchFamily="34" charset="0"/>
              </a:rPr>
              <a:t> ad Arduino per le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alimentazioni</a:t>
            </a:r>
            <a:r>
              <a:rPr lang="en-GB" altLang="it-IT" sz="2200" dirty="0" smtClean="0">
                <a:latin typeface="Arial" panose="020B0604020202020204" pitchFamily="34" charset="0"/>
              </a:rPr>
              <a:t> (step down o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regolatori</a:t>
            </a:r>
            <a:r>
              <a:rPr lang="en-GB" altLang="it-IT" sz="2200" dirty="0" smtClean="0">
                <a:latin typeface="Arial" panose="020B0604020202020204" pitchFamily="34" charset="0"/>
              </a:rPr>
              <a:t>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lineari</a:t>
            </a:r>
            <a:r>
              <a:rPr lang="en-GB" altLang="it-IT" sz="2200" dirty="0" smtClean="0">
                <a:latin typeface="Arial" panose="020B0604020202020204" pitchFamily="34" charset="0"/>
              </a:rPr>
              <a:t>)</a:t>
            </a:r>
          </a:p>
          <a:p>
            <a:pPr marL="437952" indent="-342900">
              <a:lnSpc>
                <a:spcPct val="100000"/>
              </a:lnSpc>
              <a:spcBef>
                <a:spcPts val="1200"/>
              </a:spcBef>
              <a:buClr>
                <a:srgbClr val="E6E6E6"/>
              </a:buClr>
              <a:buSzPct val="45000"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r>
              <a:rPr lang="en-GB" altLang="it-IT" sz="2200" dirty="0" smtClean="0">
                <a:latin typeface="Arial" panose="020B0604020202020204" pitchFamily="34" charset="0"/>
              </a:rPr>
              <a:t>Moduli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convertitori</a:t>
            </a:r>
            <a:r>
              <a:rPr lang="en-GB" altLang="it-IT" sz="2200" dirty="0" smtClean="0">
                <a:latin typeface="Arial" panose="020B0604020202020204" pitchFamily="34" charset="0"/>
              </a:rPr>
              <a:t>  di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livello</a:t>
            </a:r>
            <a:r>
              <a:rPr lang="en-GB" altLang="it-IT" sz="2200" dirty="0" smtClean="0">
                <a:latin typeface="Arial" panose="020B0604020202020204" pitchFamily="34" charset="0"/>
              </a:rPr>
              <a:t> per le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porte</a:t>
            </a:r>
            <a:r>
              <a:rPr lang="en-GB" altLang="it-IT" sz="2200" dirty="0" smtClean="0">
                <a:latin typeface="Arial" panose="020B0604020202020204" pitchFamily="34" charset="0"/>
              </a:rPr>
              <a:t> di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comunicazione</a:t>
            </a:r>
            <a:r>
              <a:rPr lang="en-GB" altLang="it-IT" sz="2200" dirty="0" smtClean="0">
                <a:latin typeface="Arial" panose="020B0604020202020204" pitchFamily="34" charset="0"/>
              </a:rPr>
              <a:t> (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traslatori</a:t>
            </a:r>
            <a:r>
              <a:rPr lang="en-GB" altLang="it-IT" sz="2200" dirty="0" smtClean="0">
                <a:latin typeface="Arial" panose="020B0604020202020204" pitchFamily="34" charset="0"/>
              </a:rPr>
              <a:t> mono o </a:t>
            </a:r>
            <a:r>
              <a:rPr lang="en-GB" altLang="it-IT" sz="2200" dirty="0" err="1" smtClean="0">
                <a:latin typeface="Arial" panose="020B0604020202020204" pitchFamily="34" charset="0"/>
              </a:rPr>
              <a:t>bidirezionali</a:t>
            </a:r>
            <a:r>
              <a:rPr lang="en-GB" altLang="it-IT" sz="2200" dirty="0" smtClean="0">
                <a:latin typeface="Arial" panose="020B0604020202020204" pitchFamily="34" charset="0"/>
              </a:rPr>
              <a:t>)</a:t>
            </a:r>
          </a:p>
          <a:p>
            <a:pPr marL="385968" indent="-290916">
              <a:lnSpc>
                <a:spcPct val="100000"/>
              </a:lnSpc>
              <a:spcBef>
                <a:spcPts val="1200"/>
              </a:spcBef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endParaRPr lang="en-GB" altLang="it-IT" sz="2800" dirty="0">
              <a:latin typeface="Arial" panose="020B0604020202020204" pitchFamily="34" charset="0"/>
            </a:endParaRPr>
          </a:p>
          <a:p>
            <a:pPr marL="385968" indent="-290916">
              <a:lnSpc>
                <a:spcPct val="100000"/>
              </a:lnSpc>
              <a:spcBef>
                <a:spcPts val="1200"/>
              </a:spcBef>
              <a:buClr>
                <a:srgbClr val="E6E6E6"/>
              </a:buClr>
              <a:buSzPct val="45000"/>
              <a:buFont typeface="Wingdings" panose="05000000000000000000" pitchFamily="2" charset="2"/>
              <a:buChar char=""/>
              <a:tabLst>
                <a:tab pos="385968" algn="l"/>
                <a:tab pos="481020" algn="l"/>
                <a:tab pos="888592" algn="l"/>
                <a:tab pos="1296162" algn="l"/>
                <a:tab pos="1703733" algn="l"/>
                <a:tab pos="2111304" algn="l"/>
                <a:tab pos="2518875" algn="l"/>
                <a:tab pos="2926446" algn="l"/>
                <a:tab pos="3334017" algn="l"/>
                <a:tab pos="3741588" algn="l"/>
                <a:tab pos="4149159" algn="l"/>
                <a:tab pos="4556730" algn="l"/>
                <a:tab pos="4964301" algn="l"/>
                <a:tab pos="5371871" algn="l"/>
                <a:tab pos="5779443" algn="l"/>
                <a:tab pos="6187013" algn="l"/>
                <a:tab pos="6594585" algn="l"/>
                <a:tab pos="7002155" algn="l"/>
                <a:tab pos="7409727" algn="l"/>
                <a:tab pos="7817297" algn="l"/>
                <a:tab pos="8224868" algn="l"/>
              </a:tabLst>
            </a:pPr>
            <a:endParaRPr lang="en-GB" altLang="it-IT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536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32637" y="729981"/>
            <a:ext cx="9613861" cy="1080938"/>
          </a:xfrm>
        </p:spPr>
        <p:txBody>
          <a:bodyPr/>
          <a:lstStyle/>
          <a:p>
            <a:r>
              <a:rPr lang="it-IT" dirty="0">
                <a:latin typeface="Trebuchet MS" charset="0"/>
              </a:rPr>
              <a:t>Fronte/retro del traslatore di </a:t>
            </a:r>
            <a:r>
              <a:rPr lang="it-IT" dirty="0" smtClean="0">
                <a:latin typeface="Trebuchet MS" charset="0"/>
              </a:rPr>
              <a:t>livello fai-da-te a 2 canali</a:t>
            </a:r>
            <a:endParaRPr lang="it-IT" dirty="0">
              <a:latin typeface="Trebuchet MS" charset="0"/>
            </a:endParaRPr>
          </a:p>
        </p:txBody>
      </p:sp>
      <p:pic>
        <p:nvPicPr>
          <p:cNvPr id="5" name="Segnaposto contenuto 4" descr="4726e03b-b03b-40cc-b468-6d3218393c0e (1)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32637" y="2814638"/>
            <a:ext cx="5045813" cy="3303587"/>
          </a:xfrm>
        </p:spPr>
      </p:pic>
      <p:pic>
        <p:nvPicPr>
          <p:cNvPr id="6" name="Segnaposto contenuto 5" descr="5844a573-7745-426d-ba56-316efb30bdce.jp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594350" y="2814638"/>
            <a:ext cx="6094667" cy="3248025"/>
          </a:xfrm>
        </p:spPr>
      </p:pic>
    </p:spTree>
    <p:extLst>
      <p:ext uri="{BB962C8B-B14F-4D97-AF65-F5344CB8AC3E}">
        <p14:creationId xmlns:p14="http://schemas.microsoft.com/office/powerpoint/2010/main" val="293073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0525" y="833438"/>
            <a:ext cx="10316667" cy="1890908"/>
          </a:xfrm>
        </p:spPr>
        <p:txBody>
          <a:bodyPr>
            <a:normAutofit fontScale="90000"/>
          </a:bodyPr>
          <a:lstStyle/>
          <a:p>
            <a:r>
              <a:rPr lang="it-IT" b="1" dirty="0" smtClean="0">
                <a:solidFill>
                  <a:srgbClr val="FFFFFF"/>
                </a:solidFill>
                <a:latin typeface="Trebuchet MS" charset="0"/>
              </a:rPr>
              <a:t>Traslatore bidirezionale di livello logico realizzato con due BJT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5" name="Segnaposto contenuto 4" descr="circuito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2252532"/>
            <a:ext cx="6586413" cy="3328136"/>
          </a:xfrm>
        </p:spPr>
      </p:pic>
      <p:sp>
        <p:nvSpPr>
          <p:cNvPr id="8" name="CasellaDiTesto 7"/>
          <p:cNvSpPr txBox="1"/>
          <p:nvPr/>
        </p:nvSpPr>
        <p:spPr>
          <a:xfrm>
            <a:off x="6676938" y="2613876"/>
            <a:ext cx="5319701" cy="341632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it-IT" dirty="0">
                <a:solidFill>
                  <a:srgbClr val="212121"/>
                </a:solidFill>
                <a:latin typeface="Arial" charset="0"/>
              </a:rPr>
              <a:t/>
            </a:r>
            <a:br>
              <a:rPr lang="it-IT" dirty="0">
                <a:solidFill>
                  <a:srgbClr val="212121"/>
                </a:solidFill>
                <a:latin typeface="Arial" charset="0"/>
              </a:rPr>
            </a:br>
            <a:endParaRPr lang="it-IT" dirty="0">
              <a:solidFill>
                <a:srgbClr val="212121"/>
              </a:solidFill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Configurato </a:t>
            </a:r>
            <a:r>
              <a:rPr lang="it-IT" sz="2400" dirty="0">
                <a:solidFill>
                  <a:srgbClr val="FFFFFF"/>
                </a:solidFill>
                <a:latin typeface="Arial" charset="0"/>
              </a:rPr>
              <a:t>come due cani che si mordono la coda a </a:t>
            </a: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vicenda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collegamento </a:t>
            </a:r>
            <a:r>
              <a:rPr lang="it-IT" sz="2400" dirty="0">
                <a:solidFill>
                  <a:srgbClr val="FFFFFF"/>
                </a:solidFill>
                <a:latin typeface="Arial" charset="0"/>
              </a:rPr>
              <a:t>di due </a:t>
            </a: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transistor che </a:t>
            </a:r>
            <a:r>
              <a:rPr lang="it-IT" sz="2400" dirty="0">
                <a:solidFill>
                  <a:srgbClr val="FFFFFF"/>
                </a:solidFill>
                <a:latin typeface="Arial" charset="0"/>
              </a:rPr>
              <a:t>fornisce una variazione bidirezionale del livello </a:t>
            </a: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logico</a:t>
            </a:r>
            <a:r>
              <a:rPr lang="it-IT" sz="24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(canale bidirezionale)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84793" y="5818834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it-IT" dirty="0"/>
              <a:t>Figura 1</a:t>
            </a:r>
          </a:p>
        </p:txBody>
      </p:sp>
    </p:spTree>
    <p:extLst>
      <p:ext uri="{BB962C8B-B14F-4D97-AF65-F5344CB8AC3E}">
        <p14:creationId xmlns:p14="http://schemas.microsoft.com/office/powerpoint/2010/main" val="10294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circuito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77" y="0"/>
            <a:ext cx="8467858" cy="4776454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02699" y="5017698"/>
            <a:ext cx="11700384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it" sz="2400" dirty="0">
                <a:solidFill>
                  <a:srgbClr val="FFFFFF"/>
                </a:solidFill>
                <a:latin typeface="Arial" charset="0"/>
              </a:rPr>
              <a:t>Un ritardo nell’uscita dalla saturazione dei BJT
provoca un </a:t>
            </a:r>
            <a:r>
              <a:rPr lang="it" sz="2400" dirty="0" smtClean="0">
                <a:solidFill>
                  <a:srgbClr val="FFFFFF"/>
                </a:solidFill>
                <a:latin typeface="Arial" charset="0"/>
              </a:rPr>
              <a:t>rallentamento sul </a:t>
            </a:r>
            <a:r>
              <a:rPr lang="it" sz="2400" dirty="0">
                <a:solidFill>
                  <a:srgbClr val="FFFFFF"/>
                </a:solidFill>
                <a:latin typeface="Arial" charset="0"/>
              </a:rPr>
              <a:t>fronte di discesa ,
creando quindi un limite di prestazione sulla velocità di commutazione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612788" y="312742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it-IT" dirty="0"/>
              <a:t>Figura 2</a:t>
            </a:r>
          </a:p>
        </p:txBody>
      </p:sp>
    </p:spTree>
    <p:extLst>
      <p:ext uri="{BB962C8B-B14F-4D97-AF65-F5344CB8AC3E}">
        <p14:creationId xmlns:p14="http://schemas.microsoft.com/office/powerpoint/2010/main" val="350428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0525" y="833438"/>
            <a:ext cx="10253625" cy="1890908"/>
          </a:xfrm>
        </p:spPr>
        <p:txBody>
          <a:bodyPr>
            <a:normAutofit/>
          </a:bodyPr>
          <a:lstStyle/>
          <a:p>
            <a:r>
              <a:rPr lang="it-IT" b="1" dirty="0" smtClean="0">
                <a:solidFill>
                  <a:srgbClr val="FFFFFF"/>
                </a:solidFill>
                <a:latin typeface="Trebuchet MS" charset="0"/>
              </a:rPr>
              <a:t>Moduli traslatori bidirezionali a più canali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84542" y="2066279"/>
            <a:ext cx="7812097" cy="2215991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Si basano sui transistor MOS BSS138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Sono moduli che si acquistano già pronti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Si devono solo saldare i piedini o i fili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Hanno la </a:t>
            </a:r>
            <a:r>
              <a:rPr lang="it-IT" sz="2400" dirty="0" err="1" smtClean="0">
                <a:solidFill>
                  <a:srgbClr val="FFFFFF"/>
                </a:solidFill>
                <a:latin typeface="Arial" charset="0"/>
              </a:rPr>
              <a:t>pedinatura</a:t>
            </a: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 che permette l’inserimento a pressione in una </a:t>
            </a:r>
            <a:r>
              <a:rPr lang="it-IT" sz="2400" dirty="0" err="1" smtClean="0">
                <a:solidFill>
                  <a:srgbClr val="FFFFFF"/>
                </a:solidFill>
                <a:latin typeface="Arial" charset="0"/>
              </a:rPr>
              <a:t>breadboard</a:t>
            </a:r>
            <a:endParaRPr lang="it-IT" sz="2400" dirty="0" smtClean="0">
              <a:solidFill>
                <a:srgbClr val="FFFFFF"/>
              </a:solidFill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7" name="Picture 4" descr="http://files.hwkitchen.com/200000272-033f904397/LevelConverter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46" y="2404741"/>
            <a:ext cx="3838575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a.pololu-files.com/picture/0J5318.599.jpg?4ce17f799e5cb02c5ea337b6d0f63de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072" y="4045059"/>
            <a:ext cx="7743567" cy="272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6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9680" y="786041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it-IT" sz="5400" dirty="0">
                <a:latin typeface="Trebuchet MS" charset="0"/>
              </a:rPr>
              <a:t>Modulo </a:t>
            </a:r>
            <a:r>
              <a:rPr lang="it-IT" sz="5400" dirty="0" smtClean="0">
                <a:latin typeface="Trebuchet MS" charset="0"/>
              </a:rPr>
              <a:t>adp-01 (solo per ESP8266)</a:t>
            </a:r>
            <a:endParaRPr lang="it-IT" sz="5400" dirty="0">
              <a:latin typeface="Trebuchet MS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89680" y="2006583"/>
            <a:ext cx="11967202" cy="26161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FFFFFF"/>
                </a:solidFill>
                <a:latin typeface="Consolas" charset="0"/>
              </a:rPr>
              <a:t>O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spita il modulo WiFi ESP8266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FFFFFF"/>
                </a:solidFill>
                <a:latin typeface="Consolas" charset="0"/>
              </a:rPr>
              <a:t>È alimentato 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con </a:t>
            </a:r>
            <a:r>
              <a:rPr lang="it" sz="2800" dirty="0">
                <a:solidFill>
                  <a:srgbClr val="FFFFFF"/>
                </a:solidFill>
                <a:latin typeface="Consolas" charset="0"/>
              </a:rPr>
              <a:t>5 V 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e fornisce i </a:t>
            </a:r>
            <a:r>
              <a:rPr lang="it" sz="2800" dirty="0">
                <a:solidFill>
                  <a:srgbClr val="FFFFFF"/>
                </a:solidFill>
                <a:latin typeface="Consolas" charset="0"/>
              </a:rPr>
              <a:t>3,3 V 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richiesti </a:t>
            </a:r>
            <a:r>
              <a:rPr lang="it" sz="2800" dirty="0">
                <a:solidFill>
                  <a:srgbClr val="FFFFFF"/>
                </a:solidFill>
                <a:latin typeface="Consolas" charset="0"/>
              </a:rPr>
              <a:t>dal modulo 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WiFi (regolatore di tensione lineare).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FFFFFF"/>
                </a:solidFill>
                <a:latin typeface="Consolas" charset="0"/>
              </a:rPr>
              <a:t>T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rasla i livelli di porte seriali e porte I2C del modulo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FFFFFF"/>
                </a:solidFill>
                <a:latin typeface="Consolas" charset="0"/>
              </a:rPr>
              <a:t>P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ossiede pedinature compatibili con una breadboard</a:t>
            </a:r>
            <a:endParaRPr lang="it-IT" sz="2800" dirty="0">
              <a:solidFill>
                <a:srgbClr val="444444"/>
              </a:solidFill>
              <a:latin typeface="Arial" charset="0"/>
            </a:endParaRPr>
          </a:p>
          <a:p>
            <a:endParaRPr lang="it-IT" sz="2400" dirty="0"/>
          </a:p>
        </p:txBody>
      </p:sp>
      <p:pic>
        <p:nvPicPr>
          <p:cNvPr id="4" name="Immagine 3" descr="ADP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822" y="4014510"/>
            <a:ext cx="5384800" cy="294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8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267934" y="844839"/>
            <a:ext cx="7290699" cy="523220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FFFF"/>
                </a:solidFill>
                <a:latin typeface="Arial" charset="0"/>
              </a:rPr>
              <a:t>Sono eventi naturali ed imprevedibili. Causati, per la maggior parte dei casi, dallo scontro, in alcune zone del pianeta, di blocchi della crosta terrestre, chiamate placche tettoniche.</a:t>
            </a:r>
          </a:p>
          <a:p>
            <a:endParaRPr lang="it-IT" sz="2800" dirty="0">
              <a:solidFill>
                <a:srgbClr val="FFFFFF"/>
              </a:solidFill>
              <a:latin typeface="Arial" charset="0"/>
            </a:endParaRPr>
          </a:p>
          <a:p>
            <a:endParaRPr lang="it-IT" sz="2800" dirty="0">
              <a:solidFill>
                <a:srgbClr val="FFFFFF"/>
              </a:solidFill>
              <a:latin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FFFF"/>
                </a:solidFill>
                <a:latin typeface="Arial" charset="0"/>
              </a:rPr>
              <a:t> tanti ogni giorno, benché di piccola entità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FFFF"/>
                </a:solidFill>
                <a:latin typeface="Arial" charset="0"/>
              </a:rPr>
              <a:t> caratterizzati da: epicentro, profondità (ipocentro), magnitudo e intensità.</a:t>
            </a:r>
          </a:p>
          <a:p>
            <a:endParaRPr lang="it-IT" dirty="0">
              <a:solidFill>
                <a:srgbClr val="545557"/>
              </a:solidFill>
              <a:latin typeface="Arial" charset="0"/>
            </a:endParaRPr>
          </a:p>
          <a:p>
            <a:pPr algn="ctr"/>
            <a:endParaRPr lang="it-IT" dirty="0">
              <a:solidFill>
                <a:srgbClr val="545557"/>
              </a:solidFill>
              <a:latin typeface="Arial" charset="0"/>
            </a:endParaRPr>
          </a:p>
          <a:p>
            <a:pPr algn="ctr"/>
            <a:endParaRPr lang="it-IT" dirty="0">
              <a:solidFill>
                <a:srgbClr val="54555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8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chematic ADP-01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49" y="905097"/>
            <a:ext cx="10284643" cy="5769326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809187" y="207390"/>
            <a:ext cx="6896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smtClean="0"/>
              <a:t>Schema elettrico del modulo ADP-01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303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" y="753228"/>
            <a:ext cx="10294182" cy="1080938"/>
          </a:xfrm>
        </p:spPr>
        <p:txBody>
          <a:bodyPr>
            <a:noAutofit/>
          </a:bodyPr>
          <a:lstStyle/>
          <a:p>
            <a:r>
              <a:rPr lang="it-IT" sz="4000" dirty="0"/>
              <a:t>Librerie di sviluppatori terzi adoperate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15888" y="2403012"/>
            <a:ext cx="11960225" cy="45550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2800" dirty="0"/>
              <a:t>WeeESP8266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Una libreria per </a:t>
            </a:r>
            <a:r>
              <a:rPr lang="it-IT" sz="2800" dirty="0"/>
              <a:t>Arduino </a:t>
            </a:r>
            <a:r>
              <a:rPr lang="it-IT" sz="2800" dirty="0" smtClean="0"/>
              <a:t>che fornisce una maniera semplice per manipolare il modulo ESP8266</a:t>
            </a:r>
            <a:r>
              <a:rPr lang="it-IT" sz="2800" dirty="0"/>
              <a:t>. </a:t>
            </a: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Il </a:t>
            </a:r>
            <a:r>
              <a:rPr lang="it-IT" sz="2800" dirty="0"/>
              <a:t>codice sorgente può essere scaricato dal seguente link: https://github.com/itead/ITEADLIB_Arduino_WeeESP8266.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Particolarità: occupa molto spazio </a:t>
            </a:r>
            <a:r>
              <a:rPr lang="it-IT" sz="2800" dirty="0"/>
              <a:t>in memoria RAM, presumibilmente più rapida.</a:t>
            </a:r>
          </a:p>
          <a:p>
            <a:endParaRPr lang="it-IT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0349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58659" y="903523"/>
            <a:ext cx="7008941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it-IT" dirty="0">
              <a:solidFill>
                <a:srgbClr val="212121"/>
              </a:solidFill>
              <a:latin typeface="Consolas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06425" y="968375"/>
            <a:ext cx="11439525" cy="61555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it-IT" sz="4000" b="1" dirty="0">
                <a:latin typeface="Trebuchet MS" charset="0"/>
              </a:rPr>
              <a:t>I2Cdev </a:t>
            </a:r>
            <a:r>
              <a:rPr lang="it-IT" sz="4000" b="1" dirty="0" err="1">
                <a:latin typeface="Trebuchet MS" charset="0"/>
              </a:rPr>
              <a:t>library</a:t>
            </a:r>
            <a:r>
              <a:rPr lang="it-IT" sz="4000" b="1" dirty="0">
                <a:latin typeface="Trebuchet MS" charset="0"/>
              </a:rPr>
              <a:t> </a:t>
            </a:r>
            <a:r>
              <a:rPr lang="it-IT" sz="4000" b="1" dirty="0" err="1">
                <a:latin typeface="Trebuchet MS" charset="0"/>
              </a:rPr>
              <a:t>collection</a:t>
            </a:r>
            <a:r>
              <a:rPr lang="it-IT" sz="4000" b="1" dirty="0">
                <a:latin typeface="Trebuchet MS" charset="0"/>
              </a:rPr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latin typeface="Trebuchet MS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MPU6050 I2C </a:t>
            </a:r>
            <a:r>
              <a:rPr lang="it-IT" sz="2800" dirty="0" err="1">
                <a:latin typeface="Trebuchet MS" charset="0"/>
              </a:rPr>
              <a:t>device</a:t>
            </a: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err="1">
                <a:latin typeface="Trebuchet MS" charset="0"/>
              </a:rPr>
              <a:t>classBased</a:t>
            </a:r>
            <a:r>
              <a:rPr lang="it-IT" sz="2800" dirty="0">
                <a:latin typeface="Trebuchet MS" charset="0"/>
              </a:rPr>
              <a:t> on </a:t>
            </a:r>
            <a:r>
              <a:rPr lang="it-IT" sz="2800" dirty="0" err="1">
                <a:latin typeface="Trebuchet MS" charset="0"/>
              </a:rPr>
              <a:t>InvenSense</a:t>
            </a:r>
            <a:r>
              <a:rPr lang="it-IT" sz="2800" dirty="0">
                <a:latin typeface="Trebuchet MS" charset="0"/>
              </a:rPr>
              <a:t> MPU-6050 </a:t>
            </a:r>
            <a:r>
              <a:rPr lang="it-IT" sz="2800" dirty="0" err="1">
                <a:latin typeface="Trebuchet MS" charset="0"/>
              </a:rPr>
              <a:t>register</a:t>
            </a: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err="1">
                <a:latin typeface="Trebuchet MS" charset="0"/>
              </a:rPr>
              <a:t>map</a:t>
            </a: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err="1">
                <a:latin typeface="Trebuchet MS" charset="0"/>
              </a:rPr>
              <a:t>document</a:t>
            </a:r>
            <a:r>
              <a:rPr lang="it-IT" sz="2800" dirty="0">
                <a:latin typeface="Trebuchet MS" charset="0"/>
              </a:rPr>
              <a:t> rev. 2.0, 5/19/2011 (RM-MPU-6000A-00) </a:t>
            </a:r>
          </a:p>
          <a:p>
            <a:r>
              <a:rPr lang="it-IT" sz="2800" dirty="0">
                <a:latin typeface="Trebuchet MS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Contiene una libreria molto </a:t>
            </a:r>
            <a:r>
              <a:rPr lang="it-IT" sz="2800" dirty="0" smtClean="0">
                <a:latin typeface="Trebuchet MS" charset="0"/>
              </a:rPr>
              <a:t>completa </a:t>
            </a:r>
            <a:r>
              <a:rPr lang="it-IT" sz="2800" dirty="0">
                <a:latin typeface="Trebuchet MS" charset="0"/>
              </a:rPr>
              <a:t>per la gestione </a:t>
            </a:r>
            <a:r>
              <a:rPr lang="it-IT" sz="2800" dirty="0" smtClean="0">
                <a:latin typeface="Trebuchet MS" charset="0"/>
              </a:rPr>
              <a:t>del modulo </a:t>
            </a:r>
            <a:r>
              <a:rPr lang="it-IT" sz="2800" dirty="0">
                <a:latin typeface="Trebuchet MS" charset="0"/>
              </a:rPr>
              <a:t>accelerometro MPU6050.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latin typeface="Trebuchet MS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Nei prototipi è stata drasticamente privata di molte funzioni non ritenute essenziali per chiarezza e per risparmiare spazio. </a:t>
            </a:r>
            <a:endParaRPr lang="it-IT" sz="2800" dirty="0" smtClean="0">
              <a:latin typeface="Trebuchet MS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 smtClean="0">
              <a:latin typeface="Trebuchet MS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Sito: https</a:t>
            </a:r>
            <a:r>
              <a:rPr lang="it-IT" sz="2800" dirty="0">
                <a:latin typeface="Trebuchet MS" charset="0"/>
              </a:rPr>
              <a:t>://github.com/jrowberg/i2cdevlib/tree/master/Arduino</a:t>
            </a:r>
          </a:p>
          <a:p>
            <a:endParaRPr lang="it-IT" sz="2800" dirty="0">
              <a:latin typeface="Trebuchet MS" charset="0"/>
            </a:endParaRP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822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0402" y="0"/>
            <a:ext cx="10218738" cy="69249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4000" dirty="0"/>
              <a:t>ESP8266wifi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A </a:t>
            </a:r>
            <a:r>
              <a:rPr lang="it-IT" sz="2800" dirty="0" err="1"/>
              <a:t>simple</a:t>
            </a:r>
            <a:r>
              <a:rPr lang="it-IT" sz="2800" dirty="0"/>
              <a:t> ESP8266 Arduino </a:t>
            </a:r>
            <a:r>
              <a:rPr lang="it-IT" sz="2800" dirty="0" err="1"/>
              <a:t>library</a:t>
            </a:r>
            <a:r>
              <a:rPr lang="it-IT" sz="2800" dirty="0"/>
              <a:t> with </a:t>
            </a:r>
            <a:r>
              <a:rPr lang="it-IT" sz="2800" dirty="0" err="1"/>
              <a:t>built</a:t>
            </a:r>
            <a:r>
              <a:rPr lang="it-IT" sz="2800" dirty="0"/>
              <a:t> in re-</a:t>
            </a:r>
            <a:r>
              <a:rPr lang="it-IT" sz="2800" dirty="0" err="1"/>
              <a:t>connect</a:t>
            </a:r>
            <a:r>
              <a:rPr lang="it-IT" sz="2800" dirty="0"/>
              <a:t> </a:t>
            </a:r>
            <a:r>
              <a:rPr lang="it-IT" sz="2800" dirty="0" err="1"/>
              <a:t>functionality</a:t>
            </a:r>
            <a:r>
              <a:rPr lang="it-IT" sz="2800" dirty="0"/>
              <a:t>. https://github.com/ekstrand/ESP8266wifi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Particolarità: comandi AT memorizzati su area istruzioni per risparmiare spazio per i dati (tramite direttiva PROGMEM)</a:t>
            </a:r>
          </a:p>
          <a:p>
            <a:r>
              <a:rPr lang="it-IT" sz="2800" dirty="0"/>
              <a:t> </a:t>
            </a:r>
          </a:p>
          <a:p>
            <a:r>
              <a:rPr lang="it-IT" sz="4000" dirty="0" err="1"/>
              <a:t>Fishino</a:t>
            </a:r>
            <a:r>
              <a:rPr lang="it-IT" sz="4000" dirty="0"/>
              <a:t> </a:t>
            </a:r>
            <a:r>
              <a:rPr lang="it-IT" sz="4000" dirty="0" err="1"/>
              <a:t>libraries</a:t>
            </a:r>
            <a:endParaRPr lang="it-IT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Librerie della scheda </a:t>
            </a:r>
            <a:r>
              <a:rPr lang="it-IT" sz="2800" dirty="0" err="1"/>
              <a:t>arduino</a:t>
            </a:r>
            <a:r>
              <a:rPr lang="it-IT" sz="2800" dirty="0"/>
              <a:t> compatibile con il modulo WIFI ESP8266 integrato on </a:t>
            </a:r>
            <a:r>
              <a:rPr lang="it-IT" sz="2800" dirty="0" err="1"/>
              <a:t>board</a:t>
            </a:r>
            <a:r>
              <a:rPr lang="it-IT" sz="2800" dirty="0"/>
              <a:t>. </a:t>
            </a: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Utilizzata </a:t>
            </a:r>
            <a:r>
              <a:rPr lang="it-IT" sz="2800" dirty="0"/>
              <a:t>per ottenere riferimenti per creare un </a:t>
            </a:r>
            <a:r>
              <a:rPr lang="it-IT" sz="2800" dirty="0" err="1"/>
              <a:t>wrapper</a:t>
            </a:r>
            <a:r>
              <a:rPr lang="it-IT" sz="2800" dirty="0"/>
              <a:t> della libreria ESP8266wifi che esponga le funzioni usuali delle librerie del modulo </a:t>
            </a:r>
            <a:r>
              <a:rPr lang="it-IT" sz="2800" dirty="0" err="1"/>
              <a:t>Etherner</a:t>
            </a:r>
            <a:r>
              <a:rPr lang="it-IT" sz="2800" dirty="0"/>
              <a:t> </a:t>
            </a:r>
            <a:r>
              <a:rPr lang="it-IT" sz="2800" dirty="0" err="1"/>
              <a:t>Shield</a:t>
            </a:r>
            <a:r>
              <a:rPr lang="it-IT" sz="2800" dirty="0"/>
              <a:t> di </a:t>
            </a:r>
            <a:r>
              <a:rPr lang="it-IT" sz="2800" dirty="0" smtClean="0"/>
              <a:t>Arduino.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Scaricabile </a:t>
            </a:r>
            <a:r>
              <a:rPr lang="it-IT" sz="2800" dirty="0"/>
              <a:t>presso: arduinohttp://fishino.it/en/download/</a:t>
            </a:r>
          </a:p>
        </p:txBody>
      </p:sp>
    </p:spTree>
    <p:extLst>
      <p:ext uri="{BB962C8B-B14F-4D97-AF65-F5344CB8AC3E}">
        <p14:creationId xmlns:p14="http://schemas.microsoft.com/office/powerpoint/2010/main" val="3636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" y="753228"/>
            <a:ext cx="10294182" cy="1080938"/>
          </a:xfrm>
        </p:spPr>
        <p:txBody>
          <a:bodyPr>
            <a:normAutofit fontScale="90000"/>
          </a:bodyPr>
          <a:lstStyle/>
          <a:p>
            <a:r>
              <a:rPr lang="it-IT" sz="6700" dirty="0"/>
              <a:t>Prototipi realizzati: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87317" y="1631396"/>
            <a:ext cx="915095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sz="2800" dirty="0"/>
              <a:t>Particolarità</a:t>
            </a:r>
            <a:r>
              <a:rPr lang="it-IT" sz="24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utilizzano l'accelerometro digitale </a:t>
            </a:r>
            <a:r>
              <a:rPr lang="it-IT" sz="2400" dirty="0" smtClean="0"/>
              <a:t>MPU6050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si </a:t>
            </a:r>
            <a:r>
              <a:rPr lang="it-IT" sz="2400" dirty="0"/>
              <a:t>collegano ad internet tramite il modulo </a:t>
            </a:r>
            <a:r>
              <a:rPr lang="it-IT" sz="2400" dirty="0" err="1"/>
              <a:t>wifi</a:t>
            </a:r>
            <a:r>
              <a:rPr lang="it-IT" sz="2400" dirty="0"/>
              <a:t> </a:t>
            </a:r>
            <a:r>
              <a:rPr lang="it-IT" sz="2400" dirty="0" smtClean="0"/>
              <a:t>ESP8266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implementano </a:t>
            </a:r>
            <a:r>
              <a:rPr lang="it-IT" sz="2400" dirty="0"/>
              <a:t>l'algoritmo rilevatore di soglia del prototipo </a:t>
            </a:r>
            <a:r>
              <a:rPr lang="it-IT" sz="2400" dirty="0" err="1"/>
              <a:t>seismocloud</a:t>
            </a:r>
            <a:r>
              <a:rPr lang="it-IT" sz="2400" dirty="0"/>
              <a:t> basato su </a:t>
            </a:r>
            <a:r>
              <a:rPr lang="it-IT" sz="2400" dirty="0" err="1"/>
              <a:t>raspberry</a:t>
            </a:r>
            <a:r>
              <a:rPr lang="it-IT" sz="2400" dirty="0"/>
              <a:t>/Galileo.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Le librerie </a:t>
            </a:r>
            <a:r>
              <a:rPr lang="it-IT" sz="2400" dirty="0" smtClean="0"/>
              <a:t>necessarie (integrate </a:t>
            </a:r>
            <a:r>
              <a:rPr lang="it-IT" sz="2400" dirty="0"/>
              <a:t>e rimaneggiate rispetto alle originali) </a:t>
            </a:r>
            <a:r>
              <a:rPr lang="it-IT" sz="2400" dirty="0" smtClean="0"/>
              <a:t>sono </a:t>
            </a:r>
            <a:r>
              <a:rPr lang="it-IT" sz="2400" dirty="0"/>
              <a:t>già incluse nelle cartelle dei prototipi.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r>
              <a:rPr lang="it-IT" sz="2800" dirty="0"/>
              <a:t>Mancanze</a:t>
            </a:r>
            <a:r>
              <a:rPr lang="it-IT" sz="24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attualmente non comunica al server la magnitudo dei terremoti ma si limita a mostrarla in locale. </a:t>
            </a:r>
          </a:p>
        </p:txBody>
      </p:sp>
    </p:spTree>
    <p:extLst>
      <p:ext uri="{BB962C8B-B14F-4D97-AF65-F5344CB8AC3E}">
        <p14:creationId xmlns:p14="http://schemas.microsoft.com/office/powerpoint/2010/main" val="395862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86" y="346577"/>
            <a:ext cx="11027044" cy="62478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4000" b="1" dirty="0" err="1"/>
              <a:t>seismocloudArduinoUno</a:t>
            </a:r>
            <a:r>
              <a:rPr lang="it-IT" sz="2800" dirty="0"/>
              <a:t> </a:t>
            </a: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utilizza </a:t>
            </a:r>
            <a:r>
              <a:rPr lang="it-IT" sz="2800" dirty="0"/>
              <a:t>le librerie </a:t>
            </a:r>
            <a:r>
              <a:rPr lang="it-IT" sz="2800" dirty="0" smtClean="0"/>
              <a:t>WeeESP8266. Attualmente </a:t>
            </a:r>
            <a:r>
              <a:rPr lang="it-IT" sz="2800" dirty="0"/>
              <a:t>è incompleto </a:t>
            </a:r>
            <a:r>
              <a:rPr lang="it-IT" sz="2800" dirty="0" err="1"/>
              <a:t>perchè</a:t>
            </a:r>
            <a:r>
              <a:rPr lang="it-IT" sz="2800" dirty="0"/>
              <a:t> il suo sviluppo è stato momentaneamente abbandonato </a:t>
            </a:r>
            <a:r>
              <a:rPr lang="it-IT" sz="2800" dirty="0" err="1"/>
              <a:t>poichè</a:t>
            </a:r>
            <a:r>
              <a:rPr lang="it-IT" sz="2800" dirty="0"/>
              <a:t> la libreria occupa relativamente eccessivo spazio in RAM (andrebbe più che bene per l'Arduino Mega basato su ATMEL 2560).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40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b="1" dirty="0" err="1" smtClean="0"/>
              <a:t>seismocloudArduinoUnoCorto</a:t>
            </a:r>
            <a:endParaRPr lang="it-IT" sz="4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utilizza </a:t>
            </a:r>
            <a:r>
              <a:rPr lang="it-IT" sz="2800" dirty="0"/>
              <a:t>le librerie ESP8266wifi. È stato scelto </a:t>
            </a:r>
            <a:r>
              <a:rPr lang="it-IT" sz="2800" dirty="0" err="1"/>
              <a:t>perchè</a:t>
            </a:r>
            <a:r>
              <a:rPr lang="it-IT" sz="2800" dirty="0"/>
              <a:t> consuma minori risorse in RAM (più adatto per il meno costoso Arduino Uno</a:t>
            </a:r>
            <a:r>
              <a:rPr lang="it-IT" sz="2800" dirty="0" smtClean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Attualmente </a:t>
            </a:r>
            <a:r>
              <a:rPr lang="it-IT" sz="2800" dirty="0"/>
              <a:t>completo. Il tutto compila ma il prototipo al momento non è ancora </a:t>
            </a:r>
            <a:r>
              <a:rPr lang="it-IT" sz="2800" dirty="0" smtClean="0"/>
              <a:t>completamente collaudato</a:t>
            </a:r>
            <a:r>
              <a:rPr lang="it-IT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1240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842" y="762655"/>
            <a:ext cx="10294182" cy="1080938"/>
          </a:xfrm>
        </p:spPr>
        <p:txBody>
          <a:bodyPr>
            <a:normAutofit fontScale="90000"/>
          </a:bodyPr>
          <a:lstStyle/>
          <a:p>
            <a:r>
              <a:rPr lang="it-IT" sz="4000" dirty="0" smtClean="0"/>
              <a:t>Algoritmo rilevatore di soglia evento terremoto</a:t>
            </a:r>
            <a:endParaRPr lang="it-IT" sz="4000" dirty="0"/>
          </a:p>
        </p:txBody>
      </p:sp>
      <p:sp>
        <p:nvSpPr>
          <p:cNvPr id="3" name="Rettangolo 2"/>
          <p:cNvSpPr/>
          <p:nvPr/>
        </p:nvSpPr>
        <p:spPr>
          <a:xfrm>
            <a:off x="417922" y="2564912"/>
            <a:ext cx="1177407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/>
              <a:t>void</a:t>
            </a:r>
            <a:r>
              <a:rPr lang="it-IT" sz="2400" dirty="0"/>
              <a:t> </a:t>
            </a:r>
            <a:r>
              <a:rPr lang="it-IT" sz="2400" dirty="0" err="1"/>
              <a:t>statistics</a:t>
            </a:r>
            <a:r>
              <a:rPr lang="it-IT" sz="2400" dirty="0"/>
              <a:t>::</a:t>
            </a:r>
            <a:r>
              <a:rPr lang="it-IT" sz="2400" dirty="0" err="1"/>
              <a:t>addValueToAvgVar</a:t>
            </a:r>
            <a:r>
              <a:rPr lang="it-IT" sz="2400" dirty="0"/>
              <a:t>(double val) {</a:t>
            </a:r>
          </a:p>
          <a:p>
            <a:r>
              <a:rPr lang="it-IT" sz="2400" dirty="0"/>
              <a:t>	</a:t>
            </a:r>
            <a:r>
              <a:rPr lang="it-IT" sz="2400" dirty="0" err="1"/>
              <a:t>elements</a:t>
            </a:r>
            <a:r>
              <a:rPr lang="it-IT" sz="2400" dirty="0"/>
              <a:t>++;</a:t>
            </a:r>
          </a:p>
          <a:p>
            <a:r>
              <a:rPr lang="it-IT" sz="2400" dirty="0" smtClean="0"/>
              <a:t>// </a:t>
            </a:r>
            <a:r>
              <a:rPr lang="it-IT" sz="2400" dirty="0"/>
              <a:t>https://en.wikipedia.org/wiki/Algorithms_for_calculating_variance</a:t>
            </a:r>
          </a:p>
          <a:p>
            <a:r>
              <a:rPr lang="it-IT" sz="2400" dirty="0"/>
              <a:t>	double delta = val - </a:t>
            </a:r>
            <a:r>
              <a:rPr lang="it-IT" sz="2400" dirty="0" err="1"/>
              <a:t>partialAvg</a:t>
            </a:r>
            <a:r>
              <a:rPr lang="it-IT" sz="2400" dirty="0"/>
              <a:t>;</a:t>
            </a:r>
          </a:p>
          <a:p>
            <a:r>
              <a:rPr lang="it-IT" sz="2400" dirty="0"/>
              <a:t>	</a:t>
            </a:r>
            <a:r>
              <a:rPr lang="it-IT" sz="2400" dirty="0" err="1"/>
              <a:t>partialAvg</a:t>
            </a:r>
            <a:r>
              <a:rPr lang="it-IT" sz="2400" dirty="0"/>
              <a:t> += delta / </a:t>
            </a:r>
            <a:r>
              <a:rPr lang="it-IT" sz="2400" dirty="0" err="1"/>
              <a:t>elements</a:t>
            </a:r>
            <a:r>
              <a:rPr lang="it-IT" sz="2400" dirty="0"/>
              <a:t>;</a:t>
            </a:r>
          </a:p>
          <a:p>
            <a:r>
              <a:rPr lang="it-IT" sz="2400" dirty="0"/>
              <a:t>	</a:t>
            </a:r>
            <a:r>
              <a:rPr lang="it-IT" sz="2400" dirty="0" err="1"/>
              <a:t>partialStdDev</a:t>
            </a:r>
            <a:r>
              <a:rPr lang="it-IT" sz="2400" dirty="0"/>
              <a:t> += delta * (val - </a:t>
            </a:r>
            <a:r>
              <a:rPr lang="it-IT" sz="2400" dirty="0" err="1"/>
              <a:t>partialAvg</a:t>
            </a:r>
            <a:r>
              <a:rPr lang="it-IT" sz="2400" dirty="0"/>
              <a:t>);</a:t>
            </a:r>
          </a:p>
          <a:p>
            <a:r>
              <a:rPr lang="it-IT" sz="2400" dirty="0"/>
              <a:t>	</a:t>
            </a:r>
            <a:r>
              <a:rPr lang="it-IT" sz="2400" dirty="0" err="1"/>
              <a:t>if</a:t>
            </a:r>
            <a:r>
              <a:rPr lang="it-IT" sz="2400" dirty="0"/>
              <a:t> (</a:t>
            </a:r>
            <a:r>
              <a:rPr lang="it-IT" sz="2400" dirty="0" err="1"/>
              <a:t>elements</a:t>
            </a:r>
            <a:r>
              <a:rPr lang="it-IT" sz="2400" dirty="0"/>
              <a:t> &gt; 1) {</a:t>
            </a:r>
          </a:p>
          <a:p>
            <a:r>
              <a:rPr lang="it-IT" sz="2400" dirty="0"/>
              <a:t>		</a:t>
            </a:r>
            <a:r>
              <a:rPr lang="it-IT" sz="2400" dirty="0" err="1"/>
              <a:t>quakeThreshold</a:t>
            </a:r>
            <a:r>
              <a:rPr lang="it-IT" sz="2400" dirty="0"/>
              <a:t> = </a:t>
            </a:r>
            <a:r>
              <a:rPr lang="it-IT" sz="2400" dirty="0" err="1"/>
              <a:t>partialAvg</a:t>
            </a:r>
            <a:r>
              <a:rPr lang="it-IT" sz="2400" dirty="0"/>
              <a:t> + (</a:t>
            </a:r>
            <a:r>
              <a:rPr lang="it-IT" sz="2400" dirty="0" err="1"/>
              <a:t>getCurrentSTDDEV</a:t>
            </a:r>
            <a:r>
              <a:rPr lang="it-IT" sz="2400" dirty="0"/>
              <a:t>() * </a:t>
            </a:r>
            <a:r>
              <a:rPr lang="it-IT" sz="2400" dirty="0" err="1"/>
              <a:t>getSigmaIter</a:t>
            </a:r>
            <a:r>
              <a:rPr lang="it-IT" sz="2400" dirty="0"/>
              <a:t>());</a:t>
            </a:r>
          </a:p>
          <a:p>
            <a:r>
              <a:rPr lang="it-IT" sz="2400" dirty="0"/>
              <a:t>	}</a:t>
            </a:r>
          </a:p>
          <a:p>
            <a:r>
              <a:rPr lang="it-IT" dirty="0" smtClean="0"/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29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chema_Terremoto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00" y="0"/>
            <a:ext cx="12230100" cy="694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0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2161249" y="752475"/>
            <a:ext cx="10292433" cy="1081088"/>
          </a:xfrm>
        </p:spPr>
        <p:txBody>
          <a:bodyPr/>
          <a:lstStyle/>
          <a:p>
            <a:pPr algn="ctr"/>
            <a:r>
              <a:rPr lang="it-IT" sz="4800" dirty="0">
                <a:latin typeface="Trebuchet MS" charset="0"/>
              </a:rPr>
              <a:t>Sismometri pubblici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12080" y="2678987"/>
            <a:ext cx="11545888" cy="283154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smtClean="0">
                <a:latin typeface="Trebuchet MS" charset="0"/>
              </a:rPr>
              <a:t> </a:t>
            </a:r>
            <a:r>
              <a:rPr lang="it-IT" sz="3200" dirty="0">
                <a:latin typeface="Trebuchet MS" charset="0"/>
              </a:rPr>
              <a:t>sismometri pubblici: 400 in </a:t>
            </a:r>
            <a:r>
              <a:rPr lang="it-IT" sz="3200" dirty="0" err="1">
                <a:latin typeface="Trebuchet MS" charset="0"/>
              </a:rPr>
              <a:t>italia</a:t>
            </a:r>
            <a:r>
              <a:rPr lang="it-IT" sz="3200" dirty="0">
                <a:latin typeface="Trebuchet MS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smtClean="0">
                <a:latin typeface="Trebuchet MS" charset="0"/>
              </a:rPr>
              <a:t> </a:t>
            </a:r>
            <a:r>
              <a:rPr lang="it-IT" sz="3200" dirty="0">
                <a:latin typeface="Trebuchet MS" charset="0"/>
              </a:rPr>
              <a:t>calcoli lunghi per determinare: epicentro, profondità (ipocentro) e magnitudo in base alla forma delle onde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smtClean="0">
                <a:latin typeface="Trebuchet MS" charset="0"/>
              </a:rPr>
              <a:t> </a:t>
            </a:r>
            <a:r>
              <a:rPr lang="it-IT" sz="3200" dirty="0">
                <a:latin typeface="Trebuchet MS" charset="0"/>
              </a:rPr>
              <a:t>il terremoto deve finire prima di poter iniziare i    calcoli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smtClean="0">
                <a:latin typeface="Trebuchet MS" charset="0"/>
              </a:rPr>
              <a:t> </a:t>
            </a:r>
            <a:r>
              <a:rPr lang="it-IT" sz="3200" dirty="0">
                <a:latin typeface="Trebuchet MS" charset="0"/>
              </a:rPr>
              <a:t>dati diffusi dopo 15-30 minuti su internet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501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1714" y="818855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it-IT" sz="8000" dirty="0" err="1">
                <a:latin typeface="Trebuchet MS" charset="0"/>
              </a:rPr>
              <a:t>SeismoCloud</a:t>
            </a:r>
            <a:endParaRPr lang="it-IT" sz="8000" dirty="0">
              <a:latin typeface="Trebuchet MS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43242" y="2828001"/>
            <a:ext cx="11848758" cy="2246769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i sismometri che rilevano una vibrazione la segnalano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algoritmo: se ci sono molte segnalazioni contemporanee da una stessa zona ==&gt; è un terremoto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il  server invia una notifica sullo </a:t>
            </a:r>
            <a:r>
              <a:rPr lang="it-IT" sz="2800" dirty="0" err="1">
                <a:latin typeface="Trebuchet MS" charset="0"/>
              </a:rPr>
              <a:t>smartphone</a:t>
            </a:r>
            <a:r>
              <a:rPr lang="it-IT" sz="2800" dirty="0">
                <a:latin typeface="Trebuchet MS" charset="0"/>
              </a:rPr>
              <a:t> delle persone residenti nelle zone coinvolte dal terremoto (</a:t>
            </a:r>
            <a:r>
              <a:rPr lang="it-IT" sz="2800" dirty="0" err="1">
                <a:latin typeface="Trebuchet MS" charset="0"/>
              </a:rPr>
              <a:t>early</a:t>
            </a: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err="1">
                <a:latin typeface="Trebuchet MS" charset="0"/>
              </a:rPr>
              <a:t>warning</a:t>
            </a:r>
            <a:r>
              <a:rPr lang="it-IT" sz="2800" dirty="0">
                <a:latin typeface="Trebuchet MS" charset="0"/>
              </a:rPr>
              <a:t>) 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07756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41275" y="785813"/>
            <a:ext cx="10024067" cy="1114425"/>
          </a:xfrm>
        </p:spPr>
        <p:txBody>
          <a:bodyPr>
            <a:normAutofit fontScale="90000"/>
          </a:bodyPr>
          <a:lstStyle/>
          <a:p>
            <a:r>
              <a:rPr lang="it-IT" sz="8000" dirty="0">
                <a:latin typeface="Trebuchet MS" charset="0"/>
              </a:rPr>
              <a:t>Sismometri fissi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47638" y="2806700"/>
            <a:ext cx="11995150" cy="2677656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poco precisi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realizzabili in casa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primo </a:t>
            </a:r>
            <a:r>
              <a:rPr lang="it-IT" sz="2800" dirty="0">
                <a:latin typeface="Trebuchet MS" charset="0"/>
              </a:rPr>
              <a:t>modello, Intel galileo.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smtClean="0">
                <a:latin typeface="Trebuchet MS" charset="0"/>
              </a:rPr>
              <a:t>come </a:t>
            </a:r>
            <a:r>
              <a:rPr lang="it-IT" sz="2800" dirty="0">
                <a:latin typeface="Trebuchet MS" charset="0"/>
              </a:rPr>
              <a:t>è fatto: </a:t>
            </a:r>
            <a:r>
              <a:rPr lang="it-IT" sz="2800" dirty="0" err="1">
                <a:latin typeface="Trebuchet MS" charset="0"/>
              </a:rPr>
              <a:t>accelerometro,micro</a:t>
            </a:r>
            <a:r>
              <a:rPr lang="it-IT" sz="2800" dirty="0">
                <a:latin typeface="Trebuchet MS" charset="0"/>
              </a:rPr>
              <a:t> controllore,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smtClean="0">
                <a:latin typeface="Trebuchet MS" charset="0"/>
              </a:rPr>
              <a:t>connessione </a:t>
            </a:r>
            <a:r>
              <a:rPr lang="it-IT" sz="2800" dirty="0">
                <a:latin typeface="Trebuchet MS" charset="0"/>
              </a:rPr>
              <a:t>per  la rete.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più preciso se fissato al muro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5449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720415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it-IT" sz="8000" dirty="0"/>
              <a:t>Sismometri mobili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63500" y="2806700"/>
            <a:ext cx="11375387" cy="267811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err="1">
                <a:latin typeface="Trebuchet MS" charset="0"/>
              </a:rPr>
              <a:t>App</a:t>
            </a:r>
            <a:r>
              <a:rPr lang="it-IT" sz="2800" dirty="0">
                <a:latin typeface="Trebuchet MS" charset="0"/>
              </a:rPr>
              <a:t> sismometro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 Uso dell’accelerometro interno a ogni smartphone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 si accende quando è appoggiato su un tavolo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scelta </a:t>
            </a:r>
            <a:r>
              <a:rPr lang="it-IT" sz="2800" dirty="0">
                <a:latin typeface="Trebuchet MS" charset="0"/>
              </a:rPr>
              <a:t>della provincia per ricevere la notifica se c’è un terremoto  nella tua provincia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versione </a:t>
            </a:r>
            <a:r>
              <a:rPr lang="it-IT" sz="2800" dirty="0" err="1">
                <a:latin typeface="Trebuchet MS" charset="0"/>
              </a:rPr>
              <a:t>iPhone</a:t>
            </a:r>
            <a:r>
              <a:rPr lang="it-IT" sz="2800" dirty="0">
                <a:latin typeface="Trebuchet MS" charset="0"/>
              </a:rPr>
              <a:t> e </a:t>
            </a:r>
            <a:r>
              <a:rPr lang="it-IT" sz="2800" dirty="0" err="1">
                <a:latin typeface="Trebuchet MS" charset="0"/>
              </a:rPr>
              <a:t>Android</a:t>
            </a:r>
            <a:endParaRPr lang="it-IT" sz="2800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4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5921" y="752475"/>
            <a:ext cx="10219017" cy="1081088"/>
          </a:xfrm>
        </p:spPr>
        <p:txBody>
          <a:bodyPr/>
          <a:lstStyle/>
          <a:p>
            <a:r>
              <a:rPr lang="it-IT" dirty="0"/>
              <a:t>Sismometri Fissi/Mobili</a:t>
            </a:r>
          </a:p>
        </p:txBody>
      </p:sp>
      <p:pic>
        <p:nvPicPr>
          <p:cNvPr id="5" name="Segnaposto contenuto 4" descr="images (1)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65138" y="2592388"/>
            <a:ext cx="5976708" cy="3598862"/>
          </a:xfrm>
        </p:spPr>
      </p:pic>
      <p:pic>
        <p:nvPicPr>
          <p:cNvPr id="6" name="Segnaposto contenuto 5" descr="unnamed.pn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281014" y="1970801"/>
            <a:ext cx="4095520" cy="4845050"/>
          </a:xfrm>
        </p:spPr>
      </p:pic>
    </p:spTree>
    <p:extLst>
      <p:ext uri="{BB962C8B-B14F-4D97-AF65-F5344CB8AC3E}">
        <p14:creationId xmlns:p14="http://schemas.microsoft.com/office/powerpoint/2010/main" val="8442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3273" y="769635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it-IT" sz="8000" dirty="0"/>
              <a:t>Arduino</a:t>
            </a:r>
          </a:p>
        </p:txBody>
      </p:sp>
      <p:pic>
        <p:nvPicPr>
          <p:cNvPr id="3" name="Immagine 2" descr="acfeb713-e27b-4289-8400-d96ad9f672b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664448" y="-1680353"/>
            <a:ext cx="4862513" cy="1218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o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TC104033917[[fn=Berlino]]</Template>
  <TotalTime>431</TotalTime>
  <Words>1027</Words>
  <Application>Microsoft Office PowerPoint</Application>
  <PresentationFormat>Widescreen</PresentationFormat>
  <Paragraphs>183</Paragraphs>
  <Slides>26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Symbol</vt:lpstr>
      <vt:lpstr>Trebuchet MS</vt:lpstr>
      <vt:lpstr>Wingdings</vt:lpstr>
      <vt:lpstr>Berlino</vt:lpstr>
      <vt:lpstr> I TERREMOTI        </vt:lpstr>
      <vt:lpstr>Presentazione standard di PowerPoint</vt:lpstr>
      <vt:lpstr>Presentazione standard di PowerPoint</vt:lpstr>
      <vt:lpstr>Sismometri pubblici</vt:lpstr>
      <vt:lpstr>SeismoCloud</vt:lpstr>
      <vt:lpstr>Sismometri fissi</vt:lpstr>
      <vt:lpstr>Sismometri mobili</vt:lpstr>
      <vt:lpstr>Sismometri Fissi/Mobili</vt:lpstr>
      <vt:lpstr>Arduino</vt:lpstr>
      <vt:lpstr>Accelerometro MPU6050</vt:lpstr>
      <vt:lpstr>Modulo WiFi ESP8266</vt:lpstr>
      <vt:lpstr>ESP8266 modem AT commands</vt:lpstr>
      <vt:lpstr>Presentazione standard di PowerPoint</vt:lpstr>
      <vt:lpstr>Problema tecnico: la traslazione dei livelli</vt:lpstr>
      <vt:lpstr>Fronte/retro del traslatore di livello fai-da-te a 2 canali</vt:lpstr>
      <vt:lpstr>Traslatore bidirezionale di livello logico realizzato con due BJT  </vt:lpstr>
      <vt:lpstr>Presentazione standard di PowerPoint</vt:lpstr>
      <vt:lpstr>Moduli traslatori bidirezionali a più canali  </vt:lpstr>
      <vt:lpstr>Modulo adp-01 (solo per ESP8266)</vt:lpstr>
      <vt:lpstr>Presentazione standard di PowerPoint</vt:lpstr>
      <vt:lpstr>Librerie di sviluppatori terzi adoperate</vt:lpstr>
      <vt:lpstr>Presentazione standard di PowerPoint</vt:lpstr>
      <vt:lpstr>Presentazione standard di PowerPoint</vt:lpstr>
      <vt:lpstr>Prototipi realizzati: </vt:lpstr>
      <vt:lpstr>Presentazione standard di PowerPoint</vt:lpstr>
      <vt:lpstr>Algoritmo rilevatore di soglia evento terremoto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Petr Barborik</dc:creator>
  <cp:lastModifiedBy>Sebastiano Melita</cp:lastModifiedBy>
  <cp:revision>105</cp:revision>
  <dcterms:created xsi:type="dcterms:W3CDTF">2013-08-01T12:32:15Z</dcterms:created>
  <dcterms:modified xsi:type="dcterms:W3CDTF">2016-05-16T21:36:35Z</dcterms:modified>
</cp:coreProperties>
</file>