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6" r:id="rId2"/>
    <p:sldId id="322" r:id="rId3"/>
    <p:sldId id="323" r:id="rId4"/>
    <p:sldId id="325" r:id="rId5"/>
    <p:sldId id="326" r:id="rId6"/>
    <p:sldId id="327" r:id="rId7"/>
    <p:sldId id="328" r:id="rId8"/>
    <p:sldId id="329" r:id="rId9"/>
    <p:sldId id="330" r:id="rId10"/>
    <p:sldId id="331" r:id="rId11"/>
    <p:sldId id="333" r:id="rId12"/>
    <p:sldId id="332" r:id="rId13"/>
    <p:sldId id="334" r:id="rId14"/>
    <p:sldId id="335" r:id="rId15"/>
    <p:sldId id="336" r:id="rId16"/>
    <p:sldId id="337" r:id="rId17"/>
    <p:sldId id="338" r:id="rId18"/>
    <p:sldId id="339" r:id="rId19"/>
    <p:sldId id="340" r:id="rId20"/>
    <p:sldId id="341" r:id="rId21"/>
    <p:sldId id="32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36848C2-64E4-4461-AE3A-D2FBE646166E}">
          <p14:sldIdLst>
            <p14:sldId id="256"/>
            <p14:sldId id="322"/>
            <p14:sldId id="323"/>
            <p14:sldId id="325"/>
            <p14:sldId id="326"/>
            <p14:sldId id="327"/>
            <p14:sldId id="328"/>
            <p14:sldId id="329"/>
            <p14:sldId id="330"/>
            <p14:sldId id="331"/>
            <p14:sldId id="333"/>
            <p14:sldId id="332"/>
            <p14:sldId id="334"/>
            <p14:sldId id="335"/>
            <p14:sldId id="336"/>
            <p14:sldId id="337"/>
            <p14:sldId id="338"/>
            <p14:sldId id="339"/>
            <p14:sldId id="340"/>
            <p14:sldId id="341"/>
            <p14:sldId id="32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Urcuqui" initials="CU" lastIdx="1" clrIdx="0">
    <p:extLst>
      <p:ext uri="{19B8F6BF-5375-455C-9EA6-DF929625EA0E}">
        <p15:presenceInfo xmlns:p15="http://schemas.microsoft.com/office/powerpoint/2012/main" userId="4cb82a53f40ed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38" autoAdjust="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7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Urcuqui" userId="4cb82a53f40ede29" providerId="Windows Live" clId="Web-{D53F49F7-9030-4DBB-8373-057860B56375}"/>
    <pc:docChg chg="">
      <pc:chgData name="Christian Urcuqui" userId="4cb82a53f40ede29" providerId="Windows Live" clId="Web-{D53F49F7-9030-4DBB-8373-057860B56375}" dt="2018-03-14T02:37:12.301" v="0"/>
      <pc:docMkLst>
        <pc:docMk/>
      </pc:docMkLst>
      <pc:sldChg chg="addCm">
        <pc:chgData name="Christian Urcuqui" userId="4cb82a53f40ede29" providerId="Windows Live" clId="Web-{D53F49F7-9030-4DBB-8373-057860B56375}" dt="2018-03-14T02:37:12.301" v="0"/>
        <pc:sldMkLst>
          <pc:docMk/>
          <pc:sldMk cId="1225300944"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8E9B9-1E63-4F39-B8D0-582BC410424E}" type="datetimeFigureOut">
              <a:rPr lang="es-CO" smtClean="0"/>
              <a:t>8/08/2018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DA31E-7A43-4ADF-BF9A-2CFBB33A44A3}" type="slidenum">
              <a:rPr lang="es-CO" smtClean="0"/>
              <a:t>‹Nº›</a:t>
            </a:fld>
            <a:endParaRPr lang="es-CO"/>
          </a:p>
        </p:txBody>
      </p:sp>
    </p:spTree>
    <p:extLst>
      <p:ext uri="{BB962C8B-B14F-4D97-AF65-F5344CB8AC3E}">
        <p14:creationId xmlns:p14="http://schemas.microsoft.com/office/powerpoint/2010/main" val="532337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36DA31E-7A43-4ADF-BF9A-2CFBB33A44A3}" type="slidenum">
              <a:rPr lang="es-CO" smtClean="0"/>
              <a:t>10</a:t>
            </a:fld>
            <a:endParaRPr lang="es-CO"/>
          </a:p>
        </p:txBody>
      </p:sp>
    </p:spTree>
    <p:extLst>
      <p:ext uri="{BB962C8B-B14F-4D97-AF65-F5344CB8AC3E}">
        <p14:creationId xmlns:p14="http://schemas.microsoft.com/office/powerpoint/2010/main" val="183199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36DA31E-7A43-4ADF-BF9A-2CFBB33A44A3}" type="slidenum">
              <a:rPr lang="es-CO" smtClean="0"/>
              <a:t>14</a:t>
            </a:fld>
            <a:endParaRPr lang="es-CO"/>
          </a:p>
        </p:txBody>
      </p:sp>
    </p:spTree>
    <p:extLst>
      <p:ext uri="{BB962C8B-B14F-4D97-AF65-F5344CB8AC3E}">
        <p14:creationId xmlns:p14="http://schemas.microsoft.com/office/powerpoint/2010/main" val="38955219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686B5EC-4FB1-41B7-8670-53AEB2EB1F31}" type="datetime1">
              <a:rPr lang="es-CO" smtClean="0"/>
              <a:t>8/08/2018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5E5B3A9-79B5-4540-A326-FCC6F92DD987}" type="slidenum">
              <a:rPr lang="es-CO" smtClean="0"/>
              <a:t>‹Nº›</a:t>
            </a:fld>
            <a:endParaRPr lang="es-CO"/>
          </a:p>
        </p:txBody>
      </p:sp>
    </p:spTree>
    <p:extLst>
      <p:ext uri="{BB962C8B-B14F-4D97-AF65-F5344CB8AC3E}">
        <p14:creationId xmlns:p14="http://schemas.microsoft.com/office/powerpoint/2010/main" val="289484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E4560F-08EB-4591-90FD-AD5C1DC1F912}" type="datetime1">
              <a:rPr lang="es-CO" smtClean="0"/>
              <a:t>8/08/2018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0187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6C3FAB3-FA39-4B21-835A-5E3984399770}" type="datetime1">
              <a:rPr lang="es-CO" smtClean="0"/>
              <a:t>8/08/2018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60453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59C47A-37D4-4CD3-863B-E2426EE6CC8B}" type="datetime1">
              <a:rPr lang="es-CO" smtClean="0"/>
              <a:t>8/08/2018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254246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52D3C397-871A-486A-9EDA-A50E2540B44C}" type="datetime1">
              <a:rPr lang="es-CO" smtClean="0"/>
              <a:t>8/08/2018</a:t>
            </a:fld>
            <a:endParaRPr lang="es-CO"/>
          </a:p>
        </p:txBody>
      </p:sp>
      <p:sp>
        <p:nvSpPr>
          <p:cNvPr id="5" name="Footer Placeholder 4"/>
          <p:cNvSpPr>
            <a:spLocks noGrp="1"/>
          </p:cNvSpPr>
          <p:nvPr>
            <p:ph type="ftr" sz="quarter" idx="11"/>
          </p:nvPr>
        </p:nvSpPr>
        <p:spPr>
          <a:xfrm>
            <a:off x="2182708" y="6272784"/>
            <a:ext cx="6327648" cy="365125"/>
          </a:xfrm>
        </p:spPr>
        <p:txBody>
          <a:bodyPr/>
          <a:lstStyle/>
          <a:p>
            <a:endParaRPr lang="es-CO"/>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5E5B3A9-79B5-4540-A326-FCC6F92DD987}" type="slidenum">
              <a:rPr lang="es-CO" smtClean="0"/>
              <a:t>‹Nº›</a:t>
            </a:fld>
            <a:endParaRPr lang="es-CO"/>
          </a:p>
        </p:txBody>
      </p:sp>
    </p:spTree>
    <p:extLst>
      <p:ext uri="{BB962C8B-B14F-4D97-AF65-F5344CB8AC3E}">
        <p14:creationId xmlns:p14="http://schemas.microsoft.com/office/powerpoint/2010/main" val="140337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5F208A2-D046-4CB3-B907-9AFEC6B4C15E}" type="datetime1">
              <a:rPr lang="es-CO" smtClean="0"/>
              <a:t>8/08/2018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0294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70543B1-7E09-44FA-9D8B-F7555B771CB0}" type="datetime1">
              <a:rPr lang="es-CO" smtClean="0"/>
              <a:t>8/08/2018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4007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8F7ECEC-DB93-4B02-ABB3-32DAF92FC469}" type="datetime1">
              <a:rPr lang="es-CO" smtClean="0"/>
              <a:t>8/08/2018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2289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FB42F-D29F-4CA9-87B0-922206F8D5F8}" type="datetime1">
              <a:rPr lang="es-CO" smtClean="0"/>
              <a:t>8/08/2018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64764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2B69C3-9891-4BE4-9764-7F83AEDC17A0}" type="datetime1">
              <a:rPr lang="es-CO" smtClean="0"/>
              <a:t>8/08/2018</a:t>
            </a:fld>
            <a:endParaRPr lang="es-CO"/>
          </a:p>
        </p:txBody>
      </p:sp>
      <p:sp>
        <p:nvSpPr>
          <p:cNvPr id="6" name="Footer Placeholder 5"/>
          <p:cNvSpPr>
            <a:spLocks noGrp="1"/>
          </p:cNvSpPr>
          <p:nvPr>
            <p:ph type="ftr" sz="quarter" idx="11"/>
          </p:nvPr>
        </p:nvSpPr>
        <p:spPr/>
        <p:txBody>
          <a:bodyPr/>
          <a:lstStyle/>
          <a:p>
            <a:endParaRPr lang="es-CO"/>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77772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A1B9C8D-6C34-4E0F-8C0D-07BF18418F64}" type="datetime1">
              <a:rPr lang="es-CO" smtClean="0"/>
              <a:t>8/08/2018</a:t>
            </a:fld>
            <a:endParaRPr lang="es-CO"/>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5B3A9-79B5-4540-A326-FCC6F92DD987}" type="slidenum">
              <a:rPr lang="es-CO" smtClean="0"/>
              <a:t>‹Nº›</a:t>
            </a:fld>
            <a:endParaRPr lang="es-CO"/>
          </a:p>
        </p:txBody>
      </p:sp>
    </p:spTree>
    <p:extLst>
      <p:ext uri="{BB962C8B-B14F-4D97-AF65-F5344CB8AC3E}">
        <p14:creationId xmlns:p14="http://schemas.microsoft.com/office/powerpoint/2010/main" val="185974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BFFA07A-99AB-4C84-99F6-2A5A5CBA9238}" type="datetime1">
              <a:rPr lang="es-CO" smtClean="0"/>
              <a:t>8/08/2018</a:t>
            </a:fld>
            <a:endParaRPr lang="es-CO"/>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O"/>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5E5B3A9-79B5-4540-A326-FCC6F92DD987}" type="slidenum">
              <a:rPr lang="es-CO" smtClean="0"/>
              <a:t>‹Nº›</a:t>
            </a:fld>
            <a:endParaRPr lang="es-CO"/>
          </a:p>
        </p:txBody>
      </p:sp>
    </p:spTree>
    <p:extLst>
      <p:ext uri="{BB962C8B-B14F-4D97-AF65-F5344CB8AC3E}">
        <p14:creationId xmlns:p14="http://schemas.microsoft.com/office/powerpoint/2010/main" val="3288586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9.png"/><Relationship Id="rId4" Type="http://schemas.openxmlformats.org/officeDocument/2006/relationships/hyperlink" Target="https://spectrum.ieee.org/static/interactive-the-top-programming-languages-201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spectrum.ieee.org/static/interactive-the-top-programming-languages-201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pectrum.ieee.org/static/interactive-the-top-programming-languages-2017"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pectrum.ieee.org/static/interactive-the-top-programming-languages-2017"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pectrum.ieee.org/static/interactive-the-top-programming-languages-2017"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solidFill>
                  <a:schemeClr val="tx1"/>
                </a:solidFill>
              </a:rPr>
              <a:t>Python</a:t>
            </a:r>
            <a:endParaRPr lang="es-CO" dirty="0">
              <a:solidFill>
                <a:schemeClr val="tx1"/>
              </a:solidFill>
            </a:endParaRPr>
          </a:p>
        </p:txBody>
      </p:sp>
      <p:sp>
        <p:nvSpPr>
          <p:cNvPr id="6" name="CuadroTexto 5"/>
          <p:cNvSpPr txBox="1"/>
          <p:nvPr/>
        </p:nvSpPr>
        <p:spPr>
          <a:xfrm>
            <a:off x="793574" y="3866626"/>
            <a:ext cx="6245401" cy="769441"/>
          </a:xfrm>
          <a:prstGeom prst="rect">
            <a:avLst/>
          </a:prstGeom>
          <a:noFill/>
        </p:spPr>
        <p:txBody>
          <a:bodyPr wrap="square" rtlCol="0">
            <a:spAutoFit/>
          </a:bodyPr>
          <a:lstStyle/>
          <a:p>
            <a:pPr algn="ctr"/>
            <a:r>
              <a:rPr lang="en-US" sz="2200" b="1" dirty="0"/>
              <a:t>Christian Camilo Urcuqui </a:t>
            </a:r>
            <a:r>
              <a:rPr lang="en-US" sz="2200" b="1" dirty="0" err="1"/>
              <a:t>López</a:t>
            </a:r>
            <a:r>
              <a:rPr lang="en-US" sz="2200" b="1" dirty="0"/>
              <a:t>, MSc</a:t>
            </a:r>
          </a:p>
          <a:p>
            <a:r>
              <a:rPr lang="en-US" sz="2200" b="1" dirty="0"/>
              <a:t>	</a:t>
            </a:r>
            <a:endParaRPr lang="es-CO" sz="2200" b="1" dirty="0"/>
          </a:p>
        </p:txBody>
      </p:sp>
      <p:pic>
        <p:nvPicPr>
          <p:cNvPr id="10"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5" y="5223240"/>
            <a:ext cx="4839855" cy="1634759"/>
          </a:xfrm>
          <a:prstGeom prst="rect">
            <a:avLst/>
          </a:prstGeom>
        </p:spPr>
      </p:pic>
    </p:spTree>
    <p:extLst>
      <p:ext uri="{BB962C8B-B14F-4D97-AF65-F5344CB8AC3E}">
        <p14:creationId xmlns:p14="http://schemas.microsoft.com/office/powerpoint/2010/main" val="2713326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Pycharm</a:t>
            </a:r>
            <a:endParaRPr lang="es-CO" dirty="0"/>
          </a:p>
        </p:txBody>
      </p:sp>
      <p:sp>
        <p:nvSpPr>
          <p:cNvPr id="3" name="Marcador de contenido 2"/>
          <p:cNvSpPr>
            <a:spLocks noGrp="1"/>
          </p:cNvSpPr>
          <p:nvPr>
            <p:ph idx="1"/>
          </p:nvPr>
        </p:nvSpPr>
        <p:spPr/>
        <p:txBody>
          <a:bodyPr/>
          <a:lstStyle/>
          <a:p>
            <a:r>
              <a:rPr lang="es-CO" dirty="0" smtClean="0"/>
              <a:t>Es un IDE especializado para Python.</a:t>
            </a:r>
          </a:p>
          <a:p>
            <a:pPr algn="just"/>
            <a:r>
              <a:rPr lang="es-CO" dirty="0" smtClean="0"/>
              <a:t>Sobre esta herramienta podremos desarrollar nuestros proyectos con el fin de llevarlos a distintos ambientes, es decir, desde desarrollo hasta producción. </a:t>
            </a:r>
            <a:endParaRPr lang="es-CO" dirty="0"/>
          </a:p>
          <a:p>
            <a:pPr algn="just"/>
            <a:r>
              <a:rPr lang="es-CO" dirty="0" smtClean="0"/>
              <a:t>Integra distintas herramientas como </a:t>
            </a:r>
            <a:r>
              <a:rPr lang="es-CO" dirty="0" err="1" smtClean="0"/>
              <a:t>Intelligence</a:t>
            </a:r>
            <a:r>
              <a:rPr lang="es-CO" dirty="0" smtClean="0"/>
              <a:t>, integración con sistemas de control de versiones (ej. GitHub), gestión de ambientes virtuales (</a:t>
            </a:r>
            <a:r>
              <a:rPr lang="es-CO" i="1" dirty="0" err="1" smtClean="0"/>
              <a:t>virtualenv</a:t>
            </a:r>
            <a:r>
              <a:rPr lang="es-CO" dirty="0" smtClean="0"/>
              <a:t>),  un depurador, entre otras opciones.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10</a:t>
            </a:fld>
            <a:endParaRPr lang="es-CO"/>
          </a:p>
        </p:txBody>
      </p:sp>
      <p:sp>
        <p:nvSpPr>
          <p:cNvPr id="5" name="Rectángulo 4"/>
          <p:cNvSpPr/>
          <p:nvPr/>
        </p:nvSpPr>
        <p:spPr>
          <a:xfrm>
            <a:off x="1069848" y="5375183"/>
            <a:ext cx="4156266" cy="369332"/>
          </a:xfrm>
          <a:prstGeom prst="rect">
            <a:avLst/>
          </a:prstGeom>
        </p:spPr>
        <p:txBody>
          <a:bodyPr wrap="none">
            <a:spAutoFit/>
          </a:bodyPr>
          <a:lstStyle/>
          <a:p>
            <a:r>
              <a:rPr lang="es-CO" dirty="0"/>
              <a:t>https://www.jetbrains.com/pycharm/</a:t>
            </a:r>
          </a:p>
        </p:txBody>
      </p:sp>
      <p:pic>
        <p:nvPicPr>
          <p:cNvPr id="6" name="Picture 6" descr="Resultado de imagen para pycha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887" y="4367211"/>
            <a:ext cx="4996361" cy="2088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icesi a otro ni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pyth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Jupyter</a:t>
            </a:r>
            <a:r>
              <a:rPr lang="es-CO" dirty="0" smtClean="0"/>
              <a:t> notebooks</a:t>
            </a:r>
            <a:endParaRPr lang="es-CO" dirty="0"/>
          </a:p>
        </p:txBody>
      </p:sp>
      <p:sp>
        <p:nvSpPr>
          <p:cNvPr id="3" name="Marcador de contenido 2"/>
          <p:cNvSpPr>
            <a:spLocks noGrp="1"/>
          </p:cNvSpPr>
          <p:nvPr>
            <p:ph idx="1"/>
          </p:nvPr>
        </p:nvSpPr>
        <p:spPr/>
        <p:txBody>
          <a:bodyPr/>
          <a:lstStyle/>
          <a:p>
            <a:pPr algn="just"/>
            <a:r>
              <a:rPr lang="es-CO" dirty="0" smtClean="0"/>
              <a:t>Es un proyecto </a:t>
            </a:r>
            <a:r>
              <a:rPr lang="es-CO" i="1" dirty="0" smtClean="0"/>
              <a:t>open </a:t>
            </a:r>
            <a:r>
              <a:rPr lang="es-CO" i="1" dirty="0" err="1" smtClean="0"/>
              <a:t>source</a:t>
            </a:r>
            <a:r>
              <a:rPr lang="es-CO" i="1" dirty="0" smtClean="0"/>
              <a:t> </a:t>
            </a:r>
            <a:r>
              <a:rPr lang="es-CO" dirty="0" smtClean="0"/>
              <a:t>web que nos permite crear y compartir documentos que contienen código, visualizaciones, ecuaciones y texto narrativo. Podríamos asimilar sus archivos como bitácoras científicas que nos permitirán describir en detalle cada uno de los pasos de nuestros proyectos de ciencia de datos.  </a:t>
            </a:r>
            <a:endParaRPr lang="es-CO" dirty="0"/>
          </a:p>
          <a:p>
            <a:endParaRPr lang="es-CO" dirty="0" smtClean="0"/>
          </a:p>
          <a:p>
            <a:endParaRPr lang="es-CO" dirty="0"/>
          </a:p>
          <a:p>
            <a:endParaRPr lang="es-CO" dirty="0" smtClean="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11</a:t>
            </a:fld>
            <a:endParaRPr lang="es-CO"/>
          </a:p>
        </p:txBody>
      </p:sp>
      <p:sp>
        <p:nvSpPr>
          <p:cNvPr id="6" name="Rectángulo 5"/>
          <p:cNvSpPr/>
          <p:nvPr/>
        </p:nvSpPr>
        <p:spPr>
          <a:xfrm>
            <a:off x="1069848" y="4976435"/>
            <a:ext cx="3291927" cy="369332"/>
          </a:xfrm>
          <a:prstGeom prst="rect">
            <a:avLst/>
          </a:prstGeom>
        </p:spPr>
        <p:txBody>
          <a:bodyPr wrap="none">
            <a:spAutoFit/>
          </a:bodyPr>
          <a:lstStyle/>
          <a:p>
            <a:r>
              <a:rPr lang="es-CO" dirty="0"/>
              <a:t>http://jupyter.org/index.html</a:t>
            </a:r>
          </a:p>
        </p:txBody>
      </p:sp>
      <p:pic>
        <p:nvPicPr>
          <p:cNvPr id="1030" name="Picture 6" descr="example notebook of Lorenz differential equ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370" y="3314961"/>
            <a:ext cx="4691762" cy="33229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icesi a otro ni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4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GITHUB</a:t>
            </a:r>
            <a:endParaRPr lang="es-CO" dirty="0"/>
          </a:p>
        </p:txBody>
      </p:sp>
      <p:sp>
        <p:nvSpPr>
          <p:cNvPr id="3" name="Marcador de contenido 2"/>
          <p:cNvSpPr>
            <a:spLocks noGrp="1"/>
          </p:cNvSpPr>
          <p:nvPr>
            <p:ph idx="1"/>
          </p:nvPr>
        </p:nvSpPr>
        <p:spPr/>
        <p:txBody>
          <a:bodyPr/>
          <a:lstStyle/>
          <a:p>
            <a:pPr algn="just"/>
            <a:r>
              <a:rPr lang="es-CO" dirty="0" err="1" smtClean="0"/>
              <a:t>Github</a:t>
            </a:r>
            <a:r>
              <a:rPr lang="es-CO" dirty="0" smtClean="0"/>
              <a:t> es una plataforma para desarrollo colaborativo, permite crear proyectos libres o privados al público. Además, integra un gestor de versiones que facilita al desarrollo de proyectos de software. </a:t>
            </a:r>
          </a:p>
          <a:p>
            <a:pPr algn="just"/>
            <a:r>
              <a:rPr lang="es-CO" dirty="0" smtClean="0"/>
              <a:t>Con el fin de promover el desarrollo de software </a:t>
            </a:r>
            <a:r>
              <a:rPr lang="es-CO" i="1" dirty="0" smtClean="0"/>
              <a:t>open </a:t>
            </a:r>
            <a:r>
              <a:rPr lang="es-CO" i="1" dirty="0" err="1" smtClean="0"/>
              <a:t>source</a:t>
            </a:r>
            <a:r>
              <a:rPr lang="es-CO" dirty="0" smtClean="0"/>
              <a:t> y a la visualización de las experiencias profesionales, cada estudiante deberá presentar sus trabajos en su propio repositorio en </a:t>
            </a:r>
            <a:r>
              <a:rPr lang="es-CO" dirty="0" err="1" smtClean="0"/>
              <a:t>Github</a:t>
            </a:r>
            <a:r>
              <a:rPr lang="es-CO" dirty="0" smtClean="0"/>
              <a:t>.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12</a:t>
            </a:fld>
            <a:endParaRPr lang="es-CO"/>
          </a:p>
        </p:txBody>
      </p:sp>
      <p:pic>
        <p:nvPicPr>
          <p:cNvPr id="5" name="Picture 8" descr="Resultado de imagen para git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122" y="5004832"/>
            <a:ext cx="4714801" cy="156767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069848" y="5081032"/>
            <a:ext cx="2275559" cy="369332"/>
          </a:xfrm>
          <a:prstGeom prst="rect">
            <a:avLst/>
          </a:prstGeom>
        </p:spPr>
        <p:txBody>
          <a:bodyPr wrap="none">
            <a:spAutoFit/>
          </a:bodyPr>
          <a:lstStyle/>
          <a:p>
            <a:r>
              <a:rPr lang="es-CO" dirty="0"/>
              <a:t>https://github.com/</a:t>
            </a:r>
          </a:p>
        </p:txBody>
      </p:sp>
      <p:pic>
        <p:nvPicPr>
          <p:cNvPr id="7" name="Picture 2" descr="Resultado de imagen para icesi a otro ni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64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ANACONDA</a:t>
            </a:r>
            <a:endParaRPr lang="es-CO" dirty="0"/>
          </a:p>
        </p:txBody>
      </p:sp>
      <p:sp>
        <p:nvSpPr>
          <p:cNvPr id="3" name="Marcador de contenido 2"/>
          <p:cNvSpPr>
            <a:spLocks noGrp="1"/>
          </p:cNvSpPr>
          <p:nvPr>
            <p:ph idx="1"/>
          </p:nvPr>
        </p:nvSpPr>
        <p:spPr/>
        <p:txBody>
          <a:bodyPr/>
          <a:lstStyle/>
          <a:p>
            <a:r>
              <a:rPr lang="es-CO" dirty="0" smtClean="0"/>
              <a:t>Es una plataforma que facilita la gestión de ambientes virtuales, específicamente, se enfoca en integrar gran parte de los proyectos relacionados con ciencia de datos. Este proyecto nos facilitará la gestión de las tecnologías que se utilizarán durante el transcurso de las clases.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13</a:t>
            </a:fld>
            <a:endParaRPr lang="es-CO"/>
          </a:p>
        </p:txBody>
      </p:sp>
      <p:pic>
        <p:nvPicPr>
          <p:cNvPr id="5"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524" y="3200900"/>
            <a:ext cx="4582678" cy="34370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icesi a otro ni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40862"/>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27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Algunos tipos de variables</a:t>
            </a:r>
            <a:endParaRPr lang="es-CO" dirty="0"/>
          </a:p>
        </p:txBody>
      </p:sp>
      <p:sp>
        <p:nvSpPr>
          <p:cNvPr id="3" name="Marcador de contenido 2"/>
          <p:cNvSpPr>
            <a:spLocks noGrp="1"/>
          </p:cNvSpPr>
          <p:nvPr>
            <p:ph idx="1"/>
          </p:nvPr>
        </p:nvSpPr>
        <p:spPr/>
        <p:txBody>
          <a:bodyPr/>
          <a:lstStyle/>
          <a:p>
            <a:r>
              <a:rPr lang="es-CO" b="1" dirty="0" err="1" smtClean="0"/>
              <a:t>int</a:t>
            </a:r>
            <a:r>
              <a:rPr lang="es-CO" b="1" dirty="0"/>
              <a:t> </a:t>
            </a:r>
            <a:r>
              <a:rPr lang="es-CO" b="1" dirty="0" smtClean="0"/>
              <a:t>o </a:t>
            </a:r>
            <a:r>
              <a:rPr lang="es-CO" b="1" dirty="0" err="1" smtClean="0"/>
              <a:t>Integer</a:t>
            </a:r>
            <a:r>
              <a:rPr lang="es-CO" dirty="0" smtClean="0"/>
              <a:t>: representa a los números enteros, es decir, números sin una parte fraccional.</a:t>
            </a:r>
          </a:p>
          <a:p>
            <a:r>
              <a:rPr lang="es-CO" b="1" dirty="0" err="1" smtClean="0"/>
              <a:t>float</a:t>
            </a:r>
            <a:r>
              <a:rPr lang="es-CO" dirty="0" smtClean="0"/>
              <a:t>: representa a un número que tiene un parte entera y otra fraccional separados por un punto. </a:t>
            </a:r>
            <a:endParaRPr lang="es-CO" dirty="0"/>
          </a:p>
          <a:p>
            <a:r>
              <a:rPr lang="es-CO" b="1" dirty="0" err="1"/>
              <a:t>s</a:t>
            </a:r>
            <a:r>
              <a:rPr lang="es-CO" b="1" dirty="0" err="1" smtClean="0"/>
              <a:t>tr</a:t>
            </a:r>
            <a:r>
              <a:rPr lang="es-CO" b="1" dirty="0" smtClean="0"/>
              <a:t> o </a:t>
            </a:r>
            <a:r>
              <a:rPr lang="es-CO" b="1" dirty="0" err="1" smtClean="0"/>
              <a:t>string</a:t>
            </a:r>
            <a:r>
              <a:rPr lang="es-CO" dirty="0" smtClean="0"/>
              <a:t>: es un tipo de variable que representa a los textos (caracteres).</a:t>
            </a:r>
          </a:p>
          <a:p>
            <a:r>
              <a:rPr lang="es-CO" b="1" dirty="0" err="1" smtClean="0"/>
              <a:t>bool</a:t>
            </a:r>
            <a:r>
              <a:rPr lang="es-CO" b="1" dirty="0"/>
              <a:t> </a:t>
            </a:r>
            <a:r>
              <a:rPr lang="es-CO" b="1" dirty="0" smtClean="0"/>
              <a:t>o </a:t>
            </a:r>
            <a:r>
              <a:rPr lang="es-CO" b="1" dirty="0" err="1" smtClean="0"/>
              <a:t>boolean</a:t>
            </a:r>
            <a:r>
              <a:rPr lang="es-CO" dirty="0" smtClean="0"/>
              <a:t>: representa a las variables lógicas. Para Python sus valores deben ir con la inicial en mayúscula (True o False). </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14</a:t>
            </a:fld>
            <a:endParaRPr lang="es-CO"/>
          </a:p>
        </p:txBody>
      </p:sp>
      <p:pic>
        <p:nvPicPr>
          <p:cNvPr id="5" name="Picture 2" descr="Resultado de imagen para icesi a otro ni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16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Ejercicio 1. Tipos de variables</a:t>
            </a:r>
            <a:endParaRPr lang="es-CO" dirty="0"/>
          </a:p>
        </p:txBody>
      </p:sp>
      <p:sp>
        <p:nvSpPr>
          <p:cNvPr id="3" name="Marcador de contenido 2"/>
          <p:cNvSpPr>
            <a:spLocks noGrp="1"/>
          </p:cNvSpPr>
          <p:nvPr>
            <p:ph idx="1"/>
          </p:nvPr>
        </p:nvSpPr>
        <p:spPr/>
        <p:txBody>
          <a:bodyPr/>
          <a:lstStyle/>
          <a:p>
            <a:r>
              <a:rPr lang="es-CO" dirty="0" smtClean="0"/>
              <a:t>Verifique si el nombre asignado de las variables es sensible a las mayúsculas.</a:t>
            </a:r>
          </a:p>
          <a:p>
            <a:r>
              <a:rPr lang="es-CO" dirty="0" smtClean="0"/>
              <a:t>¿Qué pasa si agrego ; al final de cada línea de código?</a:t>
            </a:r>
          </a:p>
          <a:p>
            <a:r>
              <a:rPr lang="es-CO" dirty="0" smtClean="0"/>
              <a:t>Cree las siguientes variables y asígneles los valores correspondientes:</a:t>
            </a:r>
          </a:p>
          <a:p>
            <a:pPr lvl="1"/>
            <a:r>
              <a:rPr lang="es-CO" dirty="0" err="1" smtClean="0"/>
              <a:t>number</a:t>
            </a:r>
            <a:r>
              <a:rPr lang="es-CO" dirty="0" smtClean="0"/>
              <a:t> = 100</a:t>
            </a:r>
          </a:p>
          <a:p>
            <a:pPr lvl="1"/>
            <a:r>
              <a:rPr lang="es-CO" dirty="0"/>
              <a:t>f</a:t>
            </a:r>
            <a:r>
              <a:rPr lang="es-CO" dirty="0" smtClean="0"/>
              <a:t>actor = 1.1</a:t>
            </a:r>
          </a:p>
          <a:p>
            <a:pPr lvl="1"/>
            <a:r>
              <a:rPr lang="es-CO" dirty="0" err="1" smtClean="0"/>
              <a:t>text</a:t>
            </a:r>
            <a:r>
              <a:rPr lang="es-CO" dirty="0" smtClean="0"/>
              <a:t> = “</a:t>
            </a:r>
            <a:r>
              <a:rPr lang="es-CO" dirty="0" err="1" smtClean="0"/>
              <a:t>hello</a:t>
            </a:r>
            <a:r>
              <a:rPr lang="es-CO" dirty="0" smtClean="0"/>
              <a:t> </a:t>
            </a:r>
            <a:r>
              <a:rPr lang="es-CO" dirty="0" err="1" smtClean="0"/>
              <a:t>world</a:t>
            </a:r>
            <a:r>
              <a:rPr lang="es-CO" dirty="0" smtClean="0"/>
              <a:t>”</a:t>
            </a:r>
          </a:p>
          <a:p>
            <a:r>
              <a:rPr lang="es-CO" dirty="0" smtClean="0"/>
              <a:t>Imprima en consola una operación de multiplicación * entre </a:t>
            </a:r>
            <a:r>
              <a:rPr lang="es-CO" i="1" dirty="0" err="1" smtClean="0"/>
              <a:t>number</a:t>
            </a:r>
            <a:r>
              <a:rPr lang="es-CO" dirty="0" smtClean="0"/>
              <a:t> y </a:t>
            </a:r>
            <a:r>
              <a:rPr lang="es-CO" i="1" dirty="0" smtClean="0"/>
              <a:t>factor</a:t>
            </a:r>
          </a:p>
          <a:p>
            <a:r>
              <a:rPr lang="es-CO" dirty="0" smtClean="0"/>
              <a:t>Imprima en consola una operación de suma + entre la variable </a:t>
            </a:r>
            <a:r>
              <a:rPr lang="es-CO" i="1" dirty="0" err="1" smtClean="0"/>
              <a:t>text</a:t>
            </a:r>
            <a:r>
              <a:rPr lang="es-CO" dirty="0" smtClean="0"/>
              <a:t> y ella misma </a:t>
            </a:r>
          </a:p>
          <a:p>
            <a:endParaRPr lang="es-CO" dirty="0" smtClean="0"/>
          </a:p>
          <a:p>
            <a:pPr lvl="1"/>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15</a:t>
            </a:fld>
            <a:endParaRPr lang="es-CO"/>
          </a:p>
        </p:txBody>
      </p:sp>
      <p:pic>
        <p:nvPicPr>
          <p:cNvPr id="5"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40862"/>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Ejercicio 2. Algunos métodos</a:t>
            </a:r>
            <a:endParaRPr lang="es-CO" dirty="0"/>
          </a:p>
        </p:txBody>
      </p:sp>
      <p:sp>
        <p:nvSpPr>
          <p:cNvPr id="3" name="Marcador de contenido 2"/>
          <p:cNvSpPr>
            <a:spLocks noGrp="1"/>
          </p:cNvSpPr>
          <p:nvPr>
            <p:ph idx="1"/>
          </p:nvPr>
        </p:nvSpPr>
        <p:spPr/>
        <p:txBody>
          <a:bodyPr/>
          <a:lstStyle/>
          <a:p>
            <a:r>
              <a:rPr lang="es-CO" dirty="0" smtClean="0"/>
              <a:t>Ejecute la siguiente línea de código </a:t>
            </a:r>
            <a:r>
              <a:rPr lang="es-CO" dirty="0" err="1" smtClean="0"/>
              <a:t>type</a:t>
            </a:r>
            <a:r>
              <a:rPr lang="es-CO" dirty="0" smtClean="0"/>
              <a:t>(</a:t>
            </a:r>
            <a:r>
              <a:rPr lang="es-CO" dirty="0" err="1" smtClean="0"/>
              <a:t>number</a:t>
            </a:r>
            <a:r>
              <a:rPr lang="es-CO" dirty="0" smtClean="0"/>
              <a:t>)</a:t>
            </a:r>
          </a:p>
          <a:p>
            <a:r>
              <a:rPr lang="es-CO" dirty="0" smtClean="0"/>
              <a:t>¿Para que sirve </a:t>
            </a:r>
            <a:r>
              <a:rPr lang="es-CO" dirty="0" err="1" smtClean="0"/>
              <a:t>str</a:t>
            </a:r>
            <a:r>
              <a:rPr lang="es-CO" dirty="0" smtClean="0"/>
              <a:t>(), </a:t>
            </a:r>
            <a:r>
              <a:rPr lang="es-CO" dirty="0" err="1" smtClean="0"/>
              <a:t>int</a:t>
            </a:r>
            <a:r>
              <a:rPr lang="es-CO" dirty="0" smtClean="0"/>
              <a:t>(), </a:t>
            </a:r>
            <a:r>
              <a:rPr lang="es-CO" dirty="0" err="1" smtClean="0"/>
              <a:t>float</a:t>
            </a:r>
            <a:r>
              <a:rPr lang="es-CO" dirty="0" smtClean="0"/>
              <a:t>() y </a:t>
            </a:r>
            <a:r>
              <a:rPr lang="es-CO" dirty="0" err="1" smtClean="0"/>
              <a:t>bool</a:t>
            </a:r>
            <a:r>
              <a:rPr lang="es-CO" dirty="0"/>
              <a:t>()? https://</a:t>
            </a:r>
            <a:r>
              <a:rPr lang="es-CO" dirty="0" smtClean="0"/>
              <a:t>docs.python.org/3/library/functions.html#func-str</a:t>
            </a:r>
            <a:endParaRPr lang="es-CO" dirty="0"/>
          </a:p>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16</a:t>
            </a:fld>
            <a:endParaRPr lang="es-CO"/>
          </a:p>
        </p:txBody>
      </p:sp>
      <p:pic>
        <p:nvPicPr>
          <p:cNvPr id="5"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463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Otras estructuras</a:t>
            </a:r>
            <a:endParaRPr lang="es-CO" dirty="0"/>
          </a:p>
        </p:txBody>
      </p:sp>
      <p:sp>
        <p:nvSpPr>
          <p:cNvPr id="3" name="Marcador de contenido 2"/>
          <p:cNvSpPr>
            <a:spLocks noGrp="1"/>
          </p:cNvSpPr>
          <p:nvPr>
            <p:ph idx="1"/>
          </p:nvPr>
        </p:nvSpPr>
        <p:spPr/>
        <p:txBody>
          <a:bodyPr/>
          <a:lstStyle/>
          <a:p>
            <a:r>
              <a:rPr lang="es-CO" b="1" dirty="0" smtClean="0"/>
              <a:t>Listas o </a:t>
            </a:r>
            <a:r>
              <a:rPr lang="es-CO" b="1" dirty="0" err="1" smtClean="0"/>
              <a:t>arrays</a:t>
            </a:r>
            <a:r>
              <a:rPr lang="es-CO" dirty="0" smtClean="0"/>
              <a:t>,  es una estructura en Python que permite almacenar objetos de un mismo tipo. Además, en esta estructura se pueden apilar, insertar, remover, indexar, contar y ordenar.</a:t>
            </a:r>
          </a:p>
          <a:p>
            <a:pPr marL="274320" lvl="1" indent="0">
              <a:buNone/>
            </a:pPr>
            <a:r>
              <a:rPr lang="es-CO" dirty="0" smtClean="0">
                <a:latin typeface="Century" panose="02040604050505020304" pitchFamily="18" charset="0"/>
              </a:rPr>
              <a:t> &gt;&gt; </a:t>
            </a:r>
            <a:r>
              <a:rPr lang="es-CO" dirty="0" err="1" smtClean="0">
                <a:latin typeface="Century" panose="02040604050505020304" pitchFamily="18" charset="0"/>
              </a:rPr>
              <a:t>list</a:t>
            </a:r>
            <a:r>
              <a:rPr lang="es-CO" dirty="0" smtClean="0">
                <a:latin typeface="Century" panose="02040604050505020304" pitchFamily="18" charset="0"/>
              </a:rPr>
              <a:t> = [1,3,4,30]   # </a:t>
            </a:r>
            <a:r>
              <a:rPr lang="es-CO" dirty="0">
                <a:latin typeface="Century" panose="02040604050505020304" pitchFamily="18" charset="0"/>
              </a:rPr>
              <a:t>U</a:t>
            </a:r>
            <a:r>
              <a:rPr lang="es-CO" dirty="0" smtClean="0">
                <a:latin typeface="Century" panose="02040604050505020304" pitchFamily="18" charset="0"/>
              </a:rPr>
              <a:t>na lista</a:t>
            </a:r>
          </a:p>
          <a:p>
            <a:pPr marL="274320" lvl="1" indent="0">
              <a:buNone/>
            </a:pPr>
            <a:r>
              <a:rPr lang="es-CO" dirty="0" smtClean="0">
                <a:latin typeface="Century" panose="02040604050505020304" pitchFamily="18" charset="0"/>
              </a:rPr>
              <a:t> &gt;&gt; </a:t>
            </a:r>
            <a:r>
              <a:rPr lang="es-CO" dirty="0" err="1" smtClean="0">
                <a:latin typeface="Century" panose="02040604050505020304" pitchFamily="18" charset="0"/>
              </a:rPr>
              <a:t>list.append</a:t>
            </a:r>
            <a:r>
              <a:rPr lang="es-CO" dirty="0" smtClean="0">
                <a:latin typeface="Century" panose="02040604050505020304" pitchFamily="18" charset="0"/>
              </a:rPr>
              <a:t>(21)</a:t>
            </a:r>
          </a:p>
          <a:p>
            <a:pPr marL="274320" lvl="1" indent="0">
              <a:buNone/>
            </a:pPr>
            <a:r>
              <a:rPr lang="es-CO" dirty="0">
                <a:latin typeface="Century" panose="02040604050505020304" pitchFamily="18" charset="0"/>
              </a:rPr>
              <a:t> </a:t>
            </a:r>
            <a:r>
              <a:rPr lang="es-CO" dirty="0" smtClean="0">
                <a:latin typeface="Century" panose="02040604050505020304" pitchFamily="18" charset="0"/>
              </a:rPr>
              <a:t>&gt;&gt; </a:t>
            </a:r>
            <a:r>
              <a:rPr lang="es-CO" dirty="0" err="1" smtClean="0">
                <a:latin typeface="Century" panose="02040604050505020304" pitchFamily="18" charset="0"/>
              </a:rPr>
              <a:t>print</a:t>
            </a:r>
            <a:r>
              <a:rPr lang="es-CO" dirty="0" smtClean="0">
                <a:latin typeface="Century" panose="02040604050505020304" pitchFamily="18" charset="0"/>
              </a:rPr>
              <a:t>(</a:t>
            </a:r>
            <a:r>
              <a:rPr lang="es-CO" dirty="0" err="1" smtClean="0">
                <a:latin typeface="Century" panose="02040604050505020304" pitchFamily="18" charset="0"/>
              </a:rPr>
              <a:t>list</a:t>
            </a:r>
            <a:r>
              <a:rPr lang="es-CO" dirty="0" smtClean="0">
                <a:latin typeface="Century" panose="02040604050505020304" pitchFamily="18" charset="0"/>
              </a:rPr>
              <a:t>)</a:t>
            </a:r>
          </a:p>
          <a:p>
            <a:pPr marL="274320" lvl="1" indent="0">
              <a:buNone/>
            </a:pPr>
            <a:r>
              <a:rPr lang="es-CO" dirty="0">
                <a:latin typeface="Century" panose="02040604050505020304" pitchFamily="18" charset="0"/>
              </a:rPr>
              <a:t>[</a:t>
            </a:r>
            <a:r>
              <a:rPr lang="es-CO" dirty="0" smtClean="0">
                <a:latin typeface="Century" panose="02040604050505020304" pitchFamily="18" charset="0"/>
              </a:rPr>
              <a:t>1,3,4,5,30,21]</a:t>
            </a:r>
          </a:p>
          <a:p>
            <a:pPr marL="274320" lvl="1" indent="0">
              <a:buNone/>
            </a:pPr>
            <a:r>
              <a:rPr lang="es-CO" dirty="0" smtClean="0">
                <a:latin typeface="Century" panose="02040604050505020304" pitchFamily="18" charset="0"/>
              </a:rPr>
              <a:t> &gt;&gt; </a:t>
            </a:r>
            <a:r>
              <a:rPr lang="es-CO" dirty="0" err="1" smtClean="0">
                <a:latin typeface="Century" panose="02040604050505020304" pitchFamily="18" charset="0"/>
              </a:rPr>
              <a:t>list.sort</a:t>
            </a:r>
            <a:r>
              <a:rPr lang="es-CO" dirty="0" smtClean="0">
                <a:latin typeface="Century" panose="02040604050505020304" pitchFamily="18" charset="0"/>
              </a:rPr>
              <a:t>()  </a:t>
            </a:r>
          </a:p>
          <a:p>
            <a:pPr marL="274320" lvl="1" indent="0">
              <a:buNone/>
            </a:pPr>
            <a:r>
              <a:rPr lang="es-CO" dirty="0">
                <a:latin typeface="Century" panose="02040604050505020304" pitchFamily="18" charset="0"/>
              </a:rPr>
              <a:t> </a:t>
            </a:r>
            <a:r>
              <a:rPr lang="es-CO" dirty="0" smtClean="0">
                <a:latin typeface="Century" panose="02040604050505020304" pitchFamily="18" charset="0"/>
              </a:rPr>
              <a:t>&gt;&gt; </a:t>
            </a:r>
            <a:r>
              <a:rPr lang="es-CO" dirty="0" err="1" smtClean="0">
                <a:latin typeface="Century" panose="02040604050505020304" pitchFamily="18" charset="0"/>
              </a:rPr>
              <a:t>print</a:t>
            </a:r>
            <a:r>
              <a:rPr lang="es-CO" dirty="0" smtClean="0">
                <a:latin typeface="Century" panose="02040604050505020304" pitchFamily="18" charset="0"/>
              </a:rPr>
              <a:t>(</a:t>
            </a:r>
            <a:r>
              <a:rPr lang="es-CO" dirty="0" err="1" smtClean="0">
                <a:latin typeface="Century" panose="02040604050505020304" pitchFamily="18" charset="0"/>
              </a:rPr>
              <a:t>list</a:t>
            </a:r>
            <a:r>
              <a:rPr lang="es-CO" dirty="0" smtClean="0">
                <a:latin typeface="Century" panose="02040604050505020304" pitchFamily="18" charset="0"/>
              </a:rPr>
              <a:t>)</a:t>
            </a:r>
          </a:p>
          <a:p>
            <a:pPr marL="274320" lvl="1" indent="0">
              <a:buNone/>
            </a:pPr>
            <a:r>
              <a:rPr lang="es-CO" dirty="0" smtClean="0">
                <a:latin typeface="Century" panose="02040604050505020304" pitchFamily="18" charset="0"/>
              </a:rPr>
              <a:t>[1,3,4,5,21,30]</a:t>
            </a:r>
          </a:p>
          <a:p>
            <a:pPr marL="274320" lvl="1" indent="0">
              <a:buNone/>
            </a:pPr>
            <a:r>
              <a:rPr lang="es-CO" dirty="0" smtClean="0">
                <a:latin typeface="Century" panose="02040604050505020304" pitchFamily="18" charset="0"/>
              </a:rPr>
              <a:t>&gt;&gt; </a:t>
            </a:r>
            <a:r>
              <a:rPr lang="es-CO" dirty="0" err="1" smtClean="0">
                <a:latin typeface="Century" panose="02040604050505020304" pitchFamily="18" charset="0"/>
              </a:rPr>
              <a:t>list.remove</a:t>
            </a:r>
            <a:r>
              <a:rPr lang="es-CO" dirty="0" smtClean="0">
                <a:latin typeface="Century" panose="02040604050505020304" pitchFamily="18" charset="0"/>
              </a:rPr>
              <a:t>(3)</a:t>
            </a:r>
          </a:p>
          <a:p>
            <a:pPr marL="274320" lvl="1" indent="0">
              <a:buNone/>
            </a:pPr>
            <a:endParaRPr lang="es-CO" dirty="0" smtClean="0">
              <a:latin typeface="Century" panose="02040604050505020304" pitchFamily="18" charset="0"/>
            </a:endParaRPr>
          </a:p>
          <a:p>
            <a:pPr marL="274320" lvl="1" indent="0">
              <a:buNone/>
            </a:pPr>
            <a:endParaRPr lang="es-CO" dirty="0" smtClean="0">
              <a:latin typeface="Century" panose="02040604050505020304" pitchFamily="18" charset="0"/>
            </a:endParaRPr>
          </a:p>
          <a:p>
            <a:pPr marL="274320" lvl="1" indent="0">
              <a:buNone/>
            </a:pPr>
            <a:endParaRPr lang="es-CO" dirty="0">
              <a:latin typeface="Century" panose="02040604050505020304" pitchFamily="18" charset="0"/>
            </a:endParaRPr>
          </a:p>
          <a:p>
            <a:pPr lvl="1"/>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17</a:t>
            </a:fld>
            <a:endParaRPr lang="es-CO"/>
          </a:p>
        </p:txBody>
      </p:sp>
      <p:pic>
        <p:nvPicPr>
          <p:cNvPr id="5"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55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Otras estructuras</a:t>
            </a:r>
          </a:p>
        </p:txBody>
      </p:sp>
      <p:sp>
        <p:nvSpPr>
          <p:cNvPr id="3" name="Marcador de contenido 2"/>
          <p:cNvSpPr>
            <a:spLocks noGrp="1"/>
          </p:cNvSpPr>
          <p:nvPr>
            <p:ph idx="1"/>
          </p:nvPr>
        </p:nvSpPr>
        <p:spPr/>
        <p:txBody>
          <a:bodyPr/>
          <a:lstStyle/>
          <a:p>
            <a:r>
              <a:rPr lang="es-CO" b="1" dirty="0" smtClean="0"/>
              <a:t>Diccionarios</a:t>
            </a:r>
            <a:r>
              <a:rPr lang="es-CO" dirty="0" smtClean="0"/>
              <a:t>, son unas estructuras en Python que proveen una tabla hash, específicamente, permite almacenar un valor asociado a una llave.</a:t>
            </a:r>
          </a:p>
          <a:p>
            <a:pPr marL="0" indent="0">
              <a:buNone/>
            </a:pPr>
            <a:r>
              <a:rPr lang="es-CO" b="1" dirty="0" smtClean="0"/>
              <a:t>	</a:t>
            </a:r>
            <a:r>
              <a:rPr lang="es-CO" sz="1800" dirty="0" smtClean="0">
                <a:latin typeface="Century" panose="02040604050505020304" pitchFamily="18" charset="0"/>
              </a:rPr>
              <a:t>&gt;&gt; </a:t>
            </a:r>
            <a:r>
              <a:rPr lang="es-CO" sz="1800" dirty="0" err="1" smtClean="0">
                <a:latin typeface="Century" panose="02040604050505020304" pitchFamily="18" charset="0"/>
              </a:rPr>
              <a:t>services</a:t>
            </a:r>
            <a:r>
              <a:rPr lang="es-CO" sz="1800" dirty="0" smtClean="0">
                <a:latin typeface="Century" panose="02040604050505020304" pitchFamily="18" charset="0"/>
              </a:rPr>
              <a:t> = {‘ftp’: 21, ‘ssh’:22, ‘smtp’:25, ‘http’:80}</a:t>
            </a:r>
          </a:p>
          <a:p>
            <a:pPr marL="0" indent="0">
              <a:buNone/>
            </a:pPr>
            <a:r>
              <a:rPr lang="es-CO" sz="1800" dirty="0">
                <a:latin typeface="Century" panose="02040604050505020304" pitchFamily="18" charset="0"/>
              </a:rPr>
              <a:t>	</a:t>
            </a:r>
            <a:r>
              <a:rPr lang="es-CO" sz="1800" dirty="0" smtClean="0">
                <a:latin typeface="Century" panose="02040604050505020304" pitchFamily="18" charset="0"/>
              </a:rPr>
              <a:t>&gt;&gt; </a:t>
            </a:r>
            <a:r>
              <a:rPr lang="es-CO" sz="1800" dirty="0" err="1" smtClean="0">
                <a:latin typeface="Century" panose="02040604050505020304" pitchFamily="18" charset="0"/>
              </a:rPr>
              <a:t>services.keys</a:t>
            </a:r>
            <a:r>
              <a:rPr lang="es-CO" sz="1800" dirty="0" smtClean="0">
                <a:latin typeface="Century" panose="02040604050505020304" pitchFamily="18" charset="0"/>
              </a:rPr>
              <a:t>()</a:t>
            </a:r>
          </a:p>
          <a:p>
            <a:pPr marL="0" indent="0">
              <a:buNone/>
            </a:pPr>
            <a:r>
              <a:rPr lang="es-CO" sz="1800" dirty="0" smtClean="0">
                <a:latin typeface="Century" panose="02040604050505020304" pitchFamily="18" charset="0"/>
              </a:rPr>
              <a:t>	&gt;&gt; </a:t>
            </a:r>
            <a:r>
              <a:rPr lang="es-CO" sz="1800" dirty="0" err="1" smtClean="0">
                <a:latin typeface="Century" panose="02040604050505020304" pitchFamily="18" charset="0"/>
              </a:rPr>
              <a:t>services.ítems</a:t>
            </a:r>
            <a:r>
              <a:rPr lang="es-CO" sz="1800" dirty="0" smtClean="0">
                <a:latin typeface="Century" panose="02040604050505020304" pitchFamily="18" charset="0"/>
              </a:rPr>
              <a:t>()</a:t>
            </a:r>
          </a:p>
          <a:p>
            <a:pPr marL="0" indent="0">
              <a:buNone/>
            </a:pPr>
            <a:r>
              <a:rPr lang="es-CO" sz="1800" dirty="0">
                <a:latin typeface="Century" panose="02040604050505020304" pitchFamily="18" charset="0"/>
              </a:rPr>
              <a:t>	</a:t>
            </a:r>
            <a:r>
              <a:rPr lang="es-CO" sz="1800" dirty="0" smtClean="0">
                <a:latin typeface="Century" panose="02040604050505020304" pitchFamily="18" charset="0"/>
              </a:rPr>
              <a:t> &gt;&gt; </a:t>
            </a:r>
            <a:r>
              <a:rPr lang="es-CO" sz="1800" dirty="0" err="1" smtClean="0">
                <a:latin typeface="Century" panose="02040604050505020304" pitchFamily="18" charset="0"/>
              </a:rPr>
              <a:t>services</a:t>
            </a:r>
            <a:r>
              <a:rPr lang="es-CO" sz="1800" dirty="0" smtClean="0">
                <a:latin typeface="Century" panose="02040604050505020304" pitchFamily="18" charset="0"/>
              </a:rPr>
              <a:t>[‘ftp’]</a:t>
            </a:r>
          </a:p>
          <a:p>
            <a:pPr marL="0" indent="0">
              <a:buNone/>
            </a:pPr>
            <a:r>
              <a:rPr lang="es-CO" sz="1800" dirty="0">
                <a:latin typeface="Century" panose="02040604050505020304" pitchFamily="18" charset="0"/>
              </a:rPr>
              <a:t>	</a:t>
            </a:r>
            <a:r>
              <a:rPr lang="es-CO" sz="1800" dirty="0" smtClean="0">
                <a:latin typeface="Century" panose="02040604050505020304" pitchFamily="18" charset="0"/>
              </a:rPr>
              <a:t>21</a:t>
            </a:r>
          </a:p>
          <a:p>
            <a:r>
              <a:rPr lang="es-CO" dirty="0"/>
              <a:t>Hay que tener cuidado con las tabulaciones, podemos relacionarlos con las llaves en Java “{}”</a:t>
            </a:r>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18</a:t>
            </a:fld>
            <a:endParaRPr lang="es-CO"/>
          </a:p>
        </p:txBody>
      </p:sp>
      <p:pic>
        <p:nvPicPr>
          <p:cNvPr id="5"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04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Excepciones</a:t>
            </a:r>
            <a:endParaRPr lang="es-CO" dirty="0"/>
          </a:p>
        </p:txBody>
      </p:sp>
      <p:sp>
        <p:nvSpPr>
          <p:cNvPr id="3" name="Marcador de contenido 2"/>
          <p:cNvSpPr>
            <a:spLocks noGrp="1"/>
          </p:cNvSpPr>
          <p:nvPr>
            <p:ph idx="1"/>
          </p:nvPr>
        </p:nvSpPr>
        <p:spPr/>
        <p:txBody>
          <a:bodyPr/>
          <a:lstStyle/>
          <a:p>
            <a:r>
              <a:rPr lang="es-CO" dirty="0" smtClean="0"/>
              <a:t>Para el manejo de excepciones a problemas de errores en tiempo de ejecución de un programa informático, en algunos casos el interprete de Python informará sobre la causa, por ejemplo: </a:t>
            </a:r>
          </a:p>
        </p:txBody>
      </p:sp>
      <p:sp>
        <p:nvSpPr>
          <p:cNvPr id="4" name="Marcador de número de diapositiva 3"/>
          <p:cNvSpPr>
            <a:spLocks noGrp="1"/>
          </p:cNvSpPr>
          <p:nvPr>
            <p:ph type="sldNum" sz="quarter" idx="12"/>
          </p:nvPr>
        </p:nvSpPr>
        <p:spPr/>
        <p:txBody>
          <a:bodyPr/>
          <a:lstStyle/>
          <a:p>
            <a:fld id="{C5E5B3A9-79B5-4540-A326-FCC6F92DD987}" type="slidenum">
              <a:rPr lang="es-CO" smtClean="0"/>
              <a:t>19</a:t>
            </a:fld>
            <a:endParaRPr lang="es-CO"/>
          </a:p>
        </p:txBody>
      </p:sp>
      <p:pic>
        <p:nvPicPr>
          <p:cNvPr id="5"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50289"/>
            <a:ext cx="1653309" cy="71713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4"/>
          <a:stretch>
            <a:fillRect/>
          </a:stretch>
        </p:blipFill>
        <p:spPr>
          <a:xfrm>
            <a:off x="2753578" y="3126883"/>
            <a:ext cx="6690940" cy="2850127"/>
          </a:xfrm>
          <a:prstGeom prst="rect">
            <a:avLst/>
          </a:prstGeom>
        </p:spPr>
      </p:pic>
    </p:spTree>
    <p:extLst>
      <p:ext uri="{BB962C8B-B14F-4D97-AF65-F5344CB8AC3E}">
        <p14:creationId xmlns:p14="http://schemas.microsoft.com/office/powerpoint/2010/main" val="3385526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Python</a:t>
            </a:r>
            <a:endParaRPr lang="es-CO" dirty="0"/>
          </a:p>
        </p:txBody>
      </p:sp>
      <p:sp>
        <p:nvSpPr>
          <p:cNvPr id="3" name="Marcador de contenido 2"/>
          <p:cNvSpPr>
            <a:spLocks noGrp="1"/>
          </p:cNvSpPr>
          <p:nvPr>
            <p:ph idx="1"/>
          </p:nvPr>
        </p:nvSpPr>
        <p:spPr/>
        <p:txBody>
          <a:bodyPr/>
          <a:lstStyle/>
          <a:p>
            <a:r>
              <a:rPr lang="es-CO" dirty="0" smtClean="0"/>
              <a:t>Propuesto por Guido van </a:t>
            </a:r>
            <a:r>
              <a:rPr lang="es-CO" dirty="0" err="1" smtClean="0"/>
              <a:t>Rossum</a:t>
            </a:r>
            <a:r>
              <a:rPr lang="es-CO" dirty="0" smtClean="0"/>
              <a:t> en 1991</a:t>
            </a:r>
          </a:p>
          <a:p>
            <a:r>
              <a:rPr lang="es-CO" dirty="0" smtClean="0"/>
              <a:t>Es un lenguaje popular orientado a objetos</a:t>
            </a:r>
          </a:p>
          <a:p>
            <a:r>
              <a:rPr lang="es-CO" dirty="0" smtClean="0"/>
              <a:t>Es un lenguaje de libre acceso</a:t>
            </a:r>
          </a:p>
          <a:p>
            <a:r>
              <a:rPr lang="es-CO" dirty="0" smtClean="0"/>
              <a:t>Puede ser utilizado para el desarrollo de programas </a:t>
            </a:r>
            <a:r>
              <a:rPr lang="es-CO" dirty="0" err="1" smtClean="0"/>
              <a:t>standalone</a:t>
            </a:r>
            <a:r>
              <a:rPr lang="es-CO" dirty="0" smtClean="0"/>
              <a:t> y scripts que pueden ser aplicados a muchos contextos o problemas.</a:t>
            </a:r>
          </a:p>
          <a:p>
            <a:r>
              <a:rPr lang="es-CO" dirty="0"/>
              <a:t>No es </a:t>
            </a:r>
            <a:r>
              <a:rPr lang="es-CO" dirty="0" smtClean="0"/>
              <a:t>lenguaje tan </a:t>
            </a:r>
            <a:r>
              <a:rPr lang="es-CO" dirty="0"/>
              <a:t>rápido como C y C</a:t>
            </a:r>
            <a:r>
              <a:rPr lang="es-CO" dirty="0" smtClean="0"/>
              <a:t>++</a:t>
            </a:r>
          </a:p>
          <a:p>
            <a:endParaRPr lang="es-CO" dirty="0"/>
          </a:p>
          <a:p>
            <a:endParaRPr lang="es-CO" dirty="0" smtClean="0"/>
          </a:p>
          <a:p>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2</a:t>
            </a:fld>
            <a:endParaRPr lang="es-CO"/>
          </a:p>
        </p:txBody>
      </p:sp>
      <p:pic>
        <p:nvPicPr>
          <p:cNvPr id="8" name="Picture 2" descr="Resultado de imagen para python runtime execu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107" y="4543424"/>
            <a:ext cx="4829175" cy="1628776"/>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1026" name="Picture 2" descr="Guido van Rossum OSCON 2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2539" y="925910"/>
            <a:ext cx="1575709" cy="2363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python hacker">
            <a:hlinkClick r:id="rId4"/>
            <a:extLst>
              <a:ext uri="{FF2B5EF4-FFF2-40B4-BE49-F238E27FC236}">
                <a16:creationId xmlns:a16="http://schemas.microsoft.com/office/drawing/2014/main" id="{55CBE6CB-490C-4164-B1F8-A3EE2D7D69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 y="5151040"/>
            <a:ext cx="1652337" cy="1706960"/>
          </a:xfrm>
          <a:prstGeom prst="rect">
            <a:avLst/>
          </a:prstGeom>
          <a:noFill/>
          <a:effectLst>
            <a:outerShdw blurRad="50800" dist="50800" dir="5400000" algn="ctr" rotWithShape="0">
              <a:schemeClr val="bg1">
                <a:alpha val="0"/>
              </a:schemeClr>
            </a:outerShdw>
            <a:softEdge rad="38100"/>
          </a:effectLst>
          <a:extLst>
            <a:ext uri="{909E8E84-426E-40DD-AFC4-6F175D3DCCD1}">
              <a14:hiddenFill xmlns:a14="http://schemas.microsoft.com/office/drawing/2010/main">
                <a:solidFill>
                  <a:srgbClr val="FFFFFF"/>
                </a:solidFill>
              </a14:hiddenFill>
            </a:ext>
          </a:extLst>
        </p:spPr>
      </p:pic>
      <p:pic>
        <p:nvPicPr>
          <p:cNvPr id="10" name="Picture 2" descr="Resultado de imagen para icesi a otro nive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211" y="6172200"/>
            <a:ext cx="248478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392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Excepciones</a:t>
            </a:r>
          </a:p>
        </p:txBody>
      </p:sp>
      <p:sp>
        <p:nvSpPr>
          <p:cNvPr id="3" name="Marcador de contenido 2"/>
          <p:cNvSpPr>
            <a:spLocks noGrp="1"/>
          </p:cNvSpPr>
          <p:nvPr>
            <p:ph idx="1"/>
          </p:nvPr>
        </p:nvSpPr>
        <p:spPr/>
        <p:txBody>
          <a:bodyPr/>
          <a:lstStyle/>
          <a:p>
            <a:pPr algn="just"/>
            <a:r>
              <a:rPr lang="es-CO" dirty="0" smtClean="0"/>
              <a:t>Pero Python ofrece unos mecanismos para el manejo de excepciones, para ello se aplican las sentencias try/</a:t>
            </a:r>
            <a:r>
              <a:rPr lang="es-CO" dirty="0" err="1" smtClean="0"/>
              <a:t>except</a:t>
            </a:r>
            <a:r>
              <a:rPr lang="es-CO" dirty="0" smtClean="0"/>
              <a:t>. </a:t>
            </a:r>
          </a:p>
          <a:p>
            <a:endParaRPr lang="es-CO" dirty="0"/>
          </a:p>
          <a:p>
            <a:endParaRPr lang="es-CO" dirty="0" smtClean="0"/>
          </a:p>
          <a:p>
            <a:endParaRPr lang="es-CO" dirty="0"/>
          </a:p>
          <a:p>
            <a:pPr algn="just"/>
            <a:r>
              <a:rPr lang="es-CO" dirty="0" smtClean="0"/>
              <a:t>Pero, el anterior método no nos provee mayor información respecto al error,  nosotros podemos asignar el error ocasionado en una variable y luego imprimirlo. </a:t>
            </a:r>
          </a:p>
          <a:p>
            <a:pPr algn="just"/>
            <a:endParaRPr lang="es-CO" dirty="0" smtClean="0"/>
          </a:p>
          <a:p>
            <a:pPr marL="274320" lvl="1" indent="0">
              <a:buNone/>
            </a:pP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20</a:t>
            </a:fld>
            <a:endParaRPr lang="es-CO"/>
          </a:p>
        </p:txBody>
      </p:sp>
      <p:pic>
        <p:nvPicPr>
          <p:cNvPr id="5" name="Imagen 4"/>
          <p:cNvPicPr>
            <a:picLocks noChangeAspect="1"/>
          </p:cNvPicPr>
          <p:nvPr/>
        </p:nvPicPr>
        <p:blipFill>
          <a:blip r:embed="rId2"/>
          <a:stretch>
            <a:fillRect/>
          </a:stretch>
        </p:blipFill>
        <p:spPr>
          <a:xfrm>
            <a:off x="4177876" y="2790683"/>
            <a:ext cx="3842344" cy="1356121"/>
          </a:xfrm>
          <a:prstGeom prst="rect">
            <a:avLst/>
          </a:prstGeom>
        </p:spPr>
      </p:pic>
      <p:pic>
        <p:nvPicPr>
          <p:cNvPr id="6" name="Imagen 5"/>
          <p:cNvPicPr>
            <a:picLocks noChangeAspect="1"/>
          </p:cNvPicPr>
          <p:nvPr/>
        </p:nvPicPr>
        <p:blipFill>
          <a:blip r:embed="rId3"/>
          <a:stretch>
            <a:fillRect/>
          </a:stretch>
        </p:blipFill>
        <p:spPr>
          <a:xfrm>
            <a:off x="4177876" y="4816079"/>
            <a:ext cx="3934572" cy="1535443"/>
          </a:xfrm>
          <a:prstGeom prst="rect">
            <a:avLst/>
          </a:prstGeom>
        </p:spPr>
      </p:pic>
    </p:spTree>
    <p:extLst>
      <p:ext uri="{BB962C8B-B14F-4D97-AF65-F5344CB8AC3E}">
        <p14:creationId xmlns:p14="http://schemas.microsoft.com/office/powerpoint/2010/main" val="304544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a:t>
            </a:r>
            <a:endParaRPr lang="es-CO" dirty="0"/>
          </a:p>
        </p:txBody>
      </p:sp>
      <p:sp>
        <p:nvSpPr>
          <p:cNvPr id="3" name="Marcador de contenido 2"/>
          <p:cNvSpPr>
            <a:spLocks noGrp="1"/>
          </p:cNvSpPr>
          <p:nvPr>
            <p:ph idx="1"/>
          </p:nvPr>
        </p:nvSpPr>
        <p:spPr/>
        <p:txBody>
          <a:bodyPr/>
          <a:lstStyle/>
          <a:p>
            <a:r>
              <a:rPr lang="en-US" dirty="0"/>
              <a:t>Lutz, M. (2013). </a:t>
            </a:r>
            <a:r>
              <a:rPr lang="en-US" i="1" dirty="0"/>
              <a:t>Learning Python: Powerful Object-Oriented Programming</a:t>
            </a:r>
            <a:r>
              <a:rPr lang="en-US" dirty="0"/>
              <a:t>. " O'Reilly Media, Inc</a:t>
            </a:r>
            <a:r>
              <a:rPr lang="en-US" dirty="0" smtClean="0"/>
              <a:t>.".</a:t>
            </a:r>
          </a:p>
          <a:p>
            <a:r>
              <a:rPr lang="en-US" dirty="0" err="1" smtClean="0"/>
              <a:t>Urcuqui’s</a:t>
            </a:r>
            <a:r>
              <a:rPr lang="en-US" dirty="0" smtClean="0"/>
              <a:t> </a:t>
            </a:r>
            <a:r>
              <a:rPr lang="en-US" dirty="0" err="1" smtClean="0"/>
              <a:t>github</a:t>
            </a:r>
            <a:r>
              <a:rPr lang="en-US" dirty="0" smtClean="0"/>
              <a:t> account. http</a:t>
            </a:r>
            <a:r>
              <a:rPr lang="en-US" dirty="0"/>
              <a:t>://</a:t>
            </a:r>
            <a:r>
              <a:rPr lang="en-US" dirty="0" smtClean="0"/>
              <a:t>github.com/urcuqui</a:t>
            </a:r>
            <a:r>
              <a:rPr lang="en-US" dirty="0"/>
              <a:t>/ </a:t>
            </a:r>
            <a:r>
              <a:rPr lang="en-US" dirty="0" smtClean="0"/>
              <a:t>Data-Science</a:t>
            </a:r>
          </a:p>
          <a:p>
            <a:r>
              <a:rPr lang="en-US" dirty="0"/>
              <a:t>O'Connor, T. J. (2012). </a:t>
            </a:r>
            <a:r>
              <a:rPr lang="en-US" i="1" dirty="0"/>
              <a:t>Violent Python: a cookbook for hackers, forensic analysts, penetration testers and security engineers</a:t>
            </a:r>
            <a:r>
              <a:rPr lang="en-US" dirty="0"/>
              <a:t>. </a:t>
            </a:r>
            <a:r>
              <a:rPr lang="en-US" dirty="0" err="1"/>
              <a:t>Newnes</a:t>
            </a:r>
            <a:r>
              <a:rPr lang="en-US" dirty="0"/>
              <a:t>.</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21</a:t>
            </a:fld>
            <a:endParaRPr lang="es-CO"/>
          </a:p>
        </p:txBody>
      </p:sp>
    </p:spTree>
    <p:extLst>
      <p:ext uri="{BB962C8B-B14F-4D97-AF65-F5344CB8AC3E}">
        <p14:creationId xmlns:p14="http://schemas.microsoft.com/office/powerpoint/2010/main" val="2219632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Python</a:t>
            </a:r>
            <a:endParaRPr lang="es-CO" dirty="0"/>
          </a:p>
        </p:txBody>
      </p:sp>
      <p:sp>
        <p:nvSpPr>
          <p:cNvPr id="3" name="Marcador de contenido 2"/>
          <p:cNvSpPr>
            <a:spLocks noGrp="1"/>
          </p:cNvSpPr>
          <p:nvPr>
            <p:ph idx="1"/>
          </p:nvPr>
        </p:nvSpPr>
        <p:spPr/>
        <p:txBody>
          <a:bodyPr/>
          <a:lstStyle/>
          <a:p>
            <a:r>
              <a:rPr lang="es-CO" dirty="0" smtClean="0"/>
              <a:t>Según </a:t>
            </a:r>
            <a:r>
              <a:rPr lang="es-CO" dirty="0"/>
              <a:t>la IEEE </a:t>
            </a:r>
            <a:r>
              <a:rPr lang="es-CO" dirty="0" err="1"/>
              <a:t>Spectrum</a:t>
            </a:r>
            <a:r>
              <a:rPr lang="es-CO" dirty="0"/>
              <a:t> 2017 [1], Python esta en el primer lugar en su top 10</a:t>
            </a:r>
          </a:p>
          <a:p>
            <a:r>
              <a:rPr lang="es-CO" dirty="0"/>
              <a:t>Es uno de los lenguajes más utilizados para las redes neuronales profundas </a:t>
            </a:r>
          </a:p>
        </p:txBody>
      </p:sp>
      <p:sp>
        <p:nvSpPr>
          <p:cNvPr id="4" name="Marcador de número de diapositiva 3"/>
          <p:cNvSpPr>
            <a:spLocks noGrp="1"/>
          </p:cNvSpPr>
          <p:nvPr>
            <p:ph type="sldNum" sz="quarter" idx="12"/>
          </p:nvPr>
        </p:nvSpPr>
        <p:spPr/>
        <p:txBody>
          <a:bodyPr/>
          <a:lstStyle/>
          <a:p>
            <a:fld id="{C5E5B3A9-79B5-4540-A326-FCC6F92DD987}" type="slidenum">
              <a:rPr lang="es-CO" smtClean="0"/>
              <a:t>3</a:t>
            </a:fld>
            <a:endParaRPr lang="es-CO"/>
          </a:p>
        </p:txBody>
      </p:sp>
      <p:pic>
        <p:nvPicPr>
          <p:cNvPr id="1026" name="Picture 2" descr="screen shot of the TPL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211" y="2881884"/>
            <a:ext cx="59055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711" y="3765418"/>
            <a:ext cx="4326039" cy="162383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1856510" y="6270680"/>
            <a:ext cx="5089722" cy="646331"/>
          </a:xfrm>
          <a:prstGeom prst="rect">
            <a:avLst/>
          </a:prstGeom>
          <a:noFill/>
        </p:spPr>
        <p:txBody>
          <a:bodyPr wrap="square" rtlCol="0">
            <a:spAutoFit/>
          </a:bodyPr>
          <a:lstStyle/>
          <a:p>
            <a:r>
              <a:rPr lang="es-CO" dirty="0" smtClean="0"/>
              <a:t>[1] </a:t>
            </a:r>
            <a:r>
              <a:rPr lang="es-CO" dirty="0" err="1" smtClean="0"/>
              <a:t>The</a:t>
            </a:r>
            <a:r>
              <a:rPr lang="es-CO" dirty="0" smtClean="0"/>
              <a:t> 2017 Top </a:t>
            </a:r>
            <a:r>
              <a:rPr lang="es-CO" dirty="0" err="1" smtClean="0"/>
              <a:t>Programming</a:t>
            </a:r>
            <a:r>
              <a:rPr lang="es-CO" dirty="0" smtClean="0"/>
              <a:t> </a:t>
            </a:r>
            <a:r>
              <a:rPr lang="es-CO" dirty="0" err="1" smtClean="0"/>
              <a:t>Languages</a:t>
            </a:r>
            <a:r>
              <a:rPr lang="es-CO" dirty="0" smtClean="0"/>
              <a:t>. IEEE </a:t>
            </a:r>
            <a:r>
              <a:rPr lang="es-CO" dirty="0" err="1" smtClean="0"/>
              <a:t>Spectrum</a:t>
            </a:r>
            <a:endParaRPr lang="es-CO" dirty="0"/>
          </a:p>
        </p:txBody>
      </p:sp>
      <p:pic>
        <p:nvPicPr>
          <p:cNvPr id="9" name="Picture 2" descr="Resultado de imagen para python hacker">
            <a:hlinkClick r:id="rId4"/>
            <a:extLst>
              <a:ext uri="{FF2B5EF4-FFF2-40B4-BE49-F238E27FC236}">
                <a16:creationId xmlns:a16="http://schemas.microsoft.com/office/drawing/2014/main" id="{55CBE6CB-490C-4164-B1F8-A3EE2D7D69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26" y="5151040"/>
            <a:ext cx="1652337" cy="1706960"/>
          </a:xfrm>
          <a:prstGeom prst="rect">
            <a:avLst/>
          </a:prstGeom>
          <a:noFill/>
          <a:effectLst>
            <a:outerShdw blurRad="50800" dist="50800" dir="5400000" algn="ctr" rotWithShape="0">
              <a:schemeClr val="bg1">
                <a:alpha val="0"/>
              </a:schemeClr>
            </a:outerShdw>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77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Python</a:t>
            </a:r>
            <a:endParaRPr lang="es-CO" dirty="0"/>
          </a:p>
        </p:txBody>
      </p:sp>
      <p:sp>
        <p:nvSpPr>
          <p:cNvPr id="3" name="Marcador de contenido 2"/>
          <p:cNvSpPr>
            <a:spLocks noGrp="1"/>
          </p:cNvSpPr>
          <p:nvPr>
            <p:ph idx="1"/>
          </p:nvPr>
        </p:nvSpPr>
        <p:spPr/>
        <p:txBody>
          <a:bodyPr/>
          <a:lstStyle/>
          <a:p>
            <a:pPr algn="just"/>
            <a:r>
              <a:rPr lang="es-CO" b="1" dirty="0" smtClean="0"/>
              <a:t>Interfaces para sistemas operativos</a:t>
            </a:r>
            <a:r>
              <a:rPr lang="es-CO" dirty="0" smtClean="0"/>
              <a:t>, la librería estándar de Python incorpora mecanismos de POSIX (Portable </a:t>
            </a:r>
            <a:r>
              <a:rPr lang="es-CO" dirty="0" err="1" smtClean="0"/>
              <a:t>Operating</a:t>
            </a:r>
            <a:r>
              <a:rPr lang="es-CO" dirty="0" smtClean="0"/>
              <a:t> </a:t>
            </a:r>
            <a:r>
              <a:rPr lang="es-CO" dirty="0" err="1" smtClean="0"/>
              <a:t>System</a:t>
            </a:r>
            <a:r>
              <a:rPr lang="es-CO" dirty="0" smtClean="0"/>
              <a:t> Interface), es decir, se pueden desarrollar programas que permiten la comunicación entre el sistema operativo y el entorno.</a:t>
            </a:r>
          </a:p>
          <a:p>
            <a:pPr algn="just"/>
            <a:r>
              <a:rPr lang="es-CO" b="1" dirty="0" smtClean="0"/>
              <a:t>GUI</a:t>
            </a:r>
            <a:r>
              <a:rPr lang="es-CO" dirty="0" smtClean="0"/>
              <a:t>, Python incorpora una interfaz orientada a objetos a través de la API </a:t>
            </a:r>
            <a:r>
              <a:rPr lang="es-CO" dirty="0" err="1" smtClean="0"/>
              <a:t>Tk</a:t>
            </a:r>
            <a:r>
              <a:rPr lang="es-CO" dirty="0" smtClean="0"/>
              <a:t> GUI [1] (llamada </a:t>
            </a:r>
            <a:r>
              <a:rPr lang="es-CO" dirty="0" err="1" smtClean="0"/>
              <a:t>Tkinter</a:t>
            </a:r>
            <a:r>
              <a:rPr lang="es-CO" dirty="0" smtClean="0"/>
              <a:t>), la cual permite a los programas de Python implementar GUI (</a:t>
            </a:r>
            <a:r>
              <a:rPr lang="es-CO" dirty="0" err="1" smtClean="0"/>
              <a:t>Graphical</a:t>
            </a:r>
            <a:r>
              <a:rPr lang="es-CO" dirty="0" smtClean="0"/>
              <a:t> </a:t>
            </a:r>
            <a:r>
              <a:rPr lang="es-CO" dirty="0" err="1" smtClean="0"/>
              <a:t>User</a:t>
            </a:r>
            <a:r>
              <a:rPr lang="es-CO" dirty="0" smtClean="0"/>
              <a:t> Interface) portables con un aspecto y comportamiento nativo. </a:t>
            </a:r>
          </a:p>
          <a:p>
            <a:pPr algn="just"/>
            <a:r>
              <a:rPr lang="es-CO" b="1" dirty="0" smtClean="0"/>
              <a:t>Internet Scripting</a:t>
            </a:r>
            <a:r>
              <a:rPr lang="es-CO" dirty="0" smtClean="0"/>
              <a:t>, existe una variedad de librerías que permiten el desarrollo de utilidades en Python para tareas de redes tanto a nivel de cliente y servidores, por ejemplo comunicación a través de sockets para el envío de paquetes TCP y UDP. </a:t>
            </a:r>
            <a:endParaRPr lang="es-CO" b="1"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4</a:t>
            </a:fld>
            <a:endParaRPr lang="es-CO"/>
          </a:p>
        </p:txBody>
      </p:sp>
      <p:pic>
        <p:nvPicPr>
          <p:cNvPr id="5" name="Picture 2" descr="Resultado de imagen para python hacker">
            <a:hlinkClick r:id="rId2"/>
            <a:extLst>
              <a:ext uri="{FF2B5EF4-FFF2-40B4-BE49-F238E27FC236}">
                <a16:creationId xmlns:a16="http://schemas.microsoft.com/office/drawing/2014/main" id="{55CBE6CB-490C-4164-B1F8-A3EE2D7D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6" y="5151040"/>
            <a:ext cx="1652337" cy="1706960"/>
          </a:xfrm>
          <a:prstGeom prst="rect">
            <a:avLst/>
          </a:prstGeom>
          <a:noFill/>
          <a:effectLst>
            <a:outerShdw blurRad="50800" dist="50800" dir="5400000" algn="ctr" rotWithShape="0">
              <a:schemeClr val="bg1">
                <a:alpha val="0"/>
              </a:schemeClr>
            </a:outerShdw>
            <a:softEdge rad="38100"/>
          </a:effectLst>
          <a:extLst>
            <a:ext uri="{909E8E84-426E-40DD-AFC4-6F175D3DCCD1}">
              <a14:hiddenFill xmlns:a14="http://schemas.microsoft.com/office/drawing/2010/main">
                <a:solidFill>
                  <a:srgbClr val="FFFFFF"/>
                </a:solidFill>
              </a14:hiddenFill>
            </a:ext>
          </a:extLst>
        </p:spPr>
      </p:pic>
      <p:sp>
        <p:nvSpPr>
          <p:cNvPr id="8" name="Rectángulo 7"/>
          <p:cNvSpPr/>
          <p:nvPr/>
        </p:nvSpPr>
        <p:spPr>
          <a:xfrm>
            <a:off x="1183209" y="5314434"/>
            <a:ext cx="2434449" cy="369332"/>
          </a:xfrm>
          <a:prstGeom prst="rect">
            <a:avLst/>
          </a:prstGeom>
        </p:spPr>
        <p:txBody>
          <a:bodyPr wrap="none">
            <a:spAutoFit/>
          </a:bodyPr>
          <a:lstStyle/>
          <a:p>
            <a:r>
              <a:rPr lang="es-CO" dirty="0" smtClean="0"/>
              <a:t>[1] http</a:t>
            </a:r>
            <a:r>
              <a:rPr lang="es-CO" dirty="0"/>
              <a:t>://www.tcl.tk/</a:t>
            </a:r>
          </a:p>
        </p:txBody>
      </p:sp>
      <p:pic>
        <p:nvPicPr>
          <p:cNvPr id="7" name="Picture 2" descr="Resultado de imagen para icesi a otro ni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948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Python	</a:t>
            </a:r>
            <a:endParaRPr lang="es-CO" dirty="0"/>
          </a:p>
        </p:txBody>
      </p:sp>
      <p:sp>
        <p:nvSpPr>
          <p:cNvPr id="3" name="Marcador de contenido 2"/>
          <p:cNvSpPr>
            <a:spLocks noGrp="1"/>
          </p:cNvSpPr>
          <p:nvPr>
            <p:ph idx="1"/>
          </p:nvPr>
        </p:nvSpPr>
        <p:spPr/>
        <p:txBody>
          <a:bodyPr/>
          <a:lstStyle/>
          <a:p>
            <a:pPr algn="just"/>
            <a:r>
              <a:rPr lang="es-CO" b="1" dirty="0" smtClean="0"/>
              <a:t>Programación de base de datos</a:t>
            </a:r>
            <a:r>
              <a:rPr lang="es-CO" dirty="0" smtClean="0"/>
              <a:t>, se provee una persistencia a los objetos y además existen librerías para la gestión de base de datos como Oracle, </a:t>
            </a:r>
            <a:r>
              <a:rPr lang="es-CO" dirty="0" err="1" smtClean="0"/>
              <a:t>MySQL</a:t>
            </a:r>
            <a:r>
              <a:rPr lang="es-CO" dirty="0" smtClean="0"/>
              <a:t>, </a:t>
            </a:r>
            <a:r>
              <a:rPr lang="es-CO" dirty="0" err="1" smtClean="0"/>
              <a:t>PostgresSQL</a:t>
            </a:r>
            <a:r>
              <a:rPr lang="es-CO" dirty="0" smtClean="0"/>
              <a:t>, entre otros. </a:t>
            </a:r>
          </a:p>
          <a:p>
            <a:pPr algn="just"/>
            <a:r>
              <a:rPr lang="es-CO" b="1" dirty="0" smtClean="0"/>
              <a:t>Programación numérica</a:t>
            </a:r>
            <a:r>
              <a:rPr lang="es-CO" dirty="0" smtClean="0"/>
              <a:t>, </a:t>
            </a:r>
            <a:r>
              <a:rPr lang="es-CO" dirty="0" err="1" smtClean="0"/>
              <a:t>Numpy</a:t>
            </a:r>
            <a:r>
              <a:rPr lang="es-CO" dirty="0" smtClean="0"/>
              <a:t> es un paquete científico que incluye herramientas para operaciones con arreglos N dimensionales, operaciones lineales, transformadas de Fourier, entre otros. </a:t>
            </a:r>
          </a:p>
          <a:p>
            <a:pPr algn="just"/>
            <a:r>
              <a:rPr lang="es-CO" b="1" dirty="0" smtClean="0"/>
              <a:t>Juegos, IA, XML y más…</a:t>
            </a:r>
            <a:r>
              <a:rPr lang="es-CO" dirty="0" smtClean="0"/>
              <a:t>, debido a que es un lenguaje abierto, las distintas comunidades han desarrollado y aportado con librerías para múltiples dominios, por ejemplo para aprendizaje de máquina esta </a:t>
            </a:r>
            <a:r>
              <a:rPr lang="es-CO" dirty="0" err="1" smtClean="0"/>
              <a:t>scikit</a:t>
            </a:r>
            <a:r>
              <a:rPr lang="es-CO" dirty="0" smtClean="0"/>
              <a:t> </a:t>
            </a:r>
            <a:r>
              <a:rPr lang="es-CO" dirty="0" err="1" smtClean="0"/>
              <a:t>learn</a:t>
            </a:r>
            <a:r>
              <a:rPr lang="es-CO" dirty="0"/>
              <a:t> </a:t>
            </a:r>
            <a:r>
              <a:rPr lang="es-CO" dirty="0" smtClean="0"/>
              <a:t>y para análisis de tráfico de red esta </a:t>
            </a:r>
            <a:r>
              <a:rPr lang="es-CO" dirty="0" err="1" smtClean="0"/>
              <a:t>pyshark</a:t>
            </a:r>
            <a:r>
              <a:rPr lang="es-CO" dirty="0" smtClean="0"/>
              <a:t> (utiliza los mecanismos ofrecidos por </a:t>
            </a:r>
            <a:r>
              <a:rPr lang="es-CO" dirty="0" err="1" smtClean="0"/>
              <a:t>Wireshark</a:t>
            </a:r>
            <a:r>
              <a:rPr lang="es-CO" dirty="0" smtClean="0"/>
              <a:t>).</a:t>
            </a:r>
            <a:endParaRPr lang="es-CO" b="1" dirty="0" smtClean="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5</a:t>
            </a:fld>
            <a:endParaRPr lang="es-CO"/>
          </a:p>
        </p:txBody>
      </p:sp>
      <p:pic>
        <p:nvPicPr>
          <p:cNvPr id="5" name="Picture 2" descr="Resultado de imagen para python hacker">
            <a:hlinkClick r:id="rId2"/>
            <a:extLst>
              <a:ext uri="{FF2B5EF4-FFF2-40B4-BE49-F238E27FC236}">
                <a16:creationId xmlns:a16="http://schemas.microsoft.com/office/drawing/2014/main" id="{55CBE6CB-490C-4164-B1F8-A3EE2D7D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6" y="5151040"/>
            <a:ext cx="1652337" cy="1706960"/>
          </a:xfrm>
          <a:prstGeom prst="rect">
            <a:avLst/>
          </a:prstGeom>
          <a:noFill/>
          <a:effectLst>
            <a:outerShdw blurRad="50800" dist="50800" dir="5400000" algn="ctr" rotWithShape="0">
              <a:schemeClr val="bg1">
                <a:alpha val="0"/>
              </a:schemeClr>
            </a:outerShdw>
            <a:softEdge rad="38100"/>
          </a:effectLst>
          <a:extLst>
            <a:ext uri="{909E8E84-426E-40DD-AFC4-6F175D3DCCD1}">
              <a14:hiddenFill xmlns:a14="http://schemas.microsoft.com/office/drawing/2010/main">
                <a:solidFill>
                  <a:srgbClr val="FFFFFF"/>
                </a:solidFill>
              </a14:hiddenFill>
            </a:ext>
          </a:extLst>
        </p:spPr>
      </p:pic>
      <p:pic>
        <p:nvPicPr>
          <p:cNvPr id="6" name="Picture 2" descr="Resultado de imagen para icesi a otro ni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855" y="6178400"/>
            <a:ext cx="248478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94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smtClean="0"/>
              <a:t>Existen muchos paquetes de Python, especialmente para ciencia de datos.</a:t>
            </a:r>
          </a:p>
          <a:p>
            <a:r>
              <a:rPr lang="es-CO" dirty="0" smtClean="0"/>
              <a:t>Versión </a:t>
            </a:r>
            <a:r>
              <a:rPr lang="es-CO" dirty="0"/>
              <a:t>3,x – https://www.python.org/downloads/</a:t>
            </a:r>
            <a:endParaRPr lang="es-CO" dirty="0" smtClean="0"/>
          </a:p>
          <a:p>
            <a:r>
              <a:rPr lang="es-CO" dirty="0" smtClean="0"/>
              <a:t>Al ser un proyecto </a:t>
            </a:r>
            <a:r>
              <a:rPr lang="es-CO" i="1" dirty="0" smtClean="0"/>
              <a:t>open </a:t>
            </a:r>
            <a:r>
              <a:rPr lang="es-CO" i="1" dirty="0" err="1" smtClean="0"/>
              <a:t>source</a:t>
            </a:r>
            <a:r>
              <a:rPr lang="es-CO" i="1" dirty="0" smtClean="0"/>
              <a:t> </a:t>
            </a:r>
            <a:r>
              <a:rPr lang="es-CO" dirty="0" smtClean="0"/>
              <a:t>hay que tener cuidado con las versiones de los paquetes.</a:t>
            </a:r>
          </a:p>
          <a:p>
            <a:r>
              <a:rPr lang="es-CO" dirty="0" smtClean="0"/>
              <a:t>Es un lenguaje interpretado, usa </a:t>
            </a:r>
            <a:r>
              <a:rPr lang="es-CO" dirty="0" err="1" smtClean="0"/>
              <a:t>tipado</a:t>
            </a:r>
            <a:r>
              <a:rPr lang="es-CO" dirty="0" smtClean="0"/>
              <a:t> dinámico y es multiplataforma.</a:t>
            </a:r>
          </a:p>
          <a:p>
            <a:pPr marL="0" indent="0">
              <a:buNone/>
            </a:pP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6</a:t>
            </a:fld>
            <a:endParaRPr lang="es-CO"/>
          </a:p>
        </p:txBody>
      </p:sp>
      <p:pic>
        <p:nvPicPr>
          <p:cNvPr id="5" name="Picture 2" descr="Resultado de imagen para python hacker">
            <a:hlinkClick r:id="rId2"/>
            <a:extLst>
              <a:ext uri="{FF2B5EF4-FFF2-40B4-BE49-F238E27FC236}">
                <a16:creationId xmlns:a16="http://schemas.microsoft.com/office/drawing/2014/main" id="{55CBE6CB-490C-4164-B1F8-A3EE2D7D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6" y="5151040"/>
            <a:ext cx="1652337" cy="1706960"/>
          </a:xfrm>
          <a:prstGeom prst="rect">
            <a:avLst/>
          </a:prstGeom>
          <a:noFill/>
          <a:effectLst>
            <a:outerShdw blurRad="50800" dist="50800" dir="5400000" algn="ctr" rotWithShape="0">
              <a:schemeClr val="bg1">
                <a:alpha val="0"/>
              </a:schemeClr>
            </a:outerShdw>
            <a:softEdge rad="38100"/>
          </a:effectLst>
          <a:extLst>
            <a:ext uri="{909E8E84-426E-40DD-AFC4-6F175D3DCCD1}">
              <a14:hiddenFill xmlns:a14="http://schemas.microsoft.com/office/drawing/2010/main">
                <a:solidFill>
                  <a:srgbClr val="FFFFFF"/>
                </a:solidFill>
              </a14:hiddenFill>
            </a:ext>
          </a:extLst>
        </p:spPr>
      </p:pic>
      <p:sp>
        <p:nvSpPr>
          <p:cNvPr id="6" name="Título 1"/>
          <p:cNvSpPr>
            <a:spLocks noGrp="1"/>
          </p:cNvSpPr>
          <p:nvPr>
            <p:ph type="title"/>
          </p:nvPr>
        </p:nvSpPr>
        <p:spPr>
          <a:xfrm>
            <a:off x="1069848" y="484632"/>
            <a:ext cx="10058400" cy="1609344"/>
          </a:xfrm>
        </p:spPr>
        <p:txBody>
          <a:bodyPr/>
          <a:lstStyle/>
          <a:p>
            <a:r>
              <a:rPr lang="es-CO" dirty="0" smtClean="0"/>
              <a:t>Python</a:t>
            </a:r>
            <a:endParaRPr lang="es-CO" dirty="0"/>
          </a:p>
        </p:txBody>
      </p:sp>
      <p:pic>
        <p:nvPicPr>
          <p:cNvPr id="7" name="Imagen 6"/>
          <p:cNvPicPr>
            <a:picLocks noChangeAspect="1"/>
          </p:cNvPicPr>
          <p:nvPr/>
        </p:nvPicPr>
        <p:blipFill>
          <a:blip r:embed="rId4"/>
          <a:stretch>
            <a:fillRect/>
          </a:stretch>
        </p:blipFill>
        <p:spPr>
          <a:xfrm>
            <a:off x="3383123" y="4131281"/>
            <a:ext cx="5431850" cy="2506628"/>
          </a:xfrm>
          <a:prstGeom prst="rect">
            <a:avLst/>
          </a:prstGeom>
        </p:spPr>
      </p:pic>
    </p:spTree>
    <p:extLst>
      <p:ext uri="{BB962C8B-B14F-4D97-AF65-F5344CB8AC3E}">
        <p14:creationId xmlns:p14="http://schemas.microsoft.com/office/powerpoint/2010/main" val="3735368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CO" dirty="0" smtClean="0"/>
              <a:t>Crear un archivo en bloc de notas (.</a:t>
            </a:r>
            <a:r>
              <a:rPr lang="es-CO" dirty="0" err="1" smtClean="0"/>
              <a:t>txt</a:t>
            </a:r>
            <a:r>
              <a:rPr lang="es-CO" dirty="0" smtClean="0"/>
              <a:t>).</a:t>
            </a:r>
          </a:p>
          <a:p>
            <a:endParaRPr lang="es-CO" dirty="0"/>
          </a:p>
          <a:p>
            <a:endParaRPr lang="es-CO" dirty="0" smtClean="0"/>
          </a:p>
          <a:p>
            <a:endParaRPr lang="es-CO" dirty="0"/>
          </a:p>
          <a:p>
            <a:endParaRPr lang="es-CO" dirty="0" smtClean="0"/>
          </a:p>
          <a:p>
            <a:endParaRPr lang="es-CO" dirty="0"/>
          </a:p>
          <a:p>
            <a:endParaRPr lang="es-CO" dirty="0" smtClean="0"/>
          </a:p>
          <a:p>
            <a:endParaRPr lang="es-CO" dirty="0"/>
          </a:p>
          <a:p>
            <a:r>
              <a:rPr lang="es-CO" dirty="0" smtClean="0"/>
              <a:t>Cambie el formato del archivo a uno tipo .</a:t>
            </a:r>
            <a:r>
              <a:rPr lang="es-CO" dirty="0" err="1" smtClean="0"/>
              <a:t>py</a:t>
            </a:r>
            <a:r>
              <a:rPr lang="es-CO" dirty="0" smtClean="0"/>
              <a:t> </a:t>
            </a:r>
          </a:p>
          <a:p>
            <a:r>
              <a:rPr lang="es-CO" dirty="0" smtClean="0"/>
              <a:t>Luego ejecute el archivo a través de consola y utilizando Python.</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7</a:t>
            </a:fld>
            <a:endParaRPr lang="es-CO"/>
          </a:p>
        </p:txBody>
      </p:sp>
      <p:sp>
        <p:nvSpPr>
          <p:cNvPr id="5" name="Título 1"/>
          <p:cNvSpPr>
            <a:spLocks noGrp="1"/>
          </p:cNvSpPr>
          <p:nvPr>
            <p:ph type="title"/>
          </p:nvPr>
        </p:nvSpPr>
        <p:spPr>
          <a:xfrm>
            <a:off x="1069848" y="484632"/>
            <a:ext cx="10058400" cy="1609344"/>
          </a:xfrm>
        </p:spPr>
        <p:txBody>
          <a:bodyPr/>
          <a:lstStyle/>
          <a:p>
            <a:r>
              <a:rPr lang="es-CO" dirty="0" smtClean="0"/>
              <a:t>Python</a:t>
            </a:r>
            <a:endParaRPr lang="es-CO" dirty="0"/>
          </a:p>
        </p:txBody>
      </p:sp>
      <p:pic>
        <p:nvPicPr>
          <p:cNvPr id="7" name="Imagen 6"/>
          <p:cNvPicPr>
            <a:picLocks noChangeAspect="1"/>
          </p:cNvPicPr>
          <p:nvPr/>
        </p:nvPicPr>
        <p:blipFill>
          <a:blip r:embed="rId2"/>
          <a:stretch>
            <a:fillRect/>
          </a:stretch>
        </p:blipFill>
        <p:spPr>
          <a:xfrm>
            <a:off x="3466110" y="2513673"/>
            <a:ext cx="5265876" cy="2735817"/>
          </a:xfrm>
          <a:prstGeom prst="rect">
            <a:avLst/>
          </a:prstGeom>
        </p:spPr>
      </p:pic>
      <p:pic>
        <p:nvPicPr>
          <p:cNvPr id="2050" name="Picture 2" descr="Resultado de imagen para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40862"/>
            <a:ext cx="1653309" cy="7171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icesi a otro ni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91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C5E5B3A9-79B5-4540-A326-FCC6F92DD987}" type="slidenum">
              <a:rPr lang="es-CO" smtClean="0"/>
              <a:t>8</a:t>
            </a:fld>
            <a:endParaRPr lang="es-CO"/>
          </a:p>
        </p:txBody>
      </p:sp>
      <p:sp>
        <p:nvSpPr>
          <p:cNvPr id="5" name="Título 1"/>
          <p:cNvSpPr>
            <a:spLocks noGrp="1"/>
          </p:cNvSpPr>
          <p:nvPr>
            <p:ph type="title"/>
          </p:nvPr>
        </p:nvSpPr>
        <p:spPr>
          <a:xfrm>
            <a:off x="1069848" y="484632"/>
            <a:ext cx="10058400" cy="1609344"/>
          </a:xfrm>
        </p:spPr>
        <p:txBody>
          <a:bodyPr/>
          <a:lstStyle/>
          <a:p>
            <a:r>
              <a:rPr lang="es-CO" dirty="0" smtClean="0"/>
              <a:t>Python</a:t>
            </a:r>
            <a:endParaRPr lang="es-CO" dirty="0"/>
          </a:p>
        </p:txBody>
      </p:sp>
      <p:pic>
        <p:nvPicPr>
          <p:cNvPr id="6" name="Picture 2" descr="Resultado de imagen para icesi a otro ni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140862"/>
            <a:ext cx="1653309" cy="717138"/>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4"/>
          <a:stretch>
            <a:fillRect/>
          </a:stretch>
        </p:blipFill>
        <p:spPr>
          <a:xfrm>
            <a:off x="699810" y="1968149"/>
            <a:ext cx="10798476" cy="2773920"/>
          </a:xfrm>
          <a:prstGeom prst="rect">
            <a:avLst/>
          </a:prstGeom>
        </p:spPr>
      </p:pic>
      <p:sp>
        <p:nvSpPr>
          <p:cNvPr id="9" name="Marcador de contenido 2"/>
          <p:cNvSpPr>
            <a:spLocks noGrp="1"/>
          </p:cNvSpPr>
          <p:nvPr>
            <p:ph idx="1"/>
          </p:nvPr>
        </p:nvSpPr>
        <p:spPr>
          <a:xfrm>
            <a:off x="1069848" y="2121408"/>
            <a:ext cx="10058400" cy="4050792"/>
          </a:xfrm>
        </p:spPr>
        <p:txBody>
          <a:bodyPr/>
          <a:lstStyle/>
          <a:p>
            <a:pPr marL="0" indent="0">
              <a:buNone/>
            </a:pPr>
            <a:endParaRPr lang="es-CO" dirty="0" smtClean="0"/>
          </a:p>
          <a:p>
            <a:pPr marL="0" indent="0">
              <a:buNone/>
            </a:pPr>
            <a:endParaRPr lang="es-CO" dirty="0"/>
          </a:p>
          <a:p>
            <a:pPr marL="0" indent="0">
              <a:buNone/>
            </a:pPr>
            <a:endParaRPr lang="es-CO" dirty="0" smtClean="0"/>
          </a:p>
          <a:p>
            <a:pPr marL="0" indent="0">
              <a:buNone/>
            </a:pPr>
            <a:endParaRPr lang="es-CO" dirty="0"/>
          </a:p>
          <a:p>
            <a:pPr marL="0" indent="0">
              <a:buNone/>
            </a:pPr>
            <a:endParaRPr lang="es-CO" dirty="0" smtClean="0"/>
          </a:p>
          <a:p>
            <a:pPr marL="0" indent="0">
              <a:buNone/>
            </a:pPr>
            <a:endParaRPr lang="es-CO" dirty="0"/>
          </a:p>
          <a:p>
            <a:pPr marL="0" indent="0">
              <a:buNone/>
            </a:pPr>
            <a:endParaRPr lang="es-CO" dirty="0" smtClean="0"/>
          </a:p>
          <a:p>
            <a:pPr marL="0" indent="0">
              <a:buNone/>
            </a:pPr>
            <a:r>
              <a:rPr lang="es-CO" dirty="0" smtClean="0"/>
              <a:t>Hemos desarrollado un script para un “</a:t>
            </a:r>
            <a:r>
              <a:rPr lang="es-CO" dirty="0" err="1" smtClean="0"/>
              <a:t>hello</a:t>
            </a:r>
            <a:r>
              <a:rPr lang="es-CO" dirty="0" smtClean="0"/>
              <a:t> </a:t>
            </a:r>
            <a:r>
              <a:rPr lang="es-CO" dirty="0" err="1" smtClean="0"/>
              <a:t>world</a:t>
            </a:r>
            <a:r>
              <a:rPr lang="es-CO" dirty="0" smtClean="0"/>
              <a:t>”</a:t>
            </a:r>
            <a:endParaRPr lang="es-CO" dirty="0"/>
          </a:p>
        </p:txBody>
      </p:sp>
    </p:spTree>
    <p:extLst>
      <p:ext uri="{BB962C8B-B14F-4D97-AF65-F5344CB8AC3E}">
        <p14:creationId xmlns:p14="http://schemas.microsoft.com/office/powerpoint/2010/main" val="2925412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Entornos de desarrollo integrado (</a:t>
            </a:r>
            <a:r>
              <a:rPr lang="es-CO" dirty="0" err="1" smtClean="0"/>
              <a:t>ide</a:t>
            </a:r>
            <a:r>
              <a:rPr lang="es-CO" dirty="0" smtClean="0"/>
              <a:t>) y herramientas</a:t>
            </a:r>
            <a:endParaRPr lang="es-CO" dirty="0"/>
          </a:p>
        </p:txBody>
      </p:sp>
      <p:sp>
        <p:nvSpPr>
          <p:cNvPr id="4" name="Marcador de número de diapositiva 3"/>
          <p:cNvSpPr>
            <a:spLocks noGrp="1"/>
          </p:cNvSpPr>
          <p:nvPr>
            <p:ph type="sldNum" sz="quarter" idx="12"/>
          </p:nvPr>
        </p:nvSpPr>
        <p:spPr/>
        <p:txBody>
          <a:bodyPr/>
          <a:lstStyle/>
          <a:p>
            <a:fld id="{C5E5B3A9-79B5-4540-A326-FCC6F92DD987}" type="slidenum">
              <a:rPr lang="es-CO" smtClean="0"/>
              <a:t>9</a:t>
            </a:fld>
            <a:endParaRPr lang="es-CO"/>
          </a:p>
        </p:txBody>
      </p:sp>
      <p:pic>
        <p:nvPicPr>
          <p:cNvPr id="3076"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758" y="2351659"/>
            <a:ext cx="4582678" cy="34370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pycha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122" y="2351659"/>
            <a:ext cx="4996361" cy="208813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para git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7122" y="5004832"/>
            <a:ext cx="4714801" cy="15676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icesi a otro niv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855" y="6169164"/>
            <a:ext cx="2484781" cy="685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pyth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6140862"/>
            <a:ext cx="1653309" cy="71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389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TM03090434[[fn=Madera]]</Template>
  <TotalTime>2872</TotalTime>
  <Words>1108</Words>
  <Application>Microsoft Office PowerPoint</Application>
  <PresentationFormat>Panorámica</PresentationFormat>
  <Paragraphs>135</Paragraphs>
  <Slides>21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Calibri</vt:lpstr>
      <vt:lpstr>Century</vt:lpstr>
      <vt:lpstr>Rockwell</vt:lpstr>
      <vt:lpstr>Rockwell Condensed</vt:lpstr>
      <vt:lpstr>Wingdings</vt:lpstr>
      <vt:lpstr>Tipo de madera</vt:lpstr>
      <vt:lpstr>Python</vt:lpstr>
      <vt:lpstr>Python</vt:lpstr>
      <vt:lpstr>Python</vt:lpstr>
      <vt:lpstr>Python</vt:lpstr>
      <vt:lpstr>Python </vt:lpstr>
      <vt:lpstr>Python</vt:lpstr>
      <vt:lpstr>Python</vt:lpstr>
      <vt:lpstr>Python</vt:lpstr>
      <vt:lpstr>Entornos de desarrollo integrado (ide) y herramientas</vt:lpstr>
      <vt:lpstr>Pycharm</vt:lpstr>
      <vt:lpstr>Jupyter notebooks</vt:lpstr>
      <vt:lpstr>GITHUB</vt:lpstr>
      <vt:lpstr>ANACONDA</vt:lpstr>
      <vt:lpstr>Algunos tipos de variables</vt:lpstr>
      <vt:lpstr>Ejercicio 1. Tipos de variables</vt:lpstr>
      <vt:lpstr>Ejercicio 2. Algunos métodos</vt:lpstr>
      <vt:lpstr>Otras estructuras</vt:lpstr>
      <vt:lpstr>Otras estructuras</vt:lpstr>
      <vt:lpstr>Excepciones</vt:lpstr>
      <vt:lpstr>Excepciones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visualización de conjuntos de datos</dc:title>
  <dc:creator>Christian Urcuqui</dc:creator>
  <cp:lastModifiedBy>Christian Urcuqui</cp:lastModifiedBy>
  <cp:revision>424</cp:revision>
  <dcterms:created xsi:type="dcterms:W3CDTF">2018-02-26T14:13:15Z</dcterms:created>
  <dcterms:modified xsi:type="dcterms:W3CDTF">2018-08-08T16:56:02Z</dcterms:modified>
</cp:coreProperties>
</file>