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342" r:id="rId6"/>
    <p:sldId id="313" r:id="rId7"/>
    <p:sldId id="314" r:id="rId8"/>
    <p:sldId id="323" r:id="rId9"/>
    <p:sldId id="333" r:id="rId10"/>
    <p:sldId id="336" r:id="rId11"/>
    <p:sldId id="337" r:id="rId12"/>
    <p:sldId id="338" r:id="rId13"/>
    <p:sldId id="324" r:id="rId14"/>
    <p:sldId id="331" r:id="rId15"/>
    <p:sldId id="332" r:id="rId16"/>
    <p:sldId id="334" r:id="rId17"/>
    <p:sldId id="335" r:id="rId18"/>
    <p:sldId id="326" r:id="rId19"/>
    <p:sldId id="328" r:id="rId20"/>
    <p:sldId id="339" r:id="rId21"/>
    <p:sldId id="340" r:id="rId22"/>
    <p:sldId id="341" r:id="rId23"/>
    <p:sldId id="343" r:id="rId24"/>
    <p:sldId id="329" r:id="rId25"/>
    <p:sldId id="264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Black" panose="00000A00000000000000" pitchFamily="2" charset="0"/>
      <p:bold r:id="rId39"/>
      <p:boldItalic r:id="rId40"/>
    </p:embeddedFont>
    <p:embeddedFont>
      <p:font typeface="Poppins ExtraBold" panose="00000900000000000000" pitchFamily="2" charset="0"/>
      <p:bold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6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45568-E18A-43AF-BBD2-9F9A54BFB99B}">
  <a:tblStyle styleId="{F0245568-E18A-43AF-BBD2-9F9A54BFB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78D63C-F070-4938-A053-DD7A151C62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206" autoAdjust="0"/>
  </p:normalViewPr>
  <p:slideViewPr>
    <p:cSldViewPr snapToGrid="0">
      <p:cViewPr>
        <p:scale>
          <a:sx n="80" d="100"/>
          <a:sy n="80" d="100"/>
        </p:scale>
        <p:origin x="1098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86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8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6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78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4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738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0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1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1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4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0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171218"/>
            <a:ext cx="6355500" cy="102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Sebastián Rodríguez - 201923033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Santiago Torres - 202013737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Carlos Pineda - 202013132</a:t>
            </a: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610692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RESULTADOS DE LAS PRUEBAS SABER 11 </a:t>
            </a:r>
            <a:br>
              <a:rPr lang="es-CO" sz="4400" dirty="0"/>
            </a:br>
            <a:r>
              <a:rPr lang="es-CO" sz="4400" dirty="0"/>
              <a:t>EN TOLIMA</a:t>
            </a:r>
            <a:endParaRPr sz="44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811789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1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6A3ACD-BE1A-47AF-9D12-61C40D00DB55}"/>
              </a:ext>
            </a:extLst>
          </p:cNvPr>
          <p:cNvSpPr txBox="1"/>
          <p:nvPr/>
        </p:nvSpPr>
        <p:spPr>
          <a:xfrm>
            <a:off x="5695510" y="1478730"/>
            <a:ext cx="3290949" cy="29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Tanto en colegios bilingües como no bilingües, la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mayoría de estudiantes 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se encuentran en el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rango 3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En los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colegios bilingües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la cantidad de estudiantes es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menor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en comparación con los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no bilingües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En el rango de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puntaje 1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la cantidad de estudiantes en colegios no bilingües es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mayor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que en colegios bilingües.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43755C-2361-4283-8A27-0F45365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1" y="1456914"/>
            <a:ext cx="5161609" cy="32415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B261D8-06C1-407A-A5A6-226625200F2C}"/>
              </a:ext>
            </a:extLst>
          </p:cNvPr>
          <p:cNvSpPr txBox="1"/>
          <p:nvPr/>
        </p:nvSpPr>
        <p:spPr>
          <a:xfrm>
            <a:off x="1282262" y="3616767"/>
            <a:ext cx="32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0FF0A0-7173-415E-BCAB-BE7FFEF22F54}"/>
              </a:ext>
            </a:extLst>
          </p:cNvPr>
          <p:cNvSpPr txBox="1"/>
          <p:nvPr/>
        </p:nvSpPr>
        <p:spPr>
          <a:xfrm>
            <a:off x="1608083" y="1570539"/>
            <a:ext cx="56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13355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49CC05-0B31-4890-BBA1-F4A0CB65591A}"/>
              </a:ext>
            </a:extLst>
          </p:cNvPr>
          <p:cNvSpPr txBox="1"/>
          <p:nvPr/>
        </p:nvSpPr>
        <p:spPr>
          <a:xfrm>
            <a:off x="1403134" y="1769841"/>
            <a:ext cx="504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7443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217E27-6E54-491C-A7D9-4CED5813B059}"/>
              </a:ext>
            </a:extLst>
          </p:cNvPr>
          <p:cNvSpPr txBox="1"/>
          <p:nvPr/>
        </p:nvSpPr>
        <p:spPr>
          <a:xfrm>
            <a:off x="1907873" y="1948123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4012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08A1A5-99A3-411B-84C7-B892701BE04F}"/>
              </a:ext>
            </a:extLst>
          </p:cNvPr>
          <p:cNvSpPr txBox="1"/>
          <p:nvPr/>
        </p:nvSpPr>
        <p:spPr>
          <a:xfrm>
            <a:off x="2125129" y="2830167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251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647514D-9451-46D4-BF86-1460867AF911}"/>
              </a:ext>
            </a:extLst>
          </p:cNvPr>
          <p:cNvSpPr txBox="1"/>
          <p:nvPr/>
        </p:nvSpPr>
        <p:spPr>
          <a:xfrm>
            <a:off x="3501408" y="4017881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D14246C-3EEB-4FE3-8C2E-60FFF5D27FAD}"/>
              </a:ext>
            </a:extLst>
          </p:cNvPr>
          <p:cNvSpPr txBox="1"/>
          <p:nvPr/>
        </p:nvSpPr>
        <p:spPr>
          <a:xfrm>
            <a:off x="3732635" y="2933478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188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D6DE9C-F466-4E56-B9F2-F3178DE13BCD}"/>
              </a:ext>
            </a:extLst>
          </p:cNvPr>
          <p:cNvSpPr txBox="1"/>
          <p:nvPr/>
        </p:nvSpPr>
        <p:spPr>
          <a:xfrm>
            <a:off x="4189835" y="3249725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70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BAF8C06-1B86-4379-9B9C-92C1F32D851A}"/>
              </a:ext>
            </a:extLst>
          </p:cNvPr>
          <p:cNvSpPr txBox="1"/>
          <p:nvPr/>
        </p:nvSpPr>
        <p:spPr>
          <a:xfrm>
            <a:off x="3965326" y="2799755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292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E1156FD-28DF-481B-9C42-046407B42F4B}"/>
              </a:ext>
            </a:extLst>
          </p:cNvPr>
          <p:cNvSpPr txBox="1"/>
          <p:nvPr/>
        </p:nvSpPr>
        <p:spPr>
          <a:xfrm>
            <a:off x="4413248" y="3830881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12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519DE9F-7AA1-49DD-B4D7-56A24DAE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20" y="1372919"/>
            <a:ext cx="3361845" cy="25702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8FA79FA-3C5E-429C-AA80-9D933727D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62" y="1247038"/>
            <a:ext cx="3932253" cy="2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3116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2</a:t>
            </a:r>
            <a:endParaRPr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E2556-5046-4458-920D-63B49F161446}"/>
              </a:ext>
            </a:extLst>
          </p:cNvPr>
          <p:cNvSpPr txBox="1"/>
          <p:nvPr/>
        </p:nvSpPr>
        <p:spPr>
          <a:xfrm>
            <a:off x="5647948" y="1757211"/>
            <a:ext cx="3145999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mayoría de los estudiantes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provenientes de escuelas rurales y urbanas, obtuvieron puntajes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por debajo de 350 puntos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Existe una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diferencia de 16,734 estudiantes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adicionales provenientes de escuelas rurales en comparación con las urbanas, quienes obtuvieron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debajo de 350 puntos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algn="just">
              <a:lnSpc>
                <a:spcPts val="1900"/>
              </a:lnSpc>
            </a:pPr>
            <a:endParaRPr lang="es-MX" sz="1250" b="0" i="0" dirty="0">
              <a:solidFill>
                <a:schemeClr val="accent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B8B7BF0-C745-4808-AA1D-6E171B0F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5" y="1206880"/>
            <a:ext cx="4841957" cy="347466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DCAB500-9789-4D60-82C6-28925F5A6E59}"/>
              </a:ext>
            </a:extLst>
          </p:cNvPr>
          <p:cNvSpPr txBox="1"/>
          <p:nvPr/>
        </p:nvSpPr>
        <p:spPr>
          <a:xfrm>
            <a:off x="1498686" y="3922023"/>
            <a:ext cx="31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1D5797-4CBC-41DD-BAC8-170050BC9875}"/>
              </a:ext>
            </a:extLst>
          </p:cNvPr>
          <p:cNvSpPr txBox="1"/>
          <p:nvPr/>
        </p:nvSpPr>
        <p:spPr>
          <a:xfrm>
            <a:off x="1980254" y="1867190"/>
            <a:ext cx="50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4168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31AEB7-F854-4A0F-9FF6-D304A598E885}"/>
              </a:ext>
            </a:extLst>
          </p:cNvPr>
          <p:cNvSpPr txBox="1"/>
          <p:nvPr/>
        </p:nvSpPr>
        <p:spPr>
          <a:xfrm>
            <a:off x="3842491" y="2519200"/>
            <a:ext cx="477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573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7B429E6-391C-4E9A-AA76-43D2A8A1646A}"/>
              </a:ext>
            </a:extLst>
          </p:cNvPr>
          <p:cNvSpPr txBox="1"/>
          <p:nvPr/>
        </p:nvSpPr>
        <p:spPr>
          <a:xfrm>
            <a:off x="4319325" y="1327536"/>
            <a:ext cx="637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20902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006FAB2-6C95-4CA0-A22A-6B30E82E3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10" y="1185222"/>
            <a:ext cx="3603502" cy="20937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615E0E-E312-41DE-916F-2998558C8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35" y="1002593"/>
            <a:ext cx="4267651" cy="2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31592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3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285BE5-6490-4682-98BD-9A10F6CE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5" y="1138866"/>
            <a:ext cx="4889399" cy="343697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077B72C-1810-477F-B96E-B61D3C07136A}"/>
              </a:ext>
            </a:extLst>
          </p:cNvPr>
          <p:cNvSpPr txBox="1"/>
          <p:nvPr/>
        </p:nvSpPr>
        <p:spPr>
          <a:xfrm>
            <a:off x="1530215" y="3880176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20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9E622C-03DC-40E2-8A85-4F77EA90001A}"/>
              </a:ext>
            </a:extLst>
          </p:cNvPr>
          <p:cNvSpPr txBox="1"/>
          <p:nvPr/>
        </p:nvSpPr>
        <p:spPr>
          <a:xfrm>
            <a:off x="2113538" y="1583666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7136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072C66B-E5BF-423E-A2B9-115C1C6F8C1B}"/>
              </a:ext>
            </a:extLst>
          </p:cNvPr>
          <p:cNvSpPr txBox="1"/>
          <p:nvPr/>
        </p:nvSpPr>
        <p:spPr>
          <a:xfrm>
            <a:off x="3931828" y="2571750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561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53E6C9-7FB8-469F-867A-D8823FDA6B71}"/>
              </a:ext>
            </a:extLst>
          </p:cNvPr>
          <p:cNvSpPr txBox="1"/>
          <p:nvPr/>
        </p:nvSpPr>
        <p:spPr>
          <a:xfrm>
            <a:off x="4475812" y="1253251"/>
            <a:ext cx="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17934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FF608092-5093-465C-BF45-51ED8C0F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90" y="1057435"/>
            <a:ext cx="4286695" cy="26673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297ABF0-F676-4B90-AE73-C6571142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23" y="1010621"/>
            <a:ext cx="4249496" cy="235024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FA3D9AC9-6F3B-4A56-A3AF-21A4BAEC4B4B}"/>
              </a:ext>
            </a:extLst>
          </p:cNvPr>
          <p:cNvSpPr txBox="1"/>
          <p:nvPr/>
        </p:nvSpPr>
        <p:spPr>
          <a:xfrm>
            <a:off x="5647948" y="1757211"/>
            <a:ext cx="3145999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mayoría de los estudiantes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tanto aquellos con conexión a internet como aquellos sin conexión, obtuvieron puntajes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por debajo de 350 puntos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Existe una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diferencia de 17,373 estudiantes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adicionales sin conexión a Internet que obtuvieron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debajo de 350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en comparación con aquellos que alcanzaron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encima de 350.</a:t>
            </a:r>
            <a:endParaRPr lang="es-MX" sz="1250" b="1" i="0" dirty="0">
              <a:solidFill>
                <a:schemeClr val="accent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03548E57-00D3-4DCB-86E7-02FF509A0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3691"/>
            <a:ext cx="1838582" cy="55252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F3144DFE-3E1E-4A1B-9D79-86A6D1BCF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79" y="926218"/>
            <a:ext cx="6668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MODELIZACIÓN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1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-436,853.54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RESTRICCIÓN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929EEF-018A-451A-8EA9-98237228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84" y="1058605"/>
            <a:ext cx="449642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 </a:t>
            </a:r>
            <a:r>
              <a:rPr lang="es-MX" dirty="0">
                <a:latin typeface="Barlow" panose="00000500000000000000" pitchFamily="2" charset="0"/>
              </a:rPr>
              <a:t>-183,183.00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7" y="235813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HILL CLIMBING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AC5DD7-7215-4BAD-BC55-ECFAEB6E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51" y="896658"/>
            <a:ext cx="459169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-172,945.01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8" y="2617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SCORING METHOD BIC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6C1843-2166-4F4A-9A5A-FFF9BAAB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58" y="952274"/>
            <a:ext cx="415348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 DE MODELOS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7924705-5D39-4DD5-B9E8-BC4D71B4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9008"/>
              </p:ext>
            </p:extLst>
          </p:nvPr>
        </p:nvGraphicFramePr>
        <p:xfrm>
          <a:off x="761986" y="1317882"/>
          <a:ext cx="2982177" cy="891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0914">
                  <a:extLst>
                    <a:ext uri="{9D8B030D-6E8A-4147-A177-3AD203B41FA5}">
                      <a16:colId xmlns:a16="http://schemas.microsoft.com/office/drawing/2014/main" val="1936080760"/>
                    </a:ext>
                  </a:extLst>
                </a:gridCol>
                <a:gridCol w="1251263">
                  <a:extLst>
                    <a:ext uri="{9D8B030D-6E8A-4147-A177-3AD203B41FA5}">
                      <a16:colId xmlns:a16="http://schemas.microsoft.com/office/drawing/2014/main" val="3811799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Modelo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BIC score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587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restricción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-436,853.54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89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Barlow" panose="00000500000000000000" pitchFamily="2" charset="0"/>
                        </a:rPr>
                        <a:t>Por Hill Climbing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-183,183.00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42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punta BIC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-172,945.01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4636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0245957-FDC9-4247-ADC2-6B99E0E5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8153"/>
              </p:ext>
            </p:extLst>
          </p:nvPr>
        </p:nvGraphicFramePr>
        <p:xfrm>
          <a:off x="409903" y="2598440"/>
          <a:ext cx="7972112" cy="659130"/>
        </p:xfrm>
        <a:graphic>
          <a:graphicData uri="http://schemas.openxmlformats.org/drawingml/2006/table">
            <a:tbl>
              <a:tblPr>
                <a:tableStyleId>{0E78D63C-F070-4938-A053-DD7A151C62A3}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93983123"/>
                    </a:ext>
                  </a:extLst>
                </a:gridCol>
                <a:gridCol w="1062319">
                  <a:extLst>
                    <a:ext uri="{9D8B030D-6E8A-4147-A177-3AD203B41FA5}">
                      <a16:colId xmlns:a16="http://schemas.microsoft.com/office/drawing/2014/main" val="1269928468"/>
                    </a:ext>
                  </a:extLst>
                </a:gridCol>
                <a:gridCol w="709322">
                  <a:extLst>
                    <a:ext uri="{9D8B030D-6E8A-4147-A177-3AD203B41FA5}">
                      <a16:colId xmlns:a16="http://schemas.microsoft.com/office/drawing/2014/main" val="2662128637"/>
                    </a:ext>
                  </a:extLst>
                </a:gridCol>
                <a:gridCol w="926774">
                  <a:extLst>
                    <a:ext uri="{9D8B030D-6E8A-4147-A177-3AD203B41FA5}">
                      <a16:colId xmlns:a16="http://schemas.microsoft.com/office/drawing/2014/main" val="1947144032"/>
                    </a:ext>
                  </a:extLst>
                </a:gridCol>
                <a:gridCol w="1186277">
                  <a:extLst>
                    <a:ext uri="{9D8B030D-6E8A-4147-A177-3AD203B41FA5}">
                      <a16:colId xmlns:a16="http://schemas.microsoft.com/office/drawing/2014/main" val="3733572551"/>
                    </a:ext>
                  </a:extLst>
                </a:gridCol>
                <a:gridCol w="1044874">
                  <a:extLst>
                    <a:ext uri="{9D8B030D-6E8A-4147-A177-3AD203B41FA5}">
                      <a16:colId xmlns:a16="http://schemas.microsoft.com/office/drawing/2014/main" val="3743732800"/>
                    </a:ext>
                  </a:extLst>
                </a:gridCol>
                <a:gridCol w="1075515">
                  <a:extLst>
                    <a:ext uri="{9D8B030D-6E8A-4147-A177-3AD203B41FA5}">
                      <a16:colId xmlns:a16="http://schemas.microsoft.com/office/drawing/2014/main" val="3074713762"/>
                    </a:ext>
                  </a:extLst>
                </a:gridCol>
                <a:gridCol w="1052631">
                  <a:extLst>
                    <a:ext uri="{9D8B030D-6E8A-4147-A177-3AD203B41FA5}">
                      <a16:colId xmlns:a16="http://schemas.microsoft.com/office/drawing/2014/main" val="28919785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Modelo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BIC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negativos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negativos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922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Punta BIC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latin typeface="Barlow" panose="00000500000000000000" pitchFamily="2" charset="0"/>
                        </a:rPr>
                        <a:t>-172,945.01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0.9795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98.24%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94651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F263E04-BA8E-4769-92EA-00612AA95A1B}"/>
              </a:ext>
            </a:extLst>
          </p:cNvPr>
          <p:cNvSpPr txBox="1"/>
          <p:nvPr/>
        </p:nvSpPr>
        <p:spPr>
          <a:xfrm>
            <a:off x="4427675" y="1428918"/>
            <a:ext cx="3603812" cy="69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dirty="0">
                <a:latin typeface="Barlow" panose="00000500000000000000" pitchFamily="2" charset="0"/>
              </a:rPr>
              <a:t>Se selecciona el modelo por punta BIC como el mejor modelo.</a:t>
            </a:r>
            <a:endParaRPr lang="es-CO" dirty="0">
              <a:latin typeface="Barlow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C5E21A-AD55-42C7-9FA8-800AC0A739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83511" y="1775808"/>
            <a:ext cx="544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4AA8BE-D60B-43E2-A87C-0F9438FB1992}"/>
              </a:ext>
            </a:extLst>
          </p:cNvPr>
          <p:cNvSpPr txBox="1"/>
          <p:nvPr/>
        </p:nvSpPr>
        <p:spPr>
          <a:xfrm>
            <a:off x="918875" y="3498175"/>
            <a:ext cx="7112612" cy="134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es potencialmente </a:t>
            </a:r>
            <a:r>
              <a:rPr lang="es-MX" b="1" dirty="0">
                <a:latin typeface="Barlow" panose="00000500000000000000" pitchFamily="2" charset="0"/>
              </a:rPr>
              <a:t>mejor</a:t>
            </a:r>
            <a:r>
              <a:rPr lang="es-MX" dirty="0">
                <a:latin typeface="Barlow" panose="00000500000000000000" pitchFamily="2" charset="0"/>
              </a:rPr>
              <a:t> en términos de ajuste y complejidad.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tiene una exactitud del 98.24%.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tiene 5003 verdaderos positivos y 38 verdaderos negativos.</a:t>
            </a:r>
          </a:p>
          <a:p>
            <a:pPr algn="ctr">
              <a:lnSpc>
                <a:spcPct val="150000"/>
              </a:lnSpc>
            </a:pPr>
            <a:endParaRPr lang="es-CO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TABLERO DE CONTROL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10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18481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 AL CLIENTE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3AE456-E674-4330-8C27-46537CDD9A5D}"/>
              </a:ext>
            </a:extLst>
          </p:cNvPr>
          <p:cNvSpPr/>
          <p:nvPr/>
        </p:nvSpPr>
        <p:spPr>
          <a:xfrm>
            <a:off x="1018425" y="1797206"/>
            <a:ext cx="7010877" cy="22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5BD5DB-7AF4-4207-A9EC-31756422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0" y="866602"/>
            <a:ext cx="7710900" cy="41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16799" y="177829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CONTEXTO</a:t>
            </a:r>
            <a:endParaRPr sz="1300"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4" y="18227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/>
              <a:t>SELECCIÓN DE VARIABLES</a:t>
            </a:r>
            <a:endParaRPr sz="1300" dirty="0"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16799" y="32680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MODELIZACIÓN</a:t>
            </a:r>
            <a:endParaRPr sz="1300"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6849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TABLERO DE CONTROL</a:t>
            </a:r>
            <a:endParaRPr sz="13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66460" y="3275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CONCLUSIONES</a:t>
            </a:r>
            <a:endParaRPr sz="1300" dirty="0"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958147" y="18157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VISUALIZACIONES</a:t>
            </a:r>
            <a:endParaRPr sz="1300" dirty="0"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308D34-F7EA-4A9F-B398-A574D8EF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319"/>
            <a:ext cx="9144000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1211D3-9A19-4A8F-968F-AFBE6D7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0462"/>
            <a:ext cx="3896269" cy="8730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E864B3-C54E-4DCA-B36C-B57889753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2" y="1017725"/>
            <a:ext cx="7374336" cy="38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166170-11DD-4E24-B8D2-4CDDD6381873}"/>
              </a:ext>
            </a:extLst>
          </p:cNvPr>
          <p:cNvSpPr/>
          <p:nvPr/>
        </p:nvSpPr>
        <p:spPr>
          <a:xfrm>
            <a:off x="0" y="4284921"/>
            <a:ext cx="9144000" cy="858579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79157A-064F-415B-B187-EA42C371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9" y="1100762"/>
            <a:ext cx="7739591" cy="3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166170-11DD-4E24-B8D2-4CDDD6381873}"/>
              </a:ext>
            </a:extLst>
          </p:cNvPr>
          <p:cNvSpPr/>
          <p:nvPr/>
        </p:nvSpPr>
        <p:spPr>
          <a:xfrm>
            <a:off x="0" y="4284921"/>
            <a:ext cx="9144000" cy="858579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7F2A87-8714-43F4-B2B3-CE0DC8B2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111855"/>
            <a:ext cx="7710899" cy="37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CONCLUSIONES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4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891017" y="2571750"/>
            <a:ext cx="2011672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 escoge el modelo por</a:t>
            </a:r>
            <a:r>
              <a:rPr lang="en" sz="1400" b="1" dirty="0"/>
              <a:t> punta BIC</a:t>
            </a:r>
            <a:r>
              <a:rPr lang="en" sz="1400" dirty="0"/>
              <a:t> con una exactitud del </a:t>
            </a:r>
            <a:r>
              <a:rPr lang="en" sz="1400" b="1" dirty="0"/>
              <a:t>98.24%</a:t>
            </a:r>
            <a:r>
              <a:rPr lang="en" sz="1400" dirty="0"/>
              <a:t> para el desarrollo de nuestro producto.</a:t>
            </a:r>
          </a:p>
        </p:txBody>
      </p:sp>
      <p:sp>
        <p:nvSpPr>
          <p:cNvPr id="968" name="Google Shape;968;p44"/>
          <p:cNvSpPr txBox="1">
            <a:spLocks noGrp="1"/>
          </p:cNvSpPr>
          <p:nvPr>
            <p:ph type="subTitle" idx="2"/>
          </p:nvPr>
        </p:nvSpPr>
        <p:spPr>
          <a:xfrm>
            <a:off x="3341064" y="2512053"/>
            <a:ext cx="2403441" cy="2186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Variables significativas:</a:t>
            </a:r>
            <a:endParaRPr lang="en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Periodo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Ubicación Colegio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Colegio Bilingüe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Género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Estrato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Acceso Internet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Puntaje pruebas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Puntaje global</a:t>
            </a:r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3"/>
          </p:nvPr>
        </p:nvSpPr>
        <p:spPr>
          <a:xfrm>
            <a:off x="6085056" y="2571750"/>
            <a:ext cx="2134221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A partir del resultado, el estudiante puede conocer la probabilidad de tener un </a:t>
            </a:r>
            <a:r>
              <a:rPr lang="es-CO" sz="1400" b="1" dirty="0"/>
              <a:t>resultado global sobresaliente </a:t>
            </a:r>
            <a:r>
              <a:rPr lang="es-CO" sz="1400" dirty="0"/>
              <a:t>a partir de su perfil.</a:t>
            </a:r>
            <a:endParaRPr sz="1400" dirty="0"/>
          </a:p>
        </p:txBody>
      </p:sp>
      <p:pic>
        <p:nvPicPr>
          <p:cNvPr id="5122" name="Picture 2" descr="Iconos De Equipo, Estadísticas, Gráfico imagen png - imagen transparente  descarga gratuita">
            <a:extLst>
              <a:ext uri="{FF2B5EF4-FFF2-40B4-BE49-F238E27FC236}">
                <a16:creationId xmlns:a16="http://schemas.microsoft.com/office/drawing/2014/main" id="{9D1249A8-F041-471D-A74F-B994F160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667" r="96333">
                        <a14:foregroundMark x1="39889" y1="56000" x2="37778" y2="59333"/>
                        <a14:foregroundMark x1="9333" y1="86222" x2="20222" y2="86444"/>
                        <a14:foregroundMark x1="20222" y1="86444" x2="24000" y2="86000"/>
                        <a14:foregroundMark x1="5556" y1="83889" x2="3667" y2="73222"/>
                        <a14:foregroundMark x1="95889" y1="50889" x2="96333" y2="68889"/>
                        <a14:foregroundMark x1="63889" y1="57889" x2="63889" y2="57889"/>
                        <a14:foregroundMark x1="76667" y1="54333" x2="76667" y2="54333"/>
                        <a14:foregroundMark x1="82889" y1="52889" x2="82889" y2="52889"/>
                        <a14:foregroundMark x1="68889" y1="75222" x2="68889" y2="75222"/>
                        <a14:foregroundMark x1="63222" y1="55000" x2="63222" y2="57889"/>
                        <a14:foregroundMark x1="21111" y1="51667" x2="19333" y2="42000"/>
                        <a14:foregroundMark x1="19333" y1="42000" x2="28333" y2="4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3" y="1061926"/>
            <a:ext cx="1509824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ono de usuario de la persona - Descargar PNG/SVG transparente | Iconos,  Iconos personas, Tarjetas de presentacion psicologos">
            <a:extLst>
              <a:ext uri="{FF2B5EF4-FFF2-40B4-BE49-F238E27FC236}">
                <a16:creationId xmlns:a16="http://schemas.microsoft.com/office/drawing/2014/main" id="{0336024C-047D-4DA9-8EF9-4D6C120F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65" y="1172903"/>
            <a:ext cx="1287869" cy="12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activo - Iconos gratis de flechas">
            <a:extLst>
              <a:ext uri="{FF2B5EF4-FFF2-40B4-BE49-F238E27FC236}">
                <a16:creationId xmlns:a16="http://schemas.microsoft.com/office/drawing/2014/main" id="{7D26F0D3-37F8-467D-90B4-F627A290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5" y="1253308"/>
            <a:ext cx="1207464" cy="12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¿QUÉ SON LAS PRUEBAS SABER 11 EN EL PAÍS?</a:t>
            </a:r>
            <a:endParaRPr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C957EA-EB5F-4814-8727-E7FFBAD1CF7A}"/>
              </a:ext>
            </a:extLst>
          </p:cNvPr>
          <p:cNvSpPr txBox="1"/>
          <p:nvPr/>
        </p:nvSpPr>
        <p:spPr>
          <a:xfrm>
            <a:off x="892885" y="982049"/>
            <a:ext cx="7531115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Son un examen estandarizado que evalúa los conocimientos y habilidades de los estudiantes que están finalizando el grado undécimo.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FE6C7D-227A-4634-AD71-773AC5240865}"/>
              </a:ext>
            </a:extLst>
          </p:cNvPr>
          <p:cNvSpPr txBox="1"/>
          <p:nvPr/>
        </p:nvSpPr>
        <p:spPr>
          <a:xfrm>
            <a:off x="806440" y="1687001"/>
            <a:ext cx="7531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 continuación, se presentan datos sobre los resultados en las pruebas Saber 11 de 2022: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A9E464-2710-4022-A41E-884537B71470}"/>
              </a:ext>
            </a:extLst>
          </p:cNvPr>
          <p:cNvSpPr txBox="1"/>
          <p:nvPr/>
        </p:nvSpPr>
        <p:spPr>
          <a:xfrm>
            <a:off x="629190" y="2145091"/>
            <a:ext cx="7885614" cy="128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los </a:t>
            </a:r>
            <a:r>
              <a:rPr lang="es-MX" b="1" dirty="0">
                <a:latin typeface="Barlow" panose="00000500000000000000" pitchFamily="2" charset="0"/>
              </a:rPr>
              <a:t>colegios privados </a:t>
            </a:r>
            <a:r>
              <a:rPr lang="es-MX" dirty="0">
                <a:latin typeface="Barlow" panose="00000500000000000000" pitchFamily="2" charset="0"/>
              </a:rPr>
              <a:t>obtuvieron un promedio de 313 puntos, mientras que los estudiantes de los </a:t>
            </a:r>
            <a:r>
              <a:rPr lang="es-MX" b="1" dirty="0">
                <a:latin typeface="Barlow" panose="00000500000000000000" pitchFamily="2" charset="0"/>
              </a:rPr>
              <a:t>colegios públicos </a:t>
            </a:r>
            <a:r>
              <a:rPr lang="es-MX" dirty="0">
                <a:latin typeface="Barlow" panose="00000500000000000000" pitchFamily="2" charset="0"/>
              </a:rPr>
              <a:t>obtuvieron un promedio de 287 puntos.</a:t>
            </a:r>
          </a:p>
          <a:p>
            <a:pPr algn="just">
              <a:lnSpc>
                <a:spcPts val="1900"/>
              </a:lnSpc>
            </a:pPr>
            <a:endParaRPr lang="es-MX" dirty="0"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</a:t>
            </a:r>
            <a:r>
              <a:rPr lang="es-MX" b="1" dirty="0">
                <a:latin typeface="Barlow" panose="00000500000000000000" pitchFamily="2" charset="0"/>
              </a:rPr>
              <a:t>Bogotá, Antioquia </a:t>
            </a:r>
            <a:r>
              <a:rPr lang="es-MX" dirty="0">
                <a:latin typeface="Barlow" panose="00000500000000000000" pitchFamily="2" charset="0"/>
              </a:rPr>
              <a:t>y</a:t>
            </a:r>
            <a:r>
              <a:rPr lang="es-MX" b="1" dirty="0">
                <a:latin typeface="Barlow" panose="00000500000000000000" pitchFamily="2" charset="0"/>
              </a:rPr>
              <a:t> Valle del Cauca </a:t>
            </a:r>
            <a:r>
              <a:rPr lang="es-MX" dirty="0">
                <a:latin typeface="Barlow" panose="00000500000000000000" pitchFamily="2" charset="0"/>
              </a:rPr>
              <a:t>obtuvieron los puntajes más altos, mientras que los estudiantes de </a:t>
            </a:r>
            <a:r>
              <a:rPr lang="es-MX" b="1" dirty="0">
                <a:latin typeface="Barlow" panose="00000500000000000000" pitchFamily="2" charset="0"/>
              </a:rPr>
              <a:t>La Guajira, Vaupés</a:t>
            </a:r>
            <a:r>
              <a:rPr lang="es-MX" dirty="0">
                <a:latin typeface="Barlow" panose="00000500000000000000" pitchFamily="2" charset="0"/>
              </a:rPr>
              <a:t> y </a:t>
            </a:r>
            <a:r>
              <a:rPr lang="es-MX" b="1" dirty="0">
                <a:latin typeface="Barlow" panose="00000500000000000000" pitchFamily="2" charset="0"/>
              </a:rPr>
              <a:t>Chocó </a:t>
            </a:r>
            <a:r>
              <a:rPr lang="es-MX" dirty="0">
                <a:latin typeface="Barlow" panose="00000500000000000000" pitchFamily="2" charset="0"/>
              </a:rPr>
              <a:t>obtuvieron los puntajes más bajos.</a:t>
            </a:r>
            <a:endParaRPr lang="es-CO" dirty="0">
              <a:latin typeface="Barlow" panose="00000500000000000000" pitchFamily="2" charset="0"/>
            </a:endParaRPr>
          </a:p>
        </p:txBody>
      </p:sp>
      <p:pic>
        <p:nvPicPr>
          <p:cNvPr id="1026" name="Picture 2" descr="La educación superior en Colombia no escapa a la inequidad y la desigualdad">
            <a:extLst>
              <a:ext uri="{FF2B5EF4-FFF2-40B4-BE49-F238E27FC236}">
                <a16:creationId xmlns:a16="http://schemas.microsoft.com/office/drawing/2014/main" id="{901914C6-9FEB-4A2D-AB0D-A3394D83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9" b="92644" l="5505" r="92966">
                        <a14:foregroundMark x1="5505" y1="62069" x2="8869" y2="65747"/>
                        <a14:foregroundMark x1="44954" y1="9195" x2="52599" y2="5977"/>
                        <a14:foregroundMark x1="57187" y1="2529" x2="54434" y2="3908"/>
                        <a14:foregroundMark x1="89908" y1="53103" x2="89908" y2="53103"/>
                        <a14:foregroundMark x1="90826" y1="59770" x2="93272" y2="64598"/>
                        <a14:foregroundMark x1="69419" y1="92644" x2="69419" y2="90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9" y="3507169"/>
            <a:ext cx="1227495" cy="163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¿QUÉ SON LAS PRUEBAS SABER 11 EN EL PAÍS?</a:t>
            </a:r>
            <a:endParaRPr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C957EA-EB5F-4814-8727-E7FFBAD1CF7A}"/>
              </a:ext>
            </a:extLst>
          </p:cNvPr>
          <p:cNvSpPr txBox="1"/>
          <p:nvPr/>
        </p:nvSpPr>
        <p:spPr>
          <a:xfrm>
            <a:off x="892885" y="982049"/>
            <a:ext cx="7531115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Son un examen estandarizado que evalúa los conocimientos y habilidades de los estudiantes que están finalizando el grado undécimo.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FE6C7D-227A-4634-AD71-773AC5240865}"/>
              </a:ext>
            </a:extLst>
          </p:cNvPr>
          <p:cNvSpPr txBox="1"/>
          <p:nvPr/>
        </p:nvSpPr>
        <p:spPr>
          <a:xfrm>
            <a:off x="806440" y="1687001"/>
            <a:ext cx="7531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 continuación, se presentan datos sobre los resultados en las pruebas Saber 11 de 2022: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A9E464-2710-4022-A41E-884537B71470}"/>
              </a:ext>
            </a:extLst>
          </p:cNvPr>
          <p:cNvSpPr txBox="1"/>
          <p:nvPr/>
        </p:nvSpPr>
        <p:spPr>
          <a:xfrm>
            <a:off x="629190" y="2145091"/>
            <a:ext cx="7885614" cy="128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los </a:t>
            </a:r>
            <a:r>
              <a:rPr lang="es-MX" b="1" dirty="0">
                <a:latin typeface="Barlow" panose="00000500000000000000" pitchFamily="2" charset="0"/>
              </a:rPr>
              <a:t>colegios privados </a:t>
            </a:r>
            <a:r>
              <a:rPr lang="es-MX" dirty="0">
                <a:latin typeface="Barlow" panose="00000500000000000000" pitchFamily="2" charset="0"/>
              </a:rPr>
              <a:t>obtuvieron un promedio de 313 puntos, mientras que los estudiantes de los </a:t>
            </a:r>
            <a:r>
              <a:rPr lang="es-MX" b="1" dirty="0">
                <a:latin typeface="Barlow" panose="00000500000000000000" pitchFamily="2" charset="0"/>
              </a:rPr>
              <a:t>colegios públicos </a:t>
            </a:r>
            <a:r>
              <a:rPr lang="es-MX" dirty="0">
                <a:latin typeface="Barlow" panose="00000500000000000000" pitchFamily="2" charset="0"/>
              </a:rPr>
              <a:t>obtuvieron un promedio de 287 puntos.</a:t>
            </a:r>
          </a:p>
          <a:p>
            <a:pPr algn="just">
              <a:lnSpc>
                <a:spcPts val="1900"/>
              </a:lnSpc>
            </a:pPr>
            <a:endParaRPr lang="es-MX" dirty="0"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</a:t>
            </a:r>
            <a:r>
              <a:rPr lang="es-MX" b="1" dirty="0">
                <a:latin typeface="Barlow" panose="00000500000000000000" pitchFamily="2" charset="0"/>
              </a:rPr>
              <a:t>Bogotá, Antioquia </a:t>
            </a:r>
            <a:r>
              <a:rPr lang="es-MX" dirty="0">
                <a:latin typeface="Barlow" panose="00000500000000000000" pitchFamily="2" charset="0"/>
              </a:rPr>
              <a:t>y</a:t>
            </a:r>
            <a:r>
              <a:rPr lang="es-MX" b="1" dirty="0">
                <a:latin typeface="Barlow" panose="00000500000000000000" pitchFamily="2" charset="0"/>
              </a:rPr>
              <a:t> Valle del Cauca </a:t>
            </a:r>
            <a:r>
              <a:rPr lang="es-MX" dirty="0">
                <a:latin typeface="Barlow" panose="00000500000000000000" pitchFamily="2" charset="0"/>
              </a:rPr>
              <a:t>obtuvieron los puntajes más altos, mientras que los estudiantes de </a:t>
            </a:r>
            <a:r>
              <a:rPr lang="es-MX" b="1" dirty="0">
                <a:latin typeface="Barlow" panose="00000500000000000000" pitchFamily="2" charset="0"/>
              </a:rPr>
              <a:t>La Guajira, Vaupés</a:t>
            </a:r>
            <a:r>
              <a:rPr lang="es-MX" dirty="0">
                <a:latin typeface="Barlow" panose="00000500000000000000" pitchFamily="2" charset="0"/>
              </a:rPr>
              <a:t> y </a:t>
            </a:r>
            <a:r>
              <a:rPr lang="es-MX" b="1" dirty="0">
                <a:latin typeface="Barlow" panose="00000500000000000000" pitchFamily="2" charset="0"/>
              </a:rPr>
              <a:t>Chocó </a:t>
            </a:r>
            <a:r>
              <a:rPr lang="es-MX" dirty="0">
                <a:latin typeface="Barlow" panose="00000500000000000000" pitchFamily="2" charset="0"/>
              </a:rPr>
              <a:t>obtuvieron los puntajes más bajos.</a:t>
            </a:r>
            <a:endParaRPr lang="es-CO" dirty="0">
              <a:latin typeface="Barlow" panose="00000500000000000000" pitchFamily="2" charset="0"/>
            </a:endParaRPr>
          </a:p>
        </p:txBody>
      </p:sp>
      <p:pic>
        <p:nvPicPr>
          <p:cNvPr id="1026" name="Picture 2" descr="La educación superior en Colombia no escapa a la inequidad y la desigualdad">
            <a:extLst>
              <a:ext uri="{FF2B5EF4-FFF2-40B4-BE49-F238E27FC236}">
                <a16:creationId xmlns:a16="http://schemas.microsoft.com/office/drawing/2014/main" id="{901914C6-9FEB-4A2D-AB0D-A3394D83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9" b="92644" l="5505" r="92966">
                        <a14:foregroundMark x1="5505" y1="62069" x2="8869" y2="65747"/>
                        <a14:foregroundMark x1="44954" y1="9195" x2="52599" y2="5977"/>
                        <a14:foregroundMark x1="57187" y1="2529" x2="54434" y2="3908"/>
                        <a14:foregroundMark x1="89908" y1="53103" x2="89908" y2="53103"/>
                        <a14:foregroundMark x1="90826" y1="59770" x2="93272" y2="64598"/>
                        <a14:foregroundMark x1="69419" y1="92644" x2="69419" y2="90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9" y="3507169"/>
            <a:ext cx="1227495" cy="163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5ED8-000A-4C7A-A0DE-3A7C641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6E84C-86FB-4806-B494-4BEE217E50D8}"/>
              </a:ext>
            </a:extLst>
          </p:cNvPr>
          <p:cNvSpPr txBox="1"/>
          <p:nvPr/>
        </p:nvSpPr>
        <p:spPr>
          <a:xfrm>
            <a:off x="1046179" y="1114059"/>
            <a:ext cx="6857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  <a:latin typeface="Barlow" panose="00000500000000000000" pitchFamily="2" charset="0"/>
              </a:rPr>
              <a:t>Pregunta de interés: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¿Cómo impactan los aspectos socioeconómicos y el acceso a recursos educativos, en el desempeño académico de los estudiantes del departamento de Tolima según los resultados del ICFES?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Usuario: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Ciudadanos interesados en conocer el estado de la educación, en el departamento de Tolima.</a:t>
            </a:r>
          </a:p>
          <a:p>
            <a:pPr algn="just"/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Objetivo: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Desarrollar un producto analítico que permita a nuestros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usuarios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estimar de manera precisa y confiable la probabilidad de obtener un resultado sobresaliente según sus características personales y puntajes obtenidos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en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cada una de las pruebas.</a:t>
            </a: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285750" lvl="7" indent="-285750" algn="just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2052" name="Picture 4" descr="Dibujo de Birrete de graduación para Colorear - Dibujos.net">
            <a:extLst>
              <a:ext uri="{FF2B5EF4-FFF2-40B4-BE49-F238E27FC236}">
                <a16:creationId xmlns:a16="http://schemas.microsoft.com/office/drawing/2014/main" id="{9FF3E0CE-E1BB-456D-A762-197F8C70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2" y="3821849"/>
            <a:ext cx="1687215" cy="13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SELECCIÓN DE VARIABLES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4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DEL MODELO</a:t>
            </a: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04BD2E0-E381-4522-A381-6D501CA2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22934"/>
              </p:ext>
            </p:extLst>
          </p:nvPr>
        </p:nvGraphicFramePr>
        <p:xfrm>
          <a:off x="105105" y="1267876"/>
          <a:ext cx="8923283" cy="3048053"/>
        </p:xfrm>
        <a:graphic>
          <a:graphicData uri="http://schemas.openxmlformats.org/drawingml/2006/table">
            <a:tbl>
              <a:tblPr firstRow="1" firstCol="1" bandRow="1">
                <a:tableStyleId>{F0245568-E18A-43AF-BBD2-9F9A54BFB99B}</a:tableStyleId>
              </a:tblPr>
              <a:tblGrid>
                <a:gridCol w="337918">
                  <a:extLst>
                    <a:ext uri="{9D8B030D-6E8A-4147-A177-3AD203B41FA5}">
                      <a16:colId xmlns:a16="http://schemas.microsoft.com/office/drawing/2014/main" val="1222818871"/>
                    </a:ext>
                  </a:extLst>
                </a:gridCol>
                <a:gridCol w="1972900">
                  <a:extLst>
                    <a:ext uri="{9D8B030D-6E8A-4147-A177-3AD203B41FA5}">
                      <a16:colId xmlns:a16="http://schemas.microsoft.com/office/drawing/2014/main" val="2326689738"/>
                    </a:ext>
                  </a:extLst>
                </a:gridCol>
                <a:gridCol w="1409215">
                  <a:extLst>
                    <a:ext uri="{9D8B030D-6E8A-4147-A177-3AD203B41FA5}">
                      <a16:colId xmlns:a16="http://schemas.microsoft.com/office/drawing/2014/main" val="384562326"/>
                    </a:ext>
                  </a:extLst>
                </a:gridCol>
                <a:gridCol w="5203250">
                  <a:extLst>
                    <a:ext uri="{9D8B030D-6E8A-4147-A177-3AD203B41FA5}">
                      <a16:colId xmlns:a16="http://schemas.microsoft.com/office/drawing/2014/main" val="3054449314"/>
                    </a:ext>
                  </a:extLst>
                </a:gridCol>
              </a:tblGrid>
              <a:tr h="35819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Nombre 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37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Periodo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1 - 20201;   2 - 20211;   3 - 20221;   4 - 20224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74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Ubicación Colegio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Urbano;   0 - Rural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831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Colegio Bilingüe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Sí;   0 - 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0146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Género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Masculino;   0 - Femenino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730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Estrato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Estrato 1;   2 - Estrato 2;   3 - Estrato 3;   4 - Estrato 4;   5 - Estrato 5;    6 - Estrato 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341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Acceso Internet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Sí;   0 - 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101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Inglés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[0, 20];   2 - (20, 40];   3 - (40, 60];   4 - (60, 80];   5 - (80, 100]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380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Matemáticas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423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Sociales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278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Ciencias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9158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Lectura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967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[0, 100];   2 - (100, 200];   3 - (200, 300];   4 - (300, 400];   5 - (400, 500]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738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4986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VISUALIZACIONES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8281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1085</Words>
  <Application>Microsoft Office PowerPoint</Application>
  <PresentationFormat>Presentación en pantalla (16:9)</PresentationFormat>
  <Paragraphs>187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Poppins Black</vt:lpstr>
      <vt:lpstr>Poppins</vt:lpstr>
      <vt:lpstr>Anaheim</vt:lpstr>
      <vt:lpstr>Nunito Light</vt:lpstr>
      <vt:lpstr>Arial</vt:lpstr>
      <vt:lpstr>Poppins ExtraBold</vt:lpstr>
      <vt:lpstr>Barlow</vt:lpstr>
      <vt:lpstr>Raleway</vt:lpstr>
      <vt:lpstr>Data Analytics Strategy Toolkit by Slidesgo</vt:lpstr>
      <vt:lpstr>RESULTADOS DE LAS PRUEBAS SABER 11  EN TOLIMA</vt:lpstr>
      <vt:lpstr>TABLA DE CONTENIDOS</vt:lpstr>
      <vt:lpstr>CONTEXTO</vt:lpstr>
      <vt:lpstr>¿QUÉ SON LAS PRUEBAS SABER 11 EN EL PAÍS?</vt:lpstr>
      <vt:lpstr>¿QUÉ SON LAS PRUEBAS SABER 11 EN EL PAÍS?</vt:lpstr>
      <vt:lpstr>OBJETIVO DEL PROYECTO</vt:lpstr>
      <vt:lpstr>SELECCIÓN DE VARIABLES</vt:lpstr>
      <vt:lpstr>VARIABLES DEL MODELO</vt:lpstr>
      <vt:lpstr>VISUALIZACIONES</vt:lpstr>
      <vt:lpstr>VISUALIZACIÓN 1</vt:lpstr>
      <vt:lpstr>VISUALIZACIÓN 2</vt:lpstr>
      <vt:lpstr>VISUALIZACIÓN 3</vt:lpstr>
      <vt:lpstr>MODELIZACIÓN</vt:lpstr>
      <vt:lpstr>MODELO POR RESTRICCIÓN</vt:lpstr>
      <vt:lpstr>MODELO POR HILL CLIMBING</vt:lpstr>
      <vt:lpstr>MODELO POR SCORING METHOD BIC</vt:lpstr>
      <vt:lpstr>COMPARACIÓN DE MODELOS</vt:lpstr>
      <vt:lpstr>TABLERO DE CONTROL</vt:lpstr>
      <vt:lpstr>PRODUCTO AL CLIENTE</vt:lpstr>
      <vt:lpstr>PRODUCTO AL CLIENTE</vt:lpstr>
      <vt:lpstr>PRODUCTO AL CLIENTE</vt:lpstr>
      <vt:lpstr>PRODUCTO AL CLIENTE</vt:lpstr>
      <vt:lpstr>PRODUCTO AL CLIENTE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ÉXITO ACADÉMICO</dc:title>
  <cp:lastModifiedBy>Santiago Torres Morales</cp:lastModifiedBy>
  <cp:revision>21</cp:revision>
  <dcterms:modified xsi:type="dcterms:W3CDTF">2023-12-07T04:19:36Z</dcterms:modified>
</cp:coreProperties>
</file>