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312" r:id="rId6"/>
    <p:sldId id="313" r:id="rId7"/>
    <p:sldId id="314" r:id="rId8"/>
    <p:sldId id="323" r:id="rId9"/>
    <p:sldId id="333" r:id="rId10"/>
    <p:sldId id="336" r:id="rId11"/>
    <p:sldId id="337" r:id="rId12"/>
    <p:sldId id="338" r:id="rId13"/>
    <p:sldId id="324" r:id="rId14"/>
    <p:sldId id="325" r:id="rId15"/>
    <p:sldId id="331" r:id="rId16"/>
    <p:sldId id="332" r:id="rId17"/>
    <p:sldId id="334" r:id="rId18"/>
    <p:sldId id="335" r:id="rId19"/>
    <p:sldId id="326" r:id="rId20"/>
    <p:sldId id="328" r:id="rId21"/>
    <p:sldId id="339" r:id="rId22"/>
    <p:sldId id="340" r:id="rId23"/>
    <p:sldId id="341" r:id="rId24"/>
    <p:sldId id="329" r:id="rId25"/>
    <p:sldId id="264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Black" panose="00000A00000000000000" pitchFamily="2" charset="0"/>
      <p:bold r:id="rId39"/>
      <p:boldItalic r:id="rId40"/>
    </p:embeddedFont>
    <p:embeddedFont>
      <p:font typeface="Poppins ExtraBold" panose="00000900000000000000" pitchFamily="2" charset="0"/>
      <p:bold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16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45568-E18A-43AF-BBD2-9F9A54BFB99B}">
  <a:tblStyle styleId="{F0245568-E18A-43AF-BBD2-9F9A54BFB9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78D63C-F070-4938-A053-DD7A151C62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206" autoAdjust="0"/>
  </p:normalViewPr>
  <p:slideViewPr>
    <p:cSldViewPr snapToGrid="0">
      <p:cViewPr>
        <p:scale>
          <a:sx n="90" d="100"/>
          <a:sy n="90" d="100"/>
        </p:scale>
        <p:origin x="82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86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8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49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6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478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4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738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9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1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1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4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0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171218"/>
            <a:ext cx="6355500" cy="102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Sebastián Rodríguez - 201923033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Santiago Torres - 202013737</a:t>
            </a:r>
          </a:p>
          <a:p>
            <a:r>
              <a:rPr lang="es-CO" sz="1600" kern="100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Carlos Pineda - 202013132</a:t>
            </a: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610692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PREDICCIÓN DE ÉXITO ACADÉMICO</a:t>
            </a:r>
            <a:endParaRPr sz="44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811789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A83A92-295B-48A5-865D-A488F72D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3" y="1138513"/>
            <a:ext cx="5047553" cy="3911448"/>
          </a:xfrm>
          <a:prstGeom prst="rect">
            <a:avLst/>
          </a:prstGeom>
        </p:spPr>
      </p:pic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1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337333-157C-4263-BED2-B6E8A84C18C2}"/>
              </a:ext>
            </a:extLst>
          </p:cNvPr>
          <p:cNvSpPr txBox="1"/>
          <p:nvPr/>
        </p:nvSpPr>
        <p:spPr>
          <a:xfrm>
            <a:off x="1989836" y="4004987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accent6">
                    <a:lumMod val="85000"/>
                  </a:schemeClr>
                </a:solidFill>
                <a:latin typeface="Barlow" panose="00000500000000000000" pitchFamily="2" charset="0"/>
              </a:rPr>
              <a:t>690</a:t>
            </a:r>
            <a:endParaRPr lang="es-CO" sz="1000" b="1" dirty="0">
              <a:solidFill>
                <a:schemeClr val="accent6">
                  <a:lumMod val="8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1B4FA3-0D6F-449B-BFAD-90A083AA1B63}"/>
              </a:ext>
            </a:extLst>
          </p:cNvPr>
          <p:cNvSpPr txBox="1"/>
          <p:nvPr/>
        </p:nvSpPr>
        <p:spPr>
          <a:xfrm>
            <a:off x="2924306" y="3559565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89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7AC361-3BAF-4A49-967D-A2D7AD3B5F72}"/>
              </a:ext>
            </a:extLst>
          </p:cNvPr>
          <p:cNvSpPr txBox="1"/>
          <p:nvPr/>
        </p:nvSpPr>
        <p:spPr>
          <a:xfrm>
            <a:off x="1989836" y="2848016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971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0048F3-3685-48AF-8A01-018C1C31C7E8}"/>
              </a:ext>
            </a:extLst>
          </p:cNvPr>
          <p:cNvSpPr txBox="1"/>
          <p:nvPr/>
        </p:nvSpPr>
        <p:spPr>
          <a:xfrm>
            <a:off x="1989836" y="1907647"/>
            <a:ext cx="473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>
                <a:latin typeface="Barlow" panose="00000500000000000000" pitchFamily="2" charset="0"/>
              </a:rPr>
              <a:t>631</a:t>
            </a:r>
            <a:endParaRPr lang="es-CO" sz="1050" b="1" dirty="0">
              <a:latin typeface="Barlow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F1D197-E2FA-42FA-A146-111F4D2474A1}"/>
              </a:ext>
            </a:extLst>
          </p:cNvPr>
          <p:cNvSpPr txBox="1"/>
          <p:nvPr/>
        </p:nvSpPr>
        <p:spPr>
          <a:xfrm>
            <a:off x="4098896" y="4384418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chemeClr val="accent6">
                    <a:lumMod val="85000"/>
                  </a:schemeClr>
                </a:solidFill>
                <a:latin typeface="Barlow" panose="00000500000000000000" pitchFamily="2" charset="0"/>
              </a:rPr>
              <a:t>145</a:t>
            </a:r>
            <a:endParaRPr lang="es-CO" sz="1000" b="1" dirty="0">
              <a:solidFill>
                <a:schemeClr val="accent6">
                  <a:lumMod val="85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95C3387-2216-46ED-AEA4-19A208FF6E97}"/>
              </a:ext>
            </a:extLst>
          </p:cNvPr>
          <p:cNvSpPr txBox="1"/>
          <p:nvPr/>
        </p:nvSpPr>
        <p:spPr>
          <a:xfrm>
            <a:off x="4098896" y="3290416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656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2FCAF1-CD23-4C2B-983D-77965BB7465D}"/>
              </a:ext>
            </a:extLst>
          </p:cNvPr>
          <p:cNvSpPr txBox="1"/>
          <p:nvPr/>
        </p:nvSpPr>
        <p:spPr>
          <a:xfrm>
            <a:off x="4098896" y="3986614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403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DF3E78-6FC7-42A6-B3F7-C5C3A9EF32AE}"/>
              </a:ext>
            </a:extLst>
          </p:cNvPr>
          <p:cNvSpPr txBox="1"/>
          <p:nvPr/>
        </p:nvSpPr>
        <p:spPr>
          <a:xfrm>
            <a:off x="5040452" y="4254690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45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5E8536A-E9B6-46B6-A1F0-6638DFF77F48}"/>
              </a:ext>
            </a:extLst>
          </p:cNvPr>
          <p:cNvCxnSpPr/>
          <p:nvPr/>
        </p:nvCxnSpPr>
        <p:spPr>
          <a:xfrm>
            <a:off x="2742352" y="3682676"/>
            <a:ext cx="25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D90191D-47FD-4D67-A575-FCABD4335EAC}"/>
              </a:ext>
            </a:extLst>
          </p:cNvPr>
          <p:cNvCxnSpPr/>
          <p:nvPr/>
        </p:nvCxnSpPr>
        <p:spPr>
          <a:xfrm>
            <a:off x="4836567" y="4385773"/>
            <a:ext cx="25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C6A3ACD-BE1A-47AF-9D12-61C40D00DB55}"/>
              </a:ext>
            </a:extLst>
          </p:cNvPr>
          <p:cNvSpPr txBox="1"/>
          <p:nvPr/>
        </p:nvSpPr>
        <p:spPr>
          <a:xfrm>
            <a:off x="5695510" y="1478730"/>
            <a:ext cx="3145999" cy="323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Las mujeres graduadas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superan significativamente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a los hombres: 690 frente a 145 en el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grupo becado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. 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En el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grupo no becado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la diferencia es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más pronunciada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, con 971 mujeres graduadas frente a 403 hombres.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Las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mujeres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tienen una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mayor tasa de graduación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que los hombres.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becas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desempeñan un papel positivo en la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reducción de abandonos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63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3116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2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F80526-E3C9-41BD-AE5E-E495820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5" y="1049624"/>
            <a:ext cx="5206807" cy="39488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3FF459-0BA8-4CDC-9370-E2743E09AB9B}"/>
              </a:ext>
            </a:extLst>
          </p:cNvPr>
          <p:cNvSpPr txBox="1"/>
          <p:nvPr/>
        </p:nvSpPr>
        <p:spPr>
          <a:xfrm>
            <a:off x="1467126" y="4177504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  <a:cs typeface="Times New Roman" panose="02020603050405020304" pitchFamily="18" charset="0"/>
              </a:rPr>
              <a:t>79</a:t>
            </a:r>
            <a:endParaRPr lang="es-CO" sz="10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02AE0F-F817-451E-8ED9-2096A9A51227}"/>
              </a:ext>
            </a:extLst>
          </p:cNvPr>
          <p:cNvSpPr txBox="1"/>
          <p:nvPr/>
        </p:nvSpPr>
        <p:spPr>
          <a:xfrm>
            <a:off x="1753651" y="4001089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163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EC1DD5-A873-49A8-AF4C-E9E91C3E7201}"/>
              </a:ext>
            </a:extLst>
          </p:cNvPr>
          <p:cNvSpPr txBox="1"/>
          <p:nvPr/>
        </p:nvSpPr>
        <p:spPr>
          <a:xfrm>
            <a:off x="2287219" y="3247044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557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40C537-AFE0-4A04-A85A-5CB0804C483B}"/>
              </a:ext>
            </a:extLst>
          </p:cNvPr>
          <p:cNvSpPr txBox="1"/>
          <p:nvPr/>
        </p:nvSpPr>
        <p:spPr>
          <a:xfrm>
            <a:off x="3903133" y="4038645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149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D641AB-3725-4874-8170-D9F88A224DD1}"/>
              </a:ext>
            </a:extLst>
          </p:cNvPr>
          <p:cNvSpPr txBox="1"/>
          <p:nvPr/>
        </p:nvSpPr>
        <p:spPr>
          <a:xfrm>
            <a:off x="3635398" y="4275238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22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B6E51D-1AAA-41ED-91ED-1731BB9067C1}"/>
              </a:ext>
            </a:extLst>
          </p:cNvPr>
          <p:cNvSpPr txBox="1"/>
          <p:nvPr/>
        </p:nvSpPr>
        <p:spPr>
          <a:xfrm>
            <a:off x="4441138" y="3259496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552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6C08E7-FCCE-423A-B0C6-4983A01EC178}"/>
              </a:ext>
            </a:extLst>
          </p:cNvPr>
          <p:cNvSpPr txBox="1"/>
          <p:nvPr/>
        </p:nvSpPr>
        <p:spPr>
          <a:xfrm>
            <a:off x="4173397" y="3308688"/>
            <a:ext cx="473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526</a:t>
            </a:r>
            <a:endParaRPr lang="es-CO" sz="1000" b="1" dirty="0">
              <a:latin typeface="Barlow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225B88-BBF9-4687-B52A-3657677BFD4F}"/>
              </a:ext>
            </a:extLst>
          </p:cNvPr>
          <p:cNvSpPr/>
          <p:nvPr/>
        </p:nvSpPr>
        <p:spPr>
          <a:xfrm>
            <a:off x="1417895" y="1075615"/>
            <a:ext cx="3668751" cy="2786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00B126-5E98-4A60-8221-3F88B7EE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0" y="921292"/>
            <a:ext cx="3558186" cy="24399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DCE2556-5046-4458-920D-63B49F161446}"/>
              </a:ext>
            </a:extLst>
          </p:cNvPr>
          <p:cNvSpPr txBox="1"/>
          <p:nvPr/>
        </p:nvSpPr>
        <p:spPr>
          <a:xfrm>
            <a:off x="5696206" y="1254811"/>
            <a:ext cx="3145999" cy="34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 el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grupo de deudores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las mujeres graduadas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superan considerablemente</a:t>
            </a:r>
            <a:r>
              <a:rPr lang="es-MX" sz="125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 los hombres: 79 frente a 22. 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rgbClr val="37415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 el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grupo sin deudas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se observa una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notoria disparidad en la graduación</a:t>
            </a:r>
            <a:r>
              <a:rPr lang="es-MX" sz="125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: 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1582 mujeres frente a 526 hombres.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rgbClr val="37415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Tanto en deudores como en no deudores, las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mujeres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destacan con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tasas más altas de graduación</a:t>
            </a:r>
            <a:r>
              <a:rPr lang="es-MX" sz="125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rgbClr val="37415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 condición de ser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deudor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incide en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tasas de graduación más bajas.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ECA787-30C1-4D40-A477-C3CD97151262}"/>
              </a:ext>
            </a:extLst>
          </p:cNvPr>
          <p:cNvSpPr txBox="1"/>
          <p:nvPr/>
        </p:nvSpPr>
        <p:spPr>
          <a:xfrm>
            <a:off x="1999758" y="1269676"/>
            <a:ext cx="508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latin typeface="Barlow" panose="00000500000000000000" pitchFamily="2" charset="0"/>
              </a:rPr>
              <a:t>1582</a:t>
            </a:r>
            <a:endParaRPr lang="es-CO" sz="1000" b="1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31592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 3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CCFA49-5EFC-43B7-AA25-249908A9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6" y="1017725"/>
            <a:ext cx="5346270" cy="38852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14F915-7750-4C11-9B4A-0F659F436C0C}"/>
              </a:ext>
            </a:extLst>
          </p:cNvPr>
          <p:cNvSpPr txBox="1"/>
          <p:nvPr/>
        </p:nvSpPr>
        <p:spPr>
          <a:xfrm>
            <a:off x="1355592" y="1643615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48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42710F-131F-486A-8B67-4C5BD395E279}"/>
              </a:ext>
            </a:extLst>
          </p:cNvPr>
          <p:cNvSpPr txBox="1"/>
          <p:nvPr/>
        </p:nvSpPr>
        <p:spPr>
          <a:xfrm>
            <a:off x="2825627" y="1739914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751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706F28-A737-437C-9F68-CBB39829F8D5}"/>
              </a:ext>
            </a:extLst>
          </p:cNvPr>
          <p:cNvSpPr txBox="1"/>
          <p:nvPr/>
        </p:nvSpPr>
        <p:spPr>
          <a:xfrm>
            <a:off x="1312476" y="1840778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25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15EBBD-07A1-4033-94E5-C4D88B7B6548}"/>
              </a:ext>
            </a:extLst>
          </p:cNvPr>
          <p:cNvSpPr txBox="1"/>
          <p:nvPr/>
        </p:nvSpPr>
        <p:spPr>
          <a:xfrm>
            <a:off x="2166084" y="1944138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425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3CDAA7-87E2-4729-91E5-4C4C1D4937EE}"/>
              </a:ext>
            </a:extLst>
          </p:cNvPr>
          <p:cNvSpPr txBox="1"/>
          <p:nvPr/>
        </p:nvSpPr>
        <p:spPr>
          <a:xfrm>
            <a:off x="1351746" y="2038566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48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FA989E-02F5-44D9-B3B2-CCF57A3C4EDB}"/>
              </a:ext>
            </a:extLst>
          </p:cNvPr>
          <p:cNvSpPr txBox="1"/>
          <p:nvPr/>
        </p:nvSpPr>
        <p:spPr>
          <a:xfrm>
            <a:off x="2967652" y="2135181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819</a:t>
            </a:r>
            <a:endParaRPr lang="es-CO" sz="8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C964FA-1D3B-4129-93EA-1D5C81165E4D}"/>
              </a:ext>
            </a:extLst>
          </p:cNvPr>
          <p:cNvSpPr txBox="1"/>
          <p:nvPr/>
        </p:nvSpPr>
        <p:spPr>
          <a:xfrm>
            <a:off x="1322277" y="2243003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30</a:t>
            </a:r>
            <a:endParaRPr lang="es-CO" sz="9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8D40E7-E639-43E7-9B7F-4A14912D9168}"/>
              </a:ext>
            </a:extLst>
          </p:cNvPr>
          <p:cNvSpPr txBox="1"/>
          <p:nvPr/>
        </p:nvSpPr>
        <p:spPr>
          <a:xfrm>
            <a:off x="2005618" y="2329151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352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DF7CC0-2294-42C3-AA67-CDB87A1BC350}"/>
              </a:ext>
            </a:extLst>
          </p:cNvPr>
          <p:cNvSpPr txBox="1"/>
          <p:nvPr/>
        </p:nvSpPr>
        <p:spPr>
          <a:xfrm>
            <a:off x="1559330" y="3214551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134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A1708A-6E67-4920-BFD9-82B1C683D1E8}"/>
              </a:ext>
            </a:extLst>
          </p:cNvPr>
          <p:cNvSpPr txBox="1"/>
          <p:nvPr/>
        </p:nvSpPr>
        <p:spPr>
          <a:xfrm>
            <a:off x="5137193" y="3307665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1844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3C9B33-0F33-4A9D-85A7-6C843FE085F9}"/>
              </a:ext>
            </a:extLst>
          </p:cNvPr>
          <p:cNvSpPr txBox="1"/>
          <p:nvPr/>
        </p:nvSpPr>
        <p:spPr>
          <a:xfrm>
            <a:off x="1322250" y="3415066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26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C4322B-EA01-43A8-A34C-62DC4F323A5E}"/>
              </a:ext>
            </a:extLst>
          </p:cNvPr>
          <p:cNvSpPr txBox="1"/>
          <p:nvPr/>
        </p:nvSpPr>
        <p:spPr>
          <a:xfrm>
            <a:off x="2059532" y="3507719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377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0B69BE-CA11-41E3-8648-56EF0689DEFF}"/>
              </a:ext>
            </a:extLst>
          </p:cNvPr>
          <p:cNvSpPr txBox="1"/>
          <p:nvPr/>
        </p:nvSpPr>
        <p:spPr>
          <a:xfrm>
            <a:off x="1329624" y="3802989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31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F371AE-0B0A-4EBA-9BF5-3E8F4362CEB5}"/>
              </a:ext>
            </a:extLst>
          </p:cNvPr>
          <p:cNvSpPr txBox="1"/>
          <p:nvPr/>
        </p:nvSpPr>
        <p:spPr>
          <a:xfrm>
            <a:off x="1504864" y="3615043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110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1EC5532-2E01-438C-9C72-CEA4483D38B9}"/>
              </a:ext>
            </a:extLst>
          </p:cNvPr>
          <p:cNvSpPr txBox="1"/>
          <p:nvPr/>
        </p:nvSpPr>
        <p:spPr>
          <a:xfrm>
            <a:off x="1906908" y="3900106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295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5F9B82-6FF5-4B41-9213-F26409483935}"/>
              </a:ext>
            </a:extLst>
          </p:cNvPr>
          <p:cNvSpPr txBox="1"/>
          <p:nvPr/>
        </p:nvSpPr>
        <p:spPr>
          <a:xfrm>
            <a:off x="5330002" y="3700051"/>
            <a:ext cx="394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b="1" dirty="0">
                <a:latin typeface="Barlow" panose="00000500000000000000" pitchFamily="2" charset="0"/>
                <a:cs typeface="Times New Roman" panose="02020603050405020304" pitchFamily="18" charset="0"/>
              </a:rPr>
              <a:t>1945</a:t>
            </a:r>
            <a:endParaRPr lang="es-CO" sz="700" b="1" dirty="0"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CAA38A-A67D-4389-9F98-0EFF96EC9234}"/>
              </a:ext>
            </a:extLst>
          </p:cNvPr>
          <p:cNvSpPr txBox="1"/>
          <p:nvPr/>
        </p:nvSpPr>
        <p:spPr>
          <a:xfrm>
            <a:off x="5769627" y="1344832"/>
            <a:ext cx="2976318" cy="323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1</a:t>
            </a:r>
            <a:r>
              <a:rPr lang="es-MX" sz="1250" b="1" i="0" baseline="3000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er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semestre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el 65.57% de los hombres y el 81.69% de las mujeres obtuvieron una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nota promedio entre 10 y 15.</a:t>
            </a: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 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2</a:t>
            </a:r>
            <a:r>
              <a:rPr lang="es-MX" sz="1250" b="1" i="0" baseline="3000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do</a:t>
            </a:r>
            <a:r>
              <a:rPr lang="es-MX" sz="125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semestre</a:t>
            </a:r>
            <a:r>
              <a:rPr lang="es-MX" sz="125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, el 60.13% de los hombres y el 77.45% de las mujeres obtuvieron una </a:t>
            </a:r>
            <a:r>
              <a:rPr lang="es-MX" sz="1250" b="0" i="0" dirty="0">
                <a:solidFill>
                  <a:schemeClr val="accent1"/>
                </a:solidFill>
                <a:effectLst/>
                <a:latin typeface="Barlow" panose="00000500000000000000" pitchFamily="2" charset="0"/>
              </a:rPr>
              <a:t>nota promedio entre 10 y 15.</a:t>
            </a:r>
          </a:p>
          <a:p>
            <a:pPr algn="just">
              <a:lnSpc>
                <a:spcPts val="1900"/>
              </a:lnSpc>
            </a:pPr>
            <a:endParaRPr lang="es-MX" sz="125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Las </a:t>
            </a:r>
            <a:r>
              <a:rPr lang="es-MX" sz="1250" b="1" dirty="0">
                <a:solidFill>
                  <a:schemeClr val="tx1"/>
                </a:solidFill>
                <a:latin typeface="Barlow" panose="00000500000000000000" pitchFamily="2" charset="0"/>
              </a:rPr>
              <a:t>mujeres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 en general tienen </a:t>
            </a:r>
            <a:r>
              <a:rPr lang="es-MX" sz="1250" dirty="0">
                <a:solidFill>
                  <a:schemeClr val="accent1"/>
                </a:solidFill>
                <a:latin typeface="Barlow" panose="00000500000000000000" pitchFamily="2" charset="0"/>
              </a:rPr>
              <a:t>mejores notas promedio </a:t>
            </a:r>
            <a:r>
              <a:rPr lang="es-MX" sz="1250" dirty="0">
                <a:solidFill>
                  <a:schemeClr val="tx1"/>
                </a:solidFill>
                <a:latin typeface="Barlow" panose="00000500000000000000" pitchFamily="2" charset="0"/>
              </a:rPr>
              <a:t>que los hombres.</a:t>
            </a:r>
            <a:endParaRPr lang="es-MX" sz="1250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9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MODELIZACIÓN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1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07EAA-C765-4D1C-A486-B2F1399EBD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83568"/>
            <a:ext cx="3990692" cy="335230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9B2D23-F1D2-4560-9C95-43E0A11C47AE}"/>
              </a:ext>
            </a:extLst>
          </p:cNvPr>
          <p:cNvSpPr txBox="1"/>
          <p:nvPr/>
        </p:nvSpPr>
        <p:spPr>
          <a:xfrm>
            <a:off x="5367670" y="1162031"/>
            <a:ext cx="3195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kern="0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Mujeres tienen un 25% menos de probabilidades de recibir una beca</a:t>
            </a:r>
            <a:r>
              <a:rPr lang="es-CO" b="1" kern="0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 (UNESCO, 2022)</a:t>
            </a:r>
          </a:p>
          <a:p>
            <a:pPr algn="ctr"/>
            <a:endParaRPr lang="es-CO" b="1" kern="0" dirty="0">
              <a:effectLst/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>
                <a:latin typeface="Barlow" panose="00000500000000000000" pitchFamily="2" charset="0"/>
                <a:ea typeface="Times New Roman" panose="02020603050405020304" pitchFamily="18" charset="0"/>
              </a:rPr>
              <a:t>B</a:t>
            </a:r>
            <a:r>
              <a:rPr lang="es-CO" kern="0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eneficiarios de becas tienen un 20% menos de probabilidades de ser deudores </a:t>
            </a:r>
            <a:r>
              <a:rPr lang="es-CO" b="1" kern="0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(NAFSA, 2022)</a:t>
            </a:r>
          </a:p>
          <a:p>
            <a:pPr algn="ctr"/>
            <a:endParaRPr lang="es-CO" b="1" kern="0" dirty="0">
              <a:effectLst/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>
                <a:latin typeface="Barlow" panose="00000500000000000000" pitchFamily="2" charset="0"/>
                <a:ea typeface="Times New Roman" panose="02020603050405020304" pitchFamily="18" charset="0"/>
              </a:rPr>
              <a:t>B</a:t>
            </a:r>
            <a:r>
              <a:rPr lang="es-CO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eneficiarios de becas tienen 15% más de probabilidades de graduarse a tiempo </a:t>
            </a:r>
            <a:r>
              <a:rPr lang="es-CO" b="1" kern="0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(NAFSA, 2022)</a:t>
            </a:r>
          </a:p>
          <a:p>
            <a:pPr algn="ctr"/>
            <a:endParaRPr lang="es-CO" b="1" dirty="0">
              <a:effectLst/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>
                <a:latin typeface="Barlow" panose="00000500000000000000" pitchFamily="2" charset="0"/>
                <a:ea typeface="Times New Roman" panose="02020603050405020304" pitchFamily="18" charset="0"/>
              </a:rPr>
              <a:t>E</a:t>
            </a:r>
            <a:r>
              <a:rPr lang="es-CO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studiantes con nota superior a 3.0 en primer semestre tienen 15% menos de probabilidades de desertar </a:t>
            </a:r>
            <a:r>
              <a:rPr lang="es-CO" b="1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(NCES,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effectLst/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977986" y="4359932"/>
            <a:ext cx="2915322" cy="577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latin typeface="Barlow" panose="00000500000000000000" pitchFamily="2" charset="0"/>
              </a:rPr>
              <a:t>Exactitud</a:t>
            </a:r>
            <a:r>
              <a:rPr lang="es-MX" dirty="0">
                <a:latin typeface="Barlow" panose="00000500000000000000" pitchFamily="2" charset="0"/>
              </a:rPr>
              <a:t> </a:t>
            </a:r>
            <a:r>
              <a:rPr lang="es-MX" b="1" dirty="0">
                <a:latin typeface="Barlow" panose="00000500000000000000" pitchFamily="2" charset="0"/>
              </a:rPr>
              <a:t>=</a:t>
            </a:r>
            <a:r>
              <a:rPr lang="es-MX" dirty="0">
                <a:latin typeface="Barlow" panose="00000500000000000000" pitchFamily="2" charset="0"/>
              </a:rPr>
              <a:t> 82.64%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-21.6825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PROYECTO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-14.3139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RESTRICCIÓN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3E0FA8-182D-432F-84CE-A7532F63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78" y="1017725"/>
            <a:ext cx="493463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 </a:t>
            </a:r>
            <a:r>
              <a:rPr lang="es-MX" dirty="0">
                <a:latin typeface="Barlow" panose="00000500000000000000" pitchFamily="2" charset="0"/>
              </a:rPr>
              <a:t>-15.0701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7" y="235813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HILL CLIMBING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67FD5-31B9-41B6-8644-CA813FCD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75" y="846618"/>
            <a:ext cx="4288443" cy="3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6336D8-2AEC-462F-87E8-3018937BF225}"/>
              </a:ext>
            </a:extLst>
          </p:cNvPr>
          <p:cNvSpPr txBox="1"/>
          <p:nvPr/>
        </p:nvSpPr>
        <p:spPr>
          <a:xfrm>
            <a:off x="3461270" y="4621337"/>
            <a:ext cx="2221456" cy="3206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MX" b="1" dirty="0">
                <a:latin typeface="Barlow" panose="00000500000000000000" pitchFamily="2" charset="0"/>
              </a:rPr>
              <a:t>BIC score =</a:t>
            </a:r>
            <a:r>
              <a:rPr lang="es-MX" dirty="0">
                <a:latin typeface="Barlow" panose="00000500000000000000" pitchFamily="2" charset="0"/>
              </a:rPr>
              <a:t> -13.7889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48" y="26170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POR SCORING METHOD BIC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385307-9213-435C-ABFF-10792AE1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27" y="883564"/>
            <a:ext cx="3989741" cy="3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 DE MODELOS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7924705-5D39-4DD5-B9E8-BC4D71B4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16945"/>
              </p:ext>
            </p:extLst>
          </p:nvPr>
        </p:nvGraphicFramePr>
        <p:xfrm>
          <a:off x="761986" y="1317882"/>
          <a:ext cx="2982177" cy="891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0914">
                  <a:extLst>
                    <a:ext uri="{9D8B030D-6E8A-4147-A177-3AD203B41FA5}">
                      <a16:colId xmlns:a16="http://schemas.microsoft.com/office/drawing/2014/main" val="1936080760"/>
                    </a:ext>
                  </a:extLst>
                </a:gridCol>
                <a:gridCol w="1251263">
                  <a:extLst>
                    <a:ext uri="{9D8B030D-6E8A-4147-A177-3AD203B41FA5}">
                      <a16:colId xmlns:a16="http://schemas.microsoft.com/office/drawing/2014/main" val="38117998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Modelo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  <a:latin typeface="Barlow" panose="00000500000000000000" pitchFamily="2" charset="0"/>
                        </a:rPr>
                        <a:t>BIC score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587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restricción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-14.3139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89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Barlow" panose="00000500000000000000" pitchFamily="2" charset="0"/>
                        </a:rPr>
                        <a:t>Por Hill Climbing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-15.0701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42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Por punta BIC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-13.7889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4636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0245957-FDC9-4247-ADC2-6B99E0E5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38535"/>
              </p:ext>
            </p:extLst>
          </p:nvPr>
        </p:nvGraphicFramePr>
        <p:xfrm>
          <a:off x="761986" y="2598440"/>
          <a:ext cx="7620027" cy="882015"/>
        </p:xfrm>
        <a:graphic>
          <a:graphicData uri="http://schemas.openxmlformats.org/drawingml/2006/table">
            <a:tbl>
              <a:tblPr>
                <a:tableStyleId>{0E78D63C-F070-4938-A053-DD7A151C62A3}</a:tableStyleId>
              </a:tblPr>
              <a:tblGrid>
                <a:gridCol w="940419">
                  <a:extLst>
                    <a:ext uri="{9D8B030D-6E8A-4147-A177-3AD203B41FA5}">
                      <a16:colId xmlns:a16="http://schemas.microsoft.com/office/drawing/2014/main" val="3693983123"/>
                    </a:ext>
                  </a:extLst>
                </a:gridCol>
                <a:gridCol w="836400">
                  <a:extLst>
                    <a:ext uri="{9D8B030D-6E8A-4147-A177-3AD203B41FA5}">
                      <a16:colId xmlns:a16="http://schemas.microsoft.com/office/drawing/2014/main" val="1269928468"/>
                    </a:ext>
                  </a:extLst>
                </a:gridCol>
                <a:gridCol w="691317">
                  <a:extLst>
                    <a:ext uri="{9D8B030D-6E8A-4147-A177-3AD203B41FA5}">
                      <a16:colId xmlns:a16="http://schemas.microsoft.com/office/drawing/2014/main" val="2662128637"/>
                    </a:ext>
                  </a:extLst>
                </a:gridCol>
                <a:gridCol w="903249">
                  <a:extLst>
                    <a:ext uri="{9D8B030D-6E8A-4147-A177-3AD203B41FA5}">
                      <a16:colId xmlns:a16="http://schemas.microsoft.com/office/drawing/2014/main" val="1947144032"/>
                    </a:ext>
                  </a:extLst>
                </a:gridCol>
                <a:gridCol w="1156165">
                  <a:extLst>
                    <a:ext uri="{9D8B030D-6E8A-4147-A177-3AD203B41FA5}">
                      <a16:colId xmlns:a16="http://schemas.microsoft.com/office/drawing/2014/main" val="3733572551"/>
                    </a:ext>
                  </a:extLst>
                </a:gridCol>
                <a:gridCol w="1018351">
                  <a:extLst>
                    <a:ext uri="{9D8B030D-6E8A-4147-A177-3AD203B41FA5}">
                      <a16:colId xmlns:a16="http://schemas.microsoft.com/office/drawing/2014/main" val="3743732800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3074713762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28919785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Modelo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BIC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positivos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Verdaderos negativos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Falsos negativos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922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Barlow" panose="00000500000000000000" pitchFamily="2" charset="0"/>
                        </a:rPr>
                        <a:t>Proyecto 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-21.6825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0.8195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82.64%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178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101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422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25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7597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>
                          <a:effectLst/>
                          <a:latin typeface="Barlow" panose="00000500000000000000" pitchFamily="2" charset="0"/>
                        </a:rPr>
                        <a:t>Punta BIC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-13.7889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0.8270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83.30%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182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97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423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>
                          <a:effectLst/>
                          <a:latin typeface="Barlow" panose="00000500000000000000" pitchFamily="2" charset="0"/>
                        </a:rPr>
                        <a:t>24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946515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F263E04-BA8E-4769-92EA-00612AA95A1B}"/>
              </a:ext>
            </a:extLst>
          </p:cNvPr>
          <p:cNvSpPr txBox="1"/>
          <p:nvPr/>
        </p:nvSpPr>
        <p:spPr>
          <a:xfrm>
            <a:off x="4427675" y="1428918"/>
            <a:ext cx="3603812" cy="69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dirty="0">
                <a:latin typeface="Barlow" panose="00000500000000000000" pitchFamily="2" charset="0"/>
              </a:rPr>
              <a:t>Se procede a comparar el modelo por punta BIC con el modelo del Proyecto 1</a:t>
            </a:r>
            <a:endParaRPr lang="es-CO" dirty="0">
              <a:latin typeface="Barlow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C5E21A-AD55-42C7-9FA8-800AC0A7391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83511" y="1775808"/>
            <a:ext cx="544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4AA8BE-D60B-43E2-A87C-0F9438FB1992}"/>
              </a:ext>
            </a:extLst>
          </p:cNvPr>
          <p:cNvSpPr txBox="1"/>
          <p:nvPr/>
        </p:nvSpPr>
        <p:spPr>
          <a:xfrm>
            <a:off x="918875" y="3750053"/>
            <a:ext cx="7112612" cy="134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es potencialmente </a:t>
            </a:r>
            <a:r>
              <a:rPr lang="es-MX" b="1" dirty="0">
                <a:latin typeface="Barlow" panose="00000500000000000000" pitchFamily="2" charset="0"/>
              </a:rPr>
              <a:t>mejor</a:t>
            </a:r>
            <a:r>
              <a:rPr lang="es-MX" dirty="0">
                <a:latin typeface="Barlow" panose="00000500000000000000" pitchFamily="2" charset="0"/>
              </a:rPr>
              <a:t> en términos de ajuste y complejidad.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es 0.66% </a:t>
            </a:r>
            <a:r>
              <a:rPr lang="es-MX" b="1" dirty="0">
                <a:latin typeface="Barlow" panose="00000500000000000000" pitchFamily="2" charset="0"/>
              </a:rPr>
              <a:t>más preciso </a:t>
            </a:r>
            <a:r>
              <a:rPr lang="es-MX" dirty="0">
                <a:latin typeface="Barlow" panose="00000500000000000000" pitchFamily="2" charset="0"/>
              </a:rPr>
              <a:t>que el modelo del proyecto 1.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Barlow" panose="00000500000000000000" pitchFamily="2" charset="0"/>
              </a:rPr>
              <a:t>El modelo por punta BIC tiene 4 falsos positivos </a:t>
            </a:r>
            <a:r>
              <a:rPr lang="es-MX" b="1" dirty="0">
                <a:latin typeface="Barlow" panose="00000500000000000000" pitchFamily="2" charset="0"/>
              </a:rPr>
              <a:t>menos</a:t>
            </a:r>
            <a:r>
              <a:rPr lang="es-MX" dirty="0">
                <a:latin typeface="Barlow" panose="00000500000000000000" pitchFamily="2" charset="0"/>
              </a:rPr>
              <a:t> que el modelo del proyecto 1.</a:t>
            </a:r>
          </a:p>
          <a:p>
            <a:pPr algn="ctr">
              <a:lnSpc>
                <a:spcPct val="150000"/>
              </a:lnSpc>
            </a:pP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3F04F3-A2B4-420C-A8AA-7859F0E3CEBB}"/>
              </a:ext>
            </a:extLst>
          </p:cNvPr>
          <p:cNvSpPr txBox="1"/>
          <p:nvPr/>
        </p:nvSpPr>
        <p:spPr>
          <a:xfrm>
            <a:off x="2733691" y="2230688"/>
            <a:ext cx="1128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Barlow" panose="00000500000000000000" pitchFamily="2" charset="0"/>
              </a:rPr>
              <a:t>*cifras en miles</a:t>
            </a:r>
            <a:endParaRPr lang="es-CO" sz="1100" dirty="0">
              <a:latin typeface="Barlow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B9ADE8-EAC9-45FE-805F-5656F610F1D4}"/>
              </a:ext>
            </a:extLst>
          </p:cNvPr>
          <p:cNvSpPr txBox="1"/>
          <p:nvPr/>
        </p:nvSpPr>
        <p:spPr>
          <a:xfrm>
            <a:off x="6571207" y="3519654"/>
            <a:ext cx="2009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Barlow" panose="00000500000000000000" pitchFamily="2" charset="0"/>
              </a:rPr>
              <a:t>*cifras del BIC score en miles</a:t>
            </a:r>
            <a:endParaRPr lang="es-CO" sz="11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TABLERO DE CONTROL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10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1016799" y="177829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CONTEXTO</a:t>
            </a:r>
            <a:endParaRPr sz="1300"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3419224" y="18227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/>
              <a:t>SELECCIÓN DE VARIABLES</a:t>
            </a:r>
            <a:endParaRPr sz="1300" dirty="0"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1016799" y="32680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MODELIZACIÓN</a:t>
            </a:r>
            <a:endParaRPr sz="1300"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3419224" y="326849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TABLERO DE CONTROL</a:t>
            </a:r>
            <a:endParaRPr sz="13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5866460" y="3275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CONCLUSIONES</a:t>
            </a:r>
            <a:endParaRPr sz="1300" dirty="0"/>
          </a:p>
        </p:txBody>
      </p:sp>
      <p:sp>
        <p:nvSpPr>
          <p:cNvPr id="811" name="Google Shape;811;p38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8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813" name="Google Shape;813;p3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6" name="Google Shape;816;p38"/>
          <p:cNvCxnSpPr>
            <a:stCxn id="817" idx="3"/>
            <a:endCxn id="811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stCxn id="820" idx="3"/>
            <a:endCxn id="818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stCxn id="824" idx="3"/>
            <a:endCxn id="822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958147" y="18157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VISUALIZACIONES</a:t>
            </a:r>
            <a:endParaRPr sz="1300" dirty="0"/>
          </a:p>
        </p:txBody>
      </p:sp>
      <p:grpSp>
        <p:nvGrpSpPr>
          <p:cNvPr id="830" name="Google Shape;830;p38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31" name="Google Shape;831;p38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9" name="Google Shape;839;p38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48" name="Google Shape;848;p38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59" name="Google Shape;859;p38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65" name="Google Shape;865;p38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rot="10800000" flipH="1">
            <a:off x="6806100" y="2958053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stCxn id="871" idx="3"/>
            <a:endCxn id="821" idx="1"/>
          </p:cNvCxnSpPr>
          <p:nvPr/>
        </p:nvCxnSpPr>
        <p:spPr>
          <a:xfrm rot="10800000" flipH="1">
            <a:off x="6806100" y="1512502"/>
            <a:ext cx="3048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DF4D5-7D0D-4226-B29F-926AB2EC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992586"/>
            <a:ext cx="9144000" cy="4074817"/>
          </a:xfrm>
          <a:prstGeom prst="rect">
            <a:avLst/>
          </a:prstGeom>
        </p:spPr>
      </p:pic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16550" y="18481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 AL CLIENTE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3AE456-E674-4330-8C27-46537CDD9A5D}"/>
              </a:ext>
            </a:extLst>
          </p:cNvPr>
          <p:cNvSpPr/>
          <p:nvPr/>
        </p:nvSpPr>
        <p:spPr>
          <a:xfrm>
            <a:off x="1018425" y="1797206"/>
            <a:ext cx="7010877" cy="223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D9FE0A-1956-415A-BB2C-8C2511929BF9}"/>
              </a:ext>
            </a:extLst>
          </p:cNvPr>
          <p:cNvSpPr/>
          <p:nvPr/>
        </p:nvSpPr>
        <p:spPr>
          <a:xfrm>
            <a:off x="11150" y="4869714"/>
            <a:ext cx="1211593" cy="25142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10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221014-7BE6-4042-86CB-7D7F7FD7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991"/>
            <a:ext cx="9144000" cy="41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9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EBC827-0F8E-4B47-85FB-E9EDE081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799"/>
            <a:ext cx="9144000" cy="4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A486-7FAD-47C9-9964-60A12124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AL CLIENTE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166170-11DD-4E24-B8D2-4CDDD6381873}"/>
              </a:ext>
            </a:extLst>
          </p:cNvPr>
          <p:cNvSpPr/>
          <p:nvPr/>
        </p:nvSpPr>
        <p:spPr>
          <a:xfrm>
            <a:off x="0" y="4284921"/>
            <a:ext cx="9144000" cy="858579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9678DE-83A5-4AF1-BD53-A9C7830E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341"/>
            <a:ext cx="9144000" cy="35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52848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CONCLUSIONES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54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891017" y="2571750"/>
            <a:ext cx="2011672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 escoge el modelo por</a:t>
            </a:r>
            <a:r>
              <a:rPr lang="en" sz="1400" b="1" dirty="0"/>
              <a:t> punta BIC</a:t>
            </a:r>
            <a:r>
              <a:rPr lang="en" sz="1400" dirty="0"/>
              <a:t> con una exactitud del </a:t>
            </a:r>
            <a:r>
              <a:rPr lang="en" sz="1400" b="1" dirty="0"/>
              <a:t>83.3%</a:t>
            </a:r>
            <a:r>
              <a:rPr lang="en" sz="1400" dirty="0"/>
              <a:t> para el desarrollo de nuestro producto.</a:t>
            </a:r>
          </a:p>
        </p:txBody>
      </p:sp>
      <p:sp>
        <p:nvSpPr>
          <p:cNvPr id="968" name="Google Shape;968;p44"/>
          <p:cNvSpPr txBox="1">
            <a:spLocks noGrp="1"/>
          </p:cNvSpPr>
          <p:nvPr>
            <p:ph type="subTitle" idx="2"/>
          </p:nvPr>
        </p:nvSpPr>
        <p:spPr>
          <a:xfrm>
            <a:off x="3341064" y="2512054"/>
            <a:ext cx="2403441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Variables significativas: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Género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Deudor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Becario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Notas en 1° y 2° semestre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Créditos aprobados en 1° y 2° semestre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3"/>
          </p:nvPr>
        </p:nvSpPr>
        <p:spPr>
          <a:xfrm>
            <a:off x="6085056" y="2571750"/>
            <a:ext cx="2134221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A partir del resultado, el estudiante puede tomar </a:t>
            </a:r>
            <a:r>
              <a:rPr lang="es-CO" sz="1400" b="1" dirty="0"/>
              <a:t>medidas proactivas </a:t>
            </a:r>
            <a:r>
              <a:rPr lang="es-CO" sz="1400" dirty="0"/>
              <a:t>para mejorar su desempeño académico y no desertar.</a:t>
            </a:r>
            <a:endParaRPr sz="1400" dirty="0"/>
          </a:p>
        </p:txBody>
      </p:sp>
      <p:pic>
        <p:nvPicPr>
          <p:cNvPr id="5122" name="Picture 2" descr="Iconos De Equipo, Estadísticas, Gráfico imagen png - imagen transparente  descarga gratuita">
            <a:extLst>
              <a:ext uri="{FF2B5EF4-FFF2-40B4-BE49-F238E27FC236}">
                <a16:creationId xmlns:a16="http://schemas.microsoft.com/office/drawing/2014/main" id="{9D1249A8-F041-471D-A74F-B994F160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667" r="96333">
                        <a14:foregroundMark x1="39889" y1="56000" x2="37778" y2="59333"/>
                        <a14:foregroundMark x1="9333" y1="86222" x2="20222" y2="86444"/>
                        <a14:foregroundMark x1="20222" y1="86444" x2="24000" y2="86000"/>
                        <a14:foregroundMark x1="5556" y1="83889" x2="3667" y2="73222"/>
                        <a14:foregroundMark x1="95889" y1="50889" x2="96333" y2="68889"/>
                        <a14:foregroundMark x1="63889" y1="57889" x2="63889" y2="57889"/>
                        <a14:foregroundMark x1="76667" y1="54333" x2="76667" y2="54333"/>
                        <a14:foregroundMark x1="82889" y1="52889" x2="82889" y2="52889"/>
                        <a14:foregroundMark x1="68889" y1="75222" x2="68889" y2="75222"/>
                        <a14:foregroundMark x1="63222" y1="55000" x2="63222" y2="57889"/>
                        <a14:foregroundMark x1="21111" y1="51667" x2="19333" y2="42000"/>
                        <a14:foregroundMark x1="19333" y1="42000" x2="28333" y2="4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13" y="1061926"/>
            <a:ext cx="1509824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ono de usuario de la persona - Descargar PNG/SVG transparente | Iconos,  Iconos personas, Tarjetas de presentacion psicologos">
            <a:extLst>
              <a:ext uri="{FF2B5EF4-FFF2-40B4-BE49-F238E27FC236}">
                <a16:creationId xmlns:a16="http://schemas.microsoft.com/office/drawing/2014/main" id="{0336024C-047D-4DA9-8EF9-4D6C120F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65" y="1172903"/>
            <a:ext cx="1287869" cy="12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oactivo - Iconos gratis de flechas">
            <a:extLst>
              <a:ext uri="{FF2B5EF4-FFF2-40B4-BE49-F238E27FC236}">
                <a16:creationId xmlns:a16="http://schemas.microsoft.com/office/drawing/2014/main" id="{7D26F0D3-37F8-467D-90B4-F627A290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5" y="1253308"/>
            <a:ext cx="1207464" cy="12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PANORAMA ACTUAL DE LA EDUCACIÓN SUPERIOR</a:t>
            </a:r>
            <a:endParaRPr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C957EA-EB5F-4814-8727-E7FFBAD1CF7A}"/>
              </a:ext>
            </a:extLst>
          </p:cNvPr>
          <p:cNvSpPr txBox="1"/>
          <p:nvPr/>
        </p:nvSpPr>
        <p:spPr>
          <a:xfrm>
            <a:off x="892884" y="1000458"/>
            <a:ext cx="753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La educación superior es un pilar fundamental para el desarrollo económico y social de un país. Sin embargo, el panorama actual presenta nuevos desafíos que deben ser abordados por las universidades y los gobiernos. </a:t>
            </a:r>
            <a:endParaRPr lang="es-CO" sz="1600" dirty="0">
              <a:latin typeface="Barlow" panose="00000500000000000000" pitchFamily="2" charset="0"/>
            </a:endParaRPr>
          </a:p>
        </p:txBody>
      </p:sp>
      <p:sp>
        <p:nvSpPr>
          <p:cNvPr id="10" name="Google Shape;1262;p53">
            <a:extLst>
              <a:ext uri="{FF2B5EF4-FFF2-40B4-BE49-F238E27FC236}">
                <a16:creationId xmlns:a16="http://schemas.microsoft.com/office/drawing/2014/main" id="{7738B3A4-202F-42C1-B31F-401963E3E579}"/>
              </a:ext>
            </a:extLst>
          </p:cNvPr>
          <p:cNvSpPr/>
          <p:nvPr/>
        </p:nvSpPr>
        <p:spPr>
          <a:xfrm flipH="1">
            <a:off x="2136098" y="1981615"/>
            <a:ext cx="1397700" cy="1397700"/>
          </a:xfrm>
          <a:prstGeom prst="blockArc">
            <a:avLst>
              <a:gd name="adj1" fmla="val 7674329"/>
              <a:gd name="adj2" fmla="val 16256715"/>
              <a:gd name="adj3" fmla="val 1271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261;p53">
            <a:extLst>
              <a:ext uri="{FF2B5EF4-FFF2-40B4-BE49-F238E27FC236}">
                <a16:creationId xmlns:a16="http://schemas.microsoft.com/office/drawing/2014/main" id="{793B2D77-4F60-4C1E-A059-4014E07E202B}"/>
              </a:ext>
            </a:extLst>
          </p:cNvPr>
          <p:cNvSpPr/>
          <p:nvPr/>
        </p:nvSpPr>
        <p:spPr>
          <a:xfrm>
            <a:off x="2148669" y="1989115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61;p53">
            <a:extLst>
              <a:ext uri="{FF2B5EF4-FFF2-40B4-BE49-F238E27FC236}">
                <a16:creationId xmlns:a16="http://schemas.microsoft.com/office/drawing/2014/main" id="{E4E69591-62F2-429E-A53B-305CCC861BA0}"/>
              </a:ext>
            </a:extLst>
          </p:cNvPr>
          <p:cNvSpPr/>
          <p:nvPr/>
        </p:nvSpPr>
        <p:spPr>
          <a:xfrm>
            <a:off x="5456130" y="1989115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262;p53">
            <a:extLst>
              <a:ext uri="{FF2B5EF4-FFF2-40B4-BE49-F238E27FC236}">
                <a16:creationId xmlns:a16="http://schemas.microsoft.com/office/drawing/2014/main" id="{38A8825E-E4DD-4DCC-B7D2-C3B7C4138B44}"/>
              </a:ext>
            </a:extLst>
          </p:cNvPr>
          <p:cNvSpPr/>
          <p:nvPr/>
        </p:nvSpPr>
        <p:spPr>
          <a:xfrm flipH="1">
            <a:off x="5452281" y="1974115"/>
            <a:ext cx="1397700" cy="1397700"/>
          </a:xfrm>
          <a:prstGeom prst="blockArc">
            <a:avLst>
              <a:gd name="adj1" fmla="val 9973193"/>
              <a:gd name="adj2" fmla="val 16256715"/>
              <a:gd name="adj3" fmla="val 1271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D4DADA-C51F-48B5-BB10-59E074F981E7}"/>
              </a:ext>
            </a:extLst>
          </p:cNvPr>
          <p:cNvSpPr txBox="1"/>
          <p:nvPr/>
        </p:nvSpPr>
        <p:spPr>
          <a:xfrm>
            <a:off x="2436706" y="2469635"/>
            <a:ext cx="8066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39%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740324-5222-4426-9057-F836002E5D65}"/>
              </a:ext>
            </a:extLst>
          </p:cNvPr>
          <p:cNvSpPr txBox="1"/>
          <p:nvPr/>
        </p:nvSpPr>
        <p:spPr>
          <a:xfrm>
            <a:off x="990087" y="3608122"/>
            <a:ext cx="3699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1F1F1F"/>
                </a:solidFill>
                <a:latin typeface="Barlow" panose="00000500000000000000" pitchFamily="2" charset="0"/>
              </a:rPr>
              <a:t>L</a:t>
            </a: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 </a:t>
            </a:r>
            <a:r>
              <a:rPr lang="es-MX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tasa de abandono académico en la educación superior</a:t>
            </a: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 en Colombia es del 39% </a:t>
            </a:r>
            <a:r>
              <a:rPr lang="es-MX" b="1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(Ministerio de Educación Nacional de Colombia, 2022)</a:t>
            </a:r>
            <a:endParaRPr lang="es-CO" b="1" dirty="0">
              <a:latin typeface="Barlow" panose="00000500000000000000" pitchFamily="2" charset="0"/>
            </a:endParaRPr>
          </a:p>
        </p:txBody>
      </p:sp>
      <p:cxnSp>
        <p:nvCxnSpPr>
          <p:cNvPr id="19" name="Google Shape;1269;p53">
            <a:extLst>
              <a:ext uri="{FF2B5EF4-FFF2-40B4-BE49-F238E27FC236}">
                <a16:creationId xmlns:a16="http://schemas.microsoft.com/office/drawing/2014/main" id="{43C25B58-E138-418C-ACD8-7945D06B7751}"/>
              </a:ext>
            </a:extLst>
          </p:cNvPr>
          <p:cNvCxnSpPr/>
          <p:nvPr/>
        </p:nvCxnSpPr>
        <p:spPr>
          <a:xfrm>
            <a:off x="2840018" y="3371815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3CF5C-BFED-49FF-B139-E6AC32912C63}"/>
              </a:ext>
            </a:extLst>
          </p:cNvPr>
          <p:cNvSpPr txBox="1"/>
          <p:nvPr/>
        </p:nvSpPr>
        <p:spPr>
          <a:xfrm>
            <a:off x="4570578" y="3595315"/>
            <a:ext cx="3153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1F1F1F"/>
                </a:solidFill>
                <a:latin typeface="Barlow" panose="00000500000000000000" pitchFamily="2" charset="0"/>
              </a:rPr>
              <a:t>L</a:t>
            </a:r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 tasa de abandono académico en la educación superior en América Latina es del 28% </a:t>
            </a:r>
            <a:r>
              <a:rPr lang="es-MX" b="1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(UNESCO, 2022)</a:t>
            </a:r>
            <a:endParaRPr lang="es-CO" b="1" dirty="0">
              <a:latin typeface="Barlow" panose="00000500000000000000" pitchFamily="2" charset="0"/>
            </a:endParaRPr>
          </a:p>
        </p:txBody>
      </p:sp>
      <p:cxnSp>
        <p:nvCxnSpPr>
          <p:cNvPr id="22" name="Google Shape;1269;p53">
            <a:extLst>
              <a:ext uri="{FF2B5EF4-FFF2-40B4-BE49-F238E27FC236}">
                <a16:creationId xmlns:a16="http://schemas.microsoft.com/office/drawing/2014/main" id="{64B3EC57-C231-451B-908D-31F919FDC01D}"/>
              </a:ext>
            </a:extLst>
          </p:cNvPr>
          <p:cNvCxnSpPr/>
          <p:nvPr/>
        </p:nvCxnSpPr>
        <p:spPr>
          <a:xfrm>
            <a:off x="6147480" y="3383634"/>
            <a:ext cx="0" cy="22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B22C102-EE32-431B-A6DE-22030F2371B5}"/>
              </a:ext>
            </a:extLst>
          </p:cNvPr>
          <p:cNvSpPr txBox="1"/>
          <p:nvPr/>
        </p:nvSpPr>
        <p:spPr>
          <a:xfrm>
            <a:off x="5766085" y="2449827"/>
            <a:ext cx="8066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3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CC432-A497-46DD-927A-3ED077F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dirty="0"/>
              <a:t>DESAFÍOS DE LOS ESTUDIANTES UNIVERSITARIOS</a:t>
            </a:r>
          </a:p>
        </p:txBody>
      </p:sp>
      <p:pic>
        <p:nvPicPr>
          <p:cNvPr id="1026" name="Picture 2" descr="Iconos de Economía - Iconos gratuitos de 45,347">
            <a:extLst>
              <a:ext uri="{FF2B5EF4-FFF2-40B4-BE49-F238E27FC236}">
                <a16:creationId xmlns:a16="http://schemas.microsoft.com/office/drawing/2014/main" id="{6F6C6687-436B-4EBB-A290-AABB3709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56" y="1523716"/>
            <a:ext cx="944136" cy="9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F4D8A8-8DA5-4A0E-9717-FB7670AC0DDF}"/>
              </a:ext>
            </a:extLst>
          </p:cNvPr>
          <p:cNvSpPr txBox="1"/>
          <p:nvPr/>
        </p:nvSpPr>
        <p:spPr>
          <a:xfrm>
            <a:off x="947853" y="1116832"/>
            <a:ext cx="724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Las causas del abandono académico en Colombia son diversas, pero las más comunes son:</a:t>
            </a:r>
            <a:endParaRPr lang="es-CO" dirty="0">
              <a:latin typeface="Barlow" panose="00000500000000000000" pitchFamily="2" charset="0"/>
            </a:endParaRPr>
          </a:p>
        </p:txBody>
      </p:sp>
      <p:pic>
        <p:nvPicPr>
          <p:cNvPr id="1030" name="Picture 6" descr="Académico - Iconos gratis de educación">
            <a:extLst>
              <a:ext uri="{FF2B5EF4-FFF2-40B4-BE49-F238E27FC236}">
                <a16:creationId xmlns:a16="http://schemas.microsoft.com/office/drawing/2014/main" id="{5271FC7B-332F-4E32-87D2-4350EA5E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03" y="2589261"/>
            <a:ext cx="944136" cy="94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lud mental - Iconos gratis de médico">
            <a:extLst>
              <a:ext uri="{FF2B5EF4-FFF2-40B4-BE49-F238E27FC236}">
                <a16:creationId xmlns:a16="http://schemas.microsoft.com/office/drawing/2014/main" id="{4C78F247-71DE-45D1-B7F2-AA1D0E8C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00" y="3708134"/>
            <a:ext cx="944136" cy="8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2A0686-02D3-4B0E-9055-04C918F1434C}"/>
              </a:ext>
            </a:extLst>
          </p:cNvPr>
          <p:cNvSpPr txBox="1"/>
          <p:nvPr/>
        </p:nvSpPr>
        <p:spPr>
          <a:xfrm>
            <a:off x="2308302" y="1528992"/>
            <a:ext cx="3044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F1F1F"/>
                </a:solidFill>
                <a:latin typeface="Barlow" panose="00000500000000000000" pitchFamily="2" charset="0"/>
              </a:rPr>
              <a:t>Factores socioeconómicos: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F1F1F"/>
                </a:solidFill>
                <a:latin typeface="Barlow" panose="00000500000000000000" pitchFamily="2" charset="0"/>
              </a:rPr>
              <a:t>Falta de recursos económicos para pagar la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1F1F1F"/>
                </a:solidFill>
                <a:latin typeface="Barlow" panose="00000500000000000000" pitchFamily="2" charset="0"/>
              </a:rPr>
              <a:t>Altos g</a:t>
            </a:r>
            <a:r>
              <a:rPr lang="es-CO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astos de manutención</a:t>
            </a: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43FF8E-3D0C-432A-B659-3C41978E403C}"/>
              </a:ext>
            </a:extLst>
          </p:cNvPr>
          <p:cNvSpPr txBox="1"/>
          <p:nvPr/>
        </p:nvSpPr>
        <p:spPr>
          <a:xfrm>
            <a:off x="2308301" y="2565579"/>
            <a:ext cx="3389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F1F1F"/>
                </a:solidFill>
                <a:latin typeface="Barlow" panose="00000500000000000000" pitchFamily="2" charset="0"/>
              </a:rPr>
              <a:t>Factores académicos: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F1F1F"/>
                </a:solidFill>
                <a:latin typeface="Barlow" panose="00000500000000000000" pitchFamily="2" charset="0"/>
              </a:rPr>
              <a:t>Bajo rendimiento académico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Falta de interés en los estudios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1F1F1F"/>
                </a:solidFill>
                <a:latin typeface="Barlow" panose="00000500000000000000" pitchFamily="2" charset="0"/>
              </a:rPr>
              <a:t>Carga de trabajo abrumadora</a:t>
            </a:r>
            <a:endParaRPr lang="es-CO" b="0" i="0" dirty="0">
              <a:solidFill>
                <a:srgbClr val="1F1F1F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rlow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4E15B46-6D90-4438-A6FB-039E2D189A73}"/>
              </a:ext>
            </a:extLst>
          </p:cNvPr>
          <p:cNvSpPr txBox="1"/>
          <p:nvPr/>
        </p:nvSpPr>
        <p:spPr>
          <a:xfrm>
            <a:off x="2308300" y="3642822"/>
            <a:ext cx="3389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F1F1F"/>
                </a:solidFill>
                <a:latin typeface="Barlow" panose="00000500000000000000" pitchFamily="2" charset="0"/>
              </a:rPr>
              <a:t>Factores personales: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F1F1F"/>
                </a:solidFill>
                <a:latin typeface="Barlow" panose="00000500000000000000" pitchFamily="2" charset="0"/>
              </a:rPr>
              <a:t>Salud mental deteriorada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Falta de </a:t>
            </a:r>
            <a:r>
              <a:rPr lang="es-CO" dirty="0">
                <a:solidFill>
                  <a:srgbClr val="1F1F1F"/>
                </a:solidFill>
                <a:latin typeface="Barlow" panose="00000500000000000000" pitchFamily="2" charset="0"/>
              </a:rPr>
              <a:t>a</a:t>
            </a:r>
            <a:r>
              <a:rPr lang="es-CO" b="0" i="0" dirty="0">
                <a:solidFill>
                  <a:srgbClr val="1F1F1F"/>
                </a:solidFill>
                <a:effectLst/>
                <a:latin typeface="Barlow" panose="00000500000000000000" pitchFamily="2" charset="0"/>
              </a:rPr>
              <a:t>poyo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Barlow" panose="00000500000000000000" pitchFamily="2" charset="0"/>
              </a:rPr>
              <a:t>Baja motivación y determinación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DCF56E-883C-46C0-A654-B33098B6A8AC}"/>
              </a:ext>
            </a:extLst>
          </p:cNvPr>
          <p:cNvSpPr/>
          <p:nvPr/>
        </p:nvSpPr>
        <p:spPr>
          <a:xfrm>
            <a:off x="5441795" y="1959453"/>
            <a:ext cx="3314930" cy="17756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solidFill>
                  <a:schemeClr val="tx1"/>
                </a:solidFill>
                <a:latin typeface="Barlow" panose="00000500000000000000" pitchFamily="2" charset="0"/>
              </a:rPr>
              <a:t>Tendencias generales en Colombia:</a:t>
            </a:r>
          </a:p>
          <a:p>
            <a:endParaRPr lang="es-CO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342900" indent="-342900">
              <a:buAutoNum type="arabicPeriod"/>
            </a:pPr>
            <a:r>
              <a:rPr lang="es-CO" dirty="0">
                <a:solidFill>
                  <a:schemeClr val="tx1"/>
                </a:solidFill>
                <a:latin typeface="Barlow" panose="00000500000000000000" pitchFamily="2" charset="0"/>
              </a:rPr>
              <a:t>Aumento de la matrícula</a:t>
            </a:r>
          </a:p>
          <a:p>
            <a:pPr marL="342900" indent="-342900">
              <a:buAutoNum type="arabicPeriod"/>
            </a:pPr>
            <a:r>
              <a:rPr lang="es-CO" dirty="0">
                <a:solidFill>
                  <a:schemeClr val="tx1"/>
                </a:solidFill>
                <a:latin typeface="Barlow" panose="00000500000000000000" pitchFamily="2" charset="0"/>
              </a:rPr>
              <a:t>Cambios en el modelo educativo (introducción de la educación virtual</a:t>
            </a:r>
            <a:r>
              <a:rPr lang="es-CO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96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35ED8-000A-4C7A-A0DE-3A7C641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6E84C-86FB-4806-B494-4BEE217E50D8}"/>
              </a:ext>
            </a:extLst>
          </p:cNvPr>
          <p:cNvSpPr txBox="1"/>
          <p:nvPr/>
        </p:nvSpPr>
        <p:spPr>
          <a:xfrm>
            <a:off x="1046179" y="1114059"/>
            <a:ext cx="70516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  <a:latin typeface="Barlow" panose="00000500000000000000" pitchFamily="2" charset="0"/>
              </a:rPr>
              <a:t>Pregunta de interés: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¿Cómo impactan las características personales y el desempeño académico de los estudiantes en su probabilidad de completar con éxito su carrera universitaria dentro del período de tiempo previsto?</a:t>
            </a:r>
          </a:p>
          <a:p>
            <a:pPr algn="just"/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Usuario: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Estudiante que quiera realizar una autoevaluación para estimar su nivel de riesgo. </a:t>
            </a:r>
          </a:p>
          <a:p>
            <a:pPr algn="just"/>
            <a:endParaRPr lang="es-MX" sz="16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  <a:latin typeface="Barlow" panose="00000500000000000000" pitchFamily="2" charset="0"/>
              </a:rPr>
              <a:t>Objetivo: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Desarrollar un producto analítico que permita a nuestros </a:t>
            </a:r>
            <a:r>
              <a:rPr lang="es-MX" sz="1600" dirty="0">
                <a:solidFill>
                  <a:schemeClr val="tx1"/>
                </a:solidFill>
                <a:latin typeface="Barlow" panose="00000500000000000000" pitchFamily="2" charset="0"/>
              </a:rPr>
              <a:t>usuarios </a:t>
            </a:r>
            <a:r>
              <a:rPr lang="es-MX" sz="1600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estimar de manera precisa y confiable la probabilidad de graduarse con éxito dentro del período de tiempo previsto.</a:t>
            </a:r>
          </a:p>
          <a:p>
            <a:pPr marL="285750" lvl="7" indent="-285750" algn="just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285750" lvl="7" indent="-285750" algn="just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pic>
        <p:nvPicPr>
          <p:cNvPr id="2052" name="Picture 4" descr="Dibujo de Birrete de graduación para Colorear - Dibujos.net">
            <a:extLst>
              <a:ext uri="{FF2B5EF4-FFF2-40B4-BE49-F238E27FC236}">
                <a16:creationId xmlns:a16="http://schemas.microsoft.com/office/drawing/2014/main" id="{9FF3E0CE-E1BB-456D-A762-197F8C70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2" y="3821849"/>
            <a:ext cx="1687215" cy="13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SELECCIÓN DE VARIABLES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46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023D06-7B51-48F8-A393-FDF2764FF17A}"/>
              </a:ext>
            </a:extLst>
          </p:cNvPr>
          <p:cNvSpPr/>
          <p:nvPr/>
        </p:nvSpPr>
        <p:spPr>
          <a:xfrm>
            <a:off x="11151" y="3869473"/>
            <a:ext cx="3668751" cy="12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DEL MODELO</a:t>
            </a: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04BD2E0-E381-4522-A381-6D501CA2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31376"/>
              </p:ext>
            </p:extLst>
          </p:nvPr>
        </p:nvGraphicFramePr>
        <p:xfrm>
          <a:off x="204592" y="1453851"/>
          <a:ext cx="8734816" cy="2773680"/>
        </p:xfrm>
        <a:graphic>
          <a:graphicData uri="http://schemas.openxmlformats.org/drawingml/2006/table">
            <a:tbl>
              <a:tblPr firstRow="1" firstCol="1" bandRow="1">
                <a:tableStyleId>{F0245568-E18A-43AF-BBD2-9F9A54BFB99B}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22281887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326689738"/>
                    </a:ext>
                  </a:extLst>
                </a:gridCol>
                <a:gridCol w="1299748">
                  <a:extLst>
                    <a:ext uri="{9D8B030D-6E8A-4147-A177-3AD203B41FA5}">
                      <a16:colId xmlns:a16="http://schemas.microsoft.com/office/drawing/2014/main" val="384562326"/>
                    </a:ext>
                  </a:extLst>
                </a:gridCol>
                <a:gridCol w="4463268">
                  <a:extLst>
                    <a:ext uri="{9D8B030D-6E8A-4147-A177-3AD203B41FA5}">
                      <a16:colId xmlns:a16="http://schemas.microsoft.com/office/drawing/2014/main" val="30544493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#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>
                          <a:effectLst/>
                          <a:latin typeface="Barlow" panose="00000500000000000000" pitchFamily="2" charset="0"/>
                        </a:rPr>
                        <a:t>Nombre atributo</a:t>
                      </a:r>
                      <a:endParaRPr lang="es-CO" sz="1400" b="1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>
                          <a:effectLst/>
                          <a:latin typeface="Barlow" panose="00000500000000000000" pitchFamily="2" charset="0"/>
                        </a:rPr>
                        <a:t>Tipo</a:t>
                      </a:r>
                      <a:endParaRPr lang="es-CO" sz="1400" b="1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Descripción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637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1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Debtor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1 - Sí   0 - No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01744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2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Gender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1 - Masculino   0 - Femenino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24831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3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Scholarship holder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1 - Sí   0 - No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20146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4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  <a:latin typeface="Barlow" panose="00000500000000000000" pitchFamily="2" charset="0"/>
                        </a:rPr>
                        <a:t>Curricular units 1st sem (approved)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0 - [0-6]   1 - (6 - 12]   2 - (12-18]   3 - (18-24]   4 - (24-28]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5730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5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Barlow" panose="00000500000000000000" pitchFamily="2" charset="0"/>
                        </a:rPr>
                        <a:t>Curricular units 1st sem (grade)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0 - [0-5]   1 - (5 - 10]   2 - (10-15]   3 - (15-20]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11341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6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Barlow" panose="00000500000000000000" pitchFamily="2" charset="0"/>
                        </a:rPr>
                        <a:t>Curricular units 2nd sem (approved)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0 - [0-6]   1 - (6 - 12]   2 - (12-18]   3 - (18-24]   4 - (24-28]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77101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7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  <a:latin typeface="Barlow" panose="00000500000000000000" pitchFamily="2" charset="0"/>
                        </a:rPr>
                        <a:t>Curricular units 2nd sem (grade)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0 - [0-5]   1 - (5 - 10]   2 - (10-15]   3 - (15-20]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12380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s-CO" sz="1400" b="1" kern="100" dirty="0">
                          <a:effectLst/>
                          <a:latin typeface="Barlow" panose="00000500000000000000" pitchFamily="2" charset="0"/>
                        </a:rPr>
                        <a:t>8</a:t>
                      </a:r>
                      <a:endParaRPr lang="es-CO" sz="1400" b="1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Target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>
                          <a:effectLst/>
                          <a:latin typeface="Barlow" panose="00000500000000000000" pitchFamily="2" charset="0"/>
                        </a:rPr>
                        <a:t>Categórica</a:t>
                      </a:r>
                      <a:endParaRPr lang="es-CO" sz="1400" kern="10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kern="100" dirty="0">
                          <a:effectLst/>
                          <a:latin typeface="Barlow" panose="00000500000000000000" pitchFamily="2" charset="0"/>
                        </a:rPr>
                        <a:t>1 - Graduado   0 - Abandono</a:t>
                      </a:r>
                      <a:endParaRPr lang="es-CO" sz="1400" kern="100" dirty="0">
                        <a:effectLst/>
                        <a:latin typeface="Barlow" panose="000005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5842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085024" y="1564950"/>
            <a:ext cx="4498655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VISUALIZACIONES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title" idx="2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8281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1050</Words>
  <Application>Microsoft Office PowerPoint</Application>
  <PresentationFormat>Presentación en pantalla (16:9)</PresentationFormat>
  <Paragraphs>221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Poppins ExtraBold</vt:lpstr>
      <vt:lpstr>Anaheim</vt:lpstr>
      <vt:lpstr>Barlow</vt:lpstr>
      <vt:lpstr>Raleway</vt:lpstr>
      <vt:lpstr>Poppins</vt:lpstr>
      <vt:lpstr>Arial</vt:lpstr>
      <vt:lpstr>Nunito Light</vt:lpstr>
      <vt:lpstr>Poppins Black</vt:lpstr>
      <vt:lpstr>Data Analytics Strategy Toolkit by Slidesgo</vt:lpstr>
      <vt:lpstr>PREDICCIÓN DE ÉXITO ACADÉMICO</vt:lpstr>
      <vt:lpstr>TABLA DE CONTENIDOS</vt:lpstr>
      <vt:lpstr>CONTEXTO</vt:lpstr>
      <vt:lpstr>PANORAMA ACTUAL DE LA EDUCACIÓN SUPERIOR</vt:lpstr>
      <vt:lpstr>DESAFÍOS DE LOS ESTUDIANTES UNIVERSITARIOS</vt:lpstr>
      <vt:lpstr>OBJETIVO DEL PROYECTO</vt:lpstr>
      <vt:lpstr>SELECCIÓN DE VARIABLES</vt:lpstr>
      <vt:lpstr>VARIABLES DEL MODELO</vt:lpstr>
      <vt:lpstr>VISUALIZACIONES</vt:lpstr>
      <vt:lpstr>VISUALIZACIÓN 1</vt:lpstr>
      <vt:lpstr>VISUALIZACIÓN 2</vt:lpstr>
      <vt:lpstr>VISUALIZACIÓN 3</vt:lpstr>
      <vt:lpstr>MODELIZACIÓN</vt:lpstr>
      <vt:lpstr>MODELO PROYECTO 1</vt:lpstr>
      <vt:lpstr>MODELO POR RESTRICCIÓN</vt:lpstr>
      <vt:lpstr>MODELO POR HILL CLIMBING</vt:lpstr>
      <vt:lpstr>MODELO POR SCORING METHOD BIC</vt:lpstr>
      <vt:lpstr>COMPARACIÓN DE MODELOS</vt:lpstr>
      <vt:lpstr>TABLERO DE CONTROL</vt:lpstr>
      <vt:lpstr>PRODUCTO AL CLIENTE</vt:lpstr>
      <vt:lpstr>PRODUCTO AL CLIENTE</vt:lpstr>
      <vt:lpstr>PRODUCTO AL CLIENTE</vt:lpstr>
      <vt:lpstr>PRODUCTO AL CLIENTE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ÉXITO ACADÉMICO</dc:title>
  <cp:lastModifiedBy>Santiago Torres Morales</cp:lastModifiedBy>
  <cp:revision>11</cp:revision>
  <dcterms:modified xsi:type="dcterms:W3CDTF">2023-11-07T23:16:14Z</dcterms:modified>
</cp:coreProperties>
</file>