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61" r:id="rId6"/>
    <p:sldId id="723" r:id="rId7"/>
    <p:sldId id="725" r:id="rId8"/>
    <p:sldId id="736" r:id="rId9"/>
    <p:sldId id="7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584" autoAdjust="0"/>
  </p:normalViewPr>
  <p:slideViewPr>
    <p:cSldViewPr snapToGrid="0">
      <p:cViewPr varScale="1">
        <p:scale>
          <a:sx n="65" d="100"/>
          <a:sy n="65" d="100"/>
        </p:scale>
        <p:origin x="672" y="29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E8-4104-A85D-E5A6789B4CC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E8-4104-A85D-E5A6789B4C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E8-4104-A85D-E5A6789B4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50-41A2-AFF8-A1F6C4CC9DF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50-41A2-AFF8-A1F6C4CC9D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50-41A2-AFF8-A1F6C4CC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9-4E8F-BD8B-8052FC3A28D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9-4E8F-BD8B-8052FC3A28D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39-4E8F-BD8B-8052FC3A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9-4A71-BF99-C428707D6B1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69-4A71-BF99-C428707D6B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69-4A71-BF99-C428707D6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12-4D84-B94F-C1014C1B744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12-4D84-B94F-C1014C1B74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12-4D84-B94F-C1014C1B7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73467" y="4658381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YOUR COFFEE SHOP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229" y="2563242"/>
            <a:ext cx="396129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Coffee Shop’s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mission is to become the recognized leader in its target market for providing an outstanding selection of premium bagged coffees and coffee drinks.</a:t>
            </a: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INDUSTRY OUTLOOK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 descr="Column 1"/>
          <p:cNvGrpSpPr/>
          <p:nvPr/>
        </p:nvGrpSpPr>
        <p:grpSpPr>
          <a:xfrm>
            <a:off x="902013" y="2187952"/>
            <a:ext cx="1889760" cy="1019056"/>
            <a:chOff x="2506980" y="1891784"/>
            <a:chExt cx="1889760" cy="1019056"/>
          </a:xfrm>
        </p:grpSpPr>
        <p:grpSp>
          <p:nvGrpSpPr>
            <p:cNvPr id="7" name="Group 6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5" name="Rectangle 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73714" y="1891784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20,000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Shops in the USA</a:t>
              </a:r>
            </a:p>
          </p:txBody>
        </p:sp>
      </p:grpSp>
      <p:grpSp>
        <p:nvGrpSpPr>
          <p:cNvPr id="56" name="Group 55" descr="Column 2"/>
          <p:cNvGrpSpPr/>
          <p:nvPr/>
        </p:nvGrpSpPr>
        <p:grpSpPr>
          <a:xfrm>
            <a:off x="3027993" y="2187952"/>
            <a:ext cx="1889760" cy="1019056"/>
            <a:chOff x="2506980" y="1891784"/>
            <a:chExt cx="1889760" cy="1019056"/>
          </a:xfrm>
        </p:grpSpPr>
        <p:grpSp>
          <p:nvGrpSpPr>
            <p:cNvPr id="57" name="Group 56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60" name="Rectangle 5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059475" y="18917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$10B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Combined Revenue</a:t>
              </a:r>
            </a:p>
          </p:txBody>
        </p:sp>
      </p:grpSp>
      <p:grpSp>
        <p:nvGrpSpPr>
          <p:cNvPr id="62" name="Group 61" descr="Column 3"/>
          <p:cNvGrpSpPr/>
          <p:nvPr/>
        </p:nvGrpSpPr>
        <p:grpSpPr>
          <a:xfrm>
            <a:off x="5153973" y="2187952"/>
            <a:ext cx="1889760" cy="1019056"/>
            <a:chOff x="2506980" y="1891784"/>
            <a:chExt cx="1889760" cy="1019056"/>
          </a:xfrm>
        </p:grpSpPr>
        <p:grpSp>
          <p:nvGrpSpPr>
            <p:cNvPr id="63" name="Group 62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66" name="Rectangle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107565" y="1891784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85%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Average Gross Margin</a:t>
              </a:r>
            </a:p>
          </p:txBody>
        </p:sp>
      </p:grpSp>
      <p:grpSp>
        <p:nvGrpSpPr>
          <p:cNvPr id="68" name="Group 67" descr="Column 4"/>
          <p:cNvGrpSpPr/>
          <p:nvPr/>
        </p:nvGrpSpPr>
        <p:grpSpPr>
          <a:xfrm>
            <a:off x="7279953" y="2187952"/>
            <a:ext cx="1889760" cy="1019056"/>
            <a:chOff x="2506980" y="1891784"/>
            <a:chExt cx="1889760" cy="1019056"/>
          </a:xfrm>
        </p:grpSpPr>
        <p:grpSp>
          <p:nvGrpSpPr>
            <p:cNvPr id="69" name="Group 68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72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3" name="Rectangle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906389" y="189178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$50,000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Revenue per Worker</a:t>
              </a:r>
            </a:p>
          </p:txBody>
        </p:sp>
      </p:grpSp>
      <p:grpSp>
        <p:nvGrpSpPr>
          <p:cNvPr id="74" name="Group 73" descr="Column 5"/>
          <p:cNvGrpSpPr/>
          <p:nvPr/>
        </p:nvGrpSpPr>
        <p:grpSpPr>
          <a:xfrm>
            <a:off x="9400227" y="2208788"/>
            <a:ext cx="1889760" cy="1019056"/>
            <a:chOff x="2506980" y="1891784"/>
            <a:chExt cx="1889760" cy="1019056"/>
          </a:xfrm>
        </p:grpSpPr>
        <p:grpSp>
          <p:nvGrpSpPr>
            <p:cNvPr id="75" name="Group 74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78" name="Rectangle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107565" y="1891784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10%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05129" y="2324368"/>
              <a:ext cx="16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Revenue Increase per Year</a:t>
              </a:r>
            </a:p>
          </p:txBody>
        </p:sp>
      </p:grpSp>
      <p:grpSp>
        <p:nvGrpSpPr>
          <p:cNvPr id="83" name="Group 82" descr="Button text"/>
          <p:cNvGrpSpPr/>
          <p:nvPr/>
        </p:nvGrpSpPr>
        <p:grpSpPr>
          <a:xfrm>
            <a:off x="4422086" y="4660751"/>
            <a:ext cx="3347826" cy="702368"/>
            <a:chOff x="2670968" y="1912620"/>
            <a:chExt cx="1561785" cy="327660"/>
          </a:xfrm>
        </p:grpSpPr>
        <p:sp>
          <p:nvSpPr>
            <p:cNvPr id="87" name="Rectangle 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0968" y="1912620"/>
              <a:ext cx="1561785" cy="327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45517" y="1925691"/>
              <a:ext cx="1012688" cy="301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SUCCESS</a:t>
              </a:r>
            </a:p>
          </p:txBody>
        </p:sp>
      </p:grpSp>
      <p:cxnSp>
        <p:nvCxnSpPr>
          <p:cNvPr id="14" name="Elb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1" idx="2"/>
            <a:endCxn id="79" idx="2"/>
          </p:cNvCxnSpPr>
          <p:nvPr/>
        </p:nvCxnSpPr>
        <p:spPr>
          <a:xfrm rot="16200000" flipH="1">
            <a:off x="6085582" y="-1031681"/>
            <a:ext cx="20836" cy="8498214"/>
          </a:xfrm>
          <a:prstGeom prst="bentConnector3">
            <a:avLst>
              <a:gd name="adj1" fmla="val 3720561"/>
            </a:avLst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7" idx="2"/>
          </p:cNvCxnSpPr>
          <p:nvPr/>
        </p:nvCxnSpPr>
        <p:spPr>
          <a:xfrm>
            <a:off x="6098853" y="3207008"/>
            <a:ext cx="0" cy="77634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65058" y="3207005"/>
            <a:ext cx="0" cy="77634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24833" y="3207006"/>
            <a:ext cx="0" cy="77634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5999" y="3983352"/>
            <a:ext cx="0" cy="60693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MARKET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Chart 44" descr="Pie Chart Style"/>
          <p:cNvGraphicFramePr/>
          <p:nvPr>
            <p:extLst>
              <p:ext uri="{D42A27DB-BD31-4B8C-83A1-F6EECF244321}">
                <p14:modId xmlns:p14="http://schemas.microsoft.com/office/powerpoint/2010/main" val="3788198337"/>
              </p:ext>
            </p:extLst>
          </p:nvPr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Oval 45"/>
          <p:cNvSpPr/>
          <p:nvPr/>
        </p:nvSpPr>
        <p:spPr>
          <a:xfrm>
            <a:off x="741213" y="1928800"/>
            <a:ext cx="1060269" cy="10602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21%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231" y="3306568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 Residents</a:t>
            </a:r>
          </a:p>
        </p:txBody>
      </p:sp>
      <p:graphicFrame>
        <p:nvGraphicFramePr>
          <p:cNvPr id="88" name="Chart 87" descr="Pie Chart Style"/>
          <p:cNvGraphicFramePr/>
          <p:nvPr>
            <p:extLst>
              <p:ext uri="{D42A27DB-BD31-4B8C-83A1-F6EECF244321}">
                <p14:modId xmlns:p14="http://schemas.microsoft.com/office/powerpoint/2010/main" val="2747994896"/>
              </p:ext>
            </p:extLst>
          </p:nvPr>
        </p:nvGraphicFramePr>
        <p:xfrm>
          <a:off x="2796136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9" name="Oval 88"/>
          <p:cNvSpPr/>
          <p:nvPr/>
        </p:nvSpPr>
        <p:spPr>
          <a:xfrm>
            <a:off x="3156349" y="1928800"/>
            <a:ext cx="1060269" cy="10602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36%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4727" y="330656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Tourists</a:t>
            </a:r>
          </a:p>
        </p:txBody>
      </p:sp>
      <p:graphicFrame>
        <p:nvGraphicFramePr>
          <p:cNvPr id="92" name="Chart 91" descr="Pie Chart Style"/>
          <p:cNvGraphicFramePr/>
          <p:nvPr>
            <p:extLst>
              <p:ext uri="{D42A27DB-BD31-4B8C-83A1-F6EECF244321}">
                <p14:modId xmlns:p14="http://schemas.microsoft.com/office/powerpoint/2010/main" val="1126720147"/>
              </p:ext>
            </p:extLst>
          </p:nvPr>
        </p:nvGraphicFramePr>
        <p:xfrm>
          <a:off x="5211272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3" name="Oval 92"/>
          <p:cNvSpPr/>
          <p:nvPr/>
        </p:nvSpPr>
        <p:spPr>
          <a:xfrm>
            <a:off x="5571485" y="1928800"/>
            <a:ext cx="1060269" cy="10602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10372" y="330656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Passing Travelers</a:t>
            </a:r>
          </a:p>
        </p:txBody>
      </p:sp>
      <p:graphicFrame>
        <p:nvGraphicFramePr>
          <p:cNvPr id="96" name="Chart 95" descr="Pie Chart Style"/>
          <p:cNvGraphicFramePr/>
          <p:nvPr>
            <p:extLst>
              <p:ext uri="{D42A27DB-BD31-4B8C-83A1-F6EECF244321}">
                <p14:modId xmlns:p14="http://schemas.microsoft.com/office/powerpoint/2010/main" val="2388507877"/>
              </p:ext>
            </p:extLst>
          </p:nvPr>
        </p:nvGraphicFramePr>
        <p:xfrm>
          <a:off x="7626408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7" name="Oval 96"/>
          <p:cNvSpPr/>
          <p:nvPr/>
        </p:nvSpPr>
        <p:spPr>
          <a:xfrm>
            <a:off x="7986621" y="1928800"/>
            <a:ext cx="1060269" cy="10602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7%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62938" y="3306568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Students</a:t>
            </a:r>
          </a:p>
        </p:txBody>
      </p:sp>
      <p:graphicFrame>
        <p:nvGraphicFramePr>
          <p:cNvPr id="100" name="Chart 99" descr="Pie Chart Style"/>
          <p:cNvGraphicFramePr/>
          <p:nvPr>
            <p:extLst>
              <p:ext uri="{D42A27DB-BD31-4B8C-83A1-F6EECF244321}">
                <p14:modId xmlns:p14="http://schemas.microsoft.com/office/powerpoint/2010/main" val="1706463581"/>
              </p:ext>
            </p:extLst>
          </p:nvPr>
        </p:nvGraphicFramePr>
        <p:xfrm>
          <a:off x="10041544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1" name="Oval 100"/>
          <p:cNvSpPr/>
          <p:nvPr/>
        </p:nvSpPr>
        <p:spPr>
          <a:xfrm>
            <a:off x="10401757" y="1928800"/>
            <a:ext cx="1060269" cy="10602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167094" y="330656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Local Businesses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06163"/>
              </p:ext>
            </p:extLst>
          </p:nvPr>
        </p:nvGraphicFramePr>
        <p:xfrm>
          <a:off x="552231" y="4206573"/>
          <a:ext cx="1113322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47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964687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196468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96468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96468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CUSTOMERS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GROWTH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Local Residents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2%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$15000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$15300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$15606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Tourists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$25000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$26250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$27563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Passing travelers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$20000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$21000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$22050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Students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1%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$5000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$5050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$5101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Local</a:t>
                      </a:r>
                      <a:r>
                        <a:rPr lang="en-US" sz="1200" b="0" baseline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Businesses</a:t>
                      </a:r>
                      <a:endParaRPr lang="en-US" sz="1200" b="0" dirty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1%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$5000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$5050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$5101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2.8%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$72650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$75420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434340" y="1038341"/>
            <a:ext cx="358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SEGMENTATION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44" grpId="0" animBg="1"/>
      <p:bldGraphic spid="45" grpId="0">
        <p:bldAsOne/>
      </p:bldGraphic>
      <p:bldP spid="46" grpId="0" animBg="1"/>
      <p:bldP spid="4" grpId="0"/>
      <p:bldGraphic spid="88" grpId="0">
        <p:bldAsOne/>
      </p:bldGraphic>
      <p:bldP spid="89" grpId="0" animBg="1"/>
      <p:bldP spid="90" grpId="0"/>
      <p:bldGraphic spid="92" grpId="0">
        <p:bldAsOne/>
      </p:bldGraphic>
      <p:bldP spid="93" grpId="0" animBg="1"/>
      <p:bldP spid="94" grpId="0"/>
      <p:bldGraphic spid="96" grpId="0">
        <p:bldAsOne/>
      </p:bldGraphic>
      <p:bldP spid="97" grpId="0" animBg="1"/>
      <p:bldP spid="98" grpId="0"/>
      <p:bldGraphic spid="100" grpId="0">
        <p:bldAsOne/>
      </p:bldGraphic>
      <p:bldP spid="101" grpId="0" animBg="1"/>
      <p:bldP spid="104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MAJOR COMPETITORS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0261" y="1712220"/>
            <a:ext cx="259660" cy="259660"/>
            <a:chOff x="2288721" y="2772229"/>
            <a:chExt cx="2471965" cy="2471965"/>
          </a:xfrm>
        </p:grpSpPr>
        <p:sp>
          <p:nvSpPr>
            <p:cNvPr id="15" name="Oval 14"/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84066" y="1635337"/>
            <a:ext cx="285359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Starbucks – 1 mile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4066" y="2001262"/>
            <a:ext cx="981065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Started the specialty coffee chain phenomena in America in 1982. 99% are company owned. Revenues exceeded $6 billion in 2002. Average store gross revenue is $805,000. Now in 30 countries. Same store sales increased by 10% in 2002.</a:t>
            </a:r>
          </a:p>
        </p:txBody>
      </p:sp>
      <p:grpSp>
        <p:nvGrpSpPr>
          <p:cNvPr id="18" name="Group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0261" y="3021843"/>
            <a:ext cx="259660" cy="259660"/>
            <a:chOff x="2288721" y="2772229"/>
            <a:chExt cx="2471965" cy="2471965"/>
          </a:xfrm>
        </p:grpSpPr>
        <p:sp>
          <p:nvSpPr>
            <p:cNvPr id="22" name="Oval 21"/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284066" y="2944960"/>
            <a:ext cx="312791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Caribou Coffee – 2 miles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84066" y="3310885"/>
            <a:ext cx="9810654" cy="32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Second largest all company-owned chains. Founded in 1992 in Minneapolis.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0261" y="4058611"/>
            <a:ext cx="259660" cy="259660"/>
            <a:chOff x="2288721" y="2772229"/>
            <a:chExt cx="2471965" cy="2471965"/>
          </a:xfrm>
        </p:grpSpPr>
        <p:sp>
          <p:nvSpPr>
            <p:cNvPr id="31" name="Oval 30"/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84066" y="3981728"/>
            <a:ext cx="3127914" cy="35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Tully’s – 400 feet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84066" y="4347653"/>
            <a:ext cx="9810654" cy="84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third largest company-owned chain. Another Seattle-born company. The only coffeehouse chain that has not experienced excellent growth every year; business.com cites poor management as the reason. New management seems to leading a turnaround.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A75E788A-4D7C-47BA-9326-D37D4829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3973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13" grpId="0"/>
      <p:bldP spid="14" grpId="0"/>
      <p:bldP spid="20" grpId="0"/>
      <p:bldP spid="21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73748" y="2971949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US AT:</a:t>
            </a:r>
          </a:p>
        </p:txBody>
      </p:sp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3543124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848" y="3533981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Last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4119620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2848" y="4052776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First.Last@email.com</a:t>
            </a:r>
          </a:p>
        </p:txBody>
      </p:sp>
      <p:sp>
        <p:nvSpPr>
          <p:cNvPr id="14" name="Shape 5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6231" y="4610500"/>
            <a:ext cx="155623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2847" y="4567463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123 123 1234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 animBg="1"/>
      <p:bldP spid="16" grpId="0"/>
      <p:bldP spid="13" grpId="0" animBg="1"/>
      <p:bldP spid="17" grpId="0"/>
      <p:bldP spid="1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302</Words>
  <Application>Microsoft Office PowerPoint</Application>
  <PresentationFormat>Widescreen</PresentationFormat>
  <Paragraphs>87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Black</vt:lpstr>
      <vt:lpstr>Roboto</vt:lpstr>
      <vt:lpstr>Office Theme</vt:lpstr>
      <vt:lpstr>Slide 1</vt:lpstr>
      <vt:lpstr>Slide 2</vt:lpstr>
      <vt:lpstr>Slide 3</vt:lpstr>
      <vt:lpstr>Slide 4</vt:lpstr>
      <vt:lpstr>Slide 12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2019-05-11T20:01:20Z</dcterms:created>
  <dcterms:modified xsi:type="dcterms:W3CDTF">2019-05-13T07:55:17Z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