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embeddedFontLst>
    <p:embeddedFont>
      <p:font typeface="Cabin Sketch" panose="020B0604020202020204" charset="0"/>
      <p:regular r:id="rId45"/>
      <p:bold r:id="rId46"/>
    </p:embeddedFont>
    <p:embeddedFont>
      <p:font typeface="Spectral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1072" y="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4945321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4945321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dab3f4eb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dab3f4eb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dab3f4eb8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dab3f4eb8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4945321ab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4945321ab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8227453b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48227453b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8227453b5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8227453b5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8227453b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48227453b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8227453b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48227453b5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8227453b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48227453b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497957ec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497957ec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dab3f4eb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dab3f4eb8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dab3f4eb8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dab3f4eb8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dab3f4eb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dab3f4eb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48227453b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48227453b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8227453b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48227453b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8227453b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48227453b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dab3f4eb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dab3f4eb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dab3f4eb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fdab3f4eb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71102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4671102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ff7fb4c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ff7fb4c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830bfbf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830bfbf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830bfbf1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3830bfbf1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dab3f4eb8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dab3f4eb8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dab3f4eb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fdab3f4eb8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fdab3f4eb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fdab3f4eb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dab3f4eb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dab3f4eb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4671102a8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4671102a8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4671102a8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4671102a8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4671102a8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4671102a8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4671102a8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4671102a8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4671102a8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4671102a8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4671102a8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4671102a8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3830bfbf1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3830bfbf1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dab3f4eb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dab3f4eb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3830bfbf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3830bfbf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48fc7174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48fc7174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3830bfbf1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3830bfbf1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dab3f4eb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dab3f4eb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8227453b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8227453b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8227453b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8227453b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dab3f4eb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dab3f4eb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dab3f4eb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dab3f4eb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4700" b="1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Technical Interaction Design</a:t>
            </a:r>
            <a:endParaRPr sz="4700" b="1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-813650" y="2765275"/>
            <a:ext cx="85206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 i="1">
                <a:solidFill>
                  <a:srgbClr val="C9DAF8"/>
                </a:solidFill>
                <a:latin typeface="Cabin Sketch"/>
                <a:ea typeface="Cabin Sketch"/>
                <a:cs typeface="Cabin Sketch"/>
                <a:sym typeface="Cabin Sketch"/>
              </a:rPr>
              <a:t>What is it?</a:t>
            </a:r>
            <a:endParaRPr sz="2000" b="1">
              <a:solidFill>
                <a:srgbClr val="C9DAF8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3429000" y="458400"/>
            <a:ext cx="57168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353750" y="458400"/>
            <a:ext cx="30753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Lectures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Exercises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Exam Project (groups)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Presentations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Char char="●"/>
            </a:pPr>
            <a:r>
              <a:rPr lang="da" sz="16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Bonus “lectures” </a:t>
            </a:r>
            <a:br>
              <a:rPr lang="da" sz="16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da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(live-coding etc)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course/format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3446675" y="902975"/>
            <a:ext cx="5431200" cy="3600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Subject will depend on what is 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needed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3 planned - revise as we go along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4700" b="1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The Deliverables</a:t>
            </a:r>
            <a:endParaRPr sz="4700" b="1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700" b="1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700" b="1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311700" y="2927375"/>
            <a:ext cx="85206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/>
          <p:nvPr/>
        </p:nvSpPr>
        <p:spPr>
          <a:xfrm>
            <a:off x="353750" y="458400"/>
            <a:ext cx="30753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A portfolio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○"/>
            </a:pPr>
            <a:r>
              <a:rPr lang="da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Research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○"/>
            </a:pPr>
            <a:r>
              <a:rPr lang="da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Lo-Fi prototype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○"/>
            </a:pPr>
            <a:r>
              <a:rPr lang="da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Hi-Fi prototype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○"/>
            </a:pPr>
            <a:r>
              <a:rPr lang="da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Sprint 1-3 reports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Source code on GitHub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3429000" y="458400"/>
            <a:ext cx="57168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course/deliverables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3446675" y="902975"/>
            <a:ext cx="5431200" cy="3600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/>
          <p:nvPr/>
        </p:nvSpPr>
        <p:spPr>
          <a:xfrm>
            <a:off x="353750" y="458400"/>
            <a:ext cx="30753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Char char="●"/>
            </a:pPr>
            <a:r>
              <a:rPr lang="da" sz="16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A portfolio</a:t>
            </a:r>
            <a:endParaRPr sz="16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○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Research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○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Lo-Fi prototype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○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Hi-Fi prototype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○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Sprint 1-3 reports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Source code on GitHub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3429000" y="458400"/>
            <a:ext cx="57168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AutoNum type="arabicPeriod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What you did</a:t>
            </a:r>
            <a:b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da" sz="1800" b="1" i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(Short description)</a:t>
            </a:r>
            <a:endParaRPr sz="1800" b="1" i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AutoNum type="arabicPeriod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Why you did it</a:t>
            </a:r>
            <a:b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da" sz="1800" b="1" i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(theories and principles)</a:t>
            </a:r>
            <a:endParaRPr sz="1800" b="1" i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AutoNum type="arabicPeriod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What you learned</a:t>
            </a:r>
            <a:b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da" sz="1800" b="1" i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(reflections)</a:t>
            </a:r>
            <a:endParaRPr sz="1800" b="1" i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course/deliverables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3446675" y="902975"/>
            <a:ext cx="5431200" cy="3600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AutoNum type="arabicPeriod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What you did</a:t>
            </a:r>
            <a:b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da" sz="1800" b="1" i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(Short description)</a:t>
            </a:r>
            <a:endParaRPr sz="1800" b="1" i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AutoNum type="arabicPeriod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Why you did it</a:t>
            </a:r>
            <a:b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da" sz="1800" b="1" i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(theories and principles)</a:t>
            </a:r>
            <a:endParaRPr sz="1800" b="1" i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AutoNum type="arabicPeriod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What you learned</a:t>
            </a:r>
            <a:b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da" sz="1800" b="1" i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(reflections)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/>
          <p:nvPr/>
        </p:nvSpPr>
        <p:spPr>
          <a:xfrm>
            <a:off x="353750" y="458400"/>
            <a:ext cx="30753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A portfolio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Char char="○"/>
            </a:pPr>
            <a:r>
              <a:rPr lang="da" sz="16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Research</a:t>
            </a:r>
            <a:endParaRPr sz="16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○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Lo-Fi prototype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○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Hi-Fi prototype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○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Sprint 1-3 reports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Source code on GitHub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3429000" y="458400"/>
            <a:ext cx="57168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AutoNum type="arabicPeriod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Empathising with users</a:t>
            </a:r>
            <a:b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da" sz="1800" b="1" i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(e.g. personas, interviews, etc)</a:t>
            </a:r>
            <a:endParaRPr sz="1800" b="1" i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0E2A47"/>
              </a:buClr>
              <a:buSzPts val="1800"/>
              <a:buFont typeface="Spectral"/>
              <a:buAutoNum type="arabicPeriod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Defining the problem domain</a:t>
            </a:r>
            <a:b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da" sz="1800" b="1" i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(e.g. The four Ws, The five whys)</a:t>
            </a:r>
            <a:endParaRPr sz="1800" b="1" i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course/deliverables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  <p:sp>
        <p:nvSpPr>
          <p:cNvPr id="187" name="Google Shape;187;p26"/>
          <p:cNvSpPr/>
          <p:nvPr/>
        </p:nvSpPr>
        <p:spPr>
          <a:xfrm>
            <a:off x="3446675" y="902975"/>
            <a:ext cx="5431200" cy="3600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AutoNum type="arabicPeriod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Empathising with users</a:t>
            </a:r>
            <a:b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da" sz="1800" b="1" i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(e.g. interviews)</a:t>
            </a:r>
            <a:endParaRPr sz="1800" b="1" i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0E2A47"/>
              </a:buClr>
              <a:buSzPts val="1800"/>
              <a:buFont typeface="Spectral"/>
              <a:buAutoNum type="arabicPeriod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Defining the problem domain</a:t>
            </a:r>
            <a:b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da" sz="1800" b="1" i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(e.g. personas)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/>
          <p:nvPr/>
        </p:nvSpPr>
        <p:spPr>
          <a:xfrm>
            <a:off x="353750" y="458400"/>
            <a:ext cx="30753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A portfolio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○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Research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Char char="○"/>
            </a:pPr>
            <a:r>
              <a:rPr lang="da" sz="16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Lo-Fi prototype</a:t>
            </a:r>
            <a:endParaRPr sz="16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○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Hi-Fi prototype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○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Sprint 1-3 reports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Source code on GitHub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3" name="Google Shape;193;p27"/>
          <p:cNvSpPr/>
          <p:nvPr/>
        </p:nvSpPr>
        <p:spPr>
          <a:xfrm>
            <a:off x="3429000" y="458400"/>
            <a:ext cx="57168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AutoNum type="arabicPeriod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Wireframes</a:t>
            </a:r>
            <a:b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AutoNum type="arabicPeriod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User testing</a:t>
            </a:r>
            <a:b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AutoNum type="arabicPeriod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More wireframes</a:t>
            </a:r>
            <a:endParaRPr sz="1800" b="1" i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course/deliverables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3446675" y="902975"/>
            <a:ext cx="5431200" cy="3600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AutoNum type="arabicPeriod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Wireframes</a:t>
            </a:r>
            <a:b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AutoNum type="arabicPeriod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User testing</a:t>
            </a:r>
            <a:b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AutoNum type="arabicPeriod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More wireframes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/>
          <p:nvPr/>
        </p:nvSpPr>
        <p:spPr>
          <a:xfrm>
            <a:off x="353750" y="458400"/>
            <a:ext cx="30753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A portfolio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○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Research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○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Lo-Fi prototype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Char char="○"/>
            </a:pPr>
            <a:r>
              <a:rPr lang="da" sz="16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Hi-Fi prototype</a:t>
            </a:r>
            <a:endParaRPr sz="16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○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Sprint 1-3 reports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Source code on GitHub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3429000" y="458400"/>
            <a:ext cx="57168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AutoNum type="arabicPeriod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Figma</a:t>
            </a:r>
            <a:b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AutoNum type="arabicPeriod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User testing</a:t>
            </a:r>
            <a:b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AutoNum type="arabicPeriod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More Figma</a:t>
            </a:r>
            <a:endParaRPr sz="1800" b="1" i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course/deliverables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3446675" y="902975"/>
            <a:ext cx="5431200" cy="3600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AutoNum type="arabicPeriod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Figma</a:t>
            </a:r>
            <a:b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AutoNum type="arabicPeriod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User testing</a:t>
            </a:r>
            <a:b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AutoNum type="arabicPeriod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More Figma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/>
          <p:nvPr/>
        </p:nvSpPr>
        <p:spPr>
          <a:xfrm>
            <a:off x="353750" y="458400"/>
            <a:ext cx="30753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A portfolio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○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Research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○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Lo-Fi prototype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○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Hi-Fi prototype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Char char="○"/>
            </a:pPr>
            <a:r>
              <a:rPr lang="da" sz="16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Sprint 1-3 reports</a:t>
            </a:r>
            <a:endParaRPr sz="16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Source code on GitHub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3429000" y="458400"/>
            <a:ext cx="57168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1-3 Examples</a:t>
            </a:r>
            <a:b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(of what you did and why)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Refactorings</a:t>
            </a:r>
            <a:b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(What was wrong and how you corrected it)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course/deliverables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  <p:sp>
        <p:nvSpPr>
          <p:cNvPr id="214" name="Google Shape;214;p29"/>
          <p:cNvSpPr/>
          <p:nvPr/>
        </p:nvSpPr>
        <p:spPr>
          <a:xfrm>
            <a:off x="3446675" y="902975"/>
            <a:ext cx="5431200" cy="3600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-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1-3 Examples</a:t>
            </a:r>
            <a:b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(of what you did and why)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0E2A47"/>
              </a:buClr>
              <a:buSzPts val="1800"/>
              <a:buFont typeface="Spectral"/>
              <a:buChar char="-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Refactorings</a:t>
            </a:r>
            <a:b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(What was wrong and how you corrected it)</a:t>
            </a:r>
            <a:endParaRPr sz="16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/>
          <p:nvPr/>
        </p:nvSpPr>
        <p:spPr>
          <a:xfrm>
            <a:off x="353750" y="458400"/>
            <a:ext cx="30753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A portfolio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○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Research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○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Lo-Fi prototype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○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Hi-Fi prototype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○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Sprint 1-3 reports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Char char="●"/>
            </a:pPr>
            <a:r>
              <a:rPr lang="da" sz="16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Source code on GitHub</a:t>
            </a:r>
            <a:endParaRPr sz="16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3429013" y="458400"/>
            <a:ext cx="57168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28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course/deliverables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000" y="545075"/>
            <a:ext cx="1466275" cy="146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0"/>
          <p:cNvPicPr preferRelativeResize="0"/>
          <p:nvPr/>
        </p:nvPicPr>
        <p:blipFill rotWithShape="1">
          <a:blip r:embed="rId4">
            <a:alphaModFix/>
          </a:blip>
          <a:srcRect l="7157" t="4190" r="5238" b="4709"/>
          <a:stretch/>
        </p:blipFill>
        <p:spPr>
          <a:xfrm>
            <a:off x="7020550" y="501725"/>
            <a:ext cx="1442698" cy="1552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4263" y="1838613"/>
            <a:ext cx="1466276" cy="146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9801" y="3534474"/>
            <a:ext cx="4075223" cy="13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0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4700" b="1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The Evaluation</a:t>
            </a:r>
            <a:endParaRPr sz="4700" b="1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700" b="1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700" b="1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311700" y="2927375"/>
            <a:ext cx="85206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1593450" y="4393550"/>
            <a:ext cx="59571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882088" y="709050"/>
            <a:ext cx="7327200" cy="38103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882100" y="1161900"/>
            <a:ext cx="5640900" cy="290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882100" y="1452750"/>
            <a:ext cx="3945600" cy="2322900"/>
          </a:xfrm>
          <a:prstGeom prst="ellipse">
            <a:avLst/>
          </a:prstGeom>
          <a:solidFill>
            <a:srgbClr val="0B5394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882100" y="1773300"/>
            <a:ext cx="2268300" cy="1596900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" name="Google Shape;66;p14"/>
          <p:cNvCxnSpPr>
            <a:stCxn id="61" idx="1"/>
            <a:endCxn id="61" idx="3"/>
          </p:cNvCxnSpPr>
          <p:nvPr/>
        </p:nvCxnSpPr>
        <p:spPr>
          <a:xfrm>
            <a:off x="1593450" y="4722650"/>
            <a:ext cx="5957100" cy="0"/>
          </a:xfrm>
          <a:prstGeom prst="straightConnector1">
            <a:avLst/>
          </a:prstGeom>
          <a:noFill/>
          <a:ln w="38100" cap="flat" cmpd="sng">
            <a:solidFill>
              <a:srgbClr val="0E2A4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7" name="Google Shape;67;p14"/>
          <p:cNvSpPr txBox="1"/>
          <p:nvPr/>
        </p:nvSpPr>
        <p:spPr>
          <a:xfrm>
            <a:off x="771175" y="4476350"/>
            <a:ext cx="79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>
                <a:latin typeface="Spectral"/>
                <a:ea typeface="Spectral"/>
                <a:cs typeface="Spectral"/>
                <a:sym typeface="Spectral"/>
              </a:rPr>
              <a:t>Tangible &amp; visible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580525" y="4476350"/>
            <a:ext cx="79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>
                <a:latin typeface="Spectral"/>
                <a:ea typeface="Spectral"/>
                <a:cs typeface="Spectral"/>
                <a:sym typeface="Spectral"/>
              </a:rPr>
              <a:t>Abstract &amp; invisible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306088" y="1816625"/>
            <a:ext cx="106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2: Things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537163" y="1816625"/>
            <a:ext cx="89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1: Signs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960188" y="1816613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3: Interactions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770613" y="18166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4: Systems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503388" y="2089800"/>
            <a:ext cx="1181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b="1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Graphics</a:t>
            </a:r>
            <a:endParaRPr b="1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Symbols &amp; Logos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Text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Colour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334388" y="2090850"/>
            <a:ext cx="1181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b="1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Products</a:t>
            </a:r>
            <a:endParaRPr b="1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Objects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Calculations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Information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125113" y="2089788"/>
            <a:ext cx="1296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Actions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Interfaces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Activities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Conveyance &amp; Education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6786513" y="2089800"/>
            <a:ext cx="1459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Environments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Universities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Governments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Companies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Society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77" name="Google Shape;77;p14"/>
          <p:cNvCxnSpPr/>
          <p:nvPr/>
        </p:nvCxnSpPr>
        <p:spPr>
          <a:xfrm>
            <a:off x="2927813" y="2614200"/>
            <a:ext cx="438600" cy="0"/>
          </a:xfrm>
          <a:prstGeom prst="straightConnector1">
            <a:avLst/>
          </a:prstGeom>
          <a:noFill/>
          <a:ln w="28575" cap="flat" cmpd="sng">
            <a:solidFill>
              <a:srgbClr val="C9DAF8"/>
            </a:solidFill>
            <a:prstDash val="solid"/>
            <a:round/>
            <a:headEnd type="stealth" w="med" len="med"/>
            <a:tailEnd type="stealth" w="med" len="med"/>
          </a:ln>
        </p:spPr>
      </p:cxnSp>
      <p:grpSp>
        <p:nvGrpSpPr>
          <p:cNvPr id="78" name="Google Shape;78;p14"/>
          <p:cNvGrpSpPr/>
          <p:nvPr/>
        </p:nvGrpSpPr>
        <p:grpSpPr>
          <a:xfrm>
            <a:off x="4601150" y="2451375"/>
            <a:ext cx="438600" cy="325500"/>
            <a:chOff x="176925" y="84875"/>
            <a:chExt cx="438600" cy="325500"/>
          </a:xfrm>
        </p:grpSpPr>
        <p:cxnSp>
          <p:nvCxnSpPr>
            <p:cNvPr id="79" name="Google Shape;79;p14"/>
            <p:cNvCxnSpPr>
              <a:stCxn id="80" idx="1"/>
              <a:endCxn id="80" idx="3"/>
            </p:cNvCxnSpPr>
            <p:nvPr/>
          </p:nvCxnSpPr>
          <p:spPr>
            <a:xfrm>
              <a:off x="176925" y="247625"/>
              <a:ext cx="438600" cy="0"/>
            </a:xfrm>
            <a:prstGeom prst="straightConnector1">
              <a:avLst/>
            </a:prstGeom>
            <a:noFill/>
            <a:ln w="28575" cap="flat" cmpd="sng">
              <a:solidFill>
                <a:srgbClr val="0E2A47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sp>
          <p:nvSpPr>
            <p:cNvPr id="80" name="Google Shape;80;p14"/>
            <p:cNvSpPr/>
            <p:nvPr/>
          </p:nvSpPr>
          <p:spPr>
            <a:xfrm>
              <a:off x="176925" y="84875"/>
              <a:ext cx="4386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6302813" y="2451450"/>
            <a:ext cx="438600" cy="325500"/>
            <a:chOff x="176925" y="84875"/>
            <a:chExt cx="438600" cy="325500"/>
          </a:xfrm>
        </p:grpSpPr>
        <p:cxnSp>
          <p:nvCxnSpPr>
            <p:cNvPr id="82" name="Google Shape;82;p14"/>
            <p:cNvCxnSpPr>
              <a:stCxn id="83" idx="1"/>
              <a:endCxn id="83" idx="3"/>
            </p:cNvCxnSpPr>
            <p:nvPr/>
          </p:nvCxnSpPr>
          <p:spPr>
            <a:xfrm>
              <a:off x="176925" y="247625"/>
              <a:ext cx="438600" cy="0"/>
            </a:xfrm>
            <a:prstGeom prst="straightConnector1">
              <a:avLst/>
            </a:prstGeom>
            <a:noFill/>
            <a:ln w="28575" cap="flat" cmpd="sng">
              <a:solidFill>
                <a:srgbClr val="0E2A47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sp>
          <p:nvSpPr>
            <p:cNvPr id="83" name="Google Shape;83;p14"/>
            <p:cNvSpPr/>
            <p:nvPr/>
          </p:nvSpPr>
          <p:spPr>
            <a:xfrm>
              <a:off x="176925" y="84875"/>
              <a:ext cx="4386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4"/>
          <p:cNvSpPr txBox="1"/>
          <p:nvPr/>
        </p:nvSpPr>
        <p:spPr>
          <a:xfrm>
            <a:off x="1806500" y="0"/>
            <a:ext cx="60279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5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Buchanan’s 4 orders of design</a:t>
            </a:r>
            <a:endParaRPr sz="25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/>
          <p:nvPr/>
        </p:nvSpPr>
        <p:spPr>
          <a:xfrm>
            <a:off x="353750" y="458400"/>
            <a:ext cx="30753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The course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The exercises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The assignments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9" name="Google Shape;239;p32"/>
          <p:cNvSpPr/>
          <p:nvPr/>
        </p:nvSpPr>
        <p:spPr>
          <a:xfrm>
            <a:off x="3429000" y="458400"/>
            <a:ext cx="57168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2880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course/evaluation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  <p:sp>
        <p:nvSpPr>
          <p:cNvPr id="242" name="Google Shape;242;p32"/>
          <p:cNvSpPr/>
          <p:nvPr/>
        </p:nvSpPr>
        <p:spPr>
          <a:xfrm>
            <a:off x="3446675" y="902975"/>
            <a:ext cx="5431200" cy="3600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/>
          <p:nvPr/>
        </p:nvSpPr>
        <p:spPr>
          <a:xfrm>
            <a:off x="353750" y="458400"/>
            <a:ext cx="30753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Char char="●"/>
            </a:pPr>
            <a:r>
              <a:rPr lang="da" sz="16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The course</a:t>
            </a:r>
            <a:endParaRPr sz="16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The exercises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The assignments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48" name="Google Shape;248;p33"/>
          <p:cNvSpPr/>
          <p:nvPr/>
        </p:nvSpPr>
        <p:spPr>
          <a:xfrm>
            <a:off x="3429000" y="458400"/>
            <a:ext cx="57168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Formative</a:t>
            </a:r>
            <a:endParaRPr sz="16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-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Open door policy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-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2 x discussions during course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Summative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-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Official course evaluation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course/evaluation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50" name="Google Shape;250;p33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3446675" y="902975"/>
            <a:ext cx="5431200" cy="3600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Formative</a:t>
            </a:r>
            <a:endParaRPr sz="16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-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Open door policy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-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2 x discussions during course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Summative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-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Official course evaluation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/>
          <p:nvPr/>
        </p:nvSpPr>
        <p:spPr>
          <a:xfrm>
            <a:off x="353750" y="458400"/>
            <a:ext cx="30753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The course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Char char="●"/>
            </a:pPr>
            <a:r>
              <a:rPr lang="da" sz="16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The exercises</a:t>
            </a:r>
            <a:endParaRPr sz="16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The assignments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57" name="Google Shape;257;p34"/>
          <p:cNvSpPr/>
          <p:nvPr/>
        </p:nvSpPr>
        <p:spPr>
          <a:xfrm>
            <a:off x="3429000" y="458400"/>
            <a:ext cx="57168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Formative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-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N/A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Summative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-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Group-to-group presentations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-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Plenum discussion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58" name="Google Shape;258;p34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course/evaluation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  <p:sp>
        <p:nvSpPr>
          <p:cNvPr id="260" name="Google Shape;260;p34"/>
          <p:cNvSpPr/>
          <p:nvPr/>
        </p:nvSpPr>
        <p:spPr>
          <a:xfrm>
            <a:off x="3446675" y="902975"/>
            <a:ext cx="5431200" cy="3600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Formative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-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N/A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Summative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-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Group-to-group presentations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-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Plenum discussion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/>
          <p:nvPr/>
        </p:nvSpPr>
        <p:spPr>
          <a:xfrm>
            <a:off x="353750" y="458400"/>
            <a:ext cx="23559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The course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The exercises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Char char="●"/>
            </a:pPr>
            <a:r>
              <a:rPr lang="da" sz="16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The assignments</a:t>
            </a:r>
            <a:endParaRPr sz="16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course/evaluation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67" name="Google Shape;267;p35"/>
          <p:cNvSpPr/>
          <p:nvPr/>
        </p:nvSpPr>
        <p:spPr>
          <a:xfrm>
            <a:off x="3429000" y="458400"/>
            <a:ext cx="57168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Formative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-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Group-to-group presentation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-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Teaching staff feedback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Summative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-"/>
            </a:pPr>
            <a:r>
              <a:rPr lang="da" sz="16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Exam</a:t>
            </a:r>
            <a:endParaRPr sz="16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  <p:sp>
        <p:nvSpPr>
          <p:cNvPr id="269" name="Google Shape;269;p35"/>
          <p:cNvSpPr/>
          <p:nvPr/>
        </p:nvSpPr>
        <p:spPr>
          <a:xfrm>
            <a:off x="3446675" y="902975"/>
            <a:ext cx="5431200" cy="3600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Formative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-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Group-to-group presentation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-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Feedback from teaching staff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Summative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-"/>
            </a:pPr>
            <a:r>
              <a:rPr lang="da" sz="16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Exam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4700" b="1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The ILOs</a:t>
            </a:r>
            <a:endParaRPr sz="4700" b="1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275" name="Google Shape;275;p36"/>
          <p:cNvSpPr txBox="1"/>
          <p:nvPr/>
        </p:nvSpPr>
        <p:spPr>
          <a:xfrm>
            <a:off x="311700" y="2927375"/>
            <a:ext cx="85206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 i="1">
                <a:solidFill>
                  <a:srgbClr val="D9EAD3"/>
                </a:solidFill>
                <a:latin typeface="Cabin Sketch"/>
                <a:ea typeface="Cabin Sketch"/>
                <a:cs typeface="Cabin Sketch"/>
                <a:sym typeface="Cabin Sketch"/>
              </a:rPr>
              <a:t>(Intended Learning Outcomes)</a:t>
            </a:r>
            <a:endParaRPr sz="2000" b="1">
              <a:solidFill>
                <a:srgbClr val="D9EAD3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course/ilos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1" name="Google Shape;281;p37"/>
          <p:cNvSpPr/>
          <p:nvPr/>
        </p:nvSpPr>
        <p:spPr>
          <a:xfrm>
            <a:off x="342300" y="898525"/>
            <a:ext cx="8459400" cy="360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9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After the course, the student should be able to:</a:t>
            </a:r>
            <a:endParaRPr sz="17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Explain and compare interaction design processes and principles.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Understand and apply usability principles to user interface design.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Create, evaluate, and critique the design of an interactive web application.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Compose a technical implementation of a design using a frontend framework.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Reflect on and apply source code usability principles in order to support maintainability.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Design a domain model and create an implementation using a low-code backend platform.</a:t>
            </a:r>
            <a:endParaRPr sz="1050" b="1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2" name="Google Shape;282;p37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course/ilos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8" name="Google Shape;288;p38"/>
          <p:cNvSpPr/>
          <p:nvPr/>
        </p:nvSpPr>
        <p:spPr>
          <a:xfrm>
            <a:off x="342300" y="898525"/>
            <a:ext cx="8459400" cy="360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9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After the course, the student should be able to:</a:t>
            </a:r>
            <a:endParaRPr sz="17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Explain and compare interaction design processes and principles.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Understand and apply usability principles to user interface design.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Create, evaluate, and critique the design of an interactive web application.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Compose a technical implementation of a design using a frontend framework.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Reflect on and apply source code usability principles in order to support maintainability.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Design a domain model and create an implementation using a low-code backend platform.</a:t>
            </a:r>
            <a:endParaRPr sz="1050" b="1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9" name="Google Shape;289;p38"/>
          <p:cNvSpPr/>
          <p:nvPr/>
        </p:nvSpPr>
        <p:spPr>
          <a:xfrm>
            <a:off x="644050" y="1496200"/>
            <a:ext cx="658200" cy="206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5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SOLO 4</a:t>
            </a:r>
            <a:endParaRPr sz="8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90" name="Google Shape;290;p38"/>
          <p:cNvSpPr/>
          <p:nvPr/>
        </p:nvSpPr>
        <p:spPr>
          <a:xfrm>
            <a:off x="644050" y="1841614"/>
            <a:ext cx="658200" cy="206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5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SOLO 4</a:t>
            </a:r>
            <a:endParaRPr sz="8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91" name="Google Shape;291;p38"/>
          <p:cNvSpPr/>
          <p:nvPr/>
        </p:nvSpPr>
        <p:spPr>
          <a:xfrm>
            <a:off x="644050" y="3551794"/>
            <a:ext cx="658200" cy="206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5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SOLO 4</a:t>
            </a:r>
            <a:endParaRPr sz="8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92" name="Google Shape;292;p38"/>
          <p:cNvSpPr/>
          <p:nvPr/>
        </p:nvSpPr>
        <p:spPr>
          <a:xfrm>
            <a:off x="644050" y="2187053"/>
            <a:ext cx="658200" cy="2064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5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SOLO 5</a:t>
            </a:r>
            <a:endParaRPr sz="8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93" name="Google Shape;293;p38"/>
          <p:cNvSpPr/>
          <p:nvPr/>
        </p:nvSpPr>
        <p:spPr>
          <a:xfrm>
            <a:off x="644050" y="2532466"/>
            <a:ext cx="658200" cy="2064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5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SOLO 5</a:t>
            </a:r>
            <a:endParaRPr sz="8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94" name="Google Shape;294;p38"/>
          <p:cNvSpPr/>
          <p:nvPr/>
        </p:nvSpPr>
        <p:spPr>
          <a:xfrm>
            <a:off x="644050" y="2877905"/>
            <a:ext cx="658200" cy="2064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5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SOLO 5</a:t>
            </a:r>
            <a:endParaRPr sz="8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95" name="Google Shape;295;p38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/>
          <p:nvPr/>
        </p:nvSpPr>
        <p:spPr>
          <a:xfrm>
            <a:off x="1800" y="458400"/>
            <a:ext cx="91440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6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01" name="Google Shape;301;p39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course/ilos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02" name="Google Shape;302;p39"/>
          <p:cNvSpPr/>
          <p:nvPr/>
        </p:nvSpPr>
        <p:spPr>
          <a:xfrm>
            <a:off x="6008300" y="734200"/>
            <a:ext cx="728700" cy="247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05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SOLO 4</a:t>
            </a:r>
            <a:endParaRPr sz="10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03" name="Google Shape;303;p39"/>
          <p:cNvSpPr/>
          <p:nvPr/>
        </p:nvSpPr>
        <p:spPr>
          <a:xfrm>
            <a:off x="2406988" y="734200"/>
            <a:ext cx="728700" cy="247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05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SOLO 2</a:t>
            </a:r>
            <a:endParaRPr sz="10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04" name="Google Shape;304;p39"/>
          <p:cNvSpPr/>
          <p:nvPr/>
        </p:nvSpPr>
        <p:spPr>
          <a:xfrm>
            <a:off x="7808950" y="734200"/>
            <a:ext cx="728700" cy="2475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05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SOLO 5</a:t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05" name="Google Shape;305;p39"/>
          <p:cNvSpPr/>
          <p:nvPr/>
        </p:nvSpPr>
        <p:spPr>
          <a:xfrm>
            <a:off x="4207650" y="734200"/>
            <a:ext cx="728700" cy="247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0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SOLO 3</a:t>
            </a:r>
            <a:endParaRPr sz="10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06" name="Google Shape;306;p39"/>
          <p:cNvSpPr/>
          <p:nvPr/>
        </p:nvSpPr>
        <p:spPr>
          <a:xfrm>
            <a:off x="606350" y="734200"/>
            <a:ext cx="728700" cy="2475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050">
                <a:latin typeface="Spectral"/>
                <a:ea typeface="Spectral"/>
                <a:cs typeface="Spectral"/>
                <a:sym typeface="Spectral"/>
              </a:rPr>
              <a:t>SOLO 1</a:t>
            </a:r>
            <a:endParaRPr sz="105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07" name="Google Shape;307;p39"/>
          <p:cNvSpPr/>
          <p:nvPr/>
        </p:nvSpPr>
        <p:spPr>
          <a:xfrm>
            <a:off x="232100" y="1257500"/>
            <a:ext cx="1480800" cy="317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250" b="1">
                <a:latin typeface="Spectral"/>
                <a:ea typeface="Spectral"/>
                <a:cs typeface="Spectral"/>
                <a:sym typeface="Spectral"/>
              </a:rPr>
              <a:t>Prestructural</a:t>
            </a:r>
            <a:endParaRPr sz="1250" b="1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a" sz="1250">
                <a:latin typeface="Spectral"/>
                <a:ea typeface="Spectral"/>
                <a:cs typeface="Spectral"/>
                <a:sym typeface="Spectral"/>
              </a:rPr>
              <a:t>At the prestructural stage, students don’t have any understanding of the topic. This may be because they’ve never encountered it before!</a:t>
            </a:r>
            <a:endParaRPr sz="125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08" name="Google Shape;308;p39"/>
          <p:cNvSpPr/>
          <p:nvPr/>
        </p:nvSpPr>
        <p:spPr>
          <a:xfrm>
            <a:off x="2032750" y="1257600"/>
            <a:ext cx="1480800" cy="317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250" b="1">
                <a:latin typeface="Spectral"/>
                <a:ea typeface="Spectral"/>
                <a:cs typeface="Spectral"/>
                <a:sym typeface="Spectral"/>
              </a:rPr>
              <a:t>Unistructural</a:t>
            </a:r>
            <a:endParaRPr sz="1250" b="1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a" sz="1250">
                <a:latin typeface="Spectral"/>
                <a:ea typeface="Spectral"/>
                <a:cs typeface="Spectral"/>
                <a:sym typeface="Spectral"/>
              </a:rPr>
              <a:t>A student with unistructural understanding tends to understand only one or two elements of the task, but not the whole.</a:t>
            </a:r>
            <a:endParaRPr sz="125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09" name="Google Shape;309;p39"/>
          <p:cNvSpPr/>
          <p:nvPr/>
        </p:nvSpPr>
        <p:spPr>
          <a:xfrm>
            <a:off x="3833400" y="1257600"/>
            <a:ext cx="1480800" cy="317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250" b="1">
                <a:latin typeface="Spectral"/>
                <a:ea typeface="Spectral"/>
                <a:cs typeface="Spectral"/>
                <a:sym typeface="Spectral"/>
              </a:rPr>
              <a:t>Multistructural</a:t>
            </a:r>
            <a:endParaRPr sz="1250" b="1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a" sz="1250">
                <a:latin typeface="Spectral"/>
                <a:ea typeface="Spectral"/>
                <a:cs typeface="Spectral"/>
                <a:sym typeface="Spectral"/>
              </a:rPr>
              <a:t>At the multistructural level, the student has begun to acquire a lot knowledge, but can’t put it together yet.</a:t>
            </a:r>
            <a:endParaRPr sz="125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10" name="Google Shape;310;p39"/>
          <p:cNvSpPr/>
          <p:nvPr/>
        </p:nvSpPr>
        <p:spPr>
          <a:xfrm>
            <a:off x="5634050" y="1257600"/>
            <a:ext cx="1480800" cy="317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250" b="1">
                <a:latin typeface="Spectral"/>
                <a:ea typeface="Spectral"/>
                <a:cs typeface="Spectral"/>
                <a:sym typeface="Spectral"/>
              </a:rPr>
              <a:t>Relational</a:t>
            </a:r>
            <a:endParaRPr sz="1250" b="1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a" sz="1250">
                <a:latin typeface="Spectral"/>
                <a:ea typeface="Spectral"/>
                <a:cs typeface="Spectral"/>
                <a:sym typeface="Spectral"/>
              </a:rPr>
              <a:t>The relational stage is the first that shows deep qualitative understanding of a topic and more complex thinking skills.</a:t>
            </a:r>
            <a:endParaRPr sz="125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11" name="Google Shape;311;p39"/>
          <p:cNvSpPr/>
          <p:nvPr/>
        </p:nvSpPr>
        <p:spPr>
          <a:xfrm>
            <a:off x="7434700" y="1257600"/>
            <a:ext cx="1480800" cy="317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150" b="1">
                <a:latin typeface="Spectral"/>
                <a:ea typeface="Spectral"/>
                <a:cs typeface="Spectral"/>
                <a:sym typeface="Spectral"/>
              </a:rPr>
              <a:t>Extended Abstract</a:t>
            </a:r>
            <a:endParaRPr sz="1150" b="1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a" sz="1150">
                <a:latin typeface="Spectral"/>
                <a:ea typeface="Spectral"/>
                <a:cs typeface="Spectral"/>
                <a:sym typeface="Spectral"/>
              </a:rPr>
              <a:t>At the extended abstract stage, students have a sophisticated understanding of the topic and can apply it in various contexts.</a:t>
            </a:r>
            <a:endParaRPr sz="115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12" name="Google Shape;312;p39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/>
          <p:nvPr/>
        </p:nvSpPr>
        <p:spPr>
          <a:xfrm>
            <a:off x="1800" y="458400"/>
            <a:ext cx="91440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6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318" name="Google Shape;31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550" y="1245900"/>
            <a:ext cx="55245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0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course/ilos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20" name="Google Shape;320;p40"/>
          <p:cNvSpPr/>
          <p:nvPr/>
        </p:nvSpPr>
        <p:spPr>
          <a:xfrm>
            <a:off x="5218375" y="975025"/>
            <a:ext cx="728700" cy="247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05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SOLO 4</a:t>
            </a:r>
            <a:endParaRPr sz="10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21" name="Google Shape;321;p40"/>
          <p:cNvSpPr/>
          <p:nvPr/>
        </p:nvSpPr>
        <p:spPr>
          <a:xfrm>
            <a:off x="3039313" y="1356025"/>
            <a:ext cx="728700" cy="247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05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SOLO 2</a:t>
            </a:r>
            <a:endParaRPr sz="10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22" name="Google Shape;322;p40"/>
          <p:cNvSpPr/>
          <p:nvPr/>
        </p:nvSpPr>
        <p:spPr>
          <a:xfrm>
            <a:off x="6307900" y="822625"/>
            <a:ext cx="728700" cy="2475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05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SOLO 5</a:t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23" name="Google Shape;323;p40"/>
          <p:cNvSpPr/>
          <p:nvPr/>
        </p:nvSpPr>
        <p:spPr>
          <a:xfrm>
            <a:off x="4128850" y="1203625"/>
            <a:ext cx="728700" cy="247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0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SOLO 3</a:t>
            </a:r>
            <a:endParaRPr sz="10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24" name="Google Shape;324;p40"/>
          <p:cNvSpPr/>
          <p:nvPr/>
        </p:nvSpPr>
        <p:spPr>
          <a:xfrm>
            <a:off x="1949800" y="1508425"/>
            <a:ext cx="728700" cy="2475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050">
                <a:latin typeface="Spectral"/>
                <a:ea typeface="Spectral"/>
                <a:cs typeface="Spectral"/>
                <a:sym typeface="Spectral"/>
              </a:rPr>
              <a:t>SOLO 1</a:t>
            </a:r>
            <a:endParaRPr sz="105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25" name="Google Shape;325;p40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course/ilos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31" name="Google Shape;331;p41"/>
          <p:cNvSpPr/>
          <p:nvPr/>
        </p:nvSpPr>
        <p:spPr>
          <a:xfrm>
            <a:off x="342300" y="898525"/>
            <a:ext cx="8459400" cy="360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9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After the course, the student should be able to:</a:t>
            </a:r>
            <a:endParaRPr sz="17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Explain and compare interaction design processes and principles.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Understand and apply usability principles to user interface design.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Create, evaluate, and critique the design and of an interactive web application.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Compose a technical implementation of a design using a frontend framework.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Reflect on and apply source code usability principles in order to support maintainability.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Design a domain model and create an implementation using a low-code backend platform.</a:t>
            </a:r>
            <a:endParaRPr sz="1050" b="1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32" name="Google Shape;332;p41"/>
          <p:cNvSpPr/>
          <p:nvPr/>
        </p:nvSpPr>
        <p:spPr>
          <a:xfrm>
            <a:off x="644050" y="1496200"/>
            <a:ext cx="658200" cy="206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5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SOLO 4</a:t>
            </a:r>
            <a:endParaRPr sz="8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33" name="Google Shape;333;p41"/>
          <p:cNvSpPr/>
          <p:nvPr/>
        </p:nvSpPr>
        <p:spPr>
          <a:xfrm>
            <a:off x="644050" y="1841614"/>
            <a:ext cx="658200" cy="206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5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SOLO 4</a:t>
            </a:r>
            <a:endParaRPr sz="8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34" name="Google Shape;334;p41"/>
          <p:cNvSpPr/>
          <p:nvPr/>
        </p:nvSpPr>
        <p:spPr>
          <a:xfrm>
            <a:off x="644050" y="3551794"/>
            <a:ext cx="658200" cy="206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5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SOLO 4</a:t>
            </a:r>
            <a:endParaRPr sz="8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35" name="Google Shape;335;p41"/>
          <p:cNvSpPr/>
          <p:nvPr/>
        </p:nvSpPr>
        <p:spPr>
          <a:xfrm>
            <a:off x="644050" y="2187053"/>
            <a:ext cx="658200" cy="2064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5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SOLO 5</a:t>
            </a:r>
            <a:endParaRPr sz="8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36" name="Google Shape;336;p41"/>
          <p:cNvSpPr/>
          <p:nvPr/>
        </p:nvSpPr>
        <p:spPr>
          <a:xfrm>
            <a:off x="644050" y="2532466"/>
            <a:ext cx="658200" cy="2064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5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SOLO 5</a:t>
            </a:r>
            <a:endParaRPr sz="8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37" name="Google Shape;337;p41"/>
          <p:cNvSpPr/>
          <p:nvPr/>
        </p:nvSpPr>
        <p:spPr>
          <a:xfrm>
            <a:off x="644050" y="2877905"/>
            <a:ext cx="658200" cy="2064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5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SOLO 5</a:t>
            </a:r>
            <a:endParaRPr sz="8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38" name="Google Shape;338;p41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52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The Course</a:t>
            </a:r>
            <a:endParaRPr sz="52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4700" b="1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The Group Formation</a:t>
            </a:r>
            <a:endParaRPr sz="4700" b="1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344" name="Google Shape;344;p42"/>
          <p:cNvSpPr txBox="1"/>
          <p:nvPr/>
        </p:nvSpPr>
        <p:spPr>
          <a:xfrm>
            <a:off x="311700" y="2927375"/>
            <a:ext cx="85206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45" name="Google Shape;345;p42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3"/>
          <p:cNvSpPr/>
          <p:nvPr/>
        </p:nvSpPr>
        <p:spPr>
          <a:xfrm>
            <a:off x="1800" y="458400"/>
            <a:ext cx="91440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51" name="Google Shape;351;p43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course/group formation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52" name="Google Shape;352;p43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  <p:sp>
        <p:nvSpPr>
          <p:cNvPr id="353" name="Google Shape;353;p43"/>
          <p:cNvSpPr/>
          <p:nvPr/>
        </p:nvSpPr>
        <p:spPr>
          <a:xfrm>
            <a:off x="1428150" y="667488"/>
            <a:ext cx="6287700" cy="4026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Things to know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AutoNum type="arabicPeriod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Mixed-skill groups === high risk &amp;&amp; high reward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/>
          <p:nvPr/>
        </p:nvSpPr>
        <p:spPr>
          <a:xfrm>
            <a:off x="1800" y="458400"/>
            <a:ext cx="91440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59" name="Google Shape;359;p44"/>
          <p:cNvSpPr/>
          <p:nvPr/>
        </p:nvSpPr>
        <p:spPr>
          <a:xfrm>
            <a:off x="1428150" y="667488"/>
            <a:ext cx="6287700" cy="4026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Things to know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AutoNum type="arabicPeriod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Mixed-skill groups === high risk &amp;&amp; high reward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AutoNum type="arabicPeriod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Men tend to do technical tasks*. Women tend to do non-technical**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60" name="Google Shape;360;p44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course/group formation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61" name="Google Shape;361;p44"/>
          <p:cNvSpPr txBox="1"/>
          <p:nvPr/>
        </p:nvSpPr>
        <p:spPr>
          <a:xfrm>
            <a:off x="0" y="4825675"/>
            <a:ext cx="53733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 b="1" i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*backend, testing, controller		**research, design, correcting report</a:t>
            </a:r>
            <a:endParaRPr sz="1200" b="1" i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62" name="Google Shape;362;p44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4700" b="1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The Project</a:t>
            </a:r>
            <a:endParaRPr sz="4700" b="1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368" name="Google Shape;368;p45"/>
          <p:cNvSpPr txBox="1"/>
          <p:nvPr/>
        </p:nvSpPr>
        <p:spPr>
          <a:xfrm>
            <a:off x="311700" y="2927375"/>
            <a:ext cx="85206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69" name="Google Shape;369;p45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6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course/project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75" name="Google Shape;375;p46"/>
          <p:cNvSpPr/>
          <p:nvPr/>
        </p:nvSpPr>
        <p:spPr>
          <a:xfrm>
            <a:off x="353750" y="458400"/>
            <a:ext cx="30753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Char char="●"/>
            </a:pPr>
            <a:r>
              <a:rPr lang="da" sz="16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Description</a:t>
            </a:r>
            <a:endParaRPr sz="16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Functional Requirements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The …rest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76" name="Google Shape;376;p46"/>
          <p:cNvSpPr/>
          <p:nvPr/>
        </p:nvSpPr>
        <p:spPr>
          <a:xfrm>
            <a:off x="3446675" y="902975"/>
            <a:ext cx="5431200" cy="3600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A live chat application</a:t>
            </a:r>
            <a:endParaRPr sz="1050" b="1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77" name="Google Shape;377;p46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course/project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83" name="Google Shape;383;p47"/>
          <p:cNvSpPr/>
          <p:nvPr/>
        </p:nvSpPr>
        <p:spPr>
          <a:xfrm>
            <a:off x="353750" y="458400"/>
            <a:ext cx="30753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Description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Char char="●"/>
            </a:pPr>
            <a:r>
              <a:rPr lang="da" sz="16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Functional Requirements</a:t>
            </a:r>
            <a:endParaRPr sz="16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The …rest</a:t>
            </a:r>
            <a:endParaRPr sz="16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84" name="Google Shape;384;p47"/>
          <p:cNvSpPr/>
          <p:nvPr/>
        </p:nvSpPr>
        <p:spPr>
          <a:xfrm>
            <a:off x="3544550" y="458400"/>
            <a:ext cx="5333400" cy="4445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b="1">
                <a:solidFill>
                  <a:srgbClr val="0B5394"/>
                </a:solidFill>
              </a:rPr>
              <a:t>Required Software Requirements</a:t>
            </a:r>
            <a:endParaRPr b="1">
              <a:solidFill>
                <a:srgbClr val="0B539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 b="1">
                <a:solidFill>
                  <a:srgbClr val="073763"/>
                </a:solidFill>
              </a:rPr>
              <a:t>Login Requirements</a:t>
            </a:r>
            <a:endParaRPr sz="1100" b="1">
              <a:solidFill>
                <a:srgbClr val="073763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100"/>
              <a:buChar char="●"/>
            </a:pPr>
            <a:r>
              <a:rPr lang="da" sz="1100">
                <a:solidFill>
                  <a:srgbClr val="073763"/>
                </a:solidFill>
              </a:rPr>
              <a:t>The system must work with a database.</a:t>
            </a:r>
            <a:endParaRPr sz="1100">
              <a:solidFill>
                <a:srgbClr val="073763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100"/>
              <a:buChar char="●"/>
            </a:pPr>
            <a:r>
              <a:rPr lang="da" sz="1100">
                <a:solidFill>
                  <a:srgbClr val="073763"/>
                </a:solidFill>
              </a:rPr>
              <a:t>The system must allow users to register in the system.</a:t>
            </a:r>
            <a:endParaRPr sz="1100">
              <a:solidFill>
                <a:srgbClr val="073763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100"/>
              <a:buChar char="●"/>
            </a:pPr>
            <a:r>
              <a:rPr lang="da" sz="1100">
                <a:solidFill>
                  <a:srgbClr val="073763"/>
                </a:solidFill>
              </a:rPr>
              <a:t>The system must allow users to sign in to an existing account.</a:t>
            </a:r>
            <a:endParaRPr sz="1100">
              <a:solidFill>
                <a:srgbClr val="073763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100"/>
              <a:buChar char="●"/>
            </a:pPr>
            <a:r>
              <a:rPr lang="da" sz="1100">
                <a:solidFill>
                  <a:srgbClr val="073763"/>
                </a:solidFill>
              </a:rPr>
              <a:t>The system must allow users to sign out.</a:t>
            </a:r>
            <a:endParaRPr sz="1100"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 b="1">
                <a:solidFill>
                  <a:srgbClr val="073763"/>
                </a:solidFill>
              </a:rPr>
              <a:t>Messaging Requirements</a:t>
            </a:r>
            <a:endParaRPr sz="1100" b="1">
              <a:solidFill>
                <a:srgbClr val="073763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100"/>
              <a:buChar char="●"/>
            </a:pPr>
            <a:r>
              <a:rPr lang="da" sz="1100">
                <a:solidFill>
                  <a:srgbClr val="073763"/>
                </a:solidFill>
              </a:rPr>
              <a:t>The system must allow users to send a new text message to another single user.</a:t>
            </a:r>
            <a:endParaRPr sz="1100">
              <a:solidFill>
                <a:srgbClr val="073763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100"/>
              <a:buChar char="●"/>
            </a:pPr>
            <a:r>
              <a:rPr lang="da" sz="1100">
                <a:solidFill>
                  <a:srgbClr val="073763"/>
                </a:solidFill>
              </a:rPr>
              <a:t>The system must allow users to send a new text message to a group of users.</a:t>
            </a:r>
            <a:endParaRPr sz="1100">
              <a:solidFill>
                <a:srgbClr val="073763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100"/>
              <a:buChar char="●"/>
            </a:pPr>
            <a:r>
              <a:rPr lang="da" sz="1100">
                <a:solidFill>
                  <a:srgbClr val="073763"/>
                </a:solidFill>
              </a:rPr>
              <a:t>The system must allow users to send a text message in a current thread.</a:t>
            </a:r>
            <a:endParaRPr sz="1100"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 b="1">
                <a:solidFill>
                  <a:srgbClr val="073763"/>
                </a:solidFill>
              </a:rPr>
              <a:t>Other Requirements</a:t>
            </a:r>
            <a:endParaRPr sz="1100" b="1">
              <a:solidFill>
                <a:srgbClr val="073763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100"/>
              <a:buChar char="●"/>
            </a:pPr>
            <a:r>
              <a:rPr lang="da" sz="1100">
                <a:solidFill>
                  <a:srgbClr val="073763"/>
                </a:solidFill>
              </a:rPr>
              <a:t>The system must allow users to see a list of previous message threads. </a:t>
            </a:r>
            <a:endParaRPr sz="1800" b="1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85" name="Google Shape;385;p47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8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course/project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91" name="Google Shape;391;p48"/>
          <p:cNvSpPr/>
          <p:nvPr/>
        </p:nvSpPr>
        <p:spPr>
          <a:xfrm>
            <a:off x="353750" y="458400"/>
            <a:ext cx="30753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Description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Functional Requirements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6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The …rest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92" name="Google Shape;392;p48"/>
          <p:cNvSpPr/>
          <p:nvPr/>
        </p:nvSpPr>
        <p:spPr>
          <a:xfrm>
            <a:off x="3446675" y="902975"/>
            <a:ext cx="5431200" cy="3600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Char char="-"/>
            </a:pPr>
            <a:r>
              <a:rPr lang="da" sz="1200">
                <a:solidFill>
                  <a:srgbClr val="0E2A47"/>
                </a:solidFill>
              </a:rPr>
              <a:t>Users?</a:t>
            </a:r>
            <a:endParaRPr sz="1200">
              <a:solidFill>
                <a:srgbClr val="0E2A47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Char char="-"/>
            </a:pPr>
            <a:r>
              <a:rPr lang="da" sz="1200">
                <a:solidFill>
                  <a:srgbClr val="0E2A47"/>
                </a:solidFill>
              </a:rPr>
              <a:t>Other functional requirements?</a:t>
            </a:r>
            <a:endParaRPr sz="1200">
              <a:solidFill>
                <a:srgbClr val="0E2A47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Char char="-"/>
            </a:pPr>
            <a:r>
              <a:rPr lang="da" sz="1200">
                <a:solidFill>
                  <a:srgbClr val="0E2A47"/>
                </a:solidFill>
              </a:rPr>
              <a:t>Layout &amp; Graphic design?</a:t>
            </a:r>
            <a:endParaRPr sz="1200">
              <a:solidFill>
                <a:srgbClr val="0E2A47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Char char="-"/>
            </a:pPr>
            <a:r>
              <a:rPr lang="da" sz="1200">
                <a:solidFill>
                  <a:srgbClr val="0E2A47"/>
                </a:solidFill>
              </a:rPr>
              <a:t>Mobile or desktop?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3" name="Google Shape;393;p48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9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course/project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99" name="Google Shape;399;p49"/>
          <p:cNvSpPr/>
          <p:nvPr/>
        </p:nvSpPr>
        <p:spPr>
          <a:xfrm>
            <a:off x="353750" y="458400"/>
            <a:ext cx="30753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Description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Functional Requirements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6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The …rest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00" name="Google Shape;400;p49"/>
          <p:cNvSpPr/>
          <p:nvPr/>
        </p:nvSpPr>
        <p:spPr>
          <a:xfrm>
            <a:off x="3446675" y="902975"/>
            <a:ext cx="5431200" cy="3600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Char char="-"/>
            </a:pPr>
            <a:r>
              <a:rPr lang="da" sz="1200">
                <a:solidFill>
                  <a:srgbClr val="0E2A47"/>
                </a:solidFill>
              </a:rPr>
              <a:t>Users?</a:t>
            </a:r>
            <a:endParaRPr sz="1200">
              <a:solidFill>
                <a:srgbClr val="0E2A47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Char char="-"/>
            </a:pPr>
            <a:r>
              <a:rPr lang="da" sz="1200">
                <a:solidFill>
                  <a:srgbClr val="0E2A47"/>
                </a:solidFill>
              </a:rPr>
              <a:t>Other functional requirements?</a:t>
            </a:r>
            <a:endParaRPr sz="1200">
              <a:solidFill>
                <a:srgbClr val="0E2A47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Char char="-"/>
            </a:pPr>
            <a:r>
              <a:rPr lang="da" sz="1200">
                <a:solidFill>
                  <a:srgbClr val="0E2A47"/>
                </a:solidFill>
              </a:rPr>
              <a:t>Layout &amp; Graphic design?</a:t>
            </a:r>
            <a:endParaRPr sz="1200">
              <a:solidFill>
                <a:srgbClr val="0E2A47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Char char="-"/>
            </a:pPr>
            <a:r>
              <a:rPr lang="da" sz="1200">
                <a:solidFill>
                  <a:srgbClr val="0E2A47"/>
                </a:solidFill>
              </a:rPr>
              <a:t>Mobile or desktop?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01" name="Google Shape;401;p49"/>
          <p:cNvSpPr txBox="1"/>
          <p:nvPr/>
        </p:nvSpPr>
        <p:spPr>
          <a:xfrm rot="1332787">
            <a:off x="6023219" y="1866124"/>
            <a:ext cx="1752136" cy="877431"/>
          </a:xfrm>
          <a:prstGeom prst="rect">
            <a:avLst/>
          </a:prstGeom>
          <a:noFill/>
          <a:ln>
            <a:noFill/>
          </a:ln>
          <a:effectLst>
            <a:outerShdw blurRad="85725" dist="476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4500" b="1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Yes!</a:t>
            </a:r>
            <a:endParaRPr sz="4500" b="1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02" name="Google Shape;402;p49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course/project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08" name="Google Shape;408;p50"/>
          <p:cNvSpPr/>
          <p:nvPr/>
        </p:nvSpPr>
        <p:spPr>
          <a:xfrm>
            <a:off x="353750" y="458400"/>
            <a:ext cx="30753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Description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Functional Requirements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6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The …rest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09" name="Google Shape;409;p50"/>
          <p:cNvSpPr/>
          <p:nvPr/>
        </p:nvSpPr>
        <p:spPr>
          <a:xfrm>
            <a:off x="3446675" y="902975"/>
            <a:ext cx="5431200" cy="3600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Char char="-"/>
            </a:pPr>
            <a:r>
              <a:rPr lang="da" sz="1200">
                <a:solidFill>
                  <a:srgbClr val="0E2A47"/>
                </a:solidFill>
              </a:rPr>
              <a:t>Users?</a:t>
            </a:r>
            <a:endParaRPr sz="1200">
              <a:solidFill>
                <a:srgbClr val="0E2A47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Char char="-"/>
            </a:pPr>
            <a:r>
              <a:rPr lang="da" sz="1200">
                <a:solidFill>
                  <a:srgbClr val="0E2A47"/>
                </a:solidFill>
              </a:rPr>
              <a:t>Other functional requirements?</a:t>
            </a:r>
            <a:endParaRPr sz="1200">
              <a:solidFill>
                <a:srgbClr val="0E2A47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Char char="-"/>
            </a:pPr>
            <a:r>
              <a:rPr lang="da" sz="1200">
                <a:solidFill>
                  <a:srgbClr val="0E2A47"/>
                </a:solidFill>
              </a:rPr>
              <a:t>Layout &amp; Graphic design?</a:t>
            </a:r>
            <a:endParaRPr sz="1200">
              <a:solidFill>
                <a:srgbClr val="0E2A47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Char char="-"/>
            </a:pPr>
            <a:r>
              <a:rPr lang="da" sz="1200">
                <a:solidFill>
                  <a:srgbClr val="0E2A47"/>
                </a:solidFill>
              </a:rPr>
              <a:t>Mobile or desktop?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10" name="Google Shape;410;p50"/>
          <p:cNvSpPr txBox="1"/>
          <p:nvPr/>
        </p:nvSpPr>
        <p:spPr>
          <a:xfrm rot="1332787">
            <a:off x="6023219" y="1866124"/>
            <a:ext cx="1752136" cy="877431"/>
          </a:xfrm>
          <a:prstGeom prst="rect">
            <a:avLst/>
          </a:prstGeom>
          <a:noFill/>
          <a:ln>
            <a:noFill/>
          </a:ln>
          <a:effectLst>
            <a:outerShdw blurRad="85725" dist="476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4500" b="1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Yes!</a:t>
            </a:r>
            <a:endParaRPr sz="4500" b="1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11" name="Google Shape;411;p50"/>
          <p:cNvSpPr txBox="1"/>
          <p:nvPr/>
        </p:nvSpPr>
        <p:spPr>
          <a:xfrm rot="-645351">
            <a:off x="3882973" y="3262415"/>
            <a:ext cx="1752183" cy="569490"/>
          </a:xfrm>
          <a:prstGeom prst="rect">
            <a:avLst/>
          </a:prstGeom>
          <a:noFill/>
          <a:ln>
            <a:noFill/>
          </a:ln>
          <a:effectLst>
            <a:outerShdw blurRad="42863" dist="19050" algn="bl" rotWithShape="0">
              <a:srgbClr val="000000">
                <a:alpha val="58999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500" b="1">
                <a:solidFill>
                  <a:srgbClr val="E69138"/>
                </a:solidFill>
                <a:latin typeface="Spectral"/>
                <a:ea typeface="Spectral"/>
                <a:cs typeface="Spectral"/>
                <a:sym typeface="Spectral"/>
              </a:rPr>
              <a:t>(maybe?)</a:t>
            </a:r>
            <a:endParaRPr sz="2500" b="1">
              <a:solidFill>
                <a:srgbClr val="E69138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12" name="Google Shape;412;p50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1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4700" b="1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The Recommended</a:t>
            </a:r>
            <a:br>
              <a:rPr lang="da" sz="4700" b="1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</a:br>
            <a:r>
              <a:rPr lang="da" sz="4700" b="1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Readings</a:t>
            </a:r>
            <a:endParaRPr sz="4700" b="1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418" name="Google Shape;418;p51"/>
          <p:cNvSpPr txBox="1"/>
          <p:nvPr/>
        </p:nvSpPr>
        <p:spPr>
          <a:xfrm>
            <a:off x="311700" y="3288175"/>
            <a:ext cx="85206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i="1">
                <a:solidFill>
                  <a:srgbClr val="FFF2CC"/>
                </a:solidFill>
                <a:latin typeface="Cabin Sketch"/>
                <a:ea typeface="Cabin Sketch"/>
                <a:cs typeface="Cabin Sketch"/>
                <a:sym typeface="Cabin Sketch"/>
              </a:rPr>
              <a:t>(Which are all very optional and for that “I wanna learn more” feeling)</a:t>
            </a:r>
            <a:endParaRPr sz="2000" i="1">
              <a:solidFill>
                <a:srgbClr val="FFF2CC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419" name="Google Shape;419;p51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4700" b="1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The Format</a:t>
            </a:r>
            <a:endParaRPr sz="4700" b="1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311700" y="2927375"/>
            <a:ext cx="85206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-105950" y="2632575"/>
            <a:ext cx="85206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 i="1">
                <a:solidFill>
                  <a:srgbClr val="E06666"/>
                </a:solidFill>
                <a:latin typeface="Cabin Sketch"/>
                <a:ea typeface="Cabin Sketch"/>
                <a:cs typeface="Cabin Sketch"/>
                <a:sym typeface="Cabin Sketch"/>
              </a:rPr>
              <a:t>of the course</a:t>
            </a:r>
            <a:endParaRPr sz="2000" b="1">
              <a:solidFill>
                <a:srgbClr val="E06666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225" y="552700"/>
            <a:ext cx="2820308" cy="42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750" y="673025"/>
            <a:ext cx="3079849" cy="379747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2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course/recommended readings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27" name="Google Shape;427;p52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250" y="517325"/>
            <a:ext cx="3332746" cy="41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3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course/recommended readings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34" name="Google Shape;434;p53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  <p:pic>
        <p:nvPicPr>
          <p:cNvPr id="435" name="Google Shape;43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6600" y="501613"/>
            <a:ext cx="3219499" cy="41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9900"/>
            <a:ext cx="3046874" cy="456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287" y="1540425"/>
            <a:ext cx="2249325" cy="345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1100" y="2444823"/>
            <a:ext cx="1907076" cy="2546273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4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course/recommended readings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44" name="Google Shape;444;p54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353750" y="458400"/>
            <a:ext cx="30753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Lectures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Exercises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Exam Project (groups)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Presentations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3429000" y="458400"/>
            <a:ext cx="57168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course/format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3446675" y="902975"/>
            <a:ext cx="5431200" cy="3600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353750" y="458400"/>
            <a:ext cx="30753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Char char="●"/>
            </a:pPr>
            <a:r>
              <a:rPr lang="da" sz="16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Lectures</a:t>
            </a:r>
            <a:endParaRPr sz="16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Exercises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Exam Project (groups)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Presentations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3429000" y="458400"/>
            <a:ext cx="57168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1-2 each week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15-30 minutes each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Will be recorded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course/format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3446675" y="902975"/>
            <a:ext cx="5431200" cy="3600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1-3 each week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15-30 minutes each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Will be recorded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/>
        </p:nvSpPr>
        <p:spPr>
          <a:xfrm>
            <a:off x="353750" y="458400"/>
            <a:ext cx="30753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Lectures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Char char="●"/>
            </a:pPr>
            <a:r>
              <a:rPr lang="da" sz="16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Exercises</a:t>
            </a:r>
            <a:endParaRPr sz="16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Exam Project (groups)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Presentations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3429000" y="458400"/>
            <a:ext cx="57168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Directly related to lecture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Type varies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Not part of exam project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course/format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3446675" y="902975"/>
            <a:ext cx="5431200" cy="3600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Directly related to lecture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Type varies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Not part of exam project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>
            <a:off x="353750" y="458400"/>
            <a:ext cx="30753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Lectures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Exercises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Char char="●"/>
            </a:pPr>
            <a:r>
              <a:rPr lang="da" sz="16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Exam Project (groups)</a:t>
            </a:r>
            <a:endParaRPr sz="16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Presentations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3429000" y="458400"/>
            <a:ext cx="57168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course/format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3446675" y="902975"/>
            <a:ext cx="5431200" cy="3600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Groups of 3-4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Exceptions can occur, but need good 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reason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Written report + GitHub source code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353750" y="458400"/>
            <a:ext cx="30753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Lectures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Exercises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Exam Project (groups)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Char char="●"/>
            </a:pPr>
            <a:r>
              <a:rPr lang="da" sz="16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Presentations</a:t>
            </a:r>
            <a:endParaRPr sz="16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3429000" y="458400"/>
            <a:ext cx="57168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course/format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3446675" y="902975"/>
            <a:ext cx="5431200" cy="3600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Typically: 1 Group on 1 group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1 presents -&gt; other gives feedback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8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Swap roles and repeat</a:t>
            </a:r>
            <a:endParaRPr sz="18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1817</Words>
  <Application>Microsoft Office PowerPoint</Application>
  <PresentationFormat>On-screen Show (16:9)</PresentationFormat>
  <Paragraphs>384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Cabin Sketch</vt:lpstr>
      <vt:lpstr>Arial</vt:lpstr>
      <vt:lpstr>Spectral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Bjørn Westh</cp:lastModifiedBy>
  <cp:revision>1</cp:revision>
  <dcterms:modified xsi:type="dcterms:W3CDTF">2022-09-01T11:10:43Z</dcterms:modified>
</cp:coreProperties>
</file>