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Cabin Sketch"/>
      <p:regular r:id="rId44"/>
      <p:bold r:id="rId45"/>
    </p:embeddedFont>
    <p:embeddedFont>
      <p:font typeface="Spectral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abinSketch-regular.fntdata"/><Relationship Id="rId43" Type="http://schemas.openxmlformats.org/officeDocument/2006/relationships/slide" Target="slides/slide38.xml"/><Relationship Id="rId46" Type="http://schemas.openxmlformats.org/officeDocument/2006/relationships/font" Target="fonts/Spectral-regular.fntdata"/><Relationship Id="rId45" Type="http://schemas.openxmlformats.org/officeDocument/2006/relationships/font" Target="fonts/CabinSketch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pectral-italic.fntdata"/><Relationship Id="rId47" Type="http://schemas.openxmlformats.org/officeDocument/2006/relationships/font" Target="fonts/Spectral-bold.fntdata"/><Relationship Id="rId49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94532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94532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17267a5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17267a5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17267a5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17267a5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17267a56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17267a5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17267a56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17267a56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17267a5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17267a5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17267a56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17267a56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17267a56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17267a56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517267a56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517267a56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17267a56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17267a56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17267a56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17267a56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9396620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9396620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517267a56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517267a56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517267a568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517267a56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17267a568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17267a568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517267a568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517267a568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517267a56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517267a56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517267a568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517267a568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517267a568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517267a568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517267a568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517267a568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39275a42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39275a42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17267a568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17267a568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9396620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9396620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39275a42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39275a42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517267a568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517267a568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9275a42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9275a42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9275a42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9275a42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517267a568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517267a568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39275a42e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39275a42e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39275a42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39275a42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9396620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9396620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393966202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393966202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93966202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93966202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93966202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93966202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939662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939662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7267a56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7267a56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17267a568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17267a568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17267a568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17267a568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Usability   recap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6775" y="241560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9FC5E8"/>
                </a:solidFill>
                <a:latin typeface="Cabin Sketch"/>
                <a:ea typeface="Cabin Sketch"/>
                <a:cs typeface="Cabin Sketch"/>
                <a:sym typeface="Cabin Sketch"/>
              </a:rPr>
              <a:t>Quick</a:t>
            </a:r>
            <a:endParaRPr b="1" sz="2000">
              <a:solidFill>
                <a:srgbClr val="9FC5E8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256355">
            <a:off x="3462491" y="2073494"/>
            <a:ext cx="2999937" cy="800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000">
                <a:solidFill>
                  <a:srgbClr val="9FC5E8"/>
                </a:solidFill>
                <a:latin typeface="Cabin Sketch"/>
                <a:ea typeface="Cabin Sketch"/>
                <a:cs typeface="Cabin Sketch"/>
                <a:sym typeface="Cabin Sketch"/>
              </a:rPr>
              <a:t>^</a:t>
            </a:r>
            <a:endParaRPr sz="3400"/>
          </a:p>
        </p:txBody>
      </p:sp>
      <p:sp>
        <p:nvSpPr>
          <p:cNvPr id="57" name="Google Shape;57;p1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Closure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00" name="Google Shape;300;p2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2"/>
          <p:cNvSpPr/>
          <p:nvPr/>
        </p:nvSpPr>
        <p:spPr>
          <a:xfrm>
            <a:off x="3747300" y="1356325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5670050" y="2877100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4630200" y="2062275"/>
            <a:ext cx="1824600" cy="184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13" name="Google Shape;313;p2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3"/>
          <p:cNvSpPr/>
          <p:nvPr/>
        </p:nvSpPr>
        <p:spPr>
          <a:xfrm>
            <a:off x="3747300" y="1356325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5670050" y="2877100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4308900" y="1829325"/>
            <a:ext cx="2557200" cy="2183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26" name="Google Shape;326;p2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4"/>
          <p:cNvSpPr/>
          <p:nvPr/>
        </p:nvSpPr>
        <p:spPr>
          <a:xfrm>
            <a:off x="3747300" y="1356325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5670050" y="2877100"/>
            <a:ext cx="1649400" cy="17007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613913" y="1606125"/>
            <a:ext cx="1926375" cy="2717325"/>
          </a:xfrm>
          <a:prstGeom prst="flowChartCollat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38" name="Google Shape;338;p2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5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4413713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4413713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89" name="Google Shape;389;p2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6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4413713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4413713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440" name="Google Shape;440;p2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27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4413713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4413713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491" name="Google Shape;491;p2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8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6" name="Google Shape;506;p28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6" name="Google Shape;526;p28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7" name="Google Shape;527;p28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49271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44137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369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3933338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6444050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64440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9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1" name="Google Shape;551;p29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2" name="Google Shape;552;p29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4" name="Google Shape;554;p29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6" name="Google Shape;556;p29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7" name="Google Shape;557;p29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8" name="Google Shape;558;p29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1" name="Google Shape;561;p29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2" name="Google Shape;562;p29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5" name="Google Shape;565;p29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8" name="Google Shape;568;p29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1" name="Google Shape;571;p29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49271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3935175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44137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44369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3933338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6444050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64440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4436950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49387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5942275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6444050" y="27756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69458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5440500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2" name="Google Shape;592;p30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Similarity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593" name="Google Shape;593;p3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0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6" name="Google Shape;596;p30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7" name="Google Shape;597;p30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0" name="Google Shape;600;p30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2" name="Google Shape;602;p30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3" name="Google Shape;603;p30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4" name="Google Shape;604;p30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5" name="Google Shape;605;p30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7" name="Google Shape;607;p30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8" name="Google Shape;608;p30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3" name="Google Shape;613;p30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4" name="Google Shape;614;p30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5" name="Google Shape;615;p30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3935175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44137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4369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933338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4436950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5942275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6444050" y="27756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69458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5440500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9" name="Google Shape;629;p30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49271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49387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6444050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64440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2" name="Google Shape;642;p31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4" name="Google Shape;644;p31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45" name="Google Shape;645;p3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1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7" name="Google Shape;647;p31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8" name="Google Shape;648;p31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1" name="Google Shape;651;p31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2" name="Google Shape;652;p31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3" name="Google Shape;653;p31"/>
          <p:cNvSpPr/>
          <p:nvPr/>
        </p:nvSpPr>
        <p:spPr>
          <a:xfrm>
            <a:off x="44369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4" name="Google Shape;654;p31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5" name="Google Shape;655;p31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7" name="Google Shape;657;p31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0" name="Google Shape;660;p31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0" name="Google Shape;670;p31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3891600" y="1572175"/>
            <a:ext cx="1504200" cy="1926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6403125" y="2727325"/>
            <a:ext cx="991800" cy="1154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recap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262300" y="533750"/>
            <a:ext cx="24705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Heuristic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Principles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Learnability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Efficiency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Memorability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Absence of Errors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Satisfaction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336750" y="533750"/>
            <a:ext cx="24705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 Terminology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Affordances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Signifiers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Mapping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Constraints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411200" y="533750"/>
            <a:ext cx="24705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Jakob Nielsen Heuristics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Visibility of system status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Match between system and the real world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User control and freedom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Consistency and standards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Error prevention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Recognition Rather than Recall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Flexibility and efficiency of use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Aesthetic and minimalist design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Help users recognize, diagnose, and recover from errors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Spectral"/>
              <a:buAutoNum type="arabicPeriod"/>
            </a:pPr>
            <a:r>
              <a:rPr lang="da" sz="11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Help and documentation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2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98" name="Google Shape;698;p3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2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4413713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4413713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3891600" y="1572175"/>
            <a:ext cx="1504200" cy="1926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6403125" y="2727325"/>
            <a:ext cx="991800" cy="1154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9" name="Google Shape;749;p3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51" name="Google Shape;751;p3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3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3935175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44137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44369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3933338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4436950" y="35365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5942275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6444050" y="27756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69458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5440500" y="201477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4927113" y="27756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4938725" y="3156125"/>
            <a:ext cx="418800" cy="3078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6444050" y="1633650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6444050" y="2014775"/>
            <a:ext cx="4188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3891600" y="1572175"/>
            <a:ext cx="1504200" cy="1926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6403125" y="2727325"/>
            <a:ext cx="991800" cy="1154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4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Continuity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3" name="Google Shape;803;p3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04" name="Google Shape;804;p3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34"/>
          <p:cNvSpPr/>
          <p:nvPr/>
        </p:nvSpPr>
        <p:spPr>
          <a:xfrm>
            <a:off x="54904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Continuity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3" name="Google Shape;813;p3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14" name="Google Shape;814;p3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5"/>
          <p:cNvSpPr/>
          <p:nvPr/>
        </p:nvSpPr>
        <p:spPr>
          <a:xfrm>
            <a:off x="33335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35296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37257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39218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41178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43139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45100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47061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49021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50982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52943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54904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"/>
          <p:cNvSpPr/>
          <p:nvPr/>
        </p:nvSpPr>
        <p:spPr>
          <a:xfrm>
            <a:off x="56864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>
            <a:off x="58825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/>
          <p:nvPr/>
        </p:nvSpPr>
        <p:spPr>
          <a:xfrm>
            <a:off x="60786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5"/>
          <p:cNvSpPr/>
          <p:nvPr/>
        </p:nvSpPr>
        <p:spPr>
          <a:xfrm>
            <a:off x="62747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5"/>
          <p:cNvSpPr/>
          <p:nvPr/>
        </p:nvSpPr>
        <p:spPr>
          <a:xfrm>
            <a:off x="64707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66668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"/>
          <p:cNvSpPr/>
          <p:nvPr/>
        </p:nvSpPr>
        <p:spPr>
          <a:xfrm>
            <a:off x="68629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5"/>
          <p:cNvSpPr/>
          <p:nvPr/>
        </p:nvSpPr>
        <p:spPr>
          <a:xfrm>
            <a:off x="70590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5"/>
          <p:cNvSpPr/>
          <p:nvPr/>
        </p:nvSpPr>
        <p:spPr>
          <a:xfrm>
            <a:off x="72550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5"/>
          <p:cNvSpPr/>
          <p:nvPr/>
        </p:nvSpPr>
        <p:spPr>
          <a:xfrm>
            <a:off x="74511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5"/>
          <p:cNvSpPr/>
          <p:nvPr/>
        </p:nvSpPr>
        <p:spPr>
          <a:xfrm>
            <a:off x="764722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784330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Continuity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6" name="Google Shape;846;p3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47" name="Google Shape;847;p3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36"/>
          <p:cNvSpPr/>
          <p:nvPr/>
        </p:nvSpPr>
        <p:spPr>
          <a:xfrm>
            <a:off x="3333575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529650" y="27524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25725" y="2685896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921800" y="2656809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4117875" y="2681048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43139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4510025" y="2666504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4706100" y="2700439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4902175" y="2695591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5098250" y="2656809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5294325" y="2685896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5490400" y="2661657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5686475" y="2661657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5882550" y="2676200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6078625" y="2729526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6274700" y="2695591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6470775" y="2666504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666850" y="2685896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6862925" y="2661657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7059000" y="2695591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7255075" y="2661657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7451150" y="2642266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7647225" y="2651961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7843300" y="2666504"/>
            <a:ext cx="150300" cy="126300"/>
          </a:xfrm>
          <a:prstGeom prst="flowChartConnector">
            <a:avLst/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8" name="Google Shape;878;p37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Continuity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9" name="Google Shape;879;p3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80" name="Google Shape;880;p3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37"/>
          <p:cNvSpPr/>
          <p:nvPr/>
        </p:nvSpPr>
        <p:spPr>
          <a:xfrm>
            <a:off x="2690496" y="14179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806375" y="15269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28063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4606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313352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3893083" y="18709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4008963" y="19799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40089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46632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433611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6908346" y="14365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7024225" y="15455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702422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767852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735137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095646" y="24383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211525" y="25473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2115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8658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53867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6298221" y="27578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6414100" y="28668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64141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70684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674125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7500796" y="3077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7616675" y="3186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76166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82709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794382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852671" y="35416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968550" y="36506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296855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62285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29570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2" name="Google Shape;922;p3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Figure and Ground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24" name="Google Shape;924;p3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38"/>
          <p:cNvSpPr/>
          <p:nvPr/>
        </p:nvSpPr>
        <p:spPr>
          <a:xfrm>
            <a:off x="3935175" y="1634325"/>
            <a:ext cx="3491700" cy="2076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5851273" y="1798550"/>
            <a:ext cx="993816" cy="533304"/>
          </a:xfrm>
          <a:prstGeom prst="cloud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5206525" y="1798550"/>
            <a:ext cx="348900" cy="458400"/>
          </a:xfrm>
          <a:prstGeom prst="moon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 flipH="1">
            <a:off x="4641449" y="1936400"/>
            <a:ext cx="788076" cy="533304"/>
          </a:xfrm>
          <a:prstGeom prst="cloud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5106525" y="3151050"/>
            <a:ext cx="1149000" cy="387900"/>
          </a:xfrm>
          <a:prstGeom prst="bevel">
            <a:avLst>
              <a:gd fmla="val 12500" name="adj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</a:rPr>
              <a:t>Click me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5158050" y="2695375"/>
            <a:ext cx="993900" cy="307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31" name="Google Shape;931;p3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9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7" name="Google Shape;937;p3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Figure and Ground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39" name="Google Shape;939;p3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39"/>
          <p:cNvSpPr/>
          <p:nvPr/>
        </p:nvSpPr>
        <p:spPr>
          <a:xfrm>
            <a:off x="3935175" y="1634325"/>
            <a:ext cx="3491700" cy="2076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5851273" y="1798550"/>
            <a:ext cx="993816" cy="53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5206525" y="1798550"/>
            <a:ext cx="348900" cy="458400"/>
          </a:xfrm>
          <a:prstGeom prst="mo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9"/>
          <p:cNvSpPr/>
          <p:nvPr/>
        </p:nvSpPr>
        <p:spPr>
          <a:xfrm flipH="1">
            <a:off x="4641449" y="1936400"/>
            <a:ext cx="788076" cy="53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9"/>
          <p:cNvSpPr/>
          <p:nvPr/>
        </p:nvSpPr>
        <p:spPr>
          <a:xfrm>
            <a:off x="5106525" y="3151050"/>
            <a:ext cx="1149000" cy="387900"/>
          </a:xfrm>
          <a:prstGeom prst="bevel">
            <a:avLst>
              <a:gd fmla="val 12500" name="adj"/>
            </a:avLst>
          </a:prstGeom>
          <a:solidFill>
            <a:srgbClr val="CC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</a:rPr>
              <a:t>Click me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158050" y="2695375"/>
            <a:ext cx="993900" cy="307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46" name="Google Shape;946;p3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0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3" name="Google Shape;953;p40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Figure and Ground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54" name="Google Shape;954;p4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40"/>
          <p:cNvSpPr/>
          <p:nvPr/>
        </p:nvSpPr>
        <p:spPr>
          <a:xfrm>
            <a:off x="3935175" y="1634325"/>
            <a:ext cx="3491700" cy="2076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6" name="Google Shape;956;p40"/>
          <p:cNvSpPr/>
          <p:nvPr/>
        </p:nvSpPr>
        <p:spPr>
          <a:xfrm>
            <a:off x="5851273" y="1798550"/>
            <a:ext cx="993816" cy="533304"/>
          </a:xfrm>
          <a:prstGeom prst="cloud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0"/>
          <p:cNvSpPr/>
          <p:nvPr/>
        </p:nvSpPr>
        <p:spPr>
          <a:xfrm>
            <a:off x="5206525" y="1798550"/>
            <a:ext cx="348900" cy="458400"/>
          </a:xfrm>
          <a:prstGeom prst="moon">
            <a:avLst>
              <a:gd fmla="val 50000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0"/>
          <p:cNvSpPr/>
          <p:nvPr/>
        </p:nvSpPr>
        <p:spPr>
          <a:xfrm flipH="1">
            <a:off x="4641449" y="1936400"/>
            <a:ext cx="788076" cy="533304"/>
          </a:xfrm>
          <a:prstGeom prst="cloud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0"/>
          <p:cNvSpPr/>
          <p:nvPr/>
        </p:nvSpPr>
        <p:spPr>
          <a:xfrm>
            <a:off x="5106525" y="3151050"/>
            <a:ext cx="1149000" cy="3879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</a:rPr>
              <a:t>Click me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60" name="Google Shape;960;p40"/>
          <p:cNvSpPr/>
          <p:nvPr/>
        </p:nvSpPr>
        <p:spPr>
          <a:xfrm>
            <a:off x="5158050" y="2695375"/>
            <a:ext cx="9939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61" name="Google Shape;961;p4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7" name="Google Shape;967;p41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Symmetry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69" name="Google Shape;969;p4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41"/>
          <p:cNvSpPr/>
          <p:nvPr/>
        </p:nvSpPr>
        <p:spPr>
          <a:xfrm>
            <a:off x="2690496" y="14179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1"/>
          <p:cNvSpPr/>
          <p:nvPr/>
        </p:nvSpPr>
        <p:spPr>
          <a:xfrm>
            <a:off x="2806375" y="15269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28063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34606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313352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3893083" y="18709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4008963" y="19799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1"/>
          <p:cNvSpPr/>
          <p:nvPr/>
        </p:nvSpPr>
        <p:spPr>
          <a:xfrm>
            <a:off x="40089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46632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433611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908346" y="14365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7024225" y="15455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702422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1"/>
          <p:cNvSpPr/>
          <p:nvPr/>
        </p:nvSpPr>
        <p:spPr>
          <a:xfrm>
            <a:off x="767852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7351375" y="22179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1"/>
          <p:cNvSpPr/>
          <p:nvPr/>
        </p:nvSpPr>
        <p:spPr>
          <a:xfrm>
            <a:off x="5095646" y="24383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1"/>
          <p:cNvSpPr/>
          <p:nvPr/>
        </p:nvSpPr>
        <p:spPr>
          <a:xfrm>
            <a:off x="5211525" y="25473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1"/>
          <p:cNvSpPr/>
          <p:nvPr/>
        </p:nvSpPr>
        <p:spPr>
          <a:xfrm>
            <a:off x="52115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1"/>
          <p:cNvSpPr/>
          <p:nvPr/>
        </p:nvSpPr>
        <p:spPr>
          <a:xfrm>
            <a:off x="58658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1"/>
          <p:cNvSpPr/>
          <p:nvPr/>
        </p:nvSpPr>
        <p:spPr>
          <a:xfrm>
            <a:off x="553867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1"/>
          <p:cNvSpPr/>
          <p:nvPr/>
        </p:nvSpPr>
        <p:spPr>
          <a:xfrm>
            <a:off x="6298221" y="27578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1"/>
          <p:cNvSpPr/>
          <p:nvPr/>
        </p:nvSpPr>
        <p:spPr>
          <a:xfrm>
            <a:off x="6414100" y="28668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1"/>
          <p:cNvSpPr/>
          <p:nvPr/>
        </p:nvSpPr>
        <p:spPr>
          <a:xfrm>
            <a:off x="64141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1"/>
          <p:cNvSpPr/>
          <p:nvPr/>
        </p:nvSpPr>
        <p:spPr>
          <a:xfrm>
            <a:off x="70684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"/>
          <p:cNvSpPr/>
          <p:nvPr/>
        </p:nvSpPr>
        <p:spPr>
          <a:xfrm>
            <a:off x="674125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1"/>
          <p:cNvSpPr/>
          <p:nvPr/>
        </p:nvSpPr>
        <p:spPr>
          <a:xfrm>
            <a:off x="7500796" y="3077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1"/>
          <p:cNvSpPr/>
          <p:nvPr/>
        </p:nvSpPr>
        <p:spPr>
          <a:xfrm>
            <a:off x="7616675" y="3186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"/>
          <p:cNvSpPr/>
          <p:nvPr/>
        </p:nvSpPr>
        <p:spPr>
          <a:xfrm>
            <a:off x="76166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1"/>
          <p:cNvSpPr/>
          <p:nvPr/>
        </p:nvSpPr>
        <p:spPr>
          <a:xfrm>
            <a:off x="82709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1"/>
          <p:cNvSpPr/>
          <p:nvPr/>
        </p:nvSpPr>
        <p:spPr>
          <a:xfrm>
            <a:off x="794382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1"/>
          <p:cNvSpPr/>
          <p:nvPr/>
        </p:nvSpPr>
        <p:spPr>
          <a:xfrm>
            <a:off x="2852671" y="35416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1"/>
          <p:cNvSpPr/>
          <p:nvPr/>
        </p:nvSpPr>
        <p:spPr>
          <a:xfrm>
            <a:off x="2968550" y="36506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1"/>
          <p:cNvSpPr/>
          <p:nvPr/>
        </p:nvSpPr>
        <p:spPr>
          <a:xfrm>
            <a:off x="296855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1"/>
          <p:cNvSpPr/>
          <p:nvPr/>
        </p:nvSpPr>
        <p:spPr>
          <a:xfrm>
            <a:off x="362285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1"/>
          <p:cNvSpPr/>
          <p:nvPr/>
        </p:nvSpPr>
        <p:spPr>
          <a:xfrm>
            <a:off x="3295700" y="43231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593450" y="4393550"/>
            <a:ext cx="59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82088" y="709050"/>
            <a:ext cx="7327200" cy="3810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82100" y="1161900"/>
            <a:ext cx="5640900" cy="2904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82100" y="1452750"/>
            <a:ext cx="3945600" cy="23229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82100" y="1773300"/>
            <a:ext cx="2268300" cy="15969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>
            <a:stCxn id="72" idx="1"/>
            <a:endCxn id="72" idx="3"/>
          </p:cNvCxnSpPr>
          <p:nvPr/>
        </p:nvCxnSpPr>
        <p:spPr>
          <a:xfrm>
            <a:off x="1593450" y="4722650"/>
            <a:ext cx="5957100" cy="0"/>
          </a:xfrm>
          <a:prstGeom prst="straightConnector1">
            <a:avLst/>
          </a:prstGeom>
          <a:noFill/>
          <a:ln cap="flat" cmpd="sng" w="38100">
            <a:solidFill>
              <a:srgbClr val="0E2A4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5"/>
          <p:cNvSpPr txBox="1"/>
          <p:nvPr/>
        </p:nvSpPr>
        <p:spPr>
          <a:xfrm>
            <a:off x="77117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Tangible &amp; 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58052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Abstract &amp; invisible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306088" y="1816625"/>
            <a:ext cx="10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2: Things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537163" y="1816625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1: Signs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60188" y="18166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3: Interactions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70613" y="18166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4: Systems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03388" y="2089800"/>
            <a:ext cx="118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Graphics</a:t>
            </a:r>
            <a:endParaRPr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Symbols &amp; Logos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Text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Colour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334388" y="2090850"/>
            <a:ext cx="11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Products</a:t>
            </a:r>
            <a:endParaRPr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Objects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Calculations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Information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25113" y="2089788"/>
            <a:ext cx="12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Actions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Interfaces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Activities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Conveyance &amp; Education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786513" y="2089800"/>
            <a:ext cx="145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Environments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Universities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Governments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Companies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Society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2927813" y="26142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89" name="Google Shape;89;p15"/>
          <p:cNvGrpSpPr/>
          <p:nvPr/>
        </p:nvGrpSpPr>
        <p:grpSpPr>
          <a:xfrm>
            <a:off x="4601150" y="2451375"/>
            <a:ext cx="438600" cy="325500"/>
            <a:chOff x="176925" y="84875"/>
            <a:chExt cx="438600" cy="325500"/>
          </a:xfrm>
        </p:grpSpPr>
        <p:cxnSp>
          <p:nvCxnSpPr>
            <p:cNvPr id="90" name="Google Shape;90;p15"/>
            <p:cNvCxnSpPr>
              <a:stCxn id="91" idx="1"/>
              <a:endCxn id="91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cap="flat" cmpd="sng" w="28575">
              <a:solidFill>
                <a:srgbClr val="0E2A47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6302813" y="2451450"/>
            <a:ext cx="438600" cy="325500"/>
            <a:chOff x="176925" y="84875"/>
            <a:chExt cx="438600" cy="325500"/>
          </a:xfrm>
        </p:grpSpPr>
        <p:cxnSp>
          <p:nvCxnSpPr>
            <p:cNvPr id="93" name="Google Shape;93;p15"/>
            <p:cNvCxnSpPr>
              <a:stCxn id="94" idx="1"/>
              <a:endCxn id="94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cap="flat" cmpd="sng" w="28575">
              <a:solidFill>
                <a:srgbClr val="0E2A47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4" name="Google Shape;94;p15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/>
        </p:nvSpPr>
        <p:spPr>
          <a:xfrm>
            <a:off x="1806500" y="0"/>
            <a:ext cx="6027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Buchanan’s 4 orders of design</a:t>
            </a:r>
            <a:endParaRPr b="1" sz="2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2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1" name="Google Shape;1011;p42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Symmetry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2" name="Google Shape;1012;p4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13" name="Google Shape;1013;p4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42"/>
          <p:cNvSpPr/>
          <p:nvPr/>
        </p:nvSpPr>
        <p:spPr>
          <a:xfrm>
            <a:off x="2690496" y="14179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>
            <a:off x="2806375" y="15269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2"/>
          <p:cNvSpPr/>
          <p:nvPr/>
        </p:nvSpPr>
        <p:spPr>
          <a:xfrm>
            <a:off x="28063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2"/>
          <p:cNvSpPr/>
          <p:nvPr/>
        </p:nvSpPr>
        <p:spPr>
          <a:xfrm>
            <a:off x="346067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2"/>
          <p:cNvSpPr/>
          <p:nvPr/>
        </p:nvSpPr>
        <p:spPr>
          <a:xfrm>
            <a:off x="3133525" y="21994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2"/>
          <p:cNvSpPr/>
          <p:nvPr/>
        </p:nvSpPr>
        <p:spPr>
          <a:xfrm>
            <a:off x="3893083" y="18709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2"/>
          <p:cNvSpPr/>
          <p:nvPr/>
        </p:nvSpPr>
        <p:spPr>
          <a:xfrm>
            <a:off x="4008963" y="19799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2"/>
          <p:cNvSpPr/>
          <p:nvPr/>
        </p:nvSpPr>
        <p:spPr>
          <a:xfrm>
            <a:off x="40089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2"/>
          <p:cNvSpPr/>
          <p:nvPr/>
        </p:nvSpPr>
        <p:spPr>
          <a:xfrm>
            <a:off x="466326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2"/>
          <p:cNvSpPr/>
          <p:nvPr/>
        </p:nvSpPr>
        <p:spPr>
          <a:xfrm>
            <a:off x="4336113" y="26524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2"/>
          <p:cNvSpPr/>
          <p:nvPr/>
        </p:nvSpPr>
        <p:spPr>
          <a:xfrm>
            <a:off x="5095646" y="243835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2"/>
          <p:cNvSpPr/>
          <p:nvPr/>
        </p:nvSpPr>
        <p:spPr>
          <a:xfrm>
            <a:off x="5211525" y="254737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2"/>
          <p:cNvSpPr/>
          <p:nvPr/>
        </p:nvSpPr>
        <p:spPr>
          <a:xfrm>
            <a:off x="52115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2"/>
          <p:cNvSpPr/>
          <p:nvPr/>
        </p:nvSpPr>
        <p:spPr>
          <a:xfrm>
            <a:off x="586582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2"/>
          <p:cNvSpPr/>
          <p:nvPr/>
        </p:nvSpPr>
        <p:spPr>
          <a:xfrm>
            <a:off x="5538675" y="321982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2"/>
          <p:cNvSpPr/>
          <p:nvPr/>
        </p:nvSpPr>
        <p:spPr>
          <a:xfrm>
            <a:off x="6298221" y="2757825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2"/>
          <p:cNvSpPr/>
          <p:nvPr/>
        </p:nvSpPr>
        <p:spPr>
          <a:xfrm>
            <a:off x="6414100" y="2866850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2"/>
          <p:cNvSpPr/>
          <p:nvPr/>
        </p:nvSpPr>
        <p:spPr>
          <a:xfrm>
            <a:off x="64141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2"/>
          <p:cNvSpPr/>
          <p:nvPr/>
        </p:nvSpPr>
        <p:spPr>
          <a:xfrm>
            <a:off x="706840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2"/>
          <p:cNvSpPr/>
          <p:nvPr/>
        </p:nvSpPr>
        <p:spPr>
          <a:xfrm>
            <a:off x="6741250" y="3539300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2"/>
          <p:cNvSpPr/>
          <p:nvPr/>
        </p:nvSpPr>
        <p:spPr>
          <a:xfrm>
            <a:off x="7500796" y="3077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2"/>
          <p:cNvSpPr/>
          <p:nvPr/>
        </p:nvSpPr>
        <p:spPr>
          <a:xfrm>
            <a:off x="7616675" y="3186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2"/>
          <p:cNvSpPr/>
          <p:nvPr/>
        </p:nvSpPr>
        <p:spPr>
          <a:xfrm>
            <a:off x="76166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2"/>
          <p:cNvSpPr/>
          <p:nvPr/>
        </p:nvSpPr>
        <p:spPr>
          <a:xfrm>
            <a:off x="827097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2"/>
          <p:cNvSpPr/>
          <p:nvPr/>
        </p:nvSpPr>
        <p:spPr>
          <a:xfrm>
            <a:off x="7943825" y="3858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2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3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5" name="Google Shape;1045;p43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Symmetry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6" name="Google Shape;1046;p4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47" name="Google Shape;1047;p4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43"/>
          <p:cNvSpPr/>
          <p:nvPr/>
        </p:nvSpPr>
        <p:spPr>
          <a:xfrm>
            <a:off x="2690496" y="1934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3"/>
          <p:cNvSpPr/>
          <p:nvPr/>
        </p:nvSpPr>
        <p:spPr>
          <a:xfrm>
            <a:off x="2806375" y="2043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3"/>
          <p:cNvSpPr/>
          <p:nvPr/>
        </p:nvSpPr>
        <p:spPr>
          <a:xfrm>
            <a:off x="280637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3"/>
          <p:cNvSpPr/>
          <p:nvPr/>
        </p:nvSpPr>
        <p:spPr>
          <a:xfrm>
            <a:off x="346067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3"/>
          <p:cNvSpPr/>
          <p:nvPr/>
        </p:nvSpPr>
        <p:spPr>
          <a:xfrm>
            <a:off x="313352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3"/>
          <p:cNvSpPr/>
          <p:nvPr/>
        </p:nvSpPr>
        <p:spPr>
          <a:xfrm>
            <a:off x="3893083" y="1934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3"/>
          <p:cNvSpPr/>
          <p:nvPr/>
        </p:nvSpPr>
        <p:spPr>
          <a:xfrm>
            <a:off x="4008963" y="2043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3"/>
          <p:cNvSpPr/>
          <p:nvPr/>
        </p:nvSpPr>
        <p:spPr>
          <a:xfrm>
            <a:off x="4008963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3"/>
          <p:cNvSpPr/>
          <p:nvPr/>
        </p:nvSpPr>
        <p:spPr>
          <a:xfrm>
            <a:off x="4663263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3"/>
          <p:cNvSpPr/>
          <p:nvPr/>
        </p:nvSpPr>
        <p:spPr>
          <a:xfrm>
            <a:off x="4336113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3"/>
          <p:cNvSpPr/>
          <p:nvPr/>
        </p:nvSpPr>
        <p:spPr>
          <a:xfrm>
            <a:off x="5095646" y="1934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3"/>
          <p:cNvSpPr/>
          <p:nvPr/>
        </p:nvSpPr>
        <p:spPr>
          <a:xfrm>
            <a:off x="5211525" y="2043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3"/>
          <p:cNvSpPr/>
          <p:nvPr/>
        </p:nvSpPr>
        <p:spPr>
          <a:xfrm>
            <a:off x="521152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3"/>
          <p:cNvSpPr/>
          <p:nvPr/>
        </p:nvSpPr>
        <p:spPr>
          <a:xfrm>
            <a:off x="586582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3"/>
          <p:cNvSpPr/>
          <p:nvPr/>
        </p:nvSpPr>
        <p:spPr>
          <a:xfrm>
            <a:off x="553867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3"/>
          <p:cNvSpPr/>
          <p:nvPr/>
        </p:nvSpPr>
        <p:spPr>
          <a:xfrm>
            <a:off x="6298221" y="1934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3"/>
          <p:cNvSpPr/>
          <p:nvPr/>
        </p:nvSpPr>
        <p:spPr>
          <a:xfrm>
            <a:off x="6414100" y="2043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3"/>
          <p:cNvSpPr/>
          <p:nvPr/>
        </p:nvSpPr>
        <p:spPr>
          <a:xfrm>
            <a:off x="6414100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3"/>
          <p:cNvSpPr/>
          <p:nvPr/>
        </p:nvSpPr>
        <p:spPr>
          <a:xfrm>
            <a:off x="7068400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3"/>
          <p:cNvSpPr/>
          <p:nvPr/>
        </p:nvSpPr>
        <p:spPr>
          <a:xfrm>
            <a:off x="6741250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3"/>
          <p:cNvSpPr/>
          <p:nvPr/>
        </p:nvSpPr>
        <p:spPr>
          <a:xfrm>
            <a:off x="7500796" y="1934300"/>
            <a:ext cx="1108500" cy="112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3"/>
          <p:cNvSpPr/>
          <p:nvPr/>
        </p:nvSpPr>
        <p:spPr>
          <a:xfrm>
            <a:off x="7616675" y="2043325"/>
            <a:ext cx="876000" cy="45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3"/>
          <p:cNvSpPr/>
          <p:nvPr/>
        </p:nvSpPr>
        <p:spPr>
          <a:xfrm>
            <a:off x="761667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3"/>
          <p:cNvSpPr/>
          <p:nvPr/>
        </p:nvSpPr>
        <p:spPr>
          <a:xfrm>
            <a:off x="827097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3"/>
          <p:cNvSpPr/>
          <p:nvPr/>
        </p:nvSpPr>
        <p:spPr>
          <a:xfrm>
            <a:off x="7943825" y="2715775"/>
            <a:ext cx="221700" cy="200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3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9" name="Google Shape;1079;p44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Symmetry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81" name="Google Shape;1081;p4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2" name="Google Shape;1082;p44"/>
          <p:cNvGrpSpPr/>
          <p:nvPr/>
        </p:nvGrpSpPr>
        <p:grpSpPr>
          <a:xfrm>
            <a:off x="5095658" y="1927225"/>
            <a:ext cx="1108500" cy="1124700"/>
            <a:chOff x="2690496" y="1934300"/>
            <a:chExt cx="1108500" cy="1124700"/>
          </a:xfrm>
        </p:grpSpPr>
        <p:sp>
          <p:nvSpPr>
            <p:cNvPr id="1083" name="Google Shape;1083;p44"/>
            <p:cNvSpPr/>
            <p:nvPr/>
          </p:nvSpPr>
          <p:spPr>
            <a:xfrm>
              <a:off x="2690496" y="19343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2806375" y="20433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28063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34606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313352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44"/>
          <p:cNvGrpSpPr/>
          <p:nvPr/>
        </p:nvGrpSpPr>
        <p:grpSpPr>
          <a:xfrm>
            <a:off x="3889658" y="3239900"/>
            <a:ext cx="1108500" cy="1124700"/>
            <a:chOff x="2690496" y="1934300"/>
            <a:chExt cx="1108500" cy="1124700"/>
          </a:xfrm>
        </p:grpSpPr>
        <p:sp>
          <p:nvSpPr>
            <p:cNvPr id="1089" name="Google Shape;1089;p44"/>
            <p:cNvSpPr/>
            <p:nvPr/>
          </p:nvSpPr>
          <p:spPr>
            <a:xfrm>
              <a:off x="2690496" y="19343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806375" y="20433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8063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34606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313352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4"/>
          <p:cNvGrpSpPr/>
          <p:nvPr/>
        </p:nvGrpSpPr>
        <p:grpSpPr>
          <a:xfrm>
            <a:off x="5095658" y="3239900"/>
            <a:ext cx="1108500" cy="1124700"/>
            <a:chOff x="5095658" y="3239900"/>
            <a:chExt cx="1108500" cy="1124700"/>
          </a:xfrm>
        </p:grpSpPr>
        <p:sp>
          <p:nvSpPr>
            <p:cNvPr id="1095" name="Google Shape;1095;p44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44"/>
          <p:cNvGrpSpPr/>
          <p:nvPr/>
        </p:nvGrpSpPr>
        <p:grpSpPr>
          <a:xfrm>
            <a:off x="6301658" y="3239900"/>
            <a:ext cx="1108500" cy="1124700"/>
            <a:chOff x="5095658" y="3239900"/>
            <a:chExt cx="1108500" cy="1124700"/>
          </a:xfrm>
        </p:grpSpPr>
        <p:sp>
          <p:nvSpPr>
            <p:cNvPr id="1101" name="Google Shape;1101;p44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4"/>
          <p:cNvGrpSpPr/>
          <p:nvPr/>
        </p:nvGrpSpPr>
        <p:grpSpPr>
          <a:xfrm>
            <a:off x="6301658" y="1927225"/>
            <a:ext cx="1108500" cy="1124700"/>
            <a:chOff x="5095658" y="3239900"/>
            <a:chExt cx="1108500" cy="1124700"/>
          </a:xfrm>
        </p:grpSpPr>
        <p:sp>
          <p:nvSpPr>
            <p:cNvPr id="1107" name="Google Shape;1107;p44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44"/>
          <p:cNvGrpSpPr/>
          <p:nvPr/>
        </p:nvGrpSpPr>
        <p:grpSpPr>
          <a:xfrm>
            <a:off x="3889658" y="1927225"/>
            <a:ext cx="1108500" cy="1124700"/>
            <a:chOff x="5095658" y="3239900"/>
            <a:chExt cx="1108500" cy="1124700"/>
          </a:xfrm>
        </p:grpSpPr>
        <p:sp>
          <p:nvSpPr>
            <p:cNvPr id="1113" name="Google Shape;1113;p44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44"/>
          <p:cNvSpPr/>
          <p:nvPr/>
        </p:nvSpPr>
        <p:spPr>
          <a:xfrm>
            <a:off x="2730225" y="1927225"/>
            <a:ext cx="1062000" cy="24375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9" name="Google Shape;1119;p44"/>
          <p:cNvSpPr/>
          <p:nvPr/>
        </p:nvSpPr>
        <p:spPr>
          <a:xfrm>
            <a:off x="2816225" y="2022550"/>
            <a:ext cx="6504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0" name="Google Shape;1120;p44"/>
          <p:cNvSpPr/>
          <p:nvPr/>
        </p:nvSpPr>
        <p:spPr>
          <a:xfrm>
            <a:off x="2816225" y="2417850"/>
            <a:ext cx="9123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1" name="Google Shape;1121;p44"/>
          <p:cNvSpPr/>
          <p:nvPr/>
        </p:nvSpPr>
        <p:spPr>
          <a:xfrm>
            <a:off x="3309725" y="2813150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2" name="Google Shape;1122;p44"/>
          <p:cNvSpPr/>
          <p:nvPr/>
        </p:nvSpPr>
        <p:spPr>
          <a:xfrm>
            <a:off x="2816225" y="3208450"/>
            <a:ext cx="9123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3" name="Google Shape;1123;p44"/>
          <p:cNvSpPr/>
          <p:nvPr/>
        </p:nvSpPr>
        <p:spPr>
          <a:xfrm>
            <a:off x="3162500" y="3601400"/>
            <a:ext cx="5661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4" name="Google Shape;1124;p44"/>
          <p:cNvSpPr/>
          <p:nvPr/>
        </p:nvSpPr>
        <p:spPr>
          <a:xfrm>
            <a:off x="2816225" y="3994350"/>
            <a:ext cx="7707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5" name="Google Shape;1125;p44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5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1" name="Google Shape;1131;p45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Symmetry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33" name="Google Shape;1133;p4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4" name="Google Shape;1134;p45"/>
          <p:cNvGrpSpPr/>
          <p:nvPr/>
        </p:nvGrpSpPr>
        <p:grpSpPr>
          <a:xfrm>
            <a:off x="5095658" y="1927225"/>
            <a:ext cx="1108500" cy="1124700"/>
            <a:chOff x="2690496" y="1934300"/>
            <a:chExt cx="1108500" cy="1124700"/>
          </a:xfrm>
        </p:grpSpPr>
        <p:sp>
          <p:nvSpPr>
            <p:cNvPr id="1135" name="Google Shape;1135;p45"/>
            <p:cNvSpPr/>
            <p:nvPr/>
          </p:nvSpPr>
          <p:spPr>
            <a:xfrm>
              <a:off x="2690496" y="19343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2806375" y="20433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28063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4606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313352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5095658" y="3239900"/>
            <a:ext cx="1108500" cy="1124700"/>
            <a:chOff x="2690496" y="1934300"/>
            <a:chExt cx="1108500" cy="1124700"/>
          </a:xfrm>
        </p:grpSpPr>
        <p:sp>
          <p:nvSpPr>
            <p:cNvPr id="1141" name="Google Shape;1141;p45"/>
            <p:cNvSpPr/>
            <p:nvPr/>
          </p:nvSpPr>
          <p:spPr>
            <a:xfrm>
              <a:off x="2690496" y="19343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2806375" y="20433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28063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346067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133525" y="27157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45"/>
          <p:cNvGrpSpPr/>
          <p:nvPr/>
        </p:nvGrpSpPr>
        <p:grpSpPr>
          <a:xfrm>
            <a:off x="3889696" y="3239900"/>
            <a:ext cx="1108500" cy="1124700"/>
            <a:chOff x="5095658" y="3239900"/>
            <a:chExt cx="1108500" cy="1124700"/>
          </a:xfrm>
        </p:grpSpPr>
        <p:sp>
          <p:nvSpPr>
            <p:cNvPr id="1147" name="Google Shape;1147;p45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5"/>
          <p:cNvGrpSpPr/>
          <p:nvPr/>
        </p:nvGrpSpPr>
        <p:grpSpPr>
          <a:xfrm>
            <a:off x="6301658" y="3239900"/>
            <a:ext cx="1108500" cy="1124700"/>
            <a:chOff x="5095658" y="3239900"/>
            <a:chExt cx="1108500" cy="1124700"/>
          </a:xfrm>
        </p:grpSpPr>
        <p:sp>
          <p:nvSpPr>
            <p:cNvPr id="1153" name="Google Shape;1153;p45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45"/>
          <p:cNvGrpSpPr/>
          <p:nvPr/>
        </p:nvGrpSpPr>
        <p:grpSpPr>
          <a:xfrm>
            <a:off x="6301658" y="1927225"/>
            <a:ext cx="1108500" cy="1124700"/>
            <a:chOff x="5095658" y="3239900"/>
            <a:chExt cx="1108500" cy="1124700"/>
          </a:xfrm>
        </p:grpSpPr>
        <p:sp>
          <p:nvSpPr>
            <p:cNvPr id="1159" name="Google Shape;1159;p45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3889658" y="1927225"/>
            <a:ext cx="1108500" cy="1124700"/>
            <a:chOff x="5095658" y="3239900"/>
            <a:chExt cx="1108500" cy="1124700"/>
          </a:xfrm>
        </p:grpSpPr>
        <p:sp>
          <p:nvSpPr>
            <p:cNvPr id="1165" name="Google Shape;1165;p45"/>
            <p:cNvSpPr/>
            <p:nvPr/>
          </p:nvSpPr>
          <p:spPr>
            <a:xfrm>
              <a:off x="5095658" y="3239900"/>
              <a:ext cx="1108500" cy="112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C4587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211538" y="3348925"/>
              <a:ext cx="876000" cy="45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2115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86583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538688" y="4021375"/>
              <a:ext cx="221700" cy="2007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45"/>
          <p:cNvSpPr/>
          <p:nvPr/>
        </p:nvSpPr>
        <p:spPr>
          <a:xfrm>
            <a:off x="2730225" y="1927225"/>
            <a:ext cx="1062000" cy="24375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1" name="Google Shape;1171;p45"/>
          <p:cNvSpPr/>
          <p:nvPr/>
        </p:nvSpPr>
        <p:spPr>
          <a:xfrm>
            <a:off x="2816225" y="2022550"/>
            <a:ext cx="6504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2" name="Google Shape;1172;p45"/>
          <p:cNvSpPr/>
          <p:nvPr/>
        </p:nvSpPr>
        <p:spPr>
          <a:xfrm>
            <a:off x="2816225" y="2813150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3" name="Google Shape;1173;p45"/>
          <p:cNvSpPr/>
          <p:nvPr/>
        </p:nvSpPr>
        <p:spPr>
          <a:xfrm>
            <a:off x="2816225" y="3208450"/>
            <a:ext cx="9123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4" name="Google Shape;1174;p45"/>
          <p:cNvSpPr/>
          <p:nvPr/>
        </p:nvSpPr>
        <p:spPr>
          <a:xfrm>
            <a:off x="2811975" y="3603750"/>
            <a:ext cx="5661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5" name="Google Shape;1175;p45"/>
          <p:cNvSpPr/>
          <p:nvPr/>
        </p:nvSpPr>
        <p:spPr>
          <a:xfrm>
            <a:off x="2816225" y="3994350"/>
            <a:ext cx="7707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6" name="Google Shape;1176;p45"/>
          <p:cNvSpPr/>
          <p:nvPr/>
        </p:nvSpPr>
        <p:spPr>
          <a:xfrm>
            <a:off x="2816225" y="2417850"/>
            <a:ext cx="912300" cy="30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7" name="Google Shape;1177;p45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6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3" name="Google Shape;1183;p4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4" name="Google Shape;1184;p46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Common Fate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85" name="Google Shape;1185;p4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46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7" name="Google Shape;1187;p46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8" name="Google Shape;1188;p46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9" name="Google Shape;1189;p46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0" name="Google Shape;1190;p46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1" name="Google Shape;1191;p46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2" name="Google Shape;1192;p46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3" name="Google Shape;1193;p46"/>
          <p:cNvSpPr/>
          <p:nvPr/>
        </p:nvSpPr>
        <p:spPr>
          <a:xfrm>
            <a:off x="44369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4" name="Google Shape;1194;p46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5" name="Google Shape;1195;p46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6" name="Google Shape;1196;p46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7" name="Google Shape;1197;p46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8" name="Google Shape;1198;p46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9" name="Google Shape;1199;p46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0" name="Google Shape;1200;p46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1" name="Google Shape;1201;p46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2" name="Google Shape;1202;p46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3" name="Google Shape;1203;p46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4" name="Google Shape;1204;p46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5" name="Google Shape;1205;p46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6" name="Google Shape;1206;p46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7" name="Google Shape;1207;p46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8" name="Google Shape;1208;p46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9" name="Google Shape;1209;p46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0" name="Google Shape;1210;p46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1" name="Google Shape;1211;p46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2" name="Google Shape;1212;p46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3" name="Google Shape;1213;p46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4" name="Google Shape;1214;p46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5" name="Google Shape;1215;p46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6" name="Google Shape;1216;p46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7" name="Google Shape;1217;p46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8" name="Google Shape;1218;p46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9" name="Google Shape;1219;p46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0" name="Google Shape;1220;p46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1" name="Google Shape;1221;p46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2" name="Google Shape;1222;p46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3" name="Google Shape;1223;p46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4" name="Google Shape;1224;p46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5" name="Google Shape;1225;p46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6" name="Google Shape;1226;p46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7" name="Google Shape;1227;p46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8" name="Google Shape;1228;p4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7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34" name="Google Shape;1234;p4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35" name="Google Shape;1235;p4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47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Common Fate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37" name="Google Shape;1237;p47"/>
          <p:cNvSpPr/>
          <p:nvPr/>
        </p:nvSpPr>
        <p:spPr>
          <a:xfrm>
            <a:off x="5524175" y="2940938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7"/>
          <p:cNvSpPr/>
          <p:nvPr/>
        </p:nvSpPr>
        <p:spPr>
          <a:xfrm>
            <a:off x="5167175" y="2438713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7"/>
          <p:cNvSpPr/>
          <p:nvPr/>
        </p:nvSpPr>
        <p:spPr>
          <a:xfrm>
            <a:off x="4866775" y="1950663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7"/>
          <p:cNvSpPr/>
          <p:nvPr/>
        </p:nvSpPr>
        <p:spPr>
          <a:xfrm rot="5400000">
            <a:off x="4763900" y="2537738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7"/>
          <p:cNvSpPr/>
          <p:nvPr/>
        </p:nvSpPr>
        <p:spPr>
          <a:xfrm rot="5400000">
            <a:off x="6062450" y="2049688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7"/>
          <p:cNvSpPr/>
          <p:nvPr/>
        </p:nvSpPr>
        <p:spPr>
          <a:xfrm rot="5400000">
            <a:off x="5152925" y="3039975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8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400"/>
              <a:buFont typeface="Spectral"/>
              <a:buChar char="●"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9" name="Google Shape;1249;p4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50" name="Google Shape;1250;p4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48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Common Fate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52" name="Google Shape;1252;p48"/>
          <p:cNvSpPr/>
          <p:nvPr/>
        </p:nvSpPr>
        <p:spPr>
          <a:xfrm>
            <a:off x="5850225" y="2799525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8"/>
          <p:cNvSpPr/>
          <p:nvPr/>
        </p:nvSpPr>
        <p:spPr>
          <a:xfrm rot="10800000">
            <a:off x="3858300" y="3330088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8"/>
          <p:cNvSpPr/>
          <p:nvPr/>
        </p:nvSpPr>
        <p:spPr>
          <a:xfrm rot="10800000">
            <a:off x="3592150" y="2445788"/>
            <a:ext cx="1082400" cy="5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8"/>
          <p:cNvSpPr/>
          <p:nvPr/>
        </p:nvSpPr>
        <p:spPr>
          <a:xfrm rot="5400000">
            <a:off x="5138575" y="2650938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8"/>
          <p:cNvSpPr/>
          <p:nvPr/>
        </p:nvSpPr>
        <p:spPr>
          <a:xfrm rot="5400000">
            <a:off x="5271638" y="3146200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8"/>
          <p:cNvSpPr/>
          <p:nvPr/>
        </p:nvSpPr>
        <p:spPr>
          <a:xfrm rot="5400000">
            <a:off x="5476550" y="2898563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8"/>
          <p:cNvSpPr/>
          <p:nvPr/>
        </p:nvSpPr>
        <p:spPr>
          <a:xfrm rot="-5400000">
            <a:off x="6090738" y="2208763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8"/>
          <p:cNvSpPr/>
          <p:nvPr/>
        </p:nvSpPr>
        <p:spPr>
          <a:xfrm rot="-5400000">
            <a:off x="5309238" y="1865913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8"/>
          <p:cNvSpPr/>
          <p:nvPr/>
        </p:nvSpPr>
        <p:spPr>
          <a:xfrm rot="-5400000">
            <a:off x="6041788" y="3907313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8"/>
          <p:cNvSpPr/>
          <p:nvPr/>
        </p:nvSpPr>
        <p:spPr>
          <a:xfrm rot="-5400000">
            <a:off x="4489113" y="2986975"/>
            <a:ext cx="247625" cy="389025"/>
          </a:xfrm>
          <a:prstGeom prst="flowChartExtract">
            <a:avLst/>
          </a:prstGeom>
          <a:solidFill>
            <a:srgbClr val="F6B26B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8" name="Google Shape;1268;p4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Exercise: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Find examples of Gestalt principles in play online (any website)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(Or can you spot one missing somewhere?)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AutoNum type="arabicPeriod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Upload in LearnIT forum “Gestalt analysis” </a:t>
            </a:r>
            <a:b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under lecture 3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943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69" name="Google Shape;1269;p4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0" name="Google Shape;12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23" y="3063875"/>
            <a:ext cx="1915775" cy="4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0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Break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277" name="Google Shape;1277;p5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1593450" y="4393550"/>
            <a:ext cx="59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>
            <a:stCxn id="101" idx="1"/>
            <a:endCxn id="101" idx="3"/>
          </p:cNvCxnSpPr>
          <p:nvPr/>
        </p:nvCxnSpPr>
        <p:spPr>
          <a:xfrm>
            <a:off x="1593450" y="4722650"/>
            <a:ext cx="5957100" cy="0"/>
          </a:xfrm>
          <a:prstGeom prst="straightConnector1">
            <a:avLst/>
          </a:prstGeom>
          <a:noFill/>
          <a:ln cap="flat" cmpd="sng" w="38100">
            <a:solidFill>
              <a:srgbClr val="0E2A4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6"/>
          <p:cNvSpPr txBox="1"/>
          <p:nvPr/>
        </p:nvSpPr>
        <p:spPr>
          <a:xfrm>
            <a:off x="77117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Tangible &amp; 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580525" y="4476350"/>
            <a:ext cx="7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Spectral"/>
                <a:ea typeface="Spectral"/>
                <a:cs typeface="Spectral"/>
                <a:sym typeface="Spectral"/>
              </a:rPr>
              <a:t>Abstract &amp; invisible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06088" y="521225"/>
            <a:ext cx="10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2: Things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706738" y="521225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1: Signs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960188" y="5212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3: Interactions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770613" y="5212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4: Systems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672963" y="794400"/>
            <a:ext cx="118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Graphics</a:t>
            </a:r>
            <a:endParaRPr b="1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Symbols &amp; Logos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Text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Colour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34388" y="795450"/>
            <a:ext cx="11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Products</a:t>
            </a:r>
            <a:endParaRPr b="1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Objects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Calculations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Information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125113" y="794388"/>
            <a:ext cx="12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Actions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Interfaces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Activities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Conveyance &amp; Education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786513" y="794400"/>
            <a:ext cx="145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Environments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Universities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Governments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Companies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Society</a:t>
            </a:r>
            <a:endParaRPr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2854363" y="13188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14" name="Google Shape;114;p16"/>
          <p:cNvGrpSpPr/>
          <p:nvPr/>
        </p:nvGrpSpPr>
        <p:grpSpPr>
          <a:xfrm>
            <a:off x="4601150" y="1155975"/>
            <a:ext cx="438600" cy="325500"/>
            <a:chOff x="176925" y="84875"/>
            <a:chExt cx="438600" cy="325500"/>
          </a:xfrm>
        </p:grpSpPr>
        <p:cxnSp>
          <p:nvCxnSpPr>
            <p:cNvPr id="115" name="Google Shape;115;p16"/>
            <p:cNvCxnSpPr>
              <a:stCxn id="116" idx="1"/>
              <a:endCxn id="116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cap="flat" cmpd="sng" w="28575">
              <a:solidFill>
                <a:srgbClr val="0E2A47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6302813" y="1156050"/>
            <a:ext cx="438600" cy="325500"/>
            <a:chOff x="176925" y="84875"/>
            <a:chExt cx="438600" cy="325500"/>
          </a:xfrm>
        </p:grpSpPr>
        <p:cxnSp>
          <p:nvCxnSpPr>
            <p:cNvPr id="118" name="Google Shape;118;p16"/>
            <p:cNvCxnSpPr>
              <a:stCxn id="119" idx="1"/>
              <a:endCxn id="119" idx="3"/>
            </p:cNvCxnSpPr>
            <p:nvPr/>
          </p:nvCxnSpPr>
          <p:spPr>
            <a:xfrm>
              <a:off x="176925" y="247625"/>
              <a:ext cx="438600" cy="0"/>
            </a:xfrm>
            <a:prstGeom prst="straightConnector1">
              <a:avLst/>
            </a:prstGeom>
            <a:noFill/>
            <a:ln cap="flat" cmpd="sng" w="28575">
              <a:solidFill>
                <a:srgbClr val="0E2A47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176925" y="84875"/>
              <a:ext cx="4386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/>
        </p:nvSpPr>
        <p:spPr>
          <a:xfrm>
            <a:off x="1806500" y="0"/>
            <a:ext cx="6027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5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Buchanan’s 4 orders of design</a:t>
            </a:r>
            <a:endParaRPr b="1" sz="25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591425" y="3318175"/>
            <a:ext cx="1789800" cy="87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Heuristic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Principles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318111" y="1964525"/>
            <a:ext cx="3409500" cy="87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ID Terminology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10950" y="2069863"/>
            <a:ext cx="1789800" cy="87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Jakob Nielsen Heuristics</a:t>
            </a:r>
            <a:endParaRPr sz="11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Gestalt Principles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4369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9387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9387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9387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9387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9387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9387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b="1"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b="1"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Proximity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0"/>
          <p:cNvSpPr/>
          <p:nvPr/>
        </p:nvSpPr>
        <p:spPr>
          <a:xfrm>
            <a:off x="34334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4334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34334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34334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4334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4334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39351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9351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4369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4369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44369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3429000" y="458400"/>
            <a:ext cx="57168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0" y="458400"/>
            <a:ext cx="2300400" cy="44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b="1"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Proximity</a:t>
            </a:r>
            <a:endParaRPr b="1"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Closure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Similarity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Region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Continuity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Figure and Ground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Symmetry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Spectral"/>
              <a:buChar char="●"/>
            </a:pPr>
            <a:r>
              <a:rPr lang="da" sz="12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Common Fate</a:t>
            </a:r>
            <a:endParaRPr sz="12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gestalt principles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2300400" y="533750"/>
            <a:ext cx="6699000" cy="441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Law of Proximity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1"/>
          <p:cNvSpPr/>
          <p:nvPr/>
        </p:nvSpPr>
        <p:spPr>
          <a:xfrm>
            <a:off x="34334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34334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4334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34334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433400" y="3232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3433400" y="3612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39351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39351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39351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39351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3935175" y="3232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3935175" y="3612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4369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4369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4369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4369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436950" y="3232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436950" y="3612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44050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544050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544050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544050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44050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544050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594227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594227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94227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594227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594227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594227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6444050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6444050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6444050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6444050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6444050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6444050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6945825" y="16343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6945825" y="20147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6945825" y="23952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6945825" y="27756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6945825" y="315612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6945825" y="3536575"/>
            <a:ext cx="418800" cy="307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6978250" y="4903475"/>
            <a:ext cx="22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800">
                <a:solidFill>
                  <a:srgbClr val="9E9E9E"/>
                </a:solidFill>
              </a:rPr>
              <a:t>[...Bjørn H. Westh] TID 13-09-2022, ITU CPH</a:t>
            </a:r>
            <a:endParaRPr i="1" sz="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