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Cabin Sketch"/>
      <p:regular r:id="rId40"/>
      <p:bold r:id="rId41"/>
    </p:embeddedFont>
    <p:embeddedFont>
      <p:font typeface="Spectral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binSketch-regular.fntdata"/><Relationship Id="rId20" Type="http://schemas.openxmlformats.org/officeDocument/2006/relationships/slide" Target="slides/slide15.xml"/><Relationship Id="rId42" Type="http://schemas.openxmlformats.org/officeDocument/2006/relationships/font" Target="fonts/Spectral-regular.fntdata"/><Relationship Id="rId41" Type="http://schemas.openxmlformats.org/officeDocument/2006/relationships/font" Target="fonts/CabinSketch-bold.fntdata"/><Relationship Id="rId22" Type="http://schemas.openxmlformats.org/officeDocument/2006/relationships/slide" Target="slides/slide17.xml"/><Relationship Id="rId44" Type="http://schemas.openxmlformats.org/officeDocument/2006/relationships/font" Target="fonts/Spectral-italic.fntdata"/><Relationship Id="rId21" Type="http://schemas.openxmlformats.org/officeDocument/2006/relationships/slide" Target="slides/slide16.xml"/><Relationship Id="rId43" Type="http://schemas.openxmlformats.org/officeDocument/2006/relationships/font" Target="fonts/Spectral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Spectral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4945321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4945321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93a5fd4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93a5fd4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2bf8b87a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2bf8b87a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2bf8b87a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2bf8b87a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2bf8b87a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2bf8b87a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2bf8b87a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2bf8b87a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2bf8b87a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2bf8b87a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93a5fd4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93a5fd4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93a5fd4d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93a5fd4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93a5fd4d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93a5fd4d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93a5fd4d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93a5fd4d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2bf8b87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2bf8b87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93a5fd4d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93a5fd4d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93a5fd4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93a5fd4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93a5fd4d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93a5fd4d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93a5fd4d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93a5fd4d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93a5fd4d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93a5fd4d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93a5fd4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93a5fd4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93a5fd4d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93a5fd4d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93a5fd4d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93a5fd4d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93a5fd4d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93a5fd4d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93a5fd4d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93a5fd4d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2bf8b87a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2bf8b87a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93a5fd4d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93a5fd4d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93a5fd4d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93a5fd4d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93a5fd4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393a5fd4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93a5fd4d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93a5fd4d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93a5fd4d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93a5fd4d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2bf8b87a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2bf8b87a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17267a568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17267a568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2bf8b87a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2bf8b87a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2bf8b87a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2bf8b87a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2bf8b87a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2bf8b87a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2bf8b87a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2bf8b87a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47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Defining the Problem Domain</a:t>
            </a:r>
            <a:endParaRPr b="1" sz="47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domain/personas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50" name="Google Shape;150;p22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522" y="651076"/>
            <a:ext cx="3022962" cy="170605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domain/personas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1. Goal-Directed Personas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59" name="Google Shape;159;p23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522" y="651076"/>
            <a:ext cx="3022962" cy="170605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domain/personas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1. Goal-Directed Personas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2. Role-Based Personas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522" y="651076"/>
            <a:ext cx="3022962" cy="170605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domain/personas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1. Goal-Directed Personas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2. Role-Based Personas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3. Engaging Personas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77" name="Google Shape;177;p25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522" y="651076"/>
            <a:ext cx="3022962" cy="170605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domain/personas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1. Goal-Directed Personas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2. Role-Based Personas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3. Engaging Personas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4. Proto Personas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86" name="Google Shape;186;p26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522" y="651076"/>
            <a:ext cx="3022962" cy="170605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domain/personas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Engaging Personas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1. Collect data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2. Form a hypothesis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4. Establish a number of personas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5. Construct personas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6. Prepare situations for your personas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9. Create scenarios for your personas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95" name="Google Shape;195;p27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7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47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POV Problem Statement</a:t>
            </a:r>
            <a:endParaRPr b="1" sz="47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domain/p</a:t>
            </a: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roblem Statement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Problem Statement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5943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09" name="Google Shape;209;p29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9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domain/problem Statement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Problem Statement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3200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Define Your User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5943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17" name="Google Shape;217;p30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30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domain/problem Statement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Problem Statement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3200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Define Your User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3200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Express Your Definitions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25" name="Google Shape;225;p31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1"/>
          <p:cNvSpPr/>
          <p:nvPr/>
        </p:nvSpPr>
        <p:spPr>
          <a:xfrm>
            <a:off x="5887175" y="893775"/>
            <a:ext cx="2824800" cy="1607100"/>
          </a:xfrm>
          <a:prstGeom prst="wedgeRectCallout">
            <a:avLst>
              <a:gd fmla="val -55907" name="adj1"/>
              <a:gd fmla="val 15998" name="adj2"/>
            </a:avLst>
          </a:prstGeom>
          <a:solidFill>
            <a:schemeClr val="lt2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968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175" y="893800"/>
            <a:ext cx="2824800" cy="16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363" y="458400"/>
            <a:ext cx="4361274" cy="4361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1" name="Google Shape;61;p14"/>
          <p:cNvSpPr txBox="1"/>
          <p:nvPr/>
        </p:nvSpPr>
        <p:spPr>
          <a:xfrm>
            <a:off x="0" y="4881725"/>
            <a:ext cx="612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a" sz="1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https://media.nngroup.com/media/articles/attachments/Design-thinking-101-NNG.pdf</a:t>
            </a:r>
            <a:endParaRPr b="1" i="1" sz="1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domain/problem Statement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Problem Statement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3200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Define Your User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3200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Express Your Definitions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3200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Create Your POV Madlib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5943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35" name="Google Shape;235;p32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2"/>
          <p:cNvSpPr/>
          <p:nvPr/>
        </p:nvSpPr>
        <p:spPr>
          <a:xfrm>
            <a:off x="5887175" y="893775"/>
            <a:ext cx="2824800" cy="1607100"/>
          </a:xfrm>
          <a:prstGeom prst="wedgeRectCallout">
            <a:avLst>
              <a:gd fmla="val -55907" name="adj1"/>
              <a:gd fmla="val 15998" name="adj2"/>
            </a:avLst>
          </a:prstGeom>
          <a:solidFill>
            <a:schemeClr val="lt2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968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175" y="893800"/>
            <a:ext cx="2824800" cy="16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/>
          <p:nvPr/>
        </p:nvSpPr>
        <p:spPr>
          <a:xfrm>
            <a:off x="322450" y="2035350"/>
            <a:ext cx="2847600" cy="1072800"/>
          </a:xfrm>
          <a:prstGeom prst="wedgeRectCallout">
            <a:avLst>
              <a:gd fmla="val 53681" name="adj1"/>
              <a:gd fmla="val -21677" name="adj2"/>
            </a:avLst>
          </a:prstGeom>
          <a:solidFill>
            <a:schemeClr val="lt2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092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00" y="2035400"/>
            <a:ext cx="2847499" cy="10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domain/problem Statement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Problem Statement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3200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Define Your User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3200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Express Your Definitions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3200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Create Your POV Madlib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3200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Make Sure Your POV is on Point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47" name="Google Shape;247;p33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33"/>
          <p:cNvSpPr/>
          <p:nvPr/>
        </p:nvSpPr>
        <p:spPr>
          <a:xfrm>
            <a:off x="5887175" y="893775"/>
            <a:ext cx="2824800" cy="1607100"/>
          </a:xfrm>
          <a:prstGeom prst="wedgeRectCallout">
            <a:avLst>
              <a:gd fmla="val -55907" name="adj1"/>
              <a:gd fmla="val 15998" name="adj2"/>
            </a:avLst>
          </a:prstGeom>
          <a:solidFill>
            <a:schemeClr val="lt2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968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175" y="893800"/>
            <a:ext cx="2824800" cy="16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/>
          <p:nvPr/>
        </p:nvSpPr>
        <p:spPr>
          <a:xfrm>
            <a:off x="322450" y="2035350"/>
            <a:ext cx="2847600" cy="1072800"/>
          </a:xfrm>
          <a:prstGeom prst="wedgeRectCallout">
            <a:avLst>
              <a:gd fmla="val 53681" name="adj1"/>
              <a:gd fmla="val -21677" name="adj2"/>
            </a:avLst>
          </a:prstGeom>
          <a:solidFill>
            <a:schemeClr val="lt2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092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00" y="2035400"/>
            <a:ext cx="2847499" cy="10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/>
          <p:nvPr/>
        </p:nvSpPr>
        <p:spPr>
          <a:xfrm>
            <a:off x="3913650" y="3027000"/>
            <a:ext cx="3079500" cy="1878300"/>
          </a:xfrm>
          <a:prstGeom prst="wedgeRectCallout">
            <a:avLst>
              <a:gd fmla="val -24769" name="adj1"/>
              <a:gd fmla="val -56599" name="adj2"/>
            </a:avLst>
          </a:prstGeom>
          <a:solidFill>
            <a:schemeClr val="lt2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360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3"/>
          <p:cNvSpPr/>
          <p:nvPr/>
        </p:nvSpPr>
        <p:spPr>
          <a:xfrm>
            <a:off x="3913650" y="3027000"/>
            <a:ext cx="3079500" cy="18783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>
                <a:latin typeface="Spectral"/>
                <a:ea typeface="Spectral"/>
                <a:cs typeface="Spectral"/>
                <a:sym typeface="Spectral"/>
              </a:rPr>
              <a:t>Does it:</a:t>
            </a:r>
            <a:endParaRPr sz="800">
              <a:latin typeface="Spectral"/>
              <a:ea typeface="Spectral"/>
              <a:cs typeface="Spectral"/>
              <a:sym typeface="Spectral"/>
            </a:endParaRPr>
          </a:p>
          <a:p>
            <a:pPr indent="-1534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ectral"/>
              <a:buChar char="●"/>
            </a:pPr>
            <a:r>
              <a:rPr lang="da" sz="1000">
                <a:latin typeface="Spectral"/>
                <a:ea typeface="Spectral"/>
                <a:cs typeface="Spectral"/>
                <a:sym typeface="Spectral"/>
              </a:rPr>
              <a:t>Provide a narrow focus?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-1534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ectral"/>
              <a:buChar char="●"/>
            </a:pPr>
            <a:r>
              <a:rPr lang="da" sz="1000">
                <a:latin typeface="Spectral"/>
                <a:ea typeface="Spectral"/>
                <a:cs typeface="Spectral"/>
                <a:sym typeface="Spectral"/>
              </a:rPr>
              <a:t>Frame the design challenge as a POV?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-1534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ectral"/>
              <a:buChar char="●"/>
            </a:pPr>
            <a:r>
              <a:rPr lang="da" sz="1000">
                <a:latin typeface="Spectral"/>
                <a:ea typeface="Spectral"/>
                <a:cs typeface="Spectral"/>
                <a:sym typeface="Spectral"/>
              </a:rPr>
              <a:t>Inspire your team to help your users?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-1534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ectral"/>
              <a:buChar char="●"/>
            </a:pPr>
            <a:r>
              <a:rPr lang="da" sz="1000">
                <a:latin typeface="Spectral"/>
                <a:ea typeface="Spectral"/>
                <a:cs typeface="Spectral"/>
                <a:sym typeface="Spectral"/>
              </a:rPr>
              <a:t>Guide your innovation efforts and ideation process?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-1534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ectral"/>
              <a:buChar char="●"/>
            </a:pPr>
            <a:r>
              <a:rPr lang="da" sz="1000">
                <a:latin typeface="Spectral"/>
                <a:ea typeface="Spectral"/>
                <a:cs typeface="Spectral"/>
                <a:sym typeface="Spectral"/>
              </a:rPr>
              <a:t>Inform criteria to evaluate competing ideas?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-1534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ectral"/>
              <a:buChar char="●"/>
            </a:pPr>
            <a:r>
              <a:rPr lang="da" sz="1000">
                <a:latin typeface="Spectral"/>
                <a:ea typeface="Spectral"/>
                <a:cs typeface="Spectral"/>
                <a:sym typeface="Spectral"/>
              </a:rPr>
              <a:t>Capture people’s attention?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-1534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ectral"/>
              <a:buChar char="●"/>
            </a:pPr>
            <a:r>
              <a:rPr lang="da" sz="1000">
                <a:latin typeface="Spectral"/>
                <a:ea typeface="Spectral"/>
                <a:cs typeface="Spectral"/>
                <a:sym typeface="Spectral"/>
              </a:rPr>
              <a:t>Seem valid, insightful, actionable, unique, meaningful and exciting?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domain/problem Statement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Problem Statement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7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“Design a poster which increases sign-ups to interviews for our research project.”</a:t>
            </a:r>
            <a:endParaRPr sz="17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1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VS</a:t>
            </a:r>
            <a:endParaRPr sz="21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7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“Why are people not signing up to participate in our research project?”</a:t>
            </a:r>
            <a:endParaRPr sz="17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61" name="Google Shape;261;p34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4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domain/problem Statement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8" name="Google Shape;268;p35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Problem Statement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7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“Redesign the packaging so our product is more noticeable on the shelf.”</a:t>
            </a:r>
            <a:endParaRPr sz="17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1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VS</a:t>
            </a:r>
            <a:endParaRPr sz="21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7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“What is it about our product that causes people to ignore it?”</a:t>
            </a:r>
            <a:endParaRPr sz="17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69" name="Google Shape;269;p35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5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domain/problem Statement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[User . . . (description)] needs [Need . . . (verb)] because [Insight . . . (compelling statement)]</a:t>
            </a: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Problem Statement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77" name="Google Shape;277;p36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638" y="586375"/>
            <a:ext cx="4338725" cy="21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domain/problem Statement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“An adult person who lives in a city needs to use a car for 10-60 minute trips per week because the user does not want to own their own car as it would be too expensive, as well as too taxing on the </a:t>
            </a: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environment</a:t>
            </a: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.”</a:t>
            </a:r>
            <a:endParaRPr sz="17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86" name="Google Shape;286;p37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638" y="586375"/>
            <a:ext cx="4338725" cy="21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47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“How Might We” Question</a:t>
            </a:r>
            <a:endParaRPr b="1" sz="47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domain/h</a:t>
            </a: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ow might we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00" name="Google Shape;300;p39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“How Might We” Question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5943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301" name="Google Shape;301;p39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39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/>
        </p:nvSpPr>
        <p:spPr>
          <a:xfrm>
            <a:off x="0" y="4881725"/>
            <a:ext cx="612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a" sz="1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https://media.nngroup.com/media/articles/attachments/Design-thinking-101-NNG.pdf</a:t>
            </a:r>
            <a:endParaRPr b="1" i="1" sz="1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08" name="Google Shape;308;p40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309" name="Google Shape;309;p40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0" name="Google Shape;310;p4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391363" y="469713"/>
            <a:ext cx="4361274" cy="4361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1" name="Google Shape;311;p40"/>
          <p:cNvPicPr preferRelativeResize="0"/>
          <p:nvPr/>
        </p:nvPicPr>
        <p:blipFill rotWithShape="1">
          <a:blip r:embed="rId3">
            <a:alphaModFix/>
          </a:blip>
          <a:srcRect b="39323" l="61379" r="8937" t="38503"/>
          <a:stretch/>
        </p:blipFill>
        <p:spPr>
          <a:xfrm>
            <a:off x="4941350" y="1856550"/>
            <a:ext cx="2405499" cy="1796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12" name="Google Shape;312;p40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/>
        </p:nvSpPr>
        <p:spPr>
          <a:xfrm>
            <a:off x="0" y="4881725"/>
            <a:ext cx="612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a" sz="1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https://media.nngroup.com/media/articles/attachments/Design-thinking-101-NNG.pdf</a:t>
            </a:r>
            <a:endParaRPr b="1" i="1" sz="1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18" name="Google Shape;318;p41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319" name="Google Shape;319;p41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0" name="Google Shape;320;p4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391363" y="469713"/>
            <a:ext cx="4361274" cy="4361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1" name="Google Shape;321;p41"/>
          <p:cNvPicPr preferRelativeResize="0"/>
          <p:nvPr/>
        </p:nvPicPr>
        <p:blipFill rotWithShape="1">
          <a:blip r:embed="rId3">
            <a:alphaModFix/>
          </a:blip>
          <a:srcRect b="14618" l="50639" r="19677" t="63208"/>
          <a:stretch/>
        </p:blipFill>
        <p:spPr>
          <a:xfrm>
            <a:off x="4347125" y="2951400"/>
            <a:ext cx="2405499" cy="1796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2" name="Google Shape;322;p41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4881725"/>
            <a:ext cx="612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a" sz="1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https://media.nngroup.com/media/articles/attachments/Design-thinking-101-NNG.pdf</a:t>
            </a:r>
            <a:endParaRPr b="1" i="1" sz="1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" name="Google Shape;72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391363" y="469713"/>
            <a:ext cx="4361274" cy="4361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62372" l="49582" r="20733" t="15454"/>
          <a:stretch/>
        </p:blipFill>
        <p:spPr>
          <a:xfrm>
            <a:off x="4269225" y="786237"/>
            <a:ext cx="2405499" cy="1796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4" name="Google Shape;74;p15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domain/how might we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8" name="Google Shape;328;p42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“How Might We” Question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“An adult person who lives in a city needs to use a car for 10-60 minute trips per week because the user does not want to own their own car as it would be too expensive, as well as too taxing on the environment.”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329" name="Google Shape;329;p42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42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domain/how might we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36" name="Google Shape;336;p43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“How Might We” Question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“An adult person who lives in a city needs to use a car for 10-60 minute trips per week because the user does not want to own their own car as it would be too expensive, as well as too taxing on the environment.”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“How might we give a person access to a shared car when they need it?”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337" name="Google Shape;337;p43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43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domain/how might we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44" name="Google Shape;344;p44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“How Might We” Question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“An adult person who lives in a city needs to use a car for 10-60 minute trips per week because the user does not want to own their own car as it would be too expensive, as well as too taxing on the environment.”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“How might we give a person access to a shared car when they need it?”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“How might we help people feel more comfortable living without a car?”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345" name="Google Shape;345;p44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44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domain/how might we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52" name="Google Shape;352;p45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“How Might We” Question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“An adult person who lives in a city needs to use a car for 10-60 minute trips per week because the user does not want to own their own car as it would be too expensive, as well as too taxing on the environment.”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“How might we give a person access to a shared car when they need it?”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“How might we help people feel more comfortable living without a car?”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“How might we provide alternative forms of transportation when a car isn’t strictly necessary?”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353" name="Google Shape;353;p45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45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a" sz="47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FIN</a:t>
            </a:r>
            <a:endParaRPr b="1" i="1" sz="47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360" name="Google Shape;360;p46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0" y="4881725"/>
            <a:ext cx="612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a" sz="1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https://media.nngroup.com/media/articles/attachments/Design-thinking-101-NNG.pdf</a:t>
            </a:r>
            <a:endParaRPr b="1" i="1" sz="1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391363" y="469713"/>
            <a:ext cx="4361274" cy="4361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39323" l="61379" r="8937" t="38503"/>
          <a:stretch/>
        </p:blipFill>
        <p:spPr>
          <a:xfrm>
            <a:off x="4941350" y="1856550"/>
            <a:ext cx="2405499" cy="1796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4" name="Google Shape;84;p16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91" name="Google Shape;91;p17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825" y="982275"/>
            <a:ext cx="2348875" cy="15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063" y="2682075"/>
            <a:ext cx="3346400" cy="18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1213" y="1589675"/>
            <a:ext cx="260032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6850" y="1770925"/>
            <a:ext cx="2864675" cy="14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4874825" y="2377550"/>
            <a:ext cx="1358700" cy="7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6486139" y="3856350"/>
            <a:ext cx="217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(Problem Statement)</a:t>
            </a:r>
            <a:endParaRPr sz="16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710" y="1313300"/>
            <a:ext cx="1714151" cy="1266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725" y="2725144"/>
            <a:ext cx="2442121" cy="156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2322" y="1913719"/>
            <a:ext cx="1869225" cy="165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4206" y="1968348"/>
            <a:ext cx="2090569" cy="117985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6272000" y="2513000"/>
            <a:ext cx="683100" cy="45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7">
            <a:alphaModFix/>
          </a:blip>
          <a:srcRect b="62372" l="49582" r="20733" t="15454"/>
          <a:stretch/>
        </p:blipFill>
        <p:spPr>
          <a:xfrm>
            <a:off x="261925" y="1961390"/>
            <a:ext cx="2090576" cy="156160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2" name="Google Shape;112;p18"/>
          <p:cNvSpPr/>
          <p:nvPr/>
        </p:nvSpPr>
        <p:spPr>
          <a:xfrm>
            <a:off x="2398550" y="2513000"/>
            <a:ext cx="683100" cy="45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6851677" y="3523000"/>
            <a:ext cx="21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(Problem Statement)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21" name="Google Shape;121;p19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322" y="1913719"/>
            <a:ext cx="1869225" cy="165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5347" y="1889176"/>
            <a:ext cx="3022962" cy="17060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6272000" y="2513000"/>
            <a:ext cx="683100" cy="45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5">
            <a:alphaModFix/>
          </a:blip>
          <a:srcRect b="62372" l="49582" r="20733" t="15454"/>
          <a:stretch/>
        </p:blipFill>
        <p:spPr>
          <a:xfrm>
            <a:off x="261925" y="1961390"/>
            <a:ext cx="2090576" cy="156160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6" name="Google Shape;126;p19"/>
          <p:cNvSpPr/>
          <p:nvPr/>
        </p:nvSpPr>
        <p:spPr>
          <a:xfrm>
            <a:off x="2398550" y="2513000"/>
            <a:ext cx="683100" cy="45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6851677" y="3523000"/>
            <a:ext cx="21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(Problem Statement)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47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Personas</a:t>
            </a:r>
            <a:endParaRPr b="1" sz="47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defining problem domain/personas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41" name="Google Shape;141;p21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036" y="707498"/>
            <a:ext cx="6433926" cy="4069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