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bin Sketch"/>
      <p:regular r:id="rId19"/>
      <p:bold r:id="rId20"/>
    </p:embeddedFont>
    <p:embeddedFont>
      <p:font typeface="Spectra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Sketch-bold.fntdata"/><Relationship Id="rId11" Type="http://schemas.openxmlformats.org/officeDocument/2006/relationships/slide" Target="slides/slide6.xml"/><Relationship Id="rId22" Type="http://schemas.openxmlformats.org/officeDocument/2006/relationships/font" Target="fonts/Spectral-bold.fntdata"/><Relationship Id="rId10" Type="http://schemas.openxmlformats.org/officeDocument/2006/relationships/slide" Target="slides/slide5.xml"/><Relationship Id="rId21" Type="http://schemas.openxmlformats.org/officeDocument/2006/relationships/font" Target="fonts/Spectral-regular.fntdata"/><Relationship Id="rId13" Type="http://schemas.openxmlformats.org/officeDocument/2006/relationships/slide" Target="slides/slide8.xml"/><Relationship Id="rId24" Type="http://schemas.openxmlformats.org/officeDocument/2006/relationships/font" Target="fonts/Spectral-boldItalic.fntdata"/><Relationship Id="rId12" Type="http://schemas.openxmlformats.org/officeDocument/2006/relationships/slide" Target="slides/slide7.xml"/><Relationship Id="rId23" Type="http://schemas.openxmlformats.org/officeDocument/2006/relationships/font" Target="fonts/Spectra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binSketch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1a6a59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1a6a5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e510b04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ee510b04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ee510b04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ee510b04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6b8612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6b8612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230e7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5230e7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5230e78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5230e78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5230e7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5230e7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17267a56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17267a56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230e78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5230e78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230e78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5230e78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ee510b04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ee510b04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5230e78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5230e78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ee510b04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ee510b04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Usability Testing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📝🖥️Remote Moderated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Tests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🖥️📝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/>
          <p:nvPr/>
        </p:nvSpPr>
        <p:spPr>
          <a:xfrm>
            <a:off x="103815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Pros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Cheap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Fast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Large sample size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Users in natural environment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64820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Lacking behaviour and mindset insights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Not as high-quality as on-site tests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Less 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opportunity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 to guide users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🖥️Remote Unmoderated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Tests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🖥️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3"/>
          <p:cNvSpPr/>
          <p:nvPr/>
        </p:nvSpPr>
        <p:spPr>
          <a:xfrm>
            <a:off x="103815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Pros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heap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Fast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Large sample size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64820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Lacking behaviour and mindset insights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Not as high-quality as on-site tests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Harder to tell if prototype or design flaw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🔪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Guerrilla Usability Tests🔪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/>
          <p:nvPr/>
        </p:nvSpPr>
        <p:spPr>
          <a:xfrm>
            <a:off x="103815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Pros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uick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Convenient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Fast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64820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Dirty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Inconsistent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 data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Superficiel feedback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Possibly false feedback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FIN</a:t>
            </a:r>
            <a:endParaRPr b="1" i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3569" l="18602" r="51714" t="64257"/>
          <a:stretch/>
        </p:blipFill>
        <p:spPr>
          <a:xfrm>
            <a:off x="2568025" y="2971700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9436" l="7863" r="62453" t="38390"/>
          <a:stretch/>
        </p:blipFill>
        <p:spPr>
          <a:xfrm>
            <a:off x="2224400" y="1849475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Heuristic evaluations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1153225" y="1896100"/>
            <a:ext cx="2879400" cy="15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Spectral"/>
                <a:ea typeface="Spectral"/>
                <a:cs typeface="Spectral"/>
                <a:sym typeface="Spectral"/>
              </a:rPr>
              <a:t>Learnability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Spectral"/>
                <a:ea typeface="Spectral"/>
                <a:cs typeface="Spectral"/>
                <a:sym typeface="Spectral"/>
              </a:rPr>
              <a:t>Efficiency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Spectral"/>
                <a:ea typeface="Spectral"/>
                <a:cs typeface="Spectral"/>
                <a:sym typeface="Spectral"/>
              </a:rPr>
              <a:t>Memorability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Spectral"/>
                <a:ea typeface="Spectral"/>
                <a:cs typeface="Spectral"/>
                <a:sym typeface="Spectral"/>
              </a:rPr>
              <a:t>Absence of Errors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latin typeface="Spectral"/>
                <a:ea typeface="Spectral"/>
                <a:cs typeface="Spectral"/>
                <a:sym typeface="Spectral"/>
              </a:rPr>
              <a:t>Satisfaction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706475" y="1981300"/>
            <a:ext cx="1139100" cy="1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706475" y="2840875"/>
            <a:ext cx="1139100" cy="1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706475" y="2267825"/>
            <a:ext cx="1139100" cy="1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706475" y="2554350"/>
            <a:ext cx="1139100" cy="1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706475" y="3127400"/>
            <a:ext cx="1139100" cy="17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706475" y="1981300"/>
            <a:ext cx="1022100" cy="1770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706475" y="2267825"/>
            <a:ext cx="852300" cy="1770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706475" y="2554350"/>
            <a:ext cx="1022100" cy="1770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706475" y="2840875"/>
            <a:ext cx="378300" cy="1770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706475" y="3127400"/>
            <a:ext cx="335700" cy="1770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652625" y="1236200"/>
            <a:ext cx="3898200" cy="3569100"/>
            <a:chOff x="4652600" y="1201225"/>
            <a:chExt cx="3898200" cy="3569100"/>
          </a:xfrm>
        </p:grpSpPr>
        <p:sp>
          <p:nvSpPr>
            <p:cNvPr id="92" name="Google Shape;92;p16"/>
            <p:cNvSpPr/>
            <p:nvPr/>
          </p:nvSpPr>
          <p:spPr>
            <a:xfrm>
              <a:off x="4652600" y="1201225"/>
              <a:ext cx="3898200" cy="3569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Visibility of system status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Match between system and the real world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User control and freedom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Consistency and standards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Error prevention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Recognition Rather than Recall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Flexibility and efficiency of use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Aesthetic and minimalist design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Help users recognize, diagnose, and recover from errors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Spectral"/>
                <a:buAutoNum type="arabicPeriod"/>
              </a:pPr>
              <a:r>
                <a:rPr lang="da" sz="1200">
                  <a:latin typeface="Spectral"/>
                  <a:ea typeface="Spectral"/>
                  <a:cs typeface="Spectral"/>
                  <a:sym typeface="Spectral"/>
                </a:rPr>
                <a:t>Help and documentation</a:t>
              </a:r>
              <a:endParaRPr sz="1200"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765375" y="1470738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flipH="1" rot="7745632">
              <a:off x="4776053" y="1492141"/>
              <a:ext cx="148432" cy="86543"/>
            </a:xfrm>
            <a:prstGeom prst="halfFrame">
              <a:avLst>
                <a:gd fmla="val 29621" name="adj1"/>
                <a:gd fmla="val 26687" name="adj2"/>
              </a:avLst>
            </a:prstGeom>
            <a:solidFill>
              <a:srgbClr val="6AA84F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765375" y="1756488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flipH="1" rot="7745632">
              <a:off x="4776053" y="1777891"/>
              <a:ext cx="148432" cy="86543"/>
            </a:xfrm>
            <a:prstGeom prst="halfFrame">
              <a:avLst>
                <a:gd fmla="val 29621" name="adj1"/>
                <a:gd fmla="val 26687" name="adj2"/>
              </a:avLst>
            </a:prstGeom>
            <a:solidFill>
              <a:srgbClr val="6AA84F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765375" y="2308938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flipH="1" rot="7745632">
              <a:off x="4776053" y="2330341"/>
              <a:ext cx="148432" cy="86543"/>
            </a:xfrm>
            <a:prstGeom prst="halfFrame">
              <a:avLst>
                <a:gd fmla="val 29621" name="adj1"/>
                <a:gd fmla="val 26687" name="adj2"/>
              </a:avLst>
            </a:prstGeom>
            <a:solidFill>
              <a:srgbClr val="6AA84F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765375" y="3409063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flipH="1" rot="7745632">
              <a:off x="4776053" y="3430466"/>
              <a:ext cx="148432" cy="86543"/>
            </a:xfrm>
            <a:prstGeom prst="halfFrame">
              <a:avLst>
                <a:gd fmla="val 29621" name="adj1"/>
                <a:gd fmla="val 26687" name="adj2"/>
              </a:avLst>
            </a:prstGeom>
            <a:solidFill>
              <a:srgbClr val="6AA84F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765375" y="3675788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flipH="1" rot="7745632">
              <a:off x="4776053" y="3697191"/>
              <a:ext cx="148432" cy="86543"/>
            </a:xfrm>
            <a:prstGeom prst="halfFrame">
              <a:avLst>
                <a:gd fmla="val 29621" name="adj1"/>
                <a:gd fmla="val 26687" name="adj2"/>
              </a:avLst>
            </a:prstGeom>
            <a:solidFill>
              <a:srgbClr val="6AA84F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765375" y="2582775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65375" y="2586225"/>
              <a:ext cx="169800" cy="170100"/>
            </a:xfrm>
            <a:prstGeom prst="mathMultiply">
              <a:avLst>
                <a:gd fmla="val 16218" name="adj1"/>
              </a:avLst>
            </a:prstGeom>
            <a:solidFill>
              <a:srgbClr val="CC0000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765375" y="2858988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765375" y="2862438"/>
              <a:ext cx="169800" cy="170100"/>
            </a:xfrm>
            <a:prstGeom prst="mathMultiply">
              <a:avLst>
                <a:gd fmla="val 16218" name="adj1"/>
              </a:avLst>
            </a:prstGeom>
            <a:solidFill>
              <a:srgbClr val="CC0000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765375" y="3122100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765375" y="3125550"/>
              <a:ext cx="169800" cy="170100"/>
            </a:xfrm>
            <a:prstGeom prst="mathMultiply">
              <a:avLst>
                <a:gd fmla="val 16218" name="adj1"/>
              </a:avLst>
            </a:prstGeom>
            <a:solidFill>
              <a:srgbClr val="CC0000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765375" y="4239038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65375" y="4242488"/>
              <a:ext cx="169800" cy="170100"/>
            </a:xfrm>
            <a:prstGeom prst="mathMultiply">
              <a:avLst>
                <a:gd fmla="val 16218" name="adj1"/>
              </a:avLst>
            </a:prstGeom>
            <a:solidFill>
              <a:srgbClr val="CC0000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765375" y="2032700"/>
              <a:ext cx="169800" cy="177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765375" y="2036150"/>
              <a:ext cx="169800" cy="170100"/>
            </a:xfrm>
            <a:prstGeom prst="mathMultiply">
              <a:avLst>
                <a:gd fmla="val 16218" name="adj1"/>
              </a:avLst>
            </a:prstGeom>
            <a:solidFill>
              <a:srgbClr val="CC0000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Heuristic evaluations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25" y="1914863"/>
            <a:ext cx="29908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203925" y="267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19 evaluators</a:t>
            </a:r>
            <a:endParaRPr sz="1000"/>
          </a:p>
        </p:txBody>
      </p:sp>
      <p:sp>
        <p:nvSpPr>
          <p:cNvPr id="122" name="Google Shape;122;p17"/>
          <p:cNvSpPr txBox="1"/>
          <p:nvPr/>
        </p:nvSpPr>
        <p:spPr>
          <a:xfrm>
            <a:off x="2888050" y="4217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16 usability problems</a:t>
            </a:r>
            <a:endParaRPr sz="1000"/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Jakob Nielsen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Heuristic evaluations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63" y="1153650"/>
            <a:ext cx="5459275" cy="359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1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nngroup</a:t>
            </a:r>
            <a:endParaRPr b="1" i="1" sz="1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prototyping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9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Tests</a:t>
            </a:r>
            <a:endParaRPr b="1" sz="19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Lab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Contextual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Remote </a:t>
            </a: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Moderated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Remote Unm</a:t>
            </a: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oderated 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Guerrilla Usability Tests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🥼Lab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Tests🥼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0"/>
          <p:cNvSpPr/>
          <p:nvPr/>
        </p:nvSpPr>
        <p:spPr>
          <a:xfrm>
            <a:off x="103815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Pros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Accurate &amp; consistent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High-quality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Easy insight into 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behaviour</a:t>
            </a: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 and mindset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64820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Hawthorne effect!!!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Artificial surroundings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Expensive af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Time consuming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Low sample size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testing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⛷️Contextual 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Usability Tests</a:t>
            </a:r>
            <a:r>
              <a:rPr b="1"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⛷️</a:t>
            </a:r>
            <a:endParaRPr b="1"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/>
          <p:nvPr/>
        </p:nvSpPr>
        <p:spPr>
          <a:xfrm>
            <a:off x="103815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Pros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Accurate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High-quality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Easy insight into behaviour and mindset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Users are more relaxed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Feedback is realistic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648200" y="1196000"/>
            <a:ext cx="3457800" cy="338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Cons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Expensive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Time consuming af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Uncontrolled variables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Spectral"/>
              <a:buChar char="●"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Low sample size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