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Cabin Sketch" panose="020B0503050202020004" pitchFamily="34" charset="77"/>
      <p:regular r:id="rId35"/>
      <p:bold r:id="rId36"/>
    </p:embeddedFont>
    <p:embeddedFont>
      <p:font typeface="Spectral" panose="02020502060000000000" pitchFamily="18" charset="77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EC8A7E-7F99-4EB6-8772-AF5C441873ED}">
  <a:tblStyle styleId="{03EC8A7E-7F99-4EB6-8772-AF5C441873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5"/>
  </p:normalViewPr>
  <p:slideViewPr>
    <p:cSldViewPr snapToGrid="0">
      <p:cViewPr varScale="1">
        <p:scale>
          <a:sx n="158" d="100"/>
          <a:sy n="158" d="100"/>
        </p:scale>
        <p:origin x="5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51a6a597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51a6a597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Front end framework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911dc58a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911dc58a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911dc58a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911dc58a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911dc58a2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911dc58a2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911dc58a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911dc58a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911dc58a2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5911dc58a2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911dc58a2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5911dc58a2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911dc58a2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5911dc58a2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911dc58a2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911dc58a2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911dc58a2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5911dc58a2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911dc58a2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5911dc58a2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5230e786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5230e786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911dc58a2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5911dc58a2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5911dc58a2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5911dc58a2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5911dc58a2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5911dc58a2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5911dc58a2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5911dc58a2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5911dc58a2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5911dc58a2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5911dc58a2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5911dc58a2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5911dc58a2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5911dc58a2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5911dc58a2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5911dc58a2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5911dc58a2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5911dc58a2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5911dc58a2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5911dc58a2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6b8612a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6b8612a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911dc58a2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5911dc58a2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5911dc58a2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5911dc58a2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5230e78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55230e78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911dc58a2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911dc58a2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911dc58a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911dc58a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911dc58a2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911dc58a2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911dc58a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911dc58a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f2710edd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f2710edd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f2710ed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f2710ed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4700" b="1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React</a:t>
            </a:r>
            <a:endParaRPr sz="4700" b="1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react/components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28" name="Google Shape;128;p22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22"/>
          <p:cNvSpPr/>
          <p:nvPr/>
        </p:nvSpPr>
        <p:spPr>
          <a:xfrm>
            <a:off x="3491850" y="982250"/>
            <a:ext cx="2160300" cy="687000"/>
          </a:xfrm>
          <a:prstGeom prst="roundRect">
            <a:avLst>
              <a:gd name="adj" fmla="val 16667"/>
            </a:avLst>
          </a:prstGeom>
          <a:solidFill>
            <a:srgbClr val="073763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Components</a:t>
            </a:r>
            <a:endParaRPr sz="18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1712550" y="2571750"/>
            <a:ext cx="2160300" cy="687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JSX</a:t>
            </a:r>
            <a:endParaRPr sz="1800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5271150" y="2571750"/>
            <a:ext cx="2160300" cy="687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DOM</a:t>
            </a:r>
            <a:endParaRPr sz="1800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32" name="Google Shape;132;p22"/>
          <p:cNvCxnSpPr>
            <a:stCxn id="130" idx="0"/>
            <a:endCxn id="129" idx="2"/>
          </p:cNvCxnSpPr>
          <p:nvPr/>
        </p:nvCxnSpPr>
        <p:spPr>
          <a:xfrm rot="10800000" flipH="1">
            <a:off x="2792700" y="1669350"/>
            <a:ext cx="1779300" cy="902400"/>
          </a:xfrm>
          <a:prstGeom prst="straightConnector1">
            <a:avLst/>
          </a:prstGeom>
          <a:noFill/>
          <a:ln w="28575" cap="flat" cmpd="sng">
            <a:solidFill>
              <a:srgbClr val="07376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22"/>
          <p:cNvCxnSpPr>
            <a:stCxn id="131" idx="0"/>
            <a:endCxn id="129" idx="2"/>
          </p:cNvCxnSpPr>
          <p:nvPr/>
        </p:nvCxnSpPr>
        <p:spPr>
          <a:xfrm rot="10800000">
            <a:off x="4572000" y="1669350"/>
            <a:ext cx="1779300" cy="902400"/>
          </a:xfrm>
          <a:prstGeom prst="straightConnector1">
            <a:avLst/>
          </a:prstGeom>
          <a:noFill/>
          <a:ln w="28575" cap="flat" cmpd="sng">
            <a:solidFill>
              <a:srgbClr val="07376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" name="Google Shape;134;p22"/>
          <p:cNvSpPr/>
          <p:nvPr/>
        </p:nvSpPr>
        <p:spPr>
          <a:xfrm>
            <a:off x="3491850" y="4163575"/>
            <a:ext cx="2160300" cy="687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HTML</a:t>
            </a:r>
            <a:endParaRPr sz="1800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35" name="Google Shape;135;p22"/>
          <p:cNvCxnSpPr>
            <a:stCxn id="134" idx="0"/>
            <a:endCxn id="130" idx="2"/>
          </p:cNvCxnSpPr>
          <p:nvPr/>
        </p:nvCxnSpPr>
        <p:spPr>
          <a:xfrm rot="10800000">
            <a:off x="2792700" y="3258775"/>
            <a:ext cx="1779300" cy="904800"/>
          </a:xfrm>
          <a:prstGeom prst="straightConnector1">
            <a:avLst/>
          </a:prstGeom>
          <a:noFill/>
          <a:ln w="28575" cap="flat" cmpd="sng">
            <a:solidFill>
              <a:srgbClr val="07376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22"/>
          <p:cNvCxnSpPr>
            <a:stCxn id="134" idx="0"/>
            <a:endCxn id="131" idx="2"/>
          </p:cNvCxnSpPr>
          <p:nvPr/>
        </p:nvCxnSpPr>
        <p:spPr>
          <a:xfrm rot="10800000" flipH="1">
            <a:off x="4572000" y="3258775"/>
            <a:ext cx="1779300" cy="904800"/>
          </a:xfrm>
          <a:prstGeom prst="straightConnector1">
            <a:avLst/>
          </a:prstGeom>
          <a:noFill/>
          <a:ln w="28575" cap="flat" cmpd="sng">
            <a:solidFill>
              <a:srgbClr val="07376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react/components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43" name="Google Shape;143;p23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23"/>
          <p:cNvSpPr/>
          <p:nvPr/>
        </p:nvSpPr>
        <p:spPr>
          <a:xfrm>
            <a:off x="5271150" y="2571750"/>
            <a:ext cx="2160300" cy="687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DOM</a:t>
            </a:r>
            <a:endParaRPr sz="1800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3491850" y="4163575"/>
            <a:ext cx="2160300" cy="687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HTML</a:t>
            </a:r>
            <a:endParaRPr sz="1800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46" name="Google Shape;146;p23"/>
          <p:cNvCxnSpPr>
            <a:stCxn id="145" idx="0"/>
            <a:endCxn id="144" idx="2"/>
          </p:cNvCxnSpPr>
          <p:nvPr/>
        </p:nvCxnSpPr>
        <p:spPr>
          <a:xfrm rot="10800000" flipH="1">
            <a:off x="4572000" y="3258775"/>
            <a:ext cx="1779300" cy="904800"/>
          </a:xfrm>
          <a:prstGeom prst="straightConnector1">
            <a:avLst/>
          </a:prstGeom>
          <a:noFill/>
          <a:ln w="28575" cap="flat" cmpd="sng">
            <a:solidFill>
              <a:srgbClr val="07376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4700" b="1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The DOM</a:t>
            </a:r>
            <a:endParaRPr sz="4700" b="1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react/dom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58" name="Google Shape;158;p25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25"/>
          <p:cNvSpPr/>
          <p:nvPr/>
        </p:nvSpPr>
        <p:spPr>
          <a:xfrm>
            <a:off x="4123050" y="586075"/>
            <a:ext cx="897900" cy="458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html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2692150" y="1211575"/>
            <a:ext cx="897900" cy="458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head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4123050" y="1211575"/>
            <a:ext cx="897900" cy="458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body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4123050" y="1866163"/>
            <a:ext cx="897900" cy="458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div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4842425" y="1740088"/>
            <a:ext cx="897900" cy="31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Spectral"/>
                <a:ea typeface="Spectral"/>
                <a:cs typeface="Spectral"/>
                <a:sym typeface="Spectral"/>
              </a:rPr>
              <a:t>id = root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4123050" y="2531500"/>
            <a:ext cx="897900" cy="458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div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4842425" y="2405425"/>
            <a:ext cx="1123200" cy="31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Spectral"/>
                <a:ea typeface="Spectral"/>
                <a:cs typeface="Spectral"/>
                <a:sym typeface="Spectral"/>
              </a:rPr>
              <a:t>class = app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4123050" y="3196813"/>
            <a:ext cx="897900" cy="458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header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4842425" y="3070738"/>
            <a:ext cx="1709400" cy="31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Spectral"/>
                <a:ea typeface="Spectral"/>
                <a:cs typeface="Spectral"/>
                <a:sym typeface="Spectral"/>
              </a:rPr>
              <a:t>class = App-header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2537450" y="3862150"/>
            <a:ext cx="897900" cy="458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img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982750" y="4126500"/>
            <a:ext cx="1709400" cy="31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Spectral"/>
                <a:ea typeface="Spectral"/>
                <a:cs typeface="Spectral"/>
                <a:sym typeface="Spectral"/>
              </a:rPr>
              <a:t>class = App-logo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4123050" y="3862150"/>
            <a:ext cx="897900" cy="458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p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5708650" y="3862150"/>
            <a:ext cx="897900" cy="458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a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6366825" y="4126500"/>
            <a:ext cx="1709400" cy="31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Spectral"/>
                <a:ea typeface="Spectral"/>
                <a:cs typeface="Spectral"/>
                <a:sym typeface="Spectral"/>
              </a:rPr>
              <a:t>class = App-link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4123050" y="4476925"/>
            <a:ext cx="897900" cy="458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code</a:t>
            </a:r>
            <a:endParaRPr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74" name="Google Shape;174;p25"/>
          <p:cNvCxnSpPr>
            <a:stCxn id="159" idx="2"/>
            <a:endCxn id="161" idx="0"/>
          </p:cNvCxnSpPr>
          <p:nvPr/>
        </p:nvCxnSpPr>
        <p:spPr>
          <a:xfrm>
            <a:off x="4572000" y="1044475"/>
            <a:ext cx="0" cy="167100"/>
          </a:xfrm>
          <a:prstGeom prst="straightConnector1">
            <a:avLst/>
          </a:prstGeom>
          <a:noFill/>
          <a:ln w="19050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5"/>
          <p:cNvCxnSpPr>
            <a:stCxn id="159" idx="2"/>
            <a:endCxn id="160" idx="0"/>
          </p:cNvCxnSpPr>
          <p:nvPr/>
        </p:nvCxnSpPr>
        <p:spPr>
          <a:xfrm flipH="1">
            <a:off x="3141000" y="1044475"/>
            <a:ext cx="1431000" cy="167100"/>
          </a:xfrm>
          <a:prstGeom prst="straightConnector1">
            <a:avLst/>
          </a:prstGeom>
          <a:noFill/>
          <a:ln w="19050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5"/>
          <p:cNvCxnSpPr>
            <a:stCxn id="161" idx="2"/>
            <a:endCxn id="162" idx="0"/>
          </p:cNvCxnSpPr>
          <p:nvPr/>
        </p:nvCxnSpPr>
        <p:spPr>
          <a:xfrm>
            <a:off x="4572000" y="1669975"/>
            <a:ext cx="0" cy="196200"/>
          </a:xfrm>
          <a:prstGeom prst="straightConnector1">
            <a:avLst/>
          </a:prstGeom>
          <a:noFill/>
          <a:ln w="19050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5"/>
          <p:cNvCxnSpPr>
            <a:stCxn id="162" idx="2"/>
            <a:endCxn id="164" idx="0"/>
          </p:cNvCxnSpPr>
          <p:nvPr/>
        </p:nvCxnSpPr>
        <p:spPr>
          <a:xfrm>
            <a:off x="4572000" y="2324563"/>
            <a:ext cx="0" cy="207000"/>
          </a:xfrm>
          <a:prstGeom prst="straightConnector1">
            <a:avLst/>
          </a:prstGeom>
          <a:noFill/>
          <a:ln w="19050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5"/>
          <p:cNvCxnSpPr>
            <a:stCxn id="164" idx="2"/>
            <a:endCxn id="166" idx="0"/>
          </p:cNvCxnSpPr>
          <p:nvPr/>
        </p:nvCxnSpPr>
        <p:spPr>
          <a:xfrm>
            <a:off x="4572000" y="2989900"/>
            <a:ext cx="0" cy="207000"/>
          </a:xfrm>
          <a:prstGeom prst="straightConnector1">
            <a:avLst/>
          </a:prstGeom>
          <a:noFill/>
          <a:ln w="19050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5"/>
          <p:cNvCxnSpPr>
            <a:stCxn id="166" idx="2"/>
            <a:endCxn id="170" idx="0"/>
          </p:cNvCxnSpPr>
          <p:nvPr/>
        </p:nvCxnSpPr>
        <p:spPr>
          <a:xfrm>
            <a:off x="4572000" y="3655213"/>
            <a:ext cx="0" cy="207000"/>
          </a:xfrm>
          <a:prstGeom prst="straightConnector1">
            <a:avLst/>
          </a:prstGeom>
          <a:noFill/>
          <a:ln w="19050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5"/>
          <p:cNvCxnSpPr>
            <a:stCxn id="166" idx="2"/>
            <a:endCxn id="171" idx="0"/>
          </p:cNvCxnSpPr>
          <p:nvPr/>
        </p:nvCxnSpPr>
        <p:spPr>
          <a:xfrm>
            <a:off x="4572000" y="3655213"/>
            <a:ext cx="1585500" cy="207000"/>
          </a:xfrm>
          <a:prstGeom prst="straightConnector1">
            <a:avLst/>
          </a:prstGeom>
          <a:noFill/>
          <a:ln w="19050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5"/>
          <p:cNvCxnSpPr>
            <a:stCxn id="166" idx="2"/>
            <a:endCxn id="168" idx="0"/>
          </p:cNvCxnSpPr>
          <p:nvPr/>
        </p:nvCxnSpPr>
        <p:spPr>
          <a:xfrm flipH="1">
            <a:off x="2986500" y="3655213"/>
            <a:ext cx="1585500" cy="207000"/>
          </a:xfrm>
          <a:prstGeom prst="straightConnector1">
            <a:avLst/>
          </a:prstGeom>
          <a:noFill/>
          <a:ln w="19050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5"/>
          <p:cNvCxnSpPr>
            <a:stCxn id="170" idx="2"/>
            <a:endCxn id="173" idx="0"/>
          </p:cNvCxnSpPr>
          <p:nvPr/>
        </p:nvCxnSpPr>
        <p:spPr>
          <a:xfrm>
            <a:off x="4572000" y="4320550"/>
            <a:ext cx="0" cy="156300"/>
          </a:xfrm>
          <a:prstGeom prst="straightConnector1">
            <a:avLst/>
          </a:prstGeom>
          <a:noFill/>
          <a:ln w="19050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4700" b="1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The JSX</a:t>
            </a:r>
            <a:endParaRPr sz="4700" b="1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react/jsx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3" name="Google Shape;193;p27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94" name="Google Shape;194;p27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27"/>
          <p:cNvSpPr/>
          <p:nvPr/>
        </p:nvSpPr>
        <p:spPr>
          <a:xfrm>
            <a:off x="1712550" y="2571750"/>
            <a:ext cx="2160300" cy="687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JSX</a:t>
            </a:r>
            <a:endParaRPr sz="1800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3491850" y="4163575"/>
            <a:ext cx="2160300" cy="687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HTML</a:t>
            </a:r>
            <a:endParaRPr sz="1800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97" name="Google Shape;197;p27"/>
          <p:cNvCxnSpPr>
            <a:stCxn id="196" idx="0"/>
            <a:endCxn id="195" idx="2"/>
          </p:cNvCxnSpPr>
          <p:nvPr/>
        </p:nvCxnSpPr>
        <p:spPr>
          <a:xfrm rot="10800000">
            <a:off x="2792700" y="3258775"/>
            <a:ext cx="1779300" cy="904800"/>
          </a:xfrm>
          <a:prstGeom prst="straightConnector1">
            <a:avLst/>
          </a:prstGeom>
          <a:noFill/>
          <a:ln w="28575" cap="flat" cmpd="sng">
            <a:solidFill>
              <a:srgbClr val="07376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react/jsx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3" name="Google Shape;203;p28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04" name="Google Shape;204;p28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28"/>
          <p:cNvSpPr/>
          <p:nvPr/>
        </p:nvSpPr>
        <p:spPr>
          <a:xfrm>
            <a:off x="1421100" y="895350"/>
            <a:ext cx="2160300" cy="687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HTML</a:t>
            </a:r>
            <a:endParaRPr sz="1800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5562600" y="895350"/>
            <a:ext cx="2160300" cy="687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JSX</a:t>
            </a:r>
            <a:endParaRPr sz="1800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1211100" y="1801400"/>
            <a:ext cx="2580300" cy="10995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a" sz="16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da" sz="16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a" sz="16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"App-link"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 &lt;/</a:t>
            </a:r>
            <a:r>
              <a:rPr lang="da" sz="16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5352600" y="1801400"/>
            <a:ext cx="2580300" cy="10995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a" sz="16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da" sz="16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a" sz="16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"App-link"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 &lt;/</a:t>
            </a:r>
            <a:r>
              <a:rPr lang="da" sz="16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react/jsx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4" name="Google Shape;214;p29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15" name="Google Shape;215;p29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29"/>
          <p:cNvSpPr/>
          <p:nvPr/>
        </p:nvSpPr>
        <p:spPr>
          <a:xfrm>
            <a:off x="1421100" y="895350"/>
            <a:ext cx="2160300" cy="687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HTML</a:t>
            </a:r>
            <a:endParaRPr sz="1800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5562600" y="895350"/>
            <a:ext cx="2160300" cy="687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JSX</a:t>
            </a:r>
            <a:endParaRPr sz="1800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1211100" y="1801400"/>
            <a:ext cx="2795100" cy="10995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a" sz="16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da" sz="16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a" sz="16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"App-link"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16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da" sz="16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 &lt;/</a:t>
            </a:r>
            <a:r>
              <a:rPr lang="da" sz="16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da" sz="16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5352600" y="1801400"/>
            <a:ext cx="3118800" cy="10995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a" sz="16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da" sz="16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a" sz="16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"App-link"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16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da" sz="16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 &lt;/</a:t>
            </a:r>
            <a:r>
              <a:rPr lang="da" sz="16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da" sz="16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react/jsx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5" name="Google Shape;225;p30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26" name="Google Shape;226;p30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30"/>
          <p:cNvSpPr/>
          <p:nvPr/>
        </p:nvSpPr>
        <p:spPr>
          <a:xfrm>
            <a:off x="1421100" y="895350"/>
            <a:ext cx="2160300" cy="687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HTML</a:t>
            </a:r>
            <a:endParaRPr sz="1800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5562600" y="895350"/>
            <a:ext cx="2160300" cy="687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JSX</a:t>
            </a:r>
            <a:endParaRPr sz="1800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1211100" y="1801400"/>
            <a:ext cx="2795100" cy="10995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a" sz="16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da" sz="16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a" sz="16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"App-link"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16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da" sz="16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&gt;text&lt;/</a:t>
            </a:r>
            <a:r>
              <a:rPr lang="da" sz="16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da" sz="16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5352600" y="1801400"/>
            <a:ext cx="3202500" cy="10995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a" sz="16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da" sz="16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a" sz="16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"App-link"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16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da" sz="16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da" sz="1600">
                <a:solidFill>
                  <a:srgbClr val="3C78D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da" sz="1600">
                <a:solidFill>
                  <a:srgbClr val="3C78D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da" sz="16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da" sz="16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react/jsx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37" name="Google Shape;237;p31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31"/>
          <p:cNvSpPr/>
          <p:nvPr/>
        </p:nvSpPr>
        <p:spPr>
          <a:xfrm>
            <a:off x="1421100" y="895350"/>
            <a:ext cx="2160300" cy="687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HTML</a:t>
            </a:r>
            <a:endParaRPr sz="1800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5562600" y="895350"/>
            <a:ext cx="2160300" cy="687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JSX</a:t>
            </a:r>
            <a:endParaRPr sz="1800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1211100" y="1801400"/>
            <a:ext cx="2795100" cy="10995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a" sz="16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da" sz="16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a" sz="16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"App-link"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16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da" sz="16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&gt;text&lt;/</a:t>
            </a:r>
            <a:r>
              <a:rPr lang="da" sz="16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da" sz="16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5352600" y="1801400"/>
            <a:ext cx="3202500" cy="10995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a" sz="16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da" sz="16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a" sz="16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"App-link"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16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da" sz="16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6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da" sz="16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5694150" y="3720750"/>
            <a:ext cx="2519400" cy="7653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endParaRPr sz="16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a" sz="16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da" sz="1600">
                <a:solidFill>
                  <a:srgbClr val="3C78D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da" sz="1600">
                <a:solidFill>
                  <a:srgbClr val="3C78D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da" sz="160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da" sz="16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4881725"/>
            <a:ext cx="61269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 b="1" i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https://media.nngroup.com/media/articles/attachments/Design-thinking-101-NNG.pdf</a:t>
            </a:r>
            <a:endParaRPr sz="1000" b="1" i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react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61" name="Google Shape;61;p14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2" name="Google Shape;62;p1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391363" y="469713"/>
            <a:ext cx="4361274" cy="436127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l="18949" t="13532" r="51366" b="64294"/>
          <a:stretch/>
        </p:blipFill>
        <p:spPr>
          <a:xfrm>
            <a:off x="2786975" y="650775"/>
            <a:ext cx="2405499" cy="17968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4700" b="1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The Components</a:t>
            </a:r>
            <a:endParaRPr sz="4700" b="1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-2563125" y="1556250"/>
            <a:ext cx="85206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 i="1">
                <a:solidFill>
                  <a:srgbClr val="C9DAF8"/>
                </a:solidFill>
                <a:latin typeface="Cabin Sketch"/>
                <a:ea typeface="Cabin Sketch"/>
                <a:cs typeface="Cabin Sketch"/>
                <a:sym typeface="Cabin Sketch"/>
              </a:rPr>
              <a:t>back to</a:t>
            </a:r>
            <a:endParaRPr sz="2000" b="1">
              <a:solidFill>
                <a:srgbClr val="C9DAF8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311700" y="2228800"/>
            <a:ext cx="85206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 i="1">
                <a:solidFill>
                  <a:srgbClr val="FFF2CC"/>
                </a:solidFill>
                <a:latin typeface="Cabin Sketch"/>
                <a:ea typeface="Cabin Sketch"/>
                <a:cs typeface="Cabin Sketch"/>
                <a:sym typeface="Cabin Sketch"/>
              </a:rPr>
              <a:t>composition</a:t>
            </a:r>
            <a:endParaRPr sz="2000" b="1">
              <a:solidFill>
                <a:srgbClr val="FFF2CC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react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When to make a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DRY principle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Separation of concerns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Spectral"/>
              <a:buChar char="●"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Cultural/domain mapping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56" name="Google Shape;256;p33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Google Shape;257;p33"/>
          <p:cNvSpPr/>
          <p:nvPr/>
        </p:nvSpPr>
        <p:spPr>
          <a:xfrm>
            <a:off x="3491850" y="1157200"/>
            <a:ext cx="2160300" cy="687000"/>
          </a:xfrm>
          <a:prstGeom prst="roundRect">
            <a:avLst>
              <a:gd name="adj" fmla="val 16667"/>
            </a:avLst>
          </a:prstGeom>
          <a:solidFill>
            <a:srgbClr val="073763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Component</a:t>
            </a:r>
            <a:endParaRPr sz="18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4700" b="1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The State</a:t>
            </a:r>
            <a:endParaRPr sz="4700" b="1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react/state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68" name="Google Shape;268;p35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What is state?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69" name="Google Shape;269;p35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react/state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5" name="Google Shape;275;p36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What is state?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Value that </a:t>
            </a:r>
            <a:r>
              <a:rPr lang="da" sz="1800" i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changes</a:t>
            </a:r>
            <a:endParaRPr sz="1800" i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(otherwise it is a constant)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76" name="Google Shape;276;p36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react/state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2" name="Google Shape;282;p37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What is state?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Value that </a:t>
            </a:r>
            <a:r>
              <a:rPr lang="da" sz="1800" i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changes</a:t>
            </a:r>
            <a:endParaRPr sz="1800" i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(otherwise it is a constant)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Is essential for owner component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(otherwise put it elsewhere)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83" name="Google Shape;283;p37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react/state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9" name="Google Shape;289;p38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What is state?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Value that </a:t>
            </a:r>
            <a:r>
              <a:rPr lang="da" sz="1800" i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changes</a:t>
            </a:r>
            <a:endParaRPr sz="1800" i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(otherwise it is a constant)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Is essential for owner component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(otherwise put it elsewhere)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Is related to what is displayed 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(state change =&gt; component re-render)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90" name="Google Shape;290;p38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4700" b="1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The Props</a:t>
            </a:r>
            <a:endParaRPr sz="4700" b="1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296" name="Google Shape;296;p39"/>
          <p:cNvSpPr txBox="1"/>
          <p:nvPr/>
        </p:nvSpPr>
        <p:spPr>
          <a:xfrm>
            <a:off x="311700" y="2351250"/>
            <a:ext cx="85206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 i="1">
                <a:solidFill>
                  <a:srgbClr val="D9EAD3"/>
                </a:solidFill>
                <a:latin typeface="Cabin Sketch"/>
                <a:ea typeface="Cabin Sketch"/>
                <a:cs typeface="Cabin Sketch"/>
                <a:sym typeface="Cabin Sketch"/>
              </a:rPr>
              <a:t>Component-to-component communication</a:t>
            </a:r>
            <a:endParaRPr sz="2000" b="1">
              <a:solidFill>
                <a:srgbClr val="D9EAD3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react/props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02" name="Google Shape;302;p40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What is props?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8288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8288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Functions have parameters, components has props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303" name="Google Shape;303;p40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react/props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09" name="Google Shape;309;p41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Props vs state?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Guiding principle: Single source of truth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310" name="Google Shape;310;p41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react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Concepts for today: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Components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JSX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States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Props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Hooks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70" name="Google Shape;70;p15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4700" b="1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The Hooks</a:t>
            </a:r>
            <a:endParaRPr sz="4700" b="1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react/hooks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21" name="Google Shape;321;p43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Hooks must-know for beginners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“use-” prefix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useState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useEffect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322" name="Google Shape;322;p43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4700" b="1" i="1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FIN</a:t>
            </a:r>
            <a:endParaRPr sz="4700" b="1" i="1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react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u="sng" dirty="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https://2021.stateofjs.com/en-US/libraries/front-end-frameworks</a:t>
            </a:r>
            <a:endParaRPr sz="2000" u="sng" dirty="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77" name="Google Shape;77;p16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react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 dirty="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React app, how to make:</a:t>
            </a:r>
            <a:endParaRPr sz="2000" b="1" dirty="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828800" lvl="3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2000"/>
              <a:buFont typeface="Spectral"/>
              <a:buAutoNum type="arabicPeriod"/>
            </a:pPr>
            <a:r>
              <a:rPr lang="da" sz="2000" dirty="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open a console</a:t>
            </a:r>
            <a:endParaRPr sz="2000" dirty="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828800" lvl="3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2000"/>
              <a:buFont typeface="Spectral"/>
              <a:buAutoNum type="arabicPeriod"/>
            </a:pPr>
            <a:r>
              <a:rPr lang="da" sz="2000" dirty="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go to folder to contain app (</a:t>
            </a:r>
            <a:r>
              <a:rPr lang="da" sz="2000" i="1" dirty="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cd</a:t>
            </a:r>
            <a:r>
              <a:rPr lang="da" sz="2000" dirty="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 on windows)</a:t>
            </a:r>
            <a:endParaRPr sz="2000" dirty="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828800" lvl="3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2000"/>
              <a:buFont typeface="Spectral"/>
              <a:buAutoNum type="arabicPeriod"/>
            </a:pPr>
            <a:r>
              <a:rPr lang="da" sz="2000" i="1" dirty="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npx create-react-app app_name</a:t>
            </a:r>
            <a:endParaRPr sz="2000" i="1" dirty="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828800" lvl="3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2000"/>
              <a:buFont typeface="Spectral"/>
              <a:buAutoNum type="arabicPeriod"/>
            </a:pPr>
            <a:r>
              <a:rPr lang="da" sz="2000" i="1" dirty="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cd app_name</a:t>
            </a:r>
            <a:endParaRPr sz="2000" i="1" dirty="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828800" lvl="3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2000"/>
              <a:buFont typeface="Spectral"/>
              <a:buAutoNum type="arabicPeriod"/>
            </a:pPr>
            <a:r>
              <a:rPr lang="da" sz="2000" i="1" dirty="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code .</a:t>
            </a:r>
            <a:r>
              <a:rPr lang="da" sz="2000" dirty="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 (opens current folder in VS Code</a:t>
            </a:r>
            <a:endParaRPr sz="2000" dirty="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84" name="Google Shape;84;p17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4700" b="1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The Components</a:t>
            </a:r>
            <a:endParaRPr sz="4700" b="1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311700" y="2228800"/>
            <a:ext cx="85206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 i="1">
                <a:solidFill>
                  <a:srgbClr val="FFF2CC"/>
                </a:solidFill>
                <a:latin typeface="Cabin Sketch"/>
                <a:ea typeface="Cabin Sketch"/>
                <a:cs typeface="Cabin Sketch"/>
                <a:sym typeface="Cabin Sketch"/>
              </a:rPr>
              <a:t>composition</a:t>
            </a:r>
            <a:endParaRPr sz="2000" b="1">
              <a:solidFill>
                <a:srgbClr val="FFF2CC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-1005475" y="1416250"/>
            <a:ext cx="85206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 i="1">
                <a:solidFill>
                  <a:srgbClr val="FFF2CC"/>
                </a:solidFill>
                <a:latin typeface="Cabin Sketch"/>
                <a:ea typeface="Cabin Sketch"/>
                <a:cs typeface="Cabin Sketch"/>
                <a:sym typeface="Cabin Sketch"/>
              </a:rPr>
              <a:t>basic</a:t>
            </a:r>
            <a:endParaRPr sz="2000" b="1">
              <a:solidFill>
                <a:srgbClr val="FFF2CC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react/components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81950" y="483750"/>
            <a:ext cx="8780100" cy="448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98" name="Google Shape;98;p19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9"/>
          <p:cNvSpPr/>
          <p:nvPr/>
        </p:nvSpPr>
        <p:spPr>
          <a:xfrm>
            <a:off x="3491850" y="982250"/>
            <a:ext cx="2160300" cy="687000"/>
          </a:xfrm>
          <a:prstGeom prst="roundRect">
            <a:avLst>
              <a:gd name="adj" fmla="val 16667"/>
            </a:avLst>
          </a:prstGeom>
          <a:solidFill>
            <a:srgbClr val="073763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Components</a:t>
            </a:r>
            <a:endParaRPr sz="18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2104875" y="2004825"/>
          <a:ext cx="4934250" cy="2601150"/>
        </p:xfrm>
        <a:graphic>
          <a:graphicData uri="http://schemas.openxmlformats.org/drawingml/2006/table">
            <a:tbl>
              <a:tblPr>
                <a:noFill/>
                <a:tableStyleId>{03EC8A7E-7F99-4EB6-8772-AF5C441873ED}</a:tableStyleId>
              </a:tblPr>
              <a:tblGrid>
                <a:gridCol w="246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7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rgbClr val="073763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The abstract</a:t>
                      </a:r>
                      <a:endParaRPr>
                        <a:solidFill>
                          <a:srgbClr val="073763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rgbClr val="073763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…as a concept</a:t>
                      </a:r>
                      <a:endParaRPr>
                        <a:solidFill>
                          <a:srgbClr val="073763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7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rgbClr val="073763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The practical</a:t>
                      </a:r>
                      <a:endParaRPr>
                        <a:solidFill>
                          <a:srgbClr val="073763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rgbClr val="073763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…as the visual effect &amp; data</a:t>
                      </a:r>
                      <a:endParaRPr>
                        <a:solidFill>
                          <a:srgbClr val="073763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rgbClr val="073763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The technical</a:t>
                      </a:r>
                      <a:endParaRPr>
                        <a:solidFill>
                          <a:srgbClr val="073763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rgbClr val="073763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…as a JS function</a:t>
                      </a:r>
                      <a:endParaRPr>
                        <a:solidFill>
                          <a:srgbClr val="073763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" name="Google Shape;101;p19"/>
          <p:cNvSpPr txBox="1"/>
          <p:nvPr/>
        </p:nvSpPr>
        <p:spPr>
          <a:xfrm>
            <a:off x="3072000" y="543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Understanding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react/components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08" name="Google Shape;108;p20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20"/>
          <p:cNvSpPr/>
          <p:nvPr/>
        </p:nvSpPr>
        <p:spPr>
          <a:xfrm>
            <a:off x="3491850" y="982250"/>
            <a:ext cx="2160300" cy="687000"/>
          </a:xfrm>
          <a:prstGeom prst="roundRect">
            <a:avLst>
              <a:gd name="adj" fmla="val 16667"/>
            </a:avLst>
          </a:prstGeom>
          <a:solidFill>
            <a:srgbClr val="073763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Components</a:t>
            </a:r>
            <a:endParaRPr sz="18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react/components</a:t>
            </a: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3200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16" name="Google Shape;116;p21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Google Shape;117;p21"/>
          <p:cNvSpPr/>
          <p:nvPr/>
        </p:nvSpPr>
        <p:spPr>
          <a:xfrm>
            <a:off x="3491850" y="982250"/>
            <a:ext cx="2160300" cy="687000"/>
          </a:xfrm>
          <a:prstGeom prst="roundRect">
            <a:avLst>
              <a:gd name="adj" fmla="val 16667"/>
            </a:avLst>
          </a:prstGeom>
          <a:solidFill>
            <a:srgbClr val="073763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Components</a:t>
            </a:r>
            <a:endParaRPr sz="18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1712550" y="2571750"/>
            <a:ext cx="2160300" cy="687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JSX</a:t>
            </a:r>
            <a:endParaRPr sz="1800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5271150" y="2571750"/>
            <a:ext cx="2160300" cy="687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85725" dir="11940000" algn="bl" rotWithShape="0">
              <a:srgbClr val="0E2A47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b="1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DOM</a:t>
            </a:r>
            <a:endParaRPr sz="1800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20" name="Google Shape;120;p21"/>
          <p:cNvCxnSpPr>
            <a:stCxn id="118" idx="0"/>
            <a:endCxn id="117" idx="2"/>
          </p:cNvCxnSpPr>
          <p:nvPr/>
        </p:nvCxnSpPr>
        <p:spPr>
          <a:xfrm rot="10800000" flipH="1">
            <a:off x="2792700" y="1669350"/>
            <a:ext cx="1779300" cy="902400"/>
          </a:xfrm>
          <a:prstGeom prst="straightConnector1">
            <a:avLst/>
          </a:prstGeom>
          <a:noFill/>
          <a:ln w="28575" cap="flat" cmpd="sng">
            <a:solidFill>
              <a:srgbClr val="07376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21"/>
          <p:cNvCxnSpPr>
            <a:stCxn id="119" idx="0"/>
            <a:endCxn id="117" idx="2"/>
          </p:cNvCxnSpPr>
          <p:nvPr/>
        </p:nvCxnSpPr>
        <p:spPr>
          <a:xfrm rot="10800000">
            <a:off x="4572000" y="1669350"/>
            <a:ext cx="1779300" cy="902400"/>
          </a:xfrm>
          <a:prstGeom prst="straightConnector1">
            <a:avLst/>
          </a:prstGeom>
          <a:noFill/>
          <a:ln w="28575" cap="flat" cmpd="sng">
            <a:solidFill>
              <a:srgbClr val="07376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Macintosh PowerPoint</Application>
  <PresentationFormat>On-screen Show (16:9)</PresentationFormat>
  <Paragraphs>177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Spectral</vt:lpstr>
      <vt:lpstr>Courier New</vt:lpstr>
      <vt:lpstr>Cabin Sketch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Sebastian Romano Mogensen</cp:lastModifiedBy>
  <cp:revision>1</cp:revision>
  <dcterms:modified xsi:type="dcterms:W3CDTF">2022-09-27T13:22:22Z</dcterms:modified>
</cp:coreProperties>
</file>