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72" r:id="rId2"/>
    <p:sldId id="269" r:id="rId3"/>
    <p:sldId id="270" r:id="rId4"/>
    <p:sldId id="271" r:id="rId5"/>
  </p:sldIdLst>
  <p:sldSz cx="6858000" cy="9906000" type="A4"/>
  <p:notesSz cx="6662738" cy="98329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444">
          <p15:clr>
            <a:srgbClr val="A4A3A4"/>
          </p15:clr>
        </p15:guide>
        <p15:guide id="2" pos="2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30" autoAdjust="0"/>
    <p:restoredTop sz="90476" autoAdjust="0"/>
  </p:normalViewPr>
  <p:slideViewPr>
    <p:cSldViewPr snapToGrid="0" snapToObjects="1">
      <p:cViewPr varScale="1">
        <p:scale>
          <a:sx n="80" d="100"/>
          <a:sy n="80" d="100"/>
        </p:scale>
        <p:origin x="3792" y="184"/>
      </p:cViewPr>
      <p:guideLst>
        <p:guide orient="horz" pos="444"/>
        <p:guide pos="271"/>
      </p:guideLst>
    </p:cSldViewPr>
  </p:slideViewPr>
  <p:outlineViewPr>
    <p:cViewPr>
      <p:scale>
        <a:sx n="33" d="100"/>
        <a:sy n="33" d="100"/>
      </p:scale>
      <p:origin x="0" y="0"/>
    </p:cViewPr>
  </p:outlin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id="{51DA76E0-29EB-9C4A-8C89-0FD95E6BE138}"/>
              </a:ext>
            </a:extLst>
          </p:cNvPr>
          <p:cNvSpPr>
            <a:spLocks noGrp="1" noChangeArrowheads="1"/>
          </p:cNvSpPr>
          <p:nvPr>
            <p:ph type="hdr" sz="quarter"/>
          </p:nvPr>
        </p:nvSpPr>
        <p:spPr bwMode="auto">
          <a:xfrm>
            <a:off x="0" y="0"/>
            <a:ext cx="2889250" cy="492125"/>
          </a:xfrm>
          <a:prstGeom prst="rect">
            <a:avLst/>
          </a:prstGeom>
          <a:noFill/>
          <a:ln w="9525">
            <a:noFill/>
            <a:miter lim="800000"/>
            <a:headEnd/>
            <a:tailEnd/>
          </a:ln>
          <a:effectLst/>
        </p:spPr>
        <p:txBody>
          <a:bodyPr vert="horz" wrap="square" lIns="91577" tIns="45788" rIns="91577" bIns="45788" numCol="1" anchor="t" anchorCtr="0" compatLnSpc="1">
            <a:prstTxWarp prst="textNoShape">
              <a:avLst/>
            </a:prstTxWarp>
          </a:bodyPr>
          <a:lstStyle>
            <a:lvl1pPr defTabSz="915988" eaLnBrk="1" hangingPunct="1">
              <a:defRPr sz="1200">
                <a:latin typeface="Times New Roman" charset="0"/>
                <a:cs typeface="+mn-cs"/>
              </a:defRPr>
            </a:lvl1pPr>
          </a:lstStyle>
          <a:p>
            <a:pPr>
              <a:defRPr/>
            </a:pPr>
            <a:endParaRPr lang="de-DE"/>
          </a:p>
        </p:txBody>
      </p:sp>
      <p:sp>
        <p:nvSpPr>
          <p:cNvPr id="4099" name="Rectangle 1027">
            <a:extLst>
              <a:ext uri="{FF2B5EF4-FFF2-40B4-BE49-F238E27FC236}">
                <a16:creationId xmlns:a16="http://schemas.microsoft.com/office/drawing/2014/main" id="{A3F23932-BE29-ED44-BB9B-545F092EAD25}"/>
              </a:ext>
            </a:extLst>
          </p:cNvPr>
          <p:cNvSpPr>
            <a:spLocks noGrp="1" noChangeArrowheads="1"/>
          </p:cNvSpPr>
          <p:nvPr>
            <p:ph type="dt" sz="quarter" idx="1"/>
          </p:nvPr>
        </p:nvSpPr>
        <p:spPr bwMode="auto">
          <a:xfrm>
            <a:off x="3773488" y="0"/>
            <a:ext cx="2889250" cy="492125"/>
          </a:xfrm>
          <a:prstGeom prst="rect">
            <a:avLst/>
          </a:prstGeom>
          <a:noFill/>
          <a:ln w="9525">
            <a:noFill/>
            <a:miter lim="800000"/>
            <a:headEnd/>
            <a:tailEnd/>
          </a:ln>
          <a:effectLst/>
        </p:spPr>
        <p:txBody>
          <a:bodyPr vert="horz" wrap="square" lIns="91577" tIns="45788" rIns="91577" bIns="45788" numCol="1" anchor="t" anchorCtr="0" compatLnSpc="1">
            <a:prstTxWarp prst="textNoShape">
              <a:avLst/>
            </a:prstTxWarp>
          </a:bodyPr>
          <a:lstStyle>
            <a:lvl1pPr algn="r" defTabSz="915988" eaLnBrk="1" hangingPunct="1">
              <a:defRPr sz="1200">
                <a:latin typeface="Times New Roman" charset="0"/>
                <a:cs typeface="+mn-cs"/>
              </a:defRPr>
            </a:lvl1pPr>
          </a:lstStyle>
          <a:p>
            <a:pPr>
              <a:defRPr/>
            </a:pPr>
            <a:endParaRPr lang="de-DE"/>
          </a:p>
        </p:txBody>
      </p:sp>
      <p:sp>
        <p:nvSpPr>
          <p:cNvPr id="4100" name="Rectangle 1028">
            <a:extLst>
              <a:ext uri="{FF2B5EF4-FFF2-40B4-BE49-F238E27FC236}">
                <a16:creationId xmlns:a16="http://schemas.microsoft.com/office/drawing/2014/main" id="{2C6F6C72-CB56-7C4F-8396-A48272A51B16}"/>
              </a:ext>
            </a:extLst>
          </p:cNvPr>
          <p:cNvSpPr>
            <a:spLocks noGrp="1" noChangeArrowheads="1"/>
          </p:cNvSpPr>
          <p:nvPr>
            <p:ph type="ftr" sz="quarter" idx="2"/>
          </p:nvPr>
        </p:nvSpPr>
        <p:spPr bwMode="auto">
          <a:xfrm>
            <a:off x="0" y="9340850"/>
            <a:ext cx="2889250" cy="492125"/>
          </a:xfrm>
          <a:prstGeom prst="rect">
            <a:avLst/>
          </a:prstGeom>
          <a:noFill/>
          <a:ln w="9525">
            <a:noFill/>
            <a:miter lim="800000"/>
            <a:headEnd/>
            <a:tailEnd/>
          </a:ln>
          <a:effectLst/>
        </p:spPr>
        <p:txBody>
          <a:bodyPr vert="horz" wrap="square" lIns="91577" tIns="45788" rIns="91577" bIns="45788" numCol="1" anchor="b" anchorCtr="0" compatLnSpc="1">
            <a:prstTxWarp prst="textNoShape">
              <a:avLst/>
            </a:prstTxWarp>
          </a:bodyPr>
          <a:lstStyle>
            <a:lvl1pPr defTabSz="915988" eaLnBrk="1" hangingPunct="1">
              <a:defRPr sz="1200">
                <a:latin typeface="Times New Roman" charset="0"/>
                <a:cs typeface="+mn-cs"/>
              </a:defRPr>
            </a:lvl1pPr>
          </a:lstStyle>
          <a:p>
            <a:pPr>
              <a:defRPr/>
            </a:pPr>
            <a:endParaRPr lang="de-DE"/>
          </a:p>
        </p:txBody>
      </p:sp>
      <p:sp>
        <p:nvSpPr>
          <p:cNvPr id="4101" name="Rectangle 1029">
            <a:extLst>
              <a:ext uri="{FF2B5EF4-FFF2-40B4-BE49-F238E27FC236}">
                <a16:creationId xmlns:a16="http://schemas.microsoft.com/office/drawing/2014/main" id="{D00EC5DA-63C0-094A-AB86-027FEFFC63E5}"/>
              </a:ext>
            </a:extLst>
          </p:cNvPr>
          <p:cNvSpPr>
            <a:spLocks noGrp="1" noChangeArrowheads="1"/>
          </p:cNvSpPr>
          <p:nvPr>
            <p:ph type="sldNum" sz="quarter" idx="3"/>
          </p:nvPr>
        </p:nvSpPr>
        <p:spPr bwMode="auto">
          <a:xfrm>
            <a:off x="3773488" y="9340850"/>
            <a:ext cx="2889250" cy="492125"/>
          </a:xfrm>
          <a:prstGeom prst="rect">
            <a:avLst/>
          </a:prstGeom>
          <a:noFill/>
          <a:ln w="9525">
            <a:noFill/>
            <a:miter lim="800000"/>
            <a:headEnd/>
            <a:tailEnd/>
          </a:ln>
          <a:effectLst/>
        </p:spPr>
        <p:txBody>
          <a:bodyPr vert="horz" wrap="square" lIns="91577" tIns="45788" rIns="91577" bIns="45788" numCol="1" anchor="b" anchorCtr="0" compatLnSpc="1">
            <a:prstTxWarp prst="textNoShape">
              <a:avLst/>
            </a:prstTxWarp>
          </a:bodyPr>
          <a:lstStyle>
            <a:lvl1pPr algn="r" defTabSz="915988" eaLnBrk="1" hangingPunct="1">
              <a:defRPr sz="1200" smtClean="0"/>
            </a:lvl1pPr>
          </a:lstStyle>
          <a:p>
            <a:pPr>
              <a:defRPr/>
            </a:pPr>
            <a:fld id="{DE3D31BE-BE01-4146-9D4F-8BA4502E709D}" type="slidenum">
              <a:rPr lang="de-DE" altLang="de-DE"/>
              <a:pPr>
                <a:defRPr/>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84F3B55-7DC2-BF49-B0CB-0F7AF4C5BCC0}"/>
              </a:ext>
            </a:extLst>
          </p:cNvPr>
          <p:cNvSpPr>
            <a:spLocks noGrp="1"/>
          </p:cNvSpPr>
          <p:nvPr>
            <p:ph type="hdr" sz="quarter"/>
          </p:nvPr>
        </p:nvSpPr>
        <p:spPr>
          <a:xfrm>
            <a:off x="0" y="0"/>
            <a:ext cx="2887663" cy="493713"/>
          </a:xfrm>
          <a:prstGeom prst="rect">
            <a:avLst/>
          </a:prstGeom>
        </p:spPr>
        <p:txBody>
          <a:bodyPr vert="horz" lIns="91440" tIns="45720" rIns="91440" bIns="45720" rtlCol="0"/>
          <a:lstStyle>
            <a:lvl1pPr algn="l" eaLnBrk="1" hangingPunct="1">
              <a:defRPr sz="1200"/>
            </a:lvl1pPr>
          </a:lstStyle>
          <a:p>
            <a:pPr>
              <a:defRPr/>
            </a:pPr>
            <a:endParaRPr/>
          </a:p>
        </p:txBody>
      </p:sp>
      <p:sp>
        <p:nvSpPr>
          <p:cNvPr id="3" name="Datumsplatzhalter 2">
            <a:extLst>
              <a:ext uri="{FF2B5EF4-FFF2-40B4-BE49-F238E27FC236}">
                <a16:creationId xmlns:a16="http://schemas.microsoft.com/office/drawing/2014/main" id="{ED2D236A-435B-A441-A0FC-77F95C74AFA0}"/>
              </a:ext>
            </a:extLst>
          </p:cNvPr>
          <p:cNvSpPr>
            <a:spLocks noGrp="1"/>
          </p:cNvSpPr>
          <p:nvPr>
            <p:ph type="dt" idx="1"/>
          </p:nvPr>
        </p:nvSpPr>
        <p:spPr>
          <a:xfrm>
            <a:off x="3773488" y="0"/>
            <a:ext cx="2887662" cy="493713"/>
          </a:xfrm>
          <a:prstGeom prst="rect">
            <a:avLst/>
          </a:prstGeom>
        </p:spPr>
        <p:txBody>
          <a:bodyPr vert="horz" lIns="91440" tIns="45720" rIns="91440" bIns="45720" rtlCol="0"/>
          <a:lstStyle>
            <a:lvl1pPr algn="r" eaLnBrk="1" hangingPunct="1">
              <a:defRPr sz="1200" smtClean="0"/>
            </a:lvl1pPr>
          </a:lstStyle>
          <a:p>
            <a:pPr>
              <a:defRPr/>
            </a:pPr>
            <a:fld id="{B7AAB9BB-5453-8944-A429-A401F4A4D8A0}" type="datetimeFigureOut">
              <a:rPr lang="de-DE"/>
              <a:pPr>
                <a:defRPr/>
              </a:pPr>
              <a:t>09.05.22</a:t>
            </a:fld>
            <a:endParaRPr/>
          </a:p>
        </p:txBody>
      </p:sp>
      <p:sp>
        <p:nvSpPr>
          <p:cNvPr id="4" name="Folienbildplatzhalter 3">
            <a:extLst>
              <a:ext uri="{FF2B5EF4-FFF2-40B4-BE49-F238E27FC236}">
                <a16:creationId xmlns:a16="http://schemas.microsoft.com/office/drawing/2014/main" id="{3651EC2A-B479-1841-BFDC-C323407555F2}"/>
              </a:ext>
            </a:extLst>
          </p:cNvPr>
          <p:cNvSpPr>
            <a:spLocks noGrp="1" noRot="1" noChangeAspect="1"/>
          </p:cNvSpPr>
          <p:nvPr>
            <p:ph type="sldImg" idx="2"/>
          </p:nvPr>
        </p:nvSpPr>
        <p:spPr>
          <a:xfrm>
            <a:off x="2182813" y="1228725"/>
            <a:ext cx="2297112" cy="3319463"/>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izenplatzhalter 4">
            <a:extLst>
              <a:ext uri="{FF2B5EF4-FFF2-40B4-BE49-F238E27FC236}">
                <a16:creationId xmlns:a16="http://schemas.microsoft.com/office/drawing/2014/main" id="{735743B7-82AD-B542-8279-4F30DB353D4D}"/>
              </a:ext>
            </a:extLst>
          </p:cNvPr>
          <p:cNvSpPr>
            <a:spLocks noGrp="1"/>
          </p:cNvSpPr>
          <p:nvPr>
            <p:ph type="body" sz="quarter" idx="3"/>
          </p:nvPr>
        </p:nvSpPr>
        <p:spPr>
          <a:xfrm>
            <a:off x="666750" y="4732338"/>
            <a:ext cx="5329238" cy="3871912"/>
          </a:xfrm>
          <a:prstGeom prst="rect">
            <a:avLst/>
          </a:prstGeom>
        </p:spPr>
        <p:txBody>
          <a:bodyPr vert="horz" lIns="91440" tIns="45720" rIns="91440" bIns="45720" rtlCol="0"/>
          <a:lstStyle/>
          <a:p>
            <a:pPr lvl="0"/>
            <a:r>
              <a:rPr lang="de-DE" noProof="0"/>
              <a:t>Mastertextformat bearbeiten
Zweite Ebene
Dritte Ebene
Vierte Ebene
Fünfte Ebene</a:t>
            </a:r>
            <a:endParaRPr noProof="0"/>
          </a:p>
        </p:txBody>
      </p:sp>
      <p:sp>
        <p:nvSpPr>
          <p:cNvPr id="6" name="Fußzeilenplatzhalter 5">
            <a:extLst>
              <a:ext uri="{FF2B5EF4-FFF2-40B4-BE49-F238E27FC236}">
                <a16:creationId xmlns:a16="http://schemas.microsoft.com/office/drawing/2014/main" id="{D60C0EDA-E134-A341-828E-1FF2C539D3C3}"/>
              </a:ext>
            </a:extLst>
          </p:cNvPr>
          <p:cNvSpPr>
            <a:spLocks noGrp="1"/>
          </p:cNvSpPr>
          <p:nvPr>
            <p:ph type="ftr" sz="quarter" idx="4"/>
          </p:nvPr>
        </p:nvSpPr>
        <p:spPr>
          <a:xfrm>
            <a:off x="0" y="9339263"/>
            <a:ext cx="2887663" cy="493712"/>
          </a:xfrm>
          <a:prstGeom prst="rect">
            <a:avLst/>
          </a:prstGeom>
        </p:spPr>
        <p:txBody>
          <a:bodyPr vert="horz" lIns="91440" tIns="45720" rIns="91440" bIns="45720" rtlCol="0" anchor="b"/>
          <a:lstStyle>
            <a:lvl1pPr algn="l" eaLnBrk="1" hangingPunct="1">
              <a:defRPr sz="1200"/>
            </a:lvl1pPr>
          </a:lstStyle>
          <a:p>
            <a:pPr>
              <a:defRPr/>
            </a:pPr>
            <a:endParaRPr/>
          </a:p>
        </p:txBody>
      </p:sp>
      <p:sp>
        <p:nvSpPr>
          <p:cNvPr id="7" name="Foliennummernplatzhalter 6">
            <a:extLst>
              <a:ext uri="{FF2B5EF4-FFF2-40B4-BE49-F238E27FC236}">
                <a16:creationId xmlns:a16="http://schemas.microsoft.com/office/drawing/2014/main" id="{9750B085-38B6-A449-BE9E-5F5D4ED19009}"/>
              </a:ext>
            </a:extLst>
          </p:cNvPr>
          <p:cNvSpPr>
            <a:spLocks noGrp="1"/>
          </p:cNvSpPr>
          <p:nvPr>
            <p:ph type="sldNum" sz="quarter" idx="5"/>
          </p:nvPr>
        </p:nvSpPr>
        <p:spPr>
          <a:xfrm>
            <a:off x="3773488" y="9339263"/>
            <a:ext cx="2887662" cy="493712"/>
          </a:xfrm>
          <a:prstGeom prst="rect">
            <a:avLst/>
          </a:prstGeom>
        </p:spPr>
        <p:txBody>
          <a:bodyPr vert="horz" lIns="91440" tIns="45720" rIns="91440" bIns="45720" rtlCol="0" anchor="b"/>
          <a:lstStyle>
            <a:lvl1pPr algn="r" eaLnBrk="1" hangingPunct="1">
              <a:defRPr sz="1200" smtClean="0"/>
            </a:lvl1pPr>
          </a:lstStyle>
          <a:p>
            <a:pPr>
              <a:defRPr/>
            </a:pPr>
            <a:fld id="{52BF1601-B86D-B248-B7B7-080E27909E24}" type="slidenum">
              <a:rPr lang="de-DE"/>
              <a:pPr>
                <a:defRPr/>
              </a:pPr>
              <a:t>‹Nr.›</a:t>
            </a:fld>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Bild: </a:t>
            </a:r>
          </a:p>
          <a:p>
            <a:r>
              <a:rPr lang="de-DE" b="0" dirty="0"/>
              <a:t>https://</a:t>
            </a:r>
            <a:r>
              <a:rPr lang="de-DE" b="0" dirty="0" err="1"/>
              <a:t>www.google.com</a:t>
            </a:r>
            <a:r>
              <a:rPr lang="de-DE" b="0" dirty="0"/>
              <a:t>/</a:t>
            </a:r>
            <a:r>
              <a:rPr lang="de-DE" b="0" dirty="0" err="1"/>
              <a:t>search?client</a:t>
            </a:r>
            <a:r>
              <a:rPr lang="de-DE" b="0" dirty="0"/>
              <a:t>=</a:t>
            </a:r>
            <a:r>
              <a:rPr lang="de-DE" b="0" dirty="0" err="1"/>
              <a:t>firefox-b-ab&amp;biw</a:t>
            </a:r>
            <a:r>
              <a:rPr lang="de-DE" b="0" dirty="0"/>
              <a:t>=1200&amp;bih=615&amp;tbm=</a:t>
            </a:r>
            <a:r>
              <a:rPr lang="de-DE" b="0" dirty="0" err="1"/>
              <a:t>isch&amp;sa</a:t>
            </a:r>
            <a:r>
              <a:rPr lang="de-DE" b="0" dirty="0"/>
              <a:t>=1&amp;ei=pD5AXJ2lKcGYsgHRjqTICg&amp;q=</a:t>
            </a:r>
            <a:r>
              <a:rPr lang="de-DE" b="0" dirty="0" err="1"/>
              <a:t>pop+up+store+zalando&amp;oq</a:t>
            </a:r>
            <a:r>
              <a:rPr lang="de-DE" b="0" dirty="0"/>
              <a:t>=</a:t>
            </a:r>
            <a:r>
              <a:rPr lang="de-DE" b="0" dirty="0" err="1"/>
              <a:t>pop+up+store+zalando&amp;gs_l</a:t>
            </a:r>
            <a:r>
              <a:rPr lang="de-DE" b="0" dirty="0"/>
              <a:t>=img.3..0i8i30.55687.57344..57836...0.0..0.74.483.7......0....1..gws-wiz-img.......0i5i30j0i24.k81rPCwl0Qc#imgrc=TtYeyo9ttqpo2M:</a:t>
            </a:r>
          </a:p>
          <a:p>
            <a:endParaRPr lang="de-DE" b="0" dirty="0"/>
          </a:p>
          <a:p>
            <a:r>
              <a:rPr lang="de-DE" b="1" dirty="0"/>
              <a:t>Alternatives Bildmaterial (mit Link):</a:t>
            </a:r>
          </a:p>
          <a:p>
            <a:endParaRPr lang="de-DE" b="1" dirty="0"/>
          </a:p>
          <a:p>
            <a:r>
              <a:rPr lang="de-DE" b="0" dirty="0"/>
              <a:t>https://</a:t>
            </a:r>
            <a:r>
              <a:rPr lang="de-DE" b="0" dirty="0" err="1"/>
              <a:t>www.google.com</a:t>
            </a:r>
            <a:r>
              <a:rPr lang="de-DE" b="0" dirty="0"/>
              <a:t>/</a:t>
            </a:r>
            <a:r>
              <a:rPr lang="de-DE" b="0" dirty="0" err="1"/>
              <a:t>search?client</a:t>
            </a:r>
            <a:r>
              <a:rPr lang="de-DE" b="0" dirty="0"/>
              <a:t>=</a:t>
            </a:r>
            <a:r>
              <a:rPr lang="de-DE" b="0" dirty="0" err="1"/>
              <a:t>firefox-b-ab&amp;biw</a:t>
            </a:r>
            <a:r>
              <a:rPr lang="de-DE" b="0" dirty="0"/>
              <a:t>=1200&amp;bih=615&amp;tbm=</a:t>
            </a:r>
            <a:r>
              <a:rPr lang="de-DE" b="0" dirty="0" err="1"/>
              <a:t>isch&amp;sa</a:t>
            </a:r>
            <a:r>
              <a:rPr lang="de-DE" b="0" dirty="0"/>
              <a:t>=1&amp;ei=pD5AXJ2lKcGYsgHRjqTICg&amp;q=</a:t>
            </a:r>
            <a:r>
              <a:rPr lang="de-DE" b="0" dirty="0" err="1"/>
              <a:t>pop+up+store+zalando&amp;oq</a:t>
            </a:r>
            <a:r>
              <a:rPr lang="de-DE" b="0" dirty="0"/>
              <a:t>=</a:t>
            </a:r>
            <a:r>
              <a:rPr lang="de-DE" b="0" dirty="0" err="1"/>
              <a:t>pop+up+store+zalando&amp;gs_l</a:t>
            </a:r>
            <a:r>
              <a:rPr lang="de-DE" b="0" dirty="0"/>
              <a:t>=img.3..0i8i30.55687.57344..57836...0.0..0.74.483.7......0....1..gws-wiz-img.......0i5i30j0i24.k81rPCwl0Qc#imgrc=yLvitVKav63GOM:</a:t>
            </a:r>
          </a:p>
          <a:p>
            <a:endParaRPr lang="de-DE" b="0" dirty="0"/>
          </a:p>
          <a:p>
            <a:r>
              <a:rPr lang="de-DE" b="0" dirty="0"/>
              <a:t>https://</a:t>
            </a:r>
            <a:r>
              <a:rPr lang="de-DE" b="0" dirty="0" err="1"/>
              <a:t>www.google.com</a:t>
            </a:r>
            <a:r>
              <a:rPr lang="de-DE" b="0" dirty="0"/>
              <a:t>/</a:t>
            </a:r>
            <a:r>
              <a:rPr lang="de-DE" b="0" dirty="0" err="1"/>
              <a:t>search?client</a:t>
            </a:r>
            <a:r>
              <a:rPr lang="de-DE" b="0" dirty="0"/>
              <a:t>=</a:t>
            </a:r>
            <a:r>
              <a:rPr lang="de-DE" b="0" dirty="0" err="1"/>
              <a:t>firefox-b-ab&amp;biw</a:t>
            </a:r>
            <a:r>
              <a:rPr lang="de-DE" b="0" dirty="0"/>
              <a:t>=1200&amp;bih=615&amp;tbm=</a:t>
            </a:r>
            <a:r>
              <a:rPr lang="de-DE" b="0" dirty="0" err="1"/>
              <a:t>isch&amp;sa</a:t>
            </a:r>
            <a:r>
              <a:rPr lang="de-DE" b="0" dirty="0"/>
              <a:t>=1&amp;ei=pD5AXJ2lKcGYsgHRjqTICg&amp;q=</a:t>
            </a:r>
            <a:r>
              <a:rPr lang="de-DE" b="0" dirty="0" err="1"/>
              <a:t>pop+up+store+zalando&amp;oq</a:t>
            </a:r>
            <a:r>
              <a:rPr lang="de-DE" b="0" dirty="0"/>
              <a:t>=</a:t>
            </a:r>
            <a:r>
              <a:rPr lang="de-DE" b="0" dirty="0" err="1"/>
              <a:t>pop+up+store+zalando&amp;gs_l</a:t>
            </a:r>
            <a:r>
              <a:rPr lang="de-DE" b="0" dirty="0"/>
              <a:t>=img.3..0i8i30.55687.57344..57836...0.0..0.74.483.7......0....1..gws-wiz-img.......0i5i30j0i24.k81rPCwl0Qc#imgrc=Jp9hs-_Qp3EOjM:</a:t>
            </a:r>
          </a:p>
          <a:p>
            <a:endParaRPr lang="de-DE" dirty="0"/>
          </a:p>
          <a:p>
            <a:r>
              <a:rPr lang="de-DE" dirty="0"/>
              <a:t>https://</a:t>
            </a:r>
            <a:r>
              <a:rPr lang="de-DE" dirty="0" err="1"/>
              <a:t>www.google.com</a:t>
            </a:r>
            <a:r>
              <a:rPr lang="de-DE" dirty="0"/>
              <a:t>/</a:t>
            </a:r>
            <a:r>
              <a:rPr lang="de-DE" dirty="0" err="1"/>
              <a:t>search?client</a:t>
            </a:r>
            <a:r>
              <a:rPr lang="de-DE" dirty="0"/>
              <a:t>=</a:t>
            </a:r>
            <a:r>
              <a:rPr lang="de-DE" dirty="0" err="1"/>
              <a:t>firefox-b-ab&amp;biw</a:t>
            </a:r>
            <a:r>
              <a:rPr lang="de-DE" dirty="0"/>
              <a:t>=1200&amp;bih=615&amp;tbm=</a:t>
            </a:r>
            <a:r>
              <a:rPr lang="de-DE" dirty="0" err="1"/>
              <a:t>isch&amp;sa</a:t>
            </a:r>
            <a:r>
              <a:rPr lang="de-DE" dirty="0"/>
              <a:t>=1&amp;ei=FT1AXN3fD8SSsgHcoJWYCA&amp;q=</a:t>
            </a:r>
            <a:r>
              <a:rPr lang="de-DE" dirty="0" err="1"/>
              <a:t>window+pop+up+store&amp;oq</a:t>
            </a:r>
            <a:r>
              <a:rPr lang="de-DE" dirty="0"/>
              <a:t>=</a:t>
            </a:r>
            <a:r>
              <a:rPr lang="de-DE" dirty="0" err="1"/>
              <a:t>window+pop+up+store&amp;gs_l</a:t>
            </a:r>
            <a:r>
              <a:rPr lang="de-DE" dirty="0"/>
              <a:t>=img.3...52116.53005..53386...0.0..0.94.476.6......0....1..gws-wiz-img.......0i7i30j0i7i5i30.3T2sVdQ-Jk4#imgrc=</a:t>
            </a:r>
            <a:r>
              <a:rPr lang="de-DE" dirty="0" err="1"/>
              <a:t>FYOWOcgwLipkoM</a:t>
            </a:r>
            <a:r>
              <a:rPr lang="de-DE" dirty="0"/>
              <a:t>:</a:t>
            </a:r>
          </a:p>
          <a:p>
            <a:endParaRPr lang="de-DE" dirty="0"/>
          </a:p>
          <a:p>
            <a:r>
              <a:rPr lang="de-DE" dirty="0"/>
              <a:t>https://</a:t>
            </a:r>
            <a:r>
              <a:rPr lang="de-DE" dirty="0" err="1"/>
              <a:t>www.google.com</a:t>
            </a:r>
            <a:r>
              <a:rPr lang="de-DE" dirty="0"/>
              <a:t>/</a:t>
            </a:r>
            <a:r>
              <a:rPr lang="de-DE" dirty="0" err="1"/>
              <a:t>search?client</a:t>
            </a:r>
            <a:r>
              <a:rPr lang="de-DE" dirty="0"/>
              <a:t>=</a:t>
            </a:r>
            <a:r>
              <a:rPr lang="de-DE" dirty="0" err="1"/>
              <a:t>firefox-b-ab&amp;biw</a:t>
            </a:r>
            <a:r>
              <a:rPr lang="de-DE" dirty="0"/>
              <a:t>=1200&amp;bih=615&amp;tbm=</a:t>
            </a:r>
            <a:r>
              <a:rPr lang="de-DE" dirty="0" err="1"/>
              <a:t>isch&amp;sa</a:t>
            </a:r>
            <a:r>
              <a:rPr lang="de-DE" dirty="0"/>
              <a:t>=1&amp;ei=FT1AXN3fD8SSsgHcoJWYCA&amp;q=</a:t>
            </a:r>
            <a:r>
              <a:rPr lang="de-DE" dirty="0" err="1"/>
              <a:t>window+pop+up+store&amp;oq</a:t>
            </a:r>
            <a:r>
              <a:rPr lang="de-DE" dirty="0"/>
              <a:t>=</a:t>
            </a:r>
            <a:r>
              <a:rPr lang="de-DE" dirty="0" err="1"/>
              <a:t>window+pop+up+store&amp;gs_l</a:t>
            </a:r>
            <a:r>
              <a:rPr lang="de-DE" dirty="0"/>
              <a:t>=img.3...52116.53005..53386...0.0..0.94.476.6......0....1..gws-wiz-img.......0i7i30j0i7i5i30.3T2sVdQ-Jk4#imgdii=lN_4M1ADNlELvM:&amp;</a:t>
            </a:r>
            <a:r>
              <a:rPr lang="de-DE" dirty="0" err="1"/>
              <a:t>imgrc</a:t>
            </a:r>
            <a:r>
              <a:rPr lang="de-DE" dirty="0"/>
              <a:t>=</a:t>
            </a:r>
            <a:r>
              <a:rPr lang="de-DE" dirty="0" err="1"/>
              <a:t>FYOWOcgwLipkoM</a:t>
            </a:r>
            <a:r>
              <a:rPr lang="de-DE" dirty="0"/>
              <a:t>:</a:t>
            </a:r>
          </a:p>
          <a:p>
            <a:endParaRPr lang="de-DE" dirty="0"/>
          </a:p>
          <a:p>
            <a:r>
              <a:rPr lang="de-DE" dirty="0"/>
              <a:t>https://</a:t>
            </a:r>
            <a:r>
              <a:rPr lang="de-DE" dirty="0" err="1"/>
              <a:t>www.google.com</a:t>
            </a:r>
            <a:r>
              <a:rPr lang="de-DE" dirty="0"/>
              <a:t>/</a:t>
            </a:r>
            <a:r>
              <a:rPr lang="de-DE" dirty="0" err="1"/>
              <a:t>search?client</a:t>
            </a:r>
            <a:r>
              <a:rPr lang="de-DE" dirty="0"/>
              <a:t>=</a:t>
            </a:r>
            <a:r>
              <a:rPr lang="de-DE" dirty="0" err="1"/>
              <a:t>firefox-b-ab&amp;biw</a:t>
            </a:r>
            <a:r>
              <a:rPr lang="de-DE" dirty="0"/>
              <a:t>=1200&amp;bih=615&amp;tbm=</a:t>
            </a:r>
            <a:r>
              <a:rPr lang="de-DE" dirty="0" err="1"/>
              <a:t>isch&amp;sa</a:t>
            </a:r>
            <a:r>
              <a:rPr lang="de-DE" dirty="0"/>
              <a:t>=1&amp;ei=Az5AXIuLD4XVsAG76oiwBQ&amp;q=</a:t>
            </a:r>
            <a:r>
              <a:rPr lang="de-DE" dirty="0" err="1"/>
              <a:t>pop+up+store+window&amp;oq</a:t>
            </a:r>
            <a:r>
              <a:rPr lang="de-DE" dirty="0"/>
              <a:t>=</a:t>
            </a:r>
            <a:r>
              <a:rPr lang="de-DE" dirty="0" err="1"/>
              <a:t>pop+up+store+window&amp;gs_l</a:t>
            </a:r>
            <a:r>
              <a:rPr lang="de-DE" dirty="0"/>
              <a:t>=img.3...6073.9018..9403...0.0..0.69.265.4......0....1j2..gws-wiz-img.......0i67j0.v1x9OoJaoJQ#imgrc=HNr2WzbRgy5efM:</a:t>
            </a:r>
          </a:p>
          <a:p>
            <a:endParaRPr lang="de-DE" dirty="0"/>
          </a:p>
          <a:p>
            <a:r>
              <a:rPr lang="de-DE" dirty="0"/>
              <a:t>https://</a:t>
            </a:r>
            <a:r>
              <a:rPr lang="de-DE" dirty="0" err="1"/>
              <a:t>www.google.com</a:t>
            </a:r>
            <a:r>
              <a:rPr lang="de-DE" dirty="0"/>
              <a:t>/</a:t>
            </a:r>
            <a:r>
              <a:rPr lang="de-DE" dirty="0" err="1"/>
              <a:t>search?client</a:t>
            </a:r>
            <a:r>
              <a:rPr lang="de-DE" dirty="0"/>
              <a:t>=</a:t>
            </a:r>
            <a:r>
              <a:rPr lang="de-DE" dirty="0" err="1"/>
              <a:t>firefox-b-ab&amp;biw</a:t>
            </a:r>
            <a:r>
              <a:rPr lang="de-DE" dirty="0"/>
              <a:t>=1200&amp;bih=615&amp;tbm=</a:t>
            </a:r>
            <a:r>
              <a:rPr lang="de-DE" dirty="0" err="1"/>
              <a:t>isch&amp;sa</a:t>
            </a:r>
            <a:r>
              <a:rPr lang="de-DE" dirty="0"/>
              <a:t>=1&amp;ei=Az5AXIuLD4XVsAG76oiwBQ&amp;q=</a:t>
            </a:r>
            <a:r>
              <a:rPr lang="de-DE" dirty="0" err="1"/>
              <a:t>pop+up+store+window&amp;oq</a:t>
            </a:r>
            <a:r>
              <a:rPr lang="de-DE" dirty="0"/>
              <a:t>=</a:t>
            </a:r>
            <a:r>
              <a:rPr lang="de-DE" dirty="0" err="1"/>
              <a:t>pop+up+store+window&amp;gs_l</a:t>
            </a:r>
            <a:r>
              <a:rPr lang="de-DE" dirty="0"/>
              <a:t>=img.3...6073.9018..9403...0.0..0.69.265.4......0....1j2..gws-wiz-img.......0i67j0.v1x9OoJaoJQ#imgrc=yfyHdbLm2uwngM:</a:t>
            </a:r>
          </a:p>
          <a:p>
            <a:endParaRPr lang="de-DE" dirty="0"/>
          </a:p>
          <a:p>
            <a:r>
              <a:rPr lang="de-DE" dirty="0"/>
              <a:t>https://</a:t>
            </a:r>
            <a:r>
              <a:rPr lang="de-DE" dirty="0" err="1"/>
              <a:t>www.google.com</a:t>
            </a:r>
            <a:r>
              <a:rPr lang="de-DE" dirty="0"/>
              <a:t>/</a:t>
            </a:r>
            <a:r>
              <a:rPr lang="de-DE" dirty="0" err="1"/>
              <a:t>search?client</a:t>
            </a:r>
            <a:r>
              <a:rPr lang="de-DE" dirty="0"/>
              <a:t>=</a:t>
            </a:r>
            <a:r>
              <a:rPr lang="de-DE" dirty="0" err="1"/>
              <a:t>firefox-b-ab&amp;biw</a:t>
            </a:r>
            <a:r>
              <a:rPr lang="de-DE" dirty="0"/>
              <a:t>=1200&amp;bih=615&amp;tbm=</a:t>
            </a:r>
            <a:r>
              <a:rPr lang="de-DE" dirty="0" err="1"/>
              <a:t>isch&amp;sa</a:t>
            </a:r>
            <a:r>
              <a:rPr lang="de-DE" dirty="0"/>
              <a:t>=1&amp;ei=OT5AXKyvEsGosgHkoIT4CA&amp;q=</a:t>
            </a:r>
            <a:r>
              <a:rPr lang="de-DE" dirty="0" err="1"/>
              <a:t>pop+up+store+sign&amp;oq</a:t>
            </a:r>
            <a:r>
              <a:rPr lang="de-DE" dirty="0"/>
              <a:t>=</a:t>
            </a:r>
            <a:r>
              <a:rPr lang="de-DE" dirty="0" err="1"/>
              <a:t>pop+up+store+sign&amp;gs_l</a:t>
            </a:r>
            <a:r>
              <a:rPr lang="de-DE" dirty="0"/>
              <a:t>=img.3..0i19.16076.17084..17519...0.0..0.71.278.4......0....1..gws-wiz-img.......0j0i30j0i5i30j0i8i30.TnpADyqwpcE#imgrc=0jZFdsuADTlQ-M:</a:t>
            </a:r>
          </a:p>
          <a:p>
            <a:endParaRPr dirty="0"/>
          </a:p>
        </p:txBody>
      </p:sp>
      <p:sp>
        <p:nvSpPr>
          <p:cNvPr id="4" name="Foliennummernplatzhalter 3"/>
          <p:cNvSpPr>
            <a:spLocks noGrp="1"/>
          </p:cNvSpPr>
          <p:nvPr>
            <p:ph type="sldNum" sz="quarter" idx="5"/>
          </p:nvPr>
        </p:nvSpPr>
        <p:spPr/>
        <p:txBody>
          <a:bodyPr/>
          <a:lstStyle/>
          <a:p>
            <a:pPr>
              <a:defRPr/>
            </a:pPr>
            <a:fld id="{52BF1601-B86D-B248-B7B7-080E27909E24}" type="slidenum">
              <a:rPr lang="de-DE" smtClean="0"/>
              <a:pPr>
                <a:defRPr/>
              </a:pPr>
              <a:t>1</a:t>
            </a:fld>
            <a:endParaRPr lang="de-DE"/>
          </a:p>
        </p:txBody>
      </p:sp>
    </p:spTree>
    <p:extLst>
      <p:ext uri="{BB962C8B-B14F-4D97-AF65-F5344CB8AC3E}">
        <p14:creationId xmlns:p14="http://schemas.microsoft.com/office/powerpoint/2010/main" val="17800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dirty="0"/>
          </a:p>
        </p:txBody>
      </p:sp>
      <p:sp>
        <p:nvSpPr>
          <p:cNvPr id="4" name="Foliennummernplatzhalter 3"/>
          <p:cNvSpPr>
            <a:spLocks noGrp="1"/>
          </p:cNvSpPr>
          <p:nvPr>
            <p:ph type="sldNum" sz="quarter" idx="5"/>
          </p:nvPr>
        </p:nvSpPr>
        <p:spPr/>
        <p:txBody>
          <a:bodyPr/>
          <a:lstStyle/>
          <a:p>
            <a:pPr>
              <a:defRPr/>
            </a:pPr>
            <a:fld id="{52BF1601-B86D-B248-B7B7-080E27909E24}" type="slidenum">
              <a:rPr lang="de-DE" smtClean="0"/>
              <a:pPr>
                <a:defRPr/>
              </a:pPr>
              <a:t>4</a:t>
            </a:fld>
            <a:endParaRPr lang="de-DE"/>
          </a:p>
        </p:txBody>
      </p:sp>
    </p:spTree>
    <p:extLst>
      <p:ext uri="{BB962C8B-B14F-4D97-AF65-F5344CB8AC3E}">
        <p14:creationId xmlns:p14="http://schemas.microsoft.com/office/powerpoint/2010/main" val="2794125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14350" y="3076575"/>
            <a:ext cx="5829300" cy="2124075"/>
          </a:xfrm>
        </p:spPr>
        <p:txBody>
          <a:bodyPr/>
          <a:lstStyle/>
          <a:p>
            <a:r>
              <a:rPr lang="de-DE"/>
              <a:t>Titelmasterformat durch Klicken bearbeiten</a:t>
            </a:r>
          </a:p>
        </p:txBody>
      </p:sp>
      <p:sp>
        <p:nvSpPr>
          <p:cNvPr id="3" name="Untertitel 2"/>
          <p:cNvSpPr>
            <a:spLocks noGrp="1"/>
          </p:cNvSpPr>
          <p:nvPr>
            <p:ph type="subTitle" idx="1"/>
          </p:nvPr>
        </p:nvSpPr>
        <p:spPr>
          <a:xfrm>
            <a:off x="1028700" y="5613400"/>
            <a:ext cx="4800600" cy="25320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Rectangle 4">
            <a:extLst>
              <a:ext uri="{FF2B5EF4-FFF2-40B4-BE49-F238E27FC236}">
                <a16:creationId xmlns:a16="http://schemas.microsoft.com/office/drawing/2014/main" id="{A1EA1D1D-B253-7241-9011-2C9802A09CD3}"/>
              </a:ext>
            </a:extLst>
          </p:cNvPr>
          <p:cNvSpPr>
            <a:spLocks noGrp="1" noChangeArrowheads="1"/>
          </p:cNvSpPr>
          <p:nvPr>
            <p:ph type="dt" sz="half" idx="10"/>
          </p:nvPr>
        </p:nvSpPr>
        <p:spPr>
          <a:ln/>
        </p:spPr>
        <p:txBody>
          <a:bodyPr/>
          <a:lstStyle>
            <a:lvl1pPr>
              <a:defRPr/>
            </a:lvl1pPr>
          </a:lstStyle>
          <a:p>
            <a:pPr>
              <a:defRPr/>
            </a:pPr>
            <a:endParaRPr lang="de-DE"/>
          </a:p>
        </p:txBody>
      </p:sp>
      <p:sp>
        <p:nvSpPr>
          <p:cNvPr id="5" name="Rectangle 5">
            <a:extLst>
              <a:ext uri="{FF2B5EF4-FFF2-40B4-BE49-F238E27FC236}">
                <a16:creationId xmlns:a16="http://schemas.microsoft.com/office/drawing/2014/main" id="{C897B840-C515-E740-A67D-E6AC98247FCC}"/>
              </a:ext>
            </a:extLst>
          </p:cNvPr>
          <p:cNvSpPr>
            <a:spLocks noGrp="1" noChangeArrowheads="1"/>
          </p:cNvSpPr>
          <p:nvPr>
            <p:ph type="ftr" sz="quarter" idx="11"/>
          </p:nvPr>
        </p:nvSpPr>
        <p:spPr>
          <a:ln/>
        </p:spPr>
        <p:txBody>
          <a:bodyPr/>
          <a:lstStyle>
            <a:lvl1pPr>
              <a:defRPr/>
            </a:lvl1pPr>
          </a:lstStyle>
          <a:p>
            <a:pPr>
              <a:defRPr/>
            </a:pPr>
            <a:endParaRPr lang="de-DE"/>
          </a:p>
        </p:txBody>
      </p:sp>
      <p:sp>
        <p:nvSpPr>
          <p:cNvPr id="6" name="Rectangle 6">
            <a:extLst>
              <a:ext uri="{FF2B5EF4-FFF2-40B4-BE49-F238E27FC236}">
                <a16:creationId xmlns:a16="http://schemas.microsoft.com/office/drawing/2014/main" id="{F86A0153-1E5D-7D4A-86D2-0A906A0AF4EA}"/>
              </a:ext>
            </a:extLst>
          </p:cNvPr>
          <p:cNvSpPr>
            <a:spLocks noGrp="1" noChangeArrowheads="1"/>
          </p:cNvSpPr>
          <p:nvPr>
            <p:ph type="sldNum" sz="quarter" idx="12"/>
          </p:nvPr>
        </p:nvSpPr>
        <p:spPr>
          <a:ln/>
        </p:spPr>
        <p:txBody>
          <a:bodyPr/>
          <a:lstStyle>
            <a:lvl1pPr>
              <a:defRPr/>
            </a:lvl1pPr>
          </a:lstStyle>
          <a:p>
            <a:pPr>
              <a:defRPr/>
            </a:pPr>
            <a:fld id="{31C72DC4-B1F9-0C49-8AC5-180A058BCF63}" type="slidenum">
              <a:rPr lang="de-DE" altLang="de-DE"/>
              <a:pPr>
                <a:defRPr/>
              </a:pPr>
              <a:t>‹Nr.›</a:t>
            </a:fld>
            <a:endParaRPr lang="de-DE" altLang="de-DE"/>
          </a:p>
        </p:txBody>
      </p:sp>
    </p:spTree>
    <p:extLst>
      <p:ext uri="{BB962C8B-B14F-4D97-AF65-F5344CB8AC3E}">
        <p14:creationId xmlns:p14="http://schemas.microsoft.com/office/powerpoint/2010/main" val="394771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366A8DE2-5E14-D14B-8F8B-AADD97658143}"/>
              </a:ext>
            </a:extLst>
          </p:cNvPr>
          <p:cNvSpPr>
            <a:spLocks noGrp="1" noChangeArrowheads="1"/>
          </p:cNvSpPr>
          <p:nvPr>
            <p:ph type="dt" sz="half" idx="10"/>
          </p:nvPr>
        </p:nvSpPr>
        <p:spPr>
          <a:ln/>
        </p:spPr>
        <p:txBody>
          <a:bodyPr/>
          <a:lstStyle>
            <a:lvl1pPr>
              <a:defRPr/>
            </a:lvl1pPr>
          </a:lstStyle>
          <a:p>
            <a:pPr>
              <a:defRPr/>
            </a:pPr>
            <a:endParaRPr lang="de-DE"/>
          </a:p>
        </p:txBody>
      </p:sp>
      <p:sp>
        <p:nvSpPr>
          <p:cNvPr id="5" name="Rectangle 5">
            <a:extLst>
              <a:ext uri="{FF2B5EF4-FFF2-40B4-BE49-F238E27FC236}">
                <a16:creationId xmlns:a16="http://schemas.microsoft.com/office/drawing/2014/main" id="{9D0C0703-64BC-1847-858F-6D78F720E711}"/>
              </a:ext>
            </a:extLst>
          </p:cNvPr>
          <p:cNvSpPr>
            <a:spLocks noGrp="1" noChangeArrowheads="1"/>
          </p:cNvSpPr>
          <p:nvPr>
            <p:ph type="ftr" sz="quarter" idx="11"/>
          </p:nvPr>
        </p:nvSpPr>
        <p:spPr>
          <a:ln/>
        </p:spPr>
        <p:txBody>
          <a:bodyPr/>
          <a:lstStyle>
            <a:lvl1pPr>
              <a:defRPr/>
            </a:lvl1pPr>
          </a:lstStyle>
          <a:p>
            <a:pPr>
              <a:defRPr/>
            </a:pPr>
            <a:endParaRPr lang="de-DE"/>
          </a:p>
        </p:txBody>
      </p:sp>
      <p:sp>
        <p:nvSpPr>
          <p:cNvPr id="6" name="Rectangle 6">
            <a:extLst>
              <a:ext uri="{FF2B5EF4-FFF2-40B4-BE49-F238E27FC236}">
                <a16:creationId xmlns:a16="http://schemas.microsoft.com/office/drawing/2014/main" id="{3B40B033-ED9B-DF40-BCBD-EBDBA3FBB631}"/>
              </a:ext>
            </a:extLst>
          </p:cNvPr>
          <p:cNvSpPr>
            <a:spLocks noGrp="1" noChangeArrowheads="1"/>
          </p:cNvSpPr>
          <p:nvPr>
            <p:ph type="sldNum" sz="quarter" idx="12"/>
          </p:nvPr>
        </p:nvSpPr>
        <p:spPr>
          <a:ln/>
        </p:spPr>
        <p:txBody>
          <a:bodyPr/>
          <a:lstStyle>
            <a:lvl1pPr>
              <a:defRPr/>
            </a:lvl1pPr>
          </a:lstStyle>
          <a:p>
            <a:pPr>
              <a:defRPr/>
            </a:pPr>
            <a:fld id="{1576B1EE-B548-A34F-B39C-24D7778C2C52}" type="slidenum">
              <a:rPr lang="de-DE" altLang="de-DE"/>
              <a:pPr>
                <a:defRPr/>
              </a:pPr>
              <a:t>‹Nr.›</a:t>
            </a:fld>
            <a:endParaRPr lang="de-DE" altLang="de-DE"/>
          </a:p>
        </p:txBody>
      </p:sp>
    </p:spTree>
    <p:extLst>
      <p:ext uri="{BB962C8B-B14F-4D97-AF65-F5344CB8AC3E}">
        <p14:creationId xmlns:p14="http://schemas.microsoft.com/office/powerpoint/2010/main" val="235662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886325" y="881063"/>
            <a:ext cx="1457325" cy="792480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14350" y="881063"/>
            <a:ext cx="4219575" cy="7924800"/>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70A92652-ED39-8E44-BE6B-842FC2FE35FD}"/>
              </a:ext>
            </a:extLst>
          </p:cNvPr>
          <p:cNvSpPr>
            <a:spLocks noGrp="1" noChangeArrowheads="1"/>
          </p:cNvSpPr>
          <p:nvPr>
            <p:ph type="dt" sz="half" idx="10"/>
          </p:nvPr>
        </p:nvSpPr>
        <p:spPr>
          <a:ln/>
        </p:spPr>
        <p:txBody>
          <a:bodyPr/>
          <a:lstStyle>
            <a:lvl1pPr>
              <a:defRPr/>
            </a:lvl1pPr>
          </a:lstStyle>
          <a:p>
            <a:pPr>
              <a:defRPr/>
            </a:pPr>
            <a:endParaRPr lang="de-DE"/>
          </a:p>
        </p:txBody>
      </p:sp>
      <p:sp>
        <p:nvSpPr>
          <p:cNvPr id="5" name="Rectangle 5">
            <a:extLst>
              <a:ext uri="{FF2B5EF4-FFF2-40B4-BE49-F238E27FC236}">
                <a16:creationId xmlns:a16="http://schemas.microsoft.com/office/drawing/2014/main" id="{FA61A61F-7406-1C4F-A0B1-539E975358F0}"/>
              </a:ext>
            </a:extLst>
          </p:cNvPr>
          <p:cNvSpPr>
            <a:spLocks noGrp="1" noChangeArrowheads="1"/>
          </p:cNvSpPr>
          <p:nvPr>
            <p:ph type="ftr" sz="quarter" idx="11"/>
          </p:nvPr>
        </p:nvSpPr>
        <p:spPr>
          <a:ln/>
        </p:spPr>
        <p:txBody>
          <a:bodyPr/>
          <a:lstStyle>
            <a:lvl1pPr>
              <a:defRPr/>
            </a:lvl1pPr>
          </a:lstStyle>
          <a:p>
            <a:pPr>
              <a:defRPr/>
            </a:pPr>
            <a:endParaRPr lang="de-DE"/>
          </a:p>
        </p:txBody>
      </p:sp>
      <p:sp>
        <p:nvSpPr>
          <p:cNvPr id="6" name="Rectangle 6">
            <a:extLst>
              <a:ext uri="{FF2B5EF4-FFF2-40B4-BE49-F238E27FC236}">
                <a16:creationId xmlns:a16="http://schemas.microsoft.com/office/drawing/2014/main" id="{B716DF25-D223-2E43-B16D-96AC288A7E90}"/>
              </a:ext>
            </a:extLst>
          </p:cNvPr>
          <p:cNvSpPr>
            <a:spLocks noGrp="1" noChangeArrowheads="1"/>
          </p:cNvSpPr>
          <p:nvPr>
            <p:ph type="sldNum" sz="quarter" idx="12"/>
          </p:nvPr>
        </p:nvSpPr>
        <p:spPr>
          <a:ln/>
        </p:spPr>
        <p:txBody>
          <a:bodyPr/>
          <a:lstStyle>
            <a:lvl1pPr>
              <a:defRPr/>
            </a:lvl1pPr>
          </a:lstStyle>
          <a:p>
            <a:pPr>
              <a:defRPr/>
            </a:pPr>
            <a:fld id="{45524192-7681-AE4E-BED7-00824F87701A}" type="slidenum">
              <a:rPr lang="de-DE" altLang="de-DE"/>
              <a:pPr>
                <a:defRPr/>
              </a:pPr>
              <a:t>‹Nr.›</a:t>
            </a:fld>
            <a:endParaRPr lang="de-DE" altLang="de-DE"/>
          </a:p>
        </p:txBody>
      </p:sp>
    </p:spTree>
    <p:extLst>
      <p:ext uri="{BB962C8B-B14F-4D97-AF65-F5344CB8AC3E}">
        <p14:creationId xmlns:p14="http://schemas.microsoft.com/office/powerpoint/2010/main" val="75743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4">
            <a:extLst>
              <a:ext uri="{FF2B5EF4-FFF2-40B4-BE49-F238E27FC236}">
                <a16:creationId xmlns:a16="http://schemas.microsoft.com/office/drawing/2014/main" id="{85FAB94E-298B-FC4D-B394-9F44DD756FC7}"/>
              </a:ext>
            </a:extLst>
          </p:cNvPr>
          <p:cNvSpPr>
            <a:spLocks noGrp="1" noChangeArrowheads="1"/>
          </p:cNvSpPr>
          <p:nvPr>
            <p:ph type="dt" sz="half" idx="10"/>
          </p:nvPr>
        </p:nvSpPr>
        <p:spPr>
          <a:ln/>
        </p:spPr>
        <p:txBody>
          <a:bodyPr/>
          <a:lstStyle>
            <a:lvl1pPr>
              <a:defRPr/>
            </a:lvl1pPr>
          </a:lstStyle>
          <a:p>
            <a:pPr>
              <a:defRPr/>
            </a:pPr>
            <a:endParaRPr lang="de-DE"/>
          </a:p>
        </p:txBody>
      </p:sp>
      <p:sp>
        <p:nvSpPr>
          <p:cNvPr id="5" name="Rectangle 5">
            <a:extLst>
              <a:ext uri="{FF2B5EF4-FFF2-40B4-BE49-F238E27FC236}">
                <a16:creationId xmlns:a16="http://schemas.microsoft.com/office/drawing/2014/main" id="{E6D05AA0-CAF3-9442-838B-A7FFCF0E62DC}"/>
              </a:ext>
            </a:extLst>
          </p:cNvPr>
          <p:cNvSpPr>
            <a:spLocks noGrp="1" noChangeArrowheads="1"/>
          </p:cNvSpPr>
          <p:nvPr>
            <p:ph type="ftr" sz="quarter" idx="11"/>
          </p:nvPr>
        </p:nvSpPr>
        <p:spPr>
          <a:ln/>
        </p:spPr>
        <p:txBody>
          <a:bodyPr/>
          <a:lstStyle>
            <a:lvl1pPr>
              <a:defRPr/>
            </a:lvl1pPr>
          </a:lstStyle>
          <a:p>
            <a:pPr>
              <a:defRPr/>
            </a:pPr>
            <a:endParaRPr lang="de-DE"/>
          </a:p>
        </p:txBody>
      </p:sp>
      <p:sp>
        <p:nvSpPr>
          <p:cNvPr id="6" name="Rectangle 6">
            <a:extLst>
              <a:ext uri="{FF2B5EF4-FFF2-40B4-BE49-F238E27FC236}">
                <a16:creationId xmlns:a16="http://schemas.microsoft.com/office/drawing/2014/main" id="{D133081E-F488-F241-B1D7-A88118F13A82}"/>
              </a:ext>
            </a:extLst>
          </p:cNvPr>
          <p:cNvSpPr>
            <a:spLocks noGrp="1" noChangeArrowheads="1"/>
          </p:cNvSpPr>
          <p:nvPr>
            <p:ph type="sldNum" sz="quarter" idx="12"/>
          </p:nvPr>
        </p:nvSpPr>
        <p:spPr>
          <a:ln/>
        </p:spPr>
        <p:txBody>
          <a:bodyPr/>
          <a:lstStyle>
            <a:lvl1pPr>
              <a:defRPr/>
            </a:lvl1pPr>
          </a:lstStyle>
          <a:p>
            <a:pPr>
              <a:defRPr/>
            </a:pPr>
            <a:fld id="{8B9BA38A-B9F7-D64A-A498-CC03F887D315}" type="slidenum">
              <a:rPr lang="de-DE" altLang="de-DE"/>
              <a:pPr>
                <a:defRPr/>
              </a:pPr>
              <a:t>‹Nr.›</a:t>
            </a:fld>
            <a:endParaRPr lang="de-DE" altLang="de-DE"/>
          </a:p>
        </p:txBody>
      </p:sp>
    </p:spTree>
    <p:extLst>
      <p:ext uri="{BB962C8B-B14F-4D97-AF65-F5344CB8AC3E}">
        <p14:creationId xmlns:p14="http://schemas.microsoft.com/office/powerpoint/2010/main" val="161355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1338" y="6365875"/>
            <a:ext cx="5829300" cy="1966913"/>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541338" y="4198938"/>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4">
            <a:extLst>
              <a:ext uri="{FF2B5EF4-FFF2-40B4-BE49-F238E27FC236}">
                <a16:creationId xmlns:a16="http://schemas.microsoft.com/office/drawing/2014/main" id="{E0EF9471-E33F-3A47-BB18-4A78B5D6B121}"/>
              </a:ext>
            </a:extLst>
          </p:cNvPr>
          <p:cNvSpPr>
            <a:spLocks noGrp="1" noChangeArrowheads="1"/>
          </p:cNvSpPr>
          <p:nvPr>
            <p:ph type="dt" sz="half" idx="10"/>
          </p:nvPr>
        </p:nvSpPr>
        <p:spPr>
          <a:ln/>
        </p:spPr>
        <p:txBody>
          <a:bodyPr/>
          <a:lstStyle>
            <a:lvl1pPr>
              <a:defRPr/>
            </a:lvl1pPr>
          </a:lstStyle>
          <a:p>
            <a:pPr>
              <a:defRPr/>
            </a:pPr>
            <a:endParaRPr lang="de-DE"/>
          </a:p>
        </p:txBody>
      </p:sp>
      <p:sp>
        <p:nvSpPr>
          <p:cNvPr id="5" name="Rectangle 5">
            <a:extLst>
              <a:ext uri="{FF2B5EF4-FFF2-40B4-BE49-F238E27FC236}">
                <a16:creationId xmlns:a16="http://schemas.microsoft.com/office/drawing/2014/main" id="{A8CDE202-BBB3-2441-863A-C0DC8DB8E70D}"/>
              </a:ext>
            </a:extLst>
          </p:cNvPr>
          <p:cNvSpPr>
            <a:spLocks noGrp="1" noChangeArrowheads="1"/>
          </p:cNvSpPr>
          <p:nvPr>
            <p:ph type="ftr" sz="quarter" idx="11"/>
          </p:nvPr>
        </p:nvSpPr>
        <p:spPr>
          <a:ln/>
        </p:spPr>
        <p:txBody>
          <a:bodyPr/>
          <a:lstStyle>
            <a:lvl1pPr>
              <a:defRPr/>
            </a:lvl1pPr>
          </a:lstStyle>
          <a:p>
            <a:pPr>
              <a:defRPr/>
            </a:pPr>
            <a:endParaRPr lang="de-DE"/>
          </a:p>
        </p:txBody>
      </p:sp>
      <p:sp>
        <p:nvSpPr>
          <p:cNvPr id="6" name="Rectangle 6">
            <a:extLst>
              <a:ext uri="{FF2B5EF4-FFF2-40B4-BE49-F238E27FC236}">
                <a16:creationId xmlns:a16="http://schemas.microsoft.com/office/drawing/2014/main" id="{23D3A91E-F183-854E-A700-34B37DB5D7C5}"/>
              </a:ext>
            </a:extLst>
          </p:cNvPr>
          <p:cNvSpPr>
            <a:spLocks noGrp="1" noChangeArrowheads="1"/>
          </p:cNvSpPr>
          <p:nvPr>
            <p:ph type="sldNum" sz="quarter" idx="12"/>
          </p:nvPr>
        </p:nvSpPr>
        <p:spPr>
          <a:ln/>
        </p:spPr>
        <p:txBody>
          <a:bodyPr/>
          <a:lstStyle>
            <a:lvl1pPr>
              <a:defRPr/>
            </a:lvl1pPr>
          </a:lstStyle>
          <a:p>
            <a:pPr>
              <a:defRPr/>
            </a:pPr>
            <a:fld id="{71338EFC-59DE-F94E-A93E-509C71F1E60C}" type="slidenum">
              <a:rPr lang="de-DE" altLang="de-DE"/>
              <a:pPr>
                <a:defRPr/>
              </a:pPr>
              <a:t>‹Nr.›</a:t>
            </a:fld>
            <a:endParaRPr lang="de-DE" altLang="de-DE"/>
          </a:p>
        </p:txBody>
      </p:sp>
    </p:spTree>
    <p:extLst>
      <p:ext uri="{BB962C8B-B14F-4D97-AF65-F5344CB8AC3E}">
        <p14:creationId xmlns:p14="http://schemas.microsoft.com/office/powerpoint/2010/main" val="375179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14350" y="2862263"/>
            <a:ext cx="283845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505200" y="2862263"/>
            <a:ext cx="283845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4">
            <a:extLst>
              <a:ext uri="{FF2B5EF4-FFF2-40B4-BE49-F238E27FC236}">
                <a16:creationId xmlns:a16="http://schemas.microsoft.com/office/drawing/2014/main" id="{82B752EF-9162-9B40-A75B-94CB90D0ABDD}"/>
              </a:ext>
            </a:extLst>
          </p:cNvPr>
          <p:cNvSpPr>
            <a:spLocks noGrp="1" noChangeArrowheads="1"/>
          </p:cNvSpPr>
          <p:nvPr>
            <p:ph type="dt" sz="half" idx="10"/>
          </p:nvPr>
        </p:nvSpPr>
        <p:spPr>
          <a:ln/>
        </p:spPr>
        <p:txBody>
          <a:bodyPr/>
          <a:lstStyle>
            <a:lvl1pPr>
              <a:defRPr/>
            </a:lvl1pPr>
          </a:lstStyle>
          <a:p>
            <a:pPr>
              <a:defRPr/>
            </a:pPr>
            <a:endParaRPr lang="de-DE"/>
          </a:p>
        </p:txBody>
      </p:sp>
      <p:sp>
        <p:nvSpPr>
          <p:cNvPr id="6" name="Rectangle 5">
            <a:extLst>
              <a:ext uri="{FF2B5EF4-FFF2-40B4-BE49-F238E27FC236}">
                <a16:creationId xmlns:a16="http://schemas.microsoft.com/office/drawing/2014/main" id="{FBC4C1C8-E950-004C-AF44-2AAAA1FCD15C}"/>
              </a:ext>
            </a:extLst>
          </p:cNvPr>
          <p:cNvSpPr>
            <a:spLocks noGrp="1" noChangeArrowheads="1"/>
          </p:cNvSpPr>
          <p:nvPr>
            <p:ph type="ftr" sz="quarter" idx="11"/>
          </p:nvPr>
        </p:nvSpPr>
        <p:spPr>
          <a:ln/>
        </p:spPr>
        <p:txBody>
          <a:bodyPr/>
          <a:lstStyle>
            <a:lvl1pPr>
              <a:defRPr/>
            </a:lvl1pPr>
          </a:lstStyle>
          <a:p>
            <a:pPr>
              <a:defRPr/>
            </a:pPr>
            <a:endParaRPr lang="de-DE"/>
          </a:p>
        </p:txBody>
      </p:sp>
      <p:sp>
        <p:nvSpPr>
          <p:cNvPr id="7" name="Rectangle 6">
            <a:extLst>
              <a:ext uri="{FF2B5EF4-FFF2-40B4-BE49-F238E27FC236}">
                <a16:creationId xmlns:a16="http://schemas.microsoft.com/office/drawing/2014/main" id="{AAA0020F-1E88-0E4B-A9B3-53A5C470064B}"/>
              </a:ext>
            </a:extLst>
          </p:cNvPr>
          <p:cNvSpPr>
            <a:spLocks noGrp="1" noChangeArrowheads="1"/>
          </p:cNvSpPr>
          <p:nvPr>
            <p:ph type="sldNum" sz="quarter" idx="12"/>
          </p:nvPr>
        </p:nvSpPr>
        <p:spPr>
          <a:ln/>
        </p:spPr>
        <p:txBody>
          <a:bodyPr/>
          <a:lstStyle>
            <a:lvl1pPr>
              <a:defRPr/>
            </a:lvl1pPr>
          </a:lstStyle>
          <a:p>
            <a:pPr>
              <a:defRPr/>
            </a:pPr>
            <a:fld id="{A5669AB9-BAD1-D940-84DB-C682EF3E0389}" type="slidenum">
              <a:rPr lang="de-DE" altLang="de-DE"/>
              <a:pPr>
                <a:defRPr/>
              </a:pPr>
              <a:t>‹Nr.›</a:t>
            </a:fld>
            <a:endParaRPr lang="de-DE" altLang="de-DE"/>
          </a:p>
        </p:txBody>
      </p:sp>
    </p:spTree>
    <p:extLst>
      <p:ext uri="{BB962C8B-B14F-4D97-AF65-F5344CB8AC3E}">
        <p14:creationId xmlns:p14="http://schemas.microsoft.com/office/powerpoint/2010/main" val="36859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42900" y="396875"/>
            <a:ext cx="6172200" cy="1651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342900" y="2217738"/>
            <a:ext cx="3030538"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342900" y="3141663"/>
            <a:ext cx="3030538"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484563" y="2217738"/>
            <a:ext cx="3030537"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3484563" y="3141663"/>
            <a:ext cx="3030537"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4">
            <a:extLst>
              <a:ext uri="{FF2B5EF4-FFF2-40B4-BE49-F238E27FC236}">
                <a16:creationId xmlns:a16="http://schemas.microsoft.com/office/drawing/2014/main" id="{390B9D3B-433F-0644-9D38-7EC15BBC01B0}"/>
              </a:ext>
            </a:extLst>
          </p:cNvPr>
          <p:cNvSpPr>
            <a:spLocks noGrp="1" noChangeArrowheads="1"/>
          </p:cNvSpPr>
          <p:nvPr>
            <p:ph type="dt" sz="half" idx="10"/>
          </p:nvPr>
        </p:nvSpPr>
        <p:spPr>
          <a:ln/>
        </p:spPr>
        <p:txBody>
          <a:bodyPr/>
          <a:lstStyle>
            <a:lvl1pPr>
              <a:defRPr/>
            </a:lvl1pPr>
          </a:lstStyle>
          <a:p>
            <a:pPr>
              <a:defRPr/>
            </a:pPr>
            <a:endParaRPr lang="de-DE"/>
          </a:p>
        </p:txBody>
      </p:sp>
      <p:sp>
        <p:nvSpPr>
          <p:cNvPr id="8" name="Rectangle 5">
            <a:extLst>
              <a:ext uri="{FF2B5EF4-FFF2-40B4-BE49-F238E27FC236}">
                <a16:creationId xmlns:a16="http://schemas.microsoft.com/office/drawing/2014/main" id="{FFF23423-6517-F84D-A4EB-A79ABB96A720}"/>
              </a:ext>
            </a:extLst>
          </p:cNvPr>
          <p:cNvSpPr>
            <a:spLocks noGrp="1" noChangeArrowheads="1"/>
          </p:cNvSpPr>
          <p:nvPr>
            <p:ph type="ftr" sz="quarter" idx="11"/>
          </p:nvPr>
        </p:nvSpPr>
        <p:spPr>
          <a:ln/>
        </p:spPr>
        <p:txBody>
          <a:bodyPr/>
          <a:lstStyle>
            <a:lvl1pPr>
              <a:defRPr/>
            </a:lvl1pPr>
          </a:lstStyle>
          <a:p>
            <a:pPr>
              <a:defRPr/>
            </a:pPr>
            <a:endParaRPr lang="de-DE"/>
          </a:p>
        </p:txBody>
      </p:sp>
      <p:sp>
        <p:nvSpPr>
          <p:cNvPr id="9" name="Rectangle 6">
            <a:extLst>
              <a:ext uri="{FF2B5EF4-FFF2-40B4-BE49-F238E27FC236}">
                <a16:creationId xmlns:a16="http://schemas.microsoft.com/office/drawing/2014/main" id="{4606FDE2-6A1E-424C-8309-C4EF6E6FBF7B}"/>
              </a:ext>
            </a:extLst>
          </p:cNvPr>
          <p:cNvSpPr>
            <a:spLocks noGrp="1" noChangeArrowheads="1"/>
          </p:cNvSpPr>
          <p:nvPr>
            <p:ph type="sldNum" sz="quarter" idx="12"/>
          </p:nvPr>
        </p:nvSpPr>
        <p:spPr>
          <a:ln/>
        </p:spPr>
        <p:txBody>
          <a:bodyPr/>
          <a:lstStyle>
            <a:lvl1pPr>
              <a:defRPr/>
            </a:lvl1pPr>
          </a:lstStyle>
          <a:p>
            <a:pPr>
              <a:defRPr/>
            </a:pPr>
            <a:fld id="{18F315F4-770A-174F-B8D3-F6F64A6AD26F}" type="slidenum">
              <a:rPr lang="de-DE" altLang="de-DE"/>
              <a:pPr>
                <a:defRPr/>
              </a:pPr>
              <a:t>‹Nr.›</a:t>
            </a:fld>
            <a:endParaRPr lang="de-DE" altLang="de-DE"/>
          </a:p>
        </p:txBody>
      </p:sp>
    </p:spTree>
    <p:extLst>
      <p:ext uri="{BB962C8B-B14F-4D97-AF65-F5344CB8AC3E}">
        <p14:creationId xmlns:p14="http://schemas.microsoft.com/office/powerpoint/2010/main" val="396710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4">
            <a:extLst>
              <a:ext uri="{FF2B5EF4-FFF2-40B4-BE49-F238E27FC236}">
                <a16:creationId xmlns:a16="http://schemas.microsoft.com/office/drawing/2014/main" id="{21264088-049A-794A-9448-010A59E1DAD3}"/>
              </a:ext>
            </a:extLst>
          </p:cNvPr>
          <p:cNvSpPr>
            <a:spLocks noGrp="1" noChangeArrowheads="1"/>
          </p:cNvSpPr>
          <p:nvPr>
            <p:ph type="dt" sz="half" idx="10"/>
          </p:nvPr>
        </p:nvSpPr>
        <p:spPr>
          <a:ln/>
        </p:spPr>
        <p:txBody>
          <a:bodyPr/>
          <a:lstStyle>
            <a:lvl1pPr>
              <a:defRPr/>
            </a:lvl1pPr>
          </a:lstStyle>
          <a:p>
            <a:pPr>
              <a:defRPr/>
            </a:pPr>
            <a:endParaRPr lang="de-DE"/>
          </a:p>
        </p:txBody>
      </p:sp>
      <p:sp>
        <p:nvSpPr>
          <p:cNvPr id="4" name="Rectangle 5">
            <a:extLst>
              <a:ext uri="{FF2B5EF4-FFF2-40B4-BE49-F238E27FC236}">
                <a16:creationId xmlns:a16="http://schemas.microsoft.com/office/drawing/2014/main" id="{A59E3867-9590-0241-AC9F-746569F42507}"/>
              </a:ext>
            </a:extLst>
          </p:cNvPr>
          <p:cNvSpPr>
            <a:spLocks noGrp="1" noChangeArrowheads="1"/>
          </p:cNvSpPr>
          <p:nvPr>
            <p:ph type="ftr" sz="quarter" idx="11"/>
          </p:nvPr>
        </p:nvSpPr>
        <p:spPr>
          <a:ln/>
        </p:spPr>
        <p:txBody>
          <a:bodyPr/>
          <a:lstStyle>
            <a:lvl1pPr>
              <a:defRPr/>
            </a:lvl1pPr>
          </a:lstStyle>
          <a:p>
            <a:pPr>
              <a:defRPr/>
            </a:pPr>
            <a:endParaRPr lang="de-DE"/>
          </a:p>
        </p:txBody>
      </p:sp>
      <p:sp>
        <p:nvSpPr>
          <p:cNvPr id="5" name="Rectangle 6">
            <a:extLst>
              <a:ext uri="{FF2B5EF4-FFF2-40B4-BE49-F238E27FC236}">
                <a16:creationId xmlns:a16="http://schemas.microsoft.com/office/drawing/2014/main" id="{AD46A932-3DE4-2D45-95D7-44671F9EADDF}"/>
              </a:ext>
            </a:extLst>
          </p:cNvPr>
          <p:cNvSpPr>
            <a:spLocks noGrp="1" noChangeArrowheads="1"/>
          </p:cNvSpPr>
          <p:nvPr>
            <p:ph type="sldNum" sz="quarter" idx="12"/>
          </p:nvPr>
        </p:nvSpPr>
        <p:spPr>
          <a:ln/>
        </p:spPr>
        <p:txBody>
          <a:bodyPr/>
          <a:lstStyle>
            <a:lvl1pPr>
              <a:defRPr/>
            </a:lvl1pPr>
          </a:lstStyle>
          <a:p>
            <a:pPr>
              <a:defRPr/>
            </a:pPr>
            <a:fld id="{A18CEE52-7862-8042-B2BF-C1B1B027A4B9}" type="slidenum">
              <a:rPr lang="de-DE" altLang="de-DE"/>
              <a:pPr>
                <a:defRPr/>
              </a:pPr>
              <a:t>‹Nr.›</a:t>
            </a:fld>
            <a:endParaRPr lang="de-DE" altLang="de-DE"/>
          </a:p>
        </p:txBody>
      </p:sp>
    </p:spTree>
    <p:extLst>
      <p:ext uri="{BB962C8B-B14F-4D97-AF65-F5344CB8AC3E}">
        <p14:creationId xmlns:p14="http://schemas.microsoft.com/office/powerpoint/2010/main" val="128493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7215E61-7D6F-1F4A-AF7B-9B5D671CC796}"/>
              </a:ext>
            </a:extLst>
          </p:cNvPr>
          <p:cNvSpPr>
            <a:spLocks noGrp="1" noChangeArrowheads="1"/>
          </p:cNvSpPr>
          <p:nvPr>
            <p:ph type="dt" sz="half" idx="10"/>
          </p:nvPr>
        </p:nvSpPr>
        <p:spPr>
          <a:ln/>
        </p:spPr>
        <p:txBody>
          <a:bodyPr/>
          <a:lstStyle>
            <a:lvl1pPr>
              <a:defRPr/>
            </a:lvl1pPr>
          </a:lstStyle>
          <a:p>
            <a:pPr>
              <a:defRPr/>
            </a:pPr>
            <a:endParaRPr lang="de-DE"/>
          </a:p>
        </p:txBody>
      </p:sp>
      <p:sp>
        <p:nvSpPr>
          <p:cNvPr id="3" name="Rectangle 5">
            <a:extLst>
              <a:ext uri="{FF2B5EF4-FFF2-40B4-BE49-F238E27FC236}">
                <a16:creationId xmlns:a16="http://schemas.microsoft.com/office/drawing/2014/main" id="{63D5B974-8669-0F43-991C-E4C15F75B85A}"/>
              </a:ext>
            </a:extLst>
          </p:cNvPr>
          <p:cNvSpPr>
            <a:spLocks noGrp="1" noChangeArrowheads="1"/>
          </p:cNvSpPr>
          <p:nvPr>
            <p:ph type="ftr" sz="quarter" idx="11"/>
          </p:nvPr>
        </p:nvSpPr>
        <p:spPr>
          <a:ln/>
        </p:spPr>
        <p:txBody>
          <a:bodyPr/>
          <a:lstStyle>
            <a:lvl1pPr>
              <a:defRPr/>
            </a:lvl1pPr>
          </a:lstStyle>
          <a:p>
            <a:pPr>
              <a:defRPr/>
            </a:pPr>
            <a:endParaRPr lang="de-DE"/>
          </a:p>
        </p:txBody>
      </p:sp>
      <p:sp>
        <p:nvSpPr>
          <p:cNvPr id="4" name="Rectangle 6">
            <a:extLst>
              <a:ext uri="{FF2B5EF4-FFF2-40B4-BE49-F238E27FC236}">
                <a16:creationId xmlns:a16="http://schemas.microsoft.com/office/drawing/2014/main" id="{8CC76A68-2403-7645-99F8-C8C3FCC50AB8}"/>
              </a:ext>
            </a:extLst>
          </p:cNvPr>
          <p:cNvSpPr>
            <a:spLocks noGrp="1" noChangeArrowheads="1"/>
          </p:cNvSpPr>
          <p:nvPr>
            <p:ph type="sldNum" sz="quarter" idx="12"/>
          </p:nvPr>
        </p:nvSpPr>
        <p:spPr>
          <a:ln/>
        </p:spPr>
        <p:txBody>
          <a:bodyPr/>
          <a:lstStyle>
            <a:lvl1pPr>
              <a:defRPr/>
            </a:lvl1pPr>
          </a:lstStyle>
          <a:p>
            <a:pPr>
              <a:defRPr/>
            </a:pPr>
            <a:fld id="{CC1CFEB8-66A4-DA42-AA92-DD13A75F5F99}" type="slidenum">
              <a:rPr lang="de-DE" altLang="de-DE"/>
              <a:pPr>
                <a:defRPr/>
              </a:pPr>
              <a:t>‹Nr.›</a:t>
            </a:fld>
            <a:endParaRPr lang="de-DE" altLang="de-DE"/>
          </a:p>
        </p:txBody>
      </p:sp>
    </p:spTree>
    <p:extLst>
      <p:ext uri="{BB962C8B-B14F-4D97-AF65-F5344CB8AC3E}">
        <p14:creationId xmlns:p14="http://schemas.microsoft.com/office/powerpoint/2010/main" val="939514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42900" y="393700"/>
            <a:ext cx="2255838" cy="1679575"/>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2681288" y="393700"/>
            <a:ext cx="3833812" cy="8455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42900" y="2073275"/>
            <a:ext cx="2255838" cy="6775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a:extLst>
              <a:ext uri="{FF2B5EF4-FFF2-40B4-BE49-F238E27FC236}">
                <a16:creationId xmlns:a16="http://schemas.microsoft.com/office/drawing/2014/main" id="{1011EA10-F8C3-BD4E-9739-F6532BDC741E}"/>
              </a:ext>
            </a:extLst>
          </p:cNvPr>
          <p:cNvSpPr>
            <a:spLocks noGrp="1" noChangeArrowheads="1"/>
          </p:cNvSpPr>
          <p:nvPr>
            <p:ph type="dt" sz="half" idx="10"/>
          </p:nvPr>
        </p:nvSpPr>
        <p:spPr>
          <a:ln/>
        </p:spPr>
        <p:txBody>
          <a:bodyPr/>
          <a:lstStyle>
            <a:lvl1pPr>
              <a:defRPr/>
            </a:lvl1pPr>
          </a:lstStyle>
          <a:p>
            <a:pPr>
              <a:defRPr/>
            </a:pPr>
            <a:endParaRPr lang="de-DE"/>
          </a:p>
        </p:txBody>
      </p:sp>
      <p:sp>
        <p:nvSpPr>
          <p:cNvPr id="6" name="Rectangle 5">
            <a:extLst>
              <a:ext uri="{FF2B5EF4-FFF2-40B4-BE49-F238E27FC236}">
                <a16:creationId xmlns:a16="http://schemas.microsoft.com/office/drawing/2014/main" id="{8E8033D6-B877-AC49-9AD8-ED8C9D17A455}"/>
              </a:ext>
            </a:extLst>
          </p:cNvPr>
          <p:cNvSpPr>
            <a:spLocks noGrp="1" noChangeArrowheads="1"/>
          </p:cNvSpPr>
          <p:nvPr>
            <p:ph type="ftr" sz="quarter" idx="11"/>
          </p:nvPr>
        </p:nvSpPr>
        <p:spPr>
          <a:ln/>
        </p:spPr>
        <p:txBody>
          <a:bodyPr/>
          <a:lstStyle>
            <a:lvl1pPr>
              <a:defRPr/>
            </a:lvl1pPr>
          </a:lstStyle>
          <a:p>
            <a:pPr>
              <a:defRPr/>
            </a:pPr>
            <a:endParaRPr lang="de-DE"/>
          </a:p>
        </p:txBody>
      </p:sp>
      <p:sp>
        <p:nvSpPr>
          <p:cNvPr id="7" name="Rectangle 6">
            <a:extLst>
              <a:ext uri="{FF2B5EF4-FFF2-40B4-BE49-F238E27FC236}">
                <a16:creationId xmlns:a16="http://schemas.microsoft.com/office/drawing/2014/main" id="{87B0DBEB-D2D3-5B4A-B316-63B0537C8172}"/>
              </a:ext>
            </a:extLst>
          </p:cNvPr>
          <p:cNvSpPr>
            <a:spLocks noGrp="1" noChangeArrowheads="1"/>
          </p:cNvSpPr>
          <p:nvPr>
            <p:ph type="sldNum" sz="quarter" idx="12"/>
          </p:nvPr>
        </p:nvSpPr>
        <p:spPr>
          <a:ln/>
        </p:spPr>
        <p:txBody>
          <a:bodyPr/>
          <a:lstStyle>
            <a:lvl1pPr>
              <a:defRPr/>
            </a:lvl1pPr>
          </a:lstStyle>
          <a:p>
            <a:pPr>
              <a:defRPr/>
            </a:pPr>
            <a:fld id="{23547B35-F16E-7346-9201-36FCB3B294EF}" type="slidenum">
              <a:rPr lang="de-DE" altLang="de-DE"/>
              <a:pPr>
                <a:defRPr/>
              </a:pPr>
              <a:t>‹Nr.›</a:t>
            </a:fld>
            <a:endParaRPr lang="de-DE" altLang="de-DE"/>
          </a:p>
        </p:txBody>
      </p:sp>
    </p:spTree>
    <p:extLst>
      <p:ext uri="{BB962C8B-B14F-4D97-AF65-F5344CB8AC3E}">
        <p14:creationId xmlns:p14="http://schemas.microsoft.com/office/powerpoint/2010/main" val="356851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344613" y="6934200"/>
            <a:ext cx="4114800" cy="819150"/>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344613" y="885825"/>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344613" y="7753350"/>
            <a:ext cx="4114800" cy="1162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a:extLst>
              <a:ext uri="{FF2B5EF4-FFF2-40B4-BE49-F238E27FC236}">
                <a16:creationId xmlns:a16="http://schemas.microsoft.com/office/drawing/2014/main" id="{5BBB0E68-5DDE-4B47-B045-C1B4D0862DD5}"/>
              </a:ext>
            </a:extLst>
          </p:cNvPr>
          <p:cNvSpPr>
            <a:spLocks noGrp="1" noChangeArrowheads="1"/>
          </p:cNvSpPr>
          <p:nvPr>
            <p:ph type="dt" sz="half" idx="10"/>
          </p:nvPr>
        </p:nvSpPr>
        <p:spPr>
          <a:ln/>
        </p:spPr>
        <p:txBody>
          <a:bodyPr/>
          <a:lstStyle>
            <a:lvl1pPr>
              <a:defRPr/>
            </a:lvl1pPr>
          </a:lstStyle>
          <a:p>
            <a:pPr>
              <a:defRPr/>
            </a:pPr>
            <a:endParaRPr lang="de-DE"/>
          </a:p>
        </p:txBody>
      </p:sp>
      <p:sp>
        <p:nvSpPr>
          <p:cNvPr id="6" name="Rectangle 5">
            <a:extLst>
              <a:ext uri="{FF2B5EF4-FFF2-40B4-BE49-F238E27FC236}">
                <a16:creationId xmlns:a16="http://schemas.microsoft.com/office/drawing/2014/main" id="{B959AB4E-2769-C54F-A78C-95E3A62A0D70}"/>
              </a:ext>
            </a:extLst>
          </p:cNvPr>
          <p:cNvSpPr>
            <a:spLocks noGrp="1" noChangeArrowheads="1"/>
          </p:cNvSpPr>
          <p:nvPr>
            <p:ph type="ftr" sz="quarter" idx="11"/>
          </p:nvPr>
        </p:nvSpPr>
        <p:spPr>
          <a:ln/>
        </p:spPr>
        <p:txBody>
          <a:bodyPr/>
          <a:lstStyle>
            <a:lvl1pPr>
              <a:defRPr/>
            </a:lvl1pPr>
          </a:lstStyle>
          <a:p>
            <a:pPr>
              <a:defRPr/>
            </a:pPr>
            <a:endParaRPr lang="de-DE"/>
          </a:p>
        </p:txBody>
      </p:sp>
      <p:sp>
        <p:nvSpPr>
          <p:cNvPr id="7" name="Rectangle 6">
            <a:extLst>
              <a:ext uri="{FF2B5EF4-FFF2-40B4-BE49-F238E27FC236}">
                <a16:creationId xmlns:a16="http://schemas.microsoft.com/office/drawing/2014/main" id="{2A84B459-FFBF-B442-B4AD-43968CB25BFA}"/>
              </a:ext>
            </a:extLst>
          </p:cNvPr>
          <p:cNvSpPr>
            <a:spLocks noGrp="1" noChangeArrowheads="1"/>
          </p:cNvSpPr>
          <p:nvPr>
            <p:ph type="sldNum" sz="quarter" idx="12"/>
          </p:nvPr>
        </p:nvSpPr>
        <p:spPr>
          <a:ln/>
        </p:spPr>
        <p:txBody>
          <a:bodyPr/>
          <a:lstStyle>
            <a:lvl1pPr>
              <a:defRPr/>
            </a:lvl1pPr>
          </a:lstStyle>
          <a:p>
            <a:pPr>
              <a:defRPr/>
            </a:pPr>
            <a:fld id="{B1BBB4BF-8617-C349-89C0-8C75D72FFFC4}" type="slidenum">
              <a:rPr lang="de-DE" altLang="de-DE"/>
              <a:pPr>
                <a:defRPr/>
              </a:pPr>
              <a:t>‹Nr.›</a:t>
            </a:fld>
            <a:endParaRPr lang="de-DE" altLang="de-DE"/>
          </a:p>
        </p:txBody>
      </p:sp>
    </p:spTree>
    <p:extLst>
      <p:ext uri="{BB962C8B-B14F-4D97-AF65-F5344CB8AC3E}">
        <p14:creationId xmlns:p14="http://schemas.microsoft.com/office/powerpoint/2010/main" val="377497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4B3C139-5DD8-714D-9312-CAE0345A2AFC}"/>
              </a:ext>
            </a:extLst>
          </p:cNvPr>
          <p:cNvSpPr>
            <a:spLocks noGrp="1" noChangeArrowheads="1"/>
          </p:cNvSpPr>
          <p:nvPr>
            <p:ph type="title"/>
          </p:nvPr>
        </p:nvSpPr>
        <p:spPr bwMode="auto">
          <a:xfrm>
            <a:off x="514350" y="881063"/>
            <a:ext cx="58293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Klicken Sie, um das Titelformat zu bearbeiten</a:t>
            </a:r>
          </a:p>
        </p:txBody>
      </p:sp>
      <p:sp>
        <p:nvSpPr>
          <p:cNvPr id="1027" name="Rectangle 3">
            <a:extLst>
              <a:ext uri="{FF2B5EF4-FFF2-40B4-BE49-F238E27FC236}">
                <a16:creationId xmlns:a16="http://schemas.microsoft.com/office/drawing/2014/main" id="{AF197D4B-CB8F-664D-B3C6-4E2A5536BF8C}"/>
              </a:ext>
            </a:extLst>
          </p:cNvPr>
          <p:cNvSpPr>
            <a:spLocks noGrp="1" noChangeArrowheads="1"/>
          </p:cNvSpPr>
          <p:nvPr>
            <p:ph type="body" idx="1"/>
          </p:nvPr>
        </p:nvSpPr>
        <p:spPr bwMode="auto">
          <a:xfrm>
            <a:off x="514350" y="2862263"/>
            <a:ext cx="58293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28" name="Rectangle 4">
            <a:extLst>
              <a:ext uri="{FF2B5EF4-FFF2-40B4-BE49-F238E27FC236}">
                <a16:creationId xmlns:a16="http://schemas.microsoft.com/office/drawing/2014/main" id="{F2BA9C0D-BC3E-FA48-82B7-A1A193DD61B9}"/>
              </a:ext>
            </a:extLst>
          </p:cNvPr>
          <p:cNvSpPr>
            <a:spLocks noGrp="1" noChangeArrowheads="1"/>
          </p:cNvSpPr>
          <p:nvPr>
            <p:ph type="dt" sz="half" idx="2"/>
          </p:nvPr>
        </p:nvSpPr>
        <p:spPr bwMode="auto">
          <a:xfrm>
            <a:off x="514350" y="9024938"/>
            <a:ext cx="1428750" cy="66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charset="0"/>
                <a:cs typeface="+mn-cs"/>
              </a:defRPr>
            </a:lvl1pPr>
          </a:lstStyle>
          <a:p>
            <a:pPr>
              <a:defRPr/>
            </a:pPr>
            <a:endParaRPr lang="de-DE"/>
          </a:p>
        </p:txBody>
      </p:sp>
      <p:sp>
        <p:nvSpPr>
          <p:cNvPr id="1029" name="Rectangle 5">
            <a:extLst>
              <a:ext uri="{FF2B5EF4-FFF2-40B4-BE49-F238E27FC236}">
                <a16:creationId xmlns:a16="http://schemas.microsoft.com/office/drawing/2014/main" id="{F31BD8F1-4E8A-F34B-BA71-0A157D1745B4}"/>
              </a:ext>
            </a:extLst>
          </p:cNvPr>
          <p:cNvSpPr>
            <a:spLocks noGrp="1" noChangeArrowheads="1"/>
          </p:cNvSpPr>
          <p:nvPr>
            <p:ph type="ftr" sz="quarter" idx="3"/>
          </p:nvPr>
        </p:nvSpPr>
        <p:spPr bwMode="auto">
          <a:xfrm>
            <a:off x="2343150" y="9024938"/>
            <a:ext cx="2171700" cy="66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charset="0"/>
                <a:cs typeface="+mn-cs"/>
              </a:defRPr>
            </a:lvl1pPr>
          </a:lstStyle>
          <a:p>
            <a:pPr>
              <a:defRPr/>
            </a:pPr>
            <a:endParaRPr lang="de-DE"/>
          </a:p>
        </p:txBody>
      </p:sp>
      <p:sp>
        <p:nvSpPr>
          <p:cNvPr id="1030" name="Rectangle 6">
            <a:extLst>
              <a:ext uri="{FF2B5EF4-FFF2-40B4-BE49-F238E27FC236}">
                <a16:creationId xmlns:a16="http://schemas.microsoft.com/office/drawing/2014/main" id="{9C42BE9C-56E1-3A4B-A397-B3A6607A1DE1}"/>
              </a:ext>
            </a:extLst>
          </p:cNvPr>
          <p:cNvSpPr>
            <a:spLocks noGrp="1" noChangeArrowheads="1"/>
          </p:cNvSpPr>
          <p:nvPr>
            <p:ph type="sldNum" sz="quarter" idx="4"/>
          </p:nvPr>
        </p:nvSpPr>
        <p:spPr bwMode="auto">
          <a:xfrm>
            <a:off x="4914900" y="9024938"/>
            <a:ext cx="1428750" cy="66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8659AE5F-B345-9D40-A657-A87F4BF8C9EB}"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Abgerundetes Rechteck 52">
            <a:extLst>
              <a:ext uri="{FF2B5EF4-FFF2-40B4-BE49-F238E27FC236}">
                <a16:creationId xmlns:a16="http://schemas.microsoft.com/office/drawing/2014/main" id="{67FDEC0E-B5B8-6A49-96DC-38CB8527912A}"/>
              </a:ext>
            </a:extLst>
          </p:cNvPr>
          <p:cNvSpPr/>
          <p:nvPr/>
        </p:nvSpPr>
        <p:spPr>
          <a:xfrm>
            <a:off x="158750" y="8910574"/>
            <a:ext cx="6596063" cy="500062"/>
          </a:xfrm>
          <a:prstGeom prst="roundRect">
            <a:avLst>
              <a:gd name="adj" fmla="val 2697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51" name="Abgerundetes Rechteck 50">
            <a:extLst>
              <a:ext uri="{FF2B5EF4-FFF2-40B4-BE49-F238E27FC236}">
                <a16:creationId xmlns:a16="http://schemas.microsoft.com/office/drawing/2014/main" id="{BD45FD9B-3539-0945-979E-E95B136EEAD2}"/>
              </a:ext>
            </a:extLst>
          </p:cNvPr>
          <p:cNvSpPr/>
          <p:nvPr/>
        </p:nvSpPr>
        <p:spPr>
          <a:xfrm>
            <a:off x="158750" y="8345424"/>
            <a:ext cx="2819400" cy="322262"/>
          </a:xfrm>
          <a:prstGeom prst="roundRect">
            <a:avLst>
              <a:gd name="adj" fmla="val 2697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48" name="Abgerundetes Rechteck 47">
            <a:extLst>
              <a:ext uri="{FF2B5EF4-FFF2-40B4-BE49-F238E27FC236}">
                <a16:creationId xmlns:a16="http://schemas.microsoft.com/office/drawing/2014/main" id="{ACB77686-3B2E-F947-AB3A-97BC2C3CB9B6}"/>
              </a:ext>
            </a:extLst>
          </p:cNvPr>
          <p:cNvSpPr/>
          <p:nvPr/>
        </p:nvSpPr>
        <p:spPr>
          <a:xfrm>
            <a:off x="130175" y="6122924"/>
            <a:ext cx="6596063" cy="320675"/>
          </a:xfrm>
          <a:prstGeom prst="roundRect">
            <a:avLst>
              <a:gd name="adj" fmla="val 2697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18" name="Abgerundetes Rechteck 17">
            <a:extLst>
              <a:ext uri="{FF2B5EF4-FFF2-40B4-BE49-F238E27FC236}">
                <a16:creationId xmlns:a16="http://schemas.microsoft.com/office/drawing/2014/main" id="{D9EF8AA2-F20E-5F4B-B274-75BB286186A5}"/>
              </a:ext>
            </a:extLst>
          </p:cNvPr>
          <p:cNvSpPr/>
          <p:nvPr/>
        </p:nvSpPr>
        <p:spPr>
          <a:xfrm>
            <a:off x="130175" y="3278188"/>
            <a:ext cx="6596063" cy="2185213"/>
          </a:xfrm>
          <a:prstGeom prst="roundRect">
            <a:avLst>
              <a:gd name="adj" fmla="val 563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pic>
        <p:nvPicPr>
          <p:cNvPr id="14341" name="Picture 2" descr="Bildergebnis für qr code">
            <a:extLst>
              <a:ext uri="{FF2B5EF4-FFF2-40B4-BE49-F238E27FC236}">
                <a16:creationId xmlns:a16="http://schemas.microsoft.com/office/drawing/2014/main" id="{47AE8F46-D3B7-044D-B49A-2893C0774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343" y="3363774"/>
            <a:ext cx="1589088" cy="15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feld 5">
            <a:extLst>
              <a:ext uri="{FF2B5EF4-FFF2-40B4-BE49-F238E27FC236}">
                <a16:creationId xmlns:a16="http://schemas.microsoft.com/office/drawing/2014/main" id="{2528F120-1916-1841-A8AB-9D447E0AD26B}"/>
              </a:ext>
            </a:extLst>
          </p:cNvPr>
          <p:cNvSpPr txBox="1">
            <a:spLocks noChangeArrowheads="1"/>
          </p:cNvSpPr>
          <p:nvPr/>
        </p:nvSpPr>
        <p:spPr bwMode="auto">
          <a:xfrm>
            <a:off x="7304088" y="5226050"/>
            <a:ext cx="2019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de-DE" altLang="de-DE" sz="1400" u="sng"/>
              <a:t>www.AMDnet.de/pop-up</a:t>
            </a:r>
          </a:p>
        </p:txBody>
      </p:sp>
      <p:sp>
        <p:nvSpPr>
          <p:cNvPr id="12" name="Abgerundetes Rechteck 11">
            <a:extLst>
              <a:ext uri="{FF2B5EF4-FFF2-40B4-BE49-F238E27FC236}">
                <a16:creationId xmlns:a16="http://schemas.microsoft.com/office/drawing/2014/main" id="{7C51A659-D090-C548-9EA9-B45F9E8C5393}"/>
              </a:ext>
            </a:extLst>
          </p:cNvPr>
          <p:cNvSpPr/>
          <p:nvPr/>
        </p:nvSpPr>
        <p:spPr>
          <a:xfrm>
            <a:off x="131763" y="952500"/>
            <a:ext cx="6594475" cy="3165475"/>
          </a:xfrm>
          <a:prstGeom prst="roundRect">
            <a:avLst>
              <a:gd name="adj" fmla="val 569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50000"/>
              </a:lnSpc>
              <a:defRPr/>
            </a:pPr>
            <a:endParaRPr dirty="0"/>
          </a:p>
        </p:txBody>
      </p:sp>
      <p:sp>
        <p:nvSpPr>
          <p:cNvPr id="14344" name="Rectangle 1027">
            <a:extLst>
              <a:ext uri="{FF2B5EF4-FFF2-40B4-BE49-F238E27FC236}">
                <a16:creationId xmlns:a16="http://schemas.microsoft.com/office/drawing/2014/main" id="{00B1756F-6693-FA45-AE18-A39ED160EA39}"/>
              </a:ext>
            </a:extLst>
          </p:cNvPr>
          <p:cNvSpPr>
            <a:spLocks noChangeArrowheads="1"/>
          </p:cNvSpPr>
          <p:nvPr/>
        </p:nvSpPr>
        <p:spPr bwMode="auto">
          <a:xfrm>
            <a:off x="409025" y="4071552"/>
            <a:ext cx="62625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1200"/>
              </a:spcAft>
              <a:buFontTx/>
              <a:buNone/>
            </a:pPr>
            <a:r>
              <a:rPr lang="de-DE" altLang="de-DE" sz="1200" dirty="0"/>
              <a:t>Möchten Sie </a:t>
            </a:r>
            <a:r>
              <a:rPr lang="de-DE" altLang="de-DE" sz="1200" b="1" dirty="0"/>
              <a:t>mehr</a:t>
            </a:r>
            <a:r>
              <a:rPr lang="de-DE" altLang="de-DE" sz="1200" dirty="0"/>
              <a:t> darüber </a:t>
            </a:r>
            <a:r>
              <a:rPr lang="de-DE" altLang="de-DE" sz="1200" b="1" dirty="0"/>
              <a:t>erfahren</a:t>
            </a:r>
            <a:r>
              <a:rPr lang="de-DE" altLang="de-DE" sz="1200" dirty="0"/>
              <a:t>, wann und wo der nächste Pop-up Store in Ihrer Nähe öffnet?</a:t>
            </a:r>
          </a:p>
        </p:txBody>
      </p:sp>
      <p:sp>
        <p:nvSpPr>
          <p:cNvPr id="3" name="Text Box 1028">
            <a:extLst>
              <a:ext uri="{FF2B5EF4-FFF2-40B4-BE49-F238E27FC236}">
                <a16:creationId xmlns:a16="http://schemas.microsoft.com/office/drawing/2014/main" id="{6F999F58-F5BF-2B40-B9E6-E2B776393E62}"/>
              </a:ext>
            </a:extLst>
          </p:cNvPr>
          <p:cNvSpPr txBox="1">
            <a:spLocks noChangeArrowheads="1"/>
          </p:cNvSpPr>
          <p:nvPr/>
        </p:nvSpPr>
        <p:spPr bwMode="auto">
          <a:xfrm>
            <a:off x="7304088" y="4995863"/>
            <a:ext cx="3867150" cy="261937"/>
          </a:xfrm>
          <a:prstGeom prst="rect">
            <a:avLst/>
          </a:prstGeom>
          <a:noFill/>
          <a:ln w="9525">
            <a:noFill/>
            <a:miter lim="800000"/>
            <a:headEnd/>
            <a:tailEnd/>
          </a:ln>
        </p:spPr>
        <p:txBody>
          <a:bodyPr wrap="none">
            <a:spAutoFit/>
          </a:bodyPr>
          <a:lstStyle/>
          <a:p>
            <a:pPr marL="190500" indent="-190500" eaLnBrk="1" hangingPunct="1">
              <a:defRPr/>
            </a:pPr>
            <a:r>
              <a:rPr lang="de-DE" sz="1100" i="1" dirty="0">
                <a:latin typeface="+mj-lt"/>
                <a:cs typeface="+mn-cs"/>
              </a:rPr>
              <a:t>Einfach den QR-Code scannen oder auf folgende Website klicken</a:t>
            </a:r>
          </a:p>
        </p:txBody>
      </p:sp>
      <p:pic>
        <p:nvPicPr>
          <p:cNvPr id="14346" name="Picture 2" descr="schaufensterpopupzalando">
            <a:extLst>
              <a:ext uri="{FF2B5EF4-FFF2-40B4-BE49-F238E27FC236}">
                <a16:creationId xmlns:a16="http://schemas.microsoft.com/office/drawing/2014/main" id="{43C63AD7-5C0C-AA41-83D3-85D7D8C55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424" r="10425" b="54237"/>
          <a:stretch>
            <a:fillRect/>
          </a:stretch>
        </p:blipFill>
        <p:spPr bwMode="auto">
          <a:xfrm>
            <a:off x="336550" y="1131888"/>
            <a:ext cx="6210300"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Line 941">
            <a:extLst>
              <a:ext uri="{FF2B5EF4-FFF2-40B4-BE49-F238E27FC236}">
                <a16:creationId xmlns:a16="http://schemas.microsoft.com/office/drawing/2014/main" id="{D0BFC638-5DDB-AF46-A23C-49E3276C82E2}"/>
              </a:ext>
            </a:extLst>
          </p:cNvPr>
          <p:cNvSpPr>
            <a:spLocks noChangeShapeType="1"/>
          </p:cNvSpPr>
          <p:nvPr/>
        </p:nvSpPr>
        <p:spPr bwMode="auto">
          <a:xfrm>
            <a:off x="100013" y="5556934"/>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4348" name="Line 941">
            <a:extLst>
              <a:ext uri="{FF2B5EF4-FFF2-40B4-BE49-F238E27FC236}">
                <a16:creationId xmlns:a16="http://schemas.microsoft.com/office/drawing/2014/main" id="{C6C0C33D-B140-E943-8579-CEF82BB8396C}"/>
              </a:ext>
            </a:extLst>
          </p:cNvPr>
          <p:cNvSpPr>
            <a:spLocks noChangeShapeType="1"/>
          </p:cNvSpPr>
          <p:nvPr/>
        </p:nvSpPr>
        <p:spPr bwMode="auto">
          <a:xfrm>
            <a:off x="100013" y="831850"/>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5" name="Textfeld 14">
            <a:extLst>
              <a:ext uri="{FF2B5EF4-FFF2-40B4-BE49-F238E27FC236}">
                <a16:creationId xmlns:a16="http://schemas.microsoft.com/office/drawing/2014/main" id="{A31D5907-607F-F841-9484-788CEAB324D1}"/>
              </a:ext>
            </a:extLst>
          </p:cNvPr>
          <p:cNvSpPr txBox="1"/>
          <p:nvPr/>
        </p:nvSpPr>
        <p:spPr>
          <a:xfrm>
            <a:off x="416719" y="6476936"/>
            <a:ext cx="1174750" cy="576263"/>
          </a:xfrm>
          <a:prstGeom prst="rect">
            <a:avLst/>
          </a:prstGeom>
          <a:noFill/>
        </p:spPr>
        <p:txBody>
          <a:bodyPr wrap="none">
            <a:spAutoFit/>
          </a:bodyPr>
          <a:lstStyle/>
          <a:p>
            <a:pPr algn="ctr" eaLnBrk="1" hangingPunct="1">
              <a:defRPr/>
            </a:pPr>
            <a:r>
              <a:rPr lang="de-DE" sz="1050" dirty="0"/>
              <a:t>Erster Buchstabe </a:t>
            </a:r>
            <a:br>
              <a:rPr lang="de-DE" sz="1050" dirty="0"/>
            </a:br>
            <a:r>
              <a:rPr lang="de-DE" sz="1050" dirty="0"/>
              <a:t>Ihres Geburtsortes</a:t>
            </a:r>
          </a:p>
          <a:p>
            <a:pPr algn="ctr" eaLnBrk="1" hangingPunct="1">
              <a:defRPr/>
            </a:pPr>
            <a:r>
              <a:rPr lang="de-DE" sz="1050" dirty="0"/>
              <a:t>(z.B. B für Berlin)</a:t>
            </a:r>
            <a:endParaRPr sz="1050" dirty="0"/>
          </a:p>
        </p:txBody>
      </p:sp>
      <p:sp>
        <p:nvSpPr>
          <p:cNvPr id="25" name="Textfeld 24">
            <a:extLst>
              <a:ext uri="{FF2B5EF4-FFF2-40B4-BE49-F238E27FC236}">
                <a16:creationId xmlns:a16="http://schemas.microsoft.com/office/drawing/2014/main" id="{0BC786F5-23F4-1F4B-ABE0-3E53A2D425EC}"/>
              </a:ext>
            </a:extLst>
          </p:cNvPr>
          <p:cNvSpPr txBox="1"/>
          <p:nvPr/>
        </p:nvSpPr>
        <p:spPr>
          <a:xfrm>
            <a:off x="2200913" y="6462649"/>
            <a:ext cx="1579278" cy="577081"/>
          </a:xfrm>
          <a:prstGeom prst="rect">
            <a:avLst/>
          </a:prstGeom>
          <a:noFill/>
        </p:spPr>
        <p:txBody>
          <a:bodyPr wrap="none">
            <a:spAutoFit/>
          </a:bodyPr>
          <a:lstStyle/>
          <a:p>
            <a:pPr algn="ctr" eaLnBrk="1" hangingPunct="1">
              <a:defRPr/>
            </a:pPr>
            <a:r>
              <a:rPr lang="de-DE" sz="1050" dirty="0"/>
              <a:t>Ersten beiden Buchstaben</a:t>
            </a:r>
            <a:br>
              <a:rPr lang="de-DE" sz="1050" dirty="0"/>
            </a:br>
            <a:r>
              <a:rPr lang="de-DE" sz="1050" dirty="0"/>
              <a:t>Ihres Vornamens</a:t>
            </a:r>
          </a:p>
          <a:p>
            <a:pPr algn="ctr" eaLnBrk="1" hangingPunct="1">
              <a:defRPr/>
            </a:pPr>
            <a:r>
              <a:rPr lang="de-DE" sz="1050" dirty="0"/>
              <a:t>(z.B. AL für Alexander)</a:t>
            </a:r>
            <a:endParaRPr sz="1050" dirty="0"/>
          </a:p>
        </p:txBody>
      </p:sp>
      <p:sp>
        <p:nvSpPr>
          <p:cNvPr id="26" name="Textfeld 25">
            <a:extLst>
              <a:ext uri="{FF2B5EF4-FFF2-40B4-BE49-F238E27FC236}">
                <a16:creationId xmlns:a16="http://schemas.microsoft.com/office/drawing/2014/main" id="{977D4D72-D69C-8947-8B72-6DA74F4F93E6}"/>
              </a:ext>
            </a:extLst>
          </p:cNvPr>
          <p:cNvSpPr txBox="1"/>
          <p:nvPr/>
        </p:nvSpPr>
        <p:spPr>
          <a:xfrm>
            <a:off x="4888499" y="6472174"/>
            <a:ext cx="1387475" cy="577850"/>
          </a:xfrm>
          <a:prstGeom prst="rect">
            <a:avLst/>
          </a:prstGeom>
          <a:noFill/>
        </p:spPr>
        <p:txBody>
          <a:bodyPr wrap="none">
            <a:spAutoFit/>
          </a:bodyPr>
          <a:lstStyle/>
          <a:p>
            <a:pPr algn="ctr" eaLnBrk="1" hangingPunct="1">
              <a:defRPr/>
            </a:pPr>
            <a:r>
              <a:rPr lang="de-DE" sz="1050" dirty="0"/>
              <a:t>Letzen beiden Ziffern </a:t>
            </a:r>
            <a:br>
              <a:rPr lang="de-DE" sz="1050" dirty="0"/>
            </a:br>
            <a:r>
              <a:rPr lang="de-DE" sz="1050" dirty="0"/>
              <a:t>Ihres Geburtsjahres</a:t>
            </a:r>
          </a:p>
          <a:p>
            <a:pPr algn="ctr" eaLnBrk="1" hangingPunct="1">
              <a:defRPr/>
            </a:pPr>
            <a:r>
              <a:rPr lang="de-DE" sz="1050" dirty="0"/>
              <a:t>(z.B. 95 für 1995)</a:t>
            </a:r>
            <a:endParaRPr sz="1050" dirty="0"/>
          </a:p>
        </p:txBody>
      </p:sp>
      <p:sp>
        <p:nvSpPr>
          <p:cNvPr id="23" name="Abgerundetes Rechteck 22">
            <a:extLst>
              <a:ext uri="{FF2B5EF4-FFF2-40B4-BE49-F238E27FC236}">
                <a16:creationId xmlns:a16="http://schemas.microsoft.com/office/drawing/2014/main" id="{ED5A98F6-C90E-D34A-A308-BD9D06D2001A}"/>
              </a:ext>
            </a:extLst>
          </p:cNvPr>
          <p:cNvSpPr/>
          <p:nvPr/>
        </p:nvSpPr>
        <p:spPr>
          <a:xfrm>
            <a:off x="643732" y="7419911"/>
            <a:ext cx="720725" cy="720725"/>
          </a:xfrm>
          <a:prstGeom prst="round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8" name="Abgerundetes Rechteck 27">
            <a:extLst>
              <a:ext uri="{FF2B5EF4-FFF2-40B4-BE49-F238E27FC236}">
                <a16:creationId xmlns:a16="http://schemas.microsoft.com/office/drawing/2014/main" id="{5E35269D-54EA-C841-AA3D-7A1B92EB2A8A}"/>
              </a:ext>
            </a:extLst>
          </p:cNvPr>
          <p:cNvSpPr/>
          <p:nvPr/>
        </p:nvSpPr>
        <p:spPr>
          <a:xfrm>
            <a:off x="3330209" y="7419911"/>
            <a:ext cx="719138" cy="720725"/>
          </a:xfrm>
          <a:prstGeom prst="round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9" name="Abgerundetes Rechteck 28">
            <a:extLst>
              <a:ext uri="{FF2B5EF4-FFF2-40B4-BE49-F238E27FC236}">
                <a16:creationId xmlns:a16="http://schemas.microsoft.com/office/drawing/2014/main" id="{8B8223DA-8E00-1742-825F-0C44BC8BB658}"/>
              </a:ext>
            </a:extLst>
          </p:cNvPr>
          <p:cNvSpPr/>
          <p:nvPr/>
        </p:nvSpPr>
        <p:spPr>
          <a:xfrm>
            <a:off x="4608896" y="7419911"/>
            <a:ext cx="719138" cy="720725"/>
          </a:xfrm>
          <a:prstGeom prst="round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30" name="Abgerundetes Rechteck 29">
            <a:extLst>
              <a:ext uri="{FF2B5EF4-FFF2-40B4-BE49-F238E27FC236}">
                <a16:creationId xmlns:a16="http://schemas.microsoft.com/office/drawing/2014/main" id="{027C8D84-B46D-724C-9D36-992CE2B66A71}"/>
              </a:ext>
            </a:extLst>
          </p:cNvPr>
          <p:cNvSpPr/>
          <p:nvPr/>
        </p:nvSpPr>
        <p:spPr>
          <a:xfrm>
            <a:off x="5931284" y="7419911"/>
            <a:ext cx="719137" cy="720725"/>
          </a:xfrm>
          <a:prstGeom prst="round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14356" name="Line 969">
            <a:extLst>
              <a:ext uri="{FF2B5EF4-FFF2-40B4-BE49-F238E27FC236}">
                <a16:creationId xmlns:a16="http://schemas.microsoft.com/office/drawing/2014/main" id="{DB8D1FA8-4F5D-1B4D-99BD-0B21FA300058}"/>
              </a:ext>
            </a:extLst>
          </p:cNvPr>
          <p:cNvSpPr>
            <a:spLocks noChangeShapeType="1"/>
          </p:cNvSpPr>
          <p:nvPr/>
        </p:nvSpPr>
        <p:spPr bwMode="auto">
          <a:xfrm>
            <a:off x="96838" y="9685338"/>
            <a:ext cx="6657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a:p>
        </p:txBody>
      </p:sp>
      <p:sp>
        <p:nvSpPr>
          <p:cNvPr id="14357" name="Rectangle 1027">
            <a:extLst>
              <a:ext uri="{FF2B5EF4-FFF2-40B4-BE49-F238E27FC236}">
                <a16:creationId xmlns:a16="http://schemas.microsoft.com/office/drawing/2014/main" id="{5A218B41-C43C-844E-91E7-9AC56294EEF1}"/>
              </a:ext>
            </a:extLst>
          </p:cNvPr>
          <p:cNvSpPr>
            <a:spLocks noChangeArrowheads="1"/>
          </p:cNvSpPr>
          <p:nvPr/>
        </p:nvSpPr>
        <p:spPr bwMode="auto">
          <a:xfrm>
            <a:off x="336550" y="5554599"/>
            <a:ext cx="63557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200" dirty="0"/>
              <a:t>Zum Abschluss gibt es noch ein </a:t>
            </a:r>
            <a:r>
              <a:rPr lang="de-DE" altLang="de-DE" sz="1200" b="1" dirty="0"/>
              <a:t>Gewinnspiel</a:t>
            </a:r>
            <a:r>
              <a:rPr lang="de-DE" altLang="de-DE" sz="1200" dirty="0"/>
              <a:t>, mit dem wir uns gern für Ihre Zeit bedanken wollen. </a:t>
            </a:r>
            <a:endParaRPr lang="de-DE" altLang="de-DE" sz="1200" i="1" dirty="0"/>
          </a:p>
        </p:txBody>
      </p:sp>
      <p:cxnSp>
        <p:nvCxnSpPr>
          <p:cNvPr id="33" name="Gerade Verbindung mit Pfeil 32">
            <a:extLst>
              <a:ext uri="{FF2B5EF4-FFF2-40B4-BE49-F238E27FC236}">
                <a16:creationId xmlns:a16="http://schemas.microsoft.com/office/drawing/2014/main" id="{7C548B05-E7BB-C74B-9C18-73B1AD390FCE}"/>
              </a:ext>
            </a:extLst>
          </p:cNvPr>
          <p:cNvCxnSpPr>
            <a:stCxn id="15" idx="2"/>
            <a:endCxn id="23" idx="0"/>
          </p:cNvCxnSpPr>
          <p:nvPr/>
        </p:nvCxnSpPr>
        <p:spPr>
          <a:xfrm>
            <a:off x="1004094" y="7053199"/>
            <a:ext cx="0" cy="36671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winkelte Verbindung 39">
            <a:extLst>
              <a:ext uri="{FF2B5EF4-FFF2-40B4-BE49-F238E27FC236}">
                <a16:creationId xmlns:a16="http://schemas.microsoft.com/office/drawing/2014/main" id="{A89F203B-B7C0-8444-956F-09E8D5253B14}"/>
              </a:ext>
            </a:extLst>
          </p:cNvPr>
          <p:cNvCxnSpPr>
            <a:stCxn id="26" idx="2"/>
            <a:endCxn id="29" idx="0"/>
          </p:cNvCxnSpPr>
          <p:nvPr/>
        </p:nvCxnSpPr>
        <p:spPr>
          <a:xfrm rot="5400000">
            <a:off x="5090408" y="6928081"/>
            <a:ext cx="369887" cy="613772"/>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winkelte Verbindung 41">
            <a:extLst>
              <a:ext uri="{FF2B5EF4-FFF2-40B4-BE49-F238E27FC236}">
                <a16:creationId xmlns:a16="http://schemas.microsoft.com/office/drawing/2014/main" id="{CC012E7D-F371-504B-A942-0EB905F40207}"/>
              </a:ext>
            </a:extLst>
          </p:cNvPr>
          <p:cNvCxnSpPr>
            <a:cxnSpLocks/>
            <a:stCxn id="26" idx="2"/>
            <a:endCxn id="30" idx="0"/>
          </p:cNvCxnSpPr>
          <p:nvPr/>
        </p:nvCxnSpPr>
        <p:spPr>
          <a:xfrm rot="16200000" flipH="1">
            <a:off x="5751602" y="6880659"/>
            <a:ext cx="369887" cy="708616"/>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62" name="Textfeld 44">
            <a:extLst>
              <a:ext uri="{FF2B5EF4-FFF2-40B4-BE49-F238E27FC236}">
                <a16:creationId xmlns:a16="http://schemas.microsoft.com/office/drawing/2014/main" id="{5C44CCBB-F1AB-E246-A57E-079390763A3E}"/>
              </a:ext>
            </a:extLst>
          </p:cNvPr>
          <p:cNvSpPr txBox="1">
            <a:spLocks noChangeArrowheads="1"/>
          </p:cNvSpPr>
          <p:nvPr/>
        </p:nvSpPr>
        <p:spPr bwMode="auto">
          <a:xfrm>
            <a:off x="336550" y="8321611"/>
            <a:ext cx="264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de-DE" altLang="de-DE" sz="1400" dirty="0"/>
              <a:t>E-Mail-Adresse angeben...</a:t>
            </a:r>
          </a:p>
        </p:txBody>
      </p:sp>
      <p:sp>
        <p:nvSpPr>
          <p:cNvPr id="14363" name="Text Box 1037">
            <a:extLst>
              <a:ext uri="{FF2B5EF4-FFF2-40B4-BE49-F238E27FC236}">
                <a16:creationId xmlns:a16="http://schemas.microsoft.com/office/drawing/2014/main" id="{FAE950D1-7175-9149-B29C-B6970EF0BB6F}"/>
              </a:ext>
            </a:extLst>
          </p:cNvPr>
          <p:cNvSpPr txBox="1">
            <a:spLocks noChangeArrowheads="1"/>
          </p:cNvSpPr>
          <p:nvPr/>
        </p:nvSpPr>
        <p:spPr bwMode="auto">
          <a:xfrm>
            <a:off x="3074988" y="8393049"/>
            <a:ext cx="31623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571500" algn="l"/>
              </a:tabLst>
              <a:defRPr sz="3200">
                <a:solidFill>
                  <a:schemeClr val="tx1"/>
                </a:solidFill>
                <a:latin typeface="Times New Roman" panose="02020603050405020304" pitchFamily="18" charset="0"/>
              </a:defRPr>
            </a:lvl1pPr>
            <a:lvl2pPr marL="742950" indent="-285750">
              <a:spcBef>
                <a:spcPct val="20000"/>
              </a:spcBef>
              <a:buChar char="–"/>
              <a:tabLst>
                <a:tab pos="571500" algn="l"/>
              </a:tabLst>
              <a:defRPr sz="2800">
                <a:solidFill>
                  <a:schemeClr val="tx1"/>
                </a:solidFill>
                <a:latin typeface="Times New Roman" panose="02020603050405020304" pitchFamily="18" charset="0"/>
              </a:defRPr>
            </a:lvl2pPr>
            <a:lvl3pPr marL="1143000" indent="-228600">
              <a:spcBef>
                <a:spcPct val="20000"/>
              </a:spcBef>
              <a:buChar char="•"/>
              <a:tabLst>
                <a:tab pos="571500" algn="l"/>
              </a:tabLst>
              <a:defRPr sz="2400">
                <a:solidFill>
                  <a:schemeClr val="tx1"/>
                </a:solidFill>
                <a:latin typeface="Times New Roman" panose="02020603050405020304" pitchFamily="18" charset="0"/>
              </a:defRPr>
            </a:lvl3pPr>
            <a:lvl4pPr marL="1600200" indent="-228600">
              <a:spcBef>
                <a:spcPct val="20000"/>
              </a:spcBef>
              <a:buChar char="–"/>
              <a:tabLst>
                <a:tab pos="571500" algn="l"/>
              </a:tabLst>
              <a:defRPr sz="2000">
                <a:solidFill>
                  <a:schemeClr val="tx1"/>
                </a:solidFill>
                <a:latin typeface="Times New Roman" panose="02020603050405020304" pitchFamily="18" charset="0"/>
              </a:defRPr>
            </a:lvl4pPr>
            <a:lvl5pPr marL="2057400" indent="-228600">
              <a:spcBef>
                <a:spcPct val="20000"/>
              </a:spcBef>
              <a:buChar char="»"/>
              <a:tabLst>
                <a:tab pos="5715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9pPr>
          </a:lstStyle>
          <a:p>
            <a:pPr eaLnBrk="1" hangingPunct="1">
              <a:spcBef>
                <a:spcPct val="0"/>
              </a:spcBef>
              <a:buFontTx/>
              <a:buNone/>
            </a:pPr>
            <a:r>
              <a:rPr lang="de-DE" altLang="de-DE" sz="1200" dirty="0">
                <a:latin typeface="Arial" panose="020B0604020202020204" pitchFamily="34" charset="0"/>
                <a:cs typeface="Times New Roman" panose="02020603050405020304" pitchFamily="18" charset="0"/>
                <a:sym typeface="Wingdings" pitchFamily="2" charset="2"/>
              </a:rPr>
              <a:t>  _______________________________</a:t>
            </a:r>
          </a:p>
        </p:txBody>
      </p:sp>
      <p:sp>
        <p:nvSpPr>
          <p:cNvPr id="14364" name="Textfeld 46">
            <a:extLst>
              <a:ext uri="{FF2B5EF4-FFF2-40B4-BE49-F238E27FC236}">
                <a16:creationId xmlns:a16="http://schemas.microsoft.com/office/drawing/2014/main" id="{BE1CD7FD-E1EB-F447-A148-8C9D3CCD3366}"/>
              </a:ext>
            </a:extLst>
          </p:cNvPr>
          <p:cNvSpPr txBox="1">
            <a:spLocks noChangeArrowheads="1"/>
          </p:cNvSpPr>
          <p:nvPr/>
        </p:nvSpPr>
        <p:spPr bwMode="auto">
          <a:xfrm>
            <a:off x="336550" y="8880411"/>
            <a:ext cx="6418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de-DE" altLang="de-DE" sz="1400" dirty="0"/>
              <a:t>Und mit ein wenig Glück einen Amazon Shopping-Gutschein im Wert von 25 EUR gewinnen! </a:t>
            </a:r>
          </a:p>
        </p:txBody>
      </p:sp>
      <p:sp>
        <p:nvSpPr>
          <p:cNvPr id="14365" name="Textfeld 53">
            <a:extLst>
              <a:ext uri="{FF2B5EF4-FFF2-40B4-BE49-F238E27FC236}">
                <a16:creationId xmlns:a16="http://schemas.microsoft.com/office/drawing/2014/main" id="{559B4E97-37DA-C24C-9161-0B862A86904E}"/>
              </a:ext>
            </a:extLst>
          </p:cNvPr>
          <p:cNvSpPr txBox="1">
            <a:spLocks noChangeArrowheads="1"/>
          </p:cNvSpPr>
          <p:nvPr/>
        </p:nvSpPr>
        <p:spPr bwMode="auto">
          <a:xfrm>
            <a:off x="341313" y="6107049"/>
            <a:ext cx="6418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de-DE" altLang="de-DE" sz="1400"/>
              <a:t>Persönlichen Gewinn-Code generieren...</a:t>
            </a:r>
          </a:p>
        </p:txBody>
      </p:sp>
      <p:sp>
        <p:nvSpPr>
          <p:cNvPr id="14366" name="Rectangle 1027">
            <a:extLst>
              <a:ext uri="{FF2B5EF4-FFF2-40B4-BE49-F238E27FC236}">
                <a16:creationId xmlns:a16="http://schemas.microsoft.com/office/drawing/2014/main" id="{F21BE65A-9843-A14E-8997-F8A5E8908F34}"/>
              </a:ext>
            </a:extLst>
          </p:cNvPr>
          <p:cNvSpPr>
            <a:spLocks noChangeArrowheads="1"/>
          </p:cNvSpPr>
          <p:nvPr/>
        </p:nvSpPr>
        <p:spPr bwMode="auto">
          <a:xfrm>
            <a:off x="2738438" y="339725"/>
            <a:ext cx="1438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200" b="1" i="1"/>
              <a:t>Unser Dankeschön</a:t>
            </a:r>
          </a:p>
        </p:txBody>
      </p:sp>
      <p:sp>
        <p:nvSpPr>
          <p:cNvPr id="14367" name="Rectangle 1027">
            <a:extLst>
              <a:ext uri="{FF2B5EF4-FFF2-40B4-BE49-F238E27FC236}">
                <a16:creationId xmlns:a16="http://schemas.microsoft.com/office/drawing/2014/main" id="{8CAF2415-4B08-C543-812D-686C8B4DD0B9}"/>
              </a:ext>
            </a:extLst>
          </p:cNvPr>
          <p:cNvSpPr>
            <a:spLocks noChangeArrowheads="1"/>
          </p:cNvSpPr>
          <p:nvPr/>
        </p:nvSpPr>
        <p:spPr bwMode="auto">
          <a:xfrm>
            <a:off x="336550" y="5846699"/>
            <a:ext cx="342754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100" i="1" dirty="0"/>
              <a:t>Sie möchten am Gewinnspiel teilnehmen? Ganz einfach...</a:t>
            </a:r>
          </a:p>
        </p:txBody>
      </p:sp>
      <p:sp>
        <p:nvSpPr>
          <p:cNvPr id="34" name="Abgerundetes Rechteck 33">
            <a:extLst>
              <a:ext uri="{FF2B5EF4-FFF2-40B4-BE49-F238E27FC236}">
                <a16:creationId xmlns:a16="http://schemas.microsoft.com/office/drawing/2014/main" id="{B21F0C40-8CF4-2448-BF5A-108A679F4014}"/>
              </a:ext>
            </a:extLst>
          </p:cNvPr>
          <p:cNvSpPr/>
          <p:nvPr/>
        </p:nvSpPr>
        <p:spPr>
          <a:xfrm>
            <a:off x="569090" y="4510088"/>
            <a:ext cx="371747" cy="372567"/>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35" name="Abgerundetes Rechteck 34">
            <a:extLst>
              <a:ext uri="{FF2B5EF4-FFF2-40B4-BE49-F238E27FC236}">
                <a16:creationId xmlns:a16="http://schemas.microsoft.com/office/drawing/2014/main" id="{D5153E54-9FF2-9542-814D-08628C57600B}"/>
              </a:ext>
            </a:extLst>
          </p:cNvPr>
          <p:cNvSpPr/>
          <p:nvPr/>
        </p:nvSpPr>
        <p:spPr>
          <a:xfrm>
            <a:off x="4237149" y="4496575"/>
            <a:ext cx="371747" cy="372567"/>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36" name="Textfeld 35">
            <a:extLst>
              <a:ext uri="{FF2B5EF4-FFF2-40B4-BE49-F238E27FC236}">
                <a16:creationId xmlns:a16="http://schemas.microsoft.com/office/drawing/2014/main" id="{651501B1-C578-804A-8C91-CD7EC61034DE}"/>
              </a:ext>
            </a:extLst>
          </p:cNvPr>
          <p:cNvSpPr txBox="1"/>
          <p:nvPr/>
        </p:nvSpPr>
        <p:spPr>
          <a:xfrm>
            <a:off x="1017125" y="4560102"/>
            <a:ext cx="1351652" cy="253916"/>
          </a:xfrm>
          <a:prstGeom prst="rect">
            <a:avLst/>
          </a:prstGeom>
          <a:noFill/>
        </p:spPr>
        <p:txBody>
          <a:bodyPr wrap="none">
            <a:spAutoFit/>
          </a:bodyPr>
          <a:lstStyle/>
          <a:p>
            <a:pPr algn="ctr" eaLnBrk="1" hangingPunct="1">
              <a:defRPr/>
            </a:pPr>
            <a:r>
              <a:rPr lang="de-DE" sz="1050" dirty="0"/>
              <a:t>Ja gerne, per E-Mail: </a:t>
            </a:r>
            <a:endParaRPr sz="1050" dirty="0"/>
          </a:p>
        </p:txBody>
      </p:sp>
      <p:sp>
        <p:nvSpPr>
          <p:cNvPr id="38" name="Textfeld 44">
            <a:extLst>
              <a:ext uri="{FF2B5EF4-FFF2-40B4-BE49-F238E27FC236}">
                <a16:creationId xmlns:a16="http://schemas.microsoft.com/office/drawing/2014/main" id="{E675EE90-7208-834A-AE9B-4747298B4B59}"/>
              </a:ext>
            </a:extLst>
          </p:cNvPr>
          <p:cNvSpPr txBox="1">
            <a:spLocks noChangeArrowheads="1"/>
          </p:cNvSpPr>
          <p:nvPr/>
        </p:nvSpPr>
        <p:spPr bwMode="auto">
          <a:xfrm>
            <a:off x="1017125" y="5129108"/>
            <a:ext cx="264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de-DE" altLang="de-DE" sz="1050" i="1" dirty="0"/>
              <a:t>E-Mail-Adresse angeben...</a:t>
            </a:r>
          </a:p>
        </p:txBody>
      </p:sp>
      <p:sp>
        <p:nvSpPr>
          <p:cNvPr id="41" name="Textfeld 40">
            <a:extLst>
              <a:ext uri="{FF2B5EF4-FFF2-40B4-BE49-F238E27FC236}">
                <a16:creationId xmlns:a16="http://schemas.microsoft.com/office/drawing/2014/main" id="{2B93B2EE-D2DE-234B-B617-02E0A9DCF685}"/>
              </a:ext>
            </a:extLst>
          </p:cNvPr>
          <p:cNvSpPr txBox="1"/>
          <p:nvPr/>
        </p:nvSpPr>
        <p:spPr>
          <a:xfrm>
            <a:off x="4653383" y="4465852"/>
            <a:ext cx="1410964" cy="415498"/>
          </a:xfrm>
          <a:prstGeom prst="rect">
            <a:avLst/>
          </a:prstGeom>
          <a:noFill/>
        </p:spPr>
        <p:txBody>
          <a:bodyPr wrap="none">
            <a:spAutoFit/>
          </a:bodyPr>
          <a:lstStyle/>
          <a:p>
            <a:pPr eaLnBrk="1" hangingPunct="1">
              <a:defRPr/>
            </a:pPr>
            <a:r>
              <a:rPr lang="de-DE" sz="1050" dirty="0"/>
              <a:t>Nein danke, </a:t>
            </a:r>
            <a:br>
              <a:rPr lang="de-DE" sz="1050" dirty="0"/>
            </a:br>
            <a:r>
              <a:rPr lang="de-DE" sz="1050" dirty="0"/>
              <a:t>ich habe kein Interesse</a:t>
            </a:r>
            <a:endParaRPr sz="1050" dirty="0"/>
          </a:p>
        </p:txBody>
      </p:sp>
      <p:sp>
        <p:nvSpPr>
          <p:cNvPr id="44" name="Text Box 1037">
            <a:extLst>
              <a:ext uri="{FF2B5EF4-FFF2-40B4-BE49-F238E27FC236}">
                <a16:creationId xmlns:a16="http://schemas.microsoft.com/office/drawing/2014/main" id="{AC7DD189-AA82-124C-A76B-58912D334E44}"/>
              </a:ext>
            </a:extLst>
          </p:cNvPr>
          <p:cNvSpPr txBox="1">
            <a:spLocks noChangeArrowheads="1"/>
          </p:cNvSpPr>
          <p:nvPr/>
        </p:nvSpPr>
        <p:spPr bwMode="auto">
          <a:xfrm>
            <a:off x="852032" y="4924426"/>
            <a:ext cx="31623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571500" algn="l"/>
              </a:tabLst>
              <a:defRPr sz="3200">
                <a:solidFill>
                  <a:schemeClr val="tx1"/>
                </a:solidFill>
                <a:latin typeface="Times New Roman" panose="02020603050405020304" pitchFamily="18" charset="0"/>
              </a:defRPr>
            </a:lvl1pPr>
            <a:lvl2pPr marL="742950" indent="-285750">
              <a:spcBef>
                <a:spcPct val="20000"/>
              </a:spcBef>
              <a:buChar char="–"/>
              <a:tabLst>
                <a:tab pos="571500" algn="l"/>
              </a:tabLst>
              <a:defRPr sz="2800">
                <a:solidFill>
                  <a:schemeClr val="tx1"/>
                </a:solidFill>
                <a:latin typeface="Times New Roman" panose="02020603050405020304" pitchFamily="18" charset="0"/>
              </a:defRPr>
            </a:lvl2pPr>
            <a:lvl3pPr marL="1143000" indent="-228600">
              <a:spcBef>
                <a:spcPct val="20000"/>
              </a:spcBef>
              <a:buChar char="•"/>
              <a:tabLst>
                <a:tab pos="571500" algn="l"/>
              </a:tabLst>
              <a:defRPr sz="2400">
                <a:solidFill>
                  <a:schemeClr val="tx1"/>
                </a:solidFill>
                <a:latin typeface="Times New Roman" panose="02020603050405020304" pitchFamily="18" charset="0"/>
              </a:defRPr>
            </a:lvl3pPr>
            <a:lvl4pPr marL="1600200" indent="-228600">
              <a:spcBef>
                <a:spcPct val="20000"/>
              </a:spcBef>
              <a:buChar char="–"/>
              <a:tabLst>
                <a:tab pos="571500" algn="l"/>
              </a:tabLst>
              <a:defRPr sz="2000">
                <a:solidFill>
                  <a:schemeClr val="tx1"/>
                </a:solidFill>
                <a:latin typeface="Times New Roman" panose="02020603050405020304" pitchFamily="18" charset="0"/>
              </a:defRPr>
            </a:lvl4pPr>
            <a:lvl5pPr marL="2057400" indent="-228600">
              <a:spcBef>
                <a:spcPct val="20000"/>
              </a:spcBef>
              <a:buChar char="»"/>
              <a:tabLst>
                <a:tab pos="5715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9pPr>
          </a:lstStyle>
          <a:p>
            <a:pPr eaLnBrk="1" hangingPunct="1">
              <a:spcBef>
                <a:spcPct val="0"/>
              </a:spcBef>
              <a:buFontTx/>
              <a:buNone/>
            </a:pPr>
            <a:r>
              <a:rPr lang="de-DE" altLang="de-DE" sz="1200" dirty="0">
                <a:latin typeface="Arial" panose="020B0604020202020204" pitchFamily="34" charset="0"/>
                <a:cs typeface="Times New Roman" panose="02020603050405020304" pitchFamily="18" charset="0"/>
                <a:sym typeface="Wingdings" pitchFamily="2" charset="2"/>
              </a:rPr>
              <a:t>  _______________________________</a:t>
            </a:r>
          </a:p>
        </p:txBody>
      </p:sp>
      <p:sp>
        <p:nvSpPr>
          <p:cNvPr id="45" name="Rectangle 1027">
            <a:extLst>
              <a:ext uri="{FF2B5EF4-FFF2-40B4-BE49-F238E27FC236}">
                <a16:creationId xmlns:a16="http://schemas.microsoft.com/office/drawing/2014/main" id="{D9A884DA-3617-164D-A980-9D9D5CACE901}"/>
              </a:ext>
            </a:extLst>
          </p:cNvPr>
          <p:cNvSpPr>
            <a:spLocks noChangeArrowheads="1"/>
          </p:cNvSpPr>
          <p:nvPr/>
        </p:nvSpPr>
        <p:spPr bwMode="auto">
          <a:xfrm>
            <a:off x="1196217" y="9120277"/>
            <a:ext cx="42963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100" i="1" dirty="0"/>
              <a:t>Als Gewinner werden Sie in den nächsten sechs Monaten benachrichtigt.</a:t>
            </a:r>
          </a:p>
        </p:txBody>
      </p:sp>
      <p:sp>
        <p:nvSpPr>
          <p:cNvPr id="43" name="Abgerundetes Rechteck 42">
            <a:extLst>
              <a:ext uri="{FF2B5EF4-FFF2-40B4-BE49-F238E27FC236}">
                <a16:creationId xmlns:a16="http://schemas.microsoft.com/office/drawing/2014/main" id="{2EF182FB-A95C-774B-9674-F3AF486ADD7E}"/>
              </a:ext>
            </a:extLst>
          </p:cNvPr>
          <p:cNvSpPr/>
          <p:nvPr/>
        </p:nvSpPr>
        <p:spPr>
          <a:xfrm>
            <a:off x="2010081" y="7422464"/>
            <a:ext cx="719138" cy="720725"/>
          </a:xfrm>
          <a:prstGeom prst="round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cxnSp>
        <p:nvCxnSpPr>
          <p:cNvPr id="47" name="Gewinkelte Verbindung 46">
            <a:extLst>
              <a:ext uri="{FF2B5EF4-FFF2-40B4-BE49-F238E27FC236}">
                <a16:creationId xmlns:a16="http://schemas.microsoft.com/office/drawing/2014/main" id="{CF65B5C3-8D08-754B-8AE0-D0EA48DC2479}"/>
              </a:ext>
            </a:extLst>
          </p:cNvPr>
          <p:cNvCxnSpPr/>
          <p:nvPr/>
        </p:nvCxnSpPr>
        <p:spPr>
          <a:xfrm rot="5400000">
            <a:off x="2486027" y="6936727"/>
            <a:ext cx="369887" cy="603250"/>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Gewinkelte Verbindung 48">
            <a:extLst>
              <a:ext uri="{FF2B5EF4-FFF2-40B4-BE49-F238E27FC236}">
                <a16:creationId xmlns:a16="http://schemas.microsoft.com/office/drawing/2014/main" id="{A45B8AA1-CA82-CF4B-B836-22867E020C7D}"/>
              </a:ext>
            </a:extLst>
          </p:cNvPr>
          <p:cNvCxnSpPr>
            <a:cxnSpLocks/>
          </p:cNvCxnSpPr>
          <p:nvPr/>
        </p:nvCxnSpPr>
        <p:spPr>
          <a:xfrm rot="16200000" flipH="1">
            <a:off x="3146427" y="6879577"/>
            <a:ext cx="369887" cy="717550"/>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B267328A-2E71-2346-A256-73C0E4611122}"/>
              </a:ext>
            </a:extLst>
          </p:cNvPr>
          <p:cNvSpPr/>
          <p:nvPr/>
        </p:nvSpPr>
        <p:spPr>
          <a:xfrm>
            <a:off x="5768975" y="74613"/>
            <a:ext cx="1012825" cy="12890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15362" name="Text Box 3">
            <a:extLst>
              <a:ext uri="{FF2B5EF4-FFF2-40B4-BE49-F238E27FC236}">
                <a16:creationId xmlns:a16="http://schemas.microsoft.com/office/drawing/2014/main" id="{88F48CC8-ADE2-4940-954F-2F6FB46FB6FB}"/>
              </a:ext>
            </a:extLst>
          </p:cNvPr>
          <p:cNvSpPr txBox="1">
            <a:spLocks noChangeArrowheads="1"/>
          </p:cNvSpPr>
          <p:nvPr/>
        </p:nvSpPr>
        <p:spPr bwMode="auto">
          <a:xfrm>
            <a:off x="76200" y="76200"/>
            <a:ext cx="56880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de-DE" altLang="de-DE" sz="1000" i="1" dirty="0"/>
              <a:t>Guten Tag! Im Rahmen eines Forschungsprojektes führen wir eine </a:t>
            </a:r>
            <a:r>
              <a:rPr lang="de-DE" altLang="de-DE" sz="1000" b="1" i="1" dirty="0"/>
              <a:t>Befragung</a:t>
            </a:r>
            <a:r>
              <a:rPr lang="de-DE" altLang="de-DE" sz="1000" i="1" dirty="0"/>
              <a:t> zum Thema temporäre Geschäfte durch. Wir wollen wissen, wie sich solche sogenannten </a:t>
            </a:r>
            <a:r>
              <a:rPr lang="de-DE" altLang="de-DE" sz="1000" b="1" i="1" dirty="0"/>
              <a:t>Pop-up Stores</a:t>
            </a:r>
            <a:r>
              <a:rPr lang="de-DE" altLang="de-DE" sz="1000" i="1" baseline="30000" dirty="0"/>
              <a:t>*</a:t>
            </a:r>
            <a:r>
              <a:rPr lang="de-DE" altLang="de-DE" sz="1000" i="1" dirty="0"/>
              <a:t> für Konsumenten optimal gestalten lassen und freuen uns über jede Unterstützung in Form von Meinungen und Erfahrungen! Die folgenden Fragen lassen sich in etwa </a:t>
            </a:r>
            <a:r>
              <a:rPr lang="de-DE" altLang="de-DE" sz="1000" b="1" i="1" dirty="0"/>
              <a:t>15 Minuten</a:t>
            </a:r>
            <a:r>
              <a:rPr lang="de-DE" altLang="de-DE" sz="1000" i="1" dirty="0"/>
              <a:t> beantworten. Die spontanen Antworten sind dabei meist die besten. Selbstverständlich sind alle Angaben freiwillig und anonym. Wir verwenden die Antworten ausschließlich für das Forschungsprojekt, über das wir gern nähere Auskunft geben. Zu erreichen sind wir per E-Mail unter </a:t>
            </a:r>
            <a:r>
              <a:rPr lang="de-DE" altLang="de-DE" sz="1000" i="1" dirty="0" err="1"/>
              <a:t>katharina.klug@AMDnet.de</a:t>
            </a:r>
            <a:r>
              <a:rPr lang="de-DE" altLang="de-DE" sz="1000" i="1" dirty="0"/>
              <a:t> oder telefonisch unter +49 (0)89 3866 78-0.  </a:t>
            </a:r>
          </a:p>
          <a:p>
            <a:pPr algn="just" eaLnBrk="1" hangingPunct="1">
              <a:spcBef>
                <a:spcPct val="0"/>
              </a:spcBef>
              <a:buFontTx/>
              <a:buNone/>
            </a:pPr>
            <a:r>
              <a:rPr lang="de-DE" altLang="de-DE" sz="1000" b="1" i="1" dirty="0"/>
              <a:t>Herzlichen Dank </a:t>
            </a:r>
            <a:r>
              <a:rPr lang="de-DE" altLang="de-DE" sz="1000" i="1" dirty="0" err="1"/>
              <a:t>für's</a:t>
            </a:r>
            <a:r>
              <a:rPr lang="de-DE" altLang="de-DE" sz="1000" i="1" dirty="0"/>
              <a:t> Mitmachen!</a:t>
            </a:r>
          </a:p>
        </p:txBody>
      </p:sp>
      <p:sp>
        <p:nvSpPr>
          <p:cNvPr id="15363" name="Rectangle 1781">
            <a:extLst>
              <a:ext uri="{FF2B5EF4-FFF2-40B4-BE49-F238E27FC236}">
                <a16:creationId xmlns:a16="http://schemas.microsoft.com/office/drawing/2014/main" id="{DB99421F-F112-724A-ACE5-ADE2559E0A43}"/>
              </a:ext>
            </a:extLst>
          </p:cNvPr>
          <p:cNvSpPr>
            <a:spLocks noChangeArrowheads="1"/>
          </p:cNvSpPr>
          <p:nvPr/>
        </p:nvSpPr>
        <p:spPr bwMode="auto">
          <a:xfrm>
            <a:off x="76200" y="66675"/>
            <a:ext cx="6705600" cy="2095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364" name="Text Box 2860">
            <a:extLst>
              <a:ext uri="{FF2B5EF4-FFF2-40B4-BE49-F238E27FC236}">
                <a16:creationId xmlns:a16="http://schemas.microsoft.com/office/drawing/2014/main" id="{B0C2995A-78CA-9342-A7B7-DC5ECAF0420A}"/>
              </a:ext>
            </a:extLst>
          </p:cNvPr>
          <p:cNvSpPr txBox="1">
            <a:spLocks noChangeArrowheads="1"/>
          </p:cNvSpPr>
          <p:nvPr/>
        </p:nvSpPr>
        <p:spPr bwMode="auto">
          <a:xfrm>
            <a:off x="152400" y="300038"/>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1200"/>
          </a:p>
        </p:txBody>
      </p:sp>
      <p:pic>
        <p:nvPicPr>
          <p:cNvPr id="15365" name="Bild 2">
            <a:extLst>
              <a:ext uri="{FF2B5EF4-FFF2-40B4-BE49-F238E27FC236}">
                <a16:creationId xmlns:a16="http://schemas.microsoft.com/office/drawing/2014/main" id="{683522BA-9D23-0146-A0B8-40F40B504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425" y="165100"/>
            <a:ext cx="9445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hteck 8">
            <a:extLst>
              <a:ext uri="{FF2B5EF4-FFF2-40B4-BE49-F238E27FC236}">
                <a16:creationId xmlns:a16="http://schemas.microsoft.com/office/drawing/2014/main" id="{F3A708C4-9419-E545-8BF5-A5D42C55DB26}"/>
              </a:ext>
            </a:extLst>
          </p:cNvPr>
          <p:cNvSpPr>
            <a:spLocks noChangeArrowheads="1"/>
          </p:cNvSpPr>
          <p:nvPr/>
        </p:nvSpPr>
        <p:spPr bwMode="auto">
          <a:xfrm>
            <a:off x="6934994" y="854075"/>
            <a:ext cx="10366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de-DE" altLang="de-DE" sz="900" i="1" dirty="0"/>
              <a:t>Ansprechpartner:</a:t>
            </a:r>
          </a:p>
          <a:p>
            <a:pPr eaLnBrk="1" hangingPunct="1"/>
            <a:r>
              <a:rPr lang="de-DE" altLang="de-DE" sz="900" dirty="0"/>
              <a:t>Prof. Dr. </a:t>
            </a:r>
            <a:br>
              <a:rPr lang="de-DE" altLang="de-DE" sz="900" dirty="0"/>
            </a:br>
            <a:r>
              <a:rPr lang="de-DE" altLang="de-DE" sz="900" dirty="0"/>
              <a:t>Katharina Klug</a:t>
            </a:r>
          </a:p>
        </p:txBody>
      </p:sp>
      <p:sp>
        <p:nvSpPr>
          <p:cNvPr id="10" name="Rechteck 9">
            <a:extLst>
              <a:ext uri="{FF2B5EF4-FFF2-40B4-BE49-F238E27FC236}">
                <a16:creationId xmlns:a16="http://schemas.microsoft.com/office/drawing/2014/main" id="{639DA5BE-A611-DA4E-9EEE-19468A053862}"/>
              </a:ext>
            </a:extLst>
          </p:cNvPr>
          <p:cNvSpPr/>
          <p:nvPr/>
        </p:nvSpPr>
        <p:spPr>
          <a:xfrm>
            <a:off x="71438" y="1366838"/>
            <a:ext cx="6710362" cy="822325"/>
          </a:xfrm>
          <a:prstGeom prst="rect">
            <a:avLst/>
          </a:prstGeom>
        </p:spPr>
        <p:txBody>
          <a:bodyPr>
            <a:spAutoFit/>
          </a:bodyPr>
          <a:lstStyle/>
          <a:p>
            <a:pPr algn="just" eaLnBrk="1" hangingPunct="1">
              <a:defRPr/>
            </a:pPr>
            <a:r>
              <a:rPr lang="de-DE" altLang="de-DE" sz="950" baseline="30000" dirty="0"/>
              <a:t>*</a:t>
            </a:r>
            <a:r>
              <a:rPr lang="de-DE" altLang="de-DE" sz="950" dirty="0"/>
              <a:t> Ein </a:t>
            </a:r>
            <a:r>
              <a:rPr lang="de-DE" altLang="de-DE" sz="950" b="1" dirty="0"/>
              <a:t>Pop-up Store </a:t>
            </a:r>
            <a:r>
              <a:rPr lang="de-DE" altLang="de-DE" sz="950" dirty="0"/>
              <a:t>ist ein plötzlich auftauchender Laden, der für </a:t>
            </a:r>
            <a:r>
              <a:rPr lang="de-DE" altLang="de-DE" sz="950" b="1" dirty="0"/>
              <a:t>kurze Zeit </a:t>
            </a:r>
            <a:r>
              <a:rPr lang="de-DE" altLang="de-DE" sz="950" dirty="0"/>
              <a:t>(z.B. 3 Monate) öffnet und dann wieder schließt. Pop-up Stores können überall auftauchen, in typischen Shopping-Umgebungen (z.B. Innenstadt) oder gewissermaßen als Geheimtipp gezielt abseits davon. Pop-up Stores können sowohl von großen bekannten Marken als auch von weniger bekannten (z.B. regionalen oder neuen) Unternehmen der unterschiedlichsten Branchen eröffnet werden. Das Sortiment kann dabei von einzelnen Produkten bis hin zu einem produktübergreifenden Angebot reichen. </a:t>
            </a:r>
          </a:p>
        </p:txBody>
      </p:sp>
      <p:pic>
        <p:nvPicPr>
          <p:cNvPr id="15368" name="Grafik 10">
            <a:extLst>
              <a:ext uri="{FF2B5EF4-FFF2-40B4-BE49-F238E27FC236}">
                <a16:creationId xmlns:a16="http://schemas.microsoft.com/office/drawing/2014/main" id="{C9B56138-1AB2-0A41-8274-5F048D19A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3425" y="538163"/>
            <a:ext cx="9445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Text Box 3793">
            <a:extLst>
              <a:ext uri="{FF2B5EF4-FFF2-40B4-BE49-F238E27FC236}">
                <a16:creationId xmlns:a16="http://schemas.microsoft.com/office/drawing/2014/main" id="{BE92C80A-1EBA-1C48-9416-6A92E4130817}"/>
              </a:ext>
            </a:extLst>
          </p:cNvPr>
          <p:cNvSpPr txBox="1">
            <a:spLocks noChangeArrowheads="1"/>
          </p:cNvSpPr>
          <p:nvPr/>
        </p:nvSpPr>
        <p:spPr bwMode="auto">
          <a:xfrm>
            <a:off x="-3175" y="2189163"/>
            <a:ext cx="6789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b="1" dirty="0"/>
              <a:t>1. 	</a:t>
            </a:r>
            <a:r>
              <a:rPr lang="de-DE" altLang="de-DE" sz="1000" dirty="0"/>
              <a:t>Zunächst wollen wir gern etwas über Ihre </a:t>
            </a:r>
            <a:r>
              <a:rPr lang="de-DE" altLang="de-DE" sz="1000" b="1" dirty="0"/>
              <a:t>Einkaufsvorlieben</a:t>
            </a:r>
            <a:r>
              <a:rPr lang="de-DE" altLang="de-DE" sz="1000" dirty="0"/>
              <a:t> erfahren. Welche der folgenden </a:t>
            </a:r>
            <a:r>
              <a:rPr lang="de-DE" altLang="de-DE" sz="1000" b="1" dirty="0"/>
              <a:t>Branchen</a:t>
            </a:r>
            <a:r>
              <a:rPr lang="de-DE" altLang="de-DE" sz="1000" dirty="0"/>
              <a:t> bzw. Produktkategorien sind in der Regel für Sie von besonderem Interesse? </a:t>
            </a:r>
            <a:r>
              <a:rPr lang="de-DE" altLang="de-DE" sz="1000" i="1" dirty="0"/>
              <a:t>(Mehrfachnennungen möglich)</a:t>
            </a:r>
          </a:p>
        </p:txBody>
      </p:sp>
      <p:sp>
        <p:nvSpPr>
          <p:cNvPr id="15370" name="Rectangle 3846">
            <a:extLst>
              <a:ext uri="{FF2B5EF4-FFF2-40B4-BE49-F238E27FC236}">
                <a16:creationId xmlns:a16="http://schemas.microsoft.com/office/drawing/2014/main" id="{E955C776-2B1E-3340-98DE-B5DA7CDED3FE}"/>
              </a:ext>
            </a:extLst>
          </p:cNvPr>
          <p:cNvSpPr>
            <a:spLocks noChangeArrowheads="1"/>
          </p:cNvSpPr>
          <p:nvPr/>
        </p:nvSpPr>
        <p:spPr bwMode="auto">
          <a:xfrm>
            <a:off x="520700" y="3028950"/>
            <a:ext cx="1728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Kosmetik/Parfüm</a:t>
            </a:r>
          </a:p>
        </p:txBody>
      </p:sp>
      <p:sp>
        <p:nvSpPr>
          <p:cNvPr id="15371" name="Rectangle 3964">
            <a:extLst>
              <a:ext uri="{FF2B5EF4-FFF2-40B4-BE49-F238E27FC236}">
                <a16:creationId xmlns:a16="http://schemas.microsoft.com/office/drawing/2014/main" id="{A6351234-A98B-F840-A5D3-CC6855C72518}"/>
              </a:ext>
            </a:extLst>
          </p:cNvPr>
          <p:cNvSpPr>
            <a:spLocks noChangeArrowheads="1"/>
          </p:cNvSpPr>
          <p:nvPr/>
        </p:nvSpPr>
        <p:spPr bwMode="auto">
          <a:xfrm>
            <a:off x="339725" y="2840038"/>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5372" name="Rectangle 3968">
            <a:extLst>
              <a:ext uri="{FF2B5EF4-FFF2-40B4-BE49-F238E27FC236}">
                <a16:creationId xmlns:a16="http://schemas.microsoft.com/office/drawing/2014/main" id="{1C3380E9-E4D5-3A45-9528-9FA303055CBD}"/>
              </a:ext>
            </a:extLst>
          </p:cNvPr>
          <p:cNvSpPr>
            <a:spLocks noChangeArrowheads="1"/>
          </p:cNvSpPr>
          <p:nvPr/>
        </p:nvSpPr>
        <p:spPr bwMode="auto">
          <a:xfrm>
            <a:off x="339725" y="3062288"/>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5373" name="Rectangle 3846">
            <a:extLst>
              <a:ext uri="{FF2B5EF4-FFF2-40B4-BE49-F238E27FC236}">
                <a16:creationId xmlns:a16="http://schemas.microsoft.com/office/drawing/2014/main" id="{197970F6-A2E9-BE4A-88E5-7177443E540D}"/>
              </a:ext>
            </a:extLst>
          </p:cNvPr>
          <p:cNvSpPr>
            <a:spLocks noChangeArrowheads="1"/>
          </p:cNvSpPr>
          <p:nvPr/>
        </p:nvSpPr>
        <p:spPr bwMode="auto">
          <a:xfrm>
            <a:off x="2357438" y="2806700"/>
            <a:ext cx="17287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Sportartikel</a:t>
            </a:r>
          </a:p>
        </p:txBody>
      </p:sp>
      <p:sp>
        <p:nvSpPr>
          <p:cNvPr id="15374" name="Rectangle 3846">
            <a:extLst>
              <a:ext uri="{FF2B5EF4-FFF2-40B4-BE49-F238E27FC236}">
                <a16:creationId xmlns:a16="http://schemas.microsoft.com/office/drawing/2014/main" id="{A34B5C7B-F02E-F047-B6A0-8FD5E3BD773B}"/>
              </a:ext>
            </a:extLst>
          </p:cNvPr>
          <p:cNvSpPr>
            <a:spLocks noChangeArrowheads="1"/>
          </p:cNvSpPr>
          <p:nvPr/>
        </p:nvSpPr>
        <p:spPr bwMode="auto">
          <a:xfrm>
            <a:off x="2359025" y="3028950"/>
            <a:ext cx="1316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Geschenkartikel</a:t>
            </a:r>
          </a:p>
        </p:txBody>
      </p:sp>
      <p:sp>
        <p:nvSpPr>
          <p:cNvPr id="15375" name="Rectangle 3964">
            <a:extLst>
              <a:ext uri="{FF2B5EF4-FFF2-40B4-BE49-F238E27FC236}">
                <a16:creationId xmlns:a16="http://schemas.microsoft.com/office/drawing/2014/main" id="{47C70D76-C90C-9841-B4E9-2AEEB8CB71FE}"/>
              </a:ext>
            </a:extLst>
          </p:cNvPr>
          <p:cNvSpPr>
            <a:spLocks noChangeArrowheads="1"/>
          </p:cNvSpPr>
          <p:nvPr/>
        </p:nvSpPr>
        <p:spPr bwMode="auto">
          <a:xfrm>
            <a:off x="2178050" y="2840038"/>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5376" name="Rectangle 3968">
            <a:extLst>
              <a:ext uri="{FF2B5EF4-FFF2-40B4-BE49-F238E27FC236}">
                <a16:creationId xmlns:a16="http://schemas.microsoft.com/office/drawing/2014/main" id="{B8AD5B84-CEB7-D54B-B8F6-8920FE124AFF}"/>
              </a:ext>
            </a:extLst>
          </p:cNvPr>
          <p:cNvSpPr>
            <a:spLocks noChangeArrowheads="1"/>
          </p:cNvSpPr>
          <p:nvPr/>
        </p:nvSpPr>
        <p:spPr bwMode="auto">
          <a:xfrm>
            <a:off x="2178050" y="3062288"/>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5377" name="Text Box 3791">
            <a:extLst>
              <a:ext uri="{FF2B5EF4-FFF2-40B4-BE49-F238E27FC236}">
                <a16:creationId xmlns:a16="http://schemas.microsoft.com/office/drawing/2014/main" id="{A6358DBF-E6FD-4B4E-B7ED-38DC3A8C6AED}"/>
              </a:ext>
            </a:extLst>
          </p:cNvPr>
          <p:cNvSpPr txBox="1">
            <a:spLocks noChangeArrowheads="1"/>
          </p:cNvSpPr>
          <p:nvPr/>
        </p:nvSpPr>
        <p:spPr bwMode="auto">
          <a:xfrm>
            <a:off x="5138738" y="3014663"/>
            <a:ext cx="365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571500" algn="l"/>
              </a:tabLst>
              <a:defRPr sz="3200">
                <a:solidFill>
                  <a:schemeClr val="tx1"/>
                </a:solidFill>
                <a:latin typeface="Times New Roman" panose="02020603050405020304" pitchFamily="18" charset="0"/>
              </a:defRPr>
            </a:lvl1pPr>
            <a:lvl2pPr marL="742950" indent="-285750">
              <a:spcBef>
                <a:spcPct val="20000"/>
              </a:spcBef>
              <a:buChar char="–"/>
              <a:tabLst>
                <a:tab pos="571500" algn="l"/>
              </a:tabLst>
              <a:defRPr sz="2800">
                <a:solidFill>
                  <a:schemeClr val="tx1"/>
                </a:solidFill>
                <a:latin typeface="Times New Roman" panose="02020603050405020304" pitchFamily="18" charset="0"/>
              </a:defRPr>
            </a:lvl2pPr>
            <a:lvl3pPr marL="1143000" indent="-228600">
              <a:spcBef>
                <a:spcPct val="20000"/>
              </a:spcBef>
              <a:buChar char="•"/>
              <a:tabLst>
                <a:tab pos="571500" algn="l"/>
              </a:tabLst>
              <a:defRPr sz="2400">
                <a:solidFill>
                  <a:schemeClr val="tx1"/>
                </a:solidFill>
                <a:latin typeface="Times New Roman" panose="02020603050405020304" pitchFamily="18" charset="0"/>
              </a:defRPr>
            </a:lvl3pPr>
            <a:lvl4pPr marL="1600200" indent="-228600">
              <a:spcBef>
                <a:spcPct val="20000"/>
              </a:spcBef>
              <a:buChar char="–"/>
              <a:tabLst>
                <a:tab pos="571500" algn="l"/>
              </a:tabLst>
              <a:defRPr sz="2000">
                <a:solidFill>
                  <a:schemeClr val="tx1"/>
                </a:solidFill>
                <a:latin typeface="Times New Roman" panose="02020603050405020304" pitchFamily="18" charset="0"/>
              </a:defRPr>
            </a:lvl4pPr>
            <a:lvl5pPr marL="2057400" indent="-228600">
              <a:spcBef>
                <a:spcPct val="20000"/>
              </a:spcBef>
              <a:buChar char="»"/>
              <a:tabLst>
                <a:tab pos="5715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9pPr>
          </a:lstStyle>
          <a:p>
            <a:pPr eaLnBrk="1" hangingPunct="1">
              <a:spcBef>
                <a:spcPct val="0"/>
              </a:spcBef>
              <a:buFontTx/>
              <a:buNone/>
            </a:pPr>
            <a:r>
              <a:rPr lang="de-DE" altLang="de-DE" sz="1200">
                <a:latin typeface="Arial" panose="020B0604020202020204" pitchFamily="34" charset="0"/>
                <a:cs typeface="Times New Roman" panose="02020603050405020304" pitchFamily="18" charset="0"/>
                <a:sym typeface="Wingdings" pitchFamily="2" charset="2"/>
              </a:rPr>
              <a:t> </a:t>
            </a:r>
          </a:p>
        </p:txBody>
      </p:sp>
      <p:sp>
        <p:nvSpPr>
          <p:cNvPr id="15378" name="Rectangle 3846">
            <a:extLst>
              <a:ext uri="{FF2B5EF4-FFF2-40B4-BE49-F238E27FC236}">
                <a16:creationId xmlns:a16="http://schemas.microsoft.com/office/drawing/2014/main" id="{CDDC0E41-B72A-5B4A-8AB3-4A4BDA9B55F4}"/>
              </a:ext>
            </a:extLst>
          </p:cNvPr>
          <p:cNvSpPr>
            <a:spLocks noChangeArrowheads="1"/>
          </p:cNvSpPr>
          <p:nvPr/>
        </p:nvSpPr>
        <p:spPr bwMode="auto">
          <a:xfrm>
            <a:off x="2357438" y="2578100"/>
            <a:ext cx="17287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Technik/Elektronik</a:t>
            </a:r>
          </a:p>
        </p:txBody>
      </p:sp>
      <p:sp>
        <p:nvSpPr>
          <p:cNvPr id="15379" name="Rectangle 3846">
            <a:extLst>
              <a:ext uri="{FF2B5EF4-FFF2-40B4-BE49-F238E27FC236}">
                <a16:creationId xmlns:a16="http://schemas.microsoft.com/office/drawing/2014/main" id="{CC05605D-7254-6F48-A913-91A902F3BBE8}"/>
              </a:ext>
            </a:extLst>
          </p:cNvPr>
          <p:cNvSpPr>
            <a:spLocks noChangeArrowheads="1"/>
          </p:cNvSpPr>
          <p:nvPr/>
        </p:nvSpPr>
        <p:spPr bwMode="auto">
          <a:xfrm>
            <a:off x="4084638" y="3028950"/>
            <a:ext cx="13160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Andere, und zwar: </a:t>
            </a:r>
          </a:p>
        </p:txBody>
      </p:sp>
      <p:sp>
        <p:nvSpPr>
          <p:cNvPr id="15380" name="Rectangle 3964">
            <a:extLst>
              <a:ext uri="{FF2B5EF4-FFF2-40B4-BE49-F238E27FC236}">
                <a16:creationId xmlns:a16="http://schemas.microsoft.com/office/drawing/2014/main" id="{E7DFA704-B027-C943-B288-106C043EACB6}"/>
              </a:ext>
            </a:extLst>
          </p:cNvPr>
          <p:cNvSpPr>
            <a:spLocks noChangeArrowheads="1"/>
          </p:cNvSpPr>
          <p:nvPr/>
        </p:nvSpPr>
        <p:spPr bwMode="auto">
          <a:xfrm>
            <a:off x="2178050" y="2611438"/>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5381" name="Rectangle 3968">
            <a:extLst>
              <a:ext uri="{FF2B5EF4-FFF2-40B4-BE49-F238E27FC236}">
                <a16:creationId xmlns:a16="http://schemas.microsoft.com/office/drawing/2014/main" id="{83C4D133-0091-4D4E-9496-B29F5E8A2FD2}"/>
              </a:ext>
            </a:extLst>
          </p:cNvPr>
          <p:cNvSpPr>
            <a:spLocks noChangeArrowheads="1"/>
          </p:cNvSpPr>
          <p:nvPr/>
        </p:nvSpPr>
        <p:spPr bwMode="auto">
          <a:xfrm>
            <a:off x="3903663" y="3062288"/>
            <a:ext cx="179387"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5382" name="Line 941">
            <a:extLst>
              <a:ext uri="{FF2B5EF4-FFF2-40B4-BE49-F238E27FC236}">
                <a16:creationId xmlns:a16="http://schemas.microsoft.com/office/drawing/2014/main" id="{9E0EF263-2F83-F648-8E01-0451CAE01E9C}"/>
              </a:ext>
            </a:extLst>
          </p:cNvPr>
          <p:cNvSpPr>
            <a:spLocks noChangeShapeType="1"/>
          </p:cNvSpPr>
          <p:nvPr/>
        </p:nvSpPr>
        <p:spPr bwMode="auto">
          <a:xfrm>
            <a:off x="88900" y="3325813"/>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5383" name="Rectangle 3846">
            <a:extLst>
              <a:ext uri="{FF2B5EF4-FFF2-40B4-BE49-F238E27FC236}">
                <a16:creationId xmlns:a16="http://schemas.microsoft.com/office/drawing/2014/main" id="{448A1D3E-64BE-F64A-8334-F6A871F0B24C}"/>
              </a:ext>
            </a:extLst>
          </p:cNvPr>
          <p:cNvSpPr>
            <a:spLocks noChangeArrowheads="1"/>
          </p:cNvSpPr>
          <p:nvPr/>
        </p:nvSpPr>
        <p:spPr bwMode="auto">
          <a:xfrm>
            <a:off x="522288" y="2578100"/>
            <a:ext cx="17287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Kleidung</a:t>
            </a:r>
          </a:p>
        </p:txBody>
      </p:sp>
      <p:sp>
        <p:nvSpPr>
          <p:cNvPr id="15384" name="Rectangle 3964">
            <a:extLst>
              <a:ext uri="{FF2B5EF4-FFF2-40B4-BE49-F238E27FC236}">
                <a16:creationId xmlns:a16="http://schemas.microsoft.com/office/drawing/2014/main" id="{885A5FA6-91B5-D44E-8170-B1F1A82F4E85}"/>
              </a:ext>
            </a:extLst>
          </p:cNvPr>
          <p:cNvSpPr>
            <a:spLocks noChangeArrowheads="1"/>
          </p:cNvSpPr>
          <p:nvPr/>
        </p:nvSpPr>
        <p:spPr bwMode="auto">
          <a:xfrm>
            <a:off x="339725" y="2611438"/>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5385" name="Rectangle 3846">
            <a:extLst>
              <a:ext uri="{FF2B5EF4-FFF2-40B4-BE49-F238E27FC236}">
                <a16:creationId xmlns:a16="http://schemas.microsoft.com/office/drawing/2014/main" id="{9C1B33E1-7BC7-9E49-B997-85EA97AD3958}"/>
              </a:ext>
            </a:extLst>
          </p:cNvPr>
          <p:cNvSpPr>
            <a:spLocks noChangeArrowheads="1"/>
          </p:cNvSpPr>
          <p:nvPr/>
        </p:nvSpPr>
        <p:spPr bwMode="auto">
          <a:xfrm>
            <a:off x="525463" y="2806700"/>
            <a:ext cx="17287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Schuhe/Accessoires</a:t>
            </a:r>
          </a:p>
        </p:txBody>
      </p:sp>
      <p:sp>
        <p:nvSpPr>
          <p:cNvPr id="15386" name="Rectangle 3846">
            <a:extLst>
              <a:ext uri="{FF2B5EF4-FFF2-40B4-BE49-F238E27FC236}">
                <a16:creationId xmlns:a16="http://schemas.microsoft.com/office/drawing/2014/main" id="{F79DDE8F-1CFD-694D-8F7E-5DA3181DBB1A}"/>
              </a:ext>
            </a:extLst>
          </p:cNvPr>
          <p:cNvSpPr>
            <a:spLocks noChangeArrowheads="1"/>
          </p:cNvSpPr>
          <p:nvPr/>
        </p:nvSpPr>
        <p:spPr bwMode="auto">
          <a:xfrm>
            <a:off x="4084638" y="2578100"/>
            <a:ext cx="12017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Lebensmittel</a:t>
            </a:r>
          </a:p>
        </p:txBody>
      </p:sp>
      <p:sp>
        <p:nvSpPr>
          <p:cNvPr id="15387" name="Rectangle 3968">
            <a:extLst>
              <a:ext uri="{FF2B5EF4-FFF2-40B4-BE49-F238E27FC236}">
                <a16:creationId xmlns:a16="http://schemas.microsoft.com/office/drawing/2014/main" id="{BD3F9182-9E7F-2149-9E74-7F581C86990D}"/>
              </a:ext>
            </a:extLst>
          </p:cNvPr>
          <p:cNvSpPr>
            <a:spLocks noChangeArrowheads="1"/>
          </p:cNvSpPr>
          <p:nvPr/>
        </p:nvSpPr>
        <p:spPr bwMode="auto">
          <a:xfrm>
            <a:off x="3903663" y="2611438"/>
            <a:ext cx="179387"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5388" name="Line 3792">
            <a:extLst>
              <a:ext uri="{FF2B5EF4-FFF2-40B4-BE49-F238E27FC236}">
                <a16:creationId xmlns:a16="http://schemas.microsoft.com/office/drawing/2014/main" id="{2E74634A-E9A4-304C-842E-1D7FEDDC9366}"/>
              </a:ext>
            </a:extLst>
          </p:cNvPr>
          <p:cNvSpPr>
            <a:spLocks noChangeShapeType="1"/>
          </p:cNvSpPr>
          <p:nvPr/>
        </p:nvSpPr>
        <p:spPr bwMode="auto">
          <a:xfrm flipV="1">
            <a:off x="5499100" y="3241675"/>
            <a:ext cx="1260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a:p>
        </p:txBody>
      </p:sp>
      <p:sp>
        <p:nvSpPr>
          <p:cNvPr id="15389" name="Rectangle 3846">
            <a:extLst>
              <a:ext uri="{FF2B5EF4-FFF2-40B4-BE49-F238E27FC236}">
                <a16:creationId xmlns:a16="http://schemas.microsoft.com/office/drawing/2014/main" id="{659F8A53-9A2C-AE44-A932-C8E315D71B66}"/>
              </a:ext>
            </a:extLst>
          </p:cNvPr>
          <p:cNvSpPr>
            <a:spLocks noChangeArrowheads="1"/>
          </p:cNvSpPr>
          <p:nvPr/>
        </p:nvSpPr>
        <p:spPr bwMode="auto">
          <a:xfrm>
            <a:off x="4087813" y="2806700"/>
            <a:ext cx="14112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Bücher/Zeitschriften</a:t>
            </a:r>
          </a:p>
        </p:txBody>
      </p:sp>
      <p:sp>
        <p:nvSpPr>
          <p:cNvPr id="15390" name="Rectangle 3968">
            <a:extLst>
              <a:ext uri="{FF2B5EF4-FFF2-40B4-BE49-F238E27FC236}">
                <a16:creationId xmlns:a16="http://schemas.microsoft.com/office/drawing/2014/main" id="{B7D58D57-17AB-254F-81C3-93686E45A280}"/>
              </a:ext>
            </a:extLst>
          </p:cNvPr>
          <p:cNvSpPr>
            <a:spLocks noChangeArrowheads="1"/>
          </p:cNvSpPr>
          <p:nvPr/>
        </p:nvSpPr>
        <p:spPr bwMode="auto">
          <a:xfrm>
            <a:off x="3906838" y="2840038"/>
            <a:ext cx="179387"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5391" name="Text Box 3793">
            <a:extLst>
              <a:ext uri="{FF2B5EF4-FFF2-40B4-BE49-F238E27FC236}">
                <a16:creationId xmlns:a16="http://schemas.microsoft.com/office/drawing/2014/main" id="{6E7F1DC2-8DD7-CF4E-96CC-B205CCA36779}"/>
              </a:ext>
            </a:extLst>
          </p:cNvPr>
          <p:cNvSpPr txBox="1">
            <a:spLocks noChangeArrowheads="1"/>
          </p:cNvSpPr>
          <p:nvPr/>
        </p:nvSpPr>
        <p:spPr bwMode="auto">
          <a:xfrm>
            <a:off x="0" y="3330575"/>
            <a:ext cx="67897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b="1" dirty="0"/>
              <a:t>2. 	</a:t>
            </a:r>
            <a:r>
              <a:rPr lang="de-DE" altLang="de-DE" sz="1000" dirty="0"/>
              <a:t>Ganz spontan: Welche </a:t>
            </a:r>
            <a:r>
              <a:rPr lang="de-DE" altLang="de-DE" sz="1000" b="1" dirty="0"/>
              <a:t>Ladenatmosphäre</a:t>
            </a:r>
            <a:r>
              <a:rPr lang="de-DE" altLang="de-DE" sz="1000" dirty="0"/>
              <a:t> spricht </a:t>
            </a:r>
            <a:r>
              <a:rPr lang="de-DE" altLang="de-DE" sz="1000"/>
              <a:t>Sie beim </a:t>
            </a:r>
            <a:r>
              <a:rPr lang="de-DE" altLang="de-DE" sz="1000" dirty="0"/>
              <a:t>Einkaufen am ehesten an? </a:t>
            </a:r>
            <a:r>
              <a:rPr lang="de-DE" altLang="de-DE" sz="1000" i="1" dirty="0"/>
              <a:t>(Mehrfachnennungen möglich) </a:t>
            </a:r>
          </a:p>
        </p:txBody>
      </p:sp>
      <p:sp>
        <p:nvSpPr>
          <p:cNvPr id="15392" name="Rectangle 3846">
            <a:extLst>
              <a:ext uri="{FF2B5EF4-FFF2-40B4-BE49-F238E27FC236}">
                <a16:creationId xmlns:a16="http://schemas.microsoft.com/office/drawing/2014/main" id="{8E89FA89-503F-F241-ACAD-D7E3A9955B18}"/>
              </a:ext>
            </a:extLst>
          </p:cNvPr>
          <p:cNvSpPr>
            <a:spLocks noChangeArrowheads="1"/>
          </p:cNvSpPr>
          <p:nvPr/>
        </p:nvSpPr>
        <p:spPr bwMode="auto">
          <a:xfrm>
            <a:off x="523875" y="3989388"/>
            <a:ext cx="17287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Exklusiv &amp; luxuriös</a:t>
            </a:r>
          </a:p>
        </p:txBody>
      </p:sp>
      <p:sp>
        <p:nvSpPr>
          <p:cNvPr id="15393" name="Rectangle 3964">
            <a:extLst>
              <a:ext uri="{FF2B5EF4-FFF2-40B4-BE49-F238E27FC236}">
                <a16:creationId xmlns:a16="http://schemas.microsoft.com/office/drawing/2014/main" id="{26E628D6-19A9-5B49-88EC-197D09BAFEFD}"/>
              </a:ext>
            </a:extLst>
          </p:cNvPr>
          <p:cNvSpPr>
            <a:spLocks noChangeArrowheads="1"/>
          </p:cNvSpPr>
          <p:nvPr/>
        </p:nvSpPr>
        <p:spPr bwMode="auto">
          <a:xfrm>
            <a:off x="342900" y="3800475"/>
            <a:ext cx="179388"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5394" name="Rectangle 3968">
            <a:extLst>
              <a:ext uri="{FF2B5EF4-FFF2-40B4-BE49-F238E27FC236}">
                <a16:creationId xmlns:a16="http://schemas.microsoft.com/office/drawing/2014/main" id="{D6FD7E9A-5CEB-B948-8BF9-89254F9C4643}"/>
              </a:ext>
            </a:extLst>
          </p:cNvPr>
          <p:cNvSpPr>
            <a:spLocks noChangeArrowheads="1"/>
          </p:cNvSpPr>
          <p:nvPr/>
        </p:nvSpPr>
        <p:spPr bwMode="auto">
          <a:xfrm>
            <a:off x="342900" y="4022725"/>
            <a:ext cx="179388"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5395" name="Rectangle 3846">
            <a:extLst>
              <a:ext uri="{FF2B5EF4-FFF2-40B4-BE49-F238E27FC236}">
                <a16:creationId xmlns:a16="http://schemas.microsoft.com/office/drawing/2014/main" id="{78DAE21A-E371-C542-A3B2-FE760BDF166E}"/>
              </a:ext>
            </a:extLst>
          </p:cNvPr>
          <p:cNvSpPr>
            <a:spLocks noChangeArrowheads="1"/>
          </p:cNvSpPr>
          <p:nvPr/>
        </p:nvSpPr>
        <p:spPr bwMode="auto">
          <a:xfrm>
            <a:off x="525463" y="3538538"/>
            <a:ext cx="17287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Klassisch &amp; konservativ</a:t>
            </a:r>
          </a:p>
        </p:txBody>
      </p:sp>
      <p:sp>
        <p:nvSpPr>
          <p:cNvPr id="15396" name="Rectangle 3964">
            <a:extLst>
              <a:ext uri="{FF2B5EF4-FFF2-40B4-BE49-F238E27FC236}">
                <a16:creationId xmlns:a16="http://schemas.microsoft.com/office/drawing/2014/main" id="{0C1832EF-9C51-364C-80BE-2B67AA2E835E}"/>
              </a:ext>
            </a:extLst>
          </p:cNvPr>
          <p:cNvSpPr>
            <a:spLocks noChangeArrowheads="1"/>
          </p:cNvSpPr>
          <p:nvPr/>
        </p:nvSpPr>
        <p:spPr bwMode="auto">
          <a:xfrm>
            <a:off x="342900" y="3571875"/>
            <a:ext cx="179388"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5397" name="Rectangle 3846">
            <a:extLst>
              <a:ext uri="{FF2B5EF4-FFF2-40B4-BE49-F238E27FC236}">
                <a16:creationId xmlns:a16="http://schemas.microsoft.com/office/drawing/2014/main" id="{F155F180-322D-624F-A0CB-307F196119DB}"/>
              </a:ext>
            </a:extLst>
          </p:cNvPr>
          <p:cNvSpPr>
            <a:spLocks noChangeArrowheads="1"/>
          </p:cNvSpPr>
          <p:nvPr/>
        </p:nvSpPr>
        <p:spPr bwMode="auto">
          <a:xfrm>
            <a:off x="528638" y="3767138"/>
            <a:ext cx="17287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err="1"/>
              <a:t>Stylisch</a:t>
            </a:r>
            <a:r>
              <a:rPr lang="de-DE" altLang="de-DE" sz="1000" dirty="0"/>
              <a:t>  &amp; innovativ</a:t>
            </a:r>
          </a:p>
        </p:txBody>
      </p:sp>
      <p:sp>
        <p:nvSpPr>
          <p:cNvPr id="15398" name="Text Box 3791">
            <a:extLst>
              <a:ext uri="{FF2B5EF4-FFF2-40B4-BE49-F238E27FC236}">
                <a16:creationId xmlns:a16="http://schemas.microsoft.com/office/drawing/2014/main" id="{FD84D97A-0EB8-344C-A48B-4FB65DA53F78}"/>
              </a:ext>
            </a:extLst>
          </p:cNvPr>
          <p:cNvSpPr txBox="1">
            <a:spLocks noChangeArrowheads="1"/>
          </p:cNvSpPr>
          <p:nvPr/>
        </p:nvSpPr>
        <p:spPr bwMode="auto">
          <a:xfrm>
            <a:off x="2414588" y="3759200"/>
            <a:ext cx="365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571500" algn="l"/>
              </a:tabLst>
              <a:defRPr sz="3200">
                <a:solidFill>
                  <a:schemeClr val="tx1"/>
                </a:solidFill>
                <a:latin typeface="Times New Roman" panose="02020603050405020304" pitchFamily="18" charset="0"/>
              </a:defRPr>
            </a:lvl1pPr>
            <a:lvl2pPr marL="742950" indent="-285750">
              <a:spcBef>
                <a:spcPct val="20000"/>
              </a:spcBef>
              <a:buChar char="–"/>
              <a:tabLst>
                <a:tab pos="571500" algn="l"/>
              </a:tabLst>
              <a:defRPr sz="2800">
                <a:solidFill>
                  <a:schemeClr val="tx1"/>
                </a:solidFill>
                <a:latin typeface="Times New Roman" panose="02020603050405020304" pitchFamily="18" charset="0"/>
              </a:defRPr>
            </a:lvl2pPr>
            <a:lvl3pPr marL="1143000" indent="-228600">
              <a:spcBef>
                <a:spcPct val="20000"/>
              </a:spcBef>
              <a:buChar char="•"/>
              <a:tabLst>
                <a:tab pos="571500" algn="l"/>
              </a:tabLst>
              <a:defRPr sz="2400">
                <a:solidFill>
                  <a:schemeClr val="tx1"/>
                </a:solidFill>
                <a:latin typeface="Times New Roman" panose="02020603050405020304" pitchFamily="18" charset="0"/>
              </a:defRPr>
            </a:lvl3pPr>
            <a:lvl4pPr marL="1600200" indent="-228600">
              <a:spcBef>
                <a:spcPct val="20000"/>
              </a:spcBef>
              <a:buChar char="–"/>
              <a:tabLst>
                <a:tab pos="571500" algn="l"/>
              </a:tabLst>
              <a:defRPr sz="2000">
                <a:solidFill>
                  <a:schemeClr val="tx1"/>
                </a:solidFill>
                <a:latin typeface="Times New Roman" panose="02020603050405020304" pitchFamily="18" charset="0"/>
              </a:defRPr>
            </a:lvl4pPr>
            <a:lvl5pPr marL="2057400" indent="-228600">
              <a:spcBef>
                <a:spcPct val="20000"/>
              </a:spcBef>
              <a:buChar char="»"/>
              <a:tabLst>
                <a:tab pos="5715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9pPr>
          </a:lstStyle>
          <a:p>
            <a:pPr eaLnBrk="1" hangingPunct="1">
              <a:spcBef>
                <a:spcPct val="0"/>
              </a:spcBef>
              <a:buFontTx/>
              <a:buNone/>
            </a:pPr>
            <a:r>
              <a:rPr lang="de-DE" altLang="de-DE" sz="1200">
                <a:latin typeface="Arial" panose="020B0604020202020204" pitchFamily="34" charset="0"/>
                <a:cs typeface="Times New Roman" panose="02020603050405020304" pitchFamily="18" charset="0"/>
                <a:sym typeface="Wingdings" pitchFamily="2" charset="2"/>
              </a:rPr>
              <a:t> </a:t>
            </a:r>
          </a:p>
        </p:txBody>
      </p:sp>
      <p:sp>
        <p:nvSpPr>
          <p:cNvPr id="15399" name="Rectangle 3846">
            <a:extLst>
              <a:ext uri="{FF2B5EF4-FFF2-40B4-BE49-F238E27FC236}">
                <a16:creationId xmlns:a16="http://schemas.microsoft.com/office/drawing/2014/main" id="{6735DF49-CF84-2847-BC06-8FD814D78CE3}"/>
              </a:ext>
            </a:extLst>
          </p:cNvPr>
          <p:cNvSpPr>
            <a:spLocks noChangeArrowheads="1"/>
          </p:cNvSpPr>
          <p:nvPr/>
        </p:nvSpPr>
        <p:spPr bwMode="auto">
          <a:xfrm>
            <a:off x="2373313" y="3538538"/>
            <a:ext cx="13160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Andere, und zwar: </a:t>
            </a:r>
          </a:p>
        </p:txBody>
      </p:sp>
      <p:sp>
        <p:nvSpPr>
          <p:cNvPr id="15400" name="Rectangle 3968">
            <a:extLst>
              <a:ext uri="{FF2B5EF4-FFF2-40B4-BE49-F238E27FC236}">
                <a16:creationId xmlns:a16="http://schemas.microsoft.com/office/drawing/2014/main" id="{9DA44A57-634F-394D-A16B-85001ED629EF}"/>
              </a:ext>
            </a:extLst>
          </p:cNvPr>
          <p:cNvSpPr>
            <a:spLocks noChangeArrowheads="1"/>
          </p:cNvSpPr>
          <p:nvPr/>
        </p:nvSpPr>
        <p:spPr bwMode="auto">
          <a:xfrm>
            <a:off x="2178050" y="3571875"/>
            <a:ext cx="179388"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5401" name="Line 3792">
            <a:extLst>
              <a:ext uri="{FF2B5EF4-FFF2-40B4-BE49-F238E27FC236}">
                <a16:creationId xmlns:a16="http://schemas.microsoft.com/office/drawing/2014/main" id="{766D552F-2281-1D4B-B184-0902EC554A1F}"/>
              </a:ext>
            </a:extLst>
          </p:cNvPr>
          <p:cNvSpPr>
            <a:spLocks noChangeShapeType="1"/>
          </p:cNvSpPr>
          <p:nvPr/>
        </p:nvSpPr>
        <p:spPr bwMode="auto">
          <a:xfrm flipV="1">
            <a:off x="2776538" y="3986213"/>
            <a:ext cx="3981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a:p>
        </p:txBody>
      </p:sp>
      <p:sp>
        <p:nvSpPr>
          <p:cNvPr id="15402" name="Line 3792">
            <a:extLst>
              <a:ext uri="{FF2B5EF4-FFF2-40B4-BE49-F238E27FC236}">
                <a16:creationId xmlns:a16="http://schemas.microsoft.com/office/drawing/2014/main" id="{15265651-BC6F-FD44-8CAC-D38F7D0DFE32}"/>
              </a:ext>
            </a:extLst>
          </p:cNvPr>
          <p:cNvSpPr>
            <a:spLocks noChangeShapeType="1"/>
          </p:cNvSpPr>
          <p:nvPr/>
        </p:nvSpPr>
        <p:spPr bwMode="auto">
          <a:xfrm flipV="1">
            <a:off x="2765425" y="4202113"/>
            <a:ext cx="3981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a:p>
        </p:txBody>
      </p:sp>
      <p:sp>
        <p:nvSpPr>
          <p:cNvPr id="15403" name="Line 941">
            <a:extLst>
              <a:ext uri="{FF2B5EF4-FFF2-40B4-BE49-F238E27FC236}">
                <a16:creationId xmlns:a16="http://schemas.microsoft.com/office/drawing/2014/main" id="{C50B802F-651A-5648-A319-C1DBCB09F0A1}"/>
              </a:ext>
            </a:extLst>
          </p:cNvPr>
          <p:cNvSpPr>
            <a:spLocks noChangeShapeType="1"/>
          </p:cNvSpPr>
          <p:nvPr/>
        </p:nvSpPr>
        <p:spPr bwMode="auto">
          <a:xfrm>
            <a:off x="88900" y="4284663"/>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60" name="Abgerundetes Rechteck 59">
            <a:extLst>
              <a:ext uri="{FF2B5EF4-FFF2-40B4-BE49-F238E27FC236}">
                <a16:creationId xmlns:a16="http://schemas.microsoft.com/office/drawing/2014/main" id="{DB461C56-4D0C-4F48-B0B9-6E81E94447D1}"/>
              </a:ext>
            </a:extLst>
          </p:cNvPr>
          <p:cNvSpPr/>
          <p:nvPr/>
        </p:nvSpPr>
        <p:spPr>
          <a:xfrm>
            <a:off x="152400" y="4505325"/>
            <a:ext cx="6594475" cy="101123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15405" name="Text Box 3">
            <a:extLst>
              <a:ext uri="{FF2B5EF4-FFF2-40B4-BE49-F238E27FC236}">
                <a16:creationId xmlns:a16="http://schemas.microsoft.com/office/drawing/2014/main" id="{EBD11D05-C752-424C-A5AE-F6CA1B232A6D}"/>
              </a:ext>
            </a:extLst>
          </p:cNvPr>
          <p:cNvSpPr txBox="1">
            <a:spLocks noChangeArrowheads="1"/>
          </p:cNvSpPr>
          <p:nvPr/>
        </p:nvSpPr>
        <p:spPr bwMode="auto">
          <a:xfrm>
            <a:off x="2597150" y="4521200"/>
            <a:ext cx="39528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lnSpc>
                <a:spcPct val="120000"/>
              </a:lnSpc>
              <a:spcBef>
                <a:spcPct val="0"/>
              </a:spcBef>
              <a:spcAft>
                <a:spcPts val="600"/>
              </a:spcAft>
              <a:buFontTx/>
              <a:buNone/>
            </a:pPr>
            <a:r>
              <a:rPr lang="de-DE" altLang="de-DE" sz="1000" dirty="0"/>
              <a:t>Ein Laden wie Sie ihn gern mögen, d.h. in Ihrer bevorzugten Branche und Ladenatmosphäre eröffnet als Pop-up Store für drei Monate im </a:t>
            </a:r>
            <a:r>
              <a:rPr lang="de-DE" altLang="de-DE" sz="1000" b="1" dirty="0"/>
              <a:t>Stadtzentrum</a:t>
            </a:r>
            <a:r>
              <a:rPr lang="de-DE" altLang="de-DE" sz="1000" dirty="0"/>
              <a:t> (in zentraler Innenstadtlage und typischer Shopping- Umgebung) mit vielen Einkaufsmöglichkeiten. Um dorthin zu gelangen, benötigen Sie etwa </a:t>
            </a:r>
            <a:r>
              <a:rPr lang="de-DE" altLang="de-DE" sz="1000" b="1" dirty="0"/>
              <a:t>20 Minuten </a:t>
            </a:r>
            <a:r>
              <a:rPr lang="de-DE" altLang="de-DE" sz="1000" dirty="0"/>
              <a:t>Fuß-/Fahrweg. </a:t>
            </a:r>
          </a:p>
        </p:txBody>
      </p:sp>
      <p:pic>
        <p:nvPicPr>
          <p:cNvPr id="15406" name="Picture 2" descr="schaufensterpopupzalando">
            <a:extLst>
              <a:ext uri="{FF2B5EF4-FFF2-40B4-BE49-F238E27FC236}">
                <a16:creationId xmlns:a16="http://schemas.microsoft.com/office/drawing/2014/main" id="{23DF84CA-94B2-F940-BBDA-79FEBEF1D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424" r="10425" b="54237"/>
          <a:stretch>
            <a:fillRect/>
          </a:stretch>
        </p:blipFill>
        <p:spPr bwMode="auto">
          <a:xfrm>
            <a:off x="336550" y="4548188"/>
            <a:ext cx="2078038"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7" name="Line 942">
            <a:extLst>
              <a:ext uri="{FF2B5EF4-FFF2-40B4-BE49-F238E27FC236}">
                <a16:creationId xmlns:a16="http://schemas.microsoft.com/office/drawing/2014/main" id="{1B11F19C-CB9F-3145-BAA3-150A87D13D18}"/>
              </a:ext>
            </a:extLst>
          </p:cNvPr>
          <p:cNvSpPr>
            <a:spLocks noChangeShapeType="1"/>
          </p:cNvSpPr>
          <p:nvPr/>
        </p:nvSpPr>
        <p:spPr bwMode="auto">
          <a:xfrm>
            <a:off x="117475" y="5538788"/>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63" name="Text Box 936">
            <a:extLst>
              <a:ext uri="{FF2B5EF4-FFF2-40B4-BE49-F238E27FC236}">
                <a16:creationId xmlns:a16="http://schemas.microsoft.com/office/drawing/2014/main" id="{0D8A51D4-1992-D046-8C6E-CF3DBDFA0A0D}"/>
              </a:ext>
            </a:extLst>
          </p:cNvPr>
          <p:cNvSpPr txBox="1">
            <a:spLocks noChangeArrowheads="1"/>
          </p:cNvSpPr>
          <p:nvPr/>
        </p:nvSpPr>
        <p:spPr bwMode="auto">
          <a:xfrm>
            <a:off x="0" y="5548313"/>
            <a:ext cx="6858000" cy="646112"/>
          </a:xfrm>
          <a:prstGeom prst="rect">
            <a:avLst/>
          </a:prstGeom>
          <a:noFill/>
          <a:ln w="9525">
            <a:noFill/>
            <a:miter lim="800000"/>
            <a:headEnd/>
            <a:tailEnd/>
          </a:ln>
          <a:effectLst/>
        </p:spPr>
        <p:txBody>
          <a:bodyPr>
            <a:spAutoFit/>
          </a:bodyPr>
          <a:lstStyle/>
          <a:p>
            <a:pPr marL="266700" indent="-266700" algn="just" eaLnBrk="1" hangingPunct="1">
              <a:lnSpc>
                <a:spcPct val="120000"/>
              </a:lnSpc>
              <a:defRPr/>
            </a:pPr>
            <a:r>
              <a:rPr lang="de-DE" sz="1000" b="1" dirty="0">
                <a:latin typeface="+mj-lt"/>
                <a:cs typeface="+mn-cs"/>
              </a:rPr>
              <a:t>3.</a:t>
            </a:r>
            <a:r>
              <a:rPr lang="de-DE" sz="1000" dirty="0">
                <a:latin typeface="+mj-lt"/>
                <a:cs typeface="+mn-cs"/>
              </a:rPr>
              <a:t> 	Nun geht es um Ihre generellen </a:t>
            </a:r>
            <a:r>
              <a:rPr lang="de-DE" sz="1000" b="1" dirty="0">
                <a:latin typeface="+mj-lt"/>
                <a:cs typeface="+mn-cs"/>
              </a:rPr>
              <a:t>Eindrücke zum beschriebenen Pop-up Store. </a:t>
            </a:r>
            <a:r>
              <a:rPr lang="de-DE" sz="1000" dirty="0">
                <a:latin typeface="+mj-lt"/>
                <a:cs typeface="+mn-cs"/>
              </a:rPr>
              <a:t>Bitte geben Sie an, ob Sie den folgenden Aussagen zustimmen oder sie eher ablehnen. </a:t>
            </a:r>
            <a:r>
              <a:rPr lang="de-DE" sz="1000" dirty="0">
                <a:cs typeface="Arial" charset="0"/>
              </a:rPr>
              <a:t>Nutzen Sie hierzu bitte folgende Skala von „-3“ = „lehne voll und ganz ab“ bis „+3“ = „stimme voll und ganz zu“. Natürlich können Sie Ihre Antwort zwischen -3 und +3 beliebig abstufen.</a:t>
            </a:r>
            <a:r>
              <a:rPr lang="de-DE" sz="1000" dirty="0">
                <a:latin typeface="+mj-lt"/>
                <a:cs typeface="+mn-cs"/>
              </a:rPr>
              <a:t> </a:t>
            </a:r>
          </a:p>
        </p:txBody>
      </p:sp>
      <p:grpSp>
        <p:nvGrpSpPr>
          <p:cNvPr id="15409" name="Gruppieren 281">
            <a:extLst>
              <a:ext uri="{FF2B5EF4-FFF2-40B4-BE49-F238E27FC236}">
                <a16:creationId xmlns:a16="http://schemas.microsoft.com/office/drawing/2014/main" id="{CFAB4E60-D262-414D-8DE0-686B410238D8}"/>
              </a:ext>
            </a:extLst>
          </p:cNvPr>
          <p:cNvGrpSpPr>
            <a:grpSpLocks/>
          </p:cNvGrpSpPr>
          <p:nvPr/>
        </p:nvGrpSpPr>
        <p:grpSpPr bwMode="auto">
          <a:xfrm>
            <a:off x="76200" y="6176963"/>
            <a:ext cx="6705600" cy="750887"/>
            <a:chOff x="76200" y="5095871"/>
            <a:chExt cx="6705600" cy="750888"/>
          </a:xfrm>
        </p:grpSpPr>
        <p:sp>
          <p:nvSpPr>
            <p:cNvPr id="15538" name="Rectangle 902">
              <a:extLst>
                <a:ext uri="{FF2B5EF4-FFF2-40B4-BE49-F238E27FC236}">
                  <a16:creationId xmlns:a16="http://schemas.microsoft.com/office/drawing/2014/main" id="{A0ECFEC4-432A-6243-852D-2AF13911BABC}"/>
                </a:ext>
              </a:extLst>
            </p:cNvPr>
            <p:cNvSpPr>
              <a:spLocks noChangeArrowheads="1"/>
            </p:cNvSpPr>
            <p:nvPr/>
          </p:nvSpPr>
          <p:spPr bwMode="auto">
            <a:xfrm>
              <a:off x="76200" y="5095871"/>
              <a:ext cx="979259"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66" name="Rectangle 904">
              <a:extLst>
                <a:ext uri="{FF2B5EF4-FFF2-40B4-BE49-F238E27FC236}">
                  <a16:creationId xmlns:a16="http://schemas.microsoft.com/office/drawing/2014/main" id="{5F823660-14C6-564A-A3E9-80BB64CF8569}"/>
                </a:ext>
              </a:extLst>
            </p:cNvPr>
            <p:cNvSpPr>
              <a:spLocks noChangeArrowheads="1"/>
            </p:cNvSpPr>
            <p:nvPr/>
          </p:nvSpPr>
          <p:spPr bwMode="auto">
            <a:xfrm>
              <a:off x="76200" y="5553072"/>
              <a:ext cx="979488" cy="274637"/>
            </a:xfrm>
            <a:prstGeom prst="rect">
              <a:avLst/>
            </a:prstGeom>
            <a:solidFill>
              <a:srgbClr val="FFFFFF"/>
            </a:solidFill>
            <a:ln w="9525">
              <a:solidFill>
                <a:srgbClr val="000000"/>
              </a:solidFill>
              <a:miter lim="800000"/>
              <a:headEnd/>
              <a:tailEnd/>
            </a:ln>
          </p:spPr>
          <p:txBody>
            <a:bodyPr/>
            <a:lstStyle/>
            <a:p>
              <a:pPr eaLnBrk="1" hangingPunct="1">
                <a:defRPr/>
              </a:pPr>
              <a:endParaRPr lang="de-DE">
                <a:latin typeface="+mj-lt"/>
                <a:cs typeface="+mn-cs"/>
              </a:endParaRPr>
            </a:p>
          </p:txBody>
        </p:sp>
        <p:sp>
          <p:nvSpPr>
            <p:cNvPr id="15540" name="Text Box 905">
              <a:extLst>
                <a:ext uri="{FF2B5EF4-FFF2-40B4-BE49-F238E27FC236}">
                  <a16:creationId xmlns:a16="http://schemas.microsoft.com/office/drawing/2014/main" id="{AC2A0234-8F2D-B54B-A17F-A4C21A2EF514}"/>
                </a:ext>
              </a:extLst>
            </p:cNvPr>
            <p:cNvSpPr txBox="1">
              <a:spLocks noChangeArrowheads="1"/>
            </p:cNvSpPr>
            <p:nvPr/>
          </p:nvSpPr>
          <p:spPr bwMode="auto">
            <a:xfrm>
              <a:off x="195763" y="5572121"/>
              <a:ext cx="740129"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DE" altLang="de-DE" sz="1000">
                  <a:latin typeface="Times" pitchFamily="2" charset="0"/>
                </a:rPr>
                <a:t>-3</a:t>
              </a:r>
            </a:p>
          </p:txBody>
        </p:sp>
        <p:sp>
          <p:nvSpPr>
            <p:cNvPr id="15541" name="Rectangle 907">
              <a:extLst>
                <a:ext uri="{FF2B5EF4-FFF2-40B4-BE49-F238E27FC236}">
                  <a16:creationId xmlns:a16="http://schemas.microsoft.com/office/drawing/2014/main" id="{36FF6FE4-8EDF-FC4C-8682-89526F263BF4}"/>
                </a:ext>
              </a:extLst>
            </p:cNvPr>
            <p:cNvSpPr>
              <a:spLocks noChangeArrowheads="1"/>
            </p:cNvSpPr>
            <p:nvPr/>
          </p:nvSpPr>
          <p:spPr bwMode="auto">
            <a:xfrm>
              <a:off x="1055459" y="5095871"/>
              <a:ext cx="952279"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69" name="Text Box 908">
              <a:extLst>
                <a:ext uri="{FF2B5EF4-FFF2-40B4-BE49-F238E27FC236}">
                  <a16:creationId xmlns:a16="http://schemas.microsoft.com/office/drawing/2014/main" id="{8D6ECBE4-8CA4-F34F-B7FA-B51517FD71BC}"/>
                </a:ext>
              </a:extLst>
            </p:cNvPr>
            <p:cNvSpPr txBox="1">
              <a:spLocks noChangeArrowheads="1"/>
            </p:cNvSpPr>
            <p:nvPr/>
          </p:nvSpPr>
          <p:spPr bwMode="auto">
            <a:xfrm>
              <a:off x="1055688" y="5133971"/>
              <a:ext cx="952500" cy="549276"/>
            </a:xfrm>
            <a:prstGeom prst="rect">
              <a:avLst/>
            </a:prstGeom>
            <a:noFill/>
            <a:ln w="9525">
              <a:noFill/>
              <a:miter lim="800000"/>
              <a:headEnd/>
              <a:tailEnd/>
            </a:ln>
          </p:spPr>
          <p:txBody>
            <a:bodyPr/>
            <a:lstStyle/>
            <a:p>
              <a:pPr algn="ctr" eaLnBrk="1" hangingPunct="1">
                <a:defRPr/>
              </a:pPr>
              <a:r>
                <a:rPr lang="de-DE" sz="1000" dirty="0">
                  <a:latin typeface="+mj-lt"/>
                  <a:cs typeface="+mn-cs"/>
                </a:rPr>
                <a:t>lehne </a:t>
              </a:r>
              <a:br>
                <a:rPr lang="de-DE" sz="1000" dirty="0">
                  <a:latin typeface="+mj-lt"/>
                  <a:cs typeface="+mn-cs"/>
                </a:rPr>
              </a:br>
              <a:r>
                <a:rPr lang="de-DE" sz="1000" dirty="0">
                  <a:latin typeface="+mj-lt"/>
                  <a:cs typeface="+mn-cs"/>
                </a:rPr>
                <a:t>ab</a:t>
              </a:r>
            </a:p>
          </p:txBody>
        </p:sp>
        <p:sp>
          <p:nvSpPr>
            <p:cNvPr id="15543" name="Rectangle 909">
              <a:extLst>
                <a:ext uri="{FF2B5EF4-FFF2-40B4-BE49-F238E27FC236}">
                  <a16:creationId xmlns:a16="http://schemas.microsoft.com/office/drawing/2014/main" id="{016F40DC-136F-6D48-964D-ABA10FA9C26D}"/>
                </a:ext>
              </a:extLst>
            </p:cNvPr>
            <p:cNvSpPr>
              <a:spLocks noChangeArrowheads="1"/>
            </p:cNvSpPr>
            <p:nvPr/>
          </p:nvSpPr>
          <p:spPr bwMode="auto">
            <a:xfrm>
              <a:off x="1055459" y="5553071"/>
              <a:ext cx="952279"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71" name="Text Box 910">
              <a:extLst>
                <a:ext uri="{FF2B5EF4-FFF2-40B4-BE49-F238E27FC236}">
                  <a16:creationId xmlns:a16="http://schemas.microsoft.com/office/drawing/2014/main" id="{66609C04-498C-6E46-81CA-DD506A6993E2}"/>
                </a:ext>
              </a:extLst>
            </p:cNvPr>
            <p:cNvSpPr txBox="1">
              <a:spLocks noChangeArrowheads="1"/>
            </p:cNvSpPr>
            <p:nvPr/>
          </p:nvSpPr>
          <p:spPr bwMode="auto">
            <a:xfrm>
              <a:off x="1160463" y="5572122"/>
              <a:ext cx="741362" cy="274637"/>
            </a:xfrm>
            <a:prstGeom prst="rect">
              <a:avLst/>
            </a:prstGeom>
            <a:noFill/>
            <a:ln w="9525">
              <a:noFill/>
              <a:miter lim="800000"/>
              <a:headEnd/>
              <a:tailEnd/>
            </a:ln>
          </p:spPr>
          <p:txBody>
            <a:bodyPr/>
            <a:lstStyle/>
            <a:p>
              <a:pPr algn="ctr" eaLnBrk="1" hangingPunct="1">
                <a:defRPr/>
              </a:pPr>
              <a:r>
                <a:rPr lang="de-DE" sz="1000" dirty="0">
                  <a:latin typeface="+mj-lt"/>
                  <a:cs typeface="+mn-cs"/>
                </a:rPr>
                <a:t>-2</a:t>
              </a:r>
            </a:p>
          </p:txBody>
        </p:sp>
        <p:sp>
          <p:nvSpPr>
            <p:cNvPr id="15545" name="Rectangle 912">
              <a:extLst>
                <a:ext uri="{FF2B5EF4-FFF2-40B4-BE49-F238E27FC236}">
                  <a16:creationId xmlns:a16="http://schemas.microsoft.com/office/drawing/2014/main" id="{B50C6FAE-18CA-0A4E-A3DB-B26B4AA9F271}"/>
                </a:ext>
              </a:extLst>
            </p:cNvPr>
            <p:cNvSpPr>
              <a:spLocks noChangeArrowheads="1"/>
            </p:cNvSpPr>
            <p:nvPr/>
          </p:nvSpPr>
          <p:spPr bwMode="auto">
            <a:xfrm>
              <a:off x="2007737" y="5095871"/>
              <a:ext cx="950684"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73" name="Text Box 913">
              <a:extLst>
                <a:ext uri="{FF2B5EF4-FFF2-40B4-BE49-F238E27FC236}">
                  <a16:creationId xmlns:a16="http://schemas.microsoft.com/office/drawing/2014/main" id="{8BF90AA7-130A-6745-BA5A-B845BBE9649C}"/>
                </a:ext>
              </a:extLst>
            </p:cNvPr>
            <p:cNvSpPr txBox="1">
              <a:spLocks noChangeArrowheads="1"/>
            </p:cNvSpPr>
            <p:nvPr/>
          </p:nvSpPr>
          <p:spPr bwMode="auto">
            <a:xfrm>
              <a:off x="2008188" y="5133971"/>
              <a:ext cx="950912" cy="549276"/>
            </a:xfrm>
            <a:prstGeom prst="rect">
              <a:avLst/>
            </a:prstGeom>
            <a:noFill/>
            <a:ln w="9525">
              <a:noFill/>
              <a:miter lim="800000"/>
              <a:headEnd/>
              <a:tailEnd/>
            </a:ln>
          </p:spPr>
          <p:txBody>
            <a:bodyPr/>
            <a:lstStyle/>
            <a:p>
              <a:pPr algn="ctr" eaLnBrk="1" hangingPunct="1">
                <a:defRPr/>
              </a:pPr>
              <a:r>
                <a:rPr lang="de-DE" sz="1000" dirty="0">
                  <a:latin typeface="+mj-lt"/>
                  <a:cs typeface="+mn-cs"/>
                </a:rPr>
                <a:t>lehne </a:t>
              </a:r>
              <a:br>
                <a:rPr lang="de-DE" sz="1000" dirty="0">
                  <a:latin typeface="+mj-lt"/>
                  <a:cs typeface="+mn-cs"/>
                </a:rPr>
              </a:br>
              <a:r>
                <a:rPr lang="de-DE" sz="1000" dirty="0">
                  <a:latin typeface="+mj-lt"/>
                  <a:cs typeface="+mn-cs"/>
                </a:rPr>
                <a:t>eher ab</a:t>
              </a:r>
            </a:p>
            <a:p>
              <a:pPr eaLnBrk="1" hangingPunct="1">
                <a:defRPr/>
              </a:pPr>
              <a:endParaRPr lang="de-DE" sz="1000" dirty="0">
                <a:latin typeface="+mj-lt"/>
                <a:cs typeface="+mn-cs"/>
              </a:endParaRPr>
            </a:p>
          </p:txBody>
        </p:sp>
        <p:sp>
          <p:nvSpPr>
            <p:cNvPr id="15547" name="Rectangle 914">
              <a:extLst>
                <a:ext uri="{FF2B5EF4-FFF2-40B4-BE49-F238E27FC236}">
                  <a16:creationId xmlns:a16="http://schemas.microsoft.com/office/drawing/2014/main" id="{DF0B2E93-533A-3B4C-BD32-C3219C687B52}"/>
                </a:ext>
              </a:extLst>
            </p:cNvPr>
            <p:cNvSpPr>
              <a:spLocks noChangeArrowheads="1"/>
            </p:cNvSpPr>
            <p:nvPr/>
          </p:nvSpPr>
          <p:spPr bwMode="auto">
            <a:xfrm>
              <a:off x="2007737" y="5553071"/>
              <a:ext cx="950684"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75" name="Text Box 915">
              <a:extLst>
                <a:ext uri="{FF2B5EF4-FFF2-40B4-BE49-F238E27FC236}">
                  <a16:creationId xmlns:a16="http://schemas.microsoft.com/office/drawing/2014/main" id="{2481E646-F06B-604A-8920-8F6C00A08D4A}"/>
                </a:ext>
              </a:extLst>
            </p:cNvPr>
            <p:cNvSpPr txBox="1">
              <a:spLocks noChangeArrowheads="1"/>
            </p:cNvSpPr>
            <p:nvPr/>
          </p:nvSpPr>
          <p:spPr bwMode="auto">
            <a:xfrm>
              <a:off x="2112963" y="5553072"/>
              <a:ext cx="739775" cy="274637"/>
            </a:xfrm>
            <a:prstGeom prst="rect">
              <a:avLst/>
            </a:prstGeom>
            <a:noFill/>
            <a:ln w="9525">
              <a:noFill/>
              <a:miter lim="800000"/>
              <a:headEnd/>
              <a:tailEnd/>
            </a:ln>
          </p:spPr>
          <p:txBody>
            <a:bodyPr/>
            <a:lstStyle/>
            <a:p>
              <a:pPr algn="ctr" eaLnBrk="1" hangingPunct="1">
                <a:defRPr/>
              </a:pPr>
              <a:r>
                <a:rPr lang="de-DE" sz="1000">
                  <a:latin typeface="+mj-lt"/>
                  <a:cs typeface="+mn-cs"/>
                </a:rPr>
                <a:t>-1</a:t>
              </a:r>
            </a:p>
          </p:txBody>
        </p:sp>
        <p:sp>
          <p:nvSpPr>
            <p:cNvPr id="15549" name="Rectangle 917">
              <a:extLst>
                <a:ext uri="{FF2B5EF4-FFF2-40B4-BE49-F238E27FC236}">
                  <a16:creationId xmlns:a16="http://schemas.microsoft.com/office/drawing/2014/main" id="{A21A2BAA-5B91-9040-BC61-FDC98F76B87B}"/>
                </a:ext>
              </a:extLst>
            </p:cNvPr>
            <p:cNvSpPr>
              <a:spLocks noChangeArrowheads="1"/>
            </p:cNvSpPr>
            <p:nvPr/>
          </p:nvSpPr>
          <p:spPr bwMode="auto">
            <a:xfrm>
              <a:off x="2958421" y="5095871"/>
              <a:ext cx="950684"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77" name="Text Box 918">
              <a:extLst>
                <a:ext uri="{FF2B5EF4-FFF2-40B4-BE49-F238E27FC236}">
                  <a16:creationId xmlns:a16="http://schemas.microsoft.com/office/drawing/2014/main" id="{B7CC31C4-90BB-B941-AC64-321B94A11270}"/>
                </a:ext>
              </a:extLst>
            </p:cNvPr>
            <p:cNvSpPr txBox="1">
              <a:spLocks noChangeArrowheads="1"/>
            </p:cNvSpPr>
            <p:nvPr/>
          </p:nvSpPr>
          <p:spPr bwMode="auto">
            <a:xfrm>
              <a:off x="2959100" y="5133971"/>
              <a:ext cx="949325" cy="549276"/>
            </a:xfrm>
            <a:prstGeom prst="rect">
              <a:avLst/>
            </a:prstGeom>
            <a:noFill/>
            <a:ln w="9525">
              <a:noFill/>
              <a:miter lim="800000"/>
              <a:headEnd/>
              <a:tailEnd/>
            </a:ln>
          </p:spPr>
          <p:txBody>
            <a:bodyPr/>
            <a:lstStyle/>
            <a:p>
              <a:pPr algn="ctr" eaLnBrk="1" hangingPunct="1">
                <a:defRPr/>
              </a:pPr>
              <a:r>
                <a:rPr lang="de-DE" sz="1000">
                  <a:latin typeface="+mj-lt"/>
                  <a:cs typeface="+mn-cs"/>
                </a:rPr>
                <a:t>weder/</a:t>
              </a:r>
            </a:p>
            <a:p>
              <a:pPr algn="ctr" eaLnBrk="1" hangingPunct="1">
                <a:defRPr/>
              </a:pPr>
              <a:r>
                <a:rPr lang="de-DE" sz="1000">
                  <a:latin typeface="+mj-lt"/>
                  <a:cs typeface="+mn-cs"/>
                </a:rPr>
                <a:t>noch</a:t>
              </a:r>
            </a:p>
            <a:p>
              <a:pPr eaLnBrk="1" hangingPunct="1">
                <a:defRPr/>
              </a:pPr>
              <a:endParaRPr lang="de-DE" sz="1000">
                <a:latin typeface="+mj-lt"/>
                <a:cs typeface="+mn-cs"/>
              </a:endParaRPr>
            </a:p>
          </p:txBody>
        </p:sp>
        <p:sp>
          <p:nvSpPr>
            <p:cNvPr id="15551" name="Rectangle 919">
              <a:extLst>
                <a:ext uri="{FF2B5EF4-FFF2-40B4-BE49-F238E27FC236}">
                  <a16:creationId xmlns:a16="http://schemas.microsoft.com/office/drawing/2014/main" id="{2A62AB44-5313-E841-959C-F5CF2F2ECE9A}"/>
                </a:ext>
              </a:extLst>
            </p:cNvPr>
            <p:cNvSpPr>
              <a:spLocks noChangeArrowheads="1"/>
            </p:cNvSpPr>
            <p:nvPr/>
          </p:nvSpPr>
          <p:spPr bwMode="auto">
            <a:xfrm>
              <a:off x="2958421" y="5553071"/>
              <a:ext cx="950684"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79" name="Text Box 920">
              <a:extLst>
                <a:ext uri="{FF2B5EF4-FFF2-40B4-BE49-F238E27FC236}">
                  <a16:creationId xmlns:a16="http://schemas.microsoft.com/office/drawing/2014/main" id="{C6656CC1-3ACE-624F-9071-CDA3525358B8}"/>
                </a:ext>
              </a:extLst>
            </p:cNvPr>
            <p:cNvSpPr txBox="1">
              <a:spLocks noChangeArrowheads="1"/>
            </p:cNvSpPr>
            <p:nvPr/>
          </p:nvSpPr>
          <p:spPr bwMode="auto">
            <a:xfrm>
              <a:off x="3063875" y="5572122"/>
              <a:ext cx="739775" cy="274637"/>
            </a:xfrm>
            <a:prstGeom prst="rect">
              <a:avLst/>
            </a:prstGeom>
            <a:noFill/>
            <a:ln w="9525">
              <a:noFill/>
              <a:miter lim="800000"/>
              <a:headEnd/>
              <a:tailEnd/>
            </a:ln>
          </p:spPr>
          <p:txBody>
            <a:bodyPr/>
            <a:lstStyle/>
            <a:p>
              <a:pPr algn="ctr" eaLnBrk="1" hangingPunct="1">
                <a:defRPr/>
              </a:pPr>
              <a:r>
                <a:rPr lang="de-DE" sz="1000">
                  <a:latin typeface="+mj-lt"/>
                  <a:cs typeface="+mn-cs"/>
                </a:rPr>
                <a:t>0</a:t>
              </a:r>
            </a:p>
          </p:txBody>
        </p:sp>
        <p:sp>
          <p:nvSpPr>
            <p:cNvPr id="15553" name="Rectangle 921">
              <a:extLst>
                <a:ext uri="{FF2B5EF4-FFF2-40B4-BE49-F238E27FC236}">
                  <a16:creationId xmlns:a16="http://schemas.microsoft.com/office/drawing/2014/main" id="{842F9706-ADFD-A047-9F64-D7B4F4EA7DA6}"/>
                </a:ext>
              </a:extLst>
            </p:cNvPr>
            <p:cNvSpPr>
              <a:spLocks noChangeArrowheads="1"/>
            </p:cNvSpPr>
            <p:nvPr/>
          </p:nvSpPr>
          <p:spPr bwMode="auto">
            <a:xfrm>
              <a:off x="3909104" y="5095871"/>
              <a:ext cx="950684"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81" name="Text Box 922">
              <a:extLst>
                <a:ext uri="{FF2B5EF4-FFF2-40B4-BE49-F238E27FC236}">
                  <a16:creationId xmlns:a16="http://schemas.microsoft.com/office/drawing/2014/main" id="{1C2CADED-51FA-AF47-8DBF-BC5658BE30D5}"/>
                </a:ext>
              </a:extLst>
            </p:cNvPr>
            <p:cNvSpPr txBox="1">
              <a:spLocks noChangeArrowheads="1"/>
            </p:cNvSpPr>
            <p:nvPr/>
          </p:nvSpPr>
          <p:spPr bwMode="auto">
            <a:xfrm>
              <a:off x="3908425" y="5133971"/>
              <a:ext cx="950913" cy="549276"/>
            </a:xfrm>
            <a:prstGeom prst="rect">
              <a:avLst/>
            </a:prstGeom>
            <a:noFill/>
            <a:ln w="9525">
              <a:noFill/>
              <a:miter lim="800000"/>
              <a:headEnd/>
              <a:tailEnd/>
            </a:ln>
          </p:spPr>
          <p:txBody>
            <a:bodyPr/>
            <a:lstStyle/>
            <a:p>
              <a:pPr algn="ctr" eaLnBrk="1" hangingPunct="1">
                <a:defRPr/>
              </a:pPr>
              <a:r>
                <a:rPr lang="de-DE" sz="1000">
                  <a:latin typeface="+mj-lt"/>
                  <a:cs typeface="+mn-cs"/>
                </a:rPr>
                <a:t>stimme</a:t>
              </a:r>
              <a:br>
                <a:rPr lang="de-DE" sz="1000">
                  <a:latin typeface="+mj-lt"/>
                  <a:cs typeface="+mn-cs"/>
                </a:rPr>
              </a:br>
              <a:r>
                <a:rPr lang="de-DE" sz="1000">
                  <a:latin typeface="+mj-lt"/>
                  <a:cs typeface="+mn-cs"/>
                </a:rPr>
                <a:t>eher zu</a:t>
              </a:r>
            </a:p>
            <a:p>
              <a:pPr eaLnBrk="1" hangingPunct="1">
                <a:defRPr/>
              </a:pPr>
              <a:endParaRPr lang="de-DE" sz="1000">
                <a:latin typeface="+mj-lt"/>
                <a:cs typeface="+mn-cs"/>
              </a:endParaRPr>
            </a:p>
          </p:txBody>
        </p:sp>
        <p:sp>
          <p:nvSpPr>
            <p:cNvPr id="15555" name="Rectangle 923">
              <a:extLst>
                <a:ext uri="{FF2B5EF4-FFF2-40B4-BE49-F238E27FC236}">
                  <a16:creationId xmlns:a16="http://schemas.microsoft.com/office/drawing/2014/main" id="{15FC4206-BFEF-FC4C-8FC0-0981E76B1036}"/>
                </a:ext>
              </a:extLst>
            </p:cNvPr>
            <p:cNvSpPr>
              <a:spLocks noChangeArrowheads="1"/>
            </p:cNvSpPr>
            <p:nvPr/>
          </p:nvSpPr>
          <p:spPr bwMode="auto">
            <a:xfrm>
              <a:off x="3909104" y="5553071"/>
              <a:ext cx="950684"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83" name="Text Box 924">
              <a:extLst>
                <a:ext uri="{FF2B5EF4-FFF2-40B4-BE49-F238E27FC236}">
                  <a16:creationId xmlns:a16="http://schemas.microsoft.com/office/drawing/2014/main" id="{BB0E5930-AA9D-384C-BBB2-6ACBB8BA0379}"/>
                </a:ext>
              </a:extLst>
            </p:cNvPr>
            <p:cNvSpPr txBox="1">
              <a:spLocks noChangeArrowheads="1"/>
            </p:cNvSpPr>
            <p:nvPr/>
          </p:nvSpPr>
          <p:spPr bwMode="auto">
            <a:xfrm>
              <a:off x="4014788" y="5572122"/>
              <a:ext cx="739775" cy="274637"/>
            </a:xfrm>
            <a:prstGeom prst="rect">
              <a:avLst/>
            </a:prstGeom>
            <a:noFill/>
            <a:ln w="9525">
              <a:noFill/>
              <a:miter lim="800000"/>
              <a:headEnd/>
              <a:tailEnd/>
            </a:ln>
          </p:spPr>
          <p:txBody>
            <a:bodyPr/>
            <a:lstStyle/>
            <a:p>
              <a:pPr algn="ctr" eaLnBrk="1" hangingPunct="1">
                <a:defRPr/>
              </a:pPr>
              <a:r>
                <a:rPr lang="de-DE" sz="1000">
                  <a:latin typeface="+mj-lt"/>
                  <a:cs typeface="+mn-cs"/>
                </a:rPr>
                <a:t>+1</a:t>
              </a:r>
            </a:p>
          </p:txBody>
        </p:sp>
        <p:sp>
          <p:nvSpPr>
            <p:cNvPr id="15557" name="Rectangle 926">
              <a:extLst>
                <a:ext uri="{FF2B5EF4-FFF2-40B4-BE49-F238E27FC236}">
                  <a16:creationId xmlns:a16="http://schemas.microsoft.com/office/drawing/2014/main" id="{0AD1C8DA-A25C-A34A-A976-DD85ABB9F003}"/>
                </a:ext>
              </a:extLst>
            </p:cNvPr>
            <p:cNvSpPr>
              <a:spLocks noChangeArrowheads="1"/>
            </p:cNvSpPr>
            <p:nvPr/>
          </p:nvSpPr>
          <p:spPr bwMode="auto">
            <a:xfrm>
              <a:off x="4859788" y="5095871"/>
              <a:ext cx="952279"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85" name="Text Box 927">
              <a:extLst>
                <a:ext uri="{FF2B5EF4-FFF2-40B4-BE49-F238E27FC236}">
                  <a16:creationId xmlns:a16="http://schemas.microsoft.com/office/drawing/2014/main" id="{84965E60-3A55-A644-95A2-BA25CEFA07F4}"/>
                </a:ext>
              </a:extLst>
            </p:cNvPr>
            <p:cNvSpPr txBox="1">
              <a:spLocks noChangeArrowheads="1"/>
            </p:cNvSpPr>
            <p:nvPr/>
          </p:nvSpPr>
          <p:spPr bwMode="auto">
            <a:xfrm>
              <a:off x="4859338" y="5133971"/>
              <a:ext cx="952500" cy="549276"/>
            </a:xfrm>
            <a:prstGeom prst="rect">
              <a:avLst/>
            </a:prstGeom>
            <a:noFill/>
            <a:ln w="9525">
              <a:noFill/>
              <a:miter lim="800000"/>
              <a:headEnd/>
              <a:tailEnd/>
            </a:ln>
          </p:spPr>
          <p:txBody>
            <a:bodyPr/>
            <a:lstStyle/>
            <a:p>
              <a:pPr algn="ctr" eaLnBrk="1" hangingPunct="1">
                <a:spcBef>
                  <a:spcPts val="800"/>
                </a:spcBef>
                <a:defRPr/>
              </a:pPr>
              <a:r>
                <a:rPr lang="de-DE" sz="1000">
                  <a:latin typeface="+mj-lt"/>
                  <a:cs typeface="+mn-cs"/>
                </a:rPr>
                <a:t>stimme</a:t>
              </a:r>
              <a:br>
                <a:rPr lang="de-DE" sz="1000">
                  <a:latin typeface="+mj-lt"/>
                  <a:cs typeface="+mn-cs"/>
                </a:rPr>
              </a:br>
              <a:r>
                <a:rPr lang="de-DE" sz="1000">
                  <a:latin typeface="+mj-lt"/>
                  <a:cs typeface="+mn-cs"/>
                </a:rPr>
                <a:t>zu</a:t>
              </a:r>
            </a:p>
            <a:p>
              <a:pPr eaLnBrk="1" hangingPunct="1">
                <a:defRPr/>
              </a:pPr>
              <a:endParaRPr lang="de-DE" sz="1000">
                <a:latin typeface="+mj-lt"/>
                <a:cs typeface="+mn-cs"/>
              </a:endParaRPr>
            </a:p>
          </p:txBody>
        </p:sp>
        <p:sp>
          <p:nvSpPr>
            <p:cNvPr id="15559" name="Rectangle 928">
              <a:extLst>
                <a:ext uri="{FF2B5EF4-FFF2-40B4-BE49-F238E27FC236}">
                  <a16:creationId xmlns:a16="http://schemas.microsoft.com/office/drawing/2014/main" id="{9641E1A7-DF96-574A-B7D5-80C1D30B5857}"/>
                </a:ext>
              </a:extLst>
            </p:cNvPr>
            <p:cNvSpPr>
              <a:spLocks noChangeArrowheads="1"/>
            </p:cNvSpPr>
            <p:nvPr/>
          </p:nvSpPr>
          <p:spPr bwMode="auto">
            <a:xfrm>
              <a:off x="4859788" y="5553071"/>
              <a:ext cx="952279"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87" name="Text Box 929">
              <a:extLst>
                <a:ext uri="{FF2B5EF4-FFF2-40B4-BE49-F238E27FC236}">
                  <a16:creationId xmlns:a16="http://schemas.microsoft.com/office/drawing/2014/main" id="{9461FADC-C613-FC49-80BC-D7BBA7CDAC7A}"/>
                </a:ext>
              </a:extLst>
            </p:cNvPr>
            <p:cNvSpPr txBox="1">
              <a:spLocks noChangeArrowheads="1"/>
            </p:cNvSpPr>
            <p:nvPr/>
          </p:nvSpPr>
          <p:spPr bwMode="auto">
            <a:xfrm>
              <a:off x="4965700" y="5572122"/>
              <a:ext cx="741363" cy="274637"/>
            </a:xfrm>
            <a:prstGeom prst="rect">
              <a:avLst/>
            </a:prstGeom>
            <a:noFill/>
            <a:ln w="9525">
              <a:noFill/>
              <a:miter lim="800000"/>
              <a:headEnd/>
              <a:tailEnd/>
            </a:ln>
          </p:spPr>
          <p:txBody>
            <a:bodyPr/>
            <a:lstStyle/>
            <a:p>
              <a:pPr algn="ctr" eaLnBrk="1" hangingPunct="1">
                <a:defRPr/>
              </a:pPr>
              <a:r>
                <a:rPr lang="de-DE" sz="1000">
                  <a:latin typeface="+mj-lt"/>
                  <a:cs typeface="+mn-cs"/>
                </a:rPr>
                <a:t>+2</a:t>
              </a:r>
            </a:p>
          </p:txBody>
        </p:sp>
        <p:sp>
          <p:nvSpPr>
            <p:cNvPr id="15561" name="Rectangle 931">
              <a:extLst>
                <a:ext uri="{FF2B5EF4-FFF2-40B4-BE49-F238E27FC236}">
                  <a16:creationId xmlns:a16="http://schemas.microsoft.com/office/drawing/2014/main" id="{58302A1F-5050-764B-9518-0BAA9443684D}"/>
                </a:ext>
              </a:extLst>
            </p:cNvPr>
            <p:cNvSpPr>
              <a:spLocks noChangeArrowheads="1"/>
            </p:cNvSpPr>
            <p:nvPr/>
          </p:nvSpPr>
          <p:spPr bwMode="auto">
            <a:xfrm>
              <a:off x="5812066" y="5095871"/>
              <a:ext cx="969734"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89" name="Text Box 932">
              <a:extLst>
                <a:ext uri="{FF2B5EF4-FFF2-40B4-BE49-F238E27FC236}">
                  <a16:creationId xmlns:a16="http://schemas.microsoft.com/office/drawing/2014/main" id="{8DABB34C-1790-8A47-92F5-C4E7957FB3C7}"/>
                </a:ext>
              </a:extLst>
            </p:cNvPr>
            <p:cNvSpPr txBox="1">
              <a:spLocks noChangeArrowheads="1"/>
            </p:cNvSpPr>
            <p:nvPr/>
          </p:nvSpPr>
          <p:spPr bwMode="auto">
            <a:xfrm>
              <a:off x="5816600" y="5133971"/>
              <a:ext cx="950913" cy="549276"/>
            </a:xfrm>
            <a:prstGeom prst="rect">
              <a:avLst/>
            </a:prstGeom>
            <a:noFill/>
            <a:ln w="9525">
              <a:noFill/>
              <a:miter lim="800000"/>
              <a:headEnd/>
              <a:tailEnd/>
            </a:ln>
          </p:spPr>
          <p:txBody>
            <a:bodyPr/>
            <a:lstStyle/>
            <a:p>
              <a:pPr algn="ctr" eaLnBrk="1" hangingPunct="1">
                <a:defRPr/>
              </a:pPr>
              <a:r>
                <a:rPr lang="de-DE" sz="1000" dirty="0">
                  <a:latin typeface="+mj-lt"/>
                  <a:cs typeface="+mn-cs"/>
                </a:rPr>
                <a:t>stimme voll</a:t>
              </a:r>
              <a:br>
                <a:rPr lang="de-DE" sz="1000" dirty="0">
                  <a:latin typeface="+mj-lt"/>
                  <a:cs typeface="+mn-cs"/>
                </a:rPr>
              </a:br>
              <a:r>
                <a:rPr lang="de-DE" sz="1000" dirty="0">
                  <a:latin typeface="+mj-lt"/>
                  <a:cs typeface="+mn-cs"/>
                </a:rPr>
                <a:t>und ganz zu</a:t>
              </a:r>
            </a:p>
          </p:txBody>
        </p:sp>
        <p:sp>
          <p:nvSpPr>
            <p:cNvPr id="15563" name="Rectangle 933">
              <a:extLst>
                <a:ext uri="{FF2B5EF4-FFF2-40B4-BE49-F238E27FC236}">
                  <a16:creationId xmlns:a16="http://schemas.microsoft.com/office/drawing/2014/main" id="{FC484ACF-10A0-D941-9DCD-0EB56ED24702}"/>
                </a:ext>
              </a:extLst>
            </p:cNvPr>
            <p:cNvSpPr>
              <a:spLocks noChangeArrowheads="1"/>
            </p:cNvSpPr>
            <p:nvPr/>
          </p:nvSpPr>
          <p:spPr bwMode="auto">
            <a:xfrm>
              <a:off x="5812066" y="5553071"/>
              <a:ext cx="969734"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91" name="Text Box 934">
              <a:extLst>
                <a:ext uri="{FF2B5EF4-FFF2-40B4-BE49-F238E27FC236}">
                  <a16:creationId xmlns:a16="http://schemas.microsoft.com/office/drawing/2014/main" id="{9F2FBE70-A044-A34B-9B2C-D23DC3796A2C}"/>
                </a:ext>
              </a:extLst>
            </p:cNvPr>
            <p:cNvSpPr txBox="1">
              <a:spLocks noChangeArrowheads="1"/>
            </p:cNvSpPr>
            <p:nvPr/>
          </p:nvSpPr>
          <p:spPr bwMode="auto">
            <a:xfrm>
              <a:off x="5930900" y="5572122"/>
              <a:ext cx="741363" cy="274637"/>
            </a:xfrm>
            <a:prstGeom prst="rect">
              <a:avLst/>
            </a:prstGeom>
            <a:noFill/>
            <a:ln w="9525">
              <a:noFill/>
              <a:miter lim="800000"/>
              <a:headEnd/>
              <a:tailEnd/>
            </a:ln>
          </p:spPr>
          <p:txBody>
            <a:bodyPr/>
            <a:lstStyle/>
            <a:p>
              <a:pPr algn="ctr" eaLnBrk="1" hangingPunct="1">
                <a:defRPr/>
              </a:pPr>
              <a:r>
                <a:rPr lang="de-DE" sz="1000" dirty="0">
                  <a:latin typeface="+mj-lt"/>
                  <a:cs typeface="+mn-cs"/>
                </a:rPr>
                <a:t>+3</a:t>
              </a:r>
            </a:p>
          </p:txBody>
        </p:sp>
        <p:sp>
          <p:nvSpPr>
            <p:cNvPr id="92" name="Text Box 903">
              <a:extLst>
                <a:ext uri="{FF2B5EF4-FFF2-40B4-BE49-F238E27FC236}">
                  <a16:creationId xmlns:a16="http://schemas.microsoft.com/office/drawing/2014/main" id="{EE0B0C0D-9684-744B-8A92-55C92A2A7AC4}"/>
                </a:ext>
              </a:extLst>
            </p:cNvPr>
            <p:cNvSpPr txBox="1">
              <a:spLocks noChangeArrowheads="1"/>
            </p:cNvSpPr>
            <p:nvPr/>
          </p:nvSpPr>
          <p:spPr bwMode="auto">
            <a:xfrm>
              <a:off x="90488" y="5133971"/>
              <a:ext cx="950912" cy="549276"/>
            </a:xfrm>
            <a:prstGeom prst="rect">
              <a:avLst/>
            </a:prstGeom>
            <a:noFill/>
            <a:ln w="9525">
              <a:noFill/>
              <a:miter lim="800000"/>
              <a:headEnd/>
              <a:tailEnd/>
            </a:ln>
          </p:spPr>
          <p:txBody>
            <a:bodyPr/>
            <a:lstStyle/>
            <a:p>
              <a:pPr algn="ctr" eaLnBrk="1" hangingPunct="1">
                <a:defRPr/>
              </a:pPr>
              <a:r>
                <a:rPr lang="de-DE" sz="1000" dirty="0">
                  <a:latin typeface="+mj-lt"/>
                  <a:cs typeface="+mn-cs"/>
                </a:rPr>
                <a:t>lehne voll</a:t>
              </a:r>
              <a:br>
                <a:rPr lang="de-DE" sz="1000" dirty="0">
                  <a:latin typeface="+mj-lt"/>
                  <a:cs typeface="+mn-cs"/>
                </a:rPr>
              </a:br>
              <a:r>
                <a:rPr lang="de-DE" sz="1000" dirty="0">
                  <a:latin typeface="+mj-lt"/>
                  <a:cs typeface="+mn-cs"/>
                </a:rPr>
                <a:t>und ganz ab</a:t>
              </a:r>
            </a:p>
            <a:p>
              <a:pPr eaLnBrk="1" hangingPunct="1">
                <a:defRPr/>
              </a:pPr>
              <a:endParaRPr lang="de-DE" sz="1000" dirty="0">
                <a:latin typeface="+mj-lt"/>
                <a:cs typeface="+mn-cs"/>
              </a:endParaRPr>
            </a:p>
          </p:txBody>
        </p:sp>
      </p:grpSp>
      <p:grpSp>
        <p:nvGrpSpPr>
          <p:cNvPr id="15410" name="Gruppieren 288">
            <a:extLst>
              <a:ext uri="{FF2B5EF4-FFF2-40B4-BE49-F238E27FC236}">
                <a16:creationId xmlns:a16="http://schemas.microsoft.com/office/drawing/2014/main" id="{BBEA40DC-2FEB-2C41-ADAA-6685D5A818BE}"/>
              </a:ext>
            </a:extLst>
          </p:cNvPr>
          <p:cNvGrpSpPr>
            <a:grpSpLocks/>
          </p:cNvGrpSpPr>
          <p:nvPr/>
        </p:nvGrpSpPr>
        <p:grpSpPr bwMode="auto">
          <a:xfrm>
            <a:off x="5291138" y="6919913"/>
            <a:ext cx="1538287" cy="246062"/>
            <a:chOff x="5292725" y="752475"/>
            <a:chExt cx="1538288" cy="246063"/>
          </a:xfrm>
        </p:grpSpPr>
        <p:sp>
          <p:nvSpPr>
            <p:cNvPr id="154" name="Text Box 975">
              <a:extLst>
                <a:ext uri="{FF2B5EF4-FFF2-40B4-BE49-F238E27FC236}">
                  <a16:creationId xmlns:a16="http://schemas.microsoft.com/office/drawing/2014/main" id="{BFC40939-0745-834D-92C8-A838F04FC071}"/>
                </a:ext>
              </a:extLst>
            </p:cNvPr>
            <p:cNvSpPr txBox="1">
              <a:spLocks noChangeArrowheads="1"/>
            </p:cNvSpPr>
            <p:nvPr/>
          </p:nvSpPr>
          <p:spPr bwMode="auto">
            <a:xfrm>
              <a:off x="5292725" y="754062"/>
              <a:ext cx="296862"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-3</a:t>
              </a:r>
            </a:p>
          </p:txBody>
        </p:sp>
        <p:sp>
          <p:nvSpPr>
            <p:cNvPr id="155" name="Text Box 976">
              <a:extLst>
                <a:ext uri="{FF2B5EF4-FFF2-40B4-BE49-F238E27FC236}">
                  <a16:creationId xmlns:a16="http://schemas.microsoft.com/office/drawing/2014/main" id="{96101A2C-5620-894A-A53E-0B6B8EE0C6AA}"/>
                </a:ext>
              </a:extLst>
            </p:cNvPr>
            <p:cNvSpPr txBox="1">
              <a:spLocks noChangeArrowheads="1"/>
            </p:cNvSpPr>
            <p:nvPr/>
          </p:nvSpPr>
          <p:spPr bwMode="auto">
            <a:xfrm>
              <a:off x="5489575" y="754062"/>
              <a:ext cx="296862"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-2</a:t>
              </a:r>
            </a:p>
          </p:txBody>
        </p:sp>
        <p:sp>
          <p:nvSpPr>
            <p:cNvPr id="156" name="Text Box 977">
              <a:extLst>
                <a:ext uri="{FF2B5EF4-FFF2-40B4-BE49-F238E27FC236}">
                  <a16:creationId xmlns:a16="http://schemas.microsoft.com/office/drawing/2014/main" id="{46955D9B-4701-4A4B-9B28-62690B8811AA}"/>
                </a:ext>
              </a:extLst>
            </p:cNvPr>
            <p:cNvSpPr txBox="1">
              <a:spLocks noChangeArrowheads="1"/>
            </p:cNvSpPr>
            <p:nvPr/>
          </p:nvSpPr>
          <p:spPr bwMode="auto">
            <a:xfrm>
              <a:off x="5700712" y="754062"/>
              <a:ext cx="296863" cy="244476"/>
            </a:xfrm>
            <a:prstGeom prst="rect">
              <a:avLst/>
            </a:prstGeom>
            <a:noFill/>
            <a:ln w="9525">
              <a:noFill/>
              <a:miter lim="800000"/>
              <a:headEnd/>
              <a:tailEnd/>
            </a:ln>
          </p:spPr>
          <p:txBody>
            <a:bodyPr wrap="none">
              <a:spAutoFit/>
            </a:bodyPr>
            <a:lstStyle/>
            <a:p>
              <a:pPr eaLnBrk="1" hangingPunct="1">
                <a:defRPr/>
              </a:pPr>
              <a:r>
                <a:rPr lang="de-DE" sz="1000" dirty="0">
                  <a:latin typeface="+mj-lt"/>
                  <a:cs typeface="+mn-cs"/>
                </a:rPr>
                <a:t>-1</a:t>
              </a:r>
            </a:p>
          </p:txBody>
        </p:sp>
        <p:sp>
          <p:nvSpPr>
            <p:cNvPr id="157" name="Text Box 978">
              <a:extLst>
                <a:ext uri="{FF2B5EF4-FFF2-40B4-BE49-F238E27FC236}">
                  <a16:creationId xmlns:a16="http://schemas.microsoft.com/office/drawing/2014/main" id="{3B4B013B-D4CE-B740-8CC7-B8C9E0CB0561}"/>
                </a:ext>
              </a:extLst>
            </p:cNvPr>
            <p:cNvSpPr txBox="1">
              <a:spLocks noChangeArrowheads="1"/>
            </p:cNvSpPr>
            <p:nvPr/>
          </p:nvSpPr>
          <p:spPr bwMode="auto">
            <a:xfrm>
              <a:off x="6096001" y="754062"/>
              <a:ext cx="328612"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+1</a:t>
              </a:r>
            </a:p>
          </p:txBody>
        </p:sp>
        <p:sp>
          <p:nvSpPr>
            <p:cNvPr id="158" name="Text Box 979">
              <a:extLst>
                <a:ext uri="{FF2B5EF4-FFF2-40B4-BE49-F238E27FC236}">
                  <a16:creationId xmlns:a16="http://schemas.microsoft.com/office/drawing/2014/main" id="{61C8EB03-EA79-CC4F-B5AC-455A4BA84A51}"/>
                </a:ext>
              </a:extLst>
            </p:cNvPr>
            <p:cNvSpPr txBox="1">
              <a:spLocks noChangeArrowheads="1"/>
            </p:cNvSpPr>
            <p:nvPr/>
          </p:nvSpPr>
          <p:spPr bwMode="auto">
            <a:xfrm>
              <a:off x="6297613" y="754062"/>
              <a:ext cx="328613"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+2</a:t>
              </a:r>
            </a:p>
          </p:txBody>
        </p:sp>
        <p:sp>
          <p:nvSpPr>
            <p:cNvPr id="159" name="Text Box 980">
              <a:extLst>
                <a:ext uri="{FF2B5EF4-FFF2-40B4-BE49-F238E27FC236}">
                  <a16:creationId xmlns:a16="http://schemas.microsoft.com/office/drawing/2014/main" id="{8583BB72-6617-D146-A183-99C0C011A1A4}"/>
                </a:ext>
              </a:extLst>
            </p:cNvPr>
            <p:cNvSpPr txBox="1">
              <a:spLocks noChangeArrowheads="1"/>
            </p:cNvSpPr>
            <p:nvPr/>
          </p:nvSpPr>
          <p:spPr bwMode="auto">
            <a:xfrm>
              <a:off x="6502401" y="754062"/>
              <a:ext cx="328612"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+3</a:t>
              </a:r>
            </a:p>
          </p:txBody>
        </p:sp>
        <p:sp>
          <p:nvSpPr>
            <p:cNvPr id="160" name="Text Box 981">
              <a:extLst>
                <a:ext uri="{FF2B5EF4-FFF2-40B4-BE49-F238E27FC236}">
                  <a16:creationId xmlns:a16="http://schemas.microsoft.com/office/drawing/2014/main" id="{4D964458-22CD-5443-80C7-A5F391F795A9}"/>
                </a:ext>
              </a:extLst>
            </p:cNvPr>
            <p:cNvSpPr txBox="1">
              <a:spLocks noChangeArrowheads="1"/>
            </p:cNvSpPr>
            <p:nvPr/>
          </p:nvSpPr>
          <p:spPr bwMode="auto">
            <a:xfrm>
              <a:off x="5921375" y="752475"/>
              <a:ext cx="254000"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0</a:t>
              </a:r>
            </a:p>
          </p:txBody>
        </p:sp>
      </p:grpSp>
      <p:sp>
        <p:nvSpPr>
          <p:cNvPr id="15413" name="Text Box 944">
            <a:extLst>
              <a:ext uri="{FF2B5EF4-FFF2-40B4-BE49-F238E27FC236}">
                <a16:creationId xmlns:a16="http://schemas.microsoft.com/office/drawing/2014/main" id="{4EF6E6DF-4584-9D49-BF58-5583ABC28874}"/>
              </a:ext>
            </a:extLst>
          </p:cNvPr>
          <p:cNvSpPr txBox="1">
            <a:spLocks noChangeArrowheads="1"/>
          </p:cNvSpPr>
          <p:nvPr/>
        </p:nvSpPr>
        <p:spPr bwMode="auto">
          <a:xfrm>
            <a:off x="82550" y="8420100"/>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Dieser Pop-up Store ist einzigartig. </a:t>
            </a:r>
          </a:p>
        </p:txBody>
      </p:sp>
      <p:grpSp>
        <p:nvGrpSpPr>
          <p:cNvPr id="15414" name="Group 1048">
            <a:extLst>
              <a:ext uri="{FF2B5EF4-FFF2-40B4-BE49-F238E27FC236}">
                <a16:creationId xmlns:a16="http://schemas.microsoft.com/office/drawing/2014/main" id="{8DC6F1FF-FF39-2D45-BF5F-ECEF672E11EA}"/>
              </a:ext>
            </a:extLst>
          </p:cNvPr>
          <p:cNvGrpSpPr>
            <a:grpSpLocks/>
          </p:cNvGrpSpPr>
          <p:nvPr/>
        </p:nvGrpSpPr>
        <p:grpSpPr bwMode="auto">
          <a:xfrm>
            <a:off x="5362575" y="8710613"/>
            <a:ext cx="1381125" cy="152400"/>
            <a:chOff x="3379" y="1761"/>
            <a:chExt cx="870" cy="96"/>
          </a:xfrm>
        </p:grpSpPr>
        <p:sp>
          <p:nvSpPr>
            <p:cNvPr id="15524" name="Rectangle 1049">
              <a:extLst>
                <a:ext uri="{FF2B5EF4-FFF2-40B4-BE49-F238E27FC236}">
                  <a16:creationId xmlns:a16="http://schemas.microsoft.com/office/drawing/2014/main" id="{BCB8F1B5-E7EF-8545-B822-2F75D5B5FE81}"/>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25" name="Rectangle 1050">
              <a:extLst>
                <a:ext uri="{FF2B5EF4-FFF2-40B4-BE49-F238E27FC236}">
                  <a16:creationId xmlns:a16="http://schemas.microsoft.com/office/drawing/2014/main" id="{E8E0C6DF-0DEA-6F4C-B6CF-AD772C740250}"/>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26" name="Rectangle 1051">
              <a:extLst>
                <a:ext uri="{FF2B5EF4-FFF2-40B4-BE49-F238E27FC236}">
                  <a16:creationId xmlns:a16="http://schemas.microsoft.com/office/drawing/2014/main" id="{5EACC49A-0FF5-E84E-8B5B-5FE3C2767050}"/>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27" name="Rectangle 1052">
              <a:extLst>
                <a:ext uri="{FF2B5EF4-FFF2-40B4-BE49-F238E27FC236}">
                  <a16:creationId xmlns:a16="http://schemas.microsoft.com/office/drawing/2014/main" id="{796489D2-04DE-4D40-96DC-A87BC91C4A53}"/>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28" name="Rectangle 1053">
              <a:extLst>
                <a:ext uri="{FF2B5EF4-FFF2-40B4-BE49-F238E27FC236}">
                  <a16:creationId xmlns:a16="http://schemas.microsoft.com/office/drawing/2014/main" id="{7B748A12-304A-8246-8DA5-E7E7DD42273B}"/>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29" name="Rectangle 1054">
              <a:extLst>
                <a:ext uri="{FF2B5EF4-FFF2-40B4-BE49-F238E27FC236}">
                  <a16:creationId xmlns:a16="http://schemas.microsoft.com/office/drawing/2014/main" id="{FFB38534-E644-D542-9718-6861A3E9DD4F}"/>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30" name="Rectangle 1055">
              <a:extLst>
                <a:ext uri="{FF2B5EF4-FFF2-40B4-BE49-F238E27FC236}">
                  <a16:creationId xmlns:a16="http://schemas.microsoft.com/office/drawing/2014/main" id="{245AB003-6717-AE47-8D30-25B8E20A9E35}"/>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5415" name="Textfeld 324">
            <a:extLst>
              <a:ext uri="{FF2B5EF4-FFF2-40B4-BE49-F238E27FC236}">
                <a16:creationId xmlns:a16="http://schemas.microsoft.com/office/drawing/2014/main" id="{813BECCB-1F3E-7546-AAAF-F9F31E206307}"/>
              </a:ext>
            </a:extLst>
          </p:cNvPr>
          <p:cNvSpPr txBox="1">
            <a:spLocks noChangeArrowheads="1"/>
          </p:cNvSpPr>
          <p:nvPr/>
        </p:nvSpPr>
        <p:spPr bwMode="auto">
          <a:xfrm>
            <a:off x="4396845" y="8691563"/>
            <a:ext cx="822325" cy="19684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Exp7-v039</a:t>
            </a:r>
          </a:p>
        </p:txBody>
      </p:sp>
      <p:sp>
        <p:nvSpPr>
          <p:cNvPr id="15416" name="Line 942">
            <a:extLst>
              <a:ext uri="{FF2B5EF4-FFF2-40B4-BE49-F238E27FC236}">
                <a16:creationId xmlns:a16="http://schemas.microsoft.com/office/drawing/2014/main" id="{DE0B6822-40F7-6245-A4AA-A7E32555BB44}"/>
              </a:ext>
            </a:extLst>
          </p:cNvPr>
          <p:cNvSpPr>
            <a:spLocks noChangeShapeType="1"/>
          </p:cNvSpPr>
          <p:nvPr/>
        </p:nvSpPr>
        <p:spPr bwMode="auto">
          <a:xfrm>
            <a:off x="96838" y="7377113"/>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5417" name="Line 942">
            <a:extLst>
              <a:ext uri="{FF2B5EF4-FFF2-40B4-BE49-F238E27FC236}">
                <a16:creationId xmlns:a16="http://schemas.microsoft.com/office/drawing/2014/main" id="{EB47CA5C-F895-2A4D-A91F-9623DE3F7E45}"/>
              </a:ext>
            </a:extLst>
          </p:cNvPr>
          <p:cNvSpPr>
            <a:spLocks noChangeShapeType="1"/>
          </p:cNvSpPr>
          <p:nvPr/>
        </p:nvSpPr>
        <p:spPr bwMode="auto">
          <a:xfrm>
            <a:off x="96838" y="7634288"/>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5418" name="Line 942">
            <a:extLst>
              <a:ext uri="{FF2B5EF4-FFF2-40B4-BE49-F238E27FC236}">
                <a16:creationId xmlns:a16="http://schemas.microsoft.com/office/drawing/2014/main" id="{4D974D7A-351A-5E40-B599-05C9E5BFE923}"/>
              </a:ext>
            </a:extLst>
          </p:cNvPr>
          <p:cNvSpPr>
            <a:spLocks noChangeShapeType="1"/>
          </p:cNvSpPr>
          <p:nvPr/>
        </p:nvSpPr>
        <p:spPr bwMode="auto">
          <a:xfrm>
            <a:off x="96838" y="7891463"/>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5419" name="Text Box 944">
            <a:extLst>
              <a:ext uri="{FF2B5EF4-FFF2-40B4-BE49-F238E27FC236}">
                <a16:creationId xmlns:a16="http://schemas.microsoft.com/office/drawing/2014/main" id="{3D7D04CF-90AD-E64F-9420-03E59B1AE52C}"/>
              </a:ext>
            </a:extLst>
          </p:cNvPr>
          <p:cNvSpPr txBox="1">
            <a:spLocks noChangeArrowheads="1"/>
          </p:cNvSpPr>
          <p:nvPr/>
        </p:nvSpPr>
        <p:spPr bwMode="auto">
          <a:xfrm>
            <a:off x="82550" y="7391400"/>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Dieser Pop-up Store klingt aufregend. </a:t>
            </a:r>
          </a:p>
        </p:txBody>
      </p:sp>
      <p:sp>
        <p:nvSpPr>
          <p:cNvPr id="15420" name="Line 942">
            <a:extLst>
              <a:ext uri="{FF2B5EF4-FFF2-40B4-BE49-F238E27FC236}">
                <a16:creationId xmlns:a16="http://schemas.microsoft.com/office/drawing/2014/main" id="{3DB359E4-66E6-F94F-B1BC-F400436AA26A}"/>
              </a:ext>
            </a:extLst>
          </p:cNvPr>
          <p:cNvSpPr>
            <a:spLocks noChangeShapeType="1"/>
          </p:cNvSpPr>
          <p:nvPr/>
        </p:nvSpPr>
        <p:spPr bwMode="auto">
          <a:xfrm>
            <a:off x="96838" y="8148638"/>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5421" name="Line 942">
            <a:extLst>
              <a:ext uri="{FF2B5EF4-FFF2-40B4-BE49-F238E27FC236}">
                <a16:creationId xmlns:a16="http://schemas.microsoft.com/office/drawing/2014/main" id="{03F00B53-A500-FC43-88EA-FFF126E48736}"/>
              </a:ext>
            </a:extLst>
          </p:cNvPr>
          <p:cNvSpPr>
            <a:spLocks noChangeShapeType="1"/>
          </p:cNvSpPr>
          <p:nvPr/>
        </p:nvSpPr>
        <p:spPr bwMode="auto">
          <a:xfrm>
            <a:off x="96838" y="8405813"/>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5422" name="Text Box 944">
            <a:extLst>
              <a:ext uri="{FF2B5EF4-FFF2-40B4-BE49-F238E27FC236}">
                <a16:creationId xmlns:a16="http://schemas.microsoft.com/office/drawing/2014/main" id="{98CFDF53-9404-F84D-A960-E2D58270E0DE}"/>
              </a:ext>
            </a:extLst>
          </p:cNvPr>
          <p:cNvSpPr txBox="1">
            <a:spLocks noChangeArrowheads="1"/>
          </p:cNvSpPr>
          <p:nvPr/>
        </p:nvSpPr>
        <p:spPr bwMode="auto">
          <a:xfrm>
            <a:off x="82550" y="7648575"/>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Dieser Pop-up Store bietet mir ein tolle Einkaufserlebnis.</a:t>
            </a:r>
          </a:p>
        </p:txBody>
      </p:sp>
      <p:sp>
        <p:nvSpPr>
          <p:cNvPr id="15423" name="Line 942">
            <a:extLst>
              <a:ext uri="{FF2B5EF4-FFF2-40B4-BE49-F238E27FC236}">
                <a16:creationId xmlns:a16="http://schemas.microsoft.com/office/drawing/2014/main" id="{A669B3EF-2A6F-634F-A7C4-1F5B618E2828}"/>
              </a:ext>
            </a:extLst>
          </p:cNvPr>
          <p:cNvSpPr>
            <a:spLocks noChangeShapeType="1"/>
          </p:cNvSpPr>
          <p:nvPr/>
        </p:nvSpPr>
        <p:spPr bwMode="auto">
          <a:xfrm>
            <a:off x="96838" y="8662988"/>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5424" name="Text Box 944">
            <a:extLst>
              <a:ext uri="{FF2B5EF4-FFF2-40B4-BE49-F238E27FC236}">
                <a16:creationId xmlns:a16="http://schemas.microsoft.com/office/drawing/2014/main" id="{681E1D06-FCD0-8449-B159-5E539A510DB2}"/>
              </a:ext>
            </a:extLst>
          </p:cNvPr>
          <p:cNvSpPr txBox="1">
            <a:spLocks noChangeArrowheads="1"/>
          </p:cNvSpPr>
          <p:nvPr/>
        </p:nvSpPr>
        <p:spPr bwMode="auto">
          <a:xfrm>
            <a:off x="82550" y="7905750"/>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Dieser Pop-up Store zeigt mir Trends und Neuheiten. </a:t>
            </a:r>
          </a:p>
        </p:txBody>
      </p:sp>
      <p:sp>
        <p:nvSpPr>
          <p:cNvPr id="15425" name="Text Box 944">
            <a:extLst>
              <a:ext uri="{FF2B5EF4-FFF2-40B4-BE49-F238E27FC236}">
                <a16:creationId xmlns:a16="http://schemas.microsoft.com/office/drawing/2014/main" id="{E7E434F1-1629-6C44-9829-7B2687857459}"/>
              </a:ext>
            </a:extLst>
          </p:cNvPr>
          <p:cNvSpPr txBox="1">
            <a:spLocks noChangeArrowheads="1"/>
          </p:cNvSpPr>
          <p:nvPr/>
        </p:nvSpPr>
        <p:spPr bwMode="auto">
          <a:xfrm>
            <a:off x="82550" y="8162925"/>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Dieser Pop-up Store ist verglichen mit einem dauerhaften Laden etwas Besonderes. </a:t>
            </a:r>
          </a:p>
        </p:txBody>
      </p:sp>
      <p:grpSp>
        <p:nvGrpSpPr>
          <p:cNvPr id="15426" name="Group 1039">
            <a:extLst>
              <a:ext uri="{FF2B5EF4-FFF2-40B4-BE49-F238E27FC236}">
                <a16:creationId xmlns:a16="http://schemas.microsoft.com/office/drawing/2014/main" id="{0764C2FF-A889-2B47-A9FF-4611E9A24D35}"/>
              </a:ext>
            </a:extLst>
          </p:cNvPr>
          <p:cNvGrpSpPr>
            <a:grpSpLocks/>
          </p:cNvGrpSpPr>
          <p:nvPr/>
        </p:nvGrpSpPr>
        <p:grpSpPr bwMode="auto">
          <a:xfrm>
            <a:off x="5362575" y="7186613"/>
            <a:ext cx="1381125" cy="152400"/>
            <a:chOff x="3379" y="1761"/>
            <a:chExt cx="870" cy="96"/>
          </a:xfrm>
        </p:grpSpPr>
        <p:sp>
          <p:nvSpPr>
            <p:cNvPr id="15517" name="Rectangle 982">
              <a:extLst>
                <a:ext uri="{FF2B5EF4-FFF2-40B4-BE49-F238E27FC236}">
                  <a16:creationId xmlns:a16="http://schemas.microsoft.com/office/drawing/2014/main" id="{D5EA9421-ED1C-B044-A6AE-757763652A0A}"/>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18" name="Rectangle 983">
              <a:extLst>
                <a:ext uri="{FF2B5EF4-FFF2-40B4-BE49-F238E27FC236}">
                  <a16:creationId xmlns:a16="http://schemas.microsoft.com/office/drawing/2014/main" id="{2563EAFA-1053-0B42-B4C5-BF121BAF1A16}"/>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19" name="Rectangle 984">
              <a:extLst>
                <a:ext uri="{FF2B5EF4-FFF2-40B4-BE49-F238E27FC236}">
                  <a16:creationId xmlns:a16="http://schemas.microsoft.com/office/drawing/2014/main" id="{722D2DA7-D538-AF41-B9B0-F0D57914583D}"/>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20" name="Rectangle 985">
              <a:extLst>
                <a:ext uri="{FF2B5EF4-FFF2-40B4-BE49-F238E27FC236}">
                  <a16:creationId xmlns:a16="http://schemas.microsoft.com/office/drawing/2014/main" id="{287146AD-B89C-1D45-BBB9-4ABEC2AEA520}"/>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21" name="Rectangle 986">
              <a:extLst>
                <a:ext uri="{FF2B5EF4-FFF2-40B4-BE49-F238E27FC236}">
                  <a16:creationId xmlns:a16="http://schemas.microsoft.com/office/drawing/2014/main" id="{386F5A28-9C28-4841-B9BC-26625870F5DE}"/>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22" name="Rectangle 987">
              <a:extLst>
                <a:ext uri="{FF2B5EF4-FFF2-40B4-BE49-F238E27FC236}">
                  <a16:creationId xmlns:a16="http://schemas.microsoft.com/office/drawing/2014/main" id="{38DAA189-6261-334F-9F81-A0C16AB144C7}"/>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23" name="Rectangle 988">
              <a:extLst>
                <a:ext uri="{FF2B5EF4-FFF2-40B4-BE49-F238E27FC236}">
                  <a16:creationId xmlns:a16="http://schemas.microsoft.com/office/drawing/2014/main" id="{326B6F58-9265-9A4E-971B-78AFEC1F5656}"/>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5427" name="Group 1040">
            <a:extLst>
              <a:ext uri="{FF2B5EF4-FFF2-40B4-BE49-F238E27FC236}">
                <a16:creationId xmlns:a16="http://schemas.microsoft.com/office/drawing/2014/main" id="{478E2C17-2545-D640-8551-BBDE86F467DD}"/>
              </a:ext>
            </a:extLst>
          </p:cNvPr>
          <p:cNvGrpSpPr>
            <a:grpSpLocks/>
          </p:cNvGrpSpPr>
          <p:nvPr/>
        </p:nvGrpSpPr>
        <p:grpSpPr bwMode="auto">
          <a:xfrm>
            <a:off x="5362575" y="7431088"/>
            <a:ext cx="1381125" cy="152400"/>
            <a:chOff x="3379" y="1761"/>
            <a:chExt cx="870" cy="96"/>
          </a:xfrm>
        </p:grpSpPr>
        <p:sp>
          <p:nvSpPr>
            <p:cNvPr id="15510" name="Rectangle 1041">
              <a:extLst>
                <a:ext uri="{FF2B5EF4-FFF2-40B4-BE49-F238E27FC236}">
                  <a16:creationId xmlns:a16="http://schemas.microsoft.com/office/drawing/2014/main" id="{FB6C198D-6B9F-7E4B-B7F9-D09CD35CE1FB}"/>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11" name="Rectangle 1042">
              <a:extLst>
                <a:ext uri="{FF2B5EF4-FFF2-40B4-BE49-F238E27FC236}">
                  <a16:creationId xmlns:a16="http://schemas.microsoft.com/office/drawing/2014/main" id="{FA9AFE63-33EC-5C46-BD92-ED484D41B220}"/>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12" name="Rectangle 1043">
              <a:extLst>
                <a:ext uri="{FF2B5EF4-FFF2-40B4-BE49-F238E27FC236}">
                  <a16:creationId xmlns:a16="http://schemas.microsoft.com/office/drawing/2014/main" id="{4B6A316C-3947-0D4E-A397-2C6C39ECC552}"/>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13" name="Rectangle 1044">
              <a:extLst>
                <a:ext uri="{FF2B5EF4-FFF2-40B4-BE49-F238E27FC236}">
                  <a16:creationId xmlns:a16="http://schemas.microsoft.com/office/drawing/2014/main" id="{97A59DB3-0538-F949-A8A0-EA7C913B0BAE}"/>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14" name="Rectangle 1045">
              <a:extLst>
                <a:ext uri="{FF2B5EF4-FFF2-40B4-BE49-F238E27FC236}">
                  <a16:creationId xmlns:a16="http://schemas.microsoft.com/office/drawing/2014/main" id="{ADC521E4-962D-2B46-BA38-BBE1892F630A}"/>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15" name="Rectangle 1046">
              <a:extLst>
                <a:ext uri="{FF2B5EF4-FFF2-40B4-BE49-F238E27FC236}">
                  <a16:creationId xmlns:a16="http://schemas.microsoft.com/office/drawing/2014/main" id="{BDD7C124-FED5-8F40-B1DA-038794C87968}"/>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16" name="Rectangle 1047">
              <a:extLst>
                <a:ext uri="{FF2B5EF4-FFF2-40B4-BE49-F238E27FC236}">
                  <a16:creationId xmlns:a16="http://schemas.microsoft.com/office/drawing/2014/main" id="{94892018-10BD-9341-B54A-96EEF7E997DF}"/>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5428" name="Group 1048">
            <a:extLst>
              <a:ext uri="{FF2B5EF4-FFF2-40B4-BE49-F238E27FC236}">
                <a16:creationId xmlns:a16="http://schemas.microsoft.com/office/drawing/2014/main" id="{9179C79D-4F91-034C-91C9-ECFC0DF2F87B}"/>
              </a:ext>
            </a:extLst>
          </p:cNvPr>
          <p:cNvGrpSpPr>
            <a:grpSpLocks/>
          </p:cNvGrpSpPr>
          <p:nvPr/>
        </p:nvGrpSpPr>
        <p:grpSpPr bwMode="auto">
          <a:xfrm>
            <a:off x="5362575" y="7675563"/>
            <a:ext cx="1381125" cy="152400"/>
            <a:chOff x="3379" y="1761"/>
            <a:chExt cx="870" cy="96"/>
          </a:xfrm>
        </p:grpSpPr>
        <p:sp>
          <p:nvSpPr>
            <p:cNvPr id="15503" name="Rectangle 1049">
              <a:extLst>
                <a:ext uri="{FF2B5EF4-FFF2-40B4-BE49-F238E27FC236}">
                  <a16:creationId xmlns:a16="http://schemas.microsoft.com/office/drawing/2014/main" id="{0CE14469-43C0-384F-B373-A6A129B514A6}"/>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04" name="Rectangle 1050">
              <a:extLst>
                <a:ext uri="{FF2B5EF4-FFF2-40B4-BE49-F238E27FC236}">
                  <a16:creationId xmlns:a16="http://schemas.microsoft.com/office/drawing/2014/main" id="{AD9F765A-A942-7D40-856D-9751462819E8}"/>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05" name="Rectangle 1051">
              <a:extLst>
                <a:ext uri="{FF2B5EF4-FFF2-40B4-BE49-F238E27FC236}">
                  <a16:creationId xmlns:a16="http://schemas.microsoft.com/office/drawing/2014/main" id="{34B66D2D-5B0F-0041-A581-969285252DBE}"/>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06" name="Rectangle 1052">
              <a:extLst>
                <a:ext uri="{FF2B5EF4-FFF2-40B4-BE49-F238E27FC236}">
                  <a16:creationId xmlns:a16="http://schemas.microsoft.com/office/drawing/2014/main" id="{AA0DCC67-62DB-034E-8E94-CA01B618F88C}"/>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07" name="Rectangle 1053">
              <a:extLst>
                <a:ext uri="{FF2B5EF4-FFF2-40B4-BE49-F238E27FC236}">
                  <a16:creationId xmlns:a16="http://schemas.microsoft.com/office/drawing/2014/main" id="{124AB41C-757C-0F48-A00D-17C37FE68B6A}"/>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08" name="Rectangle 1054">
              <a:extLst>
                <a:ext uri="{FF2B5EF4-FFF2-40B4-BE49-F238E27FC236}">
                  <a16:creationId xmlns:a16="http://schemas.microsoft.com/office/drawing/2014/main" id="{3D0E1FDF-3D3F-DF42-BE4C-EBB5D43BC339}"/>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09" name="Rectangle 1055">
              <a:extLst>
                <a:ext uri="{FF2B5EF4-FFF2-40B4-BE49-F238E27FC236}">
                  <a16:creationId xmlns:a16="http://schemas.microsoft.com/office/drawing/2014/main" id="{071A85DE-B8DD-5447-84B3-1454226D47A9}"/>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5429" name="Group 1180">
            <a:extLst>
              <a:ext uri="{FF2B5EF4-FFF2-40B4-BE49-F238E27FC236}">
                <a16:creationId xmlns:a16="http://schemas.microsoft.com/office/drawing/2014/main" id="{CEE039E6-7261-8941-AC46-37EB7AF6ABA2}"/>
              </a:ext>
            </a:extLst>
          </p:cNvPr>
          <p:cNvGrpSpPr>
            <a:grpSpLocks/>
          </p:cNvGrpSpPr>
          <p:nvPr/>
        </p:nvGrpSpPr>
        <p:grpSpPr bwMode="auto">
          <a:xfrm>
            <a:off x="5362575" y="7932738"/>
            <a:ext cx="1381125" cy="152400"/>
            <a:chOff x="3379" y="1761"/>
            <a:chExt cx="870" cy="96"/>
          </a:xfrm>
        </p:grpSpPr>
        <p:sp>
          <p:nvSpPr>
            <p:cNvPr id="15496" name="Rectangle 1181">
              <a:extLst>
                <a:ext uri="{FF2B5EF4-FFF2-40B4-BE49-F238E27FC236}">
                  <a16:creationId xmlns:a16="http://schemas.microsoft.com/office/drawing/2014/main" id="{5F28964E-A405-BE46-92F3-9543A7E820E1}"/>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97" name="Rectangle 1182">
              <a:extLst>
                <a:ext uri="{FF2B5EF4-FFF2-40B4-BE49-F238E27FC236}">
                  <a16:creationId xmlns:a16="http://schemas.microsoft.com/office/drawing/2014/main" id="{F7180297-591A-074B-BD61-F40065FCBC02}"/>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98" name="Rectangle 1183">
              <a:extLst>
                <a:ext uri="{FF2B5EF4-FFF2-40B4-BE49-F238E27FC236}">
                  <a16:creationId xmlns:a16="http://schemas.microsoft.com/office/drawing/2014/main" id="{9717D91D-E218-874F-A789-CBD183CD9536}"/>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99" name="Rectangle 1184">
              <a:extLst>
                <a:ext uri="{FF2B5EF4-FFF2-40B4-BE49-F238E27FC236}">
                  <a16:creationId xmlns:a16="http://schemas.microsoft.com/office/drawing/2014/main" id="{BEE322EE-192C-CC43-92B1-6081E2DD6280}"/>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00" name="Rectangle 1185">
              <a:extLst>
                <a:ext uri="{FF2B5EF4-FFF2-40B4-BE49-F238E27FC236}">
                  <a16:creationId xmlns:a16="http://schemas.microsoft.com/office/drawing/2014/main" id="{AD57EF27-68D6-0540-9693-A13C655325AD}"/>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01" name="Rectangle 1186">
              <a:extLst>
                <a:ext uri="{FF2B5EF4-FFF2-40B4-BE49-F238E27FC236}">
                  <a16:creationId xmlns:a16="http://schemas.microsoft.com/office/drawing/2014/main" id="{6E5820D7-21B9-6945-8DF5-E051A4BD48B1}"/>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502" name="Rectangle 1187">
              <a:extLst>
                <a:ext uri="{FF2B5EF4-FFF2-40B4-BE49-F238E27FC236}">
                  <a16:creationId xmlns:a16="http://schemas.microsoft.com/office/drawing/2014/main" id="{F81F2A63-1BB5-8648-9A65-23BC00515D8C}"/>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5430" name="Group 1048">
            <a:extLst>
              <a:ext uri="{FF2B5EF4-FFF2-40B4-BE49-F238E27FC236}">
                <a16:creationId xmlns:a16="http://schemas.microsoft.com/office/drawing/2014/main" id="{03A810BA-0205-CC40-AA05-C0433AE9EF52}"/>
              </a:ext>
            </a:extLst>
          </p:cNvPr>
          <p:cNvGrpSpPr>
            <a:grpSpLocks/>
          </p:cNvGrpSpPr>
          <p:nvPr/>
        </p:nvGrpSpPr>
        <p:grpSpPr bwMode="auto">
          <a:xfrm>
            <a:off x="5362575" y="8196263"/>
            <a:ext cx="1381125" cy="152400"/>
            <a:chOff x="3379" y="1761"/>
            <a:chExt cx="870" cy="96"/>
          </a:xfrm>
        </p:grpSpPr>
        <p:sp>
          <p:nvSpPr>
            <p:cNvPr id="15489" name="Rectangle 1049">
              <a:extLst>
                <a:ext uri="{FF2B5EF4-FFF2-40B4-BE49-F238E27FC236}">
                  <a16:creationId xmlns:a16="http://schemas.microsoft.com/office/drawing/2014/main" id="{209E9FC4-465F-1643-AC1D-9DEABF53F173}"/>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90" name="Rectangle 1050">
              <a:extLst>
                <a:ext uri="{FF2B5EF4-FFF2-40B4-BE49-F238E27FC236}">
                  <a16:creationId xmlns:a16="http://schemas.microsoft.com/office/drawing/2014/main" id="{34DFCE3B-DBA0-4A43-A7C4-388FB82FC56F}"/>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91" name="Rectangle 1051">
              <a:extLst>
                <a:ext uri="{FF2B5EF4-FFF2-40B4-BE49-F238E27FC236}">
                  <a16:creationId xmlns:a16="http://schemas.microsoft.com/office/drawing/2014/main" id="{78ED94E4-4578-E84B-9B25-BA501A9FDA0D}"/>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92" name="Rectangle 1052">
              <a:extLst>
                <a:ext uri="{FF2B5EF4-FFF2-40B4-BE49-F238E27FC236}">
                  <a16:creationId xmlns:a16="http://schemas.microsoft.com/office/drawing/2014/main" id="{994EB8B1-76F4-8F47-BEC1-93884E28E3FD}"/>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93" name="Rectangle 1053">
              <a:extLst>
                <a:ext uri="{FF2B5EF4-FFF2-40B4-BE49-F238E27FC236}">
                  <a16:creationId xmlns:a16="http://schemas.microsoft.com/office/drawing/2014/main" id="{1C23144B-B47A-C94E-866E-B09366D985F9}"/>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94" name="Rectangle 1054">
              <a:extLst>
                <a:ext uri="{FF2B5EF4-FFF2-40B4-BE49-F238E27FC236}">
                  <a16:creationId xmlns:a16="http://schemas.microsoft.com/office/drawing/2014/main" id="{C4DB3A06-00DB-D048-B2ED-E67309E1A383}"/>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95" name="Rectangle 1055">
              <a:extLst>
                <a:ext uri="{FF2B5EF4-FFF2-40B4-BE49-F238E27FC236}">
                  <a16:creationId xmlns:a16="http://schemas.microsoft.com/office/drawing/2014/main" id="{9ED2CA54-E389-0F48-B50B-F43F529CC9B1}"/>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5431" name="Group 1180">
            <a:extLst>
              <a:ext uri="{FF2B5EF4-FFF2-40B4-BE49-F238E27FC236}">
                <a16:creationId xmlns:a16="http://schemas.microsoft.com/office/drawing/2014/main" id="{0020D2D1-2EAC-D145-97D1-DC0EAAE9DDD2}"/>
              </a:ext>
            </a:extLst>
          </p:cNvPr>
          <p:cNvGrpSpPr>
            <a:grpSpLocks/>
          </p:cNvGrpSpPr>
          <p:nvPr/>
        </p:nvGrpSpPr>
        <p:grpSpPr bwMode="auto">
          <a:xfrm>
            <a:off x="5362575" y="8453438"/>
            <a:ext cx="1381125" cy="152400"/>
            <a:chOff x="3379" y="1761"/>
            <a:chExt cx="870" cy="96"/>
          </a:xfrm>
        </p:grpSpPr>
        <p:sp>
          <p:nvSpPr>
            <p:cNvPr id="15482" name="Rectangle 1181">
              <a:extLst>
                <a:ext uri="{FF2B5EF4-FFF2-40B4-BE49-F238E27FC236}">
                  <a16:creationId xmlns:a16="http://schemas.microsoft.com/office/drawing/2014/main" id="{844AA5E8-7876-9941-8A75-86FFCA1F0A24}"/>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83" name="Rectangle 1182">
              <a:extLst>
                <a:ext uri="{FF2B5EF4-FFF2-40B4-BE49-F238E27FC236}">
                  <a16:creationId xmlns:a16="http://schemas.microsoft.com/office/drawing/2014/main" id="{644E6456-8729-7348-8FB9-7C019CE81E15}"/>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84" name="Rectangle 1183">
              <a:extLst>
                <a:ext uri="{FF2B5EF4-FFF2-40B4-BE49-F238E27FC236}">
                  <a16:creationId xmlns:a16="http://schemas.microsoft.com/office/drawing/2014/main" id="{C42B8E87-7764-D34A-8FB9-8CDA17229E88}"/>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85" name="Rectangle 1184">
              <a:extLst>
                <a:ext uri="{FF2B5EF4-FFF2-40B4-BE49-F238E27FC236}">
                  <a16:creationId xmlns:a16="http://schemas.microsoft.com/office/drawing/2014/main" id="{2E31CB10-EBD7-7941-859C-A79EC5E0B3E2}"/>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86" name="Rectangle 1185">
              <a:extLst>
                <a:ext uri="{FF2B5EF4-FFF2-40B4-BE49-F238E27FC236}">
                  <a16:creationId xmlns:a16="http://schemas.microsoft.com/office/drawing/2014/main" id="{E8A525AF-D908-2B45-AC22-5B8BC81C71C9}"/>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87" name="Rectangle 1186">
              <a:extLst>
                <a:ext uri="{FF2B5EF4-FFF2-40B4-BE49-F238E27FC236}">
                  <a16:creationId xmlns:a16="http://schemas.microsoft.com/office/drawing/2014/main" id="{08C50885-3054-5F4A-8823-A7CA223C634F}"/>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88" name="Rectangle 1187">
              <a:extLst>
                <a:ext uri="{FF2B5EF4-FFF2-40B4-BE49-F238E27FC236}">
                  <a16:creationId xmlns:a16="http://schemas.microsoft.com/office/drawing/2014/main" id="{93C610BB-4773-E943-86CE-ECDDE660D1EC}"/>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5432" name="Textfeld 324">
            <a:extLst>
              <a:ext uri="{FF2B5EF4-FFF2-40B4-BE49-F238E27FC236}">
                <a16:creationId xmlns:a16="http://schemas.microsoft.com/office/drawing/2014/main" id="{D26F6B08-F161-D142-BD80-7A6054D5522F}"/>
              </a:ext>
            </a:extLst>
          </p:cNvPr>
          <p:cNvSpPr txBox="1">
            <a:spLocks noChangeArrowheads="1"/>
          </p:cNvSpPr>
          <p:nvPr/>
        </p:nvSpPr>
        <p:spPr bwMode="auto">
          <a:xfrm>
            <a:off x="5468938" y="7192963"/>
            <a:ext cx="1143000" cy="170021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Erwartungen/</a:t>
            </a:r>
            <a:r>
              <a:rPr lang="de-DE" altLang="de-DE" sz="800" b="1" dirty="0" err="1"/>
              <a:t>Expectations</a:t>
            </a:r>
            <a:r>
              <a:rPr lang="de-DE" altLang="de-DE" sz="800" b="1" dirty="0"/>
              <a:t>/</a:t>
            </a:r>
          </a:p>
          <a:p>
            <a:pPr eaLnBrk="1" hangingPunct="1">
              <a:spcBef>
                <a:spcPct val="0"/>
              </a:spcBef>
              <a:buFontTx/>
              <a:buNone/>
            </a:pPr>
            <a:r>
              <a:rPr lang="de-DE" altLang="de-DE" sz="800" b="1" dirty="0"/>
              <a:t>Store </a:t>
            </a:r>
            <a:r>
              <a:rPr lang="de-DE" altLang="de-DE" sz="800" b="1" dirty="0" err="1"/>
              <a:t>Uniqueness</a:t>
            </a:r>
            <a:r>
              <a:rPr lang="de-DE" altLang="de-DE" sz="800" b="1" dirty="0"/>
              <a:t>/</a:t>
            </a:r>
          </a:p>
          <a:p>
            <a:pPr eaLnBrk="1" hangingPunct="1">
              <a:spcBef>
                <a:spcPct val="0"/>
              </a:spcBef>
              <a:buFontTx/>
              <a:buNone/>
            </a:pPr>
            <a:r>
              <a:rPr lang="de-DE" altLang="de-DE" sz="800" b="1" dirty="0"/>
              <a:t>Atmosphäre</a:t>
            </a:r>
          </a:p>
          <a:p>
            <a:pPr eaLnBrk="1" hangingPunct="1">
              <a:spcBef>
                <a:spcPct val="0"/>
              </a:spcBef>
              <a:buFontTx/>
              <a:buNone/>
            </a:pPr>
            <a:r>
              <a:rPr lang="de-DE" altLang="de-DE" sz="800" dirty="0"/>
              <a:t>Kim et al 2010</a:t>
            </a:r>
          </a:p>
          <a:p>
            <a:pPr eaLnBrk="1" hangingPunct="1">
              <a:spcBef>
                <a:spcPct val="0"/>
              </a:spcBef>
              <a:buFontTx/>
              <a:buNone/>
            </a:pPr>
            <a:r>
              <a:rPr lang="de-DE" altLang="de-DE" sz="800" dirty="0"/>
              <a:t>Klein et al 2017</a:t>
            </a:r>
          </a:p>
          <a:p>
            <a:pPr eaLnBrk="1" hangingPunct="1">
              <a:spcBef>
                <a:spcPct val="0"/>
              </a:spcBef>
              <a:buFontTx/>
              <a:buNone/>
            </a:pPr>
            <a:r>
              <a:rPr lang="de-DE" altLang="de-DE" sz="800" dirty="0" err="1"/>
              <a:t>Niehm</a:t>
            </a:r>
            <a:r>
              <a:rPr lang="de-DE" altLang="de-DE" sz="800" dirty="0"/>
              <a:t> et al 2006</a:t>
            </a:r>
          </a:p>
        </p:txBody>
      </p:sp>
      <p:sp>
        <p:nvSpPr>
          <p:cNvPr id="15433" name="Textfeld 324">
            <a:extLst>
              <a:ext uri="{FF2B5EF4-FFF2-40B4-BE49-F238E27FC236}">
                <a16:creationId xmlns:a16="http://schemas.microsoft.com/office/drawing/2014/main" id="{A7A20DE6-B6D9-D146-A92A-336362C15C33}"/>
              </a:ext>
            </a:extLst>
          </p:cNvPr>
          <p:cNvSpPr txBox="1">
            <a:spLocks noChangeArrowheads="1"/>
          </p:cNvSpPr>
          <p:nvPr/>
        </p:nvSpPr>
        <p:spPr bwMode="auto">
          <a:xfrm>
            <a:off x="4393670" y="7145338"/>
            <a:ext cx="801687" cy="17779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Exp1-V033</a:t>
            </a:r>
          </a:p>
        </p:txBody>
      </p:sp>
      <p:sp>
        <p:nvSpPr>
          <p:cNvPr id="15434" name="Textfeld 324">
            <a:extLst>
              <a:ext uri="{FF2B5EF4-FFF2-40B4-BE49-F238E27FC236}">
                <a16:creationId xmlns:a16="http://schemas.microsoft.com/office/drawing/2014/main" id="{D38621CC-039B-DD40-9DFC-2588533F5D8A}"/>
              </a:ext>
            </a:extLst>
          </p:cNvPr>
          <p:cNvSpPr txBox="1">
            <a:spLocks noChangeArrowheads="1"/>
          </p:cNvSpPr>
          <p:nvPr/>
        </p:nvSpPr>
        <p:spPr bwMode="auto">
          <a:xfrm>
            <a:off x="4393670" y="7404100"/>
            <a:ext cx="801687" cy="16192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Exp2-V034</a:t>
            </a:r>
          </a:p>
        </p:txBody>
      </p:sp>
      <p:sp>
        <p:nvSpPr>
          <p:cNvPr id="15435" name="Textfeld 324">
            <a:extLst>
              <a:ext uri="{FF2B5EF4-FFF2-40B4-BE49-F238E27FC236}">
                <a16:creationId xmlns:a16="http://schemas.microsoft.com/office/drawing/2014/main" id="{DFF6E9EE-8A88-1443-98B5-FA5289C5AE79}"/>
              </a:ext>
            </a:extLst>
          </p:cNvPr>
          <p:cNvSpPr txBox="1">
            <a:spLocks noChangeArrowheads="1"/>
          </p:cNvSpPr>
          <p:nvPr/>
        </p:nvSpPr>
        <p:spPr bwMode="auto">
          <a:xfrm>
            <a:off x="4393670" y="7661275"/>
            <a:ext cx="801687" cy="23653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Exp3-V035</a:t>
            </a:r>
          </a:p>
        </p:txBody>
      </p:sp>
      <p:sp>
        <p:nvSpPr>
          <p:cNvPr id="15436" name="Textfeld 324">
            <a:extLst>
              <a:ext uri="{FF2B5EF4-FFF2-40B4-BE49-F238E27FC236}">
                <a16:creationId xmlns:a16="http://schemas.microsoft.com/office/drawing/2014/main" id="{A53FBAF8-A8BF-CF46-8E3B-FA5808861A63}"/>
              </a:ext>
            </a:extLst>
          </p:cNvPr>
          <p:cNvSpPr txBox="1">
            <a:spLocks noChangeArrowheads="1"/>
          </p:cNvSpPr>
          <p:nvPr/>
        </p:nvSpPr>
        <p:spPr bwMode="auto">
          <a:xfrm>
            <a:off x="4393670" y="7920038"/>
            <a:ext cx="819150" cy="18891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Exp4-v036</a:t>
            </a:r>
          </a:p>
        </p:txBody>
      </p:sp>
      <p:sp>
        <p:nvSpPr>
          <p:cNvPr id="15437" name="Textfeld 324">
            <a:extLst>
              <a:ext uri="{FF2B5EF4-FFF2-40B4-BE49-F238E27FC236}">
                <a16:creationId xmlns:a16="http://schemas.microsoft.com/office/drawing/2014/main" id="{40A69DBE-FF2F-5B44-ADC9-7513107C9425}"/>
              </a:ext>
            </a:extLst>
          </p:cNvPr>
          <p:cNvSpPr txBox="1">
            <a:spLocks noChangeArrowheads="1"/>
          </p:cNvSpPr>
          <p:nvPr/>
        </p:nvSpPr>
        <p:spPr bwMode="auto">
          <a:xfrm>
            <a:off x="4393670" y="8177213"/>
            <a:ext cx="825500" cy="21431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Exp5-V037</a:t>
            </a:r>
          </a:p>
        </p:txBody>
      </p:sp>
      <p:sp>
        <p:nvSpPr>
          <p:cNvPr id="15438" name="Textfeld 324">
            <a:extLst>
              <a:ext uri="{FF2B5EF4-FFF2-40B4-BE49-F238E27FC236}">
                <a16:creationId xmlns:a16="http://schemas.microsoft.com/office/drawing/2014/main" id="{FC903390-5207-A844-8A83-42E8D83E8F44}"/>
              </a:ext>
            </a:extLst>
          </p:cNvPr>
          <p:cNvSpPr txBox="1">
            <a:spLocks noChangeArrowheads="1"/>
          </p:cNvSpPr>
          <p:nvPr/>
        </p:nvSpPr>
        <p:spPr bwMode="auto">
          <a:xfrm>
            <a:off x="4393670" y="8435976"/>
            <a:ext cx="822325" cy="19843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Exp6-v038</a:t>
            </a:r>
          </a:p>
        </p:txBody>
      </p:sp>
      <p:sp>
        <p:nvSpPr>
          <p:cNvPr id="15439" name="Line 942">
            <a:extLst>
              <a:ext uri="{FF2B5EF4-FFF2-40B4-BE49-F238E27FC236}">
                <a16:creationId xmlns:a16="http://schemas.microsoft.com/office/drawing/2014/main" id="{E83C6F0C-74B3-9748-9078-51934A6802A6}"/>
              </a:ext>
            </a:extLst>
          </p:cNvPr>
          <p:cNvSpPr>
            <a:spLocks noChangeShapeType="1"/>
          </p:cNvSpPr>
          <p:nvPr/>
        </p:nvSpPr>
        <p:spPr bwMode="auto">
          <a:xfrm>
            <a:off x="100013" y="8662988"/>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5440" name="Line 942">
            <a:extLst>
              <a:ext uri="{FF2B5EF4-FFF2-40B4-BE49-F238E27FC236}">
                <a16:creationId xmlns:a16="http://schemas.microsoft.com/office/drawing/2014/main" id="{8774F431-949F-E542-8563-3033668C3F64}"/>
              </a:ext>
            </a:extLst>
          </p:cNvPr>
          <p:cNvSpPr>
            <a:spLocks noChangeShapeType="1"/>
          </p:cNvSpPr>
          <p:nvPr/>
        </p:nvSpPr>
        <p:spPr bwMode="auto">
          <a:xfrm>
            <a:off x="103188" y="9174163"/>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5441" name="Line 942">
            <a:extLst>
              <a:ext uri="{FF2B5EF4-FFF2-40B4-BE49-F238E27FC236}">
                <a16:creationId xmlns:a16="http://schemas.microsoft.com/office/drawing/2014/main" id="{4DCCDE99-93D7-0E4F-A535-B2EB1DC09554}"/>
              </a:ext>
            </a:extLst>
          </p:cNvPr>
          <p:cNvSpPr>
            <a:spLocks noChangeShapeType="1"/>
          </p:cNvSpPr>
          <p:nvPr/>
        </p:nvSpPr>
        <p:spPr bwMode="auto">
          <a:xfrm>
            <a:off x="103188" y="9431338"/>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5442" name="Text Box 944">
            <a:extLst>
              <a:ext uri="{FF2B5EF4-FFF2-40B4-BE49-F238E27FC236}">
                <a16:creationId xmlns:a16="http://schemas.microsoft.com/office/drawing/2014/main" id="{FD81F494-ED29-0D43-A98A-6FF3E3F616D8}"/>
              </a:ext>
            </a:extLst>
          </p:cNvPr>
          <p:cNvSpPr txBox="1">
            <a:spLocks noChangeArrowheads="1"/>
          </p:cNvSpPr>
          <p:nvPr/>
        </p:nvSpPr>
        <p:spPr bwMode="auto">
          <a:xfrm>
            <a:off x="82550" y="8928100"/>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Dieser Pop-up Store macht mich neugierig. </a:t>
            </a:r>
          </a:p>
        </p:txBody>
      </p:sp>
      <p:sp>
        <p:nvSpPr>
          <p:cNvPr id="15443" name="Text Box 944">
            <a:extLst>
              <a:ext uri="{FF2B5EF4-FFF2-40B4-BE49-F238E27FC236}">
                <a16:creationId xmlns:a16="http://schemas.microsoft.com/office/drawing/2014/main" id="{88DBC657-FF9D-3F4E-9A61-F2F555BDE3FA}"/>
              </a:ext>
            </a:extLst>
          </p:cNvPr>
          <p:cNvSpPr txBox="1">
            <a:spLocks noChangeArrowheads="1"/>
          </p:cNvSpPr>
          <p:nvPr/>
        </p:nvSpPr>
        <p:spPr bwMode="auto">
          <a:xfrm>
            <a:off x="82550" y="9185275"/>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würde gern mehr über diesen Pop-up Store erfahren.</a:t>
            </a:r>
          </a:p>
        </p:txBody>
      </p:sp>
      <p:grpSp>
        <p:nvGrpSpPr>
          <p:cNvPr id="15444" name="Group 1048">
            <a:extLst>
              <a:ext uri="{FF2B5EF4-FFF2-40B4-BE49-F238E27FC236}">
                <a16:creationId xmlns:a16="http://schemas.microsoft.com/office/drawing/2014/main" id="{DA51B2D8-44D5-7E4F-A0E4-B00A8AD1B467}"/>
              </a:ext>
            </a:extLst>
          </p:cNvPr>
          <p:cNvGrpSpPr>
            <a:grpSpLocks/>
          </p:cNvGrpSpPr>
          <p:nvPr/>
        </p:nvGrpSpPr>
        <p:grpSpPr bwMode="auto">
          <a:xfrm>
            <a:off x="5362575" y="8964613"/>
            <a:ext cx="1381125" cy="152400"/>
            <a:chOff x="3379" y="1761"/>
            <a:chExt cx="870" cy="96"/>
          </a:xfrm>
        </p:grpSpPr>
        <p:sp>
          <p:nvSpPr>
            <p:cNvPr id="15475" name="Rectangle 1049">
              <a:extLst>
                <a:ext uri="{FF2B5EF4-FFF2-40B4-BE49-F238E27FC236}">
                  <a16:creationId xmlns:a16="http://schemas.microsoft.com/office/drawing/2014/main" id="{16CA75BF-AD87-3848-B15B-D1139D262FB9}"/>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76" name="Rectangle 1050">
              <a:extLst>
                <a:ext uri="{FF2B5EF4-FFF2-40B4-BE49-F238E27FC236}">
                  <a16:creationId xmlns:a16="http://schemas.microsoft.com/office/drawing/2014/main" id="{AFDFE72F-886D-DA4C-ADA4-764A381850A2}"/>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77" name="Rectangle 1051">
              <a:extLst>
                <a:ext uri="{FF2B5EF4-FFF2-40B4-BE49-F238E27FC236}">
                  <a16:creationId xmlns:a16="http://schemas.microsoft.com/office/drawing/2014/main" id="{F3A5D5BB-83BC-AF4F-ACB1-73E9F8293CEE}"/>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78" name="Rectangle 1052">
              <a:extLst>
                <a:ext uri="{FF2B5EF4-FFF2-40B4-BE49-F238E27FC236}">
                  <a16:creationId xmlns:a16="http://schemas.microsoft.com/office/drawing/2014/main" id="{1E7FE8FB-1C27-F640-94BB-608D8CE22BB0}"/>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79" name="Rectangle 1053">
              <a:extLst>
                <a:ext uri="{FF2B5EF4-FFF2-40B4-BE49-F238E27FC236}">
                  <a16:creationId xmlns:a16="http://schemas.microsoft.com/office/drawing/2014/main" id="{4E3E3D74-56FB-A34A-B9A5-F8C102C094A3}"/>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80" name="Rectangle 1054">
              <a:extLst>
                <a:ext uri="{FF2B5EF4-FFF2-40B4-BE49-F238E27FC236}">
                  <a16:creationId xmlns:a16="http://schemas.microsoft.com/office/drawing/2014/main" id="{C998B02B-8D93-F849-8DE4-15341E2ED4F1}"/>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81" name="Rectangle 1055">
              <a:extLst>
                <a:ext uri="{FF2B5EF4-FFF2-40B4-BE49-F238E27FC236}">
                  <a16:creationId xmlns:a16="http://schemas.microsoft.com/office/drawing/2014/main" id="{20426392-7222-1047-B01B-F730098F9A36}"/>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5445" name="Group 1180">
            <a:extLst>
              <a:ext uri="{FF2B5EF4-FFF2-40B4-BE49-F238E27FC236}">
                <a16:creationId xmlns:a16="http://schemas.microsoft.com/office/drawing/2014/main" id="{423C0608-8573-DD4F-98FF-FE606B28AFF2}"/>
              </a:ext>
            </a:extLst>
          </p:cNvPr>
          <p:cNvGrpSpPr>
            <a:grpSpLocks/>
          </p:cNvGrpSpPr>
          <p:nvPr/>
        </p:nvGrpSpPr>
        <p:grpSpPr bwMode="auto">
          <a:xfrm>
            <a:off x="5362575" y="9221788"/>
            <a:ext cx="1381125" cy="152400"/>
            <a:chOff x="3379" y="1761"/>
            <a:chExt cx="870" cy="96"/>
          </a:xfrm>
        </p:grpSpPr>
        <p:sp>
          <p:nvSpPr>
            <p:cNvPr id="15468" name="Rectangle 1181">
              <a:extLst>
                <a:ext uri="{FF2B5EF4-FFF2-40B4-BE49-F238E27FC236}">
                  <a16:creationId xmlns:a16="http://schemas.microsoft.com/office/drawing/2014/main" id="{2476DF69-C636-F447-B51D-F5CF05FEADB9}"/>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69" name="Rectangle 1182">
              <a:extLst>
                <a:ext uri="{FF2B5EF4-FFF2-40B4-BE49-F238E27FC236}">
                  <a16:creationId xmlns:a16="http://schemas.microsoft.com/office/drawing/2014/main" id="{8870734A-98A0-CB4A-BFF4-C5323D49220A}"/>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70" name="Rectangle 1183">
              <a:extLst>
                <a:ext uri="{FF2B5EF4-FFF2-40B4-BE49-F238E27FC236}">
                  <a16:creationId xmlns:a16="http://schemas.microsoft.com/office/drawing/2014/main" id="{25F98D23-FAEC-3E4F-B1C7-E55A2235843F}"/>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71" name="Rectangle 1184">
              <a:extLst>
                <a:ext uri="{FF2B5EF4-FFF2-40B4-BE49-F238E27FC236}">
                  <a16:creationId xmlns:a16="http://schemas.microsoft.com/office/drawing/2014/main" id="{2FF8520C-B8EE-9C48-9C6A-60AFBEF11526}"/>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72" name="Rectangle 1185">
              <a:extLst>
                <a:ext uri="{FF2B5EF4-FFF2-40B4-BE49-F238E27FC236}">
                  <a16:creationId xmlns:a16="http://schemas.microsoft.com/office/drawing/2014/main" id="{89A241E8-BC32-8049-A259-037BEEF18BF4}"/>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73" name="Rectangle 1186">
              <a:extLst>
                <a:ext uri="{FF2B5EF4-FFF2-40B4-BE49-F238E27FC236}">
                  <a16:creationId xmlns:a16="http://schemas.microsoft.com/office/drawing/2014/main" id="{8FE1B110-50CA-484F-879E-ADF4DD6C88AA}"/>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74" name="Rectangle 1187">
              <a:extLst>
                <a:ext uri="{FF2B5EF4-FFF2-40B4-BE49-F238E27FC236}">
                  <a16:creationId xmlns:a16="http://schemas.microsoft.com/office/drawing/2014/main" id="{6801724C-0C25-BC4C-9A1F-CA26E9FEE65E}"/>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5446" name="Textfeld 324">
            <a:extLst>
              <a:ext uri="{FF2B5EF4-FFF2-40B4-BE49-F238E27FC236}">
                <a16:creationId xmlns:a16="http://schemas.microsoft.com/office/drawing/2014/main" id="{5CBBF249-D04A-D945-9BB2-1B3A111A0542}"/>
              </a:ext>
            </a:extLst>
          </p:cNvPr>
          <p:cNvSpPr txBox="1">
            <a:spLocks noChangeArrowheads="1"/>
          </p:cNvSpPr>
          <p:nvPr/>
        </p:nvSpPr>
        <p:spPr bwMode="auto">
          <a:xfrm>
            <a:off x="4400020" y="8947151"/>
            <a:ext cx="819150" cy="214314"/>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Neu1-v040</a:t>
            </a:r>
          </a:p>
        </p:txBody>
      </p:sp>
      <p:sp>
        <p:nvSpPr>
          <p:cNvPr id="15447" name="Textfeld 324">
            <a:extLst>
              <a:ext uri="{FF2B5EF4-FFF2-40B4-BE49-F238E27FC236}">
                <a16:creationId xmlns:a16="http://schemas.microsoft.com/office/drawing/2014/main" id="{6844FB5D-77DE-BF48-A725-BCD42ADAD564}"/>
              </a:ext>
            </a:extLst>
          </p:cNvPr>
          <p:cNvSpPr txBox="1">
            <a:spLocks noChangeArrowheads="1"/>
          </p:cNvSpPr>
          <p:nvPr/>
        </p:nvSpPr>
        <p:spPr bwMode="auto">
          <a:xfrm>
            <a:off x="4400020" y="9204325"/>
            <a:ext cx="795337" cy="22701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Neu2-v41</a:t>
            </a:r>
          </a:p>
        </p:txBody>
      </p:sp>
      <p:sp>
        <p:nvSpPr>
          <p:cNvPr id="15448" name="Text Box 944">
            <a:extLst>
              <a:ext uri="{FF2B5EF4-FFF2-40B4-BE49-F238E27FC236}">
                <a16:creationId xmlns:a16="http://schemas.microsoft.com/office/drawing/2014/main" id="{C08C65D3-44ED-6E46-A27D-50C6D9D2B083}"/>
              </a:ext>
            </a:extLst>
          </p:cNvPr>
          <p:cNvSpPr txBox="1">
            <a:spLocks noChangeArrowheads="1"/>
          </p:cNvSpPr>
          <p:nvPr/>
        </p:nvSpPr>
        <p:spPr bwMode="auto">
          <a:xfrm>
            <a:off x="82550" y="9437688"/>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würde mich aktiv über diesen Pop-up Store informieren.</a:t>
            </a:r>
          </a:p>
        </p:txBody>
      </p:sp>
      <p:grpSp>
        <p:nvGrpSpPr>
          <p:cNvPr id="15449" name="Group 1180">
            <a:extLst>
              <a:ext uri="{FF2B5EF4-FFF2-40B4-BE49-F238E27FC236}">
                <a16:creationId xmlns:a16="http://schemas.microsoft.com/office/drawing/2014/main" id="{A5757EF3-1362-AD43-A2FE-D2AC3ABE7D6A}"/>
              </a:ext>
            </a:extLst>
          </p:cNvPr>
          <p:cNvGrpSpPr>
            <a:grpSpLocks/>
          </p:cNvGrpSpPr>
          <p:nvPr/>
        </p:nvGrpSpPr>
        <p:grpSpPr bwMode="auto">
          <a:xfrm>
            <a:off x="5362575" y="9491663"/>
            <a:ext cx="1381125" cy="152400"/>
            <a:chOff x="3379" y="1761"/>
            <a:chExt cx="870" cy="96"/>
          </a:xfrm>
        </p:grpSpPr>
        <p:sp>
          <p:nvSpPr>
            <p:cNvPr id="15461" name="Rectangle 1181">
              <a:extLst>
                <a:ext uri="{FF2B5EF4-FFF2-40B4-BE49-F238E27FC236}">
                  <a16:creationId xmlns:a16="http://schemas.microsoft.com/office/drawing/2014/main" id="{261419C4-23B7-DB4D-A5E4-F584190DCDB9}"/>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62" name="Rectangle 1182">
              <a:extLst>
                <a:ext uri="{FF2B5EF4-FFF2-40B4-BE49-F238E27FC236}">
                  <a16:creationId xmlns:a16="http://schemas.microsoft.com/office/drawing/2014/main" id="{112FDFF2-F695-D64A-86A6-3FACFAE8C3A4}"/>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63" name="Rectangle 1183">
              <a:extLst>
                <a:ext uri="{FF2B5EF4-FFF2-40B4-BE49-F238E27FC236}">
                  <a16:creationId xmlns:a16="http://schemas.microsoft.com/office/drawing/2014/main" id="{77C2B519-C536-0046-97D5-8CB786AFC5C5}"/>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64" name="Rectangle 1184">
              <a:extLst>
                <a:ext uri="{FF2B5EF4-FFF2-40B4-BE49-F238E27FC236}">
                  <a16:creationId xmlns:a16="http://schemas.microsoft.com/office/drawing/2014/main" id="{D26ECE5A-A671-7545-9327-0112722C1766}"/>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65" name="Rectangle 1185">
              <a:extLst>
                <a:ext uri="{FF2B5EF4-FFF2-40B4-BE49-F238E27FC236}">
                  <a16:creationId xmlns:a16="http://schemas.microsoft.com/office/drawing/2014/main" id="{A26C5F08-B701-8844-AD5E-590E4A5DAFAA}"/>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66" name="Rectangle 1186">
              <a:extLst>
                <a:ext uri="{FF2B5EF4-FFF2-40B4-BE49-F238E27FC236}">
                  <a16:creationId xmlns:a16="http://schemas.microsoft.com/office/drawing/2014/main" id="{D592C0AD-7354-4742-8EC5-D24570CFFCAA}"/>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467" name="Rectangle 1187">
              <a:extLst>
                <a:ext uri="{FF2B5EF4-FFF2-40B4-BE49-F238E27FC236}">
                  <a16:creationId xmlns:a16="http://schemas.microsoft.com/office/drawing/2014/main" id="{5EE7B012-6C74-2245-956B-0F30118E70F7}"/>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5450" name="Textfeld 324">
            <a:extLst>
              <a:ext uri="{FF2B5EF4-FFF2-40B4-BE49-F238E27FC236}">
                <a16:creationId xmlns:a16="http://schemas.microsoft.com/office/drawing/2014/main" id="{DB70D1F5-AEE3-5844-B110-584958F059E0}"/>
              </a:ext>
            </a:extLst>
          </p:cNvPr>
          <p:cNvSpPr txBox="1">
            <a:spLocks noChangeArrowheads="1"/>
          </p:cNvSpPr>
          <p:nvPr/>
        </p:nvSpPr>
        <p:spPr bwMode="auto">
          <a:xfrm>
            <a:off x="4403195" y="9456738"/>
            <a:ext cx="792162" cy="2460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Neu3-v42</a:t>
            </a:r>
          </a:p>
        </p:txBody>
      </p:sp>
      <p:sp>
        <p:nvSpPr>
          <p:cNvPr id="15451" name="Line 942">
            <a:extLst>
              <a:ext uri="{FF2B5EF4-FFF2-40B4-BE49-F238E27FC236}">
                <a16:creationId xmlns:a16="http://schemas.microsoft.com/office/drawing/2014/main" id="{0E6A895F-5732-C249-A90E-322641EFE9FA}"/>
              </a:ext>
            </a:extLst>
          </p:cNvPr>
          <p:cNvSpPr>
            <a:spLocks noChangeShapeType="1"/>
          </p:cNvSpPr>
          <p:nvPr/>
        </p:nvSpPr>
        <p:spPr bwMode="auto">
          <a:xfrm>
            <a:off x="100013" y="8916988"/>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5452" name="Line 942">
            <a:extLst>
              <a:ext uri="{FF2B5EF4-FFF2-40B4-BE49-F238E27FC236}">
                <a16:creationId xmlns:a16="http://schemas.microsoft.com/office/drawing/2014/main" id="{A35E158F-F56D-1F4A-8691-C7A49DB0ABF3}"/>
              </a:ext>
            </a:extLst>
          </p:cNvPr>
          <p:cNvSpPr>
            <a:spLocks noChangeShapeType="1"/>
          </p:cNvSpPr>
          <p:nvPr/>
        </p:nvSpPr>
        <p:spPr bwMode="auto">
          <a:xfrm>
            <a:off x="103188" y="8916988"/>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5453" name="Text Box 944">
            <a:extLst>
              <a:ext uri="{FF2B5EF4-FFF2-40B4-BE49-F238E27FC236}">
                <a16:creationId xmlns:a16="http://schemas.microsoft.com/office/drawing/2014/main" id="{9E9BA876-ED19-4045-9C81-B6EE64A92F2D}"/>
              </a:ext>
            </a:extLst>
          </p:cNvPr>
          <p:cNvSpPr txBox="1">
            <a:spLocks noChangeArrowheads="1"/>
          </p:cNvSpPr>
          <p:nvPr/>
        </p:nvSpPr>
        <p:spPr bwMode="auto">
          <a:xfrm>
            <a:off x="82550" y="8672513"/>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kann in diesem Pop-up Store etwas Außergewöhnliches erleben. </a:t>
            </a:r>
          </a:p>
        </p:txBody>
      </p:sp>
      <p:sp>
        <p:nvSpPr>
          <p:cNvPr id="15454" name="Text Box 944">
            <a:extLst>
              <a:ext uri="{FF2B5EF4-FFF2-40B4-BE49-F238E27FC236}">
                <a16:creationId xmlns:a16="http://schemas.microsoft.com/office/drawing/2014/main" id="{6F5CEC23-FEDE-FB4E-9C8A-BE632BCFFC24}"/>
              </a:ext>
            </a:extLst>
          </p:cNvPr>
          <p:cNvSpPr txBox="1">
            <a:spLocks noChangeArrowheads="1"/>
          </p:cNvSpPr>
          <p:nvPr/>
        </p:nvSpPr>
        <p:spPr bwMode="auto">
          <a:xfrm>
            <a:off x="82550" y="7134225"/>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Dieser Pop-up Store erscheint mir attraktiv. </a:t>
            </a:r>
          </a:p>
        </p:txBody>
      </p:sp>
      <p:sp>
        <p:nvSpPr>
          <p:cNvPr id="15455" name="Line 969">
            <a:extLst>
              <a:ext uri="{FF2B5EF4-FFF2-40B4-BE49-F238E27FC236}">
                <a16:creationId xmlns:a16="http://schemas.microsoft.com/office/drawing/2014/main" id="{1F03B70C-B4F6-704D-8B47-509CC20151C1}"/>
              </a:ext>
            </a:extLst>
          </p:cNvPr>
          <p:cNvSpPr>
            <a:spLocks noChangeShapeType="1"/>
          </p:cNvSpPr>
          <p:nvPr/>
        </p:nvSpPr>
        <p:spPr bwMode="auto">
          <a:xfrm>
            <a:off x="96838" y="9752013"/>
            <a:ext cx="6657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a:p>
        </p:txBody>
      </p:sp>
      <p:sp>
        <p:nvSpPr>
          <p:cNvPr id="15456" name="Foliennummernplatzhalter 339">
            <a:extLst>
              <a:ext uri="{FF2B5EF4-FFF2-40B4-BE49-F238E27FC236}">
                <a16:creationId xmlns:a16="http://schemas.microsoft.com/office/drawing/2014/main" id="{E6B57BA4-F4C5-F642-B40D-575388EFEDDE}"/>
              </a:ext>
            </a:extLst>
          </p:cNvPr>
          <p:cNvSpPr txBox="1">
            <a:spLocks noChangeArrowheads="1"/>
          </p:cNvSpPr>
          <p:nvPr/>
        </p:nvSpPr>
        <p:spPr bwMode="auto">
          <a:xfrm>
            <a:off x="5435600" y="9691688"/>
            <a:ext cx="1428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indent="-285750">
              <a:spcBef>
                <a:spcPct val="20000"/>
              </a:spcBef>
              <a:buChar char="–"/>
              <a:defRPr sz="2800">
                <a:solidFill>
                  <a:schemeClr val="tx1"/>
                </a:solidFill>
                <a:latin typeface="Times New Roman" panose="02020603050405020304" pitchFamily="18" charset="0"/>
              </a:defRPr>
            </a:lvl2pPr>
            <a:lvl3pPr indent="-228600">
              <a:spcBef>
                <a:spcPct val="20000"/>
              </a:spcBef>
              <a:buChar char="•"/>
              <a:defRPr sz="2400">
                <a:solidFill>
                  <a:schemeClr val="tx1"/>
                </a:solidFill>
                <a:latin typeface="Times New Roman" panose="02020603050405020304" pitchFamily="18" charset="0"/>
              </a:defRPr>
            </a:lvl3pPr>
            <a:lvl4pPr indent="-228600">
              <a:spcBef>
                <a:spcPct val="20000"/>
              </a:spcBef>
              <a:buChar char="–"/>
              <a:defRPr sz="2000">
                <a:solidFill>
                  <a:schemeClr val="tx1"/>
                </a:solidFill>
                <a:latin typeface="Times New Roman" panose="02020603050405020304" pitchFamily="18" charset="0"/>
              </a:defRPr>
            </a:lvl4pPr>
            <a:lvl5pPr indent="-228600">
              <a:spcBef>
                <a:spcPct val="20000"/>
              </a:spcBef>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de-DE" altLang="de-DE" sz="800"/>
              <a:t>Seite 1 von 3</a:t>
            </a:r>
          </a:p>
        </p:txBody>
      </p:sp>
      <p:sp>
        <p:nvSpPr>
          <p:cNvPr id="351" name="Text Box 3">
            <a:extLst>
              <a:ext uri="{FF2B5EF4-FFF2-40B4-BE49-F238E27FC236}">
                <a16:creationId xmlns:a16="http://schemas.microsoft.com/office/drawing/2014/main" id="{D7B49051-0DEF-5840-9DF4-6ECDC55EC392}"/>
              </a:ext>
            </a:extLst>
          </p:cNvPr>
          <p:cNvSpPr txBox="1">
            <a:spLocks noChangeArrowheads="1"/>
          </p:cNvSpPr>
          <p:nvPr/>
        </p:nvSpPr>
        <p:spPr bwMode="auto">
          <a:xfrm>
            <a:off x="6964363" y="4405313"/>
            <a:ext cx="4137025" cy="2124075"/>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just" eaLnBrk="1" hangingPunct="1">
              <a:spcAft>
                <a:spcPts val="0"/>
              </a:spcAft>
              <a:defRPr/>
            </a:pPr>
            <a:r>
              <a:rPr lang="de-DE" altLang="de-DE" sz="1100" dirty="0"/>
              <a:t>3 (Lage) x 3 (Distanz) - Design:</a:t>
            </a:r>
          </a:p>
          <a:p>
            <a:pPr algn="just" eaLnBrk="1" hangingPunct="1">
              <a:spcAft>
                <a:spcPts val="0"/>
              </a:spcAft>
              <a:defRPr/>
            </a:pPr>
            <a:r>
              <a:rPr lang="de-DE" altLang="de-DE" sz="1100" dirty="0"/>
              <a:t>A Lage:</a:t>
            </a:r>
          </a:p>
          <a:p>
            <a:pPr marL="171450" indent="-171450" algn="just" eaLnBrk="1" hangingPunct="1">
              <a:spcAft>
                <a:spcPts val="0"/>
              </a:spcAft>
              <a:buFontTx/>
              <a:buChar char="-"/>
              <a:defRPr/>
            </a:pPr>
            <a:r>
              <a:rPr lang="de-DE" altLang="de-DE" sz="1100" dirty="0"/>
              <a:t>im </a:t>
            </a:r>
            <a:r>
              <a:rPr lang="de-DE" altLang="de-DE" sz="1100" b="1" dirty="0"/>
              <a:t>Stadtzentrum</a:t>
            </a:r>
            <a:r>
              <a:rPr lang="de-DE" altLang="de-DE" sz="1100" dirty="0"/>
              <a:t> (in zentraler Innenstadtlage in typischer Shopping- Umgebung) </a:t>
            </a:r>
          </a:p>
          <a:p>
            <a:pPr marL="171450" indent="-171450" algn="just" eaLnBrk="1" hangingPunct="1">
              <a:spcAft>
                <a:spcPts val="0"/>
              </a:spcAft>
              <a:buFontTx/>
              <a:buChar char="-"/>
              <a:defRPr/>
            </a:pPr>
            <a:r>
              <a:rPr lang="de-DE" altLang="de-DE" sz="1100" dirty="0"/>
              <a:t>am </a:t>
            </a:r>
            <a:r>
              <a:rPr lang="de-DE" altLang="de-DE" sz="1100" b="1" dirty="0"/>
              <a:t>Stadtrand </a:t>
            </a:r>
            <a:r>
              <a:rPr lang="de-DE" altLang="de-DE" sz="1100" dirty="0"/>
              <a:t>(in dezentraler Lage ohne typische Shopping-Umgebung) Ihrer üblichen Einkaufsgegend</a:t>
            </a:r>
          </a:p>
          <a:p>
            <a:pPr marL="171450" indent="-171450" algn="just" eaLnBrk="1" hangingPunct="1">
              <a:spcAft>
                <a:spcPts val="0"/>
              </a:spcAft>
              <a:buFontTx/>
              <a:buChar char="-"/>
              <a:defRPr/>
            </a:pPr>
            <a:r>
              <a:rPr lang="de-DE" altLang="de-DE" sz="1100" dirty="0"/>
              <a:t>Im </a:t>
            </a:r>
            <a:r>
              <a:rPr lang="de-DE" altLang="de-DE" sz="1100" b="1" dirty="0"/>
              <a:t>ländlichen Raum </a:t>
            </a:r>
            <a:r>
              <a:rPr lang="de-DE" altLang="de-DE" sz="1100" dirty="0"/>
              <a:t>(in abgelegener Lage, gewissermaßen als Geheimtipp)</a:t>
            </a:r>
          </a:p>
          <a:p>
            <a:pPr algn="just" eaLnBrk="1" hangingPunct="1">
              <a:spcAft>
                <a:spcPts val="0"/>
              </a:spcAft>
              <a:defRPr/>
            </a:pPr>
            <a:r>
              <a:rPr lang="de-DE" altLang="de-DE" sz="1100" dirty="0"/>
              <a:t>B Distanz (Fahr-/ Fußweg)</a:t>
            </a:r>
          </a:p>
          <a:p>
            <a:pPr marL="171450" indent="-171450" algn="just" eaLnBrk="1" hangingPunct="1">
              <a:spcAft>
                <a:spcPts val="0"/>
              </a:spcAft>
              <a:buFontTx/>
              <a:buChar char="-"/>
              <a:defRPr/>
            </a:pPr>
            <a:r>
              <a:rPr lang="de-DE" altLang="de-DE" sz="1100" b="1" dirty="0"/>
              <a:t>20 Minuten </a:t>
            </a:r>
            <a:r>
              <a:rPr lang="de-DE" altLang="de-DE" sz="1100" dirty="0"/>
              <a:t>(kurz)</a:t>
            </a:r>
          </a:p>
          <a:p>
            <a:pPr marL="171450" indent="-171450" algn="just" eaLnBrk="1" hangingPunct="1">
              <a:spcAft>
                <a:spcPts val="0"/>
              </a:spcAft>
              <a:buFontTx/>
              <a:buChar char="-"/>
              <a:defRPr/>
            </a:pPr>
            <a:r>
              <a:rPr lang="de-DE" altLang="de-DE" sz="1100" b="1" dirty="0"/>
              <a:t>45 Minuten </a:t>
            </a:r>
            <a:r>
              <a:rPr lang="de-DE" altLang="de-DE" sz="1100" dirty="0"/>
              <a:t>(mittel)</a:t>
            </a:r>
            <a:endParaRPr lang="de-DE" altLang="de-DE" sz="1100" b="1" dirty="0"/>
          </a:p>
          <a:p>
            <a:pPr marL="171450" indent="-171450" algn="just" eaLnBrk="1" hangingPunct="1">
              <a:spcAft>
                <a:spcPts val="0"/>
              </a:spcAft>
              <a:buFontTx/>
              <a:buChar char="-"/>
              <a:defRPr/>
            </a:pPr>
            <a:r>
              <a:rPr lang="de-DE" altLang="de-DE" sz="1100" b="1" dirty="0"/>
              <a:t>60 Minuten </a:t>
            </a:r>
            <a:r>
              <a:rPr lang="de-DE" altLang="de-DE" sz="1100" dirty="0"/>
              <a:t>(lang)</a:t>
            </a:r>
            <a:endParaRPr lang="de-DE" altLang="de-DE" sz="1100" b="1" dirty="0"/>
          </a:p>
        </p:txBody>
      </p:sp>
      <p:sp>
        <p:nvSpPr>
          <p:cNvPr id="15458" name="Text Box 3793">
            <a:extLst>
              <a:ext uri="{FF2B5EF4-FFF2-40B4-BE49-F238E27FC236}">
                <a16:creationId xmlns:a16="http://schemas.microsoft.com/office/drawing/2014/main" id="{B35AB4E7-B578-9745-860C-9AAB9368DE21}"/>
              </a:ext>
            </a:extLst>
          </p:cNvPr>
          <p:cNvSpPr txBox="1">
            <a:spLocks noChangeArrowheads="1"/>
          </p:cNvSpPr>
          <p:nvPr/>
        </p:nvSpPr>
        <p:spPr bwMode="auto">
          <a:xfrm>
            <a:off x="0" y="4289425"/>
            <a:ext cx="67897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tabLst>
                <a:tab pos="190500" algn="l"/>
              </a:tabLst>
              <a:defRPr sz="3200">
                <a:solidFill>
                  <a:schemeClr val="tx1"/>
                </a:solidFill>
                <a:latin typeface="Times New Roman" panose="02020603050405020304" pitchFamily="18" charset="0"/>
              </a:defRPr>
            </a:lvl1pPr>
            <a:lvl2pPr marL="742950" indent="-285750">
              <a:spcBef>
                <a:spcPct val="20000"/>
              </a:spcBef>
              <a:buChar char="–"/>
              <a:tabLst>
                <a:tab pos="190500" algn="l"/>
              </a:tabLst>
              <a:defRPr sz="2800">
                <a:solidFill>
                  <a:schemeClr val="tx1"/>
                </a:solidFill>
                <a:latin typeface="Times New Roman" panose="02020603050405020304" pitchFamily="18" charset="0"/>
              </a:defRPr>
            </a:lvl2pPr>
            <a:lvl3pPr marL="1143000" indent="-228600">
              <a:spcBef>
                <a:spcPct val="20000"/>
              </a:spcBef>
              <a:buChar char="•"/>
              <a:tabLst>
                <a:tab pos="190500" algn="l"/>
              </a:tabLst>
              <a:defRPr sz="2400">
                <a:solidFill>
                  <a:schemeClr val="tx1"/>
                </a:solidFill>
                <a:latin typeface="Times New Roman" panose="02020603050405020304" pitchFamily="18" charset="0"/>
              </a:defRPr>
            </a:lvl3pPr>
            <a:lvl4pPr marL="1600200" indent="-228600">
              <a:spcBef>
                <a:spcPct val="20000"/>
              </a:spcBef>
              <a:buChar char="–"/>
              <a:tabLst>
                <a:tab pos="190500" algn="l"/>
              </a:tabLst>
              <a:defRPr sz="2000">
                <a:solidFill>
                  <a:schemeClr val="tx1"/>
                </a:solidFill>
                <a:latin typeface="Times New Roman" panose="02020603050405020304" pitchFamily="18" charset="0"/>
              </a:defRPr>
            </a:lvl4pPr>
            <a:lvl5pPr marL="2057400" indent="-228600">
              <a:spcBef>
                <a:spcPct val="20000"/>
              </a:spcBef>
              <a:buChar char="»"/>
              <a:tabLst>
                <a:tab pos="1905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905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905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905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90500" algn="l"/>
              </a:tabLst>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b="1"/>
              <a:t>		</a:t>
            </a:r>
            <a:r>
              <a:rPr lang="de-DE" altLang="de-DE" sz="1000"/>
              <a:t>Versetzen Sie sich nun bitte in folgende Situation:</a:t>
            </a:r>
            <a:endParaRPr lang="de-DE" altLang="de-DE" sz="1000" i="1"/>
          </a:p>
        </p:txBody>
      </p:sp>
      <p:sp>
        <p:nvSpPr>
          <p:cNvPr id="15459" name="Line 941">
            <a:extLst>
              <a:ext uri="{FF2B5EF4-FFF2-40B4-BE49-F238E27FC236}">
                <a16:creationId xmlns:a16="http://schemas.microsoft.com/office/drawing/2014/main" id="{76002DA3-B544-3146-8249-51195AA643F6}"/>
              </a:ext>
            </a:extLst>
          </p:cNvPr>
          <p:cNvSpPr>
            <a:spLocks noChangeShapeType="1"/>
          </p:cNvSpPr>
          <p:nvPr/>
        </p:nvSpPr>
        <p:spPr bwMode="auto">
          <a:xfrm>
            <a:off x="88900" y="1363663"/>
            <a:ext cx="6686550" cy="460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5460" name="Foliennummernplatzhalter 339">
            <a:extLst>
              <a:ext uri="{FF2B5EF4-FFF2-40B4-BE49-F238E27FC236}">
                <a16:creationId xmlns:a16="http://schemas.microsoft.com/office/drawing/2014/main" id="{F9EB4651-F86E-A342-B2BB-836A277AA92B}"/>
              </a:ext>
            </a:extLst>
          </p:cNvPr>
          <p:cNvSpPr txBox="1">
            <a:spLocks noChangeArrowheads="1"/>
          </p:cNvSpPr>
          <p:nvPr/>
        </p:nvSpPr>
        <p:spPr bwMode="auto">
          <a:xfrm>
            <a:off x="104775" y="9712325"/>
            <a:ext cx="14287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indent="-285750">
              <a:spcBef>
                <a:spcPct val="20000"/>
              </a:spcBef>
              <a:buChar char="–"/>
              <a:defRPr sz="2800">
                <a:solidFill>
                  <a:schemeClr val="tx1"/>
                </a:solidFill>
                <a:latin typeface="Times New Roman" panose="02020603050405020304" pitchFamily="18" charset="0"/>
              </a:defRPr>
            </a:lvl2pPr>
            <a:lvl3pPr indent="-228600">
              <a:spcBef>
                <a:spcPct val="20000"/>
              </a:spcBef>
              <a:buChar char="•"/>
              <a:defRPr sz="2400">
                <a:solidFill>
                  <a:schemeClr val="tx1"/>
                </a:solidFill>
                <a:latin typeface="Times New Roman" panose="02020603050405020304" pitchFamily="18" charset="0"/>
              </a:defRPr>
            </a:lvl3pPr>
            <a:lvl4pPr indent="-228600">
              <a:spcBef>
                <a:spcPct val="20000"/>
              </a:spcBef>
              <a:buChar char="–"/>
              <a:defRPr sz="2000">
                <a:solidFill>
                  <a:schemeClr val="tx1"/>
                </a:solidFill>
                <a:latin typeface="Times New Roman" panose="02020603050405020304" pitchFamily="18" charset="0"/>
              </a:defRPr>
            </a:lvl4pPr>
            <a:lvl5pPr indent="-228600">
              <a:spcBef>
                <a:spcPct val="20000"/>
              </a:spcBef>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dirty="0"/>
              <a:t>Szenario A (</a:t>
            </a:r>
            <a:r>
              <a:rPr lang="de-DE" altLang="de-DE" sz="800" dirty="0" err="1"/>
              <a:t>z</a:t>
            </a:r>
            <a:r>
              <a:rPr lang="de-DE" altLang="de-DE" sz="800" dirty="0"/>
              <a:t>/</a:t>
            </a:r>
            <a:r>
              <a:rPr lang="de-DE" altLang="de-DE" sz="800" dirty="0" err="1"/>
              <a:t>k</a:t>
            </a:r>
            <a:r>
              <a:rPr lang="de-DE" altLang="de-DE" sz="800" dirty="0"/>
              <a:t>)</a:t>
            </a:r>
          </a:p>
        </p:txBody>
      </p:sp>
      <p:sp>
        <p:nvSpPr>
          <p:cNvPr id="15412" name="Textfeld 324">
            <a:extLst>
              <a:ext uri="{FF2B5EF4-FFF2-40B4-BE49-F238E27FC236}">
                <a16:creationId xmlns:a16="http://schemas.microsoft.com/office/drawing/2014/main" id="{EA4AECF6-AC22-D84A-BE69-B5F41E775776}"/>
              </a:ext>
            </a:extLst>
          </p:cNvPr>
          <p:cNvSpPr txBox="1">
            <a:spLocks noChangeArrowheads="1"/>
          </p:cNvSpPr>
          <p:nvPr/>
        </p:nvSpPr>
        <p:spPr bwMode="auto">
          <a:xfrm>
            <a:off x="5459413" y="8928100"/>
            <a:ext cx="1143000" cy="7667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Interesse/Neugierde</a:t>
            </a:r>
          </a:p>
          <a:p>
            <a:pPr eaLnBrk="1" hangingPunct="1">
              <a:spcBef>
                <a:spcPct val="0"/>
              </a:spcBef>
              <a:buFontTx/>
              <a:buNone/>
            </a:pPr>
            <a:r>
              <a:rPr lang="de-DE" altLang="de-DE" sz="800" dirty="0"/>
              <a:t>Information </a:t>
            </a:r>
            <a:r>
              <a:rPr lang="de-DE" altLang="de-DE" sz="800" dirty="0" err="1"/>
              <a:t>Seeking</a:t>
            </a:r>
            <a:endParaRPr lang="de-DE" altLang="de-DE" sz="800" dirty="0"/>
          </a:p>
          <a:p>
            <a:pPr eaLnBrk="1" hangingPunct="1">
              <a:spcBef>
                <a:spcPct val="0"/>
              </a:spcBef>
              <a:buFontTx/>
              <a:buNone/>
            </a:pPr>
            <a:r>
              <a:rPr lang="de-DE" altLang="de-DE" sz="800" dirty="0"/>
              <a:t>Eigene </a:t>
            </a:r>
          </a:p>
        </p:txBody>
      </p:sp>
      <p:sp>
        <p:nvSpPr>
          <p:cNvPr id="209" name="Textfeld 324">
            <a:extLst>
              <a:ext uri="{FF2B5EF4-FFF2-40B4-BE49-F238E27FC236}">
                <a16:creationId xmlns:a16="http://schemas.microsoft.com/office/drawing/2014/main" id="{8701DFDA-1249-40E9-B913-48EAA67C9165}"/>
              </a:ext>
            </a:extLst>
          </p:cNvPr>
          <p:cNvSpPr txBox="1">
            <a:spLocks noChangeArrowheads="1"/>
          </p:cNvSpPr>
          <p:nvPr/>
        </p:nvSpPr>
        <p:spPr bwMode="auto">
          <a:xfrm>
            <a:off x="2927546" y="4293394"/>
            <a:ext cx="801687" cy="17779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Szen-V033</a:t>
            </a:r>
          </a:p>
        </p:txBody>
      </p:sp>
      <p:sp>
        <p:nvSpPr>
          <p:cNvPr id="210" name="Textfeld 324">
            <a:extLst>
              <a:ext uri="{FF2B5EF4-FFF2-40B4-BE49-F238E27FC236}">
                <a16:creationId xmlns:a16="http://schemas.microsoft.com/office/drawing/2014/main" id="{FADCB3C7-C2E9-4381-B304-6BDD7BE57BA2}"/>
              </a:ext>
            </a:extLst>
          </p:cNvPr>
          <p:cNvSpPr txBox="1">
            <a:spLocks noChangeArrowheads="1"/>
          </p:cNvSpPr>
          <p:nvPr/>
        </p:nvSpPr>
        <p:spPr bwMode="auto">
          <a:xfrm>
            <a:off x="1299847" y="2625545"/>
            <a:ext cx="801687" cy="17779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Präf1_V010</a:t>
            </a:r>
          </a:p>
        </p:txBody>
      </p:sp>
      <p:sp>
        <p:nvSpPr>
          <p:cNvPr id="211" name="Textfeld 324">
            <a:extLst>
              <a:ext uri="{FF2B5EF4-FFF2-40B4-BE49-F238E27FC236}">
                <a16:creationId xmlns:a16="http://schemas.microsoft.com/office/drawing/2014/main" id="{3E4BBD35-E2DA-4F24-8FA6-ECA103F73D01}"/>
              </a:ext>
            </a:extLst>
          </p:cNvPr>
          <p:cNvSpPr txBox="1">
            <a:spLocks noChangeArrowheads="1"/>
          </p:cNvSpPr>
          <p:nvPr/>
        </p:nvSpPr>
        <p:spPr bwMode="auto">
          <a:xfrm>
            <a:off x="1299847" y="2828929"/>
            <a:ext cx="801687" cy="17779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Präf2_V011</a:t>
            </a:r>
          </a:p>
        </p:txBody>
      </p:sp>
      <p:sp>
        <p:nvSpPr>
          <p:cNvPr id="212" name="Textfeld 324">
            <a:extLst>
              <a:ext uri="{FF2B5EF4-FFF2-40B4-BE49-F238E27FC236}">
                <a16:creationId xmlns:a16="http://schemas.microsoft.com/office/drawing/2014/main" id="{4A466E07-B4BB-4E45-AA0D-E535C50DBE39}"/>
              </a:ext>
            </a:extLst>
          </p:cNvPr>
          <p:cNvSpPr txBox="1">
            <a:spLocks noChangeArrowheads="1"/>
          </p:cNvSpPr>
          <p:nvPr/>
        </p:nvSpPr>
        <p:spPr bwMode="auto">
          <a:xfrm>
            <a:off x="1299847" y="3032313"/>
            <a:ext cx="801687" cy="17779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Präf3_V012</a:t>
            </a:r>
          </a:p>
        </p:txBody>
      </p:sp>
      <p:sp>
        <p:nvSpPr>
          <p:cNvPr id="213" name="Textfeld 324">
            <a:extLst>
              <a:ext uri="{FF2B5EF4-FFF2-40B4-BE49-F238E27FC236}">
                <a16:creationId xmlns:a16="http://schemas.microsoft.com/office/drawing/2014/main" id="{B5194E59-3890-4336-B540-0EC1FE4D13B4}"/>
              </a:ext>
            </a:extLst>
          </p:cNvPr>
          <p:cNvSpPr txBox="1">
            <a:spLocks noChangeArrowheads="1"/>
          </p:cNvSpPr>
          <p:nvPr/>
        </p:nvSpPr>
        <p:spPr bwMode="auto">
          <a:xfrm>
            <a:off x="3060171" y="2603663"/>
            <a:ext cx="801687" cy="17779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Präf4_V013</a:t>
            </a:r>
          </a:p>
        </p:txBody>
      </p:sp>
      <p:sp>
        <p:nvSpPr>
          <p:cNvPr id="214" name="Textfeld 324">
            <a:extLst>
              <a:ext uri="{FF2B5EF4-FFF2-40B4-BE49-F238E27FC236}">
                <a16:creationId xmlns:a16="http://schemas.microsoft.com/office/drawing/2014/main" id="{72B0B1CB-DAA1-44DB-BB8B-32255A3E76C2}"/>
              </a:ext>
            </a:extLst>
          </p:cNvPr>
          <p:cNvSpPr txBox="1">
            <a:spLocks noChangeArrowheads="1"/>
          </p:cNvSpPr>
          <p:nvPr/>
        </p:nvSpPr>
        <p:spPr bwMode="auto">
          <a:xfrm>
            <a:off x="3060171" y="2807047"/>
            <a:ext cx="801687" cy="17779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Präf5_V014</a:t>
            </a:r>
          </a:p>
        </p:txBody>
      </p:sp>
      <p:sp>
        <p:nvSpPr>
          <p:cNvPr id="215" name="Textfeld 324">
            <a:extLst>
              <a:ext uri="{FF2B5EF4-FFF2-40B4-BE49-F238E27FC236}">
                <a16:creationId xmlns:a16="http://schemas.microsoft.com/office/drawing/2014/main" id="{D24E289F-D7E3-482C-BA66-3E0CEC5A9F1F}"/>
              </a:ext>
            </a:extLst>
          </p:cNvPr>
          <p:cNvSpPr txBox="1">
            <a:spLocks noChangeArrowheads="1"/>
          </p:cNvSpPr>
          <p:nvPr/>
        </p:nvSpPr>
        <p:spPr bwMode="auto">
          <a:xfrm>
            <a:off x="3060171" y="3010431"/>
            <a:ext cx="801687" cy="17779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Präf6_V015</a:t>
            </a:r>
          </a:p>
        </p:txBody>
      </p:sp>
      <p:sp>
        <p:nvSpPr>
          <p:cNvPr id="216" name="Textfeld 324">
            <a:extLst>
              <a:ext uri="{FF2B5EF4-FFF2-40B4-BE49-F238E27FC236}">
                <a16:creationId xmlns:a16="http://schemas.microsoft.com/office/drawing/2014/main" id="{070490B5-3609-4D41-8472-181AC0533175}"/>
              </a:ext>
            </a:extLst>
          </p:cNvPr>
          <p:cNvSpPr txBox="1">
            <a:spLocks noChangeArrowheads="1"/>
          </p:cNvSpPr>
          <p:nvPr/>
        </p:nvSpPr>
        <p:spPr bwMode="auto">
          <a:xfrm>
            <a:off x="5459413" y="2625545"/>
            <a:ext cx="801687" cy="17779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Präf7_V016</a:t>
            </a:r>
          </a:p>
        </p:txBody>
      </p:sp>
      <p:sp>
        <p:nvSpPr>
          <p:cNvPr id="217" name="Textfeld 324">
            <a:extLst>
              <a:ext uri="{FF2B5EF4-FFF2-40B4-BE49-F238E27FC236}">
                <a16:creationId xmlns:a16="http://schemas.microsoft.com/office/drawing/2014/main" id="{1107D498-8B11-46EF-8F62-D2243B707B6B}"/>
              </a:ext>
            </a:extLst>
          </p:cNvPr>
          <p:cNvSpPr txBox="1">
            <a:spLocks noChangeArrowheads="1"/>
          </p:cNvSpPr>
          <p:nvPr/>
        </p:nvSpPr>
        <p:spPr bwMode="auto">
          <a:xfrm>
            <a:off x="5459413" y="2828929"/>
            <a:ext cx="801687" cy="17779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Präf8_V017</a:t>
            </a:r>
          </a:p>
        </p:txBody>
      </p:sp>
      <p:sp>
        <p:nvSpPr>
          <p:cNvPr id="218" name="Textfeld 324">
            <a:extLst>
              <a:ext uri="{FF2B5EF4-FFF2-40B4-BE49-F238E27FC236}">
                <a16:creationId xmlns:a16="http://schemas.microsoft.com/office/drawing/2014/main" id="{5F93B8D1-C810-4FDB-8EE3-2432F7E84174}"/>
              </a:ext>
            </a:extLst>
          </p:cNvPr>
          <p:cNvSpPr txBox="1">
            <a:spLocks noChangeArrowheads="1"/>
          </p:cNvSpPr>
          <p:nvPr/>
        </p:nvSpPr>
        <p:spPr bwMode="auto">
          <a:xfrm>
            <a:off x="5459413" y="3032313"/>
            <a:ext cx="801687" cy="17779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Präf9_V018</a:t>
            </a:r>
          </a:p>
        </p:txBody>
      </p:sp>
      <p:sp>
        <p:nvSpPr>
          <p:cNvPr id="219" name="Textfeld 324">
            <a:extLst>
              <a:ext uri="{FF2B5EF4-FFF2-40B4-BE49-F238E27FC236}">
                <a16:creationId xmlns:a16="http://schemas.microsoft.com/office/drawing/2014/main" id="{93E69E94-ECDE-4EE0-B93B-91DDC0850AEB}"/>
              </a:ext>
            </a:extLst>
          </p:cNvPr>
          <p:cNvSpPr txBox="1">
            <a:spLocks noChangeArrowheads="1"/>
          </p:cNvSpPr>
          <p:nvPr/>
        </p:nvSpPr>
        <p:spPr bwMode="auto">
          <a:xfrm>
            <a:off x="1273175" y="3586164"/>
            <a:ext cx="801687" cy="17779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Attm1_V019</a:t>
            </a:r>
          </a:p>
        </p:txBody>
      </p:sp>
      <p:sp>
        <p:nvSpPr>
          <p:cNvPr id="222" name="Textfeld 324">
            <a:extLst>
              <a:ext uri="{FF2B5EF4-FFF2-40B4-BE49-F238E27FC236}">
                <a16:creationId xmlns:a16="http://schemas.microsoft.com/office/drawing/2014/main" id="{ACBD2B5B-D020-40EC-8F87-059E4697B225}"/>
              </a:ext>
            </a:extLst>
          </p:cNvPr>
          <p:cNvSpPr txBox="1">
            <a:spLocks noChangeArrowheads="1"/>
          </p:cNvSpPr>
          <p:nvPr/>
        </p:nvSpPr>
        <p:spPr bwMode="auto">
          <a:xfrm>
            <a:off x="1273175" y="3798360"/>
            <a:ext cx="801687" cy="17779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Attm2_V020</a:t>
            </a:r>
          </a:p>
        </p:txBody>
      </p:sp>
      <p:sp>
        <p:nvSpPr>
          <p:cNvPr id="223" name="Textfeld 324">
            <a:extLst>
              <a:ext uri="{FF2B5EF4-FFF2-40B4-BE49-F238E27FC236}">
                <a16:creationId xmlns:a16="http://schemas.microsoft.com/office/drawing/2014/main" id="{7E9D535F-2ED5-4AF5-9B8F-FD2363EE7D97}"/>
              </a:ext>
            </a:extLst>
          </p:cNvPr>
          <p:cNvSpPr txBox="1">
            <a:spLocks noChangeArrowheads="1"/>
          </p:cNvSpPr>
          <p:nvPr/>
        </p:nvSpPr>
        <p:spPr bwMode="auto">
          <a:xfrm>
            <a:off x="1273175" y="4010556"/>
            <a:ext cx="801687" cy="17779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Attm3_V021</a:t>
            </a:r>
          </a:p>
        </p:txBody>
      </p:sp>
      <p:sp>
        <p:nvSpPr>
          <p:cNvPr id="224" name="Textfeld 324">
            <a:extLst>
              <a:ext uri="{FF2B5EF4-FFF2-40B4-BE49-F238E27FC236}">
                <a16:creationId xmlns:a16="http://schemas.microsoft.com/office/drawing/2014/main" id="{2A5F7FCD-F839-4694-A2C2-A04C39DF993C}"/>
              </a:ext>
            </a:extLst>
          </p:cNvPr>
          <p:cNvSpPr txBox="1">
            <a:spLocks noChangeArrowheads="1"/>
          </p:cNvSpPr>
          <p:nvPr/>
        </p:nvSpPr>
        <p:spPr bwMode="auto">
          <a:xfrm>
            <a:off x="3508261" y="3579019"/>
            <a:ext cx="801687" cy="17779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Attm4_V022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Gruppieren 281">
            <a:extLst>
              <a:ext uri="{FF2B5EF4-FFF2-40B4-BE49-F238E27FC236}">
                <a16:creationId xmlns:a16="http://schemas.microsoft.com/office/drawing/2014/main" id="{7BBBC500-87D9-874F-B45D-C4BFD7139400}"/>
              </a:ext>
            </a:extLst>
          </p:cNvPr>
          <p:cNvGrpSpPr>
            <a:grpSpLocks/>
          </p:cNvGrpSpPr>
          <p:nvPr/>
        </p:nvGrpSpPr>
        <p:grpSpPr bwMode="auto">
          <a:xfrm>
            <a:off x="76200" y="4763"/>
            <a:ext cx="6705600" cy="750887"/>
            <a:chOff x="76200" y="5095871"/>
            <a:chExt cx="6705600" cy="750888"/>
          </a:xfrm>
        </p:grpSpPr>
        <p:sp>
          <p:nvSpPr>
            <p:cNvPr id="16630" name="Rectangle 902">
              <a:extLst>
                <a:ext uri="{FF2B5EF4-FFF2-40B4-BE49-F238E27FC236}">
                  <a16:creationId xmlns:a16="http://schemas.microsoft.com/office/drawing/2014/main" id="{4F4BB81F-EADF-3D40-B57E-E9832F41527B}"/>
                </a:ext>
              </a:extLst>
            </p:cNvPr>
            <p:cNvSpPr>
              <a:spLocks noChangeArrowheads="1"/>
            </p:cNvSpPr>
            <p:nvPr/>
          </p:nvSpPr>
          <p:spPr bwMode="auto">
            <a:xfrm>
              <a:off x="76200" y="5095871"/>
              <a:ext cx="979259"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4" name="Rectangle 904">
              <a:extLst>
                <a:ext uri="{FF2B5EF4-FFF2-40B4-BE49-F238E27FC236}">
                  <a16:creationId xmlns:a16="http://schemas.microsoft.com/office/drawing/2014/main" id="{E8BC01A8-4026-BB41-9EC4-7D0A4DD6D5F8}"/>
                </a:ext>
              </a:extLst>
            </p:cNvPr>
            <p:cNvSpPr>
              <a:spLocks noChangeArrowheads="1"/>
            </p:cNvSpPr>
            <p:nvPr/>
          </p:nvSpPr>
          <p:spPr bwMode="auto">
            <a:xfrm>
              <a:off x="76200" y="5553072"/>
              <a:ext cx="979488" cy="274637"/>
            </a:xfrm>
            <a:prstGeom prst="rect">
              <a:avLst/>
            </a:prstGeom>
            <a:solidFill>
              <a:srgbClr val="FFFFFF"/>
            </a:solidFill>
            <a:ln w="9525">
              <a:solidFill>
                <a:srgbClr val="000000"/>
              </a:solidFill>
              <a:miter lim="800000"/>
              <a:headEnd/>
              <a:tailEnd/>
            </a:ln>
          </p:spPr>
          <p:txBody>
            <a:bodyPr/>
            <a:lstStyle/>
            <a:p>
              <a:pPr eaLnBrk="1" hangingPunct="1">
                <a:defRPr/>
              </a:pPr>
              <a:endParaRPr lang="de-DE">
                <a:latin typeface="+mj-lt"/>
                <a:cs typeface="+mn-cs"/>
              </a:endParaRPr>
            </a:p>
          </p:txBody>
        </p:sp>
        <p:sp>
          <p:nvSpPr>
            <p:cNvPr id="16632" name="Text Box 905">
              <a:extLst>
                <a:ext uri="{FF2B5EF4-FFF2-40B4-BE49-F238E27FC236}">
                  <a16:creationId xmlns:a16="http://schemas.microsoft.com/office/drawing/2014/main" id="{7A6D84E1-5DB3-2E4D-85AE-C0C4F441B9A4}"/>
                </a:ext>
              </a:extLst>
            </p:cNvPr>
            <p:cNvSpPr txBox="1">
              <a:spLocks noChangeArrowheads="1"/>
            </p:cNvSpPr>
            <p:nvPr/>
          </p:nvSpPr>
          <p:spPr bwMode="auto">
            <a:xfrm>
              <a:off x="195763" y="5572121"/>
              <a:ext cx="740129"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DE" altLang="de-DE" sz="1000">
                  <a:latin typeface="Times" pitchFamily="2" charset="0"/>
                </a:rPr>
                <a:t>-3</a:t>
              </a:r>
            </a:p>
          </p:txBody>
        </p:sp>
        <p:sp>
          <p:nvSpPr>
            <p:cNvPr id="16633" name="Rectangle 907">
              <a:extLst>
                <a:ext uri="{FF2B5EF4-FFF2-40B4-BE49-F238E27FC236}">
                  <a16:creationId xmlns:a16="http://schemas.microsoft.com/office/drawing/2014/main" id="{9F60ABE1-F712-2D44-9482-35CF88E11712}"/>
                </a:ext>
              </a:extLst>
            </p:cNvPr>
            <p:cNvSpPr>
              <a:spLocks noChangeArrowheads="1"/>
            </p:cNvSpPr>
            <p:nvPr/>
          </p:nvSpPr>
          <p:spPr bwMode="auto">
            <a:xfrm>
              <a:off x="1055459" y="5095871"/>
              <a:ext cx="952279"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7" name="Text Box 908">
              <a:extLst>
                <a:ext uri="{FF2B5EF4-FFF2-40B4-BE49-F238E27FC236}">
                  <a16:creationId xmlns:a16="http://schemas.microsoft.com/office/drawing/2014/main" id="{5F8BA655-166A-924D-9234-55936C19455F}"/>
                </a:ext>
              </a:extLst>
            </p:cNvPr>
            <p:cNvSpPr txBox="1">
              <a:spLocks noChangeArrowheads="1"/>
            </p:cNvSpPr>
            <p:nvPr/>
          </p:nvSpPr>
          <p:spPr bwMode="auto">
            <a:xfrm>
              <a:off x="1055688" y="5133971"/>
              <a:ext cx="952500" cy="549276"/>
            </a:xfrm>
            <a:prstGeom prst="rect">
              <a:avLst/>
            </a:prstGeom>
            <a:noFill/>
            <a:ln w="9525">
              <a:noFill/>
              <a:miter lim="800000"/>
              <a:headEnd/>
              <a:tailEnd/>
            </a:ln>
          </p:spPr>
          <p:txBody>
            <a:bodyPr/>
            <a:lstStyle/>
            <a:p>
              <a:pPr algn="ctr" eaLnBrk="1" hangingPunct="1">
                <a:defRPr/>
              </a:pPr>
              <a:r>
                <a:rPr lang="de-DE" sz="1000">
                  <a:latin typeface="+mj-lt"/>
                  <a:cs typeface="+mn-cs"/>
                </a:rPr>
                <a:t>lehne </a:t>
              </a:r>
              <a:br>
                <a:rPr lang="de-DE" sz="1000">
                  <a:latin typeface="+mj-lt"/>
                  <a:cs typeface="+mn-cs"/>
                </a:rPr>
              </a:br>
              <a:r>
                <a:rPr lang="de-DE" sz="1000">
                  <a:latin typeface="+mj-lt"/>
                  <a:cs typeface="+mn-cs"/>
                </a:rPr>
                <a:t>ab</a:t>
              </a:r>
            </a:p>
          </p:txBody>
        </p:sp>
        <p:sp>
          <p:nvSpPr>
            <p:cNvPr id="16635" name="Rectangle 909">
              <a:extLst>
                <a:ext uri="{FF2B5EF4-FFF2-40B4-BE49-F238E27FC236}">
                  <a16:creationId xmlns:a16="http://schemas.microsoft.com/office/drawing/2014/main" id="{F11CF4B1-D20E-254C-AB8A-916C33297A2B}"/>
                </a:ext>
              </a:extLst>
            </p:cNvPr>
            <p:cNvSpPr>
              <a:spLocks noChangeArrowheads="1"/>
            </p:cNvSpPr>
            <p:nvPr/>
          </p:nvSpPr>
          <p:spPr bwMode="auto">
            <a:xfrm>
              <a:off x="1055459" y="5553071"/>
              <a:ext cx="952279"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9" name="Text Box 910">
              <a:extLst>
                <a:ext uri="{FF2B5EF4-FFF2-40B4-BE49-F238E27FC236}">
                  <a16:creationId xmlns:a16="http://schemas.microsoft.com/office/drawing/2014/main" id="{367F4CF5-B17A-3E45-92FC-7E6B0C618D87}"/>
                </a:ext>
              </a:extLst>
            </p:cNvPr>
            <p:cNvSpPr txBox="1">
              <a:spLocks noChangeArrowheads="1"/>
            </p:cNvSpPr>
            <p:nvPr/>
          </p:nvSpPr>
          <p:spPr bwMode="auto">
            <a:xfrm>
              <a:off x="1160463" y="5572122"/>
              <a:ext cx="741362" cy="274637"/>
            </a:xfrm>
            <a:prstGeom prst="rect">
              <a:avLst/>
            </a:prstGeom>
            <a:noFill/>
            <a:ln w="9525">
              <a:noFill/>
              <a:miter lim="800000"/>
              <a:headEnd/>
              <a:tailEnd/>
            </a:ln>
          </p:spPr>
          <p:txBody>
            <a:bodyPr/>
            <a:lstStyle/>
            <a:p>
              <a:pPr algn="ctr" eaLnBrk="1" hangingPunct="1">
                <a:defRPr/>
              </a:pPr>
              <a:r>
                <a:rPr lang="de-DE" sz="1000" dirty="0">
                  <a:latin typeface="+mj-lt"/>
                  <a:cs typeface="+mn-cs"/>
                </a:rPr>
                <a:t>-2</a:t>
              </a:r>
            </a:p>
          </p:txBody>
        </p:sp>
        <p:sp>
          <p:nvSpPr>
            <p:cNvPr id="16637" name="Rectangle 912">
              <a:extLst>
                <a:ext uri="{FF2B5EF4-FFF2-40B4-BE49-F238E27FC236}">
                  <a16:creationId xmlns:a16="http://schemas.microsoft.com/office/drawing/2014/main" id="{E5D0449B-D789-A945-87E7-4416746428CA}"/>
                </a:ext>
              </a:extLst>
            </p:cNvPr>
            <p:cNvSpPr>
              <a:spLocks noChangeArrowheads="1"/>
            </p:cNvSpPr>
            <p:nvPr/>
          </p:nvSpPr>
          <p:spPr bwMode="auto">
            <a:xfrm>
              <a:off x="2007737" y="5095871"/>
              <a:ext cx="950684"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1" name="Text Box 913">
              <a:extLst>
                <a:ext uri="{FF2B5EF4-FFF2-40B4-BE49-F238E27FC236}">
                  <a16:creationId xmlns:a16="http://schemas.microsoft.com/office/drawing/2014/main" id="{FB69CCF7-A981-D242-8E46-70191F37C840}"/>
                </a:ext>
              </a:extLst>
            </p:cNvPr>
            <p:cNvSpPr txBox="1">
              <a:spLocks noChangeArrowheads="1"/>
            </p:cNvSpPr>
            <p:nvPr/>
          </p:nvSpPr>
          <p:spPr bwMode="auto">
            <a:xfrm>
              <a:off x="2008188" y="5133971"/>
              <a:ext cx="950912" cy="549276"/>
            </a:xfrm>
            <a:prstGeom prst="rect">
              <a:avLst/>
            </a:prstGeom>
            <a:noFill/>
            <a:ln w="9525">
              <a:noFill/>
              <a:miter lim="800000"/>
              <a:headEnd/>
              <a:tailEnd/>
            </a:ln>
          </p:spPr>
          <p:txBody>
            <a:bodyPr/>
            <a:lstStyle/>
            <a:p>
              <a:pPr algn="ctr" eaLnBrk="1" hangingPunct="1">
                <a:defRPr/>
              </a:pPr>
              <a:r>
                <a:rPr lang="de-DE" sz="1000" dirty="0">
                  <a:latin typeface="+mj-lt"/>
                  <a:cs typeface="+mn-cs"/>
                </a:rPr>
                <a:t>lehne </a:t>
              </a:r>
              <a:br>
                <a:rPr lang="de-DE" sz="1000" dirty="0">
                  <a:latin typeface="+mj-lt"/>
                  <a:cs typeface="+mn-cs"/>
                </a:rPr>
              </a:br>
              <a:r>
                <a:rPr lang="de-DE" sz="1000" dirty="0">
                  <a:latin typeface="+mj-lt"/>
                  <a:cs typeface="+mn-cs"/>
                </a:rPr>
                <a:t>eher ab</a:t>
              </a:r>
            </a:p>
            <a:p>
              <a:pPr eaLnBrk="1" hangingPunct="1">
                <a:defRPr/>
              </a:pPr>
              <a:endParaRPr lang="de-DE" sz="1000" dirty="0">
                <a:latin typeface="+mj-lt"/>
                <a:cs typeface="+mn-cs"/>
              </a:endParaRPr>
            </a:p>
          </p:txBody>
        </p:sp>
        <p:sp>
          <p:nvSpPr>
            <p:cNvPr id="16639" name="Rectangle 914">
              <a:extLst>
                <a:ext uri="{FF2B5EF4-FFF2-40B4-BE49-F238E27FC236}">
                  <a16:creationId xmlns:a16="http://schemas.microsoft.com/office/drawing/2014/main" id="{5DCE8D01-A580-CA46-8C04-44AA593E1243}"/>
                </a:ext>
              </a:extLst>
            </p:cNvPr>
            <p:cNvSpPr>
              <a:spLocks noChangeArrowheads="1"/>
            </p:cNvSpPr>
            <p:nvPr/>
          </p:nvSpPr>
          <p:spPr bwMode="auto">
            <a:xfrm>
              <a:off x="2007737" y="5553071"/>
              <a:ext cx="950684"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3" name="Text Box 915">
              <a:extLst>
                <a:ext uri="{FF2B5EF4-FFF2-40B4-BE49-F238E27FC236}">
                  <a16:creationId xmlns:a16="http://schemas.microsoft.com/office/drawing/2014/main" id="{2D7F7D18-0BE0-754F-A5C3-CB7009F062AC}"/>
                </a:ext>
              </a:extLst>
            </p:cNvPr>
            <p:cNvSpPr txBox="1">
              <a:spLocks noChangeArrowheads="1"/>
            </p:cNvSpPr>
            <p:nvPr/>
          </p:nvSpPr>
          <p:spPr bwMode="auto">
            <a:xfrm>
              <a:off x="2112963" y="5562597"/>
              <a:ext cx="739775" cy="274637"/>
            </a:xfrm>
            <a:prstGeom prst="rect">
              <a:avLst/>
            </a:prstGeom>
            <a:noFill/>
            <a:ln w="9525">
              <a:noFill/>
              <a:miter lim="800000"/>
              <a:headEnd/>
              <a:tailEnd/>
            </a:ln>
          </p:spPr>
          <p:txBody>
            <a:bodyPr/>
            <a:lstStyle/>
            <a:p>
              <a:pPr algn="ctr" eaLnBrk="1" hangingPunct="1">
                <a:defRPr/>
              </a:pPr>
              <a:r>
                <a:rPr lang="de-DE" sz="1000">
                  <a:latin typeface="+mj-lt"/>
                  <a:cs typeface="+mn-cs"/>
                </a:rPr>
                <a:t>-1</a:t>
              </a:r>
            </a:p>
          </p:txBody>
        </p:sp>
        <p:sp>
          <p:nvSpPr>
            <p:cNvPr id="16641" name="Rectangle 917">
              <a:extLst>
                <a:ext uri="{FF2B5EF4-FFF2-40B4-BE49-F238E27FC236}">
                  <a16:creationId xmlns:a16="http://schemas.microsoft.com/office/drawing/2014/main" id="{C455A3E6-0E7F-AF40-9590-0A26C2DF0636}"/>
                </a:ext>
              </a:extLst>
            </p:cNvPr>
            <p:cNvSpPr>
              <a:spLocks noChangeArrowheads="1"/>
            </p:cNvSpPr>
            <p:nvPr/>
          </p:nvSpPr>
          <p:spPr bwMode="auto">
            <a:xfrm>
              <a:off x="2958421" y="5095871"/>
              <a:ext cx="950684"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5" name="Text Box 918">
              <a:extLst>
                <a:ext uri="{FF2B5EF4-FFF2-40B4-BE49-F238E27FC236}">
                  <a16:creationId xmlns:a16="http://schemas.microsoft.com/office/drawing/2014/main" id="{FECCA5F8-88FC-FC4F-AE55-9225FF1CB684}"/>
                </a:ext>
              </a:extLst>
            </p:cNvPr>
            <p:cNvSpPr txBox="1">
              <a:spLocks noChangeArrowheads="1"/>
            </p:cNvSpPr>
            <p:nvPr/>
          </p:nvSpPr>
          <p:spPr bwMode="auto">
            <a:xfrm>
              <a:off x="2959100" y="5133971"/>
              <a:ext cx="949325" cy="549276"/>
            </a:xfrm>
            <a:prstGeom prst="rect">
              <a:avLst/>
            </a:prstGeom>
            <a:noFill/>
            <a:ln w="9525">
              <a:noFill/>
              <a:miter lim="800000"/>
              <a:headEnd/>
              <a:tailEnd/>
            </a:ln>
          </p:spPr>
          <p:txBody>
            <a:bodyPr/>
            <a:lstStyle/>
            <a:p>
              <a:pPr algn="ctr" eaLnBrk="1" hangingPunct="1">
                <a:defRPr/>
              </a:pPr>
              <a:r>
                <a:rPr lang="de-DE" sz="1000">
                  <a:latin typeface="+mj-lt"/>
                  <a:cs typeface="+mn-cs"/>
                </a:rPr>
                <a:t>weder/</a:t>
              </a:r>
            </a:p>
            <a:p>
              <a:pPr algn="ctr" eaLnBrk="1" hangingPunct="1">
                <a:defRPr/>
              </a:pPr>
              <a:r>
                <a:rPr lang="de-DE" sz="1000">
                  <a:latin typeface="+mj-lt"/>
                  <a:cs typeface="+mn-cs"/>
                </a:rPr>
                <a:t>noch</a:t>
              </a:r>
            </a:p>
            <a:p>
              <a:pPr eaLnBrk="1" hangingPunct="1">
                <a:defRPr/>
              </a:pPr>
              <a:endParaRPr lang="de-DE" sz="1000">
                <a:latin typeface="+mj-lt"/>
                <a:cs typeface="+mn-cs"/>
              </a:endParaRPr>
            </a:p>
          </p:txBody>
        </p:sp>
        <p:sp>
          <p:nvSpPr>
            <p:cNvPr id="16643" name="Rectangle 919">
              <a:extLst>
                <a:ext uri="{FF2B5EF4-FFF2-40B4-BE49-F238E27FC236}">
                  <a16:creationId xmlns:a16="http://schemas.microsoft.com/office/drawing/2014/main" id="{BD38573F-A65B-7D42-AD6C-C4FA06CF8FFE}"/>
                </a:ext>
              </a:extLst>
            </p:cNvPr>
            <p:cNvSpPr>
              <a:spLocks noChangeArrowheads="1"/>
            </p:cNvSpPr>
            <p:nvPr/>
          </p:nvSpPr>
          <p:spPr bwMode="auto">
            <a:xfrm>
              <a:off x="2958421" y="5553071"/>
              <a:ext cx="950684"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 name="Text Box 920">
              <a:extLst>
                <a:ext uri="{FF2B5EF4-FFF2-40B4-BE49-F238E27FC236}">
                  <a16:creationId xmlns:a16="http://schemas.microsoft.com/office/drawing/2014/main" id="{8888DDAD-BCA8-6C4A-B439-653DB4BC245F}"/>
                </a:ext>
              </a:extLst>
            </p:cNvPr>
            <p:cNvSpPr txBox="1">
              <a:spLocks noChangeArrowheads="1"/>
            </p:cNvSpPr>
            <p:nvPr/>
          </p:nvSpPr>
          <p:spPr bwMode="auto">
            <a:xfrm>
              <a:off x="3063875" y="5572122"/>
              <a:ext cx="739775" cy="274637"/>
            </a:xfrm>
            <a:prstGeom prst="rect">
              <a:avLst/>
            </a:prstGeom>
            <a:noFill/>
            <a:ln w="9525">
              <a:noFill/>
              <a:miter lim="800000"/>
              <a:headEnd/>
              <a:tailEnd/>
            </a:ln>
          </p:spPr>
          <p:txBody>
            <a:bodyPr/>
            <a:lstStyle/>
            <a:p>
              <a:pPr algn="ctr" eaLnBrk="1" hangingPunct="1">
                <a:defRPr/>
              </a:pPr>
              <a:r>
                <a:rPr lang="de-DE" sz="1000">
                  <a:latin typeface="+mj-lt"/>
                  <a:cs typeface="+mn-cs"/>
                </a:rPr>
                <a:t>0</a:t>
              </a:r>
            </a:p>
          </p:txBody>
        </p:sp>
        <p:sp>
          <p:nvSpPr>
            <p:cNvPr id="16645" name="Rectangle 921">
              <a:extLst>
                <a:ext uri="{FF2B5EF4-FFF2-40B4-BE49-F238E27FC236}">
                  <a16:creationId xmlns:a16="http://schemas.microsoft.com/office/drawing/2014/main" id="{3702117D-BCE2-EF40-947E-065FFBD7BC30}"/>
                </a:ext>
              </a:extLst>
            </p:cNvPr>
            <p:cNvSpPr>
              <a:spLocks noChangeArrowheads="1"/>
            </p:cNvSpPr>
            <p:nvPr/>
          </p:nvSpPr>
          <p:spPr bwMode="auto">
            <a:xfrm>
              <a:off x="3909104" y="5095871"/>
              <a:ext cx="950684"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9" name="Text Box 922">
              <a:extLst>
                <a:ext uri="{FF2B5EF4-FFF2-40B4-BE49-F238E27FC236}">
                  <a16:creationId xmlns:a16="http://schemas.microsoft.com/office/drawing/2014/main" id="{10465882-6C90-BE47-84FB-0806B0B2AEAC}"/>
                </a:ext>
              </a:extLst>
            </p:cNvPr>
            <p:cNvSpPr txBox="1">
              <a:spLocks noChangeArrowheads="1"/>
            </p:cNvSpPr>
            <p:nvPr/>
          </p:nvSpPr>
          <p:spPr bwMode="auto">
            <a:xfrm>
              <a:off x="3908425" y="5133971"/>
              <a:ext cx="950913" cy="549276"/>
            </a:xfrm>
            <a:prstGeom prst="rect">
              <a:avLst/>
            </a:prstGeom>
            <a:noFill/>
            <a:ln w="9525">
              <a:noFill/>
              <a:miter lim="800000"/>
              <a:headEnd/>
              <a:tailEnd/>
            </a:ln>
          </p:spPr>
          <p:txBody>
            <a:bodyPr/>
            <a:lstStyle/>
            <a:p>
              <a:pPr algn="ctr" eaLnBrk="1" hangingPunct="1">
                <a:defRPr/>
              </a:pPr>
              <a:r>
                <a:rPr lang="de-DE" sz="1000">
                  <a:latin typeface="+mj-lt"/>
                  <a:cs typeface="+mn-cs"/>
                </a:rPr>
                <a:t>stimme</a:t>
              </a:r>
              <a:br>
                <a:rPr lang="de-DE" sz="1000">
                  <a:latin typeface="+mj-lt"/>
                  <a:cs typeface="+mn-cs"/>
                </a:rPr>
              </a:br>
              <a:r>
                <a:rPr lang="de-DE" sz="1000">
                  <a:latin typeface="+mj-lt"/>
                  <a:cs typeface="+mn-cs"/>
                </a:rPr>
                <a:t>eher zu</a:t>
              </a:r>
            </a:p>
            <a:p>
              <a:pPr eaLnBrk="1" hangingPunct="1">
                <a:defRPr/>
              </a:pPr>
              <a:endParaRPr lang="de-DE" sz="1000">
                <a:latin typeface="+mj-lt"/>
                <a:cs typeface="+mn-cs"/>
              </a:endParaRPr>
            </a:p>
          </p:txBody>
        </p:sp>
        <p:sp>
          <p:nvSpPr>
            <p:cNvPr id="16647" name="Rectangle 923">
              <a:extLst>
                <a:ext uri="{FF2B5EF4-FFF2-40B4-BE49-F238E27FC236}">
                  <a16:creationId xmlns:a16="http://schemas.microsoft.com/office/drawing/2014/main" id="{16CB8CB6-11EE-2747-9223-423C163C15CD}"/>
                </a:ext>
              </a:extLst>
            </p:cNvPr>
            <p:cNvSpPr>
              <a:spLocks noChangeArrowheads="1"/>
            </p:cNvSpPr>
            <p:nvPr/>
          </p:nvSpPr>
          <p:spPr bwMode="auto">
            <a:xfrm>
              <a:off x="3909104" y="5553071"/>
              <a:ext cx="950684"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21" name="Text Box 924">
              <a:extLst>
                <a:ext uri="{FF2B5EF4-FFF2-40B4-BE49-F238E27FC236}">
                  <a16:creationId xmlns:a16="http://schemas.microsoft.com/office/drawing/2014/main" id="{8C747C88-4BCB-9C44-8EED-2D5FFF74FF42}"/>
                </a:ext>
              </a:extLst>
            </p:cNvPr>
            <p:cNvSpPr txBox="1">
              <a:spLocks noChangeArrowheads="1"/>
            </p:cNvSpPr>
            <p:nvPr/>
          </p:nvSpPr>
          <p:spPr bwMode="auto">
            <a:xfrm>
              <a:off x="4014788" y="5572122"/>
              <a:ext cx="739775" cy="274637"/>
            </a:xfrm>
            <a:prstGeom prst="rect">
              <a:avLst/>
            </a:prstGeom>
            <a:noFill/>
            <a:ln w="9525">
              <a:noFill/>
              <a:miter lim="800000"/>
              <a:headEnd/>
              <a:tailEnd/>
            </a:ln>
          </p:spPr>
          <p:txBody>
            <a:bodyPr/>
            <a:lstStyle/>
            <a:p>
              <a:pPr algn="ctr" eaLnBrk="1" hangingPunct="1">
                <a:defRPr/>
              </a:pPr>
              <a:r>
                <a:rPr lang="de-DE" sz="1000" dirty="0">
                  <a:latin typeface="+mj-lt"/>
                  <a:cs typeface="+mn-cs"/>
                </a:rPr>
                <a:t>+1</a:t>
              </a:r>
            </a:p>
          </p:txBody>
        </p:sp>
        <p:sp>
          <p:nvSpPr>
            <p:cNvPr id="16649" name="Rectangle 926">
              <a:extLst>
                <a:ext uri="{FF2B5EF4-FFF2-40B4-BE49-F238E27FC236}">
                  <a16:creationId xmlns:a16="http://schemas.microsoft.com/office/drawing/2014/main" id="{E53FA6EA-2EC9-8746-A4E4-496E923A6F0A}"/>
                </a:ext>
              </a:extLst>
            </p:cNvPr>
            <p:cNvSpPr>
              <a:spLocks noChangeArrowheads="1"/>
            </p:cNvSpPr>
            <p:nvPr/>
          </p:nvSpPr>
          <p:spPr bwMode="auto">
            <a:xfrm>
              <a:off x="4859788" y="5095871"/>
              <a:ext cx="952279"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23" name="Text Box 927">
              <a:extLst>
                <a:ext uri="{FF2B5EF4-FFF2-40B4-BE49-F238E27FC236}">
                  <a16:creationId xmlns:a16="http://schemas.microsoft.com/office/drawing/2014/main" id="{7CEFCA52-DB5A-AB4E-904B-29FB7EFA78AD}"/>
                </a:ext>
              </a:extLst>
            </p:cNvPr>
            <p:cNvSpPr txBox="1">
              <a:spLocks noChangeArrowheads="1"/>
            </p:cNvSpPr>
            <p:nvPr/>
          </p:nvSpPr>
          <p:spPr bwMode="auto">
            <a:xfrm>
              <a:off x="4859338" y="5133971"/>
              <a:ext cx="952500" cy="549276"/>
            </a:xfrm>
            <a:prstGeom prst="rect">
              <a:avLst/>
            </a:prstGeom>
            <a:noFill/>
            <a:ln w="9525">
              <a:noFill/>
              <a:miter lim="800000"/>
              <a:headEnd/>
              <a:tailEnd/>
            </a:ln>
          </p:spPr>
          <p:txBody>
            <a:bodyPr/>
            <a:lstStyle/>
            <a:p>
              <a:pPr algn="ctr" eaLnBrk="1" hangingPunct="1">
                <a:spcBef>
                  <a:spcPts val="800"/>
                </a:spcBef>
                <a:defRPr/>
              </a:pPr>
              <a:r>
                <a:rPr lang="de-DE" sz="1000">
                  <a:latin typeface="+mj-lt"/>
                  <a:cs typeface="+mn-cs"/>
                </a:rPr>
                <a:t>stimme</a:t>
              </a:r>
              <a:br>
                <a:rPr lang="de-DE" sz="1000">
                  <a:latin typeface="+mj-lt"/>
                  <a:cs typeface="+mn-cs"/>
                </a:rPr>
              </a:br>
              <a:r>
                <a:rPr lang="de-DE" sz="1000">
                  <a:latin typeface="+mj-lt"/>
                  <a:cs typeface="+mn-cs"/>
                </a:rPr>
                <a:t>zu</a:t>
              </a:r>
            </a:p>
            <a:p>
              <a:pPr eaLnBrk="1" hangingPunct="1">
                <a:defRPr/>
              </a:pPr>
              <a:endParaRPr lang="de-DE" sz="1000">
                <a:latin typeface="+mj-lt"/>
                <a:cs typeface="+mn-cs"/>
              </a:endParaRPr>
            </a:p>
          </p:txBody>
        </p:sp>
        <p:sp>
          <p:nvSpPr>
            <p:cNvPr id="16651" name="Rectangle 928">
              <a:extLst>
                <a:ext uri="{FF2B5EF4-FFF2-40B4-BE49-F238E27FC236}">
                  <a16:creationId xmlns:a16="http://schemas.microsoft.com/office/drawing/2014/main" id="{7A7BBF4F-27E1-C444-A88A-8DF1D7FA0788}"/>
                </a:ext>
              </a:extLst>
            </p:cNvPr>
            <p:cNvSpPr>
              <a:spLocks noChangeArrowheads="1"/>
            </p:cNvSpPr>
            <p:nvPr/>
          </p:nvSpPr>
          <p:spPr bwMode="auto">
            <a:xfrm>
              <a:off x="4859788" y="5553071"/>
              <a:ext cx="952279"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25" name="Text Box 929">
              <a:extLst>
                <a:ext uri="{FF2B5EF4-FFF2-40B4-BE49-F238E27FC236}">
                  <a16:creationId xmlns:a16="http://schemas.microsoft.com/office/drawing/2014/main" id="{1958BEAB-73F7-FD4B-8AEC-7C3786FDEE5E}"/>
                </a:ext>
              </a:extLst>
            </p:cNvPr>
            <p:cNvSpPr txBox="1">
              <a:spLocks noChangeArrowheads="1"/>
            </p:cNvSpPr>
            <p:nvPr/>
          </p:nvSpPr>
          <p:spPr bwMode="auto">
            <a:xfrm>
              <a:off x="4965700" y="5572122"/>
              <a:ext cx="741363" cy="274637"/>
            </a:xfrm>
            <a:prstGeom prst="rect">
              <a:avLst/>
            </a:prstGeom>
            <a:noFill/>
            <a:ln w="9525">
              <a:noFill/>
              <a:miter lim="800000"/>
              <a:headEnd/>
              <a:tailEnd/>
            </a:ln>
          </p:spPr>
          <p:txBody>
            <a:bodyPr/>
            <a:lstStyle/>
            <a:p>
              <a:pPr algn="ctr" eaLnBrk="1" hangingPunct="1">
                <a:defRPr/>
              </a:pPr>
              <a:r>
                <a:rPr lang="de-DE" sz="1000">
                  <a:latin typeface="+mj-lt"/>
                  <a:cs typeface="+mn-cs"/>
                </a:rPr>
                <a:t>+2</a:t>
              </a:r>
            </a:p>
          </p:txBody>
        </p:sp>
        <p:sp>
          <p:nvSpPr>
            <p:cNvPr id="16653" name="Rectangle 931">
              <a:extLst>
                <a:ext uri="{FF2B5EF4-FFF2-40B4-BE49-F238E27FC236}">
                  <a16:creationId xmlns:a16="http://schemas.microsoft.com/office/drawing/2014/main" id="{A37EFA0C-767A-2E4A-A78D-570F9BEE5CDD}"/>
                </a:ext>
              </a:extLst>
            </p:cNvPr>
            <p:cNvSpPr>
              <a:spLocks noChangeArrowheads="1"/>
            </p:cNvSpPr>
            <p:nvPr/>
          </p:nvSpPr>
          <p:spPr bwMode="auto">
            <a:xfrm>
              <a:off x="5812066" y="5095871"/>
              <a:ext cx="969734"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27" name="Text Box 932">
              <a:extLst>
                <a:ext uri="{FF2B5EF4-FFF2-40B4-BE49-F238E27FC236}">
                  <a16:creationId xmlns:a16="http://schemas.microsoft.com/office/drawing/2014/main" id="{0ED689CD-C50E-A441-96D8-10FC89A1F52E}"/>
                </a:ext>
              </a:extLst>
            </p:cNvPr>
            <p:cNvSpPr txBox="1">
              <a:spLocks noChangeArrowheads="1"/>
            </p:cNvSpPr>
            <p:nvPr/>
          </p:nvSpPr>
          <p:spPr bwMode="auto">
            <a:xfrm>
              <a:off x="5816600" y="5133971"/>
              <a:ext cx="950913" cy="549276"/>
            </a:xfrm>
            <a:prstGeom prst="rect">
              <a:avLst/>
            </a:prstGeom>
            <a:noFill/>
            <a:ln w="9525">
              <a:noFill/>
              <a:miter lim="800000"/>
              <a:headEnd/>
              <a:tailEnd/>
            </a:ln>
          </p:spPr>
          <p:txBody>
            <a:bodyPr/>
            <a:lstStyle/>
            <a:p>
              <a:pPr algn="ctr" eaLnBrk="1" hangingPunct="1">
                <a:defRPr/>
              </a:pPr>
              <a:r>
                <a:rPr lang="de-DE" sz="1000" dirty="0">
                  <a:latin typeface="+mj-lt"/>
                  <a:cs typeface="+mn-cs"/>
                </a:rPr>
                <a:t>stimme voll</a:t>
              </a:r>
              <a:br>
                <a:rPr lang="de-DE" sz="1000" dirty="0">
                  <a:latin typeface="+mj-lt"/>
                  <a:cs typeface="+mn-cs"/>
                </a:rPr>
              </a:br>
              <a:r>
                <a:rPr lang="de-DE" sz="1000" dirty="0">
                  <a:latin typeface="+mj-lt"/>
                  <a:cs typeface="+mn-cs"/>
                </a:rPr>
                <a:t>und ganz zu</a:t>
              </a:r>
            </a:p>
          </p:txBody>
        </p:sp>
        <p:sp>
          <p:nvSpPr>
            <p:cNvPr id="16655" name="Rectangle 933">
              <a:extLst>
                <a:ext uri="{FF2B5EF4-FFF2-40B4-BE49-F238E27FC236}">
                  <a16:creationId xmlns:a16="http://schemas.microsoft.com/office/drawing/2014/main" id="{4FDBBB80-2457-594F-921C-2421FB6A93F4}"/>
                </a:ext>
              </a:extLst>
            </p:cNvPr>
            <p:cNvSpPr>
              <a:spLocks noChangeArrowheads="1"/>
            </p:cNvSpPr>
            <p:nvPr/>
          </p:nvSpPr>
          <p:spPr bwMode="auto">
            <a:xfrm>
              <a:off x="5812066" y="5553071"/>
              <a:ext cx="969734"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29" name="Text Box 934">
              <a:extLst>
                <a:ext uri="{FF2B5EF4-FFF2-40B4-BE49-F238E27FC236}">
                  <a16:creationId xmlns:a16="http://schemas.microsoft.com/office/drawing/2014/main" id="{95CAD4D5-1195-3447-A935-A4DB7A37BF10}"/>
                </a:ext>
              </a:extLst>
            </p:cNvPr>
            <p:cNvSpPr txBox="1">
              <a:spLocks noChangeArrowheads="1"/>
            </p:cNvSpPr>
            <p:nvPr/>
          </p:nvSpPr>
          <p:spPr bwMode="auto">
            <a:xfrm>
              <a:off x="5930900" y="5572122"/>
              <a:ext cx="741363" cy="274637"/>
            </a:xfrm>
            <a:prstGeom prst="rect">
              <a:avLst/>
            </a:prstGeom>
            <a:noFill/>
            <a:ln w="9525">
              <a:noFill/>
              <a:miter lim="800000"/>
              <a:headEnd/>
              <a:tailEnd/>
            </a:ln>
          </p:spPr>
          <p:txBody>
            <a:bodyPr/>
            <a:lstStyle/>
            <a:p>
              <a:pPr algn="ctr" eaLnBrk="1" hangingPunct="1">
                <a:defRPr/>
              </a:pPr>
              <a:r>
                <a:rPr lang="de-DE" sz="1000" dirty="0">
                  <a:latin typeface="+mj-lt"/>
                  <a:cs typeface="+mn-cs"/>
                </a:rPr>
                <a:t>+3</a:t>
              </a:r>
            </a:p>
          </p:txBody>
        </p:sp>
        <p:sp>
          <p:nvSpPr>
            <p:cNvPr id="30" name="Text Box 903">
              <a:extLst>
                <a:ext uri="{FF2B5EF4-FFF2-40B4-BE49-F238E27FC236}">
                  <a16:creationId xmlns:a16="http://schemas.microsoft.com/office/drawing/2014/main" id="{9BB30355-B053-1A41-BC8C-095B9FAE9026}"/>
                </a:ext>
              </a:extLst>
            </p:cNvPr>
            <p:cNvSpPr txBox="1">
              <a:spLocks noChangeArrowheads="1"/>
            </p:cNvSpPr>
            <p:nvPr/>
          </p:nvSpPr>
          <p:spPr bwMode="auto">
            <a:xfrm>
              <a:off x="90488" y="5133971"/>
              <a:ext cx="950912" cy="549276"/>
            </a:xfrm>
            <a:prstGeom prst="rect">
              <a:avLst/>
            </a:prstGeom>
            <a:noFill/>
            <a:ln w="9525">
              <a:noFill/>
              <a:miter lim="800000"/>
              <a:headEnd/>
              <a:tailEnd/>
            </a:ln>
          </p:spPr>
          <p:txBody>
            <a:bodyPr/>
            <a:lstStyle/>
            <a:p>
              <a:pPr algn="ctr" eaLnBrk="1" hangingPunct="1">
                <a:defRPr/>
              </a:pPr>
              <a:r>
                <a:rPr lang="de-DE" sz="1000" dirty="0">
                  <a:latin typeface="+mj-lt"/>
                  <a:cs typeface="+mn-cs"/>
                </a:rPr>
                <a:t>lehne voll</a:t>
              </a:r>
              <a:br>
                <a:rPr lang="de-DE" sz="1000" dirty="0">
                  <a:latin typeface="+mj-lt"/>
                  <a:cs typeface="+mn-cs"/>
                </a:rPr>
              </a:br>
              <a:r>
                <a:rPr lang="de-DE" sz="1000" dirty="0">
                  <a:latin typeface="+mj-lt"/>
                  <a:cs typeface="+mn-cs"/>
                </a:rPr>
                <a:t>und ganz ab</a:t>
              </a:r>
            </a:p>
            <a:p>
              <a:pPr eaLnBrk="1" hangingPunct="1">
                <a:defRPr/>
              </a:pPr>
              <a:endParaRPr lang="de-DE" sz="1000" dirty="0">
                <a:latin typeface="+mj-lt"/>
                <a:cs typeface="+mn-cs"/>
              </a:endParaRPr>
            </a:p>
          </p:txBody>
        </p:sp>
      </p:grpSp>
      <p:sp>
        <p:nvSpPr>
          <p:cNvPr id="16386" name="Line 942">
            <a:extLst>
              <a:ext uri="{FF2B5EF4-FFF2-40B4-BE49-F238E27FC236}">
                <a16:creationId xmlns:a16="http://schemas.microsoft.com/office/drawing/2014/main" id="{EEDAA7AA-4C4F-2F43-BE2D-67C7A9D170EB}"/>
              </a:ext>
            </a:extLst>
          </p:cNvPr>
          <p:cNvSpPr>
            <a:spLocks noChangeShapeType="1"/>
          </p:cNvSpPr>
          <p:nvPr/>
        </p:nvSpPr>
        <p:spPr bwMode="auto">
          <a:xfrm>
            <a:off x="96838" y="4270375"/>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6387" name="Text Box 944">
            <a:extLst>
              <a:ext uri="{FF2B5EF4-FFF2-40B4-BE49-F238E27FC236}">
                <a16:creationId xmlns:a16="http://schemas.microsoft.com/office/drawing/2014/main" id="{8266B8BD-5732-9A4F-96ED-5A02A099D4A5}"/>
              </a:ext>
            </a:extLst>
          </p:cNvPr>
          <p:cNvSpPr txBox="1">
            <a:spLocks noChangeArrowheads="1"/>
          </p:cNvSpPr>
          <p:nvPr/>
        </p:nvSpPr>
        <p:spPr bwMode="auto">
          <a:xfrm>
            <a:off x="82550" y="4017963"/>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würde meinen Freunden und Bekannten von diesem Pop-up Store erzählen.</a:t>
            </a:r>
          </a:p>
        </p:txBody>
      </p:sp>
      <p:sp>
        <p:nvSpPr>
          <p:cNvPr id="16388" name="Line 942">
            <a:extLst>
              <a:ext uri="{FF2B5EF4-FFF2-40B4-BE49-F238E27FC236}">
                <a16:creationId xmlns:a16="http://schemas.microsoft.com/office/drawing/2014/main" id="{390EC7E2-EE46-1E45-B77B-62F022960D20}"/>
              </a:ext>
            </a:extLst>
          </p:cNvPr>
          <p:cNvSpPr>
            <a:spLocks noChangeShapeType="1"/>
          </p:cNvSpPr>
          <p:nvPr/>
        </p:nvSpPr>
        <p:spPr bwMode="auto">
          <a:xfrm>
            <a:off x="96838" y="4527550"/>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6389" name="Text Box 944">
            <a:extLst>
              <a:ext uri="{FF2B5EF4-FFF2-40B4-BE49-F238E27FC236}">
                <a16:creationId xmlns:a16="http://schemas.microsoft.com/office/drawing/2014/main" id="{278473E6-09A4-0E4E-90D0-09106F359541}"/>
              </a:ext>
            </a:extLst>
          </p:cNvPr>
          <p:cNvSpPr txBox="1">
            <a:spLocks noChangeArrowheads="1"/>
          </p:cNvSpPr>
          <p:nvPr/>
        </p:nvSpPr>
        <p:spPr bwMode="auto">
          <a:xfrm>
            <a:off x="82550" y="4281488"/>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würde diesen Pop-up Store meinen Freunden und Bekannten weiterempfehlen.</a:t>
            </a:r>
          </a:p>
        </p:txBody>
      </p:sp>
      <p:sp>
        <p:nvSpPr>
          <p:cNvPr id="16391" name="Text Box 944">
            <a:extLst>
              <a:ext uri="{FF2B5EF4-FFF2-40B4-BE49-F238E27FC236}">
                <a16:creationId xmlns:a16="http://schemas.microsoft.com/office/drawing/2014/main" id="{2690E76D-9A2D-7F47-808C-68CB15E62716}"/>
              </a:ext>
            </a:extLst>
          </p:cNvPr>
          <p:cNvSpPr txBox="1">
            <a:spLocks noChangeArrowheads="1"/>
          </p:cNvSpPr>
          <p:nvPr/>
        </p:nvSpPr>
        <p:spPr bwMode="auto">
          <a:xfrm>
            <a:off x="82550" y="4538663"/>
            <a:ext cx="53959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sz="1000" dirty="0">
                <a:solidFill>
                  <a:sysClr val="windowText" lastClr="000000"/>
                </a:solidFill>
              </a:rPr>
              <a:t>Ich würde einen Erfahrungsbericht über diesen Pop-up Store schreiben, den andere lesen können.</a:t>
            </a:r>
            <a:endParaRPr lang="de-DE" altLang="de-DE" sz="1000" dirty="0"/>
          </a:p>
        </p:txBody>
      </p:sp>
      <p:grpSp>
        <p:nvGrpSpPr>
          <p:cNvPr id="16392" name="Group 1039">
            <a:extLst>
              <a:ext uri="{FF2B5EF4-FFF2-40B4-BE49-F238E27FC236}">
                <a16:creationId xmlns:a16="http://schemas.microsoft.com/office/drawing/2014/main" id="{6070A427-715C-D64E-889D-5BFA9C7635BD}"/>
              </a:ext>
            </a:extLst>
          </p:cNvPr>
          <p:cNvGrpSpPr>
            <a:grpSpLocks/>
          </p:cNvGrpSpPr>
          <p:nvPr/>
        </p:nvGrpSpPr>
        <p:grpSpPr bwMode="auto">
          <a:xfrm>
            <a:off x="5362575" y="4067175"/>
            <a:ext cx="1381125" cy="152400"/>
            <a:chOff x="3379" y="1761"/>
            <a:chExt cx="870" cy="96"/>
          </a:xfrm>
        </p:grpSpPr>
        <p:sp>
          <p:nvSpPr>
            <p:cNvPr id="16623" name="Rectangle 982">
              <a:extLst>
                <a:ext uri="{FF2B5EF4-FFF2-40B4-BE49-F238E27FC236}">
                  <a16:creationId xmlns:a16="http://schemas.microsoft.com/office/drawing/2014/main" id="{D4937C72-CA8B-0C4C-85EC-E7F18B18FD6E}"/>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24" name="Rectangle 983">
              <a:extLst>
                <a:ext uri="{FF2B5EF4-FFF2-40B4-BE49-F238E27FC236}">
                  <a16:creationId xmlns:a16="http://schemas.microsoft.com/office/drawing/2014/main" id="{602B8AD0-F5E9-A042-BDF0-EE4E97783C19}"/>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25" name="Rectangle 984">
              <a:extLst>
                <a:ext uri="{FF2B5EF4-FFF2-40B4-BE49-F238E27FC236}">
                  <a16:creationId xmlns:a16="http://schemas.microsoft.com/office/drawing/2014/main" id="{D92E0F79-D50F-3F44-883C-958AF1449C0A}"/>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26" name="Rectangle 985">
              <a:extLst>
                <a:ext uri="{FF2B5EF4-FFF2-40B4-BE49-F238E27FC236}">
                  <a16:creationId xmlns:a16="http://schemas.microsoft.com/office/drawing/2014/main" id="{C6A881B1-499A-E148-897F-B9DB2394DF5D}"/>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27" name="Rectangle 986">
              <a:extLst>
                <a:ext uri="{FF2B5EF4-FFF2-40B4-BE49-F238E27FC236}">
                  <a16:creationId xmlns:a16="http://schemas.microsoft.com/office/drawing/2014/main" id="{CD8856B5-2D26-094F-964D-12C0A09FC6A4}"/>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28" name="Rectangle 987">
              <a:extLst>
                <a:ext uri="{FF2B5EF4-FFF2-40B4-BE49-F238E27FC236}">
                  <a16:creationId xmlns:a16="http://schemas.microsoft.com/office/drawing/2014/main" id="{B1F6C66F-24CB-F54A-AADA-0EF7668B87B4}"/>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29" name="Rectangle 988">
              <a:extLst>
                <a:ext uri="{FF2B5EF4-FFF2-40B4-BE49-F238E27FC236}">
                  <a16:creationId xmlns:a16="http://schemas.microsoft.com/office/drawing/2014/main" id="{76381CEB-02AB-DB44-8A7D-F06E3141064F}"/>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6393" name="Group 1040">
            <a:extLst>
              <a:ext uri="{FF2B5EF4-FFF2-40B4-BE49-F238E27FC236}">
                <a16:creationId xmlns:a16="http://schemas.microsoft.com/office/drawing/2014/main" id="{7F593F1A-2E2F-5A48-819E-C0C743A41D9F}"/>
              </a:ext>
            </a:extLst>
          </p:cNvPr>
          <p:cNvGrpSpPr>
            <a:grpSpLocks/>
          </p:cNvGrpSpPr>
          <p:nvPr/>
        </p:nvGrpSpPr>
        <p:grpSpPr bwMode="auto">
          <a:xfrm>
            <a:off x="5362575" y="4324350"/>
            <a:ext cx="1381125" cy="152400"/>
            <a:chOff x="3379" y="1761"/>
            <a:chExt cx="870" cy="96"/>
          </a:xfrm>
        </p:grpSpPr>
        <p:sp>
          <p:nvSpPr>
            <p:cNvPr id="16616" name="Rectangle 1041">
              <a:extLst>
                <a:ext uri="{FF2B5EF4-FFF2-40B4-BE49-F238E27FC236}">
                  <a16:creationId xmlns:a16="http://schemas.microsoft.com/office/drawing/2014/main" id="{5E59CFCF-1E51-0749-8B28-9A84695EC778}"/>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17" name="Rectangle 1042">
              <a:extLst>
                <a:ext uri="{FF2B5EF4-FFF2-40B4-BE49-F238E27FC236}">
                  <a16:creationId xmlns:a16="http://schemas.microsoft.com/office/drawing/2014/main" id="{5498A669-1BB9-1442-9181-902A4E819CD8}"/>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18" name="Rectangle 1043">
              <a:extLst>
                <a:ext uri="{FF2B5EF4-FFF2-40B4-BE49-F238E27FC236}">
                  <a16:creationId xmlns:a16="http://schemas.microsoft.com/office/drawing/2014/main" id="{8C70C475-AA0A-234D-8320-2DD0015D5BD3}"/>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19" name="Rectangle 1044">
              <a:extLst>
                <a:ext uri="{FF2B5EF4-FFF2-40B4-BE49-F238E27FC236}">
                  <a16:creationId xmlns:a16="http://schemas.microsoft.com/office/drawing/2014/main" id="{08CC2842-A27D-7E40-8588-4D2E3979E77B}"/>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20" name="Rectangle 1045">
              <a:extLst>
                <a:ext uri="{FF2B5EF4-FFF2-40B4-BE49-F238E27FC236}">
                  <a16:creationId xmlns:a16="http://schemas.microsoft.com/office/drawing/2014/main" id="{A4383469-38BD-E140-9252-4F8D3361216D}"/>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21" name="Rectangle 1046">
              <a:extLst>
                <a:ext uri="{FF2B5EF4-FFF2-40B4-BE49-F238E27FC236}">
                  <a16:creationId xmlns:a16="http://schemas.microsoft.com/office/drawing/2014/main" id="{B8484FE6-4439-DB4D-984D-341D6033C069}"/>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22" name="Rectangle 1047">
              <a:extLst>
                <a:ext uri="{FF2B5EF4-FFF2-40B4-BE49-F238E27FC236}">
                  <a16:creationId xmlns:a16="http://schemas.microsoft.com/office/drawing/2014/main" id="{341D76C2-0581-A24E-A42A-E47FEE509306}"/>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6394" name="Group 1048">
            <a:extLst>
              <a:ext uri="{FF2B5EF4-FFF2-40B4-BE49-F238E27FC236}">
                <a16:creationId xmlns:a16="http://schemas.microsoft.com/office/drawing/2014/main" id="{B833BFA2-EBD0-4646-A5BE-786EECC5A766}"/>
              </a:ext>
            </a:extLst>
          </p:cNvPr>
          <p:cNvGrpSpPr>
            <a:grpSpLocks/>
          </p:cNvGrpSpPr>
          <p:nvPr/>
        </p:nvGrpSpPr>
        <p:grpSpPr bwMode="auto">
          <a:xfrm>
            <a:off x="5362575" y="4568825"/>
            <a:ext cx="1381125" cy="152400"/>
            <a:chOff x="3379" y="1761"/>
            <a:chExt cx="870" cy="96"/>
          </a:xfrm>
        </p:grpSpPr>
        <p:sp>
          <p:nvSpPr>
            <p:cNvPr id="16609" name="Rectangle 1049">
              <a:extLst>
                <a:ext uri="{FF2B5EF4-FFF2-40B4-BE49-F238E27FC236}">
                  <a16:creationId xmlns:a16="http://schemas.microsoft.com/office/drawing/2014/main" id="{D4BD37F6-A535-6B4B-B36B-15C041429257}"/>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10" name="Rectangle 1050">
              <a:extLst>
                <a:ext uri="{FF2B5EF4-FFF2-40B4-BE49-F238E27FC236}">
                  <a16:creationId xmlns:a16="http://schemas.microsoft.com/office/drawing/2014/main" id="{190411F8-EC24-1942-8343-A9C53FE689DD}"/>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11" name="Rectangle 1051">
              <a:extLst>
                <a:ext uri="{FF2B5EF4-FFF2-40B4-BE49-F238E27FC236}">
                  <a16:creationId xmlns:a16="http://schemas.microsoft.com/office/drawing/2014/main" id="{369AC1E6-7A7C-1A43-B0D9-A8002C383299}"/>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12" name="Rectangle 1052">
              <a:extLst>
                <a:ext uri="{FF2B5EF4-FFF2-40B4-BE49-F238E27FC236}">
                  <a16:creationId xmlns:a16="http://schemas.microsoft.com/office/drawing/2014/main" id="{97E975DC-C54C-B24C-9642-DB3A6D0084E5}"/>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13" name="Rectangle 1053">
              <a:extLst>
                <a:ext uri="{FF2B5EF4-FFF2-40B4-BE49-F238E27FC236}">
                  <a16:creationId xmlns:a16="http://schemas.microsoft.com/office/drawing/2014/main" id="{34E7508E-E928-384F-A0F7-9F1384C559BC}"/>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14" name="Rectangle 1054">
              <a:extLst>
                <a:ext uri="{FF2B5EF4-FFF2-40B4-BE49-F238E27FC236}">
                  <a16:creationId xmlns:a16="http://schemas.microsoft.com/office/drawing/2014/main" id="{C8DD2115-8470-4442-84BF-73AA516E7E58}"/>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15" name="Rectangle 1055">
              <a:extLst>
                <a:ext uri="{FF2B5EF4-FFF2-40B4-BE49-F238E27FC236}">
                  <a16:creationId xmlns:a16="http://schemas.microsoft.com/office/drawing/2014/main" id="{B78270D9-8C3F-444A-98D8-0C5FE2938766}"/>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6396" name="Textfeld 324">
            <a:extLst>
              <a:ext uri="{FF2B5EF4-FFF2-40B4-BE49-F238E27FC236}">
                <a16:creationId xmlns:a16="http://schemas.microsoft.com/office/drawing/2014/main" id="{F12E56C6-0B65-204B-979E-69852AF81F2A}"/>
              </a:ext>
            </a:extLst>
          </p:cNvPr>
          <p:cNvSpPr txBox="1">
            <a:spLocks noChangeArrowheads="1"/>
          </p:cNvSpPr>
          <p:nvPr/>
        </p:nvSpPr>
        <p:spPr bwMode="auto">
          <a:xfrm>
            <a:off x="4772818" y="4079876"/>
            <a:ext cx="738188" cy="20161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WoM1-v054</a:t>
            </a:r>
          </a:p>
        </p:txBody>
      </p:sp>
      <p:sp>
        <p:nvSpPr>
          <p:cNvPr id="16397" name="Textfeld 324">
            <a:extLst>
              <a:ext uri="{FF2B5EF4-FFF2-40B4-BE49-F238E27FC236}">
                <a16:creationId xmlns:a16="http://schemas.microsoft.com/office/drawing/2014/main" id="{85204A84-F2D5-FD46-9116-178DD0AE65E6}"/>
              </a:ext>
            </a:extLst>
          </p:cNvPr>
          <p:cNvSpPr txBox="1">
            <a:spLocks noChangeArrowheads="1"/>
          </p:cNvSpPr>
          <p:nvPr/>
        </p:nvSpPr>
        <p:spPr bwMode="auto">
          <a:xfrm>
            <a:off x="4772818" y="4337051"/>
            <a:ext cx="738188" cy="20161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WoM2-v055</a:t>
            </a:r>
          </a:p>
        </p:txBody>
      </p:sp>
      <p:sp>
        <p:nvSpPr>
          <p:cNvPr id="16398" name="Textfeld 324">
            <a:extLst>
              <a:ext uri="{FF2B5EF4-FFF2-40B4-BE49-F238E27FC236}">
                <a16:creationId xmlns:a16="http://schemas.microsoft.com/office/drawing/2014/main" id="{3CBFA1B4-39A6-8741-8DFB-32437916D266}"/>
              </a:ext>
            </a:extLst>
          </p:cNvPr>
          <p:cNvSpPr txBox="1">
            <a:spLocks noChangeArrowheads="1"/>
          </p:cNvSpPr>
          <p:nvPr/>
        </p:nvSpPr>
        <p:spPr bwMode="auto">
          <a:xfrm>
            <a:off x="4772818" y="4595813"/>
            <a:ext cx="738188" cy="201611"/>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WoM3-v056</a:t>
            </a:r>
          </a:p>
        </p:txBody>
      </p:sp>
      <p:sp>
        <p:nvSpPr>
          <p:cNvPr id="16399" name="Line 942">
            <a:extLst>
              <a:ext uri="{FF2B5EF4-FFF2-40B4-BE49-F238E27FC236}">
                <a16:creationId xmlns:a16="http://schemas.microsoft.com/office/drawing/2014/main" id="{7CF716BD-4D85-9B4E-BF65-B9C9EA14D5DC}"/>
              </a:ext>
            </a:extLst>
          </p:cNvPr>
          <p:cNvSpPr>
            <a:spLocks noChangeShapeType="1"/>
          </p:cNvSpPr>
          <p:nvPr/>
        </p:nvSpPr>
        <p:spPr bwMode="auto">
          <a:xfrm>
            <a:off x="104775" y="2711450"/>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6400" name="Text Box 944">
            <a:extLst>
              <a:ext uri="{FF2B5EF4-FFF2-40B4-BE49-F238E27FC236}">
                <a16:creationId xmlns:a16="http://schemas.microsoft.com/office/drawing/2014/main" id="{E94C58B9-2CBC-C644-927E-3AD0ABC25B99}"/>
              </a:ext>
            </a:extLst>
          </p:cNvPr>
          <p:cNvSpPr txBox="1">
            <a:spLocks noChangeArrowheads="1"/>
          </p:cNvSpPr>
          <p:nvPr/>
        </p:nvSpPr>
        <p:spPr bwMode="auto">
          <a:xfrm>
            <a:off x="82550" y="2478088"/>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würde diesen Pop-up Store besuchen.</a:t>
            </a:r>
          </a:p>
        </p:txBody>
      </p:sp>
      <p:sp>
        <p:nvSpPr>
          <p:cNvPr id="16401" name="Line 942">
            <a:extLst>
              <a:ext uri="{FF2B5EF4-FFF2-40B4-BE49-F238E27FC236}">
                <a16:creationId xmlns:a16="http://schemas.microsoft.com/office/drawing/2014/main" id="{E76E6A86-776B-AB46-901E-CF2A311A20A3}"/>
              </a:ext>
            </a:extLst>
          </p:cNvPr>
          <p:cNvSpPr>
            <a:spLocks noChangeShapeType="1"/>
          </p:cNvSpPr>
          <p:nvPr/>
        </p:nvSpPr>
        <p:spPr bwMode="auto">
          <a:xfrm>
            <a:off x="104775" y="2968625"/>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6402" name="Text Box 944">
            <a:extLst>
              <a:ext uri="{FF2B5EF4-FFF2-40B4-BE49-F238E27FC236}">
                <a16:creationId xmlns:a16="http://schemas.microsoft.com/office/drawing/2014/main" id="{83C71DE7-DB30-3541-99BA-6FDAB07DE14A}"/>
              </a:ext>
            </a:extLst>
          </p:cNvPr>
          <p:cNvSpPr txBox="1">
            <a:spLocks noChangeArrowheads="1"/>
          </p:cNvSpPr>
          <p:nvPr/>
        </p:nvSpPr>
        <p:spPr bwMode="auto">
          <a:xfrm>
            <a:off x="82550" y="2722563"/>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würde in diesem Pop-up Store etwas kaufen.  </a:t>
            </a:r>
          </a:p>
        </p:txBody>
      </p:sp>
      <p:sp>
        <p:nvSpPr>
          <p:cNvPr id="16403" name="Line 942">
            <a:extLst>
              <a:ext uri="{FF2B5EF4-FFF2-40B4-BE49-F238E27FC236}">
                <a16:creationId xmlns:a16="http://schemas.microsoft.com/office/drawing/2014/main" id="{32C94111-FF8E-BA40-A067-1B0DC0CA0685}"/>
              </a:ext>
            </a:extLst>
          </p:cNvPr>
          <p:cNvSpPr>
            <a:spLocks noChangeShapeType="1"/>
          </p:cNvSpPr>
          <p:nvPr/>
        </p:nvSpPr>
        <p:spPr bwMode="auto">
          <a:xfrm>
            <a:off x="104775" y="3225800"/>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6404" name="Text Box 944">
            <a:extLst>
              <a:ext uri="{FF2B5EF4-FFF2-40B4-BE49-F238E27FC236}">
                <a16:creationId xmlns:a16="http://schemas.microsoft.com/office/drawing/2014/main" id="{E1C699D1-1314-FF47-8948-14219A5A3357}"/>
              </a:ext>
            </a:extLst>
          </p:cNvPr>
          <p:cNvSpPr txBox="1">
            <a:spLocks noChangeArrowheads="1"/>
          </p:cNvSpPr>
          <p:nvPr/>
        </p:nvSpPr>
        <p:spPr bwMode="auto">
          <a:xfrm>
            <a:off x="82550" y="2979738"/>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kann mir gut vorstellen, diesen Pop-up Store auszuprobieren.</a:t>
            </a:r>
          </a:p>
        </p:txBody>
      </p:sp>
      <p:sp>
        <p:nvSpPr>
          <p:cNvPr id="16405" name="Line 942">
            <a:extLst>
              <a:ext uri="{FF2B5EF4-FFF2-40B4-BE49-F238E27FC236}">
                <a16:creationId xmlns:a16="http://schemas.microsoft.com/office/drawing/2014/main" id="{6AEE3526-E91B-6B42-BEC6-DC74B802C589}"/>
              </a:ext>
            </a:extLst>
          </p:cNvPr>
          <p:cNvSpPr>
            <a:spLocks noChangeShapeType="1"/>
          </p:cNvSpPr>
          <p:nvPr/>
        </p:nvSpPr>
        <p:spPr bwMode="auto">
          <a:xfrm>
            <a:off x="104775" y="3482975"/>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6406" name="Line 942">
            <a:extLst>
              <a:ext uri="{FF2B5EF4-FFF2-40B4-BE49-F238E27FC236}">
                <a16:creationId xmlns:a16="http://schemas.microsoft.com/office/drawing/2014/main" id="{C4D975F3-7044-EE4F-8E9E-9948ED52B215}"/>
              </a:ext>
            </a:extLst>
          </p:cNvPr>
          <p:cNvSpPr>
            <a:spLocks noChangeShapeType="1"/>
          </p:cNvSpPr>
          <p:nvPr/>
        </p:nvSpPr>
        <p:spPr bwMode="auto">
          <a:xfrm>
            <a:off x="104775" y="3740150"/>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6407" name="Text Box 944">
            <a:extLst>
              <a:ext uri="{FF2B5EF4-FFF2-40B4-BE49-F238E27FC236}">
                <a16:creationId xmlns:a16="http://schemas.microsoft.com/office/drawing/2014/main" id="{06F30712-819D-6447-89C3-4218C761050C}"/>
              </a:ext>
            </a:extLst>
          </p:cNvPr>
          <p:cNvSpPr txBox="1">
            <a:spLocks noChangeArrowheads="1"/>
          </p:cNvSpPr>
          <p:nvPr/>
        </p:nvSpPr>
        <p:spPr bwMode="auto">
          <a:xfrm>
            <a:off x="82550" y="3236913"/>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Die Wahrscheinlichkeit, dass ich in diesen Pop-up Store gehe, ist sehr hoch. </a:t>
            </a:r>
          </a:p>
        </p:txBody>
      </p:sp>
      <p:sp>
        <p:nvSpPr>
          <p:cNvPr id="16408" name="Line 942">
            <a:extLst>
              <a:ext uri="{FF2B5EF4-FFF2-40B4-BE49-F238E27FC236}">
                <a16:creationId xmlns:a16="http://schemas.microsoft.com/office/drawing/2014/main" id="{5676615D-DDA1-0A48-9071-8F23DF9EF5C3}"/>
              </a:ext>
            </a:extLst>
          </p:cNvPr>
          <p:cNvSpPr>
            <a:spLocks noChangeShapeType="1"/>
          </p:cNvSpPr>
          <p:nvPr/>
        </p:nvSpPr>
        <p:spPr bwMode="auto">
          <a:xfrm>
            <a:off x="104775" y="3997325"/>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6409" name="Text Box 944">
            <a:extLst>
              <a:ext uri="{FF2B5EF4-FFF2-40B4-BE49-F238E27FC236}">
                <a16:creationId xmlns:a16="http://schemas.microsoft.com/office/drawing/2014/main" id="{4C749CAE-BC9E-EC49-8DCB-89F85A798EC5}"/>
              </a:ext>
            </a:extLst>
          </p:cNvPr>
          <p:cNvSpPr txBox="1">
            <a:spLocks noChangeArrowheads="1"/>
          </p:cNvSpPr>
          <p:nvPr/>
        </p:nvSpPr>
        <p:spPr bwMode="auto">
          <a:xfrm>
            <a:off x="82550" y="3494088"/>
            <a:ext cx="52435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Während seiner Öffnungsdauer würde ich diesen Pop-up Store vermutlich mehrmals aufsuchen. </a:t>
            </a:r>
          </a:p>
        </p:txBody>
      </p:sp>
      <p:sp>
        <p:nvSpPr>
          <p:cNvPr id="16410" name="Text Box 944">
            <a:extLst>
              <a:ext uri="{FF2B5EF4-FFF2-40B4-BE49-F238E27FC236}">
                <a16:creationId xmlns:a16="http://schemas.microsoft.com/office/drawing/2014/main" id="{9E40C282-DC33-BE4E-9B21-72988044BDD3}"/>
              </a:ext>
            </a:extLst>
          </p:cNvPr>
          <p:cNvSpPr txBox="1">
            <a:spLocks noChangeArrowheads="1"/>
          </p:cNvSpPr>
          <p:nvPr/>
        </p:nvSpPr>
        <p:spPr bwMode="auto">
          <a:xfrm>
            <a:off x="82550" y="3751263"/>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ziehe den Einkauf in diesem Pop-up Store durchaus in Betracht. </a:t>
            </a:r>
          </a:p>
        </p:txBody>
      </p:sp>
      <p:grpSp>
        <p:nvGrpSpPr>
          <p:cNvPr id="16411" name="Group 1039">
            <a:extLst>
              <a:ext uri="{FF2B5EF4-FFF2-40B4-BE49-F238E27FC236}">
                <a16:creationId xmlns:a16="http://schemas.microsoft.com/office/drawing/2014/main" id="{AD067CA2-BB80-F442-B0D3-AB19145F4768}"/>
              </a:ext>
            </a:extLst>
          </p:cNvPr>
          <p:cNvGrpSpPr>
            <a:grpSpLocks/>
          </p:cNvGrpSpPr>
          <p:nvPr/>
        </p:nvGrpSpPr>
        <p:grpSpPr bwMode="auto">
          <a:xfrm>
            <a:off x="5362575" y="2520950"/>
            <a:ext cx="1381125" cy="152400"/>
            <a:chOff x="3379" y="1761"/>
            <a:chExt cx="870" cy="96"/>
          </a:xfrm>
        </p:grpSpPr>
        <p:sp>
          <p:nvSpPr>
            <p:cNvPr id="16602" name="Rectangle 982">
              <a:extLst>
                <a:ext uri="{FF2B5EF4-FFF2-40B4-BE49-F238E27FC236}">
                  <a16:creationId xmlns:a16="http://schemas.microsoft.com/office/drawing/2014/main" id="{7C9F6C16-3FE9-8941-81F4-216A7BA131AC}"/>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03" name="Rectangle 983">
              <a:extLst>
                <a:ext uri="{FF2B5EF4-FFF2-40B4-BE49-F238E27FC236}">
                  <a16:creationId xmlns:a16="http://schemas.microsoft.com/office/drawing/2014/main" id="{4D14EDEF-3341-7047-BEA8-DB1D7FA008E4}"/>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04" name="Rectangle 984">
              <a:extLst>
                <a:ext uri="{FF2B5EF4-FFF2-40B4-BE49-F238E27FC236}">
                  <a16:creationId xmlns:a16="http://schemas.microsoft.com/office/drawing/2014/main" id="{6C1A67E7-CD1E-C045-8557-AE46CB534E11}"/>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05" name="Rectangle 985">
              <a:extLst>
                <a:ext uri="{FF2B5EF4-FFF2-40B4-BE49-F238E27FC236}">
                  <a16:creationId xmlns:a16="http://schemas.microsoft.com/office/drawing/2014/main" id="{7D926D4F-1721-C945-8BFF-A33B186E02E3}"/>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06" name="Rectangle 986">
              <a:extLst>
                <a:ext uri="{FF2B5EF4-FFF2-40B4-BE49-F238E27FC236}">
                  <a16:creationId xmlns:a16="http://schemas.microsoft.com/office/drawing/2014/main" id="{60474F0B-F1DB-A446-ADFA-E9846FA299BB}"/>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07" name="Rectangle 987">
              <a:extLst>
                <a:ext uri="{FF2B5EF4-FFF2-40B4-BE49-F238E27FC236}">
                  <a16:creationId xmlns:a16="http://schemas.microsoft.com/office/drawing/2014/main" id="{953C7249-FD22-2E40-A219-368C7534E3AA}"/>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08" name="Rectangle 988">
              <a:extLst>
                <a:ext uri="{FF2B5EF4-FFF2-40B4-BE49-F238E27FC236}">
                  <a16:creationId xmlns:a16="http://schemas.microsoft.com/office/drawing/2014/main" id="{DAB96270-4F12-AB46-8281-8E8099102EBB}"/>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6412" name="Group 1040">
            <a:extLst>
              <a:ext uri="{FF2B5EF4-FFF2-40B4-BE49-F238E27FC236}">
                <a16:creationId xmlns:a16="http://schemas.microsoft.com/office/drawing/2014/main" id="{4F4D0010-AE17-3948-892E-3E9442E9D8EF}"/>
              </a:ext>
            </a:extLst>
          </p:cNvPr>
          <p:cNvGrpSpPr>
            <a:grpSpLocks/>
          </p:cNvGrpSpPr>
          <p:nvPr/>
        </p:nvGrpSpPr>
        <p:grpSpPr bwMode="auto">
          <a:xfrm>
            <a:off x="5362575" y="2765425"/>
            <a:ext cx="1381125" cy="152400"/>
            <a:chOff x="3379" y="1761"/>
            <a:chExt cx="870" cy="96"/>
          </a:xfrm>
        </p:grpSpPr>
        <p:sp>
          <p:nvSpPr>
            <p:cNvPr id="16595" name="Rectangle 1041">
              <a:extLst>
                <a:ext uri="{FF2B5EF4-FFF2-40B4-BE49-F238E27FC236}">
                  <a16:creationId xmlns:a16="http://schemas.microsoft.com/office/drawing/2014/main" id="{A655224D-A099-BC43-89B7-C4223F858550}"/>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96" name="Rectangle 1042">
              <a:extLst>
                <a:ext uri="{FF2B5EF4-FFF2-40B4-BE49-F238E27FC236}">
                  <a16:creationId xmlns:a16="http://schemas.microsoft.com/office/drawing/2014/main" id="{3C0D4F74-F285-CB4F-AAEE-3D0C63873876}"/>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97" name="Rectangle 1043">
              <a:extLst>
                <a:ext uri="{FF2B5EF4-FFF2-40B4-BE49-F238E27FC236}">
                  <a16:creationId xmlns:a16="http://schemas.microsoft.com/office/drawing/2014/main" id="{5F1883D6-EE53-DB4D-9A2E-E40E54BEA09F}"/>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98" name="Rectangle 1044">
              <a:extLst>
                <a:ext uri="{FF2B5EF4-FFF2-40B4-BE49-F238E27FC236}">
                  <a16:creationId xmlns:a16="http://schemas.microsoft.com/office/drawing/2014/main" id="{90FD4007-DB63-0745-8C7D-D6A06C1F0960}"/>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99" name="Rectangle 1045">
              <a:extLst>
                <a:ext uri="{FF2B5EF4-FFF2-40B4-BE49-F238E27FC236}">
                  <a16:creationId xmlns:a16="http://schemas.microsoft.com/office/drawing/2014/main" id="{24F9072A-7435-3742-81F5-E065806A2600}"/>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00" name="Rectangle 1046">
              <a:extLst>
                <a:ext uri="{FF2B5EF4-FFF2-40B4-BE49-F238E27FC236}">
                  <a16:creationId xmlns:a16="http://schemas.microsoft.com/office/drawing/2014/main" id="{92C96D73-ED73-D343-8ECF-38A962ED9865}"/>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601" name="Rectangle 1047">
              <a:extLst>
                <a:ext uri="{FF2B5EF4-FFF2-40B4-BE49-F238E27FC236}">
                  <a16:creationId xmlns:a16="http://schemas.microsoft.com/office/drawing/2014/main" id="{960748C6-1162-BA4C-9F80-AB5F63ABFBF3}"/>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6413" name="Group 1048">
            <a:extLst>
              <a:ext uri="{FF2B5EF4-FFF2-40B4-BE49-F238E27FC236}">
                <a16:creationId xmlns:a16="http://schemas.microsoft.com/office/drawing/2014/main" id="{04FECD00-81C7-3B49-9478-8CBB3AC322C2}"/>
              </a:ext>
            </a:extLst>
          </p:cNvPr>
          <p:cNvGrpSpPr>
            <a:grpSpLocks/>
          </p:cNvGrpSpPr>
          <p:nvPr/>
        </p:nvGrpSpPr>
        <p:grpSpPr bwMode="auto">
          <a:xfrm>
            <a:off x="5362575" y="3009900"/>
            <a:ext cx="1381125" cy="152400"/>
            <a:chOff x="3379" y="1761"/>
            <a:chExt cx="870" cy="96"/>
          </a:xfrm>
        </p:grpSpPr>
        <p:sp>
          <p:nvSpPr>
            <p:cNvPr id="16588" name="Rectangle 1049">
              <a:extLst>
                <a:ext uri="{FF2B5EF4-FFF2-40B4-BE49-F238E27FC236}">
                  <a16:creationId xmlns:a16="http://schemas.microsoft.com/office/drawing/2014/main" id="{663F43B7-B3C1-374A-B6AC-C9467BD0F21C}"/>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89" name="Rectangle 1050">
              <a:extLst>
                <a:ext uri="{FF2B5EF4-FFF2-40B4-BE49-F238E27FC236}">
                  <a16:creationId xmlns:a16="http://schemas.microsoft.com/office/drawing/2014/main" id="{128C9DA3-3631-4A44-A004-B499C85572E3}"/>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90" name="Rectangle 1051">
              <a:extLst>
                <a:ext uri="{FF2B5EF4-FFF2-40B4-BE49-F238E27FC236}">
                  <a16:creationId xmlns:a16="http://schemas.microsoft.com/office/drawing/2014/main" id="{65D270C4-8837-3C4B-90BF-7C2228460DC4}"/>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91" name="Rectangle 1052">
              <a:extLst>
                <a:ext uri="{FF2B5EF4-FFF2-40B4-BE49-F238E27FC236}">
                  <a16:creationId xmlns:a16="http://schemas.microsoft.com/office/drawing/2014/main" id="{8E33E647-4E6A-034E-9ACB-7DF9B8AD22B8}"/>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92" name="Rectangle 1053">
              <a:extLst>
                <a:ext uri="{FF2B5EF4-FFF2-40B4-BE49-F238E27FC236}">
                  <a16:creationId xmlns:a16="http://schemas.microsoft.com/office/drawing/2014/main" id="{55D688FE-A5F8-8E44-BF9F-C02C2153BDF5}"/>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93" name="Rectangle 1054">
              <a:extLst>
                <a:ext uri="{FF2B5EF4-FFF2-40B4-BE49-F238E27FC236}">
                  <a16:creationId xmlns:a16="http://schemas.microsoft.com/office/drawing/2014/main" id="{6911912C-3F1A-9049-A697-0DAF496D5F88}"/>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94" name="Rectangle 1055">
              <a:extLst>
                <a:ext uri="{FF2B5EF4-FFF2-40B4-BE49-F238E27FC236}">
                  <a16:creationId xmlns:a16="http://schemas.microsoft.com/office/drawing/2014/main" id="{2A1F0345-C54E-6B4C-BB26-4C80CDF72A3C}"/>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6414" name="Group 1180">
            <a:extLst>
              <a:ext uri="{FF2B5EF4-FFF2-40B4-BE49-F238E27FC236}">
                <a16:creationId xmlns:a16="http://schemas.microsoft.com/office/drawing/2014/main" id="{FAF74551-0AF6-3A40-AFBF-AF4D058B3034}"/>
              </a:ext>
            </a:extLst>
          </p:cNvPr>
          <p:cNvGrpSpPr>
            <a:grpSpLocks/>
          </p:cNvGrpSpPr>
          <p:nvPr/>
        </p:nvGrpSpPr>
        <p:grpSpPr bwMode="auto">
          <a:xfrm>
            <a:off x="5362575" y="3267075"/>
            <a:ext cx="1381125" cy="152400"/>
            <a:chOff x="3379" y="1761"/>
            <a:chExt cx="870" cy="96"/>
          </a:xfrm>
        </p:grpSpPr>
        <p:sp>
          <p:nvSpPr>
            <p:cNvPr id="16581" name="Rectangle 1181">
              <a:extLst>
                <a:ext uri="{FF2B5EF4-FFF2-40B4-BE49-F238E27FC236}">
                  <a16:creationId xmlns:a16="http://schemas.microsoft.com/office/drawing/2014/main" id="{60E4D3C9-ACAB-C541-BC5D-483BB01B0E57}"/>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82" name="Rectangle 1182">
              <a:extLst>
                <a:ext uri="{FF2B5EF4-FFF2-40B4-BE49-F238E27FC236}">
                  <a16:creationId xmlns:a16="http://schemas.microsoft.com/office/drawing/2014/main" id="{9B403BDC-C4FE-564E-9EE4-76DBFFA80EA0}"/>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83" name="Rectangle 1183">
              <a:extLst>
                <a:ext uri="{FF2B5EF4-FFF2-40B4-BE49-F238E27FC236}">
                  <a16:creationId xmlns:a16="http://schemas.microsoft.com/office/drawing/2014/main" id="{6A9BE3B2-40EC-2941-9AA3-BBCF0EF49C23}"/>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84" name="Rectangle 1184">
              <a:extLst>
                <a:ext uri="{FF2B5EF4-FFF2-40B4-BE49-F238E27FC236}">
                  <a16:creationId xmlns:a16="http://schemas.microsoft.com/office/drawing/2014/main" id="{A5D0118D-925A-0E40-B8D8-62CFAAB6A2EF}"/>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85" name="Rectangle 1185">
              <a:extLst>
                <a:ext uri="{FF2B5EF4-FFF2-40B4-BE49-F238E27FC236}">
                  <a16:creationId xmlns:a16="http://schemas.microsoft.com/office/drawing/2014/main" id="{D3AABAC8-B675-C746-80C7-02233D31A9C7}"/>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86" name="Rectangle 1186">
              <a:extLst>
                <a:ext uri="{FF2B5EF4-FFF2-40B4-BE49-F238E27FC236}">
                  <a16:creationId xmlns:a16="http://schemas.microsoft.com/office/drawing/2014/main" id="{773FDFC7-2A43-4E42-84AB-F92648153431}"/>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87" name="Rectangle 1187">
              <a:extLst>
                <a:ext uri="{FF2B5EF4-FFF2-40B4-BE49-F238E27FC236}">
                  <a16:creationId xmlns:a16="http://schemas.microsoft.com/office/drawing/2014/main" id="{4A49948C-3186-0E40-8D8F-F91C9523E312}"/>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6415" name="Group 1048">
            <a:extLst>
              <a:ext uri="{FF2B5EF4-FFF2-40B4-BE49-F238E27FC236}">
                <a16:creationId xmlns:a16="http://schemas.microsoft.com/office/drawing/2014/main" id="{F7C958A0-AF48-1749-916F-069FDC87DD4A}"/>
              </a:ext>
            </a:extLst>
          </p:cNvPr>
          <p:cNvGrpSpPr>
            <a:grpSpLocks/>
          </p:cNvGrpSpPr>
          <p:nvPr/>
        </p:nvGrpSpPr>
        <p:grpSpPr bwMode="auto">
          <a:xfrm>
            <a:off x="5362575" y="3530600"/>
            <a:ext cx="1381125" cy="152400"/>
            <a:chOff x="3379" y="1761"/>
            <a:chExt cx="870" cy="96"/>
          </a:xfrm>
        </p:grpSpPr>
        <p:sp>
          <p:nvSpPr>
            <p:cNvPr id="16574" name="Rectangle 1049">
              <a:extLst>
                <a:ext uri="{FF2B5EF4-FFF2-40B4-BE49-F238E27FC236}">
                  <a16:creationId xmlns:a16="http://schemas.microsoft.com/office/drawing/2014/main" id="{E3CC047C-EB75-B54C-952A-32F1ECF8A270}"/>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75" name="Rectangle 1050">
              <a:extLst>
                <a:ext uri="{FF2B5EF4-FFF2-40B4-BE49-F238E27FC236}">
                  <a16:creationId xmlns:a16="http://schemas.microsoft.com/office/drawing/2014/main" id="{475497D6-24C8-8F4B-A625-28B6F39B1E67}"/>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76" name="Rectangle 1051">
              <a:extLst>
                <a:ext uri="{FF2B5EF4-FFF2-40B4-BE49-F238E27FC236}">
                  <a16:creationId xmlns:a16="http://schemas.microsoft.com/office/drawing/2014/main" id="{D35875CD-8F41-664C-88BD-BC87952503B1}"/>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77" name="Rectangle 1052">
              <a:extLst>
                <a:ext uri="{FF2B5EF4-FFF2-40B4-BE49-F238E27FC236}">
                  <a16:creationId xmlns:a16="http://schemas.microsoft.com/office/drawing/2014/main" id="{E5AD67D2-4FBB-0348-9BFE-244AEF9E9498}"/>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78" name="Rectangle 1053">
              <a:extLst>
                <a:ext uri="{FF2B5EF4-FFF2-40B4-BE49-F238E27FC236}">
                  <a16:creationId xmlns:a16="http://schemas.microsoft.com/office/drawing/2014/main" id="{A1397C27-D0AC-0440-9B9B-0FB32D53ABE7}"/>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79" name="Rectangle 1054">
              <a:extLst>
                <a:ext uri="{FF2B5EF4-FFF2-40B4-BE49-F238E27FC236}">
                  <a16:creationId xmlns:a16="http://schemas.microsoft.com/office/drawing/2014/main" id="{F6EF50A3-7B96-C14C-8CA0-3BF8E663C6EA}"/>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80" name="Rectangle 1055">
              <a:extLst>
                <a:ext uri="{FF2B5EF4-FFF2-40B4-BE49-F238E27FC236}">
                  <a16:creationId xmlns:a16="http://schemas.microsoft.com/office/drawing/2014/main" id="{23BF41F7-5E36-0540-B1A1-A8876F7ECD0A}"/>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6416" name="Group 1180">
            <a:extLst>
              <a:ext uri="{FF2B5EF4-FFF2-40B4-BE49-F238E27FC236}">
                <a16:creationId xmlns:a16="http://schemas.microsoft.com/office/drawing/2014/main" id="{C67BCA76-CFE3-734E-AD93-252E70FC389F}"/>
              </a:ext>
            </a:extLst>
          </p:cNvPr>
          <p:cNvGrpSpPr>
            <a:grpSpLocks/>
          </p:cNvGrpSpPr>
          <p:nvPr/>
        </p:nvGrpSpPr>
        <p:grpSpPr bwMode="auto">
          <a:xfrm>
            <a:off x="5362575" y="3787775"/>
            <a:ext cx="1381125" cy="152400"/>
            <a:chOff x="3379" y="1761"/>
            <a:chExt cx="870" cy="96"/>
          </a:xfrm>
        </p:grpSpPr>
        <p:sp>
          <p:nvSpPr>
            <p:cNvPr id="16567" name="Rectangle 1181">
              <a:extLst>
                <a:ext uri="{FF2B5EF4-FFF2-40B4-BE49-F238E27FC236}">
                  <a16:creationId xmlns:a16="http://schemas.microsoft.com/office/drawing/2014/main" id="{169BFA0C-3F7D-634E-8311-924B39EB2D44}"/>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68" name="Rectangle 1182">
              <a:extLst>
                <a:ext uri="{FF2B5EF4-FFF2-40B4-BE49-F238E27FC236}">
                  <a16:creationId xmlns:a16="http://schemas.microsoft.com/office/drawing/2014/main" id="{D913B06E-4527-014C-B24F-03886F091698}"/>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69" name="Rectangle 1183">
              <a:extLst>
                <a:ext uri="{FF2B5EF4-FFF2-40B4-BE49-F238E27FC236}">
                  <a16:creationId xmlns:a16="http://schemas.microsoft.com/office/drawing/2014/main" id="{2E4B5683-0DA5-3243-BA61-78892155CC99}"/>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70" name="Rectangle 1184">
              <a:extLst>
                <a:ext uri="{FF2B5EF4-FFF2-40B4-BE49-F238E27FC236}">
                  <a16:creationId xmlns:a16="http://schemas.microsoft.com/office/drawing/2014/main" id="{F0C35C08-87F1-F74C-806B-386EE2EBD17B}"/>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71" name="Rectangle 1185">
              <a:extLst>
                <a:ext uri="{FF2B5EF4-FFF2-40B4-BE49-F238E27FC236}">
                  <a16:creationId xmlns:a16="http://schemas.microsoft.com/office/drawing/2014/main" id="{FA434159-3A92-D74B-B366-3584088B9376}"/>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72" name="Rectangle 1186">
              <a:extLst>
                <a:ext uri="{FF2B5EF4-FFF2-40B4-BE49-F238E27FC236}">
                  <a16:creationId xmlns:a16="http://schemas.microsoft.com/office/drawing/2014/main" id="{EF039A3F-F253-6341-9C5E-32C9BECEE08B}"/>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73" name="Rectangle 1187">
              <a:extLst>
                <a:ext uri="{FF2B5EF4-FFF2-40B4-BE49-F238E27FC236}">
                  <a16:creationId xmlns:a16="http://schemas.microsoft.com/office/drawing/2014/main" id="{22BEC505-1780-4643-8B23-893956E8BE21}"/>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6418" name="Textfeld 324">
            <a:extLst>
              <a:ext uri="{FF2B5EF4-FFF2-40B4-BE49-F238E27FC236}">
                <a16:creationId xmlns:a16="http://schemas.microsoft.com/office/drawing/2014/main" id="{092C4ECD-0D00-554C-9695-EA021E1623F8}"/>
              </a:ext>
            </a:extLst>
          </p:cNvPr>
          <p:cNvSpPr txBox="1">
            <a:spLocks noChangeArrowheads="1"/>
          </p:cNvSpPr>
          <p:nvPr/>
        </p:nvSpPr>
        <p:spPr bwMode="auto">
          <a:xfrm>
            <a:off x="4799012" y="2520951"/>
            <a:ext cx="674688" cy="20161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KA1-v048</a:t>
            </a:r>
          </a:p>
        </p:txBody>
      </p:sp>
      <p:sp>
        <p:nvSpPr>
          <p:cNvPr id="16419" name="Textfeld 324">
            <a:extLst>
              <a:ext uri="{FF2B5EF4-FFF2-40B4-BE49-F238E27FC236}">
                <a16:creationId xmlns:a16="http://schemas.microsoft.com/office/drawing/2014/main" id="{C8762E42-37EA-D04E-A572-0BC9E33B0E04}"/>
              </a:ext>
            </a:extLst>
          </p:cNvPr>
          <p:cNvSpPr txBox="1">
            <a:spLocks noChangeArrowheads="1"/>
          </p:cNvSpPr>
          <p:nvPr/>
        </p:nvSpPr>
        <p:spPr bwMode="auto">
          <a:xfrm>
            <a:off x="4799012" y="2779713"/>
            <a:ext cx="674688" cy="201611"/>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KA2-v049</a:t>
            </a:r>
          </a:p>
        </p:txBody>
      </p:sp>
      <p:sp>
        <p:nvSpPr>
          <p:cNvPr id="16420" name="Textfeld 324">
            <a:extLst>
              <a:ext uri="{FF2B5EF4-FFF2-40B4-BE49-F238E27FC236}">
                <a16:creationId xmlns:a16="http://schemas.microsoft.com/office/drawing/2014/main" id="{A7FBB508-34A0-1348-A448-6FC95154737A}"/>
              </a:ext>
            </a:extLst>
          </p:cNvPr>
          <p:cNvSpPr txBox="1">
            <a:spLocks noChangeArrowheads="1"/>
          </p:cNvSpPr>
          <p:nvPr/>
        </p:nvSpPr>
        <p:spPr bwMode="auto">
          <a:xfrm>
            <a:off x="4799012" y="3036888"/>
            <a:ext cx="674688" cy="201611"/>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KA3-v50</a:t>
            </a:r>
          </a:p>
        </p:txBody>
      </p:sp>
      <p:sp>
        <p:nvSpPr>
          <p:cNvPr id="16421" name="Textfeld 324">
            <a:extLst>
              <a:ext uri="{FF2B5EF4-FFF2-40B4-BE49-F238E27FC236}">
                <a16:creationId xmlns:a16="http://schemas.microsoft.com/office/drawing/2014/main" id="{89CCFE0D-390D-ED45-9FB6-25FF7D1C6A5A}"/>
              </a:ext>
            </a:extLst>
          </p:cNvPr>
          <p:cNvSpPr txBox="1">
            <a:spLocks noChangeArrowheads="1"/>
          </p:cNvSpPr>
          <p:nvPr/>
        </p:nvSpPr>
        <p:spPr bwMode="auto">
          <a:xfrm>
            <a:off x="4799012" y="3295651"/>
            <a:ext cx="674688" cy="20161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KA4-v051</a:t>
            </a:r>
          </a:p>
        </p:txBody>
      </p:sp>
      <p:sp>
        <p:nvSpPr>
          <p:cNvPr id="16422" name="Textfeld 324">
            <a:extLst>
              <a:ext uri="{FF2B5EF4-FFF2-40B4-BE49-F238E27FC236}">
                <a16:creationId xmlns:a16="http://schemas.microsoft.com/office/drawing/2014/main" id="{18858878-E608-DC45-B0CC-B2A5DA733DD3}"/>
              </a:ext>
            </a:extLst>
          </p:cNvPr>
          <p:cNvSpPr txBox="1">
            <a:spLocks noChangeArrowheads="1"/>
          </p:cNvSpPr>
          <p:nvPr/>
        </p:nvSpPr>
        <p:spPr bwMode="auto">
          <a:xfrm>
            <a:off x="4799012" y="3552826"/>
            <a:ext cx="674688" cy="20161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KA5-v052</a:t>
            </a:r>
          </a:p>
        </p:txBody>
      </p:sp>
      <p:sp>
        <p:nvSpPr>
          <p:cNvPr id="16423" name="Textfeld 324">
            <a:extLst>
              <a:ext uri="{FF2B5EF4-FFF2-40B4-BE49-F238E27FC236}">
                <a16:creationId xmlns:a16="http://schemas.microsoft.com/office/drawing/2014/main" id="{FA6EB2BB-B74A-5440-935E-0EF901B4532A}"/>
              </a:ext>
            </a:extLst>
          </p:cNvPr>
          <p:cNvSpPr txBox="1">
            <a:spLocks noChangeArrowheads="1"/>
          </p:cNvSpPr>
          <p:nvPr/>
        </p:nvSpPr>
        <p:spPr bwMode="auto">
          <a:xfrm>
            <a:off x="4799012" y="3811588"/>
            <a:ext cx="674688" cy="201611"/>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KA6-v053</a:t>
            </a:r>
          </a:p>
        </p:txBody>
      </p:sp>
      <p:sp>
        <p:nvSpPr>
          <p:cNvPr id="16424" name="Line 942">
            <a:extLst>
              <a:ext uri="{FF2B5EF4-FFF2-40B4-BE49-F238E27FC236}">
                <a16:creationId xmlns:a16="http://schemas.microsoft.com/office/drawing/2014/main" id="{AA0E4F59-F2F0-3144-BCAC-FC4DA764EC05}"/>
              </a:ext>
            </a:extLst>
          </p:cNvPr>
          <p:cNvSpPr>
            <a:spLocks noChangeShapeType="1"/>
          </p:cNvSpPr>
          <p:nvPr/>
        </p:nvSpPr>
        <p:spPr bwMode="auto">
          <a:xfrm>
            <a:off x="107950" y="3997325"/>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6426" name="Line 942">
            <a:extLst>
              <a:ext uri="{FF2B5EF4-FFF2-40B4-BE49-F238E27FC236}">
                <a16:creationId xmlns:a16="http://schemas.microsoft.com/office/drawing/2014/main" id="{E302D869-2760-1448-9780-F923C352DB85}"/>
              </a:ext>
            </a:extLst>
          </p:cNvPr>
          <p:cNvSpPr>
            <a:spLocks noChangeShapeType="1"/>
          </p:cNvSpPr>
          <p:nvPr/>
        </p:nvSpPr>
        <p:spPr bwMode="auto">
          <a:xfrm>
            <a:off x="96838" y="1957388"/>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6427" name="Text Box 944">
            <a:extLst>
              <a:ext uri="{FF2B5EF4-FFF2-40B4-BE49-F238E27FC236}">
                <a16:creationId xmlns:a16="http://schemas.microsoft.com/office/drawing/2014/main" id="{BCBFFD92-D551-E04A-95EB-463D2E17055F}"/>
              </a:ext>
            </a:extLst>
          </p:cNvPr>
          <p:cNvSpPr txBox="1">
            <a:spLocks noChangeArrowheads="1"/>
          </p:cNvSpPr>
          <p:nvPr/>
        </p:nvSpPr>
        <p:spPr bwMode="auto">
          <a:xfrm>
            <a:off x="82550" y="1724025"/>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Dieser Pop-up Store würde mich interessieren.</a:t>
            </a:r>
          </a:p>
        </p:txBody>
      </p:sp>
      <p:sp>
        <p:nvSpPr>
          <p:cNvPr id="16428" name="Line 942">
            <a:extLst>
              <a:ext uri="{FF2B5EF4-FFF2-40B4-BE49-F238E27FC236}">
                <a16:creationId xmlns:a16="http://schemas.microsoft.com/office/drawing/2014/main" id="{E78BB985-CDFF-804A-A281-B11E6E62931D}"/>
              </a:ext>
            </a:extLst>
          </p:cNvPr>
          <p:cNvSpPr>
            <a:spLocks noChangeShapeType="1"/>
          </p:cNvSpPr>
          <p:nvPr/>
        </p:nvSpPr>
        <p:spPr bwMode="auto">
          <a:xfrm>
            <a:off x="96838" y="2214563"/>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6429" name="Text Box 944">
            <a:extLst>
              <a:ext uri="{FF2B5EF4-FFF2-40B4-BE49-F238E27FC236}">
                <a16:creationId xmlns:a16="http://schemas.microsoft.com/office/drawing/2014/main" id="{7A9A149D-F4E8-524A-9D3E-D665BC060315}"/>
              </a:ext>
            </a:extLst>
          </p:cNvPr>
          <p:cNvSpPr txBox="1">
            <a:spLocks noChangeArrowheads="1"/>
          </p:cNvSpPr>
          <p:nvPr/>
        </p:nvSpPr>
        <p:spPr bwMode="auto">
          <a:xfrm>
            <a:off x="82550" y="1968500"/>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Dieser Pop-up Store würde mir sicher gefallen.</a:t>
            </a:r>
          </a:p>
        </p:txBody>
      </p:sp>
      <p:sp>
        <p:nvSpPr>
          <p:cNvPr id="16430" name="Line 942">
            <a:extLst>
              <a:ext uri="{FF2B5EF4-FFF2-40B4-BE49-F238E27FC236}">
                <a16:creationId xmlns:a16="http://schemas.microsoft.com/office/drawing/2014/main" id="{C5A2E4A1-8DE3-4D40-A9F6-F9333CD87F92}"/>
              </a:ext>
            </a:extLst>
          </p:cNvPr>
          <p:cNvSpPr>
            <a:spLocks noChangeShapeType="1"/>
          </p:cNvSpPr>
          <p:nvPr/>
        </p:nvSpPr>
        <p:spPr bwMode="auto">
          <a:xfrm>
            <a:off x="96838" y="2471738"/>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6431" name="Text Box 944">
            <a:extLst>
              <a:ext uri="{FF2B5EF4-FFF2-40B4-BE49-F238E27FC236}">
                <a16:creationId xmlns:a16="http://schemas.microsoft.com/office/drawing/2014/main" id="{1CC40EB6-7D57-1E43-8D46-A430D2D11ECE}"/>
              </a:ext>
            </a:extLst>
          </p:cNvPr>
          <p:cNvSpPr txBox="1">
            <a:spLocks noChangeArrowheads="1"/>
          </p:cNvSpPr>
          <p:nvPr/>
        </p:nvSpPr>
        <p:spPr bwMode="auto">
          <a:xfrm>
            <a:off x="82550" y="2225675"/>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Dieser Pop-up Store würde mich ansprechen. </a:t>
            </a:r>
          </a:p>
        </p:txBody>
      </p:sp>
      <p:grpSp>
        <p:nvGrpSpPr>
          <p:cNvPr id="16432" name="Group 1039">
            <a:extLst>
              <a:ext uri="{FF2B5EF4-FFF2-40B4-BE49-F238E27FC236}">
                <a16:creationId xmlns:a16="http://schemas.microsoft.com/office/drawing/2014/main" id="{574CC467-DE8E-DA45-B814-35FB6D6B9DD0}"/>
              </a:ext>
            </a:extLst>
          </p:cNvPr>
          <p:cNvGrpSpPr>
            <a:grpSpLocks/>
          </p:cNvGrpSpPr>
          <p:nvPr/>
        </p:nvGrpSpPr>
        <p:grpSpPr bwMode="auto">
          <a:xfrm>
            <a:off x="5362575" y="1766888"/>
            <a:ext cx="1381125" cy="152400"/>
            <a:chOff x="3379" y="1761"/>
            <a:chExt cx="870" cy="96"/>
          </a:xfrm>
        </p:grpSpPr>
        <p:sp>
          <p:nvSpPr>
            <p:cNvPr id="16560" name="Rectangle 982">
              <a:extLst>
                <a:ext uri="{FF2B5EF4-FFF2-40B4-BE49-F238E27FC236}">
                  <a16:creationId xmlns:a16="http://schemas.microsoft.com/office/drawing/2014/main" id="{05C99444-474B-1B46-B03C-AF012F05A754}"/>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61" name="Rectangle 983">
              <a:extLst>
                <a:ext uri="{FF2B5EF4-FFF2-40B4-BE49-F238E27FC236}">
                  <a16:creationId xmlns:a16="http://schemas.microsoft.com/office/drawing/2014/main" id="{84E45066-5D61-3441-BE69-55D3DE011AAA}"/>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62" name="Rectangle 984">
              <a:extLst>
                <a:ext uri="{FF2B5EF4-FFF2-40B4-BE49-F238E27FC236}">
                  <a16:creationId xmlns:a16="http://schemas.microsoft.com/office/drawing/2014/main" id="{1FEA891D-3BC1-B54F-A2B8-F4846281BD5C}"/>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63" name="Rectangle 985">
              <a:extLst>
                <a:ext uri="{FF2B5EF4-FFF2-40B4-BE49-F238E27FC236}">
                  <a16:creationId xmlns:a16="http://schemas.microsoft.com/office/drawing/2014/main" id="{6A89219B-4271-E347-982D-73FAC6DD7205}"/>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64" name="Rectangle 986">
              <a:extLst>
                <a:ext uri="{FF2B5EF4-FFF2-40B4-BE49-F238E27FC236}">
                  <a16:creationId xmlns:a16="http://schemas.microsoft.com/office/drawing/2014/main" id="{9BBF9A2B-CAA5-FD4A-A0C9-88099279FFBD}"/>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65" name="Rectangle 987">
              <a:extLst>
                <a:ext uri="{FF2B5EF4-FFF2-40B4-BE49-F238E27FC236}">
                  <a16:creationId xmlns:a16="http://schemas.microsoft.com/office/drawing/2014/main" id="{49BD5717-BC7D-6840-B65B-4F43019A55AD}"/>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66" name="Rectangle 988">
              <a:extLst>
                <a:ext uri="{FF2B5EF4-FFF2-40B4-BE49-F238E27FC236}">
                  <a16:creationId xmlns:a16="http://schemas.microsoft.com/office/drawing/2014/main" id="{11B9FD61-276C-FC4A-8781-0B5259867FF7}"/>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6433" name="Group 1040">
            <a:extLst>
              <a:ext uri="{FF2B5EF4-FFF2-40B4-BE49-F238E27FC236}">
                <a16:creationId xmlns:a16="http://schemas.microsoft.com/office/drawing/2014/main" id="{17006029-D34A-9849-8E41-7915CC02E561}"/>
              </a:ext>
            </a:extLst>
          </p:cNvPr>
          <p:cNvGrpSpPr>
            <a:grpSpLocks/>
          </p:cNvGrpSpPr>
          <p:nvPr/>
        </p:nvGrpSpPr>
        <p:grpSpPr bwMode="auto">
          <a:xfrm>
            <a:off x="5362575" y="2011363"/>
            <a:ext cx="1381125" cy="152400"/>
            <a:chOff x="3379" y="1761"/>
            <a:chExt cx="870" cy="96"/>
          </a:xfrm>
        </p:grpSpPr>
        <p:sp>
          <p:nvSpPr>
            <p:cNvPr id="16553" name="Rectangle 1041">
              <a:extLst>
                <a:ext uri="{FF2B5EF4-FFF2-40B4-BE49-F238E27FC236}">
                  <a16:creationId xmlns:a16="http://schemas.microsoft.com/office/drawing/2014/main" id="{010F23A4-72EB-2643-8BD6-55C05C24C9EF}"/>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54" name="Rectangle 1042">
              <a:extLst>
                <a:ext uri="{FF2B5EF4-FFF2-40B4-BE49-F238E27FC236}">
                  <a16:creationId xmlns:a16="http://schemas.microsoft.com/office/drawing/2014/main" id="{630A1E4D-E020-144F-92E6-CA97F4C543D8}"/>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55" name="Rectangle 1043">
              <a:extLst>
                <a:ext uri="{FF2B5EF4-FFF2-40B4-BE49-F238E27FC236}">
                  <a16:creationId xmlns:a16="http://schemas.microsoft.com/office/drawing/2014/main" id="{3A70FB64-6681-CB44-8AA4-D695A1D6772C}"/>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56" name="Rectangle 1044">
              <a:extLst>
                <a:ext uri="{FF2B5EF4-FFF2-40B4-BE49-F238E27FC236}">
                  <a16:creationId xmlns:a16="http://schemas.microsoft.com/office/drawing/2014/main" id="{020B7BF1-EB43-AF42-923E-01150E551D0A}"/>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57" name="Rectangle 1045">
              <a:extLst>
                <a:ext uri="{FF2B5EF4-FFF2-40B4-BE49-F238E27FC236}">
                  <a16:creationId xmlns:a16="http://schemas.microsoft.com/office/drawing/2014/main" id="{44F2E8E9-DA72-9040-B2DB-DE7308D02924}"/>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58" name="Rectangle 1046">
              <a:extLst>
                <a:ext uri="{FF2B5EF4-FFF2-40B4-BE49-F238E27FC236}">
                  <a16:creationId xmlns:a16="http://schemas.microsoft.com/office/drawing/2014/main" id="{65984A81-3ECF-F640-B364-792F8424866F}"/>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59" name="Rectangle 1047">
              <a:extLst>
                <a:ext uri="{FF2B5EF4-FFF2-40B4-BE49-F238E27FC236}">
                  <a16:creationId xmlns:a16="http://schemas.microsoft.com/office/drawing/2014/main" id="{3F1236D5-933B-A745-8705-C7B68CF87281}"/>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6434" name="Group 1048">
            <a:extLst>
              <a:ext uri="{FF2B5EF4-FFF2-40B4-BE49-F238E27FC236}">
                <a16:creationId xmlns:a16="http://schemas.microsoft.com/office/drawing/2014/main" id="{761E4197-3308-504C-99F0-36F4905D7581}"/>
              </a:ext>
            </a:extLst>
          </p:cNvPr>
          <p:cNvGrpSpPr>
            <a:grpSpLocks/>
          </p:cNvGrpSpPr>
          <p:nvPr/>
        </p:nvGrpSpPr>
        <p:grpSpPr bwMode="auto">
          <a:xfrm>
            <a:off x="5362575" y="2255838"/>
            <a:ext cx="1381125" cy="152400"/>
            <a:chOff x="3379" y="1761"/>
            <a:chExt cx="870" cy="96"/>
          </a:xfrm>
        </p:grpSpPr>
        <p:sp>
          <p:nvSpPr>
            <p:cNvPr id="16546" name="Rectangle 1049">
              <a:extLst>
                <a:ext uri="{FF2B5EF4-FFF2-40B4-BE49-F238E27FC236}">
                  <a16:creationId xmlns:a16="http://schemas.microsoft.com/office/drawing/2014/main" id="{8B4A9B5E-0470-474A-B1C0-24716CA11DB2}"/>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47" name="Rectangle 1050">
              <a:extLst>
                <a:ext uri="{FF2B5EF4-FFF2-40B4-BE49-F238E27FC236}">
                  <a16:creationId xmlns:a16="http://schemas.microsoft.com/office/drawing/2014/main" id="{6900AD3C-462D-D24E-9C21-2E13FBFCEEA0}"/>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48" name="Rectangle 1051">
              <a:extLst>
                <a:ext uri="{FF2B5EF4-FFF2-40B4-BE49-F238E27FC236}">
                  <a16:creationId xmlns:a16="http://schemas.microsoft.com/office/drawing/2014/main" id="{6389CDEF-F6A9-5E4F-87A8-FA85EE93641D}"/>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49" name="Rectangle 1052">
              <a:extLst>
                <a:ext uri="{FF2B5EF4-FFF2-40B4-BE49-F238E27FC236}">
                  <a16:creationId xmlns:a16="http://schemas.microsoft.com/office/drawing/2014/main" id="{5AE6F2D2-B531-264F-9530-DD0ADC17F430}"/>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50" name="Rectangle 1053">
              <a:extLst>
                <a:ext uri="{FF2B5EF4-FFF2-40B4-BE49-F238E27FC236}">
                  <a16:creationId xmlns:a16="http://schemas.microsoft.com/office/drawing/2014/main" id="{A0659620-BB91-2D44-82C8-06274D772DD5}"/>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51" name="Rectangle 1054">
              <a:extLst>
                <a:ext uri="{FF2B5EF4-FFF2-40B4-BE49-F238E27FC236}">
                  <a16:creationId xmlns:a16="http://schemas.microsoft.com/office/drawing/2014/main" id="{6D35212D-5298-754D-96C3-22B8D9A74D00}"/>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52" name="Rectangle 1055">
              <a:extLst>
                <a:ext uri="{FF2B5EF4-FFF2-40B4-BE49-F238E27FC236}">
                  <a16:creationId xmlns:a16="http://schemas.microsoft.com/office/drawing/2014/main" id="{2A3B7B66-76F7-7242-8F6F-05B60BF4D1AD}"/>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6435" name="Textfeld 324">
            <a:extLst>
              <a:ext uri="{FF2B5EF4-FFF2-40B4-BE49-F238E27FC236}">
                <a16:creationId xmlns:a16="http://schemas.microsoft.com/office/drawing/2014/main" id="{A95B63C1-243B-DE40-B037-3D4F2FAD64B5}"/>
              </a:ext>
            </a:extLst>
          </p:cNvPr>
          <p:cNvSpPr txBox="1">
            <a:spLocks noChangeArrowheads="1"/>
          </p:cNvSpPr>
          <p:nvPr/>
        </p:nvSpPr>
        <p:spPr bwMode="auto">
          <a:xfrm>
            <a:off x="4799277" y="1754362"/>
            <a:ext cx="704321" cy="201611"/>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Att3-v045</a:t>
            </a:r>
          </a:p>
        </p:txBody>
      </p:sp>
      <p:sp>
        <p:nvSpPr>
          <p:cNvPr id="16436" name="Textfeld 324">
            <a:extLst>
              <a:ext uri="{FF2B5EF4-FFF2-40B4-BE49-F238E27FC236}">
                <a16:creationId xmlns:a16="http://schemas.microsoft.com/office/drawing/2014/main" id="{C93AAB0E-BAAB-B949-B6EE-60C192E396B9}"/>
              </a:ext>
            </a:extLst>
          </p:cNvPr>
          <p:cNvSpPr txBox="1">
            <a:spLocks noChangeArrowheads="1"/>
          </p:cNvSpPr>
          <p:nvPr/>
        </p:nvSpPr>
        <p:spPr bwMode="auto">
          <a:xfrm>
            <a:off x="4799277" y="2013125"/>
            <a:ext cx="704321" cy="20161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Att4-v046</a:t>
            </a:r>
          </a:p>
        </p:txBody>
      </p:sp>
      <p:sp>
        <p:nvSpPr>
          <p:cNvPr id="16437" name="Textfeld 324">
            <a:extLst>
              <a:ext uri="{FF2B5EF4-FFF2-40B4-BE49-F238E27FC236}">
                <a16:creationId xmlns:a16="http://schemas.microsoft.com/office/drawing/2014/main" id="{B89CD23B-54F8-B947-943F-9EC36A221267}"/>
              </a:ext>
            </a:extLst>
          </p:cNvPr>
          <p:cNvSpPr txBox="1">
            <a:spLocks noChangeArrowheads="1"/>
          </p:cNvSpPr>
          <p:nvPr/>
        </p:nvSpPr>
        <p:spPr bwMode="auto">
          <a:xfrm>
            <a:off x="4799277" y="2270300"/>
            <a:ext cx="704321" cy="20161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Att5-v047</a:t>
            </a:r>
          </a:p>
        </p:txBody>
      </p:sp>
      <p:sp>
        <p:nvSpPr>
          <p:cNvPr id="16438" name="Line 942">
            <a:extLst>
              <a:ext uri="{FF2B5EF4-FFF2-40B4-BE49-F238E27FC236}">
                <a16:creationId xmlns:a16="http://schemas.microsoft.com/office/drawing/2014/main" id="{B104A737-F6F6-2549-981B-0458DF57124C}"/>
              </a:ext>
            </a:extLst>
          </p:cNvPr>
          <p:cNvSpPr>
            <a:spLocks noChangeShapeType="1"/>
          </p:cNvSpPr>
          <p:nvPr/>
        </p:nvSpPr>
        <p:spPr bwMode="auto">
          <a:xfrm>
            <a:off x="104775" y="1441450"/>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6439" name="Text Box 944">
            <a:extLst>
              <a:ext uri="{FF2B5EF4-FFF2-40B4-BE49-F238E27FC236}">
                <a16:creationId xmlns:a16="http://schemas.microsoft.com/office/drawing/2014/main" id="{3636C47D-EF50-F742-9FE6-2239A37549D6}"/>
              </a:ext>
            </a:extLst>
          </p:cNvPr>
          <p:cNvSpPr txBox="1">
            <a:spLocks noChangeArrowheads="1"/>
          </p:cNvSpPr>
          <p:nvPr/>
        </p:nvSpPr>
        <p:spPr bwMode="auto">
          <a:xfrm>
            <a:off x="82550" y="1208088"/>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Generell denke ich, dass es ein besonderes Erlebnis wäre, diesen Pop-up Store zu besuchen. </a:t>
            </a:r>
          </a:p>
        </p:txBody>
      </p:sp>
      <p:sp>
        <p:nvSpPr>
          <p:cNvPr id="16440" name="Line 942">
            <a:extLst>
              <a:ext uri="{FF2B5EF4-FFF2-40B4-BE49-F238E27FC236}">
                <a16:creationId xmlns:a16="http://schemas.microsoft.com/office/drawing/2014/main" id="{01D509C6-011E-BF41-B18C-11743B88A617}"/>
              </a:ext>
            </a:extLst>
          </p:cNvPr>
          <p:cNvSpPr>
            <a:spLocks noChangeShapeType="1"/>
          </p:cNvSpPr>
          <p:nvPr/>
        </p:nvSpPr>
        <p:spPr bwMode="auto">
          <a:xfrm>
            <a:off x="104775" y="1698625"/>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6441" name="Text Box 944">
            <a:extLst>
              <a:ext uri="{FF2B5EF4-FFF2-40B4-BE49-F238E27FC236}">
                <a16:creationId xmlns:a16="http://schemas.microsoft.com/office/drawing/2014/main" id="{04CD827D-1449-4342-BBA6-E4596DFFE52E}"/>
              </a:ext>
            </a:extLst>
          </p:cNvPr>
          <p:cNvSpPr txBox="1">
            <a:spLocks noChangeArrowheads="1"/>
          </p:cNvSpPr>
          <p:nvPr/>
        </p:nvSpPr>
        <p:spPr bwMode="auto">
          <a:xfrm>
            <a:off x="82550" y="1452563"/>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Dieser Pop-up Store klingt reizvoll.</a:t>
            </a:r>
          </a:p>
        </p:txBody>
      </p:sp>
      <p:grpSp>
        <p:nvGrpSpPr>
          <p:cNvPr id="16442" name="Group 1039">
            <a:extLst>
              <a:ext uri="{FF2B5EF4-FFF2-40B4-BE49-F238E27FC236}">
                <a16:creationId xmlns:a16="http://schemas.microsoft.com/office/drawing/2014/main" id="{FFE9A0B8-4BC0-D442-82B9-B185655D2922}"/>
              </a:ext>
            </a:extLst>
          </p:cNvPr>
          <p:cNvGrpSpPr>
            <a:grpSpLocks/>
          </p:cNvGrpSpPr>
          <p:nvPr/>
        </p:nvGrpSpPr>
        <p:grpSpPr bwMode="auto">
          <a:xfrm>
            <a:off x="5362575" y="1250950"/>
            <a:ext cx="1381125" cy="152400"/>
            <a:chOff x="3379" y="1761"/>
            <a:chExt cx="870" cy="96"/>
          </a:xfrm>
        </p:grpSpPr>
        <p:sp>
          <p:nvSpPr>
            <p:cNvPr id="16539" name="Rectangle 982">
              <a:extLst>
                <a:ext uri="{FF2B5EF4-FFF2-40B4-BE49-F238E27FC236}">
                  <a16:creationId xmlns:a16="http://schemas.microsoft.com/office/drawing/2014/main" id="{F008F8C9-FC8B-7145-B16C-65EA1B2572A7}"/>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40" name="Rectangle 983">
              <a:extLst>
                <a:ext uri="{FF2B5EF4-FFF2-40B4-BE49-F238E27FC236}">
                  <a16:creationId xmlns:a16="http://schemas.microsoft.com/office/drawing/2014/main" id="{9BC6962C-DB5E-084C-A390-6EFAB40398B5}"/>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41" name="Rectangle 984">
              <a:extLst>
                <a:ext uri="{FF2B5EF4-FFF2-40B4-BE49-F238E27FC236}">
                  <a16:creationId xmlns:a16="http://schemas.microsoft.com/office/drawing/2014/main" id="{6D217699-5C81-C64C-BBDB-2043C91884B9}"/>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42" name="Rectangle 985">
              <a:extLst>
                <a:ext uri="{FF2B5EF4-FFF2-40B4-BE49-F238E27FC236}">
                  <a16:creationId xmlns:a16="http://schemas.microsoft.com/office/drawing/2014/main" id="{4BEAFE5A-C789-F643-8156-778CCC263303}"/>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43" name="Rectangle 986">
              <a:extLst>
                <a:ext uri="{FF2B5EF4-FFF2-40B4-BE49-F238E27FC236}">
                  <a16:creationId xmlns:a16="http://schemas.microsoft.com/office/drawing/2014/main" id="{478D7988-6123-A043-9E73-C88D53BFB177}"/>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44" name="Rectangle 987">
              <a:extLst>
                <a:ext uri="{FF2B5EF4-FFF2-40B4-BE49-F238E27FC236}">
                  <a16:creationId xmlns:a16="http://schemas.microsoft.com/office/drawing/2014/main" id="{5463A818-D5C2-5042-937A-239AE7607365}"/>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45" name="Rectangle 988">
              <a:extLst>
                <a:ext uri="{FF2B5EF4-FFF2-40B4-BE49-F238E27FC236}">
                  <a16:creationId xmlns:a16="http://schemas.microsoft.com/office/drawing/2014/main" id="{56D46938-60B1-2047-A486-EE9C5E28A028}"/>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6443" name="Group 1040">
            <a:extLst>
              <a:ext uri="{FF2B5EF4-FFF2-40B4-BE49-F238E27FC236}">
                <a16:creationId xmlns:a16="http://schemas.microsoft.com/office/drawing/2014/main" id="{7E3C4151-57D0-DD4F-AE44-9EA329692181}"/>
              </a:ext>
            </a:extLst>
          </p:cNvPr>
          <p:cNvGrpSpPr>
            <a:grpSpLocks/>
          </p:cNvGrpSpPr>
          <p:nvPr/>
        </p:nvGrpSpPr>
        <p:grpSpPr bwMode="auto">
          <a:xfrm>
            <a:off x="5362575" y="1495425"/>
            <a:ext cx="1381125" cy="152400"/>
            <a:chOff x="3379" y="1761"/>
            <a:chExt cx="870" cy="96"/>
          </a:xfrm>
        </p:grpSpPr>
        <p:sp>
          <p:nvSpPr>
            <p:cNvPr id="16532" name="Rectangle 1041">
              <a:extLst>
                <a:ext uri="{FF2B5EF4-FFF2-40B4-BE49-F238E27FC236}">
                  <a16:creationId xmlns:a16="http://schemas.microsoft.com/office/drawing/2014/main" id="{395A8DF1-2A17-0544-AB6D-0CB0DD1BEBEA}"/>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33" name="Rectangle 1042">
              <a:extLst>
                <a:ext uri="{FF2B5EF4-FFF2-40B4-BE49-F238E27FC236}">
                  <a16:creationId xmlns:a16="http://schemas.microsoft.com/office/drawing/2014/main" id="{7D60EADD-0654-5144-9CD8-DFC04FD1BAD9}"/>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34" name="Rectangle 1043">
              <a:extLst>
                <a:ext uri="{FF2B5EF4-FFF2-40B4-BE49-F238E27FC236}">
                  <a16:creationId xmlns:a16="http://schemas.microsoft.com/office/drawing/2014/main" id="{7DA182A5-8298-6F49-B636-C2BC5178F5A7}"/>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35" name="Rectangle 1044">
              <a:extLst>
                <a:ext uri="{FF2B5EF4-FFF2-40B4-BE49-F238E27FC236}">
                  <a16:creationId xmlns:a16="http://schemas.microsoft.com/office/drawing/2014/main" id="{03016E13-2A83-ED48-A93C-AD775A1D4F08}"/>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36" name="Rectangle 1045">
              <a:extLst>
                <a:ext uri="{FF2B5EF4-FFF2-40B4-BE49-F238E27FC236}">
                  <a16:creationId xmlns:a16="http://schemas.microsoft.com/office/drawing/2014/main" id="{824DF59C-BDC2-074F-A639-364D114201F2}"/>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37" name="Rectangle 1046">
              <a:extLst>
                <a:ext uri="{FF2B5EF4-FFF2-40B4-BE49-F238E27FC236}">
                  <a16:creationId xmlns:a16="http://schemas.microsoft.com/office/drawing/2014/main" id="{AA37D1DC-53B4-F14E-826F-64781EA15E1C}"/>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538" name="Rectangle 1047">
              <a:extLst>
                <a:ext uri="{FF2B5EF4-FFF2-40B4-BE49-F238E27FC236}">
                  <a16:creationId xmlns:a16="http://schemas.microsoft.com/office/drawing/2014/main" id="{E01432A9-C1A7-CE42-B5BD-28CFD76246DC}"/>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6444" name="Textfeld 324">
            <a:extLst>
              <a:ext uri="{FF2B5EF4-FFF2-40B4-BE49-F238E27FC236}">
                <a16:creationId xmlns:a16="http://schemas.microsoft.com/office/drawing/2014/main" id="{BF7D0D24-DBCC-F94C-BAFA-228181170743}"/>
              </a:ext>
            </a:extLst>
          </p:cNvPr>
          <p:cNvSpPr txBox="1">
            <a:spLocks noChangeArrowheads="1"/>
          </p:cNvSpPr>
          <p:nvPr/>
        </p:nvSpPr>
        <p:spPr bwMode="auto">
          <a:xfrm>
            <a:off x="4799277" y="1250951"/>
            <a:ext cx="704321" cy="20161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Att1-v043</a:t>
            </a:r>
          </a:p>
        </p:txBody>
      </p:sp>
      <p:sp>
        <p:nvSpPr>
          <p:cNvPr id="16445" name="Textfeld 324">
            <a:extLst>
              <a:ext uri="{FF2B5EF4-FFF2-40B4-BE49-F238E27FC236}">
                <a16:creationId xmlns:a16="http://schemas.microsoft.com/office/drawing/2014/main" id="{7C2A6592-DDD5-4C4D-B8DA-DED56AB4E9E0}"/>
              </a:ext>
            </a:extLst>
          </p:cNvPr>
          <p:cNvSpPr txBox="1">
            <a:spLocks noChangeArrowheads="1"/>
          </p:cNvSpPr>
          <p:nvPr/>
        </p:nvSpPr>
        <p:spPr bwMode="auto">
          <a:xfrm>
            <a:off x="4799277" y="1508126"/>
            <a:ext cx="704321" cy="20161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Att2-v044</a:t>
            </a:r>
          </a:p>
        </p:txBody>
      </p:sp>
      <p:sp>
        <p:nvSpPr>
          <p:cNvPr id="246" name="Text Box 936">
            <a:extLst>
              <a:ext uri="{FF2B5EF4-FFF2-40B4-BE49-F238E27FC236}">
                <a16:creationId xmlns:a16="http://schemas.microsoft.com/office/drawing/2014/main" id="{3ED7D5B9-7B87-AF4F-9391-27C68FB568B4}"/>
              </a:ext>
            </a:extLst>
          </p:cNvPr>
          <p:cNvSpPr txBox="1">
            <a:spLocks noChangeArrowheads="1"/>
          </p:cNvSpPr>
          <p:nvPr/>
        </p:nvSpPr>
        <p:spPr bwMode="auto">
          <a:xfrm>
            <a:off x="-6350" y="746125"/>
            <a:ext cx="6680200" cy="444500"/>
          </a:xfrm>
          <a:prstGeom prst="rect">
            <a:avLst/>
          </a:prstGeom>
          <a:noFill/>
          <a:ln w="9525">
            <a:noFill/>
            <a:miter lim="800000"/>
            <a:headEnd/>
            <a:tailEnd/>
          </a:ln>
          <a:effectLst/>
        </p:spPr>
        <p:txBody>
          <a:bodyPr>
            <a:spAutoFit/>
          </a:bodyPr>
          <a:lstStyle/>
          <a:p>
            <a:pPr marL="180975" indent="-165100" algn="just" eaLnBrk="1" hangingPunct="1">
              <a:lnSpc>
                <a:spcPct val="120000"/>
              </a:lnSpc>
              <a:defRPr/>
            </a:pPr>
            <a:r>
              <a:rPr lang="de-DE" sz="1000" b="1" dirty="0">
                <a:latin typeface="+mj-lt"/>
                <a:cs typeface="+mn-cs"/>
              </a:rPr>
              <a:t>4. 	</a:t>
            </a:r>
            <a:r>
              <a:rPr lang="de-DE" sz="1000" dirty="0">
                <a:latin typeface="+mj-lt"/>
                <a:cs typeface="+mn-cs"/>
              </a:rPr>
              <a:t>Wie bewerten Sie folgende </a:t>
            </a:r>
            <a:r>
              <a:rPr lang="de-DE" sz="1000" b="1" dirty="0">
                <a:latin typeface="+mj-lt"/>
                <a:cs typeface="+mn-cs"/>
              </a:rPr>
              <a:t>Aussagen zum beschriebenen Pop-up Store</a:t>
            </a:r>
            <a:r>
              <a:rPr lang="de-DE" sz="1000" dirty="0">
                <a:latin typeface="+mj-lt"/>
                <a:cs typeface="+mn-cs"/>
              </a:rPr>
              <a:t>? </a:t>
            </a:r>
            <a:r>
              <a:rPr lang="de-DE" sz="1000" dirty="0"/>
              <a:t>Bitte geben Sie an, ob Sie den folgenden</a:t>
            </a:r>
          </a:p>
          <a:p>
            <a:pPr marL="180975" indent="-180975" algn="just" eaLnBrk="1" hangingPunct="1">
              <a:lnSpc>
                <a:spcPct val="120000"/>
              </a:lnSpc>
              <a:defRPr/>
            </a:pPr>
            <a:r>
              <a:rPr lang="de-DE" sz="1000" dirty="0"/>
              <a:t>	Aussagen eher zustimmen oder sie eher ablehnen. Nutzen Sie hierzu wieder die bekannte Skala.</a:t>
            </a:r>
            <a:endParaRPr lang="de-DE" sz="1000" dirty="0">
              <a:latin typeface="+mj-lt"/>
              <a:cs typeface="+mn-cs"/>
            </a:endParaRPr>
          </a:p>
        </p:txBody>
      </p:sp>
      <p:sp>
        <p:nvSpPr>
          <p:cNvPr id="16468" name="Line 942">
            <a:extLst>
              <a:ext uri="{FF2B5EF4-FFF2-40B4-BE49-F238E27FC236}">
                <a16:creationId xmlns:a16="http://schemas.microsoft.com/office/drawing/2014/main" id="{0B76C9ED-8087-FF46-8D90-DBCEEAC4137C}"/>
              </a:ext>
            </a:extLst>
          </p:cNvPr>
          <p:cNvSpPr>
            <a:spLocks noChangeShapeType="1"/>
          </p:cNvSpPr>
          <p:nvPr/>
        </p:nvSpPr>
        <p:spPr bwMode="auto">
          <a:xfrm>
            <a:off x="300038" y="6485088"/>
            <a:ext cx="6454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274" name="Text Box 936">
            <a:extLst>
              <a:ext uri="{FF2B5EF4-FFF2-40B4-BE49-F238E27FC236}">
                <a16:creationId xmlns:a16="http://schemas.microsoft.com/office/drawing/2014/main" id="{C5C160B8-E34F-8449-B9E2-EB3036BB9659}"/>
              </a:ext>
            </a:extLst>
          </p:cNvPr>
          <p:cNvSpPr txBox="1">
            <a:spLocks noChangeArrowheads="1"/>
          </p:cNvSpPr>
          <p:nvPr/>
        </p:nvSpPr>
        <p:spPr bwMode="auto">
          <a:xfrm>
            <a:off x="-1588" y="7722402"/>
            <a:ext cx="6680201" cy="260350"/>
          </a:xfrm>
          <a:prstGeom prst="rect">
            <a:avLst/>
          </a:prstGeom>
          <a:noFill/>
          <a:ln w="9525">
            <a:noFill/>
            <a:miter lim="800000"/>
            <a:headEnd/>
            <a:tailEnd/>
          </a:ln>
          <a:effectLst/>
        </p:spPr>
        <p:txBody>
          <a:bodyPr>
            <a:spAutoFit/>
          </a:bodyPr>
          <a:lstStyle/>
          <a:p>
            <a:pPr algn="just" eaLnBrk="1" hangingPunct="1">
              <a:lnSpc>
                <a:spcPct val="120000"/>
              </a:lnSpc>
              <a:tabLst>
                <a:tab pos="266700" algn="l"/>
              </a:tabLst>
              <a:defRPr/>
            </a:pPr>
            <a:r>
              <a:rPr lang="de-DE" sz="1000" b="1" dirty="0">
                <a:latin typeface="+mj-lt"/>
                <a:cs typeface="+mn-cs"/>
              </a:rPr>
              <a:t>	d</a:t>
            </a:r>
            <a:r>
              <a:rPr lang="de-DE" altLang="de-DE" sz="1000" b="1" dirty="0">
                <a:latin typeface="+mj-lt"/>
                <a:cs typeface="+mn-cs"/>
              </a:rPr>
              <a:t>) </a:t>
            </a:r>
            <a:r>
              <a:rPr lang="de-DE" altLang="de-DE" sz="1000" dirty="0"/>
              <a:t>In welcher </a:t>
            </a:r>
            <a:r>
              <a:rPr lang="de-DE" altLang="de-DE" sz="1000" b="1" dirty="0"/>
              <a:t>Lage</a:t>
            </a:r>
            <a:r>
              <a:rPr lang="de-DE" altLang="de-DE" sz="1000" dirty="0"/>
              <a:t> war der in der Eingangssituation beschriebene Pop-up Store positioniert?</a:t>
            </a:r>
          </a:p>
        </p:txBody>
      </p:sp>
      <p:sp>
        <p:nvSpPr>
          <p:cNvPr id="16470" name="Rectangle 3846">
            <a:extLst>
              <a:ext uri="{FF2B5EF4-FFF2-40B4-BE49-F238E27FC236}">
                <a16:creationId xmlns:a16="http://schemas.microsoft.com/office/drawing/2014/main" id="{504500E1-4339-9D46-8769-4B5A3ECFAD0F}"/>
              </a:ext>
            </a:extLst>
          </p:cNvPr>
          <p:cNvSpPr>
            <a:spLocks noChangeArrowheads="1"/>
          </p:cNvSpPr>
          <p:nvPr/>
        </p:nvSpPr>
        <p:spPr bwMode="auto">
          <a:xfrm>
            <a:off x="522288" y="8034377"/>
            <a:ext cx="17287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Stadtzentrum</a:t>
            </a:r>
          </a:p>
        </p:txBody>
      </p:sp>
      <p:sp>
        <p:nvSpPr>
          <p:cNvPr id="16471" name="Rectangle 3964">
            <a:extLst>
              <a:ext uri="{FF2B5EF4-FFF2-40B4-BE49-F238E27FC236}">
                <a16:creationId xmlns:a16="http://schemas.microsoft.com/office/drawing/2014/main" id="{17826289-DAA8-6D4B-898E-15A1DA164F0F}"/>
              </a:ext>
            </a:extLst>
          </p:cNvPr>
          <p:cNvSpPr>
            <a:spLocks noChangeArrowheads="1"/>
          </p:cNvSpPr>
          <p:nvPr/>
        </p:nvSpPr>
        <p:spPr bwMode="auto">
          <a:xfrm>
            <a:off x="339725" y="8067715"/>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6472" name="Rectangle 3846">
            <a:extLst>
              <a:ext uri="{FF2B5EF4-FFF2-40B4-BE49-F238E27FC236}">
                <a16:creationId xmlns:a16="http://schemas.microsoft.com/office/drawing/2014/main" id="{CB4553C6-9B03-824F-A61C-D6CB1BFA772B}"/>
              </a:ext>
            </a:extLst>
          </p:cNvPr>
          <p:cNvSpPr>
            <a:spLocks noChangeArrowheads="1"/>
          </p:cNvSpPr>
          <p:nvPr/>
        </p:nvSpPr>
        <p:spPr bwMode="auto">
          <a:xfrm>
            <a:off x="1841500" y="8034377"/>
            <a:ext cx="1728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Stadtrand</a:t>
            </a:r>
          </a:p>
        </p:txBody>
      </p:sp>
      <p:sp>
        <p:nvSpPr>
          <p:cNvPr id="16473" name="Rectangle 3964">
            <a:extLst>
              <a:ext uri="{FF2B5EF4-FFF2-40B4-BE49-F238E27FC236}">
                <a16:creationId xmlns:a16="http://schemas.microsoft.com/office/drawing/2014/main" id="{53843407-32C7-D243-B913-D93533738BBC}"/>
              </a:ext>
            </a:extLst>
          </p:cNvPr>
          <p:cNvSpPr>
            <a:spLocks noChangeArrowheads="1"/>
          </p:cNvSpPr>
          <p:nvPr/>
        </p:nvSpPr>
        <p:spPr bwMode="auto">
          <a:xfrm>
            <a:off x="1658938" y="8067715"/>
            <a:ext cx="179387"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6474" name="Rectangle 3846">
            <a:extLst>
              <a:ext uri="{FF2B5EF4-FFF2-40B4-BE49-F238E27FC236}">
                <a16:creationId xmlns:a16="http://schemas.microsoft.com/office/drawing/2014/main" id="{87BC4A80-4D6D-C244-92C0-3463D22F2520}"/>
              </a:ext>
            </a:extLst>
          </p:cNvPr>
          <p:cNvSpPr>
            <a:spLocks noChangeArrowheads="1"/>
          </p:cNvSpPr>
          <p:nvPr/>
        </p:nvSpPr>
        <p:spPr bwMode="auto">
          <a:xfrm>
            <a:off x="3163888" y="8029615"/>
            <a:ext cx="1201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Ländlicher Raum</a:t>
            </a:r>
          </a:p>
        </p:txBody>
      </p:sp>
      <p:sp>
        <p:nvSpPr>
          <p:cNvPr id="16475" name="Rectangle 3968">
            <a:extLst>
              <a:ext uri="{FF2B5EF4-FFF2-40B4-BE49-F238E27FC236}">
                <a16:creationId xmlns:a16="http://schemas.microsoft.com/office/drawing/2014/main" id="{51E99C9E-3EE5-914A-AC9E-158EE3120EB5}"/>
              </a:ext>
            </a:extLst>
          </p:cNvPr>
          <p:cNvSpPr>
            <a:spLocks noChangeArrowheads="1"/>
          </p:cNvSpPr>
          <p:nvPr/>
        </p:nvSpPr>
        <p:spPr bwMode="auto">
          <a:xfrm>
            <a:off x="2982913" y="8062952"/>
            <a:ext cx="179387"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6476" name="Rectangle 3846">
            <a:extLst>
              <a:ext uri="{FF2B5EF4-FFF2-40B4-BE49-F238E27FC236}">
                <a16:creationId xmlns:a16="http://schemas.microsoft.com/office/drawing/2014/main" id="{F0015BFC-597C-2C41-A362-FAA0994E45DD}"/>
              </a:ext>
            </a:extLst>
          </p:cNvPr>
          <p:cNvSpPr>
            <a:spLocks noChangeArrowheads="1"/>
          </p:cNvSpPr>
          <p:nvPr/>
        </p:nvSpPr>
        <p:spPr bwMode="auto">
          <a:xfrm>
            <a:off x="4483100" y="8029615"/>
            <a:ext cx="14398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Weiß ich nicht mehr</a:t>
            </a:r>
          </a:p>
        </p:txBody>
      </p:sp>
      <p:sp>
        <p:nvSpPr>
          <p:cNvPr id="16477" name="Rectangle 3968">
            <a:extLst>
              <a:ext uri="{FF2B5EF4-FFF2-40B4-BE49-F238E27FC236}">
                <a16:creationId xmlns:a16="http://schemas.microsoft.com/office/drawing/2014/main" id="{FE9E5398-6492-7B45-8CCA-2D56EBC175BF}"/>
              </a:ext>
            </a:extLst>
          </p:cNvPr>
          <p:cNvSpPr>
            <a:spLocks noChangeArrowheads="1"/>
          </p:cNvSpPr>
          <p:nvPr/>
        </p:nvSpPr>
        <p:spPr bwMode="auto">
          <a:xfrm>
            <a:off x="4302125" y="8062952"/>
            <a:ext cx="179388"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6478" name="Line 942">
            <a:extLst>
              <a:ext uri="{FF2B5EF4-FFF2-40B4-BE49-F238E27FC236}">
                <a16:creationId xmlns:a16="http://schemas.microsoft.com/office/drawing/2014/main" id="{2DC4F8BC-41BE-654F-A9C6-B8F7D7E2C644}"/>
              </a:ext>
            </a:extLst>
          </p:cNvPr>
          <p:cNvSpPr>
            <a:spLocks noChangeShapeType="1"/>
          </p:cNvSpPr>
          <p:nvPr/>
        </p:nvSpPr>
        <p:spPr bwMode="auto">
          <a:xfrm>
            <a:off x="300038" y="8362990"/>
            <a:ext cx="6454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286" name="Text Box 936">
            <a:extLst>
              <a:ext uri="{FF2B5EF4-FFF2-40B4-BE49-F238E27FC236}">
                <a16:creationId xmlns:a16="http://schemas.microsoft.com/office/drawing/2014/main" id="{9B24F538-8933-BC45-BE93-879B9A195CB0}"/>
              </a:ext>
            </a:extLst>
          </p:cNvPr>
          <p:cNvSpPr txBox="1">
            <a:spLocks noChangeArrowheads="1"/>
          </p:cNvSpPr>
          <p:nvPr/>
        </p:nvSpPr>
        <p:spPr bwMode="auto">
          <a:xfrm>
            <a:off x="14288" y="8377277"/>
            <a:ext cx="6680200" cy="260350"/>
          </a:xfrm>
          <a:prstGeom prst="rect">
            <a:avLst/>
          </a:prstGeom>
          <a:noFill/>
          <a:ln w="9525">
            <a:noFill/>
            <a:miter lim="800000"/>
            <a:headEnd/>
            <a:tailEnd/>
          </a:ln>
          <a:effectLst/>
        </p:spPr>
        <p:txBody>
          <a:bodyPr>
            <a:spAutoFit/>
          </a:bodyPr>
          <a:lstStyle/>
          <a:p>
            <a:pPr algn="just" eaLnBrk="1" hangingPunct="1">
              <a:lnSpc>
                <a:spcPct val="120000"/>
              </a:lnSpc>
              <a:tabLst>
                <a:tab pos="266700" algn="l"/>
              </a:tabLst>
              <a:defRPr/>
            </a:pPr>
            <a:r>
              <a:rPr lang="de-DE" sz="1000" b="1" dirty="0">
                <a:latin typeface="+mj-lt"/>
                <a:cs typeface="+mn-cs"/>
              </a:rPr>
              <a:t>	e</a:t>
            </a:r>
            <a:r>
              <a:rPr lang="de-DE" altLang="de-DE" sz="1000" b="1" dirty="0">
                <a:latin typeface="+mj-lt"/>
                <a:cs typeface="+mn-cs"/>
              </a:rPr>
              <a:t>) </a:t>
            </a:r>
            <a:r>
              <a:rPr lang="de-DE" altLang="de-DE" sz="1000" dirty="0"/>
              <a:t>Wie bewerten Sie diese Lage des Pop-up Stores?</a:t>
            </a:r>
          </a:p>
        </p:txBody>
      </p:sp>
      <p:sp>
        <p:nvSpPr>
          <p:cNvPr id="16480" name="Rectangle 3846">
            <a:extLst>
              <a:ext uri="{FF2B5EF4-FFF2-40B4-BE49-F238E27FC236}">
                <a16:creationId xmlns:a16="http://schemas.microsoft.com/office/drawing/2014/main" id="{49A39C27-E110-9A4F-AA06-866EE5FE5267}"/>
              </a:ext>
            </a:extLst>
          </p:cNvPr>
          <p:cNvSpPr>
            <a:spLocks noChangeArrowheads="1"/>
          </p:cNvSpPr>
          <p:nvPr/>
        </p:nvSpPr>
        <p:spPr bwMode="auto">
          <a:xfrm>
            <a:off x="536575" y="8666202"/>
            <a:ext cx="1728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Sehr schlecht</a:t>
            </a:r>
          </a:p>
        </p:txBody>
      </p:sp>
      <p:sp>
        <p:nvSpPr>
          <p:cNvPr id="16481" name="Rectangle 3964">
            <a:extLst>
              <a:ext uri="{FF2B5EF4-FFF2-40B4-BE49-F238E27FC236}">
                <a16:creationId xmlns:a16="http://schemas.microsoft.com/office/drawing/2014/main" id="{6E947CD3-2375-2C4F-83E2-ED7A467353A8}"/>
              </a:ext>
            </a:extLst>
          </p:cNvPr>
          <p:cNvSpPr>
            <a:spLocks noChangeArrowheads="1"/>
          </p:cNvSpPr>
          <p:nvPr/>
        </p:nvSpPr>
        <p:spPr bwMode="auto">
          <a:xfrm>
            <a:off x="339725" y="8704302"/>
            <a:ext cx="179387"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6482" name="Rectangle 3846">
            <a:extLst>
              <a:ext uri="{FF2B5EF4-FFF2-40B4-BE49-F238E27FC236}">
                <a16:creationId xmlns:a16="http://schemas.microsoft.com/office/drawing/2014/main" id="{EC466D77-67DC-7A41-8565-B3B085FFA819}"/>
              </a:ext>
            </a:extLst>
          </p:cNvPr>
          <p:cNvSpPr>
            <a:spLocks noChangeArrowheads="1"/>
          </p:cNvSpPr>
          <p:nvPr/>
        </p:nvSpPr>
        <p:spPr bwMode="auto">
          <a:xfrm>
            <a:off x="1855788" y="8666202"/>
            <a:ext cx="17287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Eher schlecht</a:t>
            </a:r>
          </a:p>
        </p:txBody>
      </p:sp>
      <p:sp>
        <p:nvSpPr>
          <p:cNvPr id="16483" name="Rectangle 3964">
            <a:extLst>
              <a:ext uri="{FF2B5EF4-FFF2-40B4-BE49-F238E27FC236}">
                <a16:creationId xmlns:a16="http://schemas.microsoft.com/office/drawing/2014/main" id="{84A30E96-ED6D-0042-972E-666E1F11BBF7}"/>
              </a:ext>
            </a:extLst>
          </p:cNvPr>
          <p:cNvSpPr>
            <a:spLocks noChangeArrowheads="1"/>
          </p:cNvSpPr>
          <p:nvPr/>
        </p:nvSpPr>
        <p:spPr bwMode="auto">
          <a:xfrm>
            <a:off x="1658938" y="8704302"/>
            <a:ext cx="179388"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6484" name="Rectangle 3846">
            <a:extLst>
              <a:ext uri="{FF2B5EF4-FFF2-40B4-BE49-F238E27FC236}">
                <a16:creationId xmlns:a16="http://schemas.microsoft.com/office/drawing/2014/main" id="{E9B39EB1-0D0D-0449-9423-F27D8160A8B3}"/>
              </a:ext>
            </a:extLst>
          </p:cNvPr>
          <p:cNvSpPr>
            <a:spLocks noChangeArrowheads="1"/>
          </p:cNvSpPr>
          <p:nvPr/>
        </p:nvSpPr>
        <p:spPr bwMode="auto">
          <a:xfrm>
            <a:off x="3179763" y="8666202"/>
            <a:ext cx="12017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Weder/noch</a:t>
            </a:r>
          </a:p>
        </p:txBody>
      </p:sp>
      <p:sp>
        <p:nvSpPr>
          <p:cNvPr id="16485" name="Rectangle 3968">
            <a:extLst>
              <a:ext uri="{FF2B5EF4-FFF2-40B4-BE49-F238E27FC236}">
                <a16:creationId xmlns:a16="http://schemas.microsoft.com/office/drawing/2014/main" id="{430AD45A-74F3-724D-9A1A-874436266A9F}"/>
              </a:ext>
            </a:extLst>
          </p:cNvPr>
          <p:cNvSpPr>
            <a:spLocks noChangeArrowheads="1"/>
          </p:cNvSpPr>
          <p:nvPr/>
        </p:nvSpPr>
        <p:spPr bwMode="auto">
          <a:xfrm>
            <a:off x="2982913" y="8699540"/>
            <a:ext cx="179387"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6486" name="Rectangle 3846">
            <a:extLst>
              <a:ext uri="{FF2B5EF4-FFF2-40B4-BE49-F238E27FC236}">
                <a16:creationId xmlns:a16="http://schemas.microsoft.com/office/drawing/2014/main" id="{73814F82-3749-EE4F-A5D5-3CD9F57E4A0A}"/>
              </a:ext>
            </a:extLst>
          </p:cNvPr>
          <p:cNvSpPr>
            <a:spLocks noChangeArrowheads="1"/>
          </p:cNvSpPr>
          <p:nvPr/>
        </p:nvSpPr>
        <p:spPr bwMode="auto">
          <a:xfrm>
            <a:off x="5816600" y="8666202"/>
            <a:ext cx="12017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Sehr gut</a:t>
            </a:r>
          </a:p>
        </p:txBody>
      </p:sp>
      <p:sp>
        <p:nvSpPr>
          <p:cNvPr id="16487" name="Rectangle 3968">
            <a:extLst>
              <a:ext uri="{FF2B5EF4-FFF2-40B4-BE49-F238E27FC236}">
                <a16:creationId xmlns:a16="http://schemas.microsoft.com/office/drawing/2014/main" id="{EB356029-1A9D-5E43-A906-D0732D21C1C8}"/>
              </a:ext>
            </a:extLst>
          </p:cNvPr>
          <p:cNvSpPr>
            <a:spLocks noChangeArrowheads="1"/>
          </p:cNvSpPr>
          <p:nvPr/>
        </p:nvSpPr>
        <p:spPr bwMode="auto">
          <a:xfrm>
            <a:off x="5635625" y="8697952"/>
            <a:ext cx="179388"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6488" name="Rectangle 3846">
            <a:extLst>
              <a:ext uri="{FF2B5EF4-FFF2-40B4-BE49-F238E27FC236}">
                <a16:creationId xmlns:a16="http://schemas.microsoft.com/office/drawing/2014/main" id="{C35D2505-6BA4-904C-AA92-FBB04BCD8151}"/>
              </a:ext>
            </a:extLst>
          </p:cNvPr>
          <p:cNvSpPr>
            <a:spLocks noChangeArrowheads="1"/>
          </p:cNvSpPr>
          <p:nvPr/>
        </p:nvSpPr>
        <p:spPr bwMode="auto">
          <a:xfrm>
            <a:off x="4495800" y="8666202"/>
            <a:ext cx="1203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Eher gut</a:t>
            </a:r>
          </a:p>
        </p:txBody>
      </p:sp>
      <p:sp>
        <p:nvSpPr>
          <p:cNvPr id="16489" name="Rectangle 3968">
            <a:extLst>
              <a:ext uri="{FF2B5EF4-FFF2-40B4-BE49-F238E27FC236}">
                <a16:creationId xmlns:a16="http://schemas.microsoft.com/office/drawing/2014/main" id="{87BAA5F7-18F4-C847-89BD-9957F6C24BF2}"/>
              </a:ext>
            </a:extLst>
          </p:cNvPr>
          <p:cNvSpPr>
            <a:spLocks noChangeArrowheads="1"/>
          </p:cNvSpPr>
          <p:nvPr/>
        </p:nvSpPr>
        <p:spPr bwMode="auto">
          <a:xfrm>
            <a:off x="4302125" y="8699540"/>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308" name="Text Box 936">
            <a:extLst>
              <a:ext uri="{FF2B5EF4-FFF2-40B4-BE49-F238E27FC236}">
                <a16:creationId xmlns:a16="http://schemas.microsoft.com/office/drawing/2014/main" id="{585CC0CF-16ED-5842-ACAC-FE9A62A5637C}"/>
              </a:ext>
            </a:extLst>
          </p:cNvPr>
          <p:cNvSpPr txBox="1">
            <a:spLocks noChangeArrowheads="1"/>
          </p:cNvSpPr>
          <p:nvPr/>
        </p:nvSpPr>
        <p:spPr bwMode="auto">
          <a:xfrm>
            <a:off x="3175" y="4984861"/>
            <a:ext cx="6765925" cy="444500"/>
          </a:xfrm>
          <a:prstGeom prst="rect">
            <a:avLst/>
          </a:prstGeom>
          <a:noFill/>
          <a:ln w="9525">
            <a:noFill/>
            <a:miter lim="800000"/>
            <a:headEnd/>
            <a:tailEnd/>
          </a:ln>
          <a:effectLst/>
        </p:spPr>
        <p:txBody>
          <a:bodyPr>
            <a:spAutoFit/>
          </a:bodyPr>
          <a:lstStyle/>
          <a:p>
            <a:pPr marL="403225" indent="-393700" eaLnBrk="1" hangingPunct="1">
              <a:lnSpc>
                <a:spcPct val="120000"/>
              </a:lnSpc>
              <a:tabLst>
                <a:tab pos="266700" algn="l"/>
              </a:tabLst>
              <a:defRPr/>
            </a:pPr>
            <a:r>
              <a:rPr lang="de-DE" sz="1000" b="1" dirty="0">
                <a:latin typeface="+mj-lt"/>
                <a:cs typeface="+mn-cs"/>
              </a:rPr>
              <a:t>	a</a:t>
            </a:r>
            <a:r>
              <a:rPr lang="de-DE" altLang="de-DE" sz="1000" b="1" dirty="0">
                <a:latin typeface="+mj-lt"/>
                <a:cs typeface="+mn-cs"/>
              </a:rPr>
              <a:t>) </a:t>
            </a:r>
            <a:r>
              <a:rPr lang="de-DE" altLang="de-DE" sz="1000" dirty="0"/>
              <a:t>Welche </a:t>
            </a:r>
            <a:r>
              <a:rPr lang="de-DE" altLang="de-DE" sz="1000" b="1" dirty="0"/>
              <a:t>Anfahrtszeit</a:t>
            </a:r>
            <a:r>
              <a:rPr lang="de-DE" altLang="de-DE" sz="1000" dirty="0"/>
              <a:t> (in Minuten) und welchen </a:t>
            </a:r>
            <a:r>
              <a:rPr lang="de-DE" altLang="de-DE" sz="1000" b="1" dirty="0"/>
              <a:t>Anfahrtsweg </a:t>
            </a:r>
            <a:r>
              <a:rPr lang="de-DE" altLang="de-DE" sz="1000" dirty="0"/>
              <a:t>(in Kilometern) würden Sie gerade noch in Kauf nehmen, um einen für Sie interessanten Pop-up Store (d.h. in Ihrer bevorzugten Branche und Ladenatmosphäre) zu erreichen? </a:t>
            </a:r>
          </a:p>
        </p:txBody>
      </p:sp>
      <p:sp>
        <p:nvSpPr>
          <p:cNvPr id="16498" name="Text Box 3791">
            <a:extLst>
              <a:ext uri="{FF2B5EF4-FFF2-40B4-BE49-F238E27FC236}">
                <a16:creationId xmlns:a16="http://schemas.microsoft.com/office/drawing/2014/main" id="{F7BEC090-36AD-244B-9CCE-FDB5E6D7E8CF}"/>
              </a:ext>
            </a:extLst>
          </p:cNvPr>
          <p:cNvSpPr txBox="1">
            <a:spLocks noChangeArrowheads="1"/>
          </p:cNvSpPr>
          <p:nvPr/>
        </p:nvSpPr>
        <p:spPr bwMode="auto">
          <a:xfrm>
            <a:off x="246063" y="5456349"/>
            <a:ext cx="365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571500" algn="l"/>
              </a:tabLst>
              <a:defRPr sz="3200">
                <a:solidFill>
                  <a:schemeClr val="tx1"/>
                </a:solidFill>
                <a:latin typeface="Times New Roman" panose="02020603050405020304" pitchFamily="18" charset="0"/>
              </a:defRPr>
            </a:lvl1pPr>
            <a:lvl2pPr marL="742950" indent="-285750">
              <a:spcBef>
                <a:spcPct val="20000"/>
              </a:spcBef>
              <a:buChar char="–"/>
              <a:tabLst>
                <a:tab pos="571500" algn="l"/>
              </a:tabLst>
              <a:defRPr sz="2800">
                <a:solidFill>
                  <a:schemeClr val="tx1"/>
                </a:solidFill>
                <a:latin typeface="Times New Roman" panose="02020603050405020304" pitchFamily="18" charset="0"/>
              </a:defRPr>
            </a:lvl2pPr>
            <a:lvl3pPr marL="1143000" indent="-228600">
              <a:spcBef>
                <a:spcPct val="20000"/>
              </a:spcBef>
              <a:buChar char="•"/>
              <a:tabLst>
                <a:tab pos="571500" algn="l"/>
              </a:tabLst>
              <a:defRPr sz="2400">
                <a:solidFill>
                  <a:schemeClr val="tx1"/>
                </a:solidFill>
                <a:latin typeface="Times New Roman" panose="02020603050405020304" pitchFamily="18" charset="0"/>
              </a:defRPr>
            </a:lvl3pPr>
            <a:lvl4pPr marL="1600200" indent="-228600">
              <a:spcBef>
                <a:spcPct val="20000"/>
              </a:spcBef>
              <a:buChar char="–"/>
              <a:tabLst>
                <a:tab pos="571500" algn="l"/>
              </a:tabLst>
              <a:defRPr sz="2000">
                <a:solidFill>
                  <a:schemeClr val="tx1"/>
                </a:solidFill>
                <a:latin typeface="Times New Roman" panose="02020603050405020304" pitchFamily="18" charset="0"/>
              </a:defRPr>
            </a:lvl4pPr>
            <a:lvl5pPr marL="2057400" indent="-228600">
              <a:spcBef>
                <a:spcPct val="20000"/>
              </a:spcBef>
              <a:buChar char="»"/>
              <a:tabLst>
                <a:tab pos="5715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9pPr>
          </a:lstStyle>
          <a:p>
            <a:pPr eaLnBrk="1" hangingPunct="1">
              <a:spcBef>
                <a:spcPct val="0"/>
              </a:spcBef>
              <a:buFontTx/>
              <a:buNone/>
            </a:pPr>
            <a:r>
              <a:rPr lang="de-DE" altLang="de-DE" sz="1200">
                <a:latin typeface="Arial" panose="020B0604020202020204" pitchFamily="34" charset="0"/>
                <a:cs typeface="Times New Roman" panose="02020603050405020304" pitchFamily="18" charset="0"/>
                <a:sym typeface="Wingdings" pitchFamily="2" charset="2"/>
              </a:rPr>
              <a:t> </a:t>
            </a:r>
          </a:p>
        </p:txBody>
      </p:sp>
      <p:sp>
        <p:nvSpPr>
          <p:cNvPr id="16499" name="Line 3792">
            <a:extLst>
              <a:ext uri="{FF2B5EF4-FFF2-40B4-BE49-F238E27FC236}">
                <a16:creationId xmlns:a16="http://schemas.microsoft.com/office/drawing/2014/main" id="{80525762-AEFC-B94B-9049-1724A26C0793}"/>
              </a:ext>
            </a:extLst>
          </p:cNvPr>
          <p:cNvSpPr>
            <a:spLocks noChangeShapeType="1"/>
          </p:cNvSpPr>
          <p:nvPr/>
        </p:nvSpPr>
        <p:spPr bwMode="auto">
          <a:xfrm flipV="1">
            <a:off x="608013" y="5683361"/>
            <a:ext cx="12588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a:p>
        </p:txBody>
      </p:sp>
      <p:sp>
        <p:nvSpPr>
          <p:cNvPr id="16500" name="Rectangle 3846">
            <a:extLst>
              <a:ext uri="{FF2B5EF4-FFF2-40B4-BE49-F238E27FC236}">
                <a16:creationId xmlns:a16="http://schemas.microsoft.com/office/drawing/2014/main" id="{D5BBD2B8-B0EA-9A47-9E46-3450D8BCC82F}"/>
              </a:ext>
            </a:extLst>
          </p:cNvPr>
          <p:cNvSpPr>
            <a:spLocks noChangeArrowheads="1"/>
          </p:cNvSpPr>
          <p:nvPr/>
        </p:nvSpPr>
        <p:spPr bwMode="auto">
          <a:xfrm>
            <a:off x="1866900" y="5467461"/>
            <a:ext cx="838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Minuten</a:t>
            </a:r>
          </a:p>
        </p:txBody>
      </p:sp>
      <p:sp>
        <p:nvSpPr>
          <p:cNvPr id="16501" name="Text Box 3791">
            <a:extLst>
              <a:ext uri="{FF2B5EF4-FFF2-40B4-BE49-F238E27FC236}">
                <a16:creationId xmlns:a16="http://schemas.microsoft.com/office/drawing/2014/main" id="{0404628C-ED5E-DA47-951C-192FDE5EE190}"/>
              </a:ext>
            </a:extLst>
          </p:cNvPr>
          <p:cNvSpPr txBox="1">
            <a:spLocks noChangeArrowheads="1"/>
          </p:cNvSpPr>
          <p:nvPr/>
        </p:nvSpPr>
        <p:spPr bwMode="auto">
          <a:xfrm>
            <a:off x="4268788" y="5451586"/>
            <a:ext cx="365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571500" algn="l"/>
              </a:tabLst>
              <a:defRPr sz="3200">
                <a:solidFill>
                  <a:schemeClr val="tx1"/>
                </a:solidFill>
                <a:latin typeface="Times New Roman" panose="02020603050405020304" pitchFamily="18" charset="0"/>
              </a:defRPr>
            </a:lvl1pPr>
            <a:lvl2pPr marL="742950" indent="-285750">
              <a:spcBef>
                <a:spcPct val="20000"/>
              </a:spcBef>
              <a:buChar char="–"/>
              <a:tabLst>
                <a:tab pos="571500" algn="l"/>
              </a:tabLst>
              <a:defRPr sz="2800">
                <a:solidFill>
                  <a:schemeClr val="tx1"/>
                </a:solidFill>
                <a:latin typeface="Times New Roman" panose="02020603050405020304" pitchFamily="18" charset="0"/>
              </a:defRPr>
            </a:lvl2pPr>
            <a:lvl3pPr marL="1143000" indent="-228600">
              <a:spcBef>
                <a:spcPct val="20000"/>
              </a:spcBef>
              <a:buChar char="•"/>
              <a:tabLst>
                <a:tab pos="571500" algn="l"/>
              </a:tabLst>
              <a:defRPr sz="2400">
                <a:solidFill>
                  <a:schemeClr val="tx1"/>
                </a:solidFill>
                <a:latin typeface="Times New Roman" panose="02020603050405020304" pitchFamily="18" charset="0"/>
              </a:defRPr>
            </a:lvl3pPr>
            <a:lvl4pPr marL="1600200" indent="-228600">
              <a:spcBef>
                <a:spcPct val="20000"/>
              </a:spcBef>
              <a:buChar char="–"/>
              <a:tabLst>
                <a:tab pos="571500" algn="l"/>
              </a:tabLst>
              <a:defRPr sz="2000">
                <a:solidFill>
                  <a:schemeClr val="tx1"/>
                </a:solidFill>
                <a:latin typeface="Times New Roman" panose="02020603050405020304" pitchFamily="18" charset="0"/>
              </a:defRPr>
            </a:lvl4pPr>
            <a:lvl5pPr marL="2057400" indent="-228600">
              <a:spcBef>
                <a:spcPct val="20000"/>
              </a:spcBef>
              <a:buChar char="»"/>
              <a:tabLst>
                <a:tab pos="5715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9pPr>
          </a:lstStyle>
          <a:p>
            <a:pPr eaLnBrk="1" hangingPunct="1">
              <a:spcBef>
                <a:spcPct val="0"/>
              </a:spcBef>
              <a:buFontTx/>
              <a:buNone/>
            </a:pPr>
            <a:r>
              <a:rPr lang="de-DE" altLang="de-DE" sz="1200">
                <a:latin typeface="Arial" panose="020B0604020202020204" pitchFamily="34" charset="0"/>
                <a:cs typeface="Times New Roman" panose="02020603050405020304" pitchFamily="18" charset="0"/>
                <a:sym typeface="Wingdings" pitchFamily="2" charset="2"/>
              </a:rPr>
              <a:t> </a:t>
            </a:r>
          </a:p>
        </p:txBody>
      </p:sp>
      <p:sp>
        <p:nvSpPr>
          <p:cNvPr id="16502" name="Line 3792">
            <a:extLst>
              <a:ext uri="{FF2B5EF4-FFF2-40B4-BE49-F238E27FC236}">
                <a16:creationId xmlns:a16="http://schemas.microsoft.com/office/drawing/2014/main" id="{D9191ACD-912B-9645-AC3D-8A45D65E6521}"/>
              </a:ext>
            </a:extLst>
          </p:cNvPr>
          <p:cNvSpPr>
            <a:spLocks noChangeShapeType="1"/>
          </p:cNvSpPr>
          <p:nvPr/>
        </p:nvSpPr>
        <p:spPr bwMode="auto">
          <a:xfrm flipV="1">
            <a:off x="4630738" y="5678599"/>
            <a:ext cx="1260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a:p>
        </p:txBody>
      </p:sp>
      <p:sp>
        <p:nvSpPr>
          <p:cNvPr id="16503" name="Rectangle 3846">
            <a:extLst>
              <a:ext uri="{FF2B5EF4-FFF2-40B4-BE49-F238E27FC236}">
                <a16:creationId xmlns:a16="http://schemas.microsoft.com/office/drawing/2014/main" id="{139E068B-824B-4E40-A052-47D3CF5AF4B1}"/>
              </a:ext>
            </a:extLst>
          </p:cNvPr>
          <p:cNvSpPr>
            <a:spLocks noChangeArrowheads="1"/>
          </p:cNvSpPr>
          <p:nvPr/>
        </p:nvSpPr>
        <p:spPr bwMode="auto">
          <a:xfrm>
            <a:off x="5891213" y="5467461"/>
            <a:ext cx="8636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Kilometer</a:t>
            </a:r>
          </a:p>
        </p:txBody>
      </p:sp>
      <p:sp>
        <p:nvSpPr>
          <p:cNvPr id="16504" name="Rectangle 3846">
            <a:extLst>
              <a:ext uri="{FF2B5EF4-FFF2-40B4-BE49-F238E27FC236}">
                <a16:creationId xmlns:a16="http://schemas.microsoft.com/office/drawing/2014/main" id="{ACEAEBFF-D224-1A4A-8EA0-CD63F4F6B688}"/>
              </a:ext>
            </a:extLst>
          </p:cNvPr>
          <p:cNvSpPr>
            <a:spLocks noChangeArrowheads="1"/>
          </p:cNvSpPr>
          <p:nvPr/>
        </p:nvSpPr>
        <p:spPr bwMode="auto">
          <a:xfrm>
            <a:off x="2886075" y="5467461"/>
            <a:ext cx="542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bzw.</a:t>
            </a:r>
          </a:p>
        </p:txBody>
      </p:sp>
      <p:sp>
        <p:nvSpPr>
          <p:cNvPr id="16505" name="Line 942">
            <a:extLst>
              <a:ext uri="{FF2B5EF4-FFF2-40B4-BE49-F238E27FC236}">
                <a16:creationId xmlns:a16="http://schemas.microsoft.com/office/drawing/2014/main" id="{9C799AE7-E52E-9342-A2DA-9EE17DD5D25A}"/>
              </a:ext>
            </a:extLst>
          </p:cNvPr>
          <p:cNvSpPr>
            <a:spLocks noChangeShapeType="1"/>
          </p:cNvSpPr>
          <p:nvPr/>
        </p:nvSpPr>
        <p:spPr bwMode="auto">
          <a:xfrm>
            <a:off x="320675" y="9002713"/>
            <a:ext cx="6454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318" name="Text Box 936">
            <a:extLst>
              <a:ext uri="{FF2B5EF4-FFF2-40B4-BE49-F238E27FC236}">
                <a16:creationId xmlns:a16="http://schemas.microsoft.com/office/drawing/2014/main" id="{38769DF6-028F-4B49-BEFE-3CAC27FBC4DE}"/>
              </a:ext>
            </a:extLst>
          </p:cNvPr>
          <p:cNvSpPr txBox="1">
            <a:spLocks noChangeArrowheads="1"/>
          </p:cNvSpPr>
          <p:nvPr/>
        </p:nvSpPr>
        <p:spPr bwMode="auto">
          <a:xfrm>
            <a:off x="-6350" y="9004300"/>
            <a:ext cx="6858000" cy="260350"/>
          </a:xfrm>
          <a:prstGeom prst="rect">
            <a:avLst/>
          </a:prstGeom>
          <a:noFill/>
          <a:ln w="9525">
            <a:noFill/>
            <a:miter lim="800000"/>
            <a:headEnd/>
            <a:tailEnd/>
          </a:ln>
          <a:effectLst/>
        </p:spPr>
        <p:txBody>
          <a:bodyPr>
            <a:spAutoFit/>
          </a:bodyPr>
          <a:lstStyle/>
          <a:p>
            <a:pPr marL="182563" indent="-182563" eaLnBrk="1" hangingPunct="1">
              <a:lnSpc>
                <a:spcPct val="120000"/>
              </a:lnSpc>
              <a:defRPr/>
            </a:pPr>
            <a:r>
              <a:rPr lang="de-DE" sz="1000" b="1" dirty="0">
                <a:latin typeface="+mj-lt"/>
                <a:cs typeface="+mn-cs"/>
              </a:rPr>
              <a:t>6. </a:t>
            </a:r>
            <a:r>
              <a:rPr lang="de-DE" sz="1000" dirty="0">
                <a:latin typeface="+mj-lt"/>
                <a:cs typeface="+mn-cs"/>
              </a:rPr>
              <a:t>	Haben Sie schon einmal einen Pop-up Store besucht? Falls ja, wie lange liegt dieser Besuch zurück?</a:t>
            </a:r>
            <a:endParaRPr lang="de-DE" altLang="de-DE" sz="1000" dirty="0"/>
          </a:p>
        </p:txBody>
      </p:sp>
      <p:sp>
        <p:nvSpPr>
          <p:cNvPr id="16507" name="Rectangle 3846">
            <a:extLst>
              <a:ext uri="{FF2B5EF4-FFF2-40B4-BE49-F238E27FC236}">
                <a16:creationId xmlns:a16="http://schemas.microsoft.com/office/drawing/2014/main" id="{4F9B485D-6048-EA49-BF16-21732B4A0F05}"/>
              </a:ext>
            </a:extLst>
          </p:cNvPr>
          <p:cNvSpPr>
            <a:spLocks noChangeArrowheads="1"/>
          </p:cNvSpPr>
          <p:nvPr/>
        </p:nvSpPr>
        <p:spPr bwMode="auto">
          <a:xfrm>
            <a:off x="542925" y="9332913"/>
            <a:ext cx="17287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Nein</a:t>
            </a:r>
          </a:p>
        </p:txBody>
      </p:sp>
      <p:sp>
        <p:nvSpPr>
          <p:cNvPr id="16508" name="Rectangle 3964">
            <a:extLst>
              <a:ext uri="{FF2B5EF4-FFF2-40B4-BE49-F238E27FC236}">
                <a16:creationId xmlns:a16="http://schemas.microsoft.com/office/drawing/2014/main" id="{D7323E2E-ECE1-E74E-8901-E50E26E3CB0E}"/>
              </a:ext>
            </a:extLst>
          </p:cNvPr>
          <p:cNvSpPr>
            <a:spLocks noChangeArrowheads="1"/>
          </p:cNvSpPr>
          <p:nvPr/>
        </p:nvSpPr>
        <p:spPr bwMode="auto">
          <a:xfrm>
            <a:off x="339725" y="9366250"/>
            <a:ext cx="179387"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6509" name="Rectangle 3846">
            <a:extLst>
              <a:ext uri="{FF2B5EF4-FFF2-40B4-BE49-F238E27FC236}">
                <a16:creationId xmlns:a16="http://schemas.microsoft.com/office/drawing/2014/main" id="{AA13DA0A-F132-5D47-B80A-574A809134D7}"/>
              </a:ext>
            </a:extLst>
          </p:cNvPr>
          <p:cNvSpPr>
            <a:spLocks noChangeArrowheads="1"/>
          </p:cNvSpPr>
          <p:nvPr/>
        </p:nvSpPr>
        <p:spPr bwMode="auto">
          <a:xfrm>
            <a:off x="1862138" y="9332913"/>
            <a:ext cx="17287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Ja, und zwar vor ca. </a:t>
            </a:r>
          </a:p>
        </p:txBody>
      </p:sp>
      <p:sp>
        <p:nvSpPr>
          <p:cNvPr id="16510" name="Rectangle 3964">
            <a:extLst>
              <a:ext uri="{FF2B5EF4-FFF2-40B4-BE49-F238E27FC236}">
                <a16:creationId xmlns:a16="http://schemas.microsoft.com/office/drawing/2014/main" id="{28E5BFB5-8AEA-EA44-BBD4-063824A40196}"/>
              </a:ext>
            </a:extLst>
          </p:cNvPr>
          <p:cNvSpPr>
            <a:spLocks noChangeArrowheads="1"/>
          </p:cNvSpPr>
          <p:nvPr/>
        </p:nvSpPr>
        <p:spPr bwMode="auto">
          <a:xfrm>
            <a:off x="1658938" y="9366250"/>
            <a:ext cx="179388"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6511" name="Text Box 3791">
            <a:extLst>
              <a:ext uri="{FF2B5EF4-FFF2-40B4-BE49-F238E27FC236}">
                <a16:creationId xmlns:a16="http://schemas.microsoft.com/office/drawing/2014/main" id="{2297C077-EBBC-0C4F-A1E1-42321B5BEEAA}"/>
              </a:ext>
            </a:extLst>
          </p:cNvPr>
          <p:cNvSpPr txBox="1">
            <a:spLocks noChangeArrowheads="1"/>
          </p:cNvSpPr>
          <p:nvPr/>
        </p:nvSpPr>
        <p:spPr bwMode="auto">
          <a:xfrm>
            <a:off x="2984500" y="9361488"/>
            <a:ext cx="365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571500" algn="l"/>
              </a:tabLst>
              <a:defRPr sz="3200">
                <a:solidFill>
                  <a:schemeClr val="tx1"/>
                </a:solidFill>
                <a:latin typeface="Times New Roman" panose="02020603050405020304" pitchFamily="18" charset="0"/>
              </a:defRPr>
            </a:lvl1pPr>
            <a:lvl2pPr marL="742950" indent="-285750">
              <a:spcBef>
                <a:spcPct val="20000"/>
              </a:spcBef>
              <a:buChar char="–"/>
              <a:tabLst>
                <a:tab pos="571500" algn="l"/>
              </a:tabLst>
              <a:defRPr sz="2800">
                <a:solidFill>
                  <a:schemeClr val="tx1"/>
                </a:solidFill>
                <a:latin typeface="Times New Roman" panose="02020603050405020304" pitchFamily="18" charset="0"/>
              </a:defRPr>
            </a:lvl2pPr>
            <a:lvl3pPr marL="1143000" indent="-228600">
              <a:spcBef>
                <a:spcPct val="20000"/>
              </a:spcBef>
              <a:buChar char="•"/>
              <a:tabLst>
                <a:tab pos="571500" algn="l"/>
              </a:tabLst>
              <a:defRPr sz="2400">
                <a:solidFill>
                  <a:schemeClr val="tx1"/>
                </a:solidFill>
                <a:latin typeface="Times New Roman" panose="02020603050405020304" pitchFamily="18" charset="0"/>
              </a:defRPr>
            </a:lvl3pPr>
            <a:lvl4pPr marL="1600200" indent="-228600">
              <a:spcBef>
                <a:spcPct val="20000"/>
              </a:spcBef>
              <a:buChar char="–"/>
              <a:tabLst>
                <a:tab pos="571500" algn="l"/>
              </a:tabLst>
              <a:defRPr sz="2000">
                <a:solidFill>
                  <a:schemeClr val="tx1"/>
                </a:solidFill>
                <a:latin typeface="Times New Roman" panose="02020603050405020304" pitchFamily="18" charset="0"/>
              </a:defRPr>
            </a:lvl4pPr>
            <a:lvl5pPr marL="2057400" indent="-228600">
              <a:spcBef>
                <a:spcPct val="20000"/>
              </a:spcBef>
              <a:buChar char="»"/>
              <a:tabLst>
                <a:tab pos="5715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9pPr>
          </a:lstStyle>
          <a:p>
            <a:pPr eaLnBrk="1" hangingPunct="1">
              <a:spcBef>
                <a:spcPct val="0"/>
              </a:spcBef>
              <a:buFontTx/>
              <a:buNone/>
            </a:pPr>
            <a:r>
              <a:rPr lang="de-DE" altLang="de-DE" sz="1200">
                <a:latin typeface="Arial" panose="020B0604020202020204" pitchFamily="34" charset="0"/>
                <a:cs typeface="Times New Roman" panose="02020603050405020304" pitchFamily="18" charset="0"/>
                <a:sym typeface="Wingdings" pitchFamily="2" charset="2"/>
              </a:rPr>
              <a:t> </a:t>
            </a:r>
          </a:p>
        </p:txBody>
      </p:sp>
      <p:sp>
        <p:nvSpPr>
          <p:cNvPr id="16512" name="Line 3792">
            <a:extLst>
              <a:ext uri="{FF2B5EF4-FFF2-40B4-BE49-F238E27FC236}">
                <a16:creationId xmlns:a16="http://schemas.microsoft.com/office/drawing/2014/main" id="{D1DEA7E1-A315-E544-8F21-4289B7462965}"/>
              </a:ext>
            </a:extLst>
          </p:cNvPr>
          <p:cNvSpPr>
            <a:spLocks noChangeShapeType="1"/>
          </p:cNvSpPr>
          <p:nvPr/>
        </p:nvSpPr>
        <p:spPr bwMode="auto">
          <a:xfrm flipV="1">
            <a:off x="3346450" y="9588500"/>
            <a:ext cx="12588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a:p>
        </p:txBody>
      </p:sp>
      <p:sp>
        <p:nvSpPr>
          <p:cNvPr id="16513" name="Rectangle 3846">
            <a:extLst>
              <a:ext uri="{FF2B5EF4-FFF2-40B4-BE49-F238E27FC236}">
                <a16:creationId xmlns:a16="http://schemas.microsoft.com/office/drawing/2014/main" id="{029056DF-D628-7A48-B08F-FADDE9B55F53}"/>
              </a:ext>
            </a:extLst>
          </p:cNvPr>
          <p:cNvSpPr>
            <a:spLocks noChangeArrowheads="1"/>
          </p:cNvSpPr>
          <p:nvPr/>
        </p:nvSpPr>
        <p:spPr bwMode="auto">
          <a:xfrm>
            <a:off x="4605338" y="9372600"/>
            <a:ext cx="17287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Wochen</a:t>
            </a:r>
          </a:p>
        </p:txBody>
      </p:sp>
      <p:sp>
        <p:nvSpPr>
          <p:cNvPr id="16520" name="Foliennummernplatzhalter 339">
            <a:extLst>
              <a:ext uri="{FF2B5EF4-FFF2-40B4-BE49-F238E27FC236}">
                <a16:creationId xmlns:a16="http://schemas.microsoft.com/office/drawing/2014/main" id="{B5EF2BB0-4DAD-2648-882B-1CBC4F00E148}"/>
              </a:ext>
            </a:extLst>
          </p:cNvPr>
          <p:cNvSpPr>
            <a:spLocks noGrp="1" noChangeArrowheads="1"/>
          </p:cNvSpPr>
          <p:nvPr>
            <p:ph type="sldNum" sz="quarter" idx="12"/>
          </p:nvPr>
        </p:nvSpPr>
        <p:spPr>
          <a:xfrm>
            <a:off x="5429250" y="9691688"/>
            <a:ext cx="1428750" cy="2143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de-DE" altLang="de-DE" sz="800"/>
              <a:t>Seite 2 von 3</a:t>
            </a:r>
          </a:p>
        </p:txBody>
      </p:sp>
      <p:sp>
        <p:nvSpPr>
          <p:cNvPr id="16521" name="Line 969">
            <a:extLst>
              <a:ext uri="{FF2B5EF4-FFF2-40B4-BE49-F238E27FC236}">
                <a16:creationId xmlns:a16="http://schemas.microsoft.com/office/drawing/2014/main" id="{5BD8BF27-5646-7A4F-8720-26FA3374D4A4}"/>
              </a:ext>
            </a:extLst>
          </p:cNvPr>
          <p:cNvSpPr>
            <a:spLocks noChangeShapeType="1"/>
          </p:cNvSpPr>
          <p:nvPr/>
        </p:nvSpPr>
        <p:spPr bwMode="auto">
          <a:xfrm>
            <a:off x="96838" y="9685338"/>
            <a:ext cx="6657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a:p>
        </p:txBody>
      </p:sp>
      <p:sp>
        <p:nvSpPr>
          <p:cNvPr id="16490" name="Line 942">
            <a:extLst>
              <a:ext uri="{FF2B5EF4-FFF2-40B4-BE49-F238E27FC236}">
                <a16:creationId xmlns:a16="http://schemas.microsoft.com/office/drawing/2014/main" id="{8C1D65B7-9767-FA48-98C1-60094D1257BA}"/>
              </a:ext>
            </a:extLst>
          </p:cNvPr>
          <p:cNvSpPr>
            <a:spLocks noChangeShapeType="1"/>
          </p:cNvSpPr>
          <p:nvPr/>
        </p:nvSpPr>
        <p:spPr bwMode="auto">
          <a:xfrm>
            <a:off x="314325" y="5739287"/>
            <a:ext cx="6454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grpSp>
        <p:nvGrpSpPr>
          <p:cNvPr id="16523" name="Gruppieren 288">
            <a:extLst>
              <a:ext uri="{FF2B5EF4-FFF2-40B4-BE49-F238E27FC236}">
                <a16:creationId xmlns:a16="http://schemas.microsoft.com/office/drawing/2014/main" id="{30D9AEE8-9AAC-3949-96CD-72CFC2AEB731}"/>
              </a:ext>
            </a:extLst>
          </p:cNvPr>
          <p:cNvGrpSpPr>
            <a:grpSpLocks/>
          </p:cNvGrpSpPr>
          <p:nvPr/>
        </p:nvGrpSpPr>
        <p:grpSpPr bwMode="auto">
          <a:xfrm>
            <a:off x="5291138" y="1008063"/>
            <a:ext cx="1538287" cy="246062"/>
            <a:chOff x="5292725" y="752475"/>
            <a:chExt cx="1538288" cy="246063"/>
          </a:xfrm>
        </p:grpSpPr>
        <p:sp>
          <p:nvSpPr>
            <p:cNvPr id="347" name="Text Box 975">
              <a:extLst>
                <a:ext uri="{FF2B5EF4-FFF2-40B4-BE49-F238E27FC236}">
                  <a16:creationId xmlns:a16="http://schemas.microsoft.com/office/drawing/2014/main" id="{5A337C29-0765-D344-8B52-76CEA3088663}"/>
                </a:ext>
              </a:extLst>
            </p:cNvPr>
            <p:cNvSpPr txBox="1">
              <a:spLocks noChangeArrowheads="1"/>
            </p:cNvSpPr>
            <p:nvPr/>
          </p:nvSpPr>
          <p:spPr bwMode="auto">
            <a:xfrm>
              <a:off x="5292725" y="754062"/>
              <a:ext cx="296862"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-3</a:t>
              </a:r>
            </a:p>
          </p:txBody>
        </p:sp>
        <p:sp>
          <p:nvSpPr>
            <p:cNvPr id="348" name="Text Box 976">
              <a:extLst>
                <a:ext uri="{FF2B5EF4-FFF2-40B4-BE49-F238E27FC236}">
                  <a16:creationId xmlns:a16="http://schemas.microsoft.com/office/drawing/2014/main" id="{BF82848A-B335-7E48-AB65-A7C389C52F4F}"/>
                </a:ext>
              </a:extLst>
            </p:cNvPr>
            <p:cNvSpPr txBox="1">
              <a:spLocks noChangeArrowheads="1"/>
            </p:cNvSpPr>
            <p:nvPr/>
          </p:nvSpPr>
          <p:spPr bwMode="auto">
            <a:xfrm>
              <a:off x="5489575" y="754062"/>
              <a:ext cx="296862"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-2</a:t>
              </a:r>
            </a:p>
          </p:txBody>
        </p:sp>
        <p:sp>
          <p:nvSpPr>
            <p:cNvPr id="349" name="Text Box 977">
              <a:extLst>
                <a:ext uri="{FF2B5EF4-FFF2-40B4-BE49-F238E27FC236}">
                  <a16:creationId xmlns:a16="http://schemas.microsoft.com/office/drawing/2014/main" id="{9C15533D-E278-2640-90B9-9688BFF1C536}"/>
                </a:ext>
              </a:extLst>
            </p:cNvPr>
            <p:cNvSpPr txBox="1">
              <a:spLocks noChangeArrowheads="1"/>
            </p:cNvSpPr>
            <p:nvPr/>
          </p:nvSpPr>
          <p:spPr bwMode="auto">
            <a:xfrm>
              <a:off x="5700712" y="754062"/>
              <a:ext cx="296863" cy="244476"/>
            </a:xfrm>
            <a:prstGeom prst="rect">
              <a:avLst/>
            </a:prstGeom>
            <a:noFill/>
            <a:ln w="9525">
              <a:noFill/>
              <a:miter lim="800000"/>
              <a:headEnd/>
              <a:tailEnd/>
            </a:ln>
          </p:spPr>
          <p:txBody>
            <a:bodyPr wrap="none">
              <a:spAutoFit/>
            </a:bodyPr>
            <a:lstStyle/>
            <a:p>
              <a:pPr eaLnBrk="1" hangingPunct="1">
                <a:defRPr/>
              </a:pPr>
              <a:r>
                <a:rPr lang="de-DE" sz="1000" dirty="0">
                  <a:latin typeface="+mj-lt"/>
                  <a:cs typeface="+mn-cs"/>
                </a:rPr>
                <a:t>-1</a:t>
              </a:r>
            </a:p>
          </p:txBody>
        </p:sp>
        <p:sp>
          <p:nvSpPr>
            <p:cNvPr id="350" name="Text Box 978">
              <a:extLst>
                <a:ext uri="{FF2B5EF4-FFF2-40B4-BE49-F238E27FC236}">
                  <a16:creationId xmlns:a16="http://schemas.microsoft.com/office/drawing/2014/main" id="{4225A90E-8327-0C41-8FB1-1B349DF42389}"/>
                </a:ext>
              </a:extLst>
            </p:cNvPr>
            <p:cNvSpPr txBox="1">
              <a:spLocks noChangeArrowheads="1"/>
            </p:cNvSpPr>
            <p:nvPr/>
          </p:nvSpPr>
          <p:spPr bwMode="auto">
            <a:xfrm>
              <a:off x="6096001" y="754062"/>
              <a:ext cx="328612"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+1</a:t>
              </a:r>
            </a:p>
          </p:txBody>
        </p:sp>
        <p:sp>
          <p:nvSpPr>
            <p:cNvPr id="351" name="Text Box 979">
              <a:extLst>
                <a:ext uri="{FF2B5EF4-FFF2-40B4-BE49-F238E27FC236}">
                  <a16:creationId xmlns:a16="http://schemas.microsoft.com/office/drawing/2014/main" id="{821D7EF0-779C-7A43-AAFC-D529C684457B}"/>
                </a:ext>
              </a:extLst>
            </p:cNvPr>
            <p:cNvSpPr txBox="1">
              <a:spLocks noChangeArrowheads="1"/>
            </p:cNvSpPr>
            <p:nvPr/>
          </p:nvSpPr>
          <p:spPr bwMode="auto">
            <a:xfrm>
              <a:off x="6297613" y="754062"/>
              <a:ext cx="328613"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+2</a:t>
              </a:r>
            </a:p>
          </p:txBody>
        </p:sp>
        <p:sp>
          <p:nvSpPr>
            <p:cNvPr id="352" name="Text Box 980">
              <a:extLst>
                <a:ext uri="{FF2B5EF4-FFF2-40B4-BE49-F238E27FC236}">
                  <a16:creationId xmlns:a16="http://schemas.microsoft.com/office/drawing/2014/main" id="{44D27D85-0731-C040-A027-0E5D6963AE92}"/>
                </a:ext>
              </a:extLst>
            </p:cNvPr>
            <p:cNvSpPr txBox="1">
              <a:spLocks noChangeArrowheads="1"/>
            </p:cNvSpPr>
            <p:nvPr/>
          </p:nvSpPr>
          <p:spPr bwMode="auto">
            <a:xfrm>
              <a:off x="6502401" y="754062"/>
              <a:ext cx="328612"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+3</a:t>
              </a:r>
            </a:p>
          </p:txBody>
        </p:sp>
        <p:sp>
          <p:nvSpPr>
            <p:cNvPr id="353" name="Text Box 981">
              <a:extLst>
                <a:ext uri="{FF2B5EF4-FFF2-40B4-BE49-F238E27FC236}">
                  <a16:creationId xmlns:a16="http://schemas.microsoft.com/office/drawing/2014/main" id="{1216F439-6224-A147-903C-4035BDCF2A77}"/>
                </a:ext>
              </a:extLst>
            </p:cNvPr>
            <p:cNvSpPr txBox="1">
              <a:spLocks noChangeArrowheads="1"/>
            </p:cNvSpPr>
            <p:nvPr/>
          </p:nvSpPr>
          <p:spPr bwMode="auto">
            <a:xfrm>
              <a:off x="5921375" y="752475"/>
              <a:ext cx="254000"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0</a:t>
              </a:r>
            </a:p>
          </p:txBody>
        </p:sp>
      </p:grpSp>
      <p:sp>
        <p:nvSpPr>
          <p:cNvPr id="275" name="Foliennummernplatzhalter 339">
            <a:extLst>
              <a:ext uri="{FF2B5EF4-FFF2-40B4-BE49-F238E27FC236}">
                <a16:creationId xmlns:a16="http://schemas.microsoft.com/office/drawing/2014/main" id="{43B75F2D-F348-8640-98D1-0AE743C21CB4}"/>
              </a:ext>
            </a:extLst>
          </p:cNvPr>
          <p:cNvSpPr txBox="1">
            <a:spLocks noChangeArrowheads="1"/>
          </p:cNvSpPr>
          <p:nvPr/>
        </p:nvSpPr>
        <p:spPr bwMode="auto">
          <a:xfrm>
            <a:off x="104775" y="9712325"/>
            <a:ext cx="14287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indent="-285750">
              <a:spcBef>
                <a:spcPct val="20000"/>
              </a:spcBef>
              <a:buChar char="–"/>
              <a:defRPr sz="2800">
                <a:solidFill>
                  <a:schemeClr val="tx1"/>
                </a:solidFill>
                <a:latin typeface="Times New Roman" panose="02020603050405020304" pitchFamily="18" charset="0"/>
              </a:defRPr>
            </a:lvl2pPr>
            <a:lvl3pPr indent="-228600">
              <a:spcBef>
                <a:spcPct val="20000"/>
              </a:spcBef>
              <a:buChar char="•"/>
              <a:defRPr sz="2400">
                <a:solidFill>
                  <a:schemeClr val="tx1"/>
                </a:solidFill>
                <a:latin typeface="Times New Roman" panose="02020603050405020304" pitchFamily="18" charset="0"/>
              </a:defRPr>
            </a:lvl3pPr>
            <a:lvl4pPr indent="-228600">
              <a:spcBef>
                <a:spcPct val="20000"/>
              </a:spcBef>
              <a:buChar char="–"/>
              <a:defRPr sz="2000">
                <a:solidFill>
                  <a:schemeClr val="tx1"/>
                </a:solidFill>
                <a:latin typeface="Times New Roman" panose="02020603050405020304" pitchFamily="18" charset="0"/>
              </a:defRPr>
            </a:lvl4pPr>
            <a:lvl5pPr indent="-228600">
              <a:spcBef>
                <a:spcPct val="20000"/>
              </a:spcBef>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dirty="0"/>
              <a:t>Szenario A (</a:t>
            </a:r>
            <a:r>
              <a:rPr lang="de-DE" altLang="de-DE" sz="800" dirty="0" err="1"/>
              <a:t>z</a:t>
            </a:r>
            <a:r>
              <a:rPr lang="de-DE" altLang="de-DE" sz="800" dirty="0"/>
              <a:t>/</a:t>
            </a:r>
            <a:r>
              <a:rPr lang="de-DE" altLang="de-DE" sz="800" dirty="0" err="1"/>
              <a:t>k</a:t>
            </a:r>
            <a:r>
              <a:rPr lang="de-DE" altLang="de-DE" sz="800" dirty="0"/>
              <a:t>)</a:t>
            </a:r>
          </a:p>
        </p:txBody>
      </p:sp>
      <p:sp>
        <p:nvSpPr>
          <p:cNvPr id="284" name="Line 942">
            <a:extLst>
              <a:ext uri="{FF2B5EF4-FFF2-40B4-BE49-F238E27FC236}">
                <a16:creationId xmlns:a16="http://schemas.microsoft.com/office/drawing/2014/main" id="{ED50A7B2-7FC3-044D-A4E4-61505A69D302}"/>
              </a:ext>
            </a:extLst>
          </p:cNvPr>
          <p:cNvSpPr>
            <a:spLocks noChangeShapeType="1"/>
          </p:cNvSpPr>
          <p:nvPr/>
        </p:nvSpPr>
        <p:spPr bwMode="auto">
          <a:xfrm>
            <a:off x="95568" y="4793964"/>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285" name="Text Box 936">
            <a:extLst>
              <a:ext uri="{FF2B5EF4-FFF2-40B4-BE49-F238E27FC236}">
                <a16:creationId xmlns:a16="http://schemas.microsoft.com/office/drawing/2014/main" id="{335A478D-9A78-E148-8AFF-F213BFC697F5}"/>
              </a:ext>
            </a:extLst>
          </p:cNvPr>
          <p:cNvSpPr txBox="1">
            <a:spLocks noChangeArrowheads="1"/>
          </p:cNvSpPr>
          <p:nvPr/>
        </p:nvSpPr>
        <p:spPr bwMode="auto">
          <a:xfrm>
            <a:off x="-1588" y="6497423"/>
            <a:ext cx="6859588" cy="260905"/>
          </a:xfrm>
          <a:prstGeom prst="rect">
            <a:avLst/>
          </a:prstGeom>
          <a:noFill/>
          <a:ln w="9525">
            <a:noFill/>
            <a:miter lim="800000"/>
            <a:headEnd/>
            <a:tailEnd/>
          </a:ln>
          <a:effectLst/>
        </p:spPr>
        <p:txBody>
          <a:bodyPr>
            <a:spAutoFit/>
          </a:bodyPr>
          <a:lstStyle/>
          <a:p>
            <a:pPr eaLnBrk="1" hangingPunct="1">
              <a:lnSpc>
                <a:spcPct val="120000"/>
              </a:lnSpc>
              <a:tabLst>
                <a:tab pos="266700" algn="l"/>
              </a:tabLst>
              <a:defRPr/>
            </a:pPr>
            <a:r>
              <a:rPr lang="de-DE" altLang="de-DE" sz="1000" dirty="0">
                <a:latin typeface="+mj-lt"/>
                <a:cs typeface="+mn-cs"/>
              </a:rPr>
              <a:t>	</a:t>
            </a:r>
            <a:r>
              <a:rPr lang="de-DE" altLang="de-DE" sz="1000" b="1" dirty="0">
                <a:latin typeface="+mj-lt"/>
                <a:cs typeface="+mn-cs"/>
              </a:rPr>
              <a:t>b) </a:t>
            </a:r>
            <a:r>
              <a:rPr lang="de-DE" altLang="de-DE" sz="1000" dirty="0"/>
              <a:t>Wie viele Minuten Fuß-/Fahrweg benötigen Sie laut Eingangsszenario, um den Pop-up Store zu erreichen?</a:t>
            </a:r>
          </a:p>
        </p:txBody>
      </p:sp>
      <p:sp>
        <p:nvSpPr>
          <p:cNvPr id="287" name="Rectangle 3846">
            <a:extLst>
              <a:ext uri="{FF2B5EF4-FFF2-40B4-BE49-F238E27FC236}">
                <a16:creationId xmlns:a16="http://schemas.microsoft.com/office/drawing/2014/main" id="{3C8E85E9-F577-1A4D-A4B9-65FA4095C606}"/>
              </a:ext>
            </a:extLst>
          </p:cNvPr>
          <p:cNvSpPr>
            <a:spLocks noChangeArrowheads="1"/>
          </p:cNvSpPr>
          <p:nvPr/>
        </p:nvSpPr>
        <p:spPr bwMode="auto">
          <a:xfrm>
            <a:off x="1844675" y="6797461"/>
            <a:ext cx="11509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Etwa 45 Min.</a:t>
            </a:r>
          </a:p>
        </p:txBody>
      </p:sp>
      <p:sp>
        <p:nvSpPr>
          <p:cNvPr id="288" name="Rectangle 3964">
            <a:extLst>
              <a:ext uri="{FF2B5EF4-FFF2-40B4-BE49-F238E27FC236}">
                <a16:creationId xmlns:a16="http://schemas.microsoft.com/office/drawing/2014/main" id="{CFB52AB1-6D79-3646-8007-842420CB262B}"/>
              </a:ext>
            </a:extLst>
          </p:cNvPr>
          <p:cNvSpPr>
            <a:spLocks noChangeArrowheads="1"/>
          </p:cNvSpPr>
          <p:nvPr/>
        </p:nvSpPr>
        <p:spPr bwMode="auto">
          <a:xfrm>
            <a:off x="1660525" y="6830798"/>
            <a:ext cx="179388"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289" name="Rectangle 3846">
            <a:extLst>
              <a:ext uri="{FF2B5EF4-FFF2-40B4-BE49-F238E27FC236}">
                <a16:creationId xmlns:a16="http://schemas.microsoft.com/office/drawing/2014/main" id="{6C72AFCD-B7C0-0D4B-AA9D-332C129A927E}"/>
              </a:ext>
            </a:extLst>
          </p:cNvPr>
          <p:cNvSpPr>
            <a:spLocks noChangeArrowheads="1"/>
          </p:cNvSpPr>
          <p:nvPr/>
        </p:nvSpPr>
        <p:spPr bwMode="auto">
          <a:xfrm>
            <a:off x="522288" y="6797461"/>
            <a:ext cx="11509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Etwa 20 Min.</a:t>
            </a:r>
          </a:p>
        </p:txBody>
      </p:sp>
      <p:sp>
        <p:nvSpPr>
          <p:cNvPr id="290" name="Rectangle 3964">
            <a:extLst>
              <a:ext uri="{FF2B5EF4-FFF2-40B4-BE49-F238E27FC236}">
                <a16:creationId xmlns:a16="http://schemas.microsoft.com/office/drawing/2014/main" id="{D9A54F1B-7A99-1A45-BBFA-D1EC119EF077}"/>
              </a:ext>
            </a:extLst>
          </p:cNvPr>
          <p:cNvSpPr>
            <a:spLocks noChangeArrowheads="1"/>
          </p:cNvSpPr>
          <p:nvPr/>
        </p:nvSpPr>
        <p:spPr bwMode="auto">
          <a:xfrm>
            <a:off x="339725" y="6830798"/>
            <a:ext cx="179388"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291" name="Rectangle 3846">
            <a:extLst>
              <a:ext uri="{FF2B5EF4-FFF2-40B4-BE49-F238E27FC236}">
                <a16:creationId xmlns:a16="http://schemas.microsoft.com/office/drawing/2014/main" id="{8DD86FB0-256D-584C-A7C2-0AF12400E252}"/>
              </a:ext>
            </a:extLst>
          </p:cNvPr>
          <p:cNvSpPr>
            <a:spLocks noChangeArrowheads="1"/>
          </p:cNvSpPr>
          <p:nvPr/>
        </p:nvSpPr>
        <p:spPr bwMode="auto">
          <a:xfrm>
            <a:off x="3173413" y="6797461"/>
            <a:ext cx="11525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Etwa 60 Min. </a:t>
            </a:r>
          </a:p>
        </p:txBody>
      </p:sp>
      <p:sp>
        <p:nvSpPr>
          <p:cNvPr id="292" name="Rectangle 3968">
            <a:extLst>
              <a:ext uri="{FF2B5EF4-FFF2-40B4-BE49-F238E27FC236}">
                <a16:creationId xmlns:a16="http://schemas.microsoft.com/office/drawing/2014/main" id="{3DB20179-EBD2-A545-B3AB-00AB54DEB017}"/>
              </a:ext>
            </a:extLst>
          </p:cNvPr>
          <p:cNvSpPr>
            <a:spLocks noChangeArrowheads="1"/>
          </p:cNvSpPr>
          <p:nvPr/>
        </p:nvSpPr>
        <p:spPr bwMode="auto">
          <a:xfrm>
            <a:off x="2981325" y="6830798"/>
            <a:ext cx="179388"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293" name="Rectangle 3846">
            <a:extLst>
              <a:ext uri="{FF2B5EF4-FFF2-40B4-BE49-F238E27FC236}">
                <a16:creationId xmlns:a16="http://schemas.microsoft.com/office/drawing/2014/main" id="{1A5A4F01-B01F-3744-8096-C5E2FB00943F}"/>
              </a:ext>
            </a:extLst>
          </p:cNvPr>
          <p:cNvSpPr>
            <a:spLocks noChangeArrowheads="1"/>
          </p:cNvSpPr>
          <p:nvPr/>
        </p:nvSpPr>
        <p:spPr bwMode="auto">
          <a:xfrm>
            <a:off x="4491038" y="6795873"/>
            <a:ext cx="16811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Weiß ich nicht mehr</a:t>
            </a:r>
          </a:p>
        </p:txBody>
      </p:sp>
      <p:sp>
        <p:nvSpPr>
          <p:cNvPr id="294" name="Rectangle 3968">
            <a:extLst>
              <a:ext uri="{FF2B5EF4-FFF2-40B4-BE49-F238E27FC236}">
                <a16:creationId xmlns:a16="http://schemas.microsoft.com/office/drawing/2014/main" id="{97CD6BB6-3533-FE46-BB0C-00F672761598}"/>
              </a:ext>
            </a:extLst>
          </p:cNvPr>
          <p:cNvSpPr>
            <a:spLocks noChangeArrowheads="1"/>
          </p:cNvSpPr>
          <p:nvPr/>
        </p:nvSpPr>
        <p:spPr bwMode="auto">
          <a:xfrm>
            <a:off x="4303713" y="6829211"/>
            <a:ext cx="179387"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295" name="Text Box 936">
            <a:extLst>
              <a:ext uri="{FF2B5EF4-FFF2-40B4-BE49-F238E27FC236}">
                <a16:creationId xmlns:a16="http://schemas.microsoft.com/office/drawing/2014/main" id="{5C3ED0A0-BAB1-D347-A850-DAEE40BCE057}"/>
              </a:ext>
            </a:extLst>
          </p:cNvPr>
          <p:cNvSpPr txBox="1">
            <a:spLocks noChangeArrowheads="1"/>
          </p:cNvSpPr>
          <p:nvPr/>
        </p:nvSpPr>
        <p:spPr bwMode="auto">
          <a:xfrm>
            <a:off x="-1588" y="7114961"/>
            <a:ext cx="6680201" cy="260350"/>
          </a:xfrm>
          <a:prstGeom prst="rect">
            <a:avLst/>
          </a:prstGeom>
          <a:noFill/>
          <a:ln w="9525">
            <a:noFill/>
            <a:miter lim="800000"/>
            <a:headEnd/>
            <a:tailEnd/>
          </a:ln>
          <a:effectLst/>
        </p:spPr>
        <p:txBody>
          <a:bodyPr>
            <a:spAutoFit/>
          </a:bodyPr>
          <a:lstStyle/>
          <a:p>
            <a:pPr algn="just" eaLnBrk="1" hangingPunct="1">
              <a:lnSpc>
                <a:spcPct val="120000"/>
              </a:lnSpc>
              <a:tabLst>
                <a:tab pos="266700" algn="l"/>
              </a:tabLst>
              <a:defRPr/>
            </a:pPr>
            <a:r>
              <a:rPr lang="de-DE" sz="1000" b="1" dirty="0">
                <a:latin typeface="+mj-lt"/>
                <a:cs typeface="+mn-cs"/>
              </a:rPr>
              <a:t>	c</a:t>
            </a:r>
            <a:r>
              <a:rPr lang="de-DE" altLang="de-DE" sz="1000" b="1" dirty="0">
                <a:latin typeface="+mj-lt"/>
                <a:cs typeface="+mn-cs"/>
              </a:rPr>
              <a:t>) </a:t>
            </a:r>
            <a:r>
              <a:rPr lang="de-DE" altLang="de-DE" sz="1000" dirty="0"/>
              <a:t>Wie bewerten Sie die Dauer dieses Fuß-/Fahrweges, um den Pop-up Store zu erreichen?</a:t>
            </a:r>
          </a:p>
        </p:txBody>
      </p:sp>
      <p:sp>
        <p:nvSpPr>
          <p:cNvPr id="296" name="Rectangle 3846">
            <a:extLst>
              <a:ext uri="{FF2B5EF4-FFF2-40B4-BE49-F238E27FC236}">
                <a16:creationId xmlns:a16="http://schemas.microsoft.com/office/drawing/2014/main" id="{BFFF1BAC-9380-2842-AFD5-DCD44E8D63AF}"/>
              </a:ext>
            </a:extLst>
          </p:cNvPr>
          <p:cNvSpPr>
            <a:spLocks noChangeArrowheads="1"/>
          </p:cNvSpPr>
          <p:nvPr/>
        </p:nvSpPr>
        <p:spPr bwMode="auto">
          <a:xfrm>
            <a:off x="522288" y="7408648"/>
            <a:ext cx="17287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Sehr kurz</a:t>
            </a:r>
          </a:p>
        </p:txBody>
      </p:sp>
      <p:sp>
        <p:nvSpPr>
          <p:cNvPr id="297" name="Rectangle 3964">
            <a:extLst>
              <a:ext uri="{FF2B5EF4-FFF2-40B4-BE49-F238E27FC236}">
                <a16:creationId xmlns:a16="http://schemas.microsoft.com/office/drawing/2014/main" id="{C04E8D37-F81E-0B46-BECE-E959F9EAE6F5}"/>
              </a:ext>
            </a:extLst>
          </p:cNvPr>
          <p:cNvSpPr>
            <a:spLocks noChangeArrowheads="1"/>
          </p:cNvSpPr>
          <p:nvPr/>
        </p:nvSpPr>
        <p:spPr bwMode="auto">
          <a:xfrm>
            <a:off x="339725" y="7441986"/>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298" name="Rectangle 3846">
            <a:extLst>
              <a:ext uri="{FF2B5EF4-FFF2-40B4-BE49-F238E27FC236}">
                <a16:creationId xmlns:a16="http://schemas.microsoft.com/office/drawing/2014/main" id="{5FE65270-82BF-264E-9BE5-3890186FD81F}"/>
              </a:ext>
            </a:extLst>
          </p:cNvPr>
          <p:cNvSpPr>
            <a:spLocks noChangeArrowheads="1"/>
          </p:cNvSpPr>
          <p:nvPr/>
        </p:nvSpPr>
        <p:spPr bwMode="auto">
          <a:xfrm>
            <a:off x="1841500" y="7408648"/>
            <a:ext cx="1728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Eher kurz</a:t>
            </a:r>
          </a:p>
        </p:txBody>
      </p:sp>
      <p:sp>
        <p:nvSpPr>
          <p:cNvPr id="300" name="Rectangle 3964">
            <a:extLst>
              <a:ext uri="{FF2B5EF4-FFF2-40B4-BE49-F238E27FC236}">
                <a16:creationId xmlns:a16="http://schemas.microsoft.com/office/drawing/2014/main" id="{F3219492-A33B-2D4A-BE29-4D2F786F876E}"/>
              </a:ext>
            </a:extLst>
          </p:cNvPr>
          <p:cNvSpPr>
            <a:spLocks noChangeArrowheads="1"/>
          </p:cNvSpPr>
          <p:nvPr/>
        </p:nvSpPr>
        <p:spPr bwMode="auto">
          <a:xfrm>
            <a:off x="1658938" y="7441986"/>
            <a:ext cx="179387"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301" name="Rectangle 3846">
            <a:extLst>
              <a:ext uri="{FF2B5EF4-FFF2-40B4-BE49-F238E27FC236}">
                <a16:creationId xmlns:a16="http://schemas.microsoft.com/office/drawing/2014/main" id="{364AA896-0842-1749-860C-6B3EB0A670BC}"/>
              </a:ext>
            </a:extLst>
          </p:cNvPr>
          <p:cNvSpPr>
            <a:spLocks noChangeArrowheads="1"/>
          </p:cNvSpPr>
          <p:nvPr/>
        </p:nvSpPr>
        <p:spPr bwMode="auto">
          <a:xfrm>
            <a:off x="3163888" y="7403886"/>
            <a:ext cx="1201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Weder/noch</a:t>
            </a:r>
          </a:p>
        </p:txBody>
      </p:sp>
      <p:sp>
        <p:nvSpPr>
          <p:cNvPr id="302" name="Rectangle 3968">
            <a:extLst>
              <a:ext uri="{FF2B5EF4-FFF2-40B4-BE49-F238E27FC236}">
                <a16:creationId xmlns:a16="http://schemas.microsoft.com/office/drawing/2014/main" id="{E199558B-DCE0-3C43-88BF-B808BD7FBA42}"/>
              </a:ext>
            </a:extLst>
          </p:cNvPr>
          <p:cNvSpPr>
            <a:spLocks noChangeArrowheads="1"/>
          </p:cNvSpPr>
          <p:nvPr/>
        </p:nvSpPr>
        <p:spPr bwMode="auto">
          <a:xfrm>
            <a:off x="2982913" y="7437223"/>
            <a:ext cx="179387"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303" name="Rectangle 3846">
            <a:extLst>
              <a:ext uri="{FF2B5EF4-FFF2-40B4-BE49-F238E27FC236}">
                <a16:creationId xmlns:a16="http://schemas.microsoft.com/office/drawing/2014/main" id="{D77F37CF-8D91-8047-BE47-D9213BD601D7}"/>
              </a:ext>
            </a:extLst>
          </p:cNvPr>
          <p:cNvSpPr>
            <a:spLocks noChangeArrowheads="1"/>
          </p:cNvSpPr>
          <p:nvPr/>
        </p:nvSpPr>
        <p:spPr bwMode="auto">
          <a:xfrm>
            <a:off x="5800725" y="7427698"/>
            <a:ext cx="1203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Sehr lang</a:t>
            </a:r>
          </a:p>
        </p:txBody>
      </p:sp>
      <p:sp>
        <p:nvSpPr>
          <p:cNvPr id="304" name="Rectangle 3968">
            <a:extLst>
              <a:ext uri="{FF2B5EF4-FFF2-40B4-BE49-F238E27FC236}">
                <a16:creationId xmlns:a16="http://schemas.microsoft.com/office/drawing/2014/main" id="{E771B91A-E1A5-0F42-ABB6-D3FC080EFAA4}"/>
              </a:ext>
            </a:extLst>
          </p:cNvPr>
          <p:cNvSpPr>
            <a:spLocks noChangeArrowheads="1"/>
          </p:cNvSpPr>
          <p:nvPr/>
        </p:nvSpPr>
        <p:spPr bwMode="auto">
          <a:xfrm>
            <a:off x="5619750" y="7435636"/>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305" name="Rectangle 3846">
            <a:extLst>
              <a:ext uri="{FF2B5EF4-FFF2-40B4-BE49-F238E27FC236}">
                <a16:creationId xmlns:a16="http://schemas.microsoft.com/office/drawing/2014/main" id="{4641FEC1-33F8-8C46-85F3-43A52F499688}"/>
              </a:ext>
            </a:extLst>
          </p:cNvPr>
          <p:cNvSpPr>
            <a:spLocks noChangeArrowheads="1"/>
          </p:cNvSpPr>
          <p:nvPr/>
        </p:nvSpPr>
        <p:spPr bwMode="auto">
          <a:xfrm>
            <a:off x="4481513" y="7403886"/>
            <a:ext cx="1201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Eher lang</a:t>
            </a:r>
          </a:p>
        </p:txBody>
      </p:sp>
      <p:sp>
        <p:nvSpPr>
          <p:cNvPr id="306" name="Rectangle 3968">
            <a:extLst>
              <a:ext uri="{FF2B5EF4-FFF2-40B4-BE49-F238E27FC236}">
                <a16:creationId xmlns:a16="http://schemas.microsoft.com/office/drawing/2014/main" id="{EF886715-B32D-CE4F-8792-9C41A145FF40}"/>
              </a:ext>
            </a:extLst>
          </p:cNvPr>
          <p:cNvSpPr>
            <a:spLocks noChangeArrowheads="1"/>
          </p:cNvSpPr>
          <p:nvPr/>
        </p:nvSpPr>
        <p:spPr bwMode="auto">
          <a:xfrm>
            <a:off x="4300538" y="7437223"/>
            <a:ext cx="179387"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307" name="Line 942">
            <a:extLst>
              <a:ext uri="{FF2B5EF4-FFF2-40B4-BE49-F238E27FC236}">
                <a16:creationId xmlns:a16="http://schemas.microsoft.com/office/drawing/2014/main" id="{483C144C-0578-BA45-A921-1459E726F07A}"/>
              </a:ext>
            </a:extLst>
          </p:cNvPr>
          <p:cNvSpPr>
            <a:spLocks noChangeShapeType="1"/>
          </p:cNvSpPr>
          <p:nvPr/>
        </p:nvSpPr>
        <p:spPr bwMode="auto">
          <a:xfrm>
            <a:off x="300038" y="7102261"/>
            <a:ext cx="6454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309" name="Line 942">
            <a:extLst>
              <a:ext uri="{FF2B5EF4-FFF2-40B4-BE49-F238E27FC236}">
                <a16:creationId xmlns:a16="http://schemas.microsoft.com/office/drawing/2014/main" id="{93604A1D-3564-3942-B7ED-01EA1F3FAA1F}"/>
              </a:ext>
            </a:extLst>
          </p:cNvPr>
          <p:cNvSpPr>
            <a:spLocks noChangeShapeType="1"/>
          </p:cNvSpPr>
          <p:nvPr/>
        </p:nvSpPr>
        <p:spPr bwMode="auto">
          <a:xfrm>
            <a:off x="300038" y="7704685"/>
            <a:ext cx="6454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312" name="Text Box 936">
            <a:extLst>
              <a:ext uri="{FF2B5EF4-FFF2-40B4-BE49-F238E27FC236}">
                <a16:creationId xmlns:a16="http://schemas.microsoft.com/office/drawing/2014/main" id="{CEEEFE05-3DCC-B84A-8AA7-1B1DEABFD38C}"/>
              </a:ext>
            </a:extLst>
          </p:cNvPr>
          <p:cNvSpPr txBox="1">
            <a:spLocks noChangeArrowheads="1"/>
          </p:cNvSpPr>
          <p:nvPr/>
        </p:nvSpPr>
        <p:spPr bwMode="auto">
          <a:xfrm>
            <a:off x="-6350" y="4791233"/>
            <a:ext cx="6858000" cy="260350"/>
          </a:xfrm>
          <a:prstGeom prst="rect">
            <a:avLst/>
          </a:prstGeom>
          <a:noFill/>
          <a:ln w="9525">
            <a:noFill/>
            <a:miter lim="800000"/>
            <a:headEnd/>
            <a:tailEnd/>
          </a:ln>
          <a:effectLst/>
        </p:spPr>
        <p:txBody>
          <a:bodyPr>
            <a:spAutoFit/>
          </a:bodyPr>
          <a:lstStyle/>
          <a:p>
            <a:pPr marL="182563" indent="-182563" eaLnBrk="1" hangingPunct="1">
              <a:lnSpc>
                <a:spcPct val="120000"/>
              </a:lnSpc>
              <a:defRPr/>
            </a:pPr>
            <a:r>
              <a:rPr lang="de-DE" sz="1000" b="1" dirty="0">
                <a:latin typeface="+mj-lt"/>
                <a:cs typeface="+mn-cs"/>
              </a:rPr>
              <a:t>5. </a:t>
            </a:r>
            <a:r>
              <a:rPr lang="de-DE" sz="1000" dirty="0">
                <a:latin typeface="+mj-lt"/>
                <a:cs typeface="+mn-cs"/>
              </a:rPr>
              <a:t>	Kommen wir nun zu </a:t>
            </a:r>
            <a:r>
              <a:rPr lang="de-DE" sz="1000" b="1" dirty="0">
                <a:latin typeface="+mj-lt"/>
                <a:cs typeface="+mn-cs"/>
              </a:rPr>
              <a:t>Distanz und Lage </a:t>
            </a:r>
            <a:r>
              <a:rPr lang="de-DE" sz="1000" dirty="0">
                <a:latin typeface="+mj-lt"/>
                <a:cs typeface="+mn-cs"/>
              </a:rPr>
              <a:t>des Pop-up Stores. </a:t>
            </a:r>
          </a:p>
        </p:txBody>
      </p:sp>
      <p:grpSp>
        <p:nvGrpSpPr>
          <p:cNvPr id="329" name="Gruppieren 328">
            <a:extLst>
              <a:ext uri="{FF2B5EF4-FFF2-40B4-BE49-F238E27FC236}">
                <a16:creationId xmlns:a16="http://schemas.microsoft.com/office/drawing/2014/main" id="{CBA05021-5DC1-AC44-BEA3-24C2C6F2C149}"/>
              </a:ext>
            </a:extLst>
          </p:cNvPr>
          <p:cNvGrpSpPr/>
          <p:nvPr/>
        </p:nvGrpSpPr>
        <p:grpSpPr>
          <a:xfrm>
            <a:off x="-6350" y="5776268"/>
            <a:ext cx="6858000" cy="720725"/>
            <a:chOff x="-6350" y="8258175"/>
            <a:chExt cx="6858000" cy="720725"/>
          </a:xfrm>
        </p:grpSpPr>
        <p:sp>
          <p:nvSpPr>
            <p:cNvPr id="330" name="Rectangle 3846">
              <a:extLst>
                <a:ext uri="{FF2B5EF4-FFF2-40B4-BE49-F238E27FC236}">
                  <a16:creationId xmlns:a16="http://schemas.microsoft.com/office/drawing/2014/main" id="{13EEBF88-4A37-CF4C-BB9C-FB2FB755BAC8}"/>
                </a:ext>
              </a:extLst>
            </p:cNvPr>
            <p:cNvSpPr>
              <a:spLocks noChangeArrowheads="1"/>
            </p:cNvSpPr>
            <p:nvPr/>
          </p:nvSpPr>
          <p:spPr bwMode="auto">
            <a:xfrm>
              <a:off x="4498975" y="8578850"/>
              <a:ext cx="1316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Andere, </a:t>
              </a:r>
              <a:br>
                <a:rPr lang="de-DE" altLang="de-DE" sz="1000" dirty="0"/>
              </a:br>
              <a:r>
                <a:rPr lang="de-DE" altLang="de-DE" sz="1000" dirty="0"/>
                <a:t>und zwar: </a:t>
              </a:r>
            </a:p>
          </p:txBody>
        </p:sp>
        <p:sp>
          <p:nvSpPr>
            <p:cNvPr id="331" name="Text Box 936">
              <a:extLst>
                <a:ext uri="{FF2B5EF4-FFF2-40B4-BE49-F238E27FC236}">
                  <a16:creationId xmlns:a16="http://schemas.microsoft.com/office/drawing/2014/main" id="{6508D428-2F75-8942-8821-CD6AC4DAB8E5}"/>
                </a:ext>
              </a:extLst>
            </p:cNvPr>
            <p:cNvSpPr txBox="1">
              <a:spLocks noChangeArrowheads="1"/>
            </p:cNvSpPr>
            <p:nvPr/>
          </p:nvSpPr>
          <p:spPr bwMode="auto">
            <a:xfrm>
              <a:off x="-6350" y="8258175"/>
              <a:ext cx="6858000" cy="260350"/>
            </a:xfrm>
            <a:prstGeom prst="rect">
              <a:avLst/>
            </a:prstGeom>
            <a:noFill/>
            <a:ln w="9525">
              <a:noFill/>
              <a:miter lim="800000"/>
              <a:headEnd/>
              <a:tailEnd/>
            </a:ln>
            <a:effectLst/>
          </p:spPr>
          <p:txBody>
            <a:bodyPr>
              <a:spAutoFit/>
            </a:bodyPr>
            <a:lstStyle/>
            <a:p>
              <a:pPr eaLnBrk="1" hangingPunct="1">
                <a:lnSpc>
                  <a:spcPct val="120000"/>
                </a:lnSpc>
                <a:tabLst>
                  <a:tab pos="266700" algn="l"/>
                </a:tabLst>
                <a:defRPr/>
              </a:pPr>
              <a:r>
                <a:rPr lang="de-DE" sz="1000" dirty="0">
                  <a:latin typeface="+mj-lt"/>
                  <a:cs typeface="+mn-cs"/>
                </a:rPr>
                <a:t>	</a:t>
              </a:r>
              <a:r>
                <a:rPr lang="de-DE" sz="1000" b="1" dirty="0">
                  <a:latin typeface="+mj-lt"/>
                  <a:cs typeface="+mn-cs"/>
                </a:rPr>
                <a:t>f)</a:t>
              </a:r>
              <a:r>
                <a:rPr lang="de-DE" sz="1000" dirty="0">
                  <a:latin typeface="+mj-lt"/>
                  <a:cs typeface="+mn-cs"/>
                </a:rPr>
                <a:t> Welche der folgenden Lagen ist Ihrer Meinung nach am attraktivsten für Pop-up Stores?</a:t>
              </a:r>
              <a:endParaRPr lang="de-DE" altLang="de-DE" sz="1000" dirty="0"/>
            </a:p>
          </p:txBody>
        </p:sp>
        <p:sp>
          <p:nvSpPr>
            <p:cNvPr id="332" name="Rectangle 3846">
              <a:extLst>
                <a:ext uri="{FF2B5EF4-FFF2-40B4-BE49-F238E27FC236}">
                  <a16:creationId xmlns:a16="http://schemas.microsoft.com/office/drawing/2014/main" id="{4A2F69C2-4AC8-D24C-B5D7-B7F4F9C63E5C}"/>
                </a:ext>
              </a:extLst>
            </p:cNvPr>
            <p:cNvSpPr>
              <a:spLocks noChangeArrowheads="1"/>
            </p:cNvSpPr>
            <p:nvPr/>
          </p:nvSpPr>
          <p:spPr bwMode="auto">
            <a:xfrm>
              <a:off x="536575" y="8585200"/>
              <a:ext cx="1728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Stadtzentrum</a:t>
              </a:r>
            </a:p>
          </p:txBody>
        </p:sp>
        <p:sp>
          <p:nvSpPr>
            <p:cNvPr id="333" name="Rectangle 3964">
              <a:extLst>
                <a:ext uri="{FF2B5EF4-FFF2-40B4-BE49-F238E27FC236}">
                  <a16:creationId xmlns:a16="http://schemas.microsoft.com/office/drawing/2014/main" id="{2DCFAA04-45CD-3847-8E2C-BF57C16C59AE}"/>
                </a:ext>
              </a:extLst>
            </p:cNvPr>
            <p:cNvSpPr>
              <a:spLocks noChangeArrowheads="1"/>
            </p:cNvSpPr>
            <p:nvPr/>
          </p:nvSpPr>
          <p:spPr bwMode="auto">
            <a:xfrm>
              <a:off x="339725" y="8618538"/>
              <a:ext cx="179387"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334" name="Rectangle 3846">
              <a:extLst>
                <a:ext uri="{FF2B5EF4-FFF2-40B4-BE49-F238E27FC236}">
                  <a16:creationId xmlns:a16="http://schemas.microsoft.com/office/drawing/2014/main" id="{21C733F0-85E8-BA48-B29B-1BF0C39D1E8C}"/>
                </a:ext>
              </a:extLst>
            </p:cNvPr>
            <p:cNvSpPr>
              <a:spLocks noChangeArrowheads="1"/>
            </p:cNvSpPr>
            <p:nvPr/>
          </p:nvSpPr>
          <p:spPr bwMode="auto">
            <a:xfrm>
              <a:off x="1855788" y="8585200"/>
              <a:ext cx="17287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Stadtrand</a:t>
              </a:r>
            </a:p>
          </p:txBody>
        </p:sp>
        <p:sp>
          <p:nvSpPr>
            <p:cNvPr id="335" name="Rectangle 3964">
              <a:extLst>
                <a:ext uri="{FF2B5EF4-FFF2-40B4-BE49-F238E27FC236}">
                  <a16:creationId xmlns:a16="http://schemas.microsoft.com/office/drawing/2014/main" id="{965E2051-5F2C-F74D-BCC8-B9B48222B410}"/>
                </a:ext>
              </a:extLst>
            </p:cNvPr>
            <p:cNvSpPr>
              <a:spLocks noChangeArrowheads="1"/>
            </p:cNvSpPr>
            <p:nvPr/>
          </p:nvSpPr>
          <p:spPr bwMode="auto">
            <a:xfrm>
              <a:off x="1658938" y="8618538"/>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336" name="Rectangle 3846">
              <a:extLst>
                <a:ext uri="{FF2B5EF4-FFF2-40B4-BE49-F238E27FC236}">
                  <a16:creationId xmlns:a16="http://schemas.microsoft.com/office/drawing/2014/main" id="{F1479312-B13F-DC4D-9DC3-5E414B7354D4}"/>
                </a:ext>
              </a:extLst>
            </p:cNvPr>
            <p:cNvSpPr>
              <a:spLocks noChangeArrowheads="1"/>
            </p:cNvSpPr>
            <p:nvPr/>
          </p:nvSpPr>
          <p:spPr bwMode="auto">
            <a:xfrm>
              <a:off x="3179763" y="8580438"/>
              <a:ext cx="1201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Ländlicher Raum</a:t>
              </a:r>
            </a:p>
          </p:txBody>
        </p:sp>
        <p:sp>
          <p:nvSpPr>
            <p:cNvPr id="337" name="Rectangle 3968">
              <a:extLst>
                <a:ext uri="{FF2B5EF4-FFF2-40B4-BE49-F238E27FC236}">
                  <a16:creationId xmlns:a16="http://schemas.microsoft.com/office/drawing/2014/main" id="{F7331D84-9E95-354D-B731-58CBB658D86D}"/>
                </a:ext>
              </a:extLst>
            </p:cNvPr>
            <p:cNvSpPr>
              <a:spLocks noChangeArrowheads="1"/>
            </p:cNvSpPr>
            <p:nvPr/>
          </p:nvSpPr>
          <p:spPr bwMode="auto">
            <a:xfrm>
              <a:off x="2982913" y="8613775"/>
              <a:ext cx="179387"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338" name="Text Box 3791">
              <a:extLst>
                <a:ext uri="{FF2B5EF4-FFF2-40B4-BE49-F238E27FC236}">
                  <a16:creationId xmlns:a16="http://schemas.microsoft.com/office/drawing/2014/main" id="{01EB2F7B-804B-7842-A1D9-5B183D8F6AF5}"/>
                </a:ext>
              </a:extLst>
            </p:cNvPr>
            <p:cNvSpPr txBox="1">
              <a:spLocks noChangeArrowheads="1"/>
            </p:cNvSpPr>
            <p:nvPr/>
          </p:nvSpPr>
          <p:spPr bwMode="auto">
            <a:xfrm>
              <a:off x="5113338" y="8626475"/>
              <a:ext cx="365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571500" algn="l"/>
                </a:tabLst>
                <a:defRPr sz="3200">
                  <a:solidFill>
                    <a:schemeClr val="tx1"/>
                  </a:solidFill>
                  <a:latin typeface="Times New Roman" panose="02020603050405020304" pitchFamily="18" charset="0"/>
                </a:defRPr>
              </a:lvl1pPr>
              <a:lvl2pPr marL="742950" indent="-285750">
                <a:spcBef>
                  <a:spcPct val="20000"/>
                </a:spcBef>
                <a:buChar char="–"/>
                <a:tabLst>
                  <a:tab pos="571500" algn="l"/>
                </a:tabLst>
                <a:defRPr sz="2800">
                  <a:solidFill>
                    <a:schemeClr val="tx1"/>
                  </a:solidFill>
                  <a:latin typeface="Times New Roman" panose="02020603050405020304" pitchFamily="18" charset="0"/>
                </a:defRPr>
              </a:lvl2pPr>
              <a:lvl3pPr marL="1143000" indent="-228600">
                <a:spcBef>
                  <a:spcPct val="20000"/>
                </a:spcBef>
                <a:buChar char="•"/>
                <a:tabLst>
                  <a:tab pos="571500" algn="l"/>
                </a:tabLst>
                <a:defRPr sz="2400">
                  <a:solidFill>
                    <a:schemeClr val="tx1"/>
                  </a:solidFill>
                  <a:latin typeface="Times New Roman" panose="02020603050405020304" pitchFamily="18" charset="0"/>
                </a:defRPr>
              </a:lvl3pPr>
              <a:lvl4pPr marL="1600200" indent="-228600">
                <a:spcBef>
                  <a:spcPct val="20000"/>
                </a:spcBef>
                <a:buChar char="–"/>
                <a:tabLst>
                  <a:tab pos="571500" algn="l"/>
                </a:tabLst>
                <a:defRPr sz="2000">
                  <a:solidFill>
                    <a:schemeClr val="tx1"/>
                  </a:solidFill>
                  <a:latin typeface="Times New Roman" panose="02020603050405020304" pitchFamily="18" charset="0"/>
                </a:defRPr>
              </a:lvl4pPr>
              <a:lvl5pPr marL="2057400" indent="-228600">
                <a:spcBef>
                  <a:spcPct val="20000"/>
                </a:spcBef>
                <a:buChar char="»"/>
                <a:tabLst>
                  <a:tab pos="5715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9pPr>
            </a:lstStyle>
            <a:p>
              <a:pPr eaLnBrk="1" hangingPunct="1">
                <a:spcBef>
                  <a:spcPct val="0"/>
                </a:spcBef>
                <a:buFontTx/>
                <a:buNone/>
              </a:pPr>
              <a:r>
                <a:rPr lang="de-DE" altLang="de-DE" sz="1200">
                  <a:latin typeface="Arial" panose="020B0604020202020204" pitchFamily="34" charset="0"/>
                  <a:cs typeface="Times New Roman" panose="02020603050405020304" pitchFamily="18" charset="0"/>
                  <a:sym typeface="Wingdings" pitchFamily="2" charset="2"/>
                </a:rPr>
                <a:t> </a:t>
              </a:r>
            </a:p>
          </p:txBody>
        </p:sp>
        <p:sp>
          <p:nvSpPr>
            <p:cNvPr id="339" name="Rectangle 3968">
              <a:extLst>
                <a:ext uri="{FF2B5EF4-FFF2-40B4-BE49-F238E27FC236}">
                  <a16:creationId xmlns:a16="http://schemas.microsoft.com/office/drawing/2014/main" id="{CD0F9579-8E70-744E-AC3A-DC35B9F32976}"/>
                </a:ext>
              </a:extLst>
            </p:cNvPr>
            <p:cNvSpPr>
              <a:spLocks noChangeArrowheads="1"/>
            </p:cNvSpPr>
            <p:nvPr/>
          </p:nvSpPr>
          <p:spPr bwMode="auto">
            <a:xfrm>
              <a:off x="4302125" y="8612188"/>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340" name="Line 3792">
              <a:extLst>
                <a:ext uri="{FF2B5EF4-FFF2-40B4-BE49-F238E27FC236}">
                  <a16:creationId xmlns:a16="http://schemas.microsoft.com/office/drawing/2014/main" id="{F88EFE6E-50FE-5E43-9C1A-1F07BA16EE30}"/>
                </a:ext>
              </a:extLst>
            </p:cNvPr>
            <p:cNvSpPr>
              <a:spLocks noChangeShapeType="1"/>
            </p:cNvSpPr>
            <p:nvPr/>
          </p:nvSpPr>
          <p:spPr bwMode="auto">
            <a:xfrm flipV="1">
              <a:off x="5326063" y="8904288"/>
              <a:ext cx="1260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a:p>
          </p:txBody>
        </p:sp>
      </p:grpSp>
      <p:sp>
        <p:nvSpPr>
          <p:cNvPr id="341" name="Textfeld 324">
            <a:extLst>
              <a:ext uri="{FF2B5EF4-FFF2-40B4-BE49-F238E27FC236}">
                <a16:creationId xmlns:a16="http://schemas.microsoft.com/office/drawing/2014/main" id="{5E4224E4-93D2-0546-B0D7-761A492985CA}"/>
              </a:ext>
            </a:extLst>
          </p:cNvPr>
          <p:cNvSpPr txBox="1">
            <a:spLocks noChangeArrowheads="1"/>
          </p:cNvSpPr>
          <p:nvPr/>
        </p:nvSpPr>
        <p:spPr bwMode="auto">
          <a:xfrm>
            <a:off x="793476" y="5430948"/>
            <a:ext cx="900113" cy="201611"/>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Lage 3a-v057</a:t>
            </a:r>
          </a:p>
        </p:txBody>
      </p:sp>
      <p:sp>
        <p:nvSpPr>
          <p:cNvPr id="342" name="Textfeld 324">
            <a:extLst>
              <a:ext uri="{FF2B5EF4-FFF2-40B4-BE49-F238E27FC236}">
                <a16:creationId xmlns:a16="http://schemas.microsoft.com/office/drawing/2014/main" id="{43A7F953-8600-F248-AFE0-2F899528C1CF}"/>
              </a:ext>
            </a:extLst>
          </p:cNvPr>
          <p:cNvSpPr txBox="1">
            <a:spLocks noChangeArrowheads="1"/>
          </p:cNvSpPr>
          <p:nvPr/>
        </p:nvSpPr>
        <p:spPr bwMode="auto">
          <a:xfrm>
            <a:off x="592998" y="6284036"/>
            <a:ext cx="793683" cy="181106"/>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Lage 6a-V059</a:t>
            </a:r>
          </a:p>
        </p:txBody>
      </p:sp>
      <p:sp>
        <p:nvSpPr>
          <p:cNvPr id="343" name="Textfeld 324">
            <a:extLst>
              <a:ext uri="{FF2B5EF4-FFF2-40B4-BE49-F238E27FC236}">
                <a16:creationId xmlns:a16="http://schemas.microsoft.com/office/drawing/2014/main" id="{D9B82FE9-FFEF-7241-AF16-9C43D84D3737}"/>
              </a:ext>
            </a:extLst>
          </p:cNvPr>
          <p:cNvSpPr txBox="1">
            <a:spLocks noChangeArrowheads="1"/>
          </p:cNvSpPr>
          <p:nvPr/>
        </p:nvSpPr>
        <p:spPr bwMode="auto">
          <a:xfrm>
            <a:off x="574675" y="6977643"/>
            <a:ext cx="812006" cy="17224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Lage 1a_v063</a:t>
            </a:r>
          </a:p>
        </p:txBody>
      </p:sp>
      <p:sp>
        <p:nvSpPr>
          <p:cNvPr id="344" name="Textfeld 324">
            <a:extLst>
              <a:ext uri="{FF2B5EF4-FFF2-40B4-BE49-F238E27FC236}">
                <a16:creationId xmlns:a16="http://schemas.microsoft.com/office/drawing/2014/main" id="{5E953D10-1730-1243-AE9F-151BD96594A4}"/>
              </a:ext>
            </a:extLst>
          </p:cNvPr>
          <p:cNvSpPr txBox="1">
            <a:spLocks noChangeArrowheads="1"/>
          </p:cNvSpPr>
          <p:nvPr/>
        </p:nvSpPr>
        <p:spPr bwMode="auto">
          <a:xfrm>
            <a:off x="601663" y="7605805"/>
            <a:ext cx="782638" cy="21547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Lage 2_v073</a:t>
            </a:r>
          </a:p>
        </p:txBody>
      </p:sp>
      <p:sp>
        <p:nvSpPr>
          <p:cNvPr id="345" name="Textfeld 324">
            <a:extLst>
              <a:ext uri="{FF2B5EF4-FFF2-40B4-BE49-F238E27FC236}">
                <a16:creationId xmlns:a16="http://schemas.microsoft.com/office/drawing/2014/main" id="{DE7CCDD3-C9DB-9C41-91B7-20883A489F8E}"/>
              </a:ext>
            </a:extLst>
          </p:cNvPr>
          <p:cNvSpPr txBox="1">
            <a:spLocks noChangeArrowheads="1"/>
          </p:cNvSpPr>
          <p:nvPr/>
        </p:nvSpPr>
        <p:spPr bwMode="auto">
          <a:xfrm>
            <a:off x="556496" y="8214954"/>
            <a:ext cx="757081" cy="21352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Lage 4_v074</a:t>
            </a:r>
          </a:p>
        </p:txBody>
      </p:sp>
      <p:sp>
        <p:nvSpPr>
          <p:cNvPr id="355" name="Textfeld 354">
            <a:extLst>
              <a:ext uri="{FF2B5EF4-FFF2-40B4-BE49-F238E27FC236}">
                <a16:creationId xmlns:a16="http://schemas.microsoft.com/office/drawing/2014/main" id="{D849F0BA-A648-BA48-A6B1-6537AEC9940B}"/>
              </a:ext>
            </a:extLst>
          </p:cNvPr>
          <p:cNvSpPr txBox="1"/>
          <p:nvPr/>
        </p:nvSpPr>
        <p:spPr>
          <a:xfrm flipH="1">
            <a:off x="-3370217" y="9100563"/>
            <a:ext cx="2498679" cy="830997"/>
          </a:xfrm>
          <a:prstGeom prst="rect">
            <a:avLst/>
          </a:prstGeom>
          <a:solidFill>
            <a:schemeClr val="accent1">
              <a:lumMod val="20000"/>
              <a:lumOff val="80000"/>
            </a:schemeClr>
          </a:solidFill>
        </p:spPr>
        <p:txBody>
          <a:bodyPr wrap="square" rtlCol="0">
            <a:spAutoFit/>
          </a:bodyPr>
          <a:lstStyle/>
          <a:p>
            <a:r>
              <a:rPr lang="de-DE" sz="1600" dirty="0"/>
              <a:t>Online: Antwort-Kategorien statt freie Antwort (&lt;3 Mo, 3-6 Mo, 6-12 Mo, &gt;12Mo</a:t>
            </a:r>
            <a:endParaRPr sz="1600" dirty="0"/>
          </a:p>
        </p:txBody>
      </p:sp>
      <p:sp>
        <p:nvSpPr>
          <p:cNvPr id="16395" name="Textfeld 324">
            <a:extLst>
              <a:ext uri="{FF2B5EF4-FFF2-40B4-BE49-F238E27FC236}">
                <a16:creationId xmlns:a16="http://schemas.microsoft.com/office/drawing/2014/main" id="{A4919D3D-C9EB-0A43-9610-788CAF339E2F}"/>
              </a:ext>
            </a:extLst>
          </p:cNvPr>
          <p:cNvSpPr txBox="1">
            <a:spLocks noChangeArrowheads="1"/>
          </p:cNvSpPr>
          <p:nvPr/>
        </p:nvSpPr>
        <p:spPr bwMode="auto">
          <a:xfrm>
            <a:off x="5537200" y="4033838"/>
            <a:ext cx="1143000" cy="76358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a:t>WoM</a:t>
            </a:r>
          </a:p>
          <a:p>
            <a:pPr eaLnBrk="1" hangingPunct="1">
              <a:spcBef>
                <a:spcPct val="0"/>
              </a:spcBef>
              <a:buFontTx/>
              <a:buNone/>
            </a:pPr>
            <a:r>
              <a:rPr lang="de-DE" altLang="de-DE" sz="800"/>
              <a:t>Klein et al 2017</a:t>
            </a:r>
          </a:p>
          <a:p>
            <a:pPr eaLnBrk="1" hangingPunct="1">
              <a:spcBef>
                <a:spcPct val="0"/>
              </a:spcBef>
              <a:buFontTx/>
              <a:buNone/>
            </a:pPr>
            <a:r>
              <a:rPr lang="de-DE" altLang="de-DE" sz="800"/>
              <a:t>Kim et al 2010</a:t>
            </a:r>
          </a:p>
        </p:txBody>
      </p:sp>
      <p:sp>
        <p:nvSpPr>
          <p:cNvPr id="16417" name="Textfeld 324">
            <a:extLst>
              <a:ext uri="{FF2B5EF4-FFF2-40B4-BE49-F238E27FC236}">
                <a16:creationId xmlns:a16="http://schemas.microsoft.com/office/drawing/2014/main" id="{09CD6B8B-6A84-7741-A26F-1A4EE8754ACF}"/>
              </a:ext>
            </a:extLst>
          </p:cNvPr>
          <p:cNvSpPr txBox="1">
            <a:spLocks noChangeArrowheads="1"/>
          </p:cNvSpPr>
          <p:nvPr/>
        </p:nvSpPr>
        <p:spPr bwMode="auto">
          <a:xfrm>
            <a:off x="5537200" y="2478088"/>
            <a:ext cx="1143000" cy="14573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a:t>Purchase Intention</a:t>
            </a:r>
          </a:p>
          <a:p>
            <a:pPr eaLnBrk="1" hangingPunct="1">
              <a:spcBef>
                <a:spcPct val="0"/>
              </a:spcBef>
              <a:buFontTx/>
              <a:buNone/>
            </a:pPr>
            <a:r>
              <a:rPr lang="de-DE" altLang="de-DE" sz="800"/>
              <a:t>MacKenzie et al  1986, </a:t>
            </a:r>
          </a:p>
          <a:p>
            <a:pPr eaLnBrk="1" hangingPunct="1">
              <a:spcBef>
                <a:spcPct val="0"/>
              </a:spcBef>
              <a:buFontTx/>
              <a:buNone/>
            </a:pPr>
            <a:r>
              <a:rPr lang="de-DE" altLang="de-DE" sz="800"/>
              <a:t>Homer 1999</a:t>
            </a:r>
            <a:endParaRPr lang="de-DE" altLang="de-DE" sz="800" b="1"/>
          </a:p>
        </p:txBody>
      </p:sp>
      <p:sp>
        <p:nvSpPr>
          <p:cNvPr id="16425" name="Textfeld 324">
            <a:extLst>
              <a:ext uri="{FF2B5EF4-FFF2-40B4-BE49-F238E27FC236}">
                <a16:creationId xmlns:a16="http://schemas.microsoft.com/office/drawing/2014/main" id="{30CC0274-B4EC-B14D-BFC7-CCDC0B804D01}"/>
              </a:ext>
            </a:extLst>
          </p:cNvPr>
          <p:cNvSpPr txBox="1">
            <a:spLocks noChangeArrowheads="1"/>
          </p:cNvSpPr>
          <p:nvPr/>
        </p:nvSpPr>
        <p:spPr bwMode="auto">
          <a:xfrm>
            <a:off x="5537200" y="1206500"/>
            <a:ext cx="1143000" cy="11747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Einstellung </a:t>
            </a:r>
            <a:r>
              <a:rPr lang="de-DE" altLang="de-DE" sz="800" b="1" dirty="0" err="1"/>
              <a:t>ggü</a:t>
            </a:r>
            <a:r>
              <a:rPr lang="de-DE" altLang="de-DE" sz="800" b="1" dirty="0"/>
              <a:t>. Pop-up Store/Attraktivität</a:t>
            </a:r>
          </a:p>
          <a:p>
            <a:pPr eaLnBrk="1" hangingPunct="1">
              <a:spcBef>
                <a:spcPct val="0"/>
              </a:spcBef>
              <a:buFontTx/>
              <a:buNone/>
            </a:pPr>
            <a:r>
              <a:rPr lang="de-DE" altLang="de-DE" sz="800" dirty="0"/>
              <a:t>Kim et al 2010</a:t>
            </a:r>
          </a:p>
          <a:p>
            <a:pPr eaLnBrk="1" hangingPunct="1">
              <a:spcBef>
                <a:spcPct val="0"/>
              </a:spcBef>
              <a:buFontTx/>
              <a:buNone/>
            </a:pPr>
            <a:r>
              <a:rPr lang="de-DE" altLang="de-DE" sz="800" dirty="0" err="1"/>
              <a:t>Niehm</a:t>
            </a:r>
            <a:r>
              <a:rPr lang="de-DE" altLang="de-DE" sz="800" dirty="0"/>
              <a:t> et al 2007</a:t>
            </a:r>
          </a:p>
        </p:txBody>
      </p:sp>
      <p:sp>
        <p:nvSpPr>
          <p:cNvPr id="299" name="Textfeld 324">
            <a:extLst>
              <a:ext uri="{FF2B5EF4-FFF2-40B4-BE49-F238E27FC236}">
                <a16:creationId xmlns:a16="http://schemas.microsoft.com/office/drawing/2014/main" id="{BAB768DD-CF15-43A2-9EB9-AD2CFFE4398C}"/>
              </a:ext>
            </a:extLst>
          </p:cNvPr>
          <p:cNvSpPr txBox="1">
            <a:spLocks noChangeArrowheads="1"/>
          </p:cNvSpPr>
          <p:nvPr/>
        </p:nvSpPr>
        <p:spPr bwMode="auto">
          <a:xfrm>
            <a:off x="4830242" y="5437457"/>
            <a:ext cx="900113" cy="201611"/>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Lage 3b-v058</a:t>
            </a:r>
          </a:p>
        </p:txBody>
      </p:sp>
      <p:sp>
        <p:nvSpPr>
          <p:cNvPr id="310" name="Textfeld 324">
            <a:extLst>
              <a:ext uri="{FF2B5EF4-FFF2-40B4-BE49-F238E27FC236}">
                <a16:creationId xmlns:a16="http://schemas.microsoft.com/office/drawing/2014/main" id="{966C447A-7615-4A42-82CB-74D82F6830F4}"/>
              </a:ext>
            </a:extLst>
          </p:cNvPr>
          <p:cNvSpPr txBox="1">
            <a:spLocks noChangeArrowheads="1"/>
          </p:cNvSpPr>
          <p:nvPr/>
        </p:nvSpPr>
        <p:spPr bwMode="auto">
          <a:xfrm>
            <a:off x="1958182" y="6297633"/>
            <a:ext cx="793683" cy="181106"/>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Lage 6b-V060</a:t>
            </a:r>
          </a:p>
        </p:txBody>
      </p:sp>
      <p:sp>
        <p:nvSpPr>
          <p:cNvPr id="314" name="Textfeld 324">
            <a:extLst>
              <a:ext uri="{FF2B5EF4-FFF2-40B4-BE49-F238E27FC236}">
                <a16:creationId xmlns:a16="http://schemas.microsoft.com/office/drawing/2014/main" id="{BCC73C5E-3559-456E-8C84-1615C84267C7}"/>
              </a:ext>
            </a:extLst>
          </p:cNvPr>
          <p:cNvSpPr txBox="1">
            <a:spLocks noChangeArrowheads="1"/>
          </p:cNvSpPr>
          <p:nvPr/>
        </p:nvSpPr>
        <p:spPr bwMode="auto">
          <a:xfrm>
            <a:off x="3323366" y="6311230"/>
            <a:ext cx="793683" cy="181106"/>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Lage 6c-V061</a:t>
            </a:r>
          </a:p>
        </p:txBody>
      </p:sp>
      <p:sp>
        <p:nvSpPr>
          <p:cNvPr id="315" name="Textfeld 324">
            <a:extLst>
              <a:ext uri="{FF2B5EF4-FFF2-40B4-BE49-F238E27FC236}">
                <a16:creationId xmlns:a16="http://schemas.microsoft.com/office/drawing/2014/main" id="{3BF29713-6417-4036-B402-550C0980DE08}"/>
              </a:ext>
            </a:extLst>
          </p:cNvPr>
          <p:cNvSpPr txBox="1">
            <a:spLocks noChangeArrowheads="1"/>
          </p:cNvSpPr>
          <p:nvPr/>
        </p:nvSpPr>
        <p:spPr bwMode="auto">
          <a:xfrm>
            <a:off x="5450714" y="6200133"/>
            <a:ext cx="793683" cy="181106"/>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Lage 6d-V062</a:t>
            </a:r>
          </a:p>
        </p:txBody>
      </p:sp>
      <p:sp>
        <p:nvSpPr>
          <p:cNvPr id="320" name="Textfeld 324">
            <a:extLst>
              <a:ext uri="{FF2B5EF4-FFF2-40B4-BE49-F238E27FC236}">
                <a16:creationId xmlns:a16="http://schemas.microsoft.com/office/drawing/2014/main" id="{BA9AC439-81DF-440E-99FE-E7CE8942FA9C}"/>
              </a:ext>
            </a:extLst>
          </p:cNvPr>
          <p:cNvSpPr txBox="1">
            <a:spLocks noChangeArrowheads="1"/>
          </p:cNvSpPr>
          <p:nvPr/>
        </p:nvSpPr>
        <p:spPr bwMode="auto">
          <a:xfrm>
            <a:off x="611298" y="8863407"/>
            <a:ext cx="757081" cy="21352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Lage 5_v084</a:t>
            </a:r>
          </a:p>
        </p:txBody>
      </p:sp>
      <p:sp>
        <p:nvSpPr>
          <p:cNvPr id="321" name="Textfeld 324">
            <a:extLst>
              <a:ext uri="{FF2B5EF4-FFF2-40B4-BE49-F238E27FC236}">
                <a16:creationId xmlns:a16="http://schemas.microsoft.com/office/drawing/2014/main" id="{B0E0607E-9F76-4BB5-ADE5-1F467ACF8E67}"/>
              </a:ext>
            </a:extLst>
          </p:cNvPr>
          <p:cNvSpPr txBox="1">
            <a:spLocks noChangeArrowheads="1"/>
          </p:cNvSpPr>
          <p:nvPr/>
        </p:nvSpPr>
        <p:spPr bwMode="auto">
          <a:xfrm>
            <a:off x="611298" y="9540476"/>
            <a:ext cx="757081" cy="21352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err="1"/>
              <a:t>Erf</a:t>
            </a:r>
            <a:r>
              <a:rPr lang="de-DE" altLang="de-DE" sz="800" b="1" dirty="0"/>
              <a:t>  1_v085</a:t>
            </a:r>
          </a:p>
        </p:txBody>
      </p:sp>
      <p:sp>
        <p:nvSpPr>
          <p:cNvPr id="322" name="Textfeld 324">
            <a:extLst>
              <a:ext uri="{FF2B5EF4-FFF2-40B4-BE49-F238E27FC236}">
                <a16:creationId xmlns:a16="http://schemas.microsoft.com/office/drawing/2014/main" id="{2D136B58-144D-4B02-99A4-5AE118BE4FA9}"/>
              </a:ext>
            </a:extLst>
          </p:cNvPr>
          <p:cNvSpPr txBox="1">
            <a:spLocks noChangeArrowheads="1"/>
          </p:cNvSpPr>
          <p:nvPr/>
        </p:nvSpPr>
        <p:spPr bwMode="auto">
          <a:xfrm>
            <a:off x="3590925" y="9619248"/>
            <a:ext cx="757081" cy="21352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err="1"/>
              <a:t>Erf</a:t>
            </a:r>
            <a:r>
              <a:rPr lang="de-DE" altLang="de-DE" sz="800" b="1" dirty="0"/>
              <a:t>  2_v086</a:t>
            </a:r>
          </a:p>
        </p:txBody>
      </p:sp>
      <p:sp>
        <p:nvSpPr>
          <p:cNvPr id="323" name="Textfeld 324">
            <a:extLst>
              <a:ext uri="{FF2B5EF4-FFF2-40B4-BE49-F238E27FC236}">
                <a16:creationId xmlns:a16="http://schemas.microsoft.com/office/drawing/2014/main" id="{DB821B11-0427-4BE2-A9FF-7468154BCF4E}"/>
              </a:ext>
            </a:extLst>
          </p:cNvPr>
          <p:cNvSpPr txBox="1">
            <a:spLocks noChangeArrowheads="1"/>
          </p:cNvSpPr>
          <p:nvPr/>
        </p:nvSpPr>
        <p:spPr bwMode="auto">
          <a:xfrm>
            <a:off x="5549901" y="9037639"/>
            <a:ext cx="1143000" cy="57410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Erfahrung</a:t>
            </a:r>
            <a:endParaRPr lang="de-DE" altLang="de-DE"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36">
            <a:extLst>
              <a:ext uri="{FF2B5EF4-FFF2-40B4-BE49-F238E27FC236}">
                <a16:creationId xmlns:a16="http://schemas.microsoft.com/office/drawing/2014/main" id="{681E29DA-D5E5-D947-8428-1705C4D9CACC}"/>
              </a:ext>
            </a:extLst>
          </p:cNvPr>
          <p:cNvSpPr txBox="1">
            <a:spLocks noChangeArrowheads="1"/>
          </p:cNvSpPr>
          <p:nvPr/>
        </p:nvSpPr>
        <p:spPr bwMode="auto">
          <a:xfrm>
            <a:off x="0" y="814388"/>
            <a:ext cx="6777038" cy="461962"/>
          </a:xfrm>
          <a:prstGeom prst="rect">
            <a:avLst/>
          </a:prstGeom>
          <a:noFill/>
          <a:ln w="9525">
            <a:noFill/>
            <a:miter lim="800000"/>
            <a:headEnd/>
            <a:tailEnd/>
          </a:ln>
          <a:effectLst/>
        </p:spPr>
        <p:txBody>
          <a:bodyPr>
            <a:spAutoFit/>
          </a:bodyPr>
          <a:lstStyle/>
          <a:p>
            <a:pPr marL="182563" indent="-166688" algn="just" eaLnBrk="1" hangingPunct="1">
              <a:lnSpc>
                <a:spcPct val="120000"/>
              </a:lnSpc>
              <a:defRPr/>
            </a:pPr>
            <a:r>
              <a:rPr lang="de-DE" sz="1000" b="1" dirty="0">
                <a:latin typeface="+mj-lt"/>
                <a:cs typeface="+mn-cs"/>
              </a:rPr>
              <a:t>7. 	</a:t>
            </a:r>
            <a:r>
              <a:rPr lang="de-DE" sz="1000" dirty="0">
                <a:latin typeface="+mj-lt"/>
                <a:cs typeface="+mn-cs"/>
              </a:rPr>
              <a:t>Nun geht es um </a:t>
            </a:r>
            <a:r>
              <a:rPr lang="de-DE" sz="1000" b="1" dirty="0">
                <a:latin typeface="+mj-lt"/>
                <a:cs typeface="+mn-cs"/>
              </a:rPr>
              <a:t>Ihre Person</a:t>
            </a:r>
            <a:r>
              <a:rPr lang="de-DE" sz="1000" dirty="0">
                <a:latin typeface="+mj-lt"/>
                <a:cs typeface="+mn-cs"/>
              </a:rPr>
              <a:t>. Bitte geben Sie an, ob Sie den folgenden Aussagen über Ihre Person zustimmen oder sie eher ablehnen. Nutzen Sie hierzu wieder die bekannte Skala.</a:t>
            </a:r>
          </a:p>
        </p:txBody>
      </p:sp>
      <p:grpSp>
        <p:nvGrpSpPr>
          <p:cNvPr id="17410" name="Gruppieren 288">
            <a:extLst>
              <a:ext uri="{FF2B5EF4-FFF2-40B4-BE49-F238E27FC236}">
                <a16:creationId xmlns:a16="http://schemas.microsoft.com/office/drawing/2014/main" id="{E5D08148-8567-AE47-90DF-6E1B6A1D0E71}"/>
              </a:ext>
            </a:extLst>
          </p:cNvPr>
          <p:cNvGrpSpPr>
            <a:grpSpLocks/>
          </p:cNvGrpSpPr>
          <p:nvPr/>
        </p:nvGrpSpPr>
        <p:grpSpPr bwMode="auto">
          <a:xfrm>
            <a:off x="5291138" y="1008063"/>
            <a:ext cx="1538287" cy="246062"/>
            <a:chOff x="5292725" y="752475"/>
            <a:chExt cx="1538288" cy="246063"/>
          </a:xfrm>
        </p:grpSpPr>
        <p:sp>
          <p:nvSpPr>
            <p:cNvPr id="4" name="Text Box 975">
              <a:extLst>
                <a:ext uri="{FF2B5EF4-FFF2-40B4-BE49-F238E27FC236}">
                  <a16:creationId xmlns:a16="http://schemas.microsoft.com/office/drawing/2014/main" id="{329E8FA2-A6E7-9846-9090-16B53B9EBF0A}"/>
                </a:ext>
              </a:extLst>
            </p:cNvPr>
            <p:cNvSpPr txBox="1">
              <a:spLocks noChangeArrowheads="1"/>
            </p:cNvSpPr>
            <p:nvPr/>
          </p:nvSpPr>
          <p:spPr bwMode="auto">
            <a:xfrm>
              <a:off x="5292725" y="754062"/>
              <a:ext cx="296862"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-3</a:t>
              </a:r>
            </a:p>
          </p:txBody>
        </p:sp>
        <p:sp>
          <p:nvSpPr>
            <p:cNvPr id="5" name="Text Box 976">
              <a:extLst>
                <a:ext uri="{FF2B5EF4-FFF2-40B4-BE49-F238E27FC236}">
                  <a16:creationId xmlns:a16="http://schemas.microsoft.com/office/drawing/2014/main" id="{C463B44C-2ED7-4849-92C0-35DEC36A9A24}"/>
                </a:ext>
              </a:extLst>
            </p:cNvPr>
            <p:cNvSpPr txBox="1">
              <a:spLocks noChangeArrowheads="1"/>
            </p:cNvSpPr>
            <p:nvPr/>
          </p:nvSpPr>
          <p:spPr bwMode="auto">
            <a:xfrm>
              <a:off x="5489575" y="754062"/>
              <a:ext cx="296862"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-2</a:t>
              </a:r>
            </a:p>
          </p:txBody>
        </p:sp>
        <p:sp>
          <p:nvSpPr>
            <p:cNvPr id="6" name="Text Box 977">
              <a:extLst>
                <a:ext uri="{FF2B5EF4-FFF2-40B4-BE49-F238E27FC236}">
                  <a16:creationId xmlns:a16="http://schemas.microsoft.com/office/drawing/2014/main" id="{AA9387D1-80EC-5F49-874F-5EFCB7C84788}"/>
                </a:ext>
              </a:extLst>
            </p:cNvPr>
            <p:cNvSpPr txBox="1">
              <a:spLocks noChangeArrowheads="1"/>
            </p:cNvSpPr>
            <p:nvPr/>
          </p:nvSpPr>
          <p:spPr bwMode="auto">
            <a:xfrm>
              <a:off x="5700712" y="754062"/>
              <a:ext cx="296863" cy="244476"/>
            </a:xfrm>
            <a:prstGeom prst="rect">
              <a:avLst/>
            </a:prstGeom>
            <a:noFill/>
            <a:ln w="9525">
              <a:noFill/>
              <a:miter lim="800000"/>
              <a:headEnd/>
              <a:tailEnd/>
            </a:ln>
          </p:spPr>
          <p:txBody>
            <a:bodyPr wrap="none">
              <a:spAutoFit/>
            </a:bodyPr>
            <a:lstStyle/>
            <a:p>
              <a:pPr eaLnBrk="1" hangingPunct="1">
                <a:defRPr/>
              </a:pPr>
              <a:r>
                <a:rPr lang="de-DE" sz="1000" dirty="0">
                  <a:latin typeface="+mj-lt"/>
                  <a:cs typeface="+mn-cs"/>
                </a:rPr>
                <a:t>-1</a:t>
              </a:r>
            </a:p>
          </p:txBody>
        </p:sp>
        <p:sp>
          <p:nvSpPr>
            <p:cNvPr id="7" name="Text Box 978">
              <a:extLst>
                <a:ext uri="{FF2B5EF4-FFF2-40B4-BE49-F238E27FC236}">
                  <a16:creationId xmlns:a16="http://schemas.microsoft.com/office/drawing/2014/main" id="{7F8211D7-EA3E-2F43-A296-1B0E4C194D18}"/>
                </a:ext>
              </a:extLst>
            </p:cNvPr>
            <p:cNvSpPr txBox="1">
              <a:spLocks noChangeArrowheads="1"/>
            </p:cNvSpPr>
            <p:nvPr/>
          </p:nvSpPr>
          <p:spPr bwMode="auto">
            <a:xfrm>
              <a:off x="6096001" y="754062"/>
              <a:ext cx="328612"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+1</a:t>
              </a:r>
            </a:p>
          </p:txBody>
        </p:sp>
        <p:sp>
          <p:nvSpPr>
            <p:cNvPr id="8" name="Text Box 979">
              <a:extLst>
                <a:ext uri="{FF2B5EF4-FFF2-40B4-BE49-F238E27FC236}">
                  <a16:creationId xmlns:a16="http://schemas.microsoft.com/office/drawing/2014/main" id="{0862A59A-44BB-9140-AC32-B6C4E1D433D9}"/>
                </a:ext>
              </a:extLst>
            </p:cNvPr>
            <p:cNvSpPr txBox="1">
              <a:spLocks noChangeArrowheads="1"/>
            </p:cNvSpPr>
            <p:nvPr/>
          </p:nvSpPr>
          <p:spPr bwMode="auto">
            <a:xfrm>
              <a:off x="6297613" y="754062"/>
              <a:ext cx="328613"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+2</a:t>
              </a:r>
            </a:p>
          </p:txBody>
        </p:sp>
        <p:sp>
          <p:nvSpPr>
            <p:cNvPr id="9" name="Text Box 980">
              <a:extLst>
                <a:ext uri="{FF2B5EF4-FFF2-40B4-BE49-F238E27FC236}">
                  <a16:creationId xmlns:a16="http://schemas.microsoft.com/office/drawing/2014/main" id="{887929C6-2513-1A45-94B4-DE726255A753}"/>
                </a:ext>
              </a:extLst>
            </p:cNvPr>
            <p:cNvSpPr txBox="1">
              <a:spLocks noChangeArrowheads="1"/>
            </p:cNvSpPr>
            <p:nvPr/>
          </p:nvSpPr>
          <p:spPr bwMode="auto">
            <a:xfrm>
              <a:off x="6502401" y="754062"/>
              <a:ext cx="328612"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+3</a:t>
              </a:r>
            </a:p>
          </p:txBody>
        </p:sp>
        <p:sp>
          <p:nvSpPr>
            <p:cNvPr id="10" name="Text Box 981">
              <a:extLst>
                <a:ext uri="{FF2B5EF4-FFF2-40B4-BE49-F238E27FC236}">
                  <a16:creationId xmlns:a16="http://schemas.microsoft.com/office/drawing/2014/main" id="{25BEF8F0-3D71-5A4E-ADB9-E8636BB84F0C}"/>
                </a:ext>
              </a:extLst>
            </p:cNvPr>
            <p:cNvSpPr txBox="1">
              <a:spLocks noChangeArrowheads="1"/>
            </p:cNvSpPr>
            <p:nvPr/>
          </p:nvSpPr>
          <p:spPr bwMode="auto">
            <a:xfrm>
              <a:off x="5921375" y="752475"/>
              <a:ext cx="254000" cy="244476"/>
            </a:xfrm>
            <a:prstGeom prst="rect">
              <a:avLst/>
            </a:prstGeom>
            <a:noFill/>
            <a:ln w="9525">
              <a:noFill/>
              <a:miter lim="800000"/>
              <a:headEnd/>
              <a:tailEnd/>
            </a:ln>
          </p:spPr>
          <p:txBody>
            <a:bodyPr wrap="none">
              <a:spAutoFit/>
            </a:bodyPr>
            <a:lstStyle/>
            <a:p>
              <a:pPr eaLnBrk="1" hangingPunct="1">
                <a:defRPr/>
              </a:pPr>
              <a:r>
                <a:rPr lang="de-DE" sz="1000">
                  <a:latin typeface="+mj-lt"/>
                  <a:cs typeface="+mn-cs"/>
                </a:rPr>
                <a:t>0</a:t>
              </a:r>
            </a:p>
          </p:txBody>
        </p:sp>
      </p:grpSp>
      <p:grpSp>
        <p:nvGrpSpPr>
          <p:cNvPr id="17411" name="Gruppieren 281">
            <a:extLst>
              <a:ext uri="{FF2B5EF4-FFF2-40B4-BE49-F238E27FC236}">
                <a16:creationId xmlns:a16="http://schemas.microsoft.com/office/drawing/2014/main" id="{8E147480-4AEE-0A4F-9F08-F59A555951F5}"/>
              </a:ext>
            </a:extLst>
          </p:cNvPr>
          <p:cNvGrpSpPr>
            <a:grpSpLocks/>
          </p:cNvGrpSpPr>
          <p:nvPr/>
        </p:nvGrpSpPr>
        <p:grpSpPr bwMode="auto">
          <a:xfrm>
            <a:off x="76200" y="4763"/>
            <a:ext cx="6705600" cy="750887"/>
            <a:chOff x="76200" y="5095871"/>
            <a:chExt cx="6705600" cy="750888"/>
          </a:xfrm>
        </p:grpSpPr>
        <p:sp>
          <p:nvSpPr>
            <p:cNvPr id="17668" name="Rectangle 902">
              <a:extLst>
                <a:ext uri="{FF2B5EF4-FFF2-40B4-BE49-F238E27FC236}">
                  <a16:creationId xmlns:a16="http://schemas.microsoft.com/office/drawing/2014/main" id="{CBC59C77-39F7-1A41-8A93-038A5A58AC7F}"/>
                </a:ext>
              </a:extLst>
            </p:cNvPr>
            <p:cNvSpPr>
              <a:spLocks noChangeArrowheads="1"/>
            </p:cNvSpPr>
            <p:nvPr/>
          </p:nvSpPr>
          <p:spPr bwMode="auto">
            <a:xfrm>
              <a:off x="76200" y="5095871"/>
              <a:ext cx="979259"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3" name="Rectangle 904">
              <a:extLst>
                <a:ext uri="{FF2B5EF4-FFF2-40B4-BE49-F238E27FC236}">
                  <a16:creationId xmlns:a16="http://schemas.microsoft.com/office/drawing/2014/main" id="{62131717-8EA3-C443-B43B-676AB244CEBA}"/>
                </a:ext>
              </a:extLst>
            </p:cNvPr>
            <p:cNvSpPr>
              <a:spLocks noChangeArrowheads="1"/>
            </p:cNvSpPr>
            <p:nvPr/>
          </p:nvSpPr>
          <p:spPr bwMode="auto">
            <a:xfrm>
              <a:off x="76200" y="5553072"/>
              <a:ext cx="979488" cy="274637"/>
            </a:xfrm>
            <a:prstGeom prst="rect">
              <a:avLst/>
            </a:prstGeom>
            <a:solidFill>
              <a:srgbClr val="FFFFFF"/>
            </a:solidFill>
            <a:ln w="9525">
              <a:solidFill>
                <a:srgbClr val="000000"/>
              </a:solidFill>
              <a:miter lim="800000"/>
              <a:headEnd/>
              <a:tailEnd/>
            </a:ln>
          </p:spPr>
          <p:txBody>
            <a:bodyPr/>
            <a:lstStyle/>
            <a:p>
              <a:pPr eaLnBrk="1" hangingPunct="1">
                <a:defRPr/>
              </a:pPr>
              <a:endParaRPr lang="de-DE">
                <a:latin typeface="+mj-lt"/>
                <a:cs typeface="+mn-cs"/>
              </a:endParaRPr>
            </a:p>
          </p:txBody>
        </p:sp>
        <p:sp>
          <p:nvSpPr>
            <p:cNvPr id="17670" name="Text Box 905">
              <a:extLst>
                <a:ext uri="{FF2B5EF4-FFF2-40B4-BE49-F238E27FC236}">
                  <a16:creationId xmlns:a16="http://schemas.microsoft.com/office/drawing/2014/main" id="{DAF10D22-A3AC-824C-A800-2EDF5ACEA258}"/>
                </a:ext>
              </a:extLst>
            </p:cNvPr>
            <p:cNvSpPr txBox="1">
              <a:spLocks noChangeArrowheads="1"/>
            </p:cNvSpPr>
            <p:nvPr/>
          </p:nvSpPr>
          <p:spPr bwMode="auto">
            <a:xfrm>
              <a:off x="195763" y="5572121"/>
              <a:ext cx="740129"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DE" altLang="de-DE" sz="1000" dirty="0">
                  <a:latin typeface="Times" pitchFamily="2" charset="0"/>
                </a:rPr>
                <a:t>-3</a:t>
              </a:r>
            </a:p>
          </p:txBody>
        </p:sp>
        <p:sp>
          <p:nvSpPr>
            <p:cNvPr id="17671" name="Rectangle 907">
              <a:extLst>
                <a:ext uri="{FF2B5EF4-FFF2-40B4-BE49-F238E27FC236}">
                  <a16:creationId xmlns:a16="http://schemas.microsoft.com/office/drawing/2014/main" id="{C97AFB7B-8015-CB49-ABED-6E97A70E0B25}"/>
                </a:ext>
              </a:extLst>
            </p:cNvPr>
            <p:cNvSpPr>
              <a:spLocks noChangeArrowheads="1"/>
            </p:cNvSpPr>
            <p:nvPr/>
          </p:nvSpPr>
          <p:spPr bwMode="auto">
            <a:xfrm>
              <a:off x="1055459" y="5095871"/>
              <a:ext cx="952279"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6" name="Text Box 908">
              <a:extLst>
                <a:ext uri="{FF2B5EF4-FFF2-40B4-BE49-F238E27FC236}">
                  <a16:creationId xmlns:a16="http://schemas.microsoft.com/office/drawing/2014/main" id="{C7668E4A-C32C-F343-B202-D291FD586E35}"/>
                </a:ext>
              </a:extLst>
            </p:cNvPr>
            <p:cNvSpPr txBox="1">
              <a:spLocks noChangeArrowheads="1"/>
            </p:cNvSpPr>
            <p:nvPr/>
          </p:nvSpPr>
          <p:spPr bwMode="auto">
            <a:xfrm>
              <a:off x="1055688" y="5133971"/>
              <a:ext cx="952500" cy="549276"/>
            </a:xfrm>
            <a:prstGeom prst="rect">
              <a:avLst/>
            </a:prstGeom>
            <a:noFill/>
            <a:ln w="9525">
              <a:noFill/>
              <a:miter lim="800000"/>
              <a:headEnd/>
              <a:tailEnd/>
            </a:ln>
          </p:spPr>
          <p:txBody>
            <a:bodyPr/>
            <a:lstStyle/>
            <a:p>
              <a:pPr algn="ctr" eaLnBrk="1" hangingPunct="1">
                <a:defRPr/>
              </a:pPr>
              <a:r>
                <a:rPr lang="de-DE" sz="1000">
                  <a:latin typeface="+mj-lt"/>
                  <a:cs typeface="+mn-cs"/>
                </a:rPr>
                <a:t>lehne </a:t>
              </a:r>
              <a:br>
                <a:rPr lang="de-DE" sz="1000">
                  <a:latin typeface="+mj-lt"/>
                  <a:cs typeface="+mn-cs"/>
                </a:rPr>
              </a:br>
              <a:r>
                <a:rPr lang="de-DE" sz="1000">
                  <a:latin typeface="+mj-lt"/>
                  <a:cs typeface="+mn-cs"/>
                </a:rPr>
                <a:t>ab</a:t>
              </a:r>
            </a:p>
          </p:txBody>
        </p:sp>
        <p:sp>
          <p:nvSpPr>
            <p:cNvPr id="17673" name="Rectangle 909">
              <a:extLst>
                <a:ext uri="{FF2B5EF4-FFF2-40B4-BE49-F238E27FC236}">
                  <a16:creationId xmlns:a16="http://schemas.microsoft.com/office/drawing/2014/main" id="{5395B2C1-2010-264B-BFF2-681F01658434}"/>
                </a:ext>
              </a:extLst>
            </p:cNvPr>
            <p:cNvSpPr>
              <a:spLocks noChangeArrowheads="1"/>
            </p:cNvSpPr>
            <p:nvPr/>
          </p:nvSpPr>
          <p:spPr bwMode="auto">
            <a:xfrm>
              <a:off x="1055459" y="5553071"/>
              <a:ext cx="952279"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8" name="Text Box 910">
              <a:extLst>
                <a:ext uri="{FF2B5EF4-FFF2-40B4-BE49-F238E27FC236}">
                  <a16:creationId xmlns:a16="http://schemas.microsoft.com/office/drawing/2014/main" id="{8475EBBE-7624-0144-B88E-298166948F34}"/>
                </a:ext>
              </a:extLst>
            </p:cNvPr>
            <p:cNvSpPr txBox="1">
              <a:spLocks noChangeArrowheads="1"/>
            </p:cNvSpPr>
            <p:nvPr/>
          </p:nvSpPr>
          <p:spPr bwMode="auto">
            <a:xfrm>
              <a:off x="1160463" y="5572122"/>
              <a:ext cx="741362" cy="274637"/>
            </a:xfrm>
            <a:prstGeom prst="rect">
              <a:avLst/>
            </a:prstGeom>
            <a:noFill/>
            <a:ln w="9525">
              <a:noFill/>
              <a:miter lim="800000"/>
              <a:headEnd/>
              <a:tailEnd/>
            </a:ln>
          </p:spPr>
          <p:txBody>
            <a:bodyPr/>
            <a:lstStyle/>
            <a:p>
              <a:pPr algn="ctr" eaLnBrk="1" hangingPunct="1">
                <a:defRPr/>
              </a:pPr>
              <a:r>
                <a:rPr lang="de-DE" sz="1000" dirty="0">
                  <a:latin typeface="+mj-lt"/>
                  <a:cs typeface="+mn-cs"/>
                </a:rPr>
                <a:t>-2</a:t>
              </a:r>
            </a:p>
          </p:txBody>
        </p:sp>
        <p:sp>
          <p:nvSpPr>
            <p:cNvPr id="17675" name="Rectangle 912">
              <a:extLst>
                <a:ext uri="{FF2B5EF4-FFF2-40B4-BE49-F238E27FC236}">
                  <a16:creationId xmlns:a16="http://schemas.microsoft.com/office/drawing/2014/main" id="{881E78FA-7688-4248-AEBC-A29C9773714A}"/>
                </a:ext>
              </a:extLst>
            </p:cNvPr>
            <p:cNvSpPr>
              <a:spLocks noChangeArrowheads="1"/>
            </p:cNvSpPr>
            <p:nvPr/>
          </p:nvSpPr>
          <p:spPr bwMode="auto">
            <a:xfrm>
              <a:off x="2007737" y="5095871"/>
              <a:ext cx="950684"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20" name="Text Box 913">
              <a:extLst>
                <a:ext uri="{FF2B5EF4-FFF2-40B4-BE49-F238E27FC236}">
                  <a16:creationId xmlns:a16="http://schemas.microsoft.com/office/drawing/2014/main" id="{F34CD85F-FA71-054D-98B4-4D57ABCCF435}"/>
                </a:ext>
              </a:extLst>
            </p:cNvPr>
            <p:cNvSpPr txBox="1">
              <a:spLocks noChangeArrowheads="1"/>
            </p:cNvSpPr>
            <p:nvPr/>
          </p:nvSpPr>
          <p:spPr bwMode="auto">
            <a:xfrm>
              <a:off x="2008188" y="5133971"/>
              <a:ext cx="950912" cy="549276"/>
            </a:xfrm>
            <a:prstGeom prst="rect">
              <a:avLst/>
            </a:prstGeom>
            <a:noFill/>
            <a:ln w="9525">
              <a:noFill/>
              <a:miter lim="800000"/>
              <a:headEnd/>
              <a:tailEnd/>
            </a:ln>
          </p:spPr>
          <p:txBody>
            <a:bodyPr/>
            <a:lstStyle/>
            <a:p>
              <a:pPr algn="ctr" eaLnBrk="1" hangingPunct="1">
                <a:defRPr/>
              </a:pPr>
              <a:r>
                <a:rPr lang="de-DE" sz="1000" dirty="0">
                  <a:latin typeface="+mj-lt"/>
                  <a:cs typeface="+mn-cs"/>
                </a:rPr>
                <a:t>lehne </a:t>
              </a:r>
              <a:br>
                <a:rPr lang="de-DE" sz="1000" dirty="0">
                  <a:latin typeface="+mj-lt"/>
                  <a:cs typeface="+mn-cs"/>
                </a:rPr>
              </a:br>
              <a:r>
                <a:rPr lang="de-DE" sz="1000" dirty="0">
                  <a:latin typeface="+mj-lt"/>
                  <a:cs typeface="+mn-cs"/>
                </a:rPr>
                <a:t>eher ab</a:t>
              </a:r>
            </a:p>
            <a:p>
              <a:pPr eaLnBrk="1" hangingPunct="1">
                <a:defRPr/>
              </a:pPr>
              <a:endParaRPr lang="de-DE" sz="1000" dirty="0">
                <a:latin typeface="+mj-lt"/>
                <a:cs typeface="+mn-cs"/>
              </a:endParaRPr>
            </a:p>
          </p:txBody>
        </p:sp>
        <p:sp>
          <p:nvSpPr>
            <p:cNvPr id="17677" name="Rectangle 914">
              <a:extLst>
                <a:ext uri="{FF2B5EF4-FFF2-40B4-BE49-F238E27FC236}">
                  <a16:creationId xmlns:a16="http://schemas.microsoft.com/office/drawing/2014/main" id="{C8DA92D1-E265-C24F-836A-2B9CEB504129}"/>
                </a:ext>
              </a:extLst>
            </p:cNvPr>
            <p:cNvSpPr>
              <a:spLocks noChangeArrowheads="1"/>
            </p:cNvSpPr>
            <p:nvPr/>
          </p:nvSpPr>
          <p:spPr bwMode="auto">
            <a:xfrm>
              <a:off x="2007737" y="5553071"/>
              <a:ext cx="950684"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22" name="Text Box 915">
              <a:extLst>
                <a:ext uri="{FF2B5EF4-FFF2-40B4-BE49-F238E27FC236}">
                  <a16:creationId xmlns:a16="http://schemas.microsoft.com/office/drawing/2014/main" id="{618AC0A4-93B3-0D48-9C93-6984F8E2EBAD}"/>
                </a:ext>
              </a:extLst>
            </p:cNvPr>
            <p:cNvSpPr txBox="1">
              <a:spLocks noChangeArrowheads="1"/>
            </p:cNvSpPr>
            <p:nvPr/>
          </p:nvSpPr>
          <p:spPr bwMode="auto">
            <a:xfrm>
              <a:off x="2112963" y="5553072"/>
              <a:ext cx="739775" cy="274637"/>
            </a:xfrm>
            <a:prstGeom prst="rect">
              <a:avLst/>
            </a:prstGeom>
            <a:noFill/>
            <a:ln w="9525">
              <a:noFill/>
              <a:miter lim="800000"/>
              <a:headEnd/>
              <a:tailEnd/>
            </a:ln>
          </p:spPr>
          <p:txBody>
            <a:bodyPr/>
            <a:lstStyle/>
            <a:p>
              <a:pPr algn="ctr" eaLnBrk="1" hangingPunct="1">
                <a:defRPr/>
              </a:pPr>
              <a:r>
                <a:rPr lang="de-DE" sz="1000">
                  <a:latin typeface="+mj-lt"/>
                  <a:cs typeface="+mn-cs"/>
                </a:rPr>
                <a:t>-1</a:t>
              </a:r>
            </a:p>
          </p:txBody>
        </p:sp>
        <p:sp>
          <p:nvSpPr>
            <p:cNvPr id="17679" name="Rectangle 917">
              <a:extLst>
                <a:ext uri="{FF2B5EF4-FFF2-40B4-BE49-F238E27FC236}">
                  <a16:creationId xmlns:a16="http://schemas.microsoft.com/office/drawing/2014/main" id="{5A8723D3-D124-1340-AA5B-12FAB6EE96F3}"/>
                </a:ext>
              </a:extLst>
            </p:cNvPr>
            <p:cNvSpPr>
              <a:spLocks noChangeArrowheads="1"/>
            </p:cNvSpPr>
            <p:nvPr/>
          </p:nvSpPr>
          <p:spPr bwMode="auto">
            <a:xfrm>
              <a:off x="2958421" y="5095871"/>
              <a:ext cx="950684"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24" name="Text Box 918">
              <a:extLst>
                <a:ext uri="{FF2B5EF4-FFF2-40B4-BE49-F238E27FC236}">
                  <a16:creationId xmlns:a16="http://schemas.microsoft.com/office/drawing/2014/main" id="{35E93FAB-E291-5941-A6F9-CCFF17E0C764}"/>
                </a:ext>
              </a:extLst>
            </p:cNvPr>
            <p:cNvSpPr txBox="1">
              <a:spLocks noChangeArrowheads="1"/>
            </p:cNvSpPr>
            <p:nvPr/>
          </p:nvSpPr>
          <p:spPr bwMode="auto">
            <a:xfrm>
              <a:off x="2959100" y="5133971"/>
              <a:ext cx="949325" cy="549276"/>
            </a:xfrm>
            <a:prstGeom prst="rect">
              <a:avLst/>
            </a:prstGeom>
            <a:noFill/>
            <a:ln w="9525">
              <a:noFill/>
              <a:miter lim="800000"/>
              <a:headEnd/>
              <a:tailEnd/>
            </a:ln>
          </p:spPr>
          <p:txBody>
            <a:bodyPr/>
            <a:lstStyle/>
            <a:p>
              <a:pPr algn="ctr" eaLnBrk="1" hangingPunct="1">
                <a:defRPr/>
              </a:pPr>
              <a:r>
                <a:rPr lang="de-DE" sz="1000">
                  <a:latin typeface="+mj-lt"/>
                  <a:cs typeface="+mn-cs"/>
                </a:rPr>
                <a:t>weder/</a:t>
              </a:r>
            </a:p>
            <a:p>
              <a:pPr algn="ctr" eaLnBrk="1" hangingPunct="1">
                <a:defRPr/>
              </a:pPr>
              <a:r>
                <a:rPr lang="de-DE" sz="1000">
                  <a:latin typeface="+mj-lt"/>
                  <a:cs typeface="+mn-cs"/>
                </a:rPr>
                <a:t>noch</a:t>
              </a:r>
            </a:p>
            <a:p>
              <a:pPr eaLnBrk="1" hangingPunct="1">
                <a:defRPr/>
              </a:pPr>
              <a:endParaRPr lang="de-DE" sz="1000">
                <a:latin typeface="+mj-lt"/>
                <a:cs typeface="+mn-cs"/>
              </a:endParaRPr>
            </a:p>
          </p:txBody>
        </p:sp>
        <p:sp>
          <p:nvSpPr>
            <p:cNvPr id="17681" name="Rectangle 919">
              <a:extLst>
                <a:ext uri="{FF2B5EF4-FFF2-40B4-BE49-F238E27FC236}">
                  <a16:creationId xmlns:a16="http://schemas.microsoft.com/office/drawing/2014/main" id="{4EA2A2BB-FEA3-984D-9112-10DBF517C1D5}"/>
                </a:ext>
              </a:extLst>
            </p:cNvPr>
            <p:cNvSpPr>
              <a:spLocks noChangeArrowheads="1"/>
            </p:cNvSpPr>
            <p:nvPr/>
          </p:nvSpPr>
          <p:spPr bwMode="auto">
            <a:xfrm>
              <a:off x="2958421" y="5553071"/>
              <a:ext cx="950684"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26" name="Text Box 920">
              <a:extLst>
                <a:ext uri="{FF2B5EF4-FFF2-40B4-BE49-F238E27FC236}">
                  <a16:creationId xmlns:a16="http://schemas.microsoft.com/office/drawing/2014/main" id="{3D4A788A-366A-9441-9F74-58252D56B95F}"/>
                </a:ext>
              </a:extLst>
            </p:cNvPr>
            <p:cNvSpPr txBox="1">
              <a:spLocks noChangeArrowheads="1"/>
            </p:cNvSpPr>
            <p:nvPr/>
          </p:nvSpPr>
          <p:spPr bwMode="auto">
            <a:xfrm>
              <a:off x="3063875" y="5572122"/>
              <a:ext cx="739775" cy="274637"/>
            </a:xfrm>
            <a:prstGeom prst="rect">
              <a:avLst/>
            </a:prstGeom>
            <a:noFill/>
            <a:ln w="9525">
              <a:noFill/>
              <a:miter lim="800000"/>
              <a:headEnd/>
              <a:tailEnd/>
            </a:ln>
          </p:spPr>
          <p:txBody>
            <a:bodyPr/>
            <a:lstStyle/>
            <a:p>
              <a:pPr algn="ctr" eaLnBrk="1" hangingPunct="1">
                <a:defRPr/>
              </a:pPr>
              <a:r>
                <a:rPr lang="de-DE" sz="1000">
                  <a:latin typeface="+mj-lt"/>
                  <a:cs typeface="+mn-cs"/>
                </a:rPr>
                <a:t>0</a:t>
              </a:r>
            </a:p>
          </p:txBody>
        </p:sp>
        <p:sp>
          <p:nvSpPr>
            <p:cNvPr id="17683" name="Rectangle 921">
              <a:extLst>
                <a:ext uri="{FF2B5EF4-FFF2-40B4-BE49-F238E27FC236}">
                  <a16:creationId xmlns:a16="http://schemas.microsoft.com/office/drawing/2014/main" id="{DFC6F224-72F3-3F43-AB16-86280023D079}"/>
                </a:ext>
              </a:extLst>
            </p:cNvPr>
            <p:cNvSpPr>
              <a:spLocks noChangeArrowheads="1"/>
            </p:cNvSpPr>
            <p:nvPr/>
          </p:nvSpPr>
          <p:spPr bwMode="auto">
            <a:xfrm>
              <a:off x="3909104" y="5095871"/>
              <a:ext cx="950684"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28" name="Text Box 922">
              <a:extLst>
                <a:ext uri="{FF2B5EF4-FFF2-40B4-BE49-F238E27FC236}">
                  <a16:creationId xmlns:a16="http://schemas.microsoft.com/office/drawing/2014/main" id="{ED31214F-BF39-E347-9CB5-255383635E04}"/>
                </a:ext>
              </a:extLst>
            </p:cNvPr>
            <p:cNvSpPr txBox="1">
              <a:spLocks noChangeArrowheads="1"/>
            </p:cNvSpPr>
            <p:nvPr/>
          </p:nvSpPr>
          <p:spPr bwMode="auto">
            <a:xfrm>
              <a:off x="3908425" y="5133971"/>
              <a:ext cx="950913" cy="549276"/>
            </a:xfrm>
            <a:prstGeom prst="rect">
              <a:avLst/>
            </a:prstGeom>
            <a:noFill/>
            <a:ln w="9525">
              <a:noFill/>
              <a:miter lim="800000"/>
              <a:headEnd/>
              <a:tailEnd/>
            </a:ln>
          </p:spPr>
          <p:txBody>
            <a:bodyPr/>
            <a:lstStyle/>
            <a:p>
              <a:pPr algn="ctr" eaLnBrk="1" hangingPunct="1">
                <a:defRPr/>
              </a:pPr>
              <a:r>
                <a:rPr lang="de-DE" sz="1000">
                  <a:latin typeface="+mj-lt"/>
                  <a:cs typeface="+mn-cs"/>
                </a:rPr>
                <a:t>stimme</a:t>
              </a:r>
              <a:br>
                <a:rPr lang="de-DE" sz="1000">
                  <a:latin typeface="+mj-lt"/>
                  <a:cs typeface="+mn-cs"/>
                </a:rPr>
              </a:br>
              <a:r>
                <a:rPr lang="de-DE" sz="1000">
                  <a:latin typeface="+mj-lt"/>
                  <a:cs typeface="+mn-cs"/>
                </a:rPr>
                <a:t>eher zu</a:t>
              </a:r>
            </a:p>
            <a:p>
              <a:pPr eaLnBrk="1" hangingPunct="1">
                <a:defRPr/>
              </a:pPr>
              <a:endParaRPr lang="de-DE" sz="1000">
                <a:latin typeface="+mj-lt"/>
                <a:cs typeface="+mn-cs"/>
              </a:endParaRPr>
            </a:p>
          </p:txBody>
        </p:sp>
        <p:sp>
          <p:nvSpPr>
            <p:cNvPr id="17685" name="Rectangle 923">
              <a:extLst>
                <a:ext uri="{FF2B5EF4-FFF2-40B4-BE49-F238E27FC236}">
                  <a16:creationId xmlns:a16="http://schemas.microsoft.com/office/drawing/2014/main" id="{5481B7CB-773D-3F4D-AE02-D060AF4E23BF}"/>
                </a:ext>
              </a:extLst>
            </p:cNvPr>
            <p:cNvSpPr>
              <a:spLocks noChangeArrowheads="1"/>
            </p:cNvSpPr>
            <p:nvPr/>
          </p:nvSpPr>
          <p:spPr bwMode="auto">
            <a:xfrm>
              <a:off x="3909104" y="5553071"/>
              <a:ext cx="950684"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30" name="Text Box 924">
              <a:extLst>
                <a:ext uri="{FF2B5EF4-FFF2-40B4-BE49-F238E27FC236}">
                  <a16:creationId xmlns:a16="http://schemas.microsoft.com/office/drawing/2014/main" id="{C0FF9CBC-67BF-3B46-B383-A873D88B3E23}"/>
                </a:ext>
              </a:extLst>
            </p:cNvPr>
            <p:cNvSpPr txBox="1">
              <a:spLocks noChangeArrowheads="1"/>
            </p:cNvSpPr>
            <p:nvPr/>
          </p:nvSpPr>
          <p:spPr bwMode="auto">
            <a:xfrm>
              <a:off x="4014788" y="5572122"/>
              <a:ext cx="739775" cy="274637"/>
            </a:xfrm>
            <a:prstGeom prst="rect">
              <a:avLst/>
            </a:prstGeom>
            <a:noFill/>
            <a:ln w="9525">
              <a:noFill/>
              <a:miter lim="800000"/>
              <a:headEnd/>
              <a:tailEnd/>
            </a:ln>
          </p:spPr>
          <p:txBody>
            <a:bodyPr/>
            <a:lstStyle/>
            <a:p>
              <a:pPr algn="ctr" eaLnBrk="1" hangingPunct="1">
                <a:defRPr/>
              </a:pPr>
              <a:r>
                <a:rPr lang="de-DE" sz="1000">
                  <a:latin typeface="+mj-lt"/>
                  <a:cs typeface="+mn-cs"/>
                </a:rPr>
                <a:t>+1</a:t>
              </a:r>
            </a:p>
          </p:txBody>
        </p:sp>
        <p:sp>
          <p:nvSpPr>
            <p:cNvPr id="17687" name="Rectangle 926">
              <a:extLst>
                <a:ext uri="{FF2B5EF4-FFF2-40B4-BE49-F238E27FC236}">
                  <a16:creationId xmlns:a16="http://schemas.microsoft.com/office/drawing/2014/main" id="{25E32FB9-2EAB-4847-80C1-6F4584916FD3}"/>
                </a:ext>
              </a:extLst>
            </p:cNvPr>
            <p:cNvSpPr>
              <a:spLocks noChangeArrowheads="1"/>
            </p:cNvSpPr>
            <p:nvPr/>
          </p:nvSpPr>
          <p:spPr bwMode="auto">
            <a:xfrm>
              <a:off x="4859788" y="5095871"/>
              <a:ext cx="952279"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32" name="Text Box 927">
              <a:extLst>
                <a:ext uri="{FF2B5EF4-FFF2-40B4-BE49-F238E27FC236}">
                  <a16:creationId xmlns:a16="http://schemas.microsoft.com/office/drawing/2014/main" id="{BF1FD7F8-FC21-7C47-A07C-111E1FF80BC0}"/>
                </a:ext>
              </a:extLst>
            </p:cNvPr>
            <p:cNvSpPr txBox="1">
              <a:spLocks noChangeArrowheads="1"/>
            </p:cNvSpPr>
            <p:nvPr/>
          </p:nvSpPr>
          <p:spPr bwMode="auto">
            <a:xfrm>
              <a:off x="4859338" y="5133971"/>
              <a:ext cx="952500" cy="549276"/>
            </a:xfrm>
            <a:prstGeom prst="rect">
              <a:avLst/>
            </a:prstGeom>
            <a:noFill/>
            <a:ln w="9525">
              <a:noFill/>
              <a:miter lim="800000"/>
              <a:headEnd/>
              <a:tailEnd/>
            </a:ln>
          </p:spPr>
          <p:txBody>
            <a:bodyPr/>
            <a:lstStyle/>
            <a:p>
              <a:pPr algn="ctr" eaLnBrk="1" hangingPunct="1">
                <a:spcBef>
                  <a:spcPts val="800"/>
                </a:spcBef>
                <a:defRPr/>
              </a:pPr>
              <a:r>
                <a:rPr lang="de-DE" sz="1000">
                  <a:latin typeface="+mj-lt"/>
                  <a:cs typeface="+mn-cs"/>
                </a:rPr>
                <a:t>stimme</a:t>
              </a:r>
              <a:br>
                <a:rPr lang="de-DE" sz="1000">
                  <a:latin typeface="+mj-lt"/>
                  <a:cs typeface="+mn-cs"/>
                </a:rPr>
              </a:br>
              <a:r>
                <a:rPr lang="de-DE" sz="1000">
                  <a:latin typeface="+mj-lt"/>
                  <a:cs typeface="+mn-cs"/>
                </a:rPr>
                <a:t>zu</a:t>
              </a:r>
            </a:p>
            <a:p>
              <a:pPr eaLnBrk="1" hangingPunct="1">
                <a:defRPr/>
              </a:pPr>
              <a:endParaRPr lang="de-DE" sz="1000">
                <a:latin typeface="+mj-lt"/>
                <a:cs typeface="+mn-cs"/>
              </a:endParaRPr>
            </a:p>
          </p:txBody>
        </p:sp>
        <p:sp>
          <p:nvSpPr>
            <p:cNvPr id="17689" name="Rectangle 928">
              <a:extLst>
                <a:ext uri="{FF2B5EF4-FFF2-40B4-BE49-F238E27FC236}">
                  <a16:creationId xmlns:a16="http://schemas.microsoft.com/office/drawing/2014/main" id="{659745E6-C907-0246-99B3-765F97698329}"/>
                </a:ext>
              </a:extLst>
            </p:cNvPr>
            <p:cNvSpPr>
              <a:spLocks noChangeArrowheads="1"/>
            </p:cNvSpPr>
            <p:nvPr/>
          </p:nvSpPr>
          <p:spPr bwMode="auto">
            <a:xfrm>
              <a:off x="4859788" y="5553071"/>
              <a:ext cx="952279"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34" name="Text Box 929">
              <a:extLst>
                <a:ext uri="{FF2B5EF4-FFF2-40B4-BE49-F238E27FC236}">
                  <a16:creationId xmlns:a16="http://schemas.microsoft.com/office/drawing/2014/main" id="{986FAD38-99CA-5C4E-B7D9-4CF03A37BAAA}"/>
                </a:ext>
              </a:extLst>
            </p:cNvPr>
            <p:cNvSpPr txBox="1">
              <a:spLocks noChangeArrowheads="1"/>
            </p:cNvSpPr>
            <p:nvPr/>
          </p:nvSpPr>
          <p:spPr bwMode="auto">
            <a:xfrm>
              <a:off x="4965700" y="5572122"/>
              <a:ext cx="741363" cy="274637"/>
            </a:xfrm>
            <a:prstGeom prst="rect">
              <a:avLst/>
            </a:prstGeom>
            <a:noFill/>
            <a:ln w="9525">
              <a:noFill/>
              <a:miter lim="800000"/>
              <a:headEnd/>
              <a:tailEnd/>
            </a:ln>
          </p:spPr>
          <p:txBody>
            <a:bodyPr/>
            <a:lstStyle/>
            <a:p>
              <a:pPr algn="ctr" eaLnBrk="1" hangingPunct="1">
                <a:defRPr/>
              </a:pPr>
              <a:r>
                <a:rPr lang="de-DE" sz="1000">
                  <a:latin typeface="+mj-lt"/>
                  <a:cs typeface="+mn-cs"/>
                </a:rPr>
                <a:t>+2</a:t>
              </a:r>
            </a:p>
          </p:txBody>
        </p:sp>
        <p:sp>
          <p:nvSpPr>
            <p:cNvPr id="17691" name="Rectangle 931">
              <a:extLst>
                <a:ext uri="{FF2B5EF4-FFF2-40B4-BE49-F238E27FC236}">
                  <a16:creationId xmlns:a16="http://schemas.microsoft.com/office/drawing/2014/main" id="{3E9DA860-3E14-A74C-ACF0-C79893BDD435}"/>
                </a:ext>
              </a:extLst>
            </p:cNvPr>
            <p:cNvSpPr>
              <a:spLocks noChangeArrowheads="1"/>
            </p:cNvSpPr>
            <p:nvPr/>
          </p:nvSpPr>
          <p:spPr bwMode="auto">
            <a:xfrm>
              <a:off x="5812066" y="5095871"/>
              <a:ext cx="969734" cy="457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36" name="Text Box 932">
              <a:extLst>
                <a:ext uri="{FF2B5EF4-FFF2-40B4-BE49-F238E27FC236}">
                  <a16:creationId xmlns:a16="http://schemas.microsoft.com/office/drawing/2014/main" id="{DAB0EE6C-C446-A34A-BC8A-5D30953864E8}"/>
                </a:ext>
              </a:extLst>
            </p:cNvPr>
            <p:cNvSpPr txBox="1">
              <a:spLocks noChangeArrowheads="1"/>
            </p:cNvSpPr>
            <p:nvPr/>
          </p:nvSpPr>
          <p:spPr bwMode="auto">
            <a:xfrm>
              <a:off x="5816600" y="5133971"/>
              <a:ext cx="950913" cy="549276"/>
            </a:xfrm>
            <a:prstGeom prst="rect">
              <a:avLst/>
            </a:prstGeom>
            <a:noFill/>
            <a:ln w="9525">
              <a:noFill/>
              <a:miter lim="800000"/>
              <a:headEnd/>
              <a:tailEnd/>
            </a:ln>
          </p:spPr>
          <p:txBody>
            <a:bodyPr/>
            <a:lstStyle/>
            <a:p>
              <a:pPr algn="ctr" eaLnBrk="1" hangingPunct="1">
                <a:defRPr/>
              </a:pPr>
              <a:r>
                <a:rPr lang="de-DE" sz="1000" dirty="0">
                  <a:latin typeface="+mj-lt"/>
                  <a:cs typeface="+mn-cs"/>
                </a:rPr>
                <a:t>stimme voll</a:t>
              </a:r>
              <a:br>
                <a:rPr lang="de-DE" sz="1000" dirty="0">
                  <a:latin typeface="+mj-lt"/>
                  <a:cs typeface="+mn-cs"/>
                </a:rPr>
              </a:br>
              <a:r>
                <a:rPr lang="de-DE" sz="1000" dirty="0">
                  <a:latin typeface="+mj-lt"/>
                  <a:cs typeface="+mn-cs"/>
                </a:rPr>
                <a:t>und ganz zu</a:t>
              </a:r>
            </a:p>
          </p:txBody>
        </p:sp>
        <p:sp>
          <p:nvSpPr>
            <p:cNvPr id="17693" name="Rectangle 933">
              <a:extLst>
                <a:ext uri="{FF2B5EF4-FFF2-40B4-BE49-F238E27FC236}">
                  <a16:creationId xmlns:a16="http://schemas.microsoft.com/office/drawing/2014/main" id="{DDCC6CCE-77C5-6F41-8FA8-1B9F963A3872}"/>
                </a:ext>
              </a:extLst>
            </p:cNvPr>
            <p:cNvSpPr>
              <a:spLocks noChangeArrowheads="1"/>
            </p:cNvSpPr>
            <p:nvPr/>
          </p:nvSpPr>
          <p:spPr bwMode="auto">
            <a:xfrm>
              <a:off x="5812066" y="5553071"/>
              <a:ext cx="969734" cy="274638"/>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38" name="Text Box 934">
              <a:extLst>
                <a:ext uri="{FF2B5EF4-FFF2-40B4-BE49-F238E27FC236}">
                  <a16:creationId xmlns:a16="http://schemas.microsoft.com/office/drawing/2014/main" id="{7082CDFC-31D0-894E-9755-04EE4FD94739}"/>
                </a:ext>
              </a:extLst>
            </p:cNvPr>
            <p:cNvSpPr txBox="1">
              <a:spLocks noChangeArrowheads="1"/>
            </p:cNvSpPr>
            <p:nvPr/>
          </p:nvSpPr>
          <p:spPr bwMode="auto">
            <a:xfrm>
              <a:off x="5930900" y="5572122"/>
              <a:ext cx="741363" cy="274637"/>
            </a:xfrm>
            <a:prstGeom prst="rect">
              <a:avLst/>
            </a:prstGeom>
            <a:noFill/>
            <a:ln w="9525">
              <a:noFill/>
              <a:miter lim="800000"/>
              <a:headEnd/>
              <a:tailEnd/>
            </a:ln>
          </p:spPr>
          <p:txBody>
            <a:bodyPr/>
            <a:lstStyle/>
            <a:p>
              <a:pPr algn="ctr" eaLnBrk="1" hangingPunct="1">
                <a:defRPr/>
              </a:pPr>
              <a:r>
                <a:rPr lang="de-DE" sz="1000" dirty="0">
                  <a:latin typeface="+mj-lt"/>
                  <a:cs typeface="+mn-cs"/>
                </a:rPr>
                <a:t>+3</a:t>
              </a:r>
            </a:p>
          </p:txBody>
        </p:sp>
        <p:sp>
          <p:nvSpPr>
            <p:cNvPr id="39" name="Text Box 903">
              <a:extLst>
                <a:ext uri="{FF2B5EF4-FFF2-40B4-BE49-F238E27FC236}">
                  <a16:creationId xmlns:a16="http://schemas.microsoft.com/office/drawing/2014/main" id="{2110D050-D109-0845-982F-8EAE5C4D12AC}"/>
                </a:ext>
              </a:extLst>
            </p:cNvPr>
            <p:cNvSpPr txBox="1">
              <a:spLocks noChangeArrowheads="1"/>
            </p:cNvSpPr>
            <p:nvPr/>
          </p:nvSpPr>
          <p:spPr bwMode="auto">
            <a:xfrm>
              <a:off x="90488" y="5133971"/>
              <a:ext cx="950912" cy="549276"/>
            </a:xfrm>
            <a:prstGeom prst="rect">
              <a:avLst/>
            </a:prstGeom>
            <a:noFill/>
            <a:ln w="9525">
              <a:noFill/>
              <a:miter lim="800000"/>
              <a:headEnd/>
              <a:tailEnd/>
            </a:ln>
          </p:spPr>
          <p:txBody>
            <a:bodyPr/>
            <a:lstStyle/>
            <a:p>
              <a:pPr algn="ctr" eaLnBrk="1" hangingPunct="1">
                <a:defRPr/>
              </a:pPr>
              <a:r>
                <a:rPr lang="de-DE" sz="1000" dirty="0">
                  <a:latin typeface="+mj-lt"/>
                  <a:cs typeface="+mn-cs"/>
                </a:rPr>
                <a:t>lehne voll</a:t>
              </a:r>
              <a:br>
                <a:rPr lang="de-DE" sz="1000" dirty="0">
                  <a:latin typeface="+mj-lt"/>
                  <a:cs typeface="+mn-cs"/>
                </a:rPr>
              </a:br>
              <a:r>
                <a:rPr lang="de-DE" sz="1000" dirty="0">
                  <a:latin typeface="+mj-lt"/>
                  <a:cs typeface="+mn-cs"/>
                </a:rPr>
                <a:t>und ganz ab</a:t>
              </a:r>
            </a:p>
            <a:p>
              <a:pPr eaLnBrk="1" hangingPunct="1">
                <a:defRPr/>
              </a:pPr>
              <a:endParaRPr lang="de-DE" sz="1000" dirty="0">
                <a:latin typeface="+mj-lt"/>
                <a:cs typeface="+mn-cs"/>
              </a:endParaRPr>
            </a:p>
          </p:txBody>
        </p:sp>
      </p:grpSp>
      <p:sp>
        <p:nvSpPr>
          <p:cNvPr id="44" name="Text Box 1028">
            <a:extLst>
              <a:ext uri="{FF2B5EF4-FFF2-40B4-BE49-F238E27FC236}">
                <a16:creationId xmlns:a16="http://schemas.microsoft.com/office/drawing/2014/main" id="{D2C252CA-18CF-3F44-8ED4-202A16876FDB}"/>
              </a:ext>
            </a:extLst>
          </p:cNvPr>
          <p:cNvSpPr txBox="1">
            <a:spLocks noChangeArrowheads="1"/>
          </p:cNvSpPr>
          <p:nvPr/>
        </p:nvSpPr>
        <p:spPr bwMode="auto">
          <a:xfrm>
            <a:off x="0" y="5813425"/>
            <a:ext cx="3979863" cy="246063"/>
          </a:xfrm>
          <a:prstGeom prst="rect">
            <a:avLst/>
          </a:prstGeom>
          <a:noFill/>
          <a:ln w="9525">
            <a:noFill/>
            <a:miter lim="800000"/>
            <a:headEnd/>
            <a:tailEnd/>
          </a:ln>
        </p:spPr>
        <p:txBody>
          <a:bodyPr wrap="none">
            <a:spAutoFit/>
          </a:bodyPr>
          <a:lstStyle/>
          <a:p>
            <a:pPr marL="190500" indent="-190500" eaLnBrk="1" hangingPunct="1">
              <a:defRPr/>
            </a:pPr>
            <a:r>
              <a:rPr lang="de-DE" sz="1000" b="1" dirty="0">
                <a:latin typeface="+mj-lt"/>
                <a:cs typeface="+mn-cs"/>
              </a:rPr>
              <a:t>8.  </a:t>
            </a:r>
            <a:r>
              <a:rPr lang="de-DE" sz="1000" dirty="0">
                <a:latin typeface="+mj-lt"/>
                <a:cs typeface="+mn-cs"/>
              </a:rPr>
              <a:t>Zum Abschluss bitten wir noch um einige </a:t>
            </a:r>
            <a:r>
              <a:rPr lang="de-DE" sz="1000" b="1" dirty="0">
                <a:latin typeface="+mj-lt"/>
                <a:cs typeface="+mn-cs"/>
              </a:rPr>
              <a:t>Angaben zu Ihrer Person</a:t>
            </a:r>
            <a:r>
              <a:rPr lang="de-DE" sz="1000" dirty="0">
                <a:latin typeface="+mj-lt"/>
                <a:cs typeface="+mn-cs"/>
              </a:rPr>
              <a:t>. </a:t>
            </a:r>
          </a:p>
        </p:txBody>
      </p:sp>
      <p:sp>
        <p:nvSpPr>
          <p:cNvPr id="59" name="Text Box 936">
            <a:extLst>
              <a:ext uri="{FF2B5EF4-FFF2-40B4-BE49-F238E27FC236}">
                <a16:creationId xmlns:a16="http://schemas.microsoft.com/office/drawing/2014/main" id="{1B9A09A1-D95D-9348-867E-5BCD8257EF95}"/>
              </a:ext>
            </a:extLst>
          </p:cNvPr>
          <p:cNvSpPr txBox="1">
            <a:spLocks noChangeArrowheads="1"/>
          </p:cNvSpPr>
          <p:nvPr/>
        </p:nvSpPr>
        <p:spPr bwMode="auto">
          <a:xfrm>
            <a:off x="-57150" y="8320088"/>
            <a:ext cx="6680200" cy="630173"/>
          </a:xfrm>
          <a:prstGeom prst="rect">
            <a:avLst/>
          </a:prstGeom>
          <a:noFill/>
          <a:ln w="9525">
            <a:noFill/>
            <a:miter lim="800000"/>
            <a:headEnd/>
            <a:tailEnd/>
          </a:ln>
          <a:effectLst/>
        </p:spPr>
        <p:txBody>
          <a:bodyPr>
            <a:spAutoFit/>
          </a:bodyPr>
          <a:lstStyle/>
          <a:p>
            <a:pPr eaLnBrk="1" hangingPunct="1">
              <a:lnSpc>
                <a:spcPct val="120000"/>
              </a:lnSpc>
              <a:tabLst>
                <a:tab pos="266700" algn="l"/>
              </a:tabLst>
              <a:defRPr/>
            </a:pPr>
            <a:r>
              <a:rPr lang="de-DE" sz="1000" b="1" dirty="0">
                <a:latin typeface="+mj-lt"/>
                <a:cs typeface="+mn-cs"/>
              </a:rPr>
              <a:t>	f</a:t>
            </a:r>
            <a:r>
              <a:rPr lang="de-DE" altLang="de-DE" sz="1000" b="1" dirty="0">
                <a:latin typeface="+mj-lt"/>
                <a:cs typeface="+mn-cs"/>
              </a:rPr>
              <a:t>) </a:t>
            </a:r>
            <a:r>
              <a:rPr lang="de-DE" altLang="de-DE" sz="1000" dirty="0"/>
              <a:t>Mein monatlich verfügbares</a:t>
            </a:r>
            <a:br>
              <a:rPr lang="de-DE" altLang="de-DE" sz="1000" dirty="0"/>
            </a:br>
            <a:r>
              <a:rPr lang="de-DE" altLang="de-DE" sz="1000" dirty="0"/>
              <a:t>	    Haushalts-Nettoeinkommen </a:t>
            </a:r>
            <a:br>
              <a:rPr lang="de-DE" altLang="de-DE" sz="1000" dirty="0"/>
            </a:br>
            <a:r>
              <a:rPr lang="de-DE" altLang="de-DE" sz="1000" dirty="0"/>
              <a:t>	    beträgt etwa...</a:t>
            </a:r>
          </a:p>
        </p:txBody>
      </p:sp>
      <p:sp>
        <p:nvSpPr>
          <p:cNvPr id="17425" name="Rectangle 3846">
            <a:extLst>
              <a:ext uri="{FF2B5EF4-FFF2-40B4-BE49-F238E27FC236}">
                <a16:creationId xmlns:a16="http://schemas.microsoft.com/office/drawing/2014/main" id="{A9639607-7F09-8C49-AABE-0B772FFBF99D}"/>
              </a:ext>
            </a:extLst>
          </p:cNvPr>
          <p:cNvSpPr>
            <a:spLocks noChangeArrowheads="1"/>
          </p:cNvSpPr>
          <p:nvPr/>
        </p:nvSpPr>
        <p:spPr bwMode="auto">
          <a:xfrm>
            <a:off x="2697163" y="8347075"/>
            <a:ext cx="17287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Bis 500 EUR</a:t>
            </a:r>
          </a:p>
        </p:txBody>
      </p:sp>
      <p:sp>
        <p:nvSpPr>
          <p:cNvPr id="17426" name="Rectangle 3964">
            <a:extLst>
              <a:ext uri="{FF2B5EF4-FFF2-40B4-BE49-F238E27FC236}">
                <a16:creationId xmlns:a16="http://schemas.microsoft.com/office/drawing/2014/main" id="{832E0CD2-E5E2-A94D-A144-FE8CABABD01F}"/>
              </a:ext>
            </a:extLst>
          </p:cNvPr>
          <p:cNvSpPr>
            <a:spLocks noChangeArrowheads="1"/>
          </p:cNvSpPr>
          <p:nvPr/>
        </p:nvSpPr>
        <p:spPr bwMode="auto">
          <a:xfrm>
            <a:off x="2514600" y="8380413"/>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7427" name="Rectangle 3846">
            <a:extLst>
              <a:ext uri="{FF2B5EF4-FFF2-40B4-BE49-F238E27FC236}">
                <a16:creationId xmlns:a16="http://schemas.microsoft.com/office/drawing/2014/main" id="{2D00C816-6D8D-784F-9CD3-41E2A666C0BF}"/>
              </a:ext>
            </a:extLst>
          </p:cNvPr>
          <p:cNvSpPr>
            <a:spLocks noChangeArrowheads="1"/>
          </p:cNvSpPr>
          <p:nvPr/>
        </p:nvSpPr>
        <p:spPr bwMode="auto">
          <a:xfrm>
            <a:off x="2697163" y="8655050"/>
            <a:ext cx="17287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2.001 – 3.000 EUR</a:t>
            </a:r>
          </a:p>
        </p:txBody>
      </p:sp>
      <p:sp>
        <p:nvSpPr>
          <p:cNvPr id="17428" name="Rectangle 3964">
            <a:extLst>
              <a:ext uri="{FF2B5EF4-FFF2-40B4-BE49-F238E27FC236}">
                <a16:creationId xmlns:a16="http://schemas.microsoft.com/office/drawing/2014/main" id="{8DA678CE-9EE9-C945-823A-0B3ADB227CDF}"/>
              </a:ext>
            </a:extLst>
          </p:cNvPr>
          <p:cNvSpPr>
            <a:spLocks noChangeArrowheads="1"/>
          </p:cNvSpPr>
          <p:nvPr/>
        </p:nvSpPr>
        <p:spPr bwMode="auto">
          <a:xfrm>
            <a:off x="2514600" y="8688388"/>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7429" name="Rectangle 3846">
            <a:extLst>
              <a:ext uri="{FF2B5EF4-FFF2-40B4-BE49-F238E27FC236}">
                <a16:creationId xmlns:a16="http://schemas.microsoft.com/office/drawing/2014/main" id="{BE2CB659-E9A9-4E4C-9CE7-1DCB820E92D1}"/>
              </a:ext>
            </a:extLst>
          </p:cNvPr>
          <p:cNvSpPr>
            <a:spLocks noChangeArrowheads="1"/>
          </p:cNvSpPr>
          <p:nvPr/>
        </p:nvSpPr>
        <p:spPr bwMode="auto">
          <a:xfrm>
            <a:off x="4167188" y="8340725"/>
            <a:ext cx="1203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500 – 1.000 EUR</a:t>
            </a:r>
          </a:p>
        </p:txBody>
      </p:sp>
      <p:sp>
        <p:nvSpPr>
          <p:cNvPr id="17430" name="Rectangle 3968">
            <a:extLst>
              <a:ext uri="{FF2B5EF4-FFF2-40B4-BE49-F238E27FC236}">
                <a16:creationId xmlns:a16="http://schemas.microsoft.com/office/drawing/2014/main" id="{646761BE-FB28-5541-B0C9-9E7E76848D70}"/>
              </a:ext>
            </a:extLst>
          </p:cNvPr>
          <p:cNvSpPr>
            <a:spLocks noChangeArrowheads="1"/>
          </p:cNvSpPr>
          <p:nvPr/>
        </p:nvSpPr>
        <p:spPr bwMode="auto">
          <a:xfrm>
            <a:off x="3986213" y="8374063"/>
            <a:ext cx="179387"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7431" name="Rectangle 3846">
            <a:extLst>
              <a:ext uri="{FF2B5EF4-FFF2-40B4-BE49-F238E27FC236}">
                <a16:creationId xmlns:a16="http://schemas.microsoft.com/office/drawing/2014/main" id="{0F089F09-9203-4D44-B66F-CD14E0B6790D}"/>
              </a:ext>
            </a:extLst>
          </p:cNvPr>
          <p:cNvSpPr>
            <a:spLocks noChangeArrowheads="1"/>
          </p:cNvSpPr>
          <p:nvPr/>
        </p:nvSpPr>
        <p:spPr bwMode="auto">
          <a:xfrm>
            <a:off x="5624513" y="8364538"/>
            <a:ext cx="1201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1.001 – 2.000 EUR</a:t>
            </a:r>
          </a:p>
        </p:txBody>
      </p:sp>
      <p:sp>
        <p:nvSpPr>
          <p:cNvPr id="17432" name="Rectangle 3968">
            <a:extLst>
              <a:ext uri="{FF2B5EF4-FFF2-40B4-BE49-F238E27FC236}">
                <a16:creationId xmlns:a16="http://schemas.microsoft.com/office/drawing/2014/main" id="{0155A9C5-ED41-2646-AE26-AEDA84BD136B}"/>
              </a:ext>
            </a:extLst>
          </p:cNvPr>
          <p:cNvSpPr>
            <a:spLocks noChangeArrowheads="1"/>
          </p:cNvSpPr>
          <p:nvPr/>
        </p:nvSpPr>
        <p:spPr bwMode="auto">
          <a:xfrm>
            <a:off x="5443538" y="8374063"/>
            <a:ext cx="179387"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7433" name="Rectangle 3846">
            <a:extLst>
              <a:ext uri="{FF2B5EF4-FFF2-40B4-BE49-F238E27FC236}">
                <a16:creationId xmlns:a16="http://schemas.microsoft.com/office/drawing/2014/main" id="{F2EE9C3A-F241-A242-A889-B4FEF2B6A0F1}"/>
              </a:ext>
            </a:extLst>
          </p:cNvPr>
          <p:cNvSpPr>
            <a:spLocks noChangeArrowheads="1"/>
          </p:cNvSpPr>
          <p:nvPr/>
        </p:nvSpPr>
        <p:spPr bwMode="auto">
          <a:xfrm>
            <a:off x="4167188" y="8659813"/>
            <a:ext cx="1282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Mehr als 3.000 EUR</a:t>
            </a:r>
          </a:p>
        </p:txBody>
      </p:sp>
      <p:sp>
        <p:nvSpPr>
          <p:cNvPr id="17434" name="Rectangle 3968">
            <a:extLst>
              <a:ext uri="{FF2B5EF4-FFF2-40B4-BE49-F238E27FC236}">
                <a16:creationId xmlns:a16="http://schemas.microsoft.com/office/drawing/2014/main" id="{D3431056-7F47-9A48-87B8-2CE8ABFDEFF1}"/>
              </a:ext>
            </a:extLst>
          </p:cNvPr>
          <p:cNvSpPr>
            <a:spLocks noChangeArrowheads="1"/>
          </p:cNvSpPr>
          <p:nvPr/>
        </p:nvSpPr>
        <p:spPr bwMode="auto">
          <a:xfrm>
            <a:off x="3986213" y="8693150"/>
            <a:ext cx="179387"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7435" name="Rectangle 3846">
            <a:extLst>
              <a:ext uri="{FF2B5EF4-FFF2-40B4-BE49-F238E27FC236}">
                <a16:creationId xmlns:a16="http://schemas.microsoft.com/office/drawing/2014/main" id="{3B34C008-1765-8B47-B525-8133254B0535}"/>
              </a:ext>
            </a:extLst>
          </p:cNvPr>
          <p:cNvSpPr>
            <a:spLocks noChangeArrowheads="1"/>
          </p:cNvSpPr>
          <p:nvPr/>
        </p:nvSpPr>
        <p:spPr bwMode="auto">
          <a:xfrm>
            <a:off x="5624513" y="8686800"/>
            <a:ext cx="12017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Weiß ich nicht</a:t>
            </a:r>
          </a:p>
        </p:txBody>
      </p:sp>
      <p:sp>
        <p:nvSpPr>
          <p:cNvPr id="17436" name="Rectangle 3968">
            <a:extLst>
              <a:ext uri="{FF2B5EF4-FFF2-40B4-BE49-F238E27FC236}">
                <a16:creationId xmlns:a16="http://schemas.microsoft.com/office/drawing/2014/main" id="{335DC262-4A54-D942-9A92-88DDFBD03E60}"/>
              </a:ext>
            </a:extLst>
          </p:cNvPr>
          <p:cNvSpPr>
            <a:spLocks noChangeArrowheads="1"/>
          </p:cNvSpPr>
          <p:nvPr/>
        </p:nvSpPr>
        <p:spPr bwMode="auto">
          <a:xfrm>
            <a:off x="5443538" y="8694738"/>
            <a:ext cx="179387"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72" name="Text Box 262">
            <a:extLst>
              <a:ext uri="{FF2B5EF4-FFF2-40B4-BE49-F238E27FC236}">
                <a16:creationId xmlns:a16="http://schemas.microsoft.com/office/drawing/2014/main" id="{1C604019-4D03-AF45-9AE0-6BF269CCD2FB}"/>
              </a:ext>
            </a:extLst>
          </p:cNvPr>
          <p:cNvSpPr txBox="1">
            <a:spLocks noChangeArrowheads="1"/>
          </p:cNvSpPr>
          <p:nvPr/>
        </p:nvSpPr>
        <p:spPr bwMode="auto">
          <a:xfrm>
            <a:off x="200025" y="6062184"/>
            <a:ext cx="947695" cy="246221"/>
          </a:xfrm>
          <a:prstGeom prst="rect">
            <a:avLst/>
          </a:prstGeom>
          <a:noFill/>
          <a:ln w="9525">
            <a:noFill/>
            <a:miter lim="800000"/>
            <a:headEnd/>
            <a:tailEnd/>
          </a:ln>
          <a:effectLst/>
        </p:spPr>
        <p:txBody>
          <a:bodyPr wrap="none">
            <a:spAutoFit/>
          </a:bodyPr>
          <a:lstStyle/>
          <a:p>
            <a:pPr eaLnBrk="1" hangingPunct="1">
              <a:defRPr/>
            </a:pPr>
            <a:r>
              <a:rPr lang="de-DE" sz="1000" b="1" dirty="0">
                <a:latin typeface="+mj-lt"/>
                <a:cs typeface="+mn-cs"/>
              </a:rPr>
              <a:t>a)</a:t>
            </a:r>
            <a:r>
              <a:rPr lang="de-DE" sz="1000" dirty="0">
                <a:latin typeface="+mj-lt"/>
                <a:cs typeface="+mn-cs"/>
              </a:rPr>
              <a:t> Meine PLZ:</a:t>
            </a:r>
          </a:p>
        </p:txBody>
      </p:sp>
      <p:sp>
        <p:nvSpPr>
          <p:cNvPr id="17438" name="Text Box 1037">
            <a:extLst>
              <a:ext uri="{FF2B5EF4-FFF2-40B4-BE49-F238E27FC236}">
                <a16:creationId xmlns:a16="http://schemas.microsoft.com/office/drawing/2014/main" id="{49291EDE-9872-E340-A520-19094E6AC003}"/>
              </a:ext>
            </a:extLst>
          </p:cNvPr>
          <p:cNvSpPr txBox="1">
            <a:spLocks noChangeArrowheads="1"/>
          </p:cNvSpPr>
          <p:nvPr/>
        </p:nvSpPr>
        <p:spPr bwMode="auto">
          <a:xfrm>
            <a:off x="1338263" y="6093447"/>
            <a:ext cx="2559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571500" algn="l"/>
              </a:tabLst>
              <a:defRPr sz="3200">
                <a:solidFill>
                  <a:schemeClr val="tx1"/>
                </a:solidFill>
                <a:latin typeface="Times New Roman" panose="02020603050405020304" pitchFamily="18" charset="0"/>
              </a:defRPr>
            </a:lvl1pPr>
            <a:lvl2pPr marL="742950" indent="-285750">
              <a:spcBef>
                <a:spcPct val="20000"/>
              </a:spcBef>
              <a:buChar char="–"/>
              <a:tabLst>
                <a:tab pos="571500" algn="l"/>
              </a:tabLst>
              <a:defRPr sz="2800">
                <a:solidFill>
                  <a:schemeClr val="tx1"/>
                </a:solidFill>
                <a:latin typeface="Times New Roman" panose="02020603050405020304" pitchFamily="18" charset="0"/>
              </a:defRPr>
            </a:lvl2pPr>
            <a:lvl3pPr marL="1143000" indent="-228600">
              <a:spcBef>
                <a:spcPct val="20000"/>
              </a:spcBef>
              <a:buChar char="•"/>
              <a:tabLst>
                <a:tab pos="571500" algn="l"/>
              </a:tabLst>
              <a:defRPr sz="2400">
                <a:solidFill>
                  <a:schemeClr val="tx1"/>
                </a:solidFill>
                <a:latin typeface="Times New Roman" panose="02020603050405020304" pitchFamily="18" charset="0"/>
              </a:defRPr>
            </a:lvl3pPr>
            <a:lvl4pPr marL="1600200" indent="-228600">
              <a:spcBef>
                <a:spcPct val="20000"/>
              </a:spcBef>
              <a:buChar char="–"/>
              <a:tabLst>
                <a:tab pos="571500" algn="l"/>
              </a:tabLst>
              <a:defRPr sz="2000">
                <a:solidFill>
                  <a:schemeClr val="tx1"/>
                </a:solidFill>
                <a:latin typeface="Times New Roman" panose="02020603050405020304" pitchFamily="18" charset="0"/>
              </a:defRPr>
            </a:lvl4pPr>
            <a:lvl5pPr marL="2057400" indent="-228600">
              <a:spcBef>
                <a:spcPct val="20000"/>
              </a:spcBef>
              <a:buChar char="»"/>
              <a:tabLst>
                <a:tab pos="5715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9pPr>
          </a:lstStyle>
          <a:p>
            <a:pPr eaLnBrk="1" hangingPunct="1">
              <a:spcBef>
                <a:spcPct val="0"/>
              </a:spcBef>
              <a:buFontTx/>
              <a:buNone/>
            </a:pPr>
            <a:r>
              <a:rPr lang="de-DE" altLang="de-DE" sz="1200" dirty="0">
                <a:latin typeface="Arial" panose="020B0604020202020204" pitchFamily="34" charset="0"/>
                <a:cs typeface="Times New Roman" panose="02020603050405020304" pitchFamily="18" charset="0"/>
                <a:sym typeface="Wingdings" pitchFamily="2" charset="2"/>
              </a:rPr>
              <a:t>  ____________________</a:t>
            </a:r>
          </a:p>
        </p:txBody>
      </p:sp>
      <p:sp>
        <p:nvSpPr>
          <p:cNvPr id="17439" name="Rectangle 3846">
            <a:extLst>
              <a:ext uri="{FF2B5EF4-FFF2-40B4-BE49-F238E27FC236}">
                <a16:creationId xmlns:a16="http://schemas.microsoft.com/office/drawing/2014/main" id="{CB00B666-0D9C-1340-9A84-667E456E1A9B}"/>
              </a:ext>
            </a:extLst>
          </p:cNvPr>
          <p:cNvSpPr>
            <a:spLocks noChangeArrowheads="1"/>
          </p:cNvSpPr>
          <p:nvPr/>
        </p:nvSpPr>
        <p:spPr bwMode="auto">
          <a:xfrm>
            <a:off x="2697163" y="6740354"/>
            <a:ext cx="12890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Großstädtisch</a:t>
            </a:r>
          </a:p>
        </p:txBody>
      </p:sp>
      <p:sp>
        <p:nvSpPr>
          <p:cNvPr id="17440" name="Rectangle 3964">
            <a:extLst>
              <a:ext uri="{FF2B5EF4-FFF2-40B4-BE49-F238E27FC236}">
                <a16:creationId xmlns:a16="http://schemas.microsoft.com/office/drawing/2014/main" id="{56BA0B08-3FC7-D541-BB7F-2C8404E1F640}"/>
              </a:ext>
            </a:extLst>
          </p:cNvPr>
          <p:cNvSpPr>
            <a:spLocks noChangeArrowheads="1"/>
          </p:cNvSpPr>
          <p:nvPr/>
        </p:nvSpPr>
        <p:spPr bwMode="auto">
          <a:xfrm>
            <a:off x="2514600" y="6773691"/>
            <a:ext cx="179388"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7441" name="Rectangle 3846">
            <a:extLst>
              <a:ext uri="{FF2B5EF4-FFF2-40B4-BE49-F238E27FC236}">
                <a16:creationId xmlns:a16="http://schemas.microsoft.com/office/drawing/2014/main" id="{976F6C61-0B55-3F43-8B5A-55887D2F6E5B}"/>
              </a:ext>
            </a:extLst>
          </p:cNvPr>
          <p:cNvSpPr>
            <a:spLocks noChangeArrowheads="1"/>
          </p:cNvSpPr>
          <p:nvPr/>
        </p:nvSpPr>
        <p:spPr bwMode="auto">
          <a:xfrm>
            <a:off x="4167188" y="6735591"/>
            <a:ext cx="12763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Kleinstädtisch</a:t>
            </a:r>
          </a:p>
        </p:txBody>
      </p:sp>
      <p:sp>
        <p:nvSpPr>
          <p:cNvPr id="17442" name="Rectangle 3968">
            <a:extLst>
              <a:ext uri="{FF2B5EF4-FFF2-40B4-BE49-F238E27FC236}">
                <a16:creationId xmlns:a16="http://schemas.microsoft.com/office/drawing/2014/main" id="{200F94CC-2C51-384F-8EAB-EB9B1C9452B2}"/>
              </a:ext>
            </a:extLst>
          </p:cNvPr>
          <p:cNvSpPr>
            <a:spLocks noChangeArrowheads="1"/>
          </p:cNvSpPr>
          <p:nvPr/>
        </p:nvSpPr>
        <p:spPr bwMode="auto">
          <a:xfrm>
            <a:off x="3986213" y="6768929"/>
            <a:ext cx="179387"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7443" name="Rectangle 3846">
            <a:extLst>
              <a:ext uri="{FF2B5EF4-FFF2-40B4-BE49-F238E27FC236}">
                <a16:creationId xmlns:a16="http://schemas.microsoft.com/office/drawing/2014/main" id="{86A9D336-E926-DF4B-B7DD-B2EDE3EAB681}"/>
              </a:ext>
            </a:extLst>
          </p:cNvPr>
          <p:cNvSpPr>
            <a:spLocks noChangeArrowheads="1"/>
          </p:cNvSpPr>
          <p:nvPr/>
        </p:nvSpPr>
        <p:spPr bwMode="auto">
          <a:xfrm>
            <a:off x="5624513" y="6735591"/>
            <a:ext cx="12017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Ländlich</a:t>
            </a:r>
          </a:p>
        </p:txBody>
      </p:sp>
      <p:sp>
        <p:nvSpPr>
          <p:cNvPr id="17444" name="Rectangle 3968">
            <a:extLst>
              <a:ext uri="{FF2B5EF4-FFF2-40B4-BE49-F238E27FC236}">
                <a16:creationId xmlns:a16="http://schemas.microsoft.com/office/drawing/2014/main" id="{B2CC0570-0781-764A-8D6B-567FAEF06246}"/>
              </a:ext>
            </a:extLst>
          </p:cNvPr>
          <p:cNvSpPr>
            <a:spLocks noChangeArrowheads="1"/>
          </p:cNvSpPr>
          <p:nvPr/>
        </p:nvSpPr>
        <p:spPr bwMode="auto">
          <a:xfrm>
            <a:off x="5443538" y="6791154"/>
            <a:ext cx="179387"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92" name="Text Box 262">
            <a:extLst>
              <a:ext uri="{FF2B5EF4-FFF2-40B4-BE49-F238E27FC236}">
                <a16:creationId xmlns:a16="http://schemas.microsoft.com/office/drawing/2014/main" id="{01D1F7D2-D09A-E744-AB3F-D7C2595FF31A}"/>
              </a:ext>
            </a:extLst>
          </p:cNvPr>
          <p:cNvSpPr txBox="1">
            <a:spLocks noChangeArrowheads="1"/>
          </p:cNvSpPr>
          <p:nvPr/>
        </p:nvSpPr>
        <p:spPr bwMode="auto">
          <a:xfrm>
            <a:off x="200025" y="6757816"/>
            <a:ext cx="1680268" cy="246221"/>
          </a:xfrm>
          <a:prstGeom prst="rect">
            <a:avLst/>
          </a:prstGeom>
          <a:noFill/>
          <a:ln w="9525">
            <a:noFill/>
            <a:miter lim="800000"/>
            <a:headEnd/>
            <a:tailEnd/>
          </a:ln>
          <a:effectLst/>
        </p:spPr>
        <p:txBody>
          <a:bodyPr wrap="none">
            <a:spAutoFit/>
          </a:bodyPr>
          <a:lstStyle/>
          <a:p>
            <a:pPr eaLnBrk="1" hangingPunct="1">
              <a:defRPr/>
            </a:pPr>
            <a:r>
              <a:rPr lang="de-DE" sz="1000" b="1" dirty="0"/>
              <a:t>b)</a:t>
            </a:r>
            <a:r>
              <a:rPr lang="de-DE" sz="1000" dirty="0"/>
              <a:t> </a:t>
            </a:r>
            <a:r>
              <a:rPr lang="de-DE" sz="1000" dirty="0">
                <a:latin typeface="+mj-lt"/>
                <a:cs typeface="+mn-cs"/>
              </a:rPr>
              <a:t>Mein Wohnort ist (eher)...</a:t>
            </a:r>
          </a:p>
        </p:txBody>
      </p:sp>
      <p:sp>
        <p:nvSpPr>
          <p:cNvPr id="17446" name="Rectangle 3846">
            <a:extLst>
              <a:ext uri="{FF2B5EF4-FFF2-40B4-BE49-F238E27FC236}">
                <a16:creationId xmlns:a16="http://schemas.microsoft.com/office/drawing/2014/main" id="{FC984A4D-1B6E-8049-BD85-38BC155A6F0C}"/>
              </a:ext>
            </a:extLst>
          </p:cNvPr>
          <p:cNvSpPr>
            <a:spLocks noChangeArrowheads="1"/>
          </p:cNvSpPr>
          <p:nvPr/>
        </p:nvSpPr>
        <p:spPr bwMode="auto">
          <a:xfrm>
            <a:off x="2697163" y="7143579"/>
            <a:ext cx="12001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Zentral</a:t>
            </a:r>
          </a:p>
        </p:txBody>
      </p:sp>
      <p:sp>
        <p:nvSpPr>
          <p:cNvPr id="17447" name="Rectangle 3964">
            <a:extLst>
              <a:ext uri="{FF2B5EF4-FFF2-40B4-BE49-F238E27FC236}">
                <a16:creationId xmlns:a16="http://schemas.microsoft.com/office/drawing/2014/main" id="{99D54978-F96A-0741-B4F3-73C641D4097E}"/>
              </a:ext>
            </a:extLst>
          </p:cNvPr>
          <p:cNvSpPr>
            <a:spLocks noChangeArrowheads="1"/>
          </p:cNvSpPr>
          <p:nvPr/>
        </p:nvSpPr>
        <p:spPr bwMode="auto">
          <a:xfrm>
            <a:off x="2514600" y="7181679"/>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7448" name="Rectangle 3846">
            <a:extLst>
              <a:ext uri="{FF2B5EF4-FFF2-40B4-BE49-F238E27FC236}">
                <a16:creationId xmlns:a16="http://schemas.microsoft.com/office/drawing/2014/main" id="{87ABDC3D-D954-9E42-90C0-AC7CD9723EEC}"/>
              </a:ext>
            </a:extLst>
          </p:cNvPr>
          <p:cNvSpPr>
            <a:spLocks noChangeArrowheads="1"/>
          </p:cNvSpPr>
          <p:nvPr/>
        </p:nvSpPr>
        <p:spPr bwMode="auto">
          <a:xfrm>
            <a:off x="4167188" y="7143579"/>
            <a:ext cx="1282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Dezentral (Randlage) </a:t>
            </a:r>
          </a:p>
        </p:txBody>
      </p:sp>
      <p:sp>
        <p:nvSpPr>
          <p:cNvPr id="17449" name="Rectangle 3968">
            <a:extLst>
              <a:ext uri="{FF2B5EF4-FFF2-40B4-BE49-F238E27FC236}">
                <a16:creationId xmlns:a16="http://schemas.microsoft.com/office/drawing/2014/main" id="{71DE10E9-8253-4C48-8E73-21FCB52ABF8B}"/>
              </a:ext>
            </a:extLst>
          </p:cNvPr>
          <p:cNvSpPr>
            <a:spLocks noChangeArrowheads="1"/>
          </p:cNvSpPr>
          <p:nvPr/>
        </p:nvSpPr>
        <p:spPr bwMode="auto">
          <a:xfrm>
            <a:off x="3986213" y="7176916"/>
            <a:ext cx="179387"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7450" name="Rectangle 3846">
            <a:extLst>
              <a:ext uri="{FF2B5EF4-FFF2-40B4-BE49-F238E27FC236}">
                <a16:creationId xmlns:a16="http://schemas.microsoft.com/office/drawing/2014/main" id="{6AA19B52-6A3F-E14B-957D-BC5AD309B542}"/>
              </a:ext>
            </a:extLst>
          </p:cNvPr>
          <p:cNvSpPr>
            <a:spLocks noChangeArrowheads="1"/>
          </p:cNvSpPr>
          <p:nvPr/>
        </p:nvSpPr>
        <p:spPr bwMode="auto">
          <a:xfrm>
            <a:off x="5624513" y="7143579"/>
            <a:ext cx="12017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a:t>Abgelegen</a:t>
            </a:r>
          </a:p>
        </p:txBody>
      </p:sp>
      <p:sp>
        <p:nvSpPr>
          <p:cNvPr id="17451" name="Rectangle 3968">
            <a:extLst>
              <a:ext uri="{FF2B5EF4-FFF2-40B4-BE49-F238E27FC236}">
                <a16:creationId xmlns:a16="http://schemas.microsoft.com/office/drawing/2014/main" id="{7146BAF5-6810-894A-BA69-F1047D73D88D}"/>
              </a:ext>
            </a:extLst>
          </p:cNvPr>
          <p:cNvSpPr>
            <a:spLocks noChangeArrowheads="1"/>
          </p:cNvSpPr>
          <p:nvPr/>
        </p:nvSpPr>
        <p:spPr bwMode="auto">
          <a:xfrm>
            <a:off x="5443538" y="7199141"/>
            <a:ext cx="179387" cy="179388"/>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102" name="Text Box 262">
            <a:extLst>
              <a:ext uri="{FF2B5EF4-FFF2-40B4-BE49-F238E27FC236}">
                <a16:creationId xmlns:a16="http://schemas.microsoft.com/office/drawing/2014/main" id="{FA0EEA9A-962E-BB48-B4C4-034CBD9E7B09}"/>
              </a:ext>
            </a:extLst>
          </p:cNvPr>
          <p:cNvSpPr txBox="1">
            <a:spLocks noChangeArrowheads="1"/>
          </p:cNvSpPr>
          <p:nvPr/>
        </p:nvSpPr>
        <p:spPr bwMode="auto">
          <a:xfrm>
            <a:off x="200025" y="7130879"/>
            <a:ext cx="1797050" cy="246062"/>
          </a:xfrm>
          <a:prstGeom prst="rect">
            <a:avLst/>
          </a:prstGeom>
          <a:noFill/>
          <a:ln w="9525">
            <a:noFill/>
            <a:miter lim="800000"/>
            <a:headEnd/>
            <a:tailEnd/>
          </a:ln>
          <a:effectLst/>
        </p:spPr>
        <p:txBody>
          <a:bodyPr wrap="none">
            <a:spAutoFit/>
          </a:bodyPr>
          <a:lstStyle/>
          <a:p>
            <a:pPr eaLnBrk="1" hangingPunct="1">
              <a:defRPr/>
            </a:pPr>
            <a:r>
              <a:rPr lang="de-DE" sz="1000" b="1" dirty="0"/>
              <a:t>c)</a:t>
            </a:r>
            <a:r>
              <a:rPr lang="de-DE" sz="1000" dirty="0"/>
              <a:t> </a:t>
            </a:r>
            <a:r>
              <a:rPr lang="de-DE" sz="1000" dirty="0">
                <a:latin typeface="+mj-lt"/>
                <a:cs typeface="+mn-cs"/>
              </a:rPr>
              <a:t>Meine Wohnlage ist (eher)...</a:t>
            </a:r>
          </a:p>
        </p:txBody>
      </p:sp>
      <p:sp>
        <p:nvSpPr>
          <p:cNvPr id="17453" name="Line 942">
            <a:extLst>
              <a:ext uri="{FF2B5EF4-FFF2-40B4-BE49-F238E27FC236}">
                <a16:creationId xmlns:a16="http://schemas.microsoft.com/office/drawing/2014/main" id="{36D4BBBD-76EA-9349-B753-7AD0D9F770E5}"/>
              </a:ext>
            </a:extLst>
          </p:cNvPr>
          <p:cNvSpPr>
            <a:spLocks noChangeShapeType="1"/>
          </p:cNvSpPr>
          <p:nvPr/>
        </p:nvSpPr>
        <p:spPr bwMode="auto">
          <a:xfrm>
            <a:off x="104775" y="2755900"/>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454" name="Text Box 944">
            <a:extLst>
              <a:ext uri="{FF2B5EF4-FFF2-40B4-BE49-F238E27FC236}">
                <a16:creationId xmlns:a16="http://schemas.microsoft.com/office/drawing/2014/main" id="{CAC087A0-3222-1046-BB2A-AD3F532EA009}"/>
              </a:ext>
            </a:extLst>
          </p:cNvPr>
          <p:cNvSpPr txBox="1">
            <a:spLocks noChangeArrowheads="1"/>
          </p:cNvSpPr>
          <p:nvPr/>
        </p:nvSpPr>
        <p:spPr bwMode="auto">
          <a:xfrm>
            <a:off x="79375" y="2522538"/>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wende viel Zeit dafür auf, mich über neue Produkte zu informieren. </a:t>
            </a:r>
          </a:p>
        </p:txBody>
      </p:sp>
      <p:sp>
        <p:nvSpPr>
          <p:cNvPr id="17455" name="Line 942">
            <a:extLst>
              <a:ext uri="{FF2B5EF4-FFF2-40B4-BE49-F238E27FC236}">
                <a16:creationId xmlns:a16="http://schemas.microsoft.com/office/drawing/2014/main" id="{A894B0C0-F9E0-4E45-9682-B682196613A4}"/>
              </a:ext>
            </a:extLst>
          </p:cNvPr>
          <p:cNvSpPr>
            <a:spLocks noChangeShapeType="1"/>
          </p:cNvSpPr>
          <p:nvPr/>
        </p:nvSpPr>
        <p:spPr bwMode="auto">
          <a:xfrm>
            <a:off x="104775" y="3013075"/>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456" name="Text Box 944">
            <a:extLst>
              <a:ext uri="{FF2B5EF4-FFF2-40B4-BE49-F238E27FC236}">
                <a16:creationId xmlns:a16="http://schemas.microsoft.com/office/drawing/2014/main" id="{14FAEC3B-1129-1A4D-A6A9-CDFF65C833AC}"/>
              </a:ext>
            </a:extLst>
          </p:cNvPr>
          <p:cNvSpPr txBox="1">
            <a:spLocks noChangeArrowheads="1"/>
          </p:cNvSpPr>
          <p:nvPr/>
        </p:nvSpPr>
        <p:spPr bwMode="auto">
          <a:xfrm>
            <a:off x="79375" y="2767013"/>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kaufe neue Produkte sofort, wenn ich sie sehe.  </a:t>
            </a:r>
          </a:p>
        </p:txBody>
      </p:sp>
      <p:grpSp>
        <p:nvGrpSpPr>
          <p:cNvPr id="17457" name="Group 1039">
            <a:extLst>
              <a:ext uri="{FF2B5EF4-FFF2-40B4-BE49-F238E27FC236}">
                <a16:creationId xmlns:a16="http://schemas.microsoft.com/office/drawing/2014/main" id="{D9CA125F-8C84-344B-8927-AEC0321AFE92}"/>
              </a:ext>
            </a:extLst>
          </p:cNvPr>
          <p:cNvGrpSpPr>
            <a:grpSpLocks/>
          </p:cNvGrpSpPr>
          <p:nvPr/>
        </p:nvGrpSpPr>
        <p:grpSpPr bwMode="auto">
          <a:xfrm>
            <a:off x="5359400" y="2565400"/>
            <a:ext cx="1381125" cy="152400"/>
            <a:chOff x="3379" y="1761"/>
            <a:chExt cx="870" cy="96"/>
          </a:xfrm>
        </p:grpSpPr>
        <p:sp>
          <p:nvSpPr>
            <p:cNvPr id="17661" name="Rectangle 982">
              <a:extLst>
                <a:ext uri="{FF2B5EF4-FFF2-40B4-BE49-F238E27FC236}">
                  <a16:creationId xmlns:a16="http://schemas.microsoft.com/office/drawing/2014/main" id="{3BAD2839-E515-884E-986A-A96E16678CE4}"/>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62" name="Rectangle 983">
              <a:extLst>
                <a:ext uri="{FF2B5EF4-FFF2-40B4-BE49-F238E27FC236}">
                  <a16:creationId xmlns:a16="http://schemas.microsoft.com/office/drawing/2014/main" id="{FAA15A13-4000-8047-B70C-F35C001E83F4}"/>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63" name="Rectangle 984">
              <a:extLst>
                <a:ext uri="{FF2B5EF4-FFF2-40B4-BE49-F238E27FC236}">
                  <a16:creationId xmlns:a16="http://schemas.microsoft.com/office/drawing/2014/main" id="{0EAE2A23-3CD5-5A4C-B11A-10B78394B1A7}"/>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64" name="Rectangle 985">
              <a:extLst>
                <a:ext uri="{FF2B5EF4-FFF2-40B4-BE49-F238E27FC236}">
                  <a16:creationId xmlns:a16="http://schemas.microsoft.com/office/drawing/2014/main" id="{87E6A583-1E9D-9E45-8C2C-AD3ECE38DC07}"/>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65" name="Rectangle 986">
              <a:extLst>
                <a:ext uri="{FF2B5EF4-FFF2-40B4-BE49-F238E27FC236}">
                  <a16:creationId xmlns:a16="http://schemas.microsoft.com/office/drawing/2014/main" id="{FD260200-0BAB-AF4E-B5CD-8149700CCD73}"/>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66" name="Rectangle 987">
              <a:extLst>
                <a:ext uri="{FF2B5EF4-FFF2-40B4-BE49-F238E27FC236}">
                  <a16:creationId xmlns:a16="http://schemas.microsoft.com/office/drawing/2014/main" id="{FB5CD052-6DF0-D449-9778-E69DD33458D5}"/>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67" name="Rectangle 988">
              <a:extLst>
                <a:ext uri="{FF2B5EF4-FFF2-40B4-BE49-F238E27FC236}">
                  <a16:creationId xmlns:a16="http://schemas.microsoft.com/office/drawing/2014/main" id="{798077A1-84B4-A54E-8C09-42C5C3F1DD8E}"/>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7458" name="Group 1040">
            <a:extLst>
              <a:ext uri="{FF2B5EF4-FFF2-40B4-BE49-F238E27FC236}">
                <a16:creationId xmlns:a16="http://schemas.microsoft.com/office/drawing/2014/main" id="{57AFFC9F-E5E1-1E45-B857-B13A8B249865}"/>
              </a:ext>
            </a:extLst>
          </p:cNvPr>
          <p:cNvGrpSpPr>
            <a:grpSpLocks/>
          </p:cNvGrpSpPr>
          <p:nvPr/>
        </p:nvGrpSpPr>
        <p:grpSpPr bwMode="auto">
          <a:xfrm>
            <a:off x="5359400" y="2809875"/>
            <a:ext cx="1381125" cy="152400"/>
            <a:chOff x="3379" y="1761"/>
            <a:chExt cx="870" cy="96"/>
          </a:xfrm>
        </p:grpSpPr>
        <p:sp>
          <p:nvSpPr>
            <p:cNvPr id="17654" name="Rectangle 1041">
              <a:extLst>
                <a:ext uri="{FF2B5EF4-FFF2-40B4-BE49-F238E27FC236}">
                  <a16:creationId xmlns:a16="http://schemas.microsoft.com/office/drawing/2014/main" id="{302161C2-A65D-9549-BC9F-F024E2987EF3}"/>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55" name="Rectangle 1042">
              <a:extLst>
                <a:ext uri="{FF2B5EF4-FFF2-40B4-BE49-F238E27FC236}">
                  <a16:creationId xmlns:a16="http://schemas.microsoft.com/office/drawing/2014/main" id="{B62B5AC6-D48F-6140-980D-B7A1B40D79B7}"/>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56" name="Rectangle 1043">
              <a:extLst>
                <a:ext uri="{FF2B5EF4-FFF2-40B4-BE49-F238E27FC236}">
                  <a16:creationId xmlns:a16="http://schemas.microsoft.com/office/drawing/2014/main" id="{F58FB793-3FF5-9C4A-B5C2-24261AFCABCB}"/>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57" name="Rectangle 1044">
              <a:extLst>
                <a:ext uri="{FF2B5EF4-FFF2-40B4-BE49-F238E27FC236}">
                  <a16:creationId xmlns:a16="http://schemas.microsoft.com/office/drawing/2014/main" id="{B53B690D-D4AA-1B41-AD11-08F53468A2FA}"/>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58" name="Rectangle 1045">
              <a:extLst>
                <a:ext uri="{FF2B5EF4-FFF2-40B4-BE49-F238E27FC236}">
                  <a16:creationId xmlns:a16="http://schemas.microsoft.com/office/drawing/2014/main" id="{FA26523B-5D3B-874F-9A51-AB76D911821A}"/>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59" name="Rectangle 1046">
              <a:extLst>
                <a:ext uri="{FF2B5EF4-FFF2-40B4-BE49-F238E27FC236}">
                  <a16:creationId xmlns:a16="http://schemas.microsoft.com/office/drawing/2014/main" id="{6A1F0586-8701-404A-A0E5-D0FA39D348C8}"/>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60" name="Rectangle 1047">
              <a:extLst>
                <a:ext uri="{FF2B5EF4-FFF2-40B4-BE49-F238E27FC236}">
                  <a16:creationId xmlns:a16="http://schemas.microsoft.com/office/drawing/2014/main" id="{7B2F3303-1E5D-F441-A686-EDF7E3EF0580}"/>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7459" name="Line 942">
            <a:extLst>
              <a:ext uri="{FF2B5EF4-FFF2-40B4-BE49-F238E27FC236}">
                <a16:creationId xmlns:a16="http://schemas.microsoft.com/office/drawing/2014/main" id="{FE8E9EC6-025D-B445-AB10-76F983F45119}"/>
              </a:ext>
            </a:extLst>
          </p:cNvPr>
          <p:cNvSpPr>
            <a:spLocks noChangeShapeType="1"/>
          </p:cNvSpPr>
          <p:nvPr/>
        </p:nvSpPr>
        <p:spPr bwMode="auto">
          <a:xfrm>
            <a:off x="96838" y="2000250"/>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460" name="Text Box 944">
            <a:extLst>
              <a:ext uri="{FF2B5EF4-FFF2-40B4-BE49-F238E27FC236}">
                <a16:creationId xmlns:a16="http://schemas.microsoft.com/office/drawing/2014/main" id="{5020ED65-3543-DE4B-8642-85CD1EF50532}"/>
              </a:ext>
            </a:extLst>
          </p:cNvPr>
          <p:cNvSpPr txBox="1">
            <a:spLocks noChangeArrowheads="1"/>
          </p:cNvSpPr>
          <p:nvPr/>
        </p:nvSpPr>
        <p:spPr bwMode="auto">
          <a:xfrm>
            <a:off x="79375" y="1766888"/>
            <a:ext cx="52005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lese häufig in (Online-)Magazinen, in denen neue Produkte und Marken vorgestellt werden.  </a:t>
            </a:r>
          </a:p>
        </p:txBody>
      </p:sp>
      <p:sp>
        <p:nvSpPr>
          <p:cNvPr id="17461" name="Line 942">
            <a:extLst>
              <a:ext uri="{FF2B5EF4-FFF2-40B4-BE49-F238E27FC236}">
                <a16:creationId xmlns:a16="http://schemas.microsoft.com/office/drawing/2014/main" id="{0565BE88-1D17-4343-87D8-36008F5620DA}"/>
              </a:ext>
            </a:extLst>
          </p:cNvPr>
          <p:cNvSpPr>
            <a:spLocks noChangeShapeType="1"/>
          </p:cNvSpPr>
          <p:nvPr/>
        </p:nvSpPr>
        <p:spPr bwMode="auto">
          <a:xfrm>
            <a:off x="96838" y="2257425"/>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462" name="Text Box 944">
            <a:extLst>
              <a:ext uri="{FF2B5EF4-FFF2-40B4-BE49-F238E27FC236}">
                <a16:creationId xmlns:a16="http://schemas.microsoft.com/office/drawing/2014/main" id="{6F5D3CEF-BB49-D540-A882-5B02D1065BB6}"/>
              </a:ext>
            </a:extLst>
          </p:cNvPr>
          <p:cNvSpPr txBox="1">
            <a:spLocks noChangeArrowheads="1"/>
          </p:cNvSpPr>
          <p:nvPr/>
        </p:nvSpPr>
        <p:spPr bwMode="auto">
          <a:xfrm>
            <a:off x="79375" y="2011363"/>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suche fortwährend nach den neusten Produkt- und Einkaufserlebnissen. </a:t>
            </a:r>
          </a:p>
        </p:txBody>
      </p:sp>
      <p:sp>
        <p:nvSpPr>
          <p:cNvPr id="17463" name="Line 942">
            <a:extLst>
              <a:ext uri="{FF2B5EF4-FFF2-40B4-BE49-F238E27FC236}">
                <a16:creationId xmlns:a16="http://schemas.microsoft.com/office/drawing/2014/main" id="{BC5D4565-F72F-3C40-84C1-FB37BACD2A6C}"/>
              </a:ext>
            </a:extLst>
          </p:cNvPr>
          <p:cNvSpPr>
            <a:spLocks noChangeShapeType="1"/>
          </p:cNvSpPr>
          <p:nvPr/>
        </p:nvSpPr>
        <p:spPr bwMode="auto">
          <a:xfrm>
            <a:off x="96838" y="2514600"/>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464" name="Text Box 944">
            <a:extLst>
              <a:ext uri="{FF2B5EF4-FFF2-40B4-BE49-F238E27FC236}">
                <a16:creationId xmlns:a16="http://schemas.microsoft.com/office/drawing/2014/main" id="{4EB1D39B-8E98-0148-9FCA-3E69052E3EE9}"/>
              </a:ext>
            </a:extLst>
          </p:cNvPr>
          <p:cNvSpPr txBox="1">
            <a:spLocks noChangeArrowheads="1"/>
          </p:cNvSpPr>
          <p:nvPr/>
        </p:nvSpPr>
        <p:spPr bwMode="auto">
          <a:xfrm>
            <a:off x="79375" y="2268538"/>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Wenn ich die Möglichkeit habe ein neues Produkt auszuprobieren, tue ich es sofort. </a:t>
            </a:r>
          </a:p>
        </p:txBody>
      </p:sp>
      <p:grpSp>
        <p:nvGrpSpPr>
          <p:cNvPr id="17465" name="Group 1039">
            <a:extLst>
              <a:ext uri="{FF2B5EF4-FFF2-40B4-BE49-F238E27FC236}">
                <a16:creationId xmlns:a16="http://schemas.microsoft.com/office/drawing/2014/main" id="{6E874B52-CC72-054B-B0C9-14ED2E8BF0D3}"/>
              </a:ext>
            </a:extLst>
          </p:cNvPr>
          <p:cNvGrpSpPr>
            <a:grpSpLocks/>
          </p:cNvGrpSpPr>
          <p:nvPr/>
        </p:nvGrpSpPr>
        <p:grpSpPr bwMode="auto">
          <a:xfrm>
            <a:off x="5359400" y="1809750"/>
            <a:ext cx="1381125" cy="152400"/>
            <a:chOff x="3379" y="1761"/>
            <a:chExt cx="870" cy="96"/>
          </a:xfrm>
        </p:grpSpPr>
        <p:sp>
          <p:nvSpPr>
            <p:cNvPr id="17647" name="Rectangle 982">
              <a:extLst>
                <a:ext uri="{FF2B5EF4-FFF2-40B4-BE49-F238E27FC236}">
                  <a16:creationId xmlns:a16="http://schemas.microsoft.com/office/drawing/2014/main" id="{818CAE4F-222F-CE45-850C-769A0CDDFC40}"/>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48" name="Rectangle 983">
              <a:extLst>
                <a:ext uri="{FF2B5EF4-FFF2-40B4-BE49-F238E27FC236}">
                  <a16:creationId xmlns:a16="http://schemas.microsoft.com/office/drawing/2014/main" id="{00686E91-9AE3-9846-981F-2E669EF8ED48}"/>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49" name="Rectangle 984">
              <a:extLst>
                <a:ext uri="{FF2B5EF4-FFF2-40B4-BE49-F238E27FC236}">
                  <a16:creationId xmlns:a16="http://schemas.microsoft.com/office/drawing/2014/main" id="{E52071A5-9F9C-E74A-9592-9B315D16BE12}"/>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50" name="Rectangle 985">
              <a:extLst>
                <a:ext uri="{FF2B5EF4-FFF2-40B4-BE49-F238E27FC236}">
                  <a16:creationId xmlns:a16="http://schemas.microsoft.com/office/drawing/2014/main" id="{425879E4-2D6E-8B48-B640-73D41465AA23}"/>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51" name="Rectangle 986">
              <a:extLst>
                <a:ext uri="{FF2B5EF4-FFF2-40B4-BE49-F238E27FC236}">
                  <a16:creationId xmlns:a16="http://schemas.microsoft.com/office/drawing/2014/main" id="{E46FE4BB-26EE-0747-A5BF-ABC38AAF52E4}"/>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52" name="Rectangle 987">
              <a:extLst>
                <a:ext uri="{FF2B5EF4-FFF2-40B4-BE49-F238E27FC236}">
                  <a16:creationId xmlns:a16="http://schemas.microsoft.com/office/drawing/2014/main" id="{0A6DBCF1-6192-DB4E-AC63-DB6168AE27AA}"/>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53" name="Rectangle 988">
              <a:extLst>
                <a:ext uri="{FF2B5EF4-FFF2-40B4-BE49-F238E27FC236}">
                  <a16:creationId xmlns:a16="http://schemas.microsoft.com/office/drawing/2014/main" id="{21F7B628-5FA1-AD40-ADCD-F20BD61A7E38}"/>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7466" name="Group 1040">
            <a:extLst>
              <a:ext uri="{FF2B5EF4-FFF2-40B4-BE49-F238E27FC236}">
                <a16:creationId xmlns:a16="http://schemas.microsoft.com/office/drawing/2014/main" id="{4BB866F9-CAEA-E147-91A9-7B5C062F15FE}"/>
              </a:ext>
            </a:extLst>
          </p:cNvPr>
          <p:cNvGrpSpPr>
            <a:grpSpLocks/>
          </p:cNvGrpSpPr>
          <p:nvPr/>
        </p:nvGrpSpPr>
        <p:grpSpPr bwMode="auto">
          <a:xfrm>
            <a:off x="5359400" y="2054225"/>
            <a:ext cx="1381125" cy="152400"/>
            <a:chOff x="3379" y="1761"/>
            <a:chExt cx="870" cy="96"/>
          </a:xfrm>
        </p:grpSpPr>
        <p:sp>
          <p:nvSpPr>
            <p:cNvPr id="17640" name="Rectangle 1041">
              <a:extLst>
                <a:ext uri="{FF2B5EF4-FFF2-40B4-BE49-F238E27FC236}">
                  <a16:creationId xmlns:a16="http://schemas.microsoft.com/office/drawing/2014/main" id="{5ABF5CB4-927B-0A4A-899A-9E4B3EB4DE4D}"/>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41" name="Rectangle 1042">
              <a:extLst>
                <a:ext uri="{FF2B5EF4-FFF2-40B4-BE49-F238E27FC236}">
                  <a16:creationId xmlns:a16="http://schemas.microsoft.com/office/drawing/2014/main" id="{2E7CB612-1C88-C04A-87F7-04EFFB1F2EFC}"/>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42" name="Rectangle 1043">
              <a:extLst>
                <a:ext uri="{FF2B5EF4-FFF2-40B4-BE49-F238E27FC236}">
                  <a16:creationId xmlns:a16="http://schemas.microsoft.com/office/drawing/2014/main" id="{045AD87B-2B05-4942-8BF0-3134827A29D0}"/>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43" name="Rectangle 1044">
              <a:extLst>
                <a:ext uri="{FF2B5EF4-FFF2-40B4-BE49-F238E27FC236}">
                  <a16:creationId xmlns:a16="http://schemas.microsoft.com/office/drawing/2014/main" id="{760F3131-96DB-1F40-9682-E5CD013753C1}"/>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44" name="Rectangle 1045">
              <a:extLst>
                <a:ext uri="{FF2B5EF4-FFF2-40B4-BE49-F238E27FC236}">
                  <a16:creationId xmlns:a16="http://schemas.microsoft.com/office/drawing/2014/main" id="{72E984CA-1AE0-8B45-93A6-738A23F6EDDA}"/>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45" name="Rectangle 1046">
              <a:extLst>
                <a:ext uri="{FF2B5EF4-FFF2-40B4-BE49-F238E27FC236}">
                  <a16:creationId xmlns:a16="http://schemas.microsoft.com/office/drawing/2014/main" id="{7A418649-38D4-3749-B9F4-639EA3586C3D}"/>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46" name="Rectangle 1047">
              <a:extLst>
                <a:ext uri="{FF2B5EF4-FFF2-40B4-BE49-F238E27FC236}">
                  <a16:creationId xmlns:a16="http://schemas.microsoft.com/office/drawing/2014/main" id="{3DCB5BA1-17AC-ED4E-AF60-76DD2284D11E}"/>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7467" name="Group 1048">
            <a:extLst>
              <a:ext uri="{FF2B5EF4-FFF2-40B4-BE49-F238E27FC236}">
                <a16:creationId xmlns:a16="http://schemas.microsoft.com/office/drawing/2014/main" id="{340C1149-BD16-D541-81DF-366A78691B71}"/>
              </a:ext>
            </a:extLst>
          </p:cNvPr>
          <p:cNvGrpSpPr>
            <a:grpSpLocks/>
          </p:cNvGrpSpPr>
          <p:nvPr/>
        </p:nvGrpSpPr>
        <p:grpSpPr bwMode="auto">
          <a:xfrm>
            <a:off x="5359400" y="2298700"/>
            <a:ext cx="1381125" cy="152400"/>
            <a:chOff x="3379" y="1761"/>
            <a:chExt cx="870" cy="96"/>
          </a:xfrm>
        </p:grpSpPr>
        <p:sp>
          <p:nvSpPr>
            <p:cNvPr id="17633" name="Rectangle 1049">
              <a:extLst>
                <a:ext uri="{FF2B5EF4-FFF2-40B4-BE49-F238E27FC236}">
                  <a16:creationId xmlns:a16="http://schemas.microsoft.com/office/drawing/2014/main" id="{FBF51F94-DBE1-9242-B4FA-C01070C3BBF6}"/>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34" name="Rectangle 1050">
              <a:extLst>
                <a:ext uri="{FF2B5EF4-FFF2-40B4-BE49-F238E27FC236}">
                  <a16:creationId xmlns:a16="http://schemas.microsoft.com/office/drawing/2014/main" id="{5EFE7348-EDC7-F64D-9C04-0FB8B8A0377D}"/>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35" name="Rectangle 1051">
              <a:extLst>
                <a:ext uri="{FF2B5EF4-FFF2-40B4-BE49-F238E27FC236}">
                  <a16:creationId xmlns:a16="http://schemas.microsoft.com/office/drawing/2014/main" id="{D38C9857-458B-6844-A891-56B822A5CE0A}"/>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36" name="Rectangle 1052">
              <a:extLst>
                <a:ext uri="{FF2B5EF4-FFF2-40B4-BE49-F238E27FC236}">
                  <a16:creationId xmlns:a16="http://schemas.microsoft.com/office/drawing/2014/main" id="{10A8FD2D-1ACD-6E44-BAE7-51877398BD5D}"/>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37" name="Rectangle 1053">
              <a:extLst>
                <a:ext uri="{FF2B5EF4-FFF2-40B4-BE49-F238E27FC236}">
                  <a16:creationId xmlns:a16="http://schemas.microsoft.com/office/drawing/2014/main" id="{82BE7014-ED5A-F546-9C16-2648BF384A9B}"/>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38" name="Rectangle 1054">
              <a:extLst>
                <a:ext uri="{FF2B5EF4-FFF2-40B4-BE49-F238E27FC236}">
                  <a16:creationId xmlns:a16="http://schemas.microsoft.com/office/drawing/2014/main" id="{BA988345-FAEF-554B-90EE-796B53E31EE3}"/>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39" name="Rectangle 1055">
              <a:extLst>
                <a:ext uri="{FF2B5EF4-FFF2-40B4-BE49-F238E27FC236}">
                  <a16:creationId xmlns:a16="http://schemas.microsoft.com/office/drawing/2014/main" id="{C25A8FE0-B962-D944-8F03-B3389C9EF95C}"/>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7468" name="Line 942">
            <a:extLst>
              <a:ext uri="{FF2B5EF4-FFF2-40B4-BE49-F238E27FC236}">
                <a16:creationId xmlns:a16="http://schemas.microsoft.com/office/drawing/2014/main" id="{C9700E9F-3D9D-B340-8364-890DE8012278}"/>
              </a:ext>
            </a:extLst>
          </p:cNvPr>
          <p:cNvSpPr>
            <a:spLocks noChangeShapeType="1"/>
          </p:cNvSpPr>
          <p:nvPr/>
        </p:nvSpPr>
        <p:spPr bwMode="auto">
          <a:xfrm>
            <a:off x="104775" y="1484313"/>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469" name="Text Box 944">
            <a:extLst>
              <a:ext uri="{FF2B5EF4-FFF2-40B4-BE49-F238E27FC236}">
                <a16:creationId xmlns:a16="http://schemas.microsoft.com/office/drawing/2014/main" id="{945D1A98-38DF-4745-87CD-D55DCA6DFF69}"/>
              </a:ext>
            </a:extLst>
          </p:cNvPr>
          <p:cNvSpPr txBox="1">
            <a:spLocks noChangeArrowheads="1"/>
          </p:cNvSpPr>
          <p:nvPr/>
        </p:nvSpPr>
        <p:spPr bwMode="auto">
          <a:xfrm>
            <a:off x="79375" y="1250950"/>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bin stets auf der Suche nach neuen Produkten und Marken.</a:t>
            </a:r>
          </a:p>
        </p:txBody>
      </p:sp>
      <p:sp>
        <p:nvSpPr>
          <p:cNvPr id="17470" name="Line 942">
            <a:extLst>
              <a:ext uri="{FF2B5EF4-FFF2-40B4-BE49-F238E27FC236}">
                <a16:creationId xmlns:a16="http://schemas.microsoft.com/office/drawing/2014/main" id="{1A9383B6-411E-274C-A096-CFA33CF0CB4F}"/>
              </a:ext>
            </a:extLst>
          </p:cNvPr>
          <p:cNvSpPr>
            <a:spLocks noChangeShapeType="1"/>
          </p:cNvSpPr>
          <p:nvPr/>
        </p:nvSpPr>
        <p:spPr bwMode="auto">
          <a:xfrm>
            <a:off x="104775" y="1741488"/>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471" name="Text Box 944">
            <a:extLst>
              <a:ext uri="{FF2B5EF4-FFF2-40B4-BE49-F238E27FC236}">
                <a16:creationId xmlns:a16="http://schemas.microsoft.com/office/drawing/2014/main" id="{68304637-B1C5-6948-9AA1-F949B926350C}"/>
              </a:ext>
            </a:extLst>
          </p:cNvPr>
          <p:cNvSpPr txBox="1">
            <a:spLocks noChangeArrowheads="1"/>
          </p:cNvSpPr>
          <p:nvPr/>
        </p:nvSpPr>
        <p:spPr bwMode="auto">
          <a:xfrm>
            <a:off x="79375" y="1495425"/>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mag Orte, an denen ich etwas über neue Produkte und Marken erfahre. </a:t>
            </a:r>
          </a:p>
        </p:txBody>
      </p:sp>
      <p:grpSp>
        <p:nvGrpSpPr>
          <p:cNvPr id="17472" name="Group 1039">
            <a:extLst>
              <a:ext uri="{FF2B5EF4-FFF2-40B4-BE49-F238E27FC236}">
                <a16:creationId xmlns:a16="http://schemas.microsoft.com/office/drawing/2014/main" id="{42EB1DB5-D210-C147-B6D6-034C9CD93D60}"/>
              </a:ext>
            </a:extLst>
          </p:cNvPr>
          <p:cNvGrpSpPr>
            <a:grpSpLocks/>
          </p:cNvGrpSpPr>
          <p:nvPr/>
        </p:nvGrpSpPr>
        <p:grpSpPr bwMode="auto">
          <a:xfrm>
            <a:off x="5359400" y="1293813"/>
            <a:ext cx="1381125" cy="152400"/>
            <a:chOff x="3379" y="1761"/>
            <a:chExt cx="870" cy="96"/>
          </a:xfrm>
        </p:grpSpPr>
        <p:sp>
          <p:nvSpPr>
            <p:cNvPr id="17626" name="Rectangle 982">
              <a:extLst>
                <a:ext uri="{FF2B5EF4-FFF2-40B4-BE49-F238E27FC236}">
                  <a16:creationId xmlns:a16="http://schemas.microsoft.com/office/drawing/2014/main" id="{39390298-AA43-3445-B659-59DAF6EE7004}"/>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27" name="Rectangle 983">
              <a:extLst>
                <a:ext uri="{FF2B5EF4-FFF2-40B4-BE49-F238E27FC236}">
                  <a16:creationId xmlns:a16="http://schemas.microsoft.com/office/drawing/2014/main" id="{14D7530C-9F18-F145-89B9-DB7B9A86ED92}"/>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28" name="Rectangle 984">
              <a:extLst>
                <a:ext uri="{FF2B5EF4-FFF2-40B4-BE49-F238E27FC236}">
                  <a16:creationId xmlns:a16="http://schemas.microsoft.com/office/drawing/2014/main" id="{CD09B65D-C2B4-6C4B-8F8E-BF5D76BFAA2F}"/>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29" name="Rectangle 985">
              <a:extLst>
                <a:ext uri="{FF2B5EF4-FFF2-40B4-BE49-F238E27FC236}">
                  <a16:creationId xmlns:a16="http://schemas.microsoft.com/office/drawing/2014/main" id="{034E03EF-B1E7-BB4F-B15C-3A84EFA4419F}"/>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30" name="Rectangle 986">
              <a:extLst>
                <a:ext uri="{FF2B5EF4-FFF2-40B4-BE49-F238E27FC236}">
                  <a16:creationId xmlns:a16="http://schemas.microsoft.com/office/drawing/2014/main" id="{9D0FCCC8-7A6D-1642-8C1E-3C1F164D4644}"/>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31" name="Rectangle 987">
              <a:extLst>
                <a:ext uri="{FF2B5EF4-FFF2-40B4-BE49-F238E27FC236}">
                  <a16:creationId xmlns:a16="http://schemas.microsoft.com/office/drawing/2014/main" id="{0E54DFAA-DC1C-6C43-B063-E049020A107D}"/>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32" name="Rectangle 988">
              <a:extLst>
                <a:ext uri="{FF2B5EF4-FFF2-40B4-BE49-F238E27FC236}">
                  <a16:creationId xmlns:a16="http://schemas.microsoft.com/office/drawing/2014/main" id="{80A7AA51-335F-E849-B716-E4B2932D5332}"/>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7473" name="Group 1040">
            <a:extLst>
              <a:ext uri="{FF2B5EF4-FFF2-40B4-BE49-F238E27FC236}">
                <a16:creationId xmlns:a16="http://schemas.microsoft.com/office/drawing/2014/main" id="{0B172FB9-D1C4-D94B-8934-DFC5A9E8FD0E}"/>
              </a:ext>
            </a:extLst>
          </p:cNvPr>
          <p:cNvGrpSpPr>
            <a:grpSpLocks/>
          </p:cNvGrpSpPr>
          <p:nvPr/>
        </p:nvGrpSpPr>
        <p:grpSpPr bwMode="auto">
          <a:xfrm>
            <a:off x="5359400" y="1538288"/>
            <a:ext cx="1381125" cy="152400"/>
            <a:chOff x="3379" y="1761"/>
            <a:chExt cx="870" cy="96"/>
          </a:xfrm>
        </p:grpSpPr>
        <p:sp>
          <p:nvSpPr>
            <p:cNvPr id="17619" name="Rectangle 1041">
              <a:extLst>
                <a:ext uri="{FF2B5EF4-FFF2-40B4-BE49-F238E27FC236}">
                  <a16:creationId xmlns:a16="http://schemas.microsoft.com/office/drawing/2014/main" id="{8FD91D46-6224-DF4A-B87A-BD88CE4DCD5E}"/>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20" name="Rectangle 1042">
              <a:extLst>
                <a:ext uri="{FF2B5EF4-FFF2-40B4-BE49-F238E27FC236}">
                  <a16:creationId xmlns:a16="http://schemas.microsoft.com/office/drawing/2014/main" id="{56B00CCD-B05E-4241-8A64-D619CEFAB4DA}"/>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21" name="Rectangle 1043">
              <a:extLst>
                <a:ext uri="{FF2B5EF4-FFF2-40B4-BE49-F238E27FC236}">
                  <a16:creationId xmlns:a16="http://schemas.microsoft.com/office/drawing/2014/main" id="{435FFB12-CECF-5345-A1BF-A2D9BA010294}"/>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22" name="Rectangle 1044">
              <a:extLst>
                <a:ext uri="{FF2B5EF4-FFF2-40B4-BE49-F238E27FC236}">
                  <a16:creationId xmlns:a16="http://schemas.microsoft.com/office/drawing/2014/main" id="{ACFAF4B5-0A9C-DC49-9BA4-D8CDF9963E5D}"/>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23" name="Rectangle 1045">
              <a:extLst>
                <a:ext uri="{FF2B5EF4-FFF2-40B4-BE49-F238E27FC236}">
                  <a16:creationId xmlns:a16="http://schemas.microsoft.com/office/drawing/2014/main" id="{F1E6CE47-777D-FF46-8CE0-173F97FD610A}"/>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24" name="Rectangle 1046">
              <a:extLst>
                <a:ext uri="{FF2B5EF4-FFF2-40B4-BE49-F238E27FC236}">
                  <a16:creationId xmlns:a16="http://schemas.microsoft.com/office/drawing/2014/main" id="{BDE365AE-808F-0345-8A15-3385D3711838}"/>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25" name="Rectangle 1047">
              <a:extLst>
                <a:ext uri="{FF2B5EF4-FFF2-40B4-BE49-F238E27FC236}">
                  <a16:creationId xmlns:a16="http://schemas.microsoft.com/office/drawing/2014/main" id="{CE638CB1-2EA7-4945-B8A1-512641BA8C45}"/>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7474" name="Line 942">
            <a:extLst>
              <a:ext uri="{FF2B5EF4-FFF2-40B4-BE49-F238E27FC236}">
                <a16:creationId xmlns:a16="http://schemas.microsoft.com/office/drawing/2014/main" id="{8C6D551C-9878-5946-8D22-707F1D8317AA}"/>
              </a:ext>
            </a:extLst>
          </p:cNvPr>
          <p:cNvSpPr>
            <a:spLocks noChangeShapeType="1"/>
          </p:cNvSpPr>
          <p:nvPr/>
        </p:nvSpPr>
        <p:spPr bwMode="auto">
          <a:xfrm>
            <a:off x="101600" y="4279900"/>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475" name="Text Box 944">
            <a:extLst>
              <a:ext uri="{FF2B5EF4-FFF2-40B4-BE49-F238E27FC236}">
                <a16:creationId xmlns:a16="http://schemas.microsoft.com/office/drawing/2014/main" id="{D8882C85-C807-8F44-878D-5A667748668B}"/>
              </a:ext>
            </a:extLst>
          </p:cNvPr>
          <p:cNvSpPr txBox="1">
            <a:spLocks noChangeArrowheads="1"/>
          </p:cNvSpPr>
          <p:nvPr/>
        </p:nvSpPr>
        <p:spPr bwMode="auto">
          <a:xfrm>
            <a:off x="79375" y="4046538"/>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mag es, durch Shoppen etwas zu erleben.</a:t>
            </a:r>
          </a:p>
        </p:txBody>
      </p:sp>
      <p:sp>
        <p:nvSpPr>
          <p:cNvPr id="17476" name="Line 942">
            <a:extLst>
              <a:ext uri="{FF2B5EF4-FFF2-40B4-BE49-F238E27FC236}">
                <a16:creationId xmlns:a16="http://schemas.microsoft.com/office/drawing/2014/main" id="{87828E0C-C852-424B-9F5E-21E3521BC9E4}"/>
              </a:ext>
            </a:extLst>
          </p:cNvPr>
          <p:cNvSpPr>
            <a:spLocks noChangeShapeType="1"/>
          </p:cNvSpPr>
          <p:nvPr/>
        </p:nvSpPr>
        <p:spPr bwMode="auto">
          <a:xfrm>
            <a:off x="101600" y="4537075"/>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477" name="Text Box 944">
            <a:extLst>
              <a:ext uri="{FF2B5EF4-FFF2-40B4-BE49-F238E27FC236}">
                <a16:creationId xmlns:a16="http://schemas.microsoft.com/office/drawing/2014/main" id="{3A05B4EA-722F-064C-A7CD-3B64CDC876DF}"/>
              </a:ext>
            </a:extLst>
          </p:cNvPr>
          <p:cNvSpPr txBox="1">
            <a:spLocks noChangeArrowheads="1"/>
          </p:cNvSpPr>
          <p:nvPr/>
        </p:nvSpPr>
        <p:spPr bwMode="auto">
          <a:xfrm>
            <a:off x="79375" y="4291013"/>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mag es, wenn ich durch Shoppen etwas Neues entdecke. </a:t>
            </a:r>
          </a:p>
        </p:txBody>
      </p:sp>
      <p:grpSp>
        <p:nvGrpSpPr>
          <p:cNvPr id="17478" name="Group 1039">
            <a:extLst>
              <a:ext uri="{FF2B5EF4-FFF2-40B4-BE49-F238E27FC236}">
                <a16:creationId xmlns:a16="http://schemas.microsoft.com/office/drawing/2014/main" id="{F762D52D-C8E5-A949-B5BD-828B4A43F17B}"/>
              </a:ext>
            </a:extLst>
          </p:cNvPr>
          <p:cNvGrpSpPr>
            <a:grpSpLocks/>
          </p:cNvGrpSpPr>
          <p:nvPr/>
        </p:nvGrpSpPr>
        <p:grpSpPr bwMode="auto">
          <a:xfrm>
            <a:off x="5359400" y="4089400"/>
            <a:ext cx="1381125" cy="152400"/>
            <a:chOff x="3379" y="1761"/>
            <a:chExt cx="870" cy="96"/>
          </a:xfrm>
        </p:grpSpPr>
        <p:sp>
          <p:nvSpPr>
            <p:cNvPr id="17612" name="Rectangle 982">
              <a:extLst>
                <a:ext uri="{FF2B5EF4-FFF2-40B4-BE49-F238E27FC236}">
                  <a16:creationId xmlns:a16="http://schemas.microsoft.com/office/drawing/2014/main" id="{6D9EA2F5-683E-F743-B2F3-4F7CE7A04E40}"/>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13" name="Rectangle 983">
              <a:extLst>
                <a:ext uri="{FF2B5EF4-FFF2-40B4-BE49-F238E27FC236}">
                  <a16:creationId xmlns:a16="http://schemas.microsoft.com/office/drawing/2014/main" id="{DF06060A-6629-BF44-8EA7-4C96CD60E1D1}"/>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14" name="Rectangle 984">
              <a:extLst>
                <a:ext uri="{FF2B5EF4-FFF2-40B4-BE49-F238E27FC236}">
                  <a16:creationId xmlns:a16="http://schemas.microsoft.com/office/drawing/2014/main" id="{091187C5-AD9E-6C40-9575-79B9D9CEDB83}"/>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15" name="Rectangle 985">
              <a:extLst>
                <a:ext uri="{FF2B5EF4-FFF2-40B4-BE49-F238E27FC236}">
                  <a16:creationId xmlns:a16="http://schemas.microsoft.com/office/drawing/2014/main" id="{B7FB73A9-1C80-0B4E-830F-EF398CAC2B75}"/>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16" name="Rectangle 986">
              <a:extLst>
                <a:ext uri="{FF2B5EF4-FFF2-40B4-BE49-F238E27FC236}">
                  <a16:creationId xmlns:a16="http://schemas.microsoft.com/office/drawing/2014/main" id="{8B679B3D-5FEB-C04A-A649-A14B109CFC4F}"/>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17" name="Rectangle 987">
              <a:extLst>
                <a:ext uri="{FF2B5EF4-FFF2-40B4-BE49-F238E27FC236}">
                  <a16:creationId xmlns:a16="http://schemas.microsoft.com/office/drawing/2014/main" id="{46B4D776-437A-F944-80D6-96E21DF4267F}"/>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18" name="Rectangle 988">
              <a:extLst>
                <a:ext uri="{FF2B5EF4-FFF2-40B4-BE49-F238E27FC236}">
                  <a16:creationId xmlns:a16="http://schemas.microsoft.com/office/drawing/2014/main" id="{6A91EC75-796D-4E40-BFD3-BE51295C985F}"/>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7479" name="Group 1040">
            <a:extLst>
              <a:ext uri="{FF2B5EF4-FFF2-40B4-BE49-F238E27FC236}">
                <a16:creationId xmlns:a16="http://schemas.microsoft.com/office/drawing/2014/main" id="{D8E53DB8-C955-FF41-AFE3-7364D024C50A}"/>
              </a:ext>
            </a:extLst>
          </p:cNvPr>
          <p:cNvGrpSpPr>
            <a:grpSpLocks/>
          </p:cNvGrpSpPr>
          <p:nvPr/>
        </p:nvGrpSpPr>
        <p:grpSpPr bwMode="auto">
          <a:xfrm>
            <a:off x="5359400" y="4333875"/>
            <a:ext cx="1381125" cy="152400"/>
            <a:chOff x="3379" y="1761"/>
            <a:chExt cx="870" cy="96"/>
          </a:xfrm>
        </p:grpSpPr>
        <p:sp>
          <p:nvSpPr>
            <p:cNvPr id="17605" name="Rectangle 1041">
              <a:extLst>
                <a:ext uri="{FF2B5EF4-FFF2-40B4-BE49-F238E27FC236}">
                  <a16:creationId xmlns:a16="http://schemas.microsoft.com/office/drawing/2014/main" id="{390CF424-66FC-4841-876D-AF10A097219D}"/>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06" name="Rectangle 1042">
              <a:extLst>
                <a:ext uri="{FF2B5EF4-FFF2-40B4-BE49-F238E27FC236}">
                  <a16:creationId xmlns:a16="http://schemas.microsoft.com/office/drawing/2014/main" id="{9498CE28-7255-8D47-98C4-6B35F3CA5078}"/>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07" name="Rectangle 1043">
              <a:extLst>
                <a:ext uri="{FF2B5EF4-FFF2-40B4-BE49-F238E27FC236}">
                  <a16:creationId xmlns:a16="http://schemas.microsoft.com/office/drawing/2014/main" id="{DDDBC6E1-B5FF-9649-9286-8E48DC41BD2D}"/>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08" name="Rectangle 1044">
              <a:extLst>
                <a:ext uri="{FF2B5EF4-FFF2-40B4-BE49-F238E27FC236}">
                  <a16:creationId xmlns:a16="http://schemas.microsoft.com/office/drawing/2014/main" id="{2E54089D-3FF7-5545-B95B-8D0AE5B382BF}"/>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09" name="Rectangle 1045">
              <a:extLst>
                <a:ext uri="{FF2B5EF4-FFF2-40B4-BE49-F238E27FC236}">
                  <a16:creationId xmlns:a16="http://schemas.microsoft.com/office/drawing/2014/main" id="{C1A36EB2-5E26-EB4D-95B5-007F8A8FD648}"/>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10" name="Rectangle 1046">
              <a:extLst>
                <a:ext uri="{FF2B5EF4-FFF2-40B4-BE49-F238E27FC236}">
                  <a16:creationId xmlns:a16="http://schemas.microsoft.com/office/drawing/2014/main" id="{3CF75F19-F7E5-B84B-A379-2726C384D994}"/>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11" name="Rectangle 1047">
              <a:extLst>
                <a:ext uri="{FF2B5EF4-FFF2-40B4-BE49-F238E27FC236}">
                  <a16:creationId xmlns:a16="http://schemas.microsoft.com/office/drawing/2014/main" id="{AAD4BF6F-4436-8644-878C-B66ABF057B69}"/>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7480" name="Line 942">
            <a:extLst>
              <a:ext uri="{FF2B5EF4-FFF2-40B4-BE49-F238E27FC236}">
                <a16:creationId xmlns:a16="http://schemas.microsoft.com/office/drawing/2014/main" id="{DA6E1D3D-FEB3-464C-A0B7-AE982265C3F1}"/>
              </a:ext>
            </a:extLst>
          </p:cNvPr>
          <p:cNvSpPr>
            <a:spLocks noChangeShapeType="1"/>
          </p:cNvSpPr>
          <p:nvPr/>
        </p:nvSpPr>
        <p:spPr bwMode="auto">
          <a:xfrm>
            <a:off x="93663" y="3525838"/>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481" name="Text Box 944">
            <a:extLst>
              <a:ext uri="{FF2B5EF4-FFF2-40B4-BE49-F238E27FC236}">
                <a16:creationId xmlns:a16="http://schemas.microsoft.com/office/drawing/2014/main" id="{2DB1875F-BBF7-F64D-90FE-27D81306F6F9}"/>
              </a:ext>
            </a:extLst>
          </p:cNvPr>
          <p:cNvSpPr txBox="1">
            <a:spLocks noChangeArrowheads="1"/>
          </p:cNvSpPr>
          <p:nvPr/>
        </p:nvSpPr>
        <p:spPr bwMode="auto">
          <a:xfrm>
            <a:off x="79375" y="3292475"/>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mag es, Produkte mit interessanten Features zu kaufen. </a:t>
            </a:r>
          </a:p>
        </p:txBody>
      </p:sp>
      <p:sp>
        <p:nvSpPr>
          <p:cNvPr id="17482" name="Line 942">
            <a:extLst>
              <a:ext uri="{FF2B5EF4-FFF2-40B4-BE49-F238E27FC236}">
                <a16:creationId xmlns:a16="http://schemas.microsoft.com/office/drawing/2014/main" id="{7EFB42CD-E6AD-7946-9279-6269F65E99DA}"/>
              </a:ext>
            </a:extLst>
          </p:cNvPr>
          <p:cNvSpPr>
            <a:spLocks noChangeShapeType="1"/>
          </p:cNvSpPr>
          <p:nvPr/>
        </p:nvSpPr>
        <p:spPr bwMode="auto">
          <a:xfrm>
            <a:off x="93663" y="3783013"/>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483" name="Text Box 944">
            <a:extLst>
              <a:ext uri="{FF2B5EF4-FFF2-40B4-BE49-F238E27FC236}">
                <a16:creationId xmlns:a16="http://schemas.microsoft.com/office/drawing/2014/main" id="{2E0CB10C-C3FA-2E4E-8E1E-885C7A8DF67B}"/>
              </a:ext>
            </a:extLst>
          </p:cNvPr>
          <p:cNvSpPr txBox="1">
            <a:spLocks noChangeArrowheads="1"/>
          </p:cNvSpPr>
          <p:nvPr/>
        </p:nvSpPr>
        <p:spPr bwMode="auto">
          <a:xfrm>
            <a:off x="79375" y="3536950"/>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mag es, Produkte zu kaufen, die gerade erst auf den Markt gekommen sind. </a:t>
            </a:r>
          </a:p>
        </p:txBody>
      </p:sp>
      <p:sp>
        <p:nvSpPr>
          <p:cNvPr id="17484" name="Line 942">
            <a:extLst>
              <a:ext uri="{FF2B5EF4-FFF2-40B4-BE49-F238E27FC236}">
                <a16:creationId xmlns:a16="http://schemas.microsoft.com/office/drawing/2014/main" id="{E3B5501B-82D7-5947-B413-9C4815A83D10}"/>
              </a:ext>
            </a:extLst>
          </p:cNvPr>
          <p:cNvSpPr>
            <a:spLocks noChangeShapeType="1"/>
          </p:cNvSpPr>
          <p:nvPr/>
        </p:nvSpPr>
        <p:spPr bwMode="auto">
          <a:xfrm>
            <a:off x="93663" y="4040188"/>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485" name="Text Box 944">
            <a:extLst>
              <a:ext uri="{FF2B5EF4-FFF2-40B4-BE49-F238E27FC236}">
                <a16:creationId xmlns:a16="http://schemas.microsoft.com/office/drawing/2014/main" id="{DA5A16A2-5BE8-AA4C-97D3-AE94440D7072}"/>
              </a:ext>
            </a:extLst>
          </p:cNvPr>
          <p:cNvSpPr txBox="1">
            <a:spLocks noChangeArrowheads="1"/>
          </p:cNvSpPr>
          <p:nvPr/>
        </p:nvSpPr>
        <p:spPr bwMode="auto">
          <a:xfrm>
            <a:off x="79375" y="3794125"/>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mag es, durch Shoppen meine Neugier zu befriedigen. </a:t>
            </a:r>
          </a:p>
        </p:txBody>
      </p:sp>
      <p:grpSp>
        <p:nvGrpSpPr>
          <p:cNvPr id="17486" name="Group 1039">
            <a:extLst>
              <a:ext uri="{FF2B5EF4-FFF2-40B4-BE49-F238E27FC236}">
                <a16:creationId xmlns:a16="http://schemas.microsoft.com/office/drawing/2014/main" id="{D7B14A67-044D-204D-8D7A-9D382A6CB9EC}"/>
              </a:ext>
            </a:extLst>
          </p:cNvPr>
          <p:cNvGrpSpPr>
            <a:grpSpLocks/>
          </p:cNvGrpSpPr>
          <p:nvPr/>
        </p:nvGrpSpPr>
        <p:grpSpPr bwMode="auto">
          <a:xfrm>
            <a:off x="5359400" y="3335338"/>
            <a:ext cx="1381125" cy="152400"/>
            <a:chOff x="3379" y="1761"/>
            <a:chExt cx="870" cy="96"/>
          </a:xfrm>
        </p:grpSpPr>
        <p:sp>
          <p:nvSpPr>
            <p:cNvPr id="17598" name="Rectangle 982">
              <a:extLst>
                <a:ext uri="{FF2B5EF4-FFF2-40B4-BE49-F238E27FC236}">
                  <a16:creationId xmlns:a16="http://schemas.microsoft.com/office/drawing/2014/main" id="{D400630F-E83C-3F4C-9FCE-67E0342B7760}"/>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99" name="Rectangle 983">
              <a:extLst>
                <a:ext uri="{FF2B5EF4-FFF2-40B4-BE49-F238E27FC236}">
                  <a16:creationId xmlns:a16="http://schemas.microsoft.com/office/drawing/2014/main" id="{96142350-887E-C44B-9DDC-BDE37D7FA768}"/>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00" name="Rectangle 984">
              <a:extLst>
                <a:ext uri="{FF2B5EF4-FFF2-40B4-BE49-F238E27FC236}">
                  <a16:creationId xmlns:a16="http://schemas.microsoft.com/office/drawing/2014/main" id="{EFBCE691-A6FF-7C4D-94FD-9A724394071B}"/>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01" name="Rectangle 985">
              <a:extLst>
                <a:ext uri="{FF2B5EF4-FFF2-40B4-BE49-F238E27FC236}">
                  <a16:creationId xmlns:a16="http://schemas.microsoft.com/office/drawing/2014/main" id="{77993E18-34E3-4A4B-8385-AED562E084B6}"/>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02" name="Rectangle 986">
              <a:extLst>
                <a:ext uri="{FF2B5EF4-FFF2-40B4-BE49-F238E27FC236}">
                  <a16:creationId xmlns:a16="http://schemas.microsoft.com/office/drawing/2014/main" id="{8D4117AF-8F80-4740-BC17-44B6B037A993}"/>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03" name="Rectangle 987">
              <a:extLst>
                <a:ext uri="{FF2B5EF4-FFF2-40B4-BE49-F238E27FC236}">
                  <a16:creationId xmlns:a16="http://schemas.microsoft.com/office/drawing/2014/main" id="{B962ACD9-490E-874C-AF01-76140DCABACC}"/>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604" name="Rectangle 988">
              <a:extLst>
                <a:ext uri="{FF2B5EF4-FFF2-40B4-BE49-F238E27FC236}">
                  <a16:creationId xmlns:a16="http://schemas.microsoft.com/office/drawing/2014/main" id="{53DFD4A0-7F47-4E4E-8DF6-AF94865C6F1E}"/>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7487" name="Group 1040">
            <a:extLst>
              <a:ext uri="{FF2B5EF4-FFF2-40B4-BE49-F238E27FC236}">
                <a16:creationId xmlns:a16="http://schemas.microsoft.com/office/drawing/2014/main" id="{0E7124EB-2EC8-DC46-AE34-7C038A44A2E5}"/>
              </a:ext>
            </a:extLst>
          </p:cNvPr>
          <p:cNvGrpSpPr>
            <a:grpSpLocks/>
          </p:cNvGrpSpPr>
          <p:nvPr/>
        </p:nvGrpSpPr>
        <p:grpSpPr bwMode="auto">
          <a:xfrm>
            <a:off x="5359400" y="3579813"/>
            <a:ext cx="1381125" cy="152400"/>
            <a:chOff x="3379" y="1761"/>
            <a:chExt cx="870" cy="96"/>
          </a:xfrm>
        </p:grpSpPr>
        <p:sp>
          <p:nvSpPr>
            <p:cNvPr id="17591" name="Rectangle 1041">
              <a:extLst>
                <a:ext uri="{FF2B5EF4-FFF2-40B4-BE49-F238E27FC236}">
                  <a16:creationId xmlns:a16="http://schemas.microsoft.com/office/drawing/2014/main" id="{7FE96A6C-7762-554F-8563-7502843749C8}"/>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92" name="Rectangle 1042">
              <a:extLst>
                <a:ext uri="{FF2B5EF4-FFF2-40B4-BE49-F238E27FC236}">
                  <a16:creationId xmlns:a16="http://schemas.microsoft.com/office/drawing/2014/main" id="{FFCC0EF1-31CD-1744-B11B-D55355BEFD4B}"/>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93" name="Rectangle 1043">
              <a:extLst>
                <a:ext uri="{FF2B5EF4-FFF2-40B4-BE49-F238E27FC236}">
                  <a16:creationId xmlns:a16="http://schemas.microsoft.com/office/drawing/2014/main" id="{7A0DFDC7-76E8-CF49-B888-598FFC0B65DE}"/>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94" name="Rectangle 1044">
              <a:extLst>
                <a:ext uri="{FF2B5EF4-FFF2-40B4-BE49-F238E27FC236}">
                  <a16:creationId xmlns:a16="http://schemas.microsoft.com/office/drawing/2014/main" id="{ADA6FE88-549B-A64F-8AEA-FEDD19E69632}"/>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95" name="Rectangle 1045">
              <a:extLst>
                <a:ext uri="{FF2B5EF4-FFF2-40B4-BE49-F238E27FC236}">
                  <a16:creationId xmlns:a16="http://schemas.microsoft.com/office/drawing/2014/main" id="{C973FD75-A1DB-6D4D-8F44-C65408A50D17}"/>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96" name="Rectangle 1046">
              <a:extLst>
                <a:ext uri="{FF2B5EF4-FFF2-40B4-BE49-F238E27FC236}">
                  <a16:creationId xmlns:a16="http://schemas.microsoft.com/office/drawing/2014/main" id="{691178DC-4166-EF44-8166-5FC2303B6437}"/>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97" name="Rectangle 1047">
              <a:extLst>
                <a:ext uri="{FF2B5EF4-FFF2-40B4-BE49-F238E27FC236}">
                  <a16:creationId xmlns:a16="http://schemas.microsoft.com/office/drawing/2014/main" id="{903AA829-E8C7-B948-86A5-567B054E831D}"/>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7488" name="Group 1048">
            <a:extLst>
              <a:ext uri="{FF2B5EF4-FFF2-40B4-BE49-F238E27FC236}">
                <a16:creationId xmlns:a16="http://schemas.microsoft.com/office/drawing/2014/main" id="{14D90D5C-0FF4-8D4F-8250-871FB8FA1B85}"/>
              </a:ext>
            </a:extLst>
          </p:cNvPr>
          <p:cNvGrpSpPr>
            <a:grpSpLocks/>
          </p:cNvGrpSpPr>
          <p:nvPr/>
        </p:nvGrpSpPr>
        <p:grpSpPr bwMode="auto">
          <a:xfrm>
            <a:off x="5359400" y="3824288"/>
            <a:ext cx="1381125" cy="152400"/>
            <a:chOff x="3379" y="1761"/>
            <a:chExt cx="870" cy="96"/>
          </a:xfrm>
        </p:grpSpPr>
        <p:sp>
          <p:nvSpPr>
            <p:cNvPr id="17584" name="Rectangle 1049">
              <a:extLst>
                <a:ext uri="{FF2B5EF4-FFF2-40B4-BE49-F238E27FC236}">
                  <a16:creationId xmlns:a16="http://schemas.microsoft.com/office/drawing/2014/main" id="{41C471E9-6A25-0B4E-8096-1E9A7B22B9B9}"/>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85" name="Rectangle 1050">
              <a:extLst>
                <a:ext uri="{FF2B5EF4-FFF2-40B4-BE49-F238E27FC236}">
                  <a16:creationId xmlns:a16="http://schemas.microsoft.com/office/drawing/2014/main" id="{B90CAC40-7FF5-9344-8255-A00B1BEA8601}"/>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86" name="Rectangle 1051">
              <a:extLst>
                <a:ext uri="{FF2B5EF4-FFF2-40B4-BE49-F238E27FC236}">
                  <a16:creationId xmlns:a16="http://schemas.microsoft.com/office/drawing/2014/main" id="{F2A8816F-859F-0A44-9B4F-1981F2F27C79}"/>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87" name="Rectangle 1052">
              <a:extLst>
                <a:ext uri="{FF2B5EF4-FFF2-40B4-BE49-F238E27FC236}">
                  <a16:creationId xmlns:a16="http://schemas.microsoft.com/office/drawing/2014/main" id="{3288B764-7B7E-8B42-81D0-CBDF796CCA9A}"/>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88" name="Rectangle 1053">
              <a:extLst>
                <a:ext uri="{FF2B5EF4-FFF2-40B4-BE49-F238E27FC236}">
                  <a16:creationId xmlns:a16="http://schemas.microsoft.com/office/drawing/2014/main" id="{381939A0-BFE7-5949-8B66-C421F88F4618}"/>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89" name="Rectangle 1054">
              <a:extLst>
                <a:ext uri="{FF2B5EF4-FFF2-40B4-BE49-F238E27FC236}">
                  <a16:creationId xmlns:a16="http://schemas.microsoft.com/office/drawing/2014/main" id="{49230413-C972-7349-9D32-3FA6FB050C55}"/>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90" name="Rectangle 1055">
              <a:extLst>
                <a:ext uri="{FF2B5EF4-FFF2-40B4-BE49-F238E27FC236}">
                  <a16:creationId xmlns:a16="http://schemas.microsoft.com/office/drawing/2014/main" id="{EF9DD0C0-F984-E94B-A348-7D0D8B15E9BF}"/>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7489" name="Line 942">
            <a:extLst>
              <a:ext uri="{FF2B5EF4-FFF2-40B4-BE49-F238E27FC236}">
                <a16:creationId xmlns:a16="http://schemas.microsoft.com/office/drawing/2014/main" id="{5293523A-E9CD-A140-ABA9-68D1E7DD6FF0}"/>
              </a:ext>
            </a:extLst>
          </p:cNvPr>
          <p:cNvSpPr>
            <a:spLocks noChangeShapeType="1"/>
          </p:cNvSpPr>
          <p:nvPr/>
        </p:nvSpPr>
        <p:spPr bwMode="auto">
          <a:xfrm>
            <a:off x="101600" y="3265488"/>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490" name="Text Box 944">
            <a:extLst>
              <a:ext uri="{FF2B5EF4-FFF2-40B4-BE49-F238E27FC236}">
                <a16:creationId xmlns:a16="http://schemas.microsoft.com/office/drawing/2014/main" id="{9C7A5414-E533-5143-B891-7F13C7A44B99}"/>
              </a:ext>
            </a:extLst>
          </p:cNvPr>
          <p:cNvSpPr txBox="1">
            <a:spLocks noChangeArrowheads="1"/>
          </p:cNvSpPr>
          <p:nvPr/>
        </p:nvSpPr>
        <p:spPr bwMode="auto">
          <a:xfrm>
            <a:off x="79375" y="3019425"/>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kaufe gern Produkte mit neuen Funktionen, um sie auszuprobieren.</a:t>
            </a:r>
          </a:p>
        </p:txBody>
      </p:sp>
      <p:grpSp>
        <p:nvGrpSpPr>
          <p:cNvPr id="17491" name="Group 1040">
            <a:extLst>
              <a:ext uri="{FF2B5EF4-FFF2-40B4-BE49-F238E27FC236}">
                <a16:creationId xmlns:a16="http://schemas.microsoft.com/office/drawing/2014/main" id="{C3C88262-8EAE-7D46-A773-4F53DA87CC1C}"/>
              </a:ext>
            </a:extLst>
          </p:cNvPr>
          <p:cNvGrpSpPr>
            <a:grpSpLocks/>
          </p:cNvGrpSpPr>
          <p:nvPr/>
        </p:nvGrpSpPr>
        <p:grpSpPr bwMode="auto">
          <a:xfrm>
            <a:off x="5359400" y="3062288"/>
            <a:ext cx="1381125" cy="152400"/>
            <a:chOff x="3379" y="1761"/>
            <a:chExt cx="870" cy="96"/>
          </a:xfrm>
        </p:grpSpPr>
        <p:sp>
          <p:nvSpPr>
            <p:cNvPr id="17577" name="Rectangle 1041">
              <a:extLst>
                <a:ext uri="{FF2B5EF4-FFF2-40B4-BE49-F238E27FC236}">
                  <a16:creationId xmlns:a16="http://schemas.microsoft.com/office/drawing/2014/main" id="{4F524CF6-79FE-E04F-B7DE-87208EF1DD9A}"/>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78" name="Rectangle 1042">
              <a:extLst>
                <a:ext uri="{FF2B5EF4-FFF2-40B4-BE49-F238E27FC236}">
                  <a16:creationId xmlns:a16="http://schemas.microsoft.com/office/drawing/2014/main" id="{58470F3F-540C-B74A-877A-2265B050BFD1}"/>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79" name="Rectangle 1043">
              <a:extLst>
                <a:ext uri="{FF2B5EF4-FFF2-40B4-BE49-F238E27FC236}">
                  <a16:creationId xmlns:a16="http://schemas.microsoft.com/office/drawing/2014/main" id="{4D073F4D-162C-454C-AAED-FC65A51DE534}"/>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80" name="Rectangle 1044">
              <a:extLst>
                <a:ext uri="{FF2B5EF4-FFF2-40B4-BE49-F238E27FC236}">
                  <a16:creationId xmlns:a16="http://schemas.microsoft.com/office/drawing/2014/main" id="{1E007F95-B6E5-AA40-B7BE-3EC19EF23A50}"/>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81" name="Rectangle 1045">
              <a:extLst>
                <a:ext uri="{FF2B5EF4-FFF2-40B4-BE49-F238E27FC236}">
                  <a16:creationId xmlns:a16="http://schemas.microsoft.com/office/drawing/2014/main" id="{5CC0594B-91FE-5649-9F99-2946DB2B3170}"/>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82" name="Rectangle 1046">
              <a:extLst>
                <a:ext uri="{FF2B5EF4-FFF2-40B4-BE49-F238E27FC236}">
                  <a16:creationId xmlns:a16="http://schemas.microsoft.com/office/drawing/2014/main" id="{5A820181-7039-3844-B4A3-11631F197349}"/>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83" name="Rectangle 1047">
              <a:extLst>
                <a:ext uri="{FF2B5EF4-FFF2-40B4-BE49-F238E27FC236}">
                  <a16:creationId xmlns:a16="http://schemas.microsoft.com/office/drawing/2014/main" id="{F2678DC3-D57A-354A-AA59-DA2FC072DD59}"/>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7493" name="Line 942">
            <a:extLst>
              <a:ext uri="{FF2B5EF4-FFF2-40B4-BE49-F238E27FC236}">
                <a16:creationId xmlns:a16="http://schemas.microsoft.com/office/drawing/2014/main" id="{026D62C4-2B74-7D41-9736-55FD0BABCC98}"/>
              </a:ext>
            </a:extLst>
          </p:cNvPr>
          <p:cNvSpPr>
            <a:spLocks noChangeShapeType="1"/>
          </p:cNvSpPr>
          <p:nvPr/>
        </p:nvSpPr>
        <p:spPr bwMode="auto">
          <a:xfrm>
            <a:off x="106363" y="5019675"/>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494" name="Text Box 944">
            <a:extLst>
              <a:ext uri="{FF2B5EF4-FFF2-40B4-BE49-F238E27FC236}">
                <a16:creationId xmlns:a16="http://schemas.microsoft.com/office/drawing/2014/main" id="{3FC62BE4-4904-1F4F-B91F-6BA4977F1FBE}"/>
              </a:ext>
            </a:extLst>
          </p:cNvPr>
          <p:cNvSpPr txBox="1">
            <a:spLocks noChangeArrowheads="1"/>
          </p:cNvSpPr>
          <p:nvPr/>
        </p:nvSpPr>
        <p:spPr bwMode="auto">
          <a:xfrm>
            <a:off x="79375" y="4786313"/>
            <a:ext cx="49942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Shoppen gehen ist wichtig für mich. </a:t>
            </a:r>
          </a:p>
        </p:txBody>
      </p:sp>
      <p:sp>
        <p:nvSpPr>
          <p:cNvPr id="17495" name="Line 942">
            <a:extLst>
              <a:ext uri="{FF2B5EF4-FFF2-40B4-BE49-F238E27FC236}">
                <a16:creationId xmlns:a16="http://schemas.microsoft.com/office/drawing/2014/main" id="{5289884C-C7F9-044A-89D9-FD32F1A50F7F}"/>
              </a:ext>
            </a:extLst>
          </p:cNvPr>
          <p:cNvSpPr>
            <a:spLocks noChangeShapeType="1"/>
          </p:cNvSpPr>
          <p:nvPr/>
        </p:nvSpPr>
        <p:spPr bwMode="auto">
          <a:xfrm>
            <a:off x="106363" y="5276850"/>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496" name="Text Box 944">
            <a:extLst>
              <a:ext uri="{FF2B5EF4-FFF2-40B4-BE49-F238E27FC236}">
                <a16:creationId xmlns:a16="http://schemas.microsoft.com/office/drawing/2014/main" id="{9CF6B218-B9BF-584E-929E-DBC44E32F9DF}"/>
              </a:ext>
            </a:extLst>
          </p:cNvPr>
          <p:cNvSpPr txBox="1">
            <a:spLocks noChangeArrowheads="1"/>
          </p:cNvSpPr>
          <p:nvPr/>
        </p:nvSpPr>
        <p:spPr bwMode="auto">
          <a:xfrm>
            <a:off x="79375" y="5030788"/>
            <a:ext cx="49942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Mehr als andere Menschen mag ich es, shoppen zu gehen. </a:t>
            </a:r>
          </a:p>
        </p:txBody>
      </p:sp>
      <p:grpSp>
        <p:nvGrpSpPr>
          <p:cNvPr id="17497" name="Group 1039">
            <a:extLst>
              <a:ext uri="{FF2B5EF4-FFF2-40B4-BE49-F238E27FC236}">
                <a16:creationId xmlns:a16="http://schemas.microsoft.com/office/drawing/2014/main" id="{7852339B-5BEE-5A41-B8F0-5E2B850682A7}"/>
              </a:ext>
            </a:extLst>
          </p:cNvPr>
          <p:cNvGrpSpPr>
            <a:grpSpLocks/>
          </p:cNvGrpSpPr>
          <p:nvPr/>
        </p:nvGrpSpPr>
        <p:grpSpPr bwMode="auto">
          <a:xfrm>
            <a:off x="5359400" y="4829175"/>
            <a:ext cx="1381125" cy="152400"/>
            <a:chOff x="3379" y="1761"/>
            <a:chExt cx="870" cy="96"/>
          </a:xfrm>
        </p:grpSpPr>
        <p:sp>
          <p:nvSpPr>
            <p:cNvPr id="17570" name="Rectangle 982">
              <a:extLst>
                <a:ext uri="{FF2B5EF4-FFF2-40B4-BE49-F238E27FC236}">
                  <a16:creationId xmlns:a16="http://schemas.microsoft.com/office/drawing/2014/main" id="{2A246808-23E9-5A40-B3B6-229A4F0496C6}"/>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71" name="Rectangle 983">
              <a:extLst>
                <a:ext uri="{FF2B5EF4-FFF2-40B4-BE49-F238E27FC236}">
                  <a16:creationId xmlns:a16="http://schemas.microsoft.com/office/drawing/2014/main" id="{E322BF28-4382-D048-BCBF-FB31EB84992D}"/>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72" name="Rectangle 984">
              <a:extLst>
                <a:ext uri="{FF2B5EF4-FFF2-40B4-BE49-F238E27FC236}">
                  <a16:creationId xmlns:a16="http://schemas.microsoft.com/office/drawing/2014/main" id="{FBE1A5D0-5302-BA47-89C1-F51EECCA69C3}"/>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73" name="Rectangle 985">
              <a:extLst>
                <a:ext uri="{FF2B5EF4-FFF2-40B4-BE49-F238E27FC236}">
                  <a16:creationId xmlns:a16="http://schemas.microsoft.com/office/drawing/2014/main" id="{0363DE37-9BA3-3542-A7C8-62B6EC550F6C}"/>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74" name="Rectangle 986">
              <a:extLst>
                <a:ext uri="{FF2B5EF4-FFF2-40B4-BE49-F238E27FC236}">
                  <a16:creationId xmlns:a16="http://schemas.microsoft.com/office/drawing/2014/main" id="{EB40FCDA-3F93-E74C-8405-D0E9B4DA1F11}"/>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75" name="Rectangle 987">
              <a:extLst>
                <a:ext uri="{FF2B5EF4-FFF2-40B4-BE49-F238E27FC236}">
                  <a16:creationId xmlns:a16="http://schemas.microsoft.com/office/drawing/2014/main" id="{4F058B62-527A-0A42-9005-03B044C8CE07}"/>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76" name="Rectangle 988">
              <a:extLst>
                <a:ext uri="{FF2B5EF4-FFF2-40B4-BE49-F238E27FC236}">
                  <a16:creationId xmlns:a16="http://schemas.microsoft.com/office/drawing/2014/main" id="{749E3C1A-EE10-7D44-BC89-16CB9424F597}"/>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7498" name="Group 1040">
            <a:extLst>
              <a:ext uri="{FF2B5EF4-FFF2-40B4-BE49-F238E27FC236}">
                <a16:creationId xmlns:a16="http://schemas.microsoft.com/office/drawing/2014/main" id="{09163050-F6F2-374C-827E-FE17450471FE}"/>
              </a:ext>
            </a:extLst>
          </p:cNvPr>
          <p:cNvGrpSpPr>
            <a:grpSpLocks/>
          </p:cNvGrpSpPr>
          <p:nvPr/>
        </p:nvGrpSpPr>
        <p:grpSpPr bwMode="auto">
          <a:xfrm>
            <a:off x="5359400" y="5073650"/>
            <a:ext cx="1381125" cy="152400"/>
            <a:chOff x="3379" y="1761"/>
            <a:chExt cx="870" cy="96"/>
          </a:xfrm>
        </p:grpSpPr>
        <p:sp>
          <p:nvSpPr>
            <p:cNvPr id="17563" name="Rectangle 1041">
              <a:extLst>
                <a:ext uri="{FF2B5EF4-FFF2-40B4-BE49-F238E27FC236}">
                  <a16:creationId xmlns:a16="http://schemas.microsoft.com/office/drawing/2014/main" id="{77CCCD6E-E115-4649-8E5B-DED241D0473B}"/>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64" name="Rectangle 1042">
              <a:extLst>
                <a:ext uri="{FF2B5EF4-FFF2-40B4-BE49-F238E27FC236}">
                  <a16:creationId xmlns:a16="http://schemas.microsoft.com/office/drawing/2014/main" id="{756AA605-C9EC-DE45-9F42-DE85707AE451}"/>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65" name="Rectangle 1043">
              <a:extLst>
                <a:ext uri="{FF2B5EF4-FFF2-40B4-BE49-F238E27FC236}">
                  <a16:creationId xmlns:a16="http://schemas.microsoft.com/office/drawing/2014/main" id="{677AACCE-3A2A-A940-BBFF-E398AE947A05}"/>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66" name="Rectangle 1044">
              <a:extLst>
                <a:ext uri="{FF2B5EF4-FFF2-40B4-BE49-F238E27FC236}">
                  <a16:creationId xmlns:a16="http://schemas.microsoft.com/office/drawing/2014/main" id="{ACBB2CC1-E619-7442-85B7-2AE5FDC0E6B5}"/>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67" name="Rectangle 1045">
              <a:extLst>
                <a:ext uri="{FF2B5EF4-FFF2-40B4-BE49-F238E27FC236}">
                  <a16:creationId xmlns:a16="http://schemas.microsoft.com/office/drawing/2014/main" id="{10937F15-EC46-B04D-A88D-6F57864D7005}"/>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68" name="Rectangle 1046">
              <a:extLst>
                <a:ext uri="{FF2B5EF4-FFF2-40B4-BE49-F238E27FC236}">
                  <a16:creationId xmlns:a16="http://schemas.microsoft.com/office/drawing/2014/main" id="{E1C8D7B8-18FC-194C-B25B-301632F9C830}"/>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69" name="Rectangle 1047">
              <a:extLst>
                <a:ext uri="{FF2B5EF4-FFF2-40B4-BE49-F238E27FC236}">
                  <a16:creationId xmlns:a16="http://schemas.microsoft.com/office/drawing/2014/main" id="{A307B0C2-0DA3-BD49-A2D9-3106A1C45CD9}"/>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7499" name="Line 942">
            <a:extLst>
              <a:ext uri="{FF2B5EF4-FFF2-40B4-BE49-F238E27FC236}">
                <a16:creationId xmlns:a16="http://schemas.microsoft.com/office/drawing/2014/main" id="{BB5AC9DB-371F-804C-B8BD-C3C20625188B}"/>
              </a:ext>
            </a:extLst>
          </p:cNvPr>
          <p:cNvSpPr>
            <a:spLocks noChangeShapeType="1"/>
          </p:cNvSpPr>
          <p:nvPr/>
        </p:nvSpPr>
        <p:spPr bwMode="auto">
          <a:xfrm>
            <a:off x="98425" y="4779963"/>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500" name="Text Box 944">
            <a:extLst>
              <a:ext uri="{FF2B5EF4-FFF2-40B4-BE49-F238E27FC236}">
                <a16:creationId xmlns:a16="http://schemas.microsoft.com/office/drawing/2014/main" id="{4FC21B9F-452A-1947-85A2-1ED8F7CCF314}"/>
              </a:ext>
            </a:extLst>
          </p:cNvPr>
          <p:cNvSpPr txBox="1">
            <a:spLocks noChangeArrowheads="1"/>
          </p:cNvSpPr>
          <p:nvPr/>
        </p:nvSpPr>
        <p:spPr bwMode="auto">
          <a:xfrm>
            <a:off x="79375" y="4533900"/>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Ich mag es, aufregende Geschäfte zu besuchen, um dort Spaß zu haben. </a:t>
            </a:r>
          </a:p>
        </p:txBody>
      </p:sp>
      <p:grpSp>
        <p:nvGrpSpPr>
          <p:cNvPr id="17501" name="Group 1048">
            <a:extLst>
              <a:ext uri="{FF2B5EF4-FFF2-40B4-BE49-F238E27FC236}">
                <a16:creationId xmlns:a16="http://schemas.microsoft.com/office/drawing/2014/main" id="{2914D6E7-4B80-8749-9896-BB872F8B8B0C}"/>
              </a:ext>
            </a:extLst>
          </p:cNvPr>
          <p:cNvGrpSpPr>
            <a:grpSpLocks/>
          </p:cNvGrpSpPr>
          <p:nvPr/>
        </p:nvGrpSpPr>
        <p:grpSpPr bwMode="auto">
          <a:xfrm>
            <a:off x="5359400" y="4564063"/>
            <a:ext cx="1381125" cy="152400"/>
            <a:chOff x="3379" y="1761"/>
            <a:chExt cx="870" cy="96"/>
          </a:xfrm>
        </p:grpSpPr>
        <p:sp>
          <p:nvSpPr>
            <p:cNvPr id="17556" name="Rectangle 1049">
              <a:extLst>
                <a:ext uri="{FF2B5EF4-FFF2-40B4-BE49-F238E27FC236}">
                  <a16:creationId xmlns:a16="http://schemas.microsoft.com/office/drawing/2014/main" id="{2361777C-7469-3949-B268-CF7BCEFFF7F4}"/>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57" name="Rectangle 1050">
              <a:extLst>
                <a:ext uri="{FF2B5EF4-FFF2-40B4-BE49-F238E27FC236}">
                  <a16:creationId xmlns:a16="http://schemas.microsoft.com/office/drawing/2014/main" id="{A5F71CB2-D583-DE46-9FEA-E58C02DB1D65}"/>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58" name="Rectangle 1051">
              <a:extLst>
                <a:ext uri="{FF2B5EF4-FFF2-40B4-BE49-F238E27FC236}">
                  <a16:creationId xmlns:a16="http://schemas.microsoft.com/office/drawing/2014/main" id="{F531DD49-A510-A74A-8BB7-2DB0651C7158}"/>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59" name="Rectangle 1052">
              <a:extLst>
                <a:ext uri="{FF2B5EF4-FFF2-40B4-BE49-F238E27FC236}">
                  <a16:creationId xmlns:a16="http://schemas.microsoft.com/office/drawing/2014/main" id="{F0CA5169-2AD0-3449-9D10-8AF7DA7783A5}"/>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60" name="Rectangle 1053">
              <a:extLst>
                <a:ext uri="{FF2B5EF4-FFF2-40B4-BE49-F238E27FC236}">
                  <a16:creationId xmlns:a16="http://schemas.microsoft.com/office/drawing/2014/main" id="{BBB4F2EE-A301-8240-AD73-CA1900D467E0}"/>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61" name="Rectangle 1054">
              <a:extLst>
                <a:ext uri="{FF2B5EF4-FFF2-40B4-BE49-F238E27FC236}">
                  <a16:creationId xmlns:a16="http://schemas.microsoft.com/office/drawing/2014/main" id="{C3363A00-AB02-424A-9CCC-AB8ABC3C73ED}"/>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62" name="Rectangle 1055">
              <a:extLst>
                <a:ext uri="{FF2B5EF4-FFF2-40B4-BE49-F238E27FC236}">
                  <a16:creationId xmlns:a16="http://schemas.microsoft.com/office/drawing/2014/main" id="{45A589C4-129C-0341-94E2-B20D6069835F}"/>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17502" name="Line 942">
            <a:extLst>
              <a:ext uri="{FF2B5EF4-FFF2-40B4-BE49-F238E27FC236}">
                <a16:creationId xmlns:a16="http://schemas.microsoft.com/office/drawing/2014/main" id="{739B765A-874C-5D47-AEBD-4AA0377DB19B}"/>
              </a:ext>
            </a:extLst>
          </p:cNvPr>
          <p:cNvSpPr>
            <a:spLocks noChangeShapeType="1"/>
          </p:cNvSpPr>
          <p:nvPr/>
        </p:nvSpPr>
        <p:spPr bwMode="auto">
          <a:xfrm>
            <a:off x="109538" y="5519738"/>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503" name="Text Box 944">
            <a:extLst>
              <a:ext uri="{FF2B5EF4-FFF2-40B4-BE49-F238E27FC236}">
                <a16:creationId xmlns:a16="http://schemas.microsoft.com/office/drawing/2014/main" id="{D5057B9E-2548-D349-8BEB-C52EF4CE257F}"/>
              </a:ext>
            </a:extLst>
          </p:cNvPr>
          <p:cNvSpPr txBox="1">
            <a:spLocks noChangeArrowheads="1"/>
          </p:cNvSpPr>
          <p:nvPr/>
        </p:nvSpPr>
        <p:spPr bwMode="auto">
          <a:xfrm>
            <a:off x="79375" y="5286375"/>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Shoppen gehen ist eine Freizeitbeschäftigung für mich. </a:t>
            </a:r>
          </a:p>
        </p:txBody>
      </p:sp>
      <p:sp>
        <p:nvSpPr>
          <p:cNvPr id="17504" name="Line 942">
            <a:extLst>
              <a:ext uri="{FF2B5EF4-FFF2-40B4-BE49-F238E27FC236}">
                <a16:creationId xmlns:a16="http://schemas.microsoft.com/office/drawing/2014/main" id="{00A09FA9-5A65-DA48-9B06-1F0C8198E665}"/>
              </a:ext>
            </a:extLst>
          </p:cNvPr>
          <p:cNvSpPr>
            <a:spLocks noChangeShapeType="1"/>
          </p:cNvSpPr>
          <p:nvPr/>
        </p:nvSpPr>
        <p:spPr bwMode="auto">
          <a:xfrm>
            <a:off x="109538" y="5776913"/>
            <a:ext cx="66579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505" name="Text Box 944">
            <a:extLst>
              <a:ext uri="{FF2B5EF4-FFF2-40B4-BE49-F238E27FC236}">
                <a16:creationId xmlns:a16="http://schemas.microsoft.com/office/drawing/2014/main" id="{F1F7E6F5-4E46-DD47-BA9D-A306029DD896}"/>
              </a:ext>
            </a:extLst>
          </p:cNvPr>
          <p:cNvSpPr txBox="1">
            <a:spLocks noChangeArrowheads="1"/>
          </p:cNvSpPr>
          <p:nvPr/>
        </p:nvSpPr>
        <p:spPr bwMode="auto">
          <a:xfrm>
            <a:off x="79375" y="5530850"/>
            <a:ext cx="49942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000" dirty="0"/>
              <a:t>Shoppen gehen heitert mich auf. </a:t>
            </a:r>
          </a:p>
        </p:txBody>
      </p:sp>
      <p:grpSp>
        <p:nvGrpSpPr>
          <p:cNvPr id="17506" name="Group 1039">
            <a:extLst>
              <a:ext uri="{FF2B5EF4-FFF2-40B4-BE49-F238E27FC236}">
                <a16:creationId xmlns:a16="http://schemas.microsoft.com/office/drawing/2014/main" id="{C629C091-5270-964B-B8DA-5C5295D5448E}"/>
              </a:ext>
            </a:extLst>
          </p:cNvPr>
          <p:cNvGrpSpPr>
            <a:grpSpLocks/>
          </p:cNvGrpSpPr>
          <p:nvPr/>
        </p:nvGrpSpPr>
        <p:grpSpPr bwMode="auto">
          <a:xfrm>
            <a:off x="5359400" y="5329238"/>
            <a:ext cx="1381125" cy="152400"/>
            <a:chOff x="3379" y="1761"/>
            <a:chExt cx="870" cy="96"/>
          </a:xfrm>
        </p:grpSpPr>
        <p:sp>
          <p:nvSpPr>
            <p:cNvPr id="17549" name="Rectangle 982">
              <a:extLst>
                <a:ext uri="{FF2B5EF4-FFF2-40B4-BE49-F238E27FC236}">
                  <a16:creationId xmlns:a16="http://schemas.microsoft.com/office/drawing/2014/main" id="{30B5AD90-51A7-AD47-8A17-1FB8F9D8B06D}"/>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50" name="Rectangle 983">
              <a:extLst>
                <a:ext uri="{FF2B5EF4-FFF2-40B4-BE49-F238E27FC236}">
                  <a16:creationId xmlns:a16="http://schemas.microsoft.com/office/drawing/2014/main" id="{842FA7BC-42E0-9640-8ED1-B4188247E8CE}"/>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51" name="Rectangle 984">
              <a:extLst>
                <a:ext uri="{FF2B5EF4-FFF2-40B4-BE49-F238E27FC236}">
                  <a16:creationId xmlns:a16="http://schemas.microsoft.com/office/drawing/2014/main" id="{877138F2-BF56-F04E-A877-ED4D58EF7AD7}"/>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52" name="Rectangle 985">
              <a:extLst>
                <a:ext uri="{FF2B5EF4-FFF2-40B4-BE49-F238E27FC236}">
                  <a16:creationId xmlns:a16="http://schemas.microsoft.com/office/drawing/2014/main" id="{B6DDC355-0EA3-D645-A6C7-C1DFE259EC96}"/>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53" name="Rectangle 986">
              <a:extLst>
                <a:ext uri="{FF2B5EF4-FFF2-40B4-BE49-F238E27FC236}">
                  <a16:creationId xmlns:a16="http://schemas.microsoft.com/office/drawing/2014/main" id="{6A53AEB4-773F-3A48-9713-3FD72C2FD2EF}"/>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54" name="Rectangle 987">
              <a:extLst>
                <a:ext uri="{FF2B5EF4-FFF2-40B4-BE49-F238E27FC236}">
                  <a16:creationId xmlns:a16="http://schemas.microsoft.com/office/drawing/2014/main" id="{623A49F0-8191-144D-84AA-99C75AADF445}"/>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55" name="Rectangle 988">
              <a:extLst>
                <a:ext uri="{FF2B5EF4-FFF2-40B4-BE49-F238E27FC236}">
                  <a16:creationId xmlns:a16="http://schemas.microsoft.com/office/drawing/2014/main" id="{480E0376-49BE-CC48-A5A1-0C419EAFA93B}"/>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grpSp>
        <p:nvGrpSpPr>
          <p:cNvPr id="17507" name="Group 1040">
            <a:extLst>
              <a:ext uri="{FF2B5EF4-FFF2-40B4-BE49-F238E27FC236}">
                <a16:creationId xmlns:a16="http://schemas.microsoft.com/office/drawing/2014/main" id="{824B1DB3-04BC-7444-8E01-69D9D5D87355}"/>
              </a:ext>
            </a:extLst>
          </p:cNvPr>
          <p:cNvGrpSpPr>
            <a:grpSpLocks/>
          </p:cNvGrpSpPr>
          <p:nvPr/>
        </p:nvGrpSpPr>
        <p:grpSpPr bwMode="auto">
          <a:xfrm>
            <a:off x="5359400" y="5573713"/>
            <a:ext cx="1381125" cy="152400"/>
            <a:chOff x="3379" y="1761"/>
            <a:chExt cx="870" cy="96"/>
          </a:xfrm>
        </p:grpSpPr>
        <p:sp>
          <p:nvSpPr>
            <p:cNvPr id="17542" name="Rectangle 1041">
              <a:extLst>
                <a:ext uri="{FF2B5EF4-FFF2-40B4-BE49-F238E27FC236}">
                  <a16:creationId xmlns:a16="http://schemas.microsoft.com/office/drawing/2014/main" id="{6BB598F0-A690-8346-BDC9-5E0E0AFC3A4F}"/>
                </a:ext>
              </a:extLst>
            </p:cNvPr>
            <p:cNvSpPr>
              <a:spLocks noChangeArrowheads="1"/>
            </p:cNvSpPr>
            <p:nvPr/>
          </p:nvSpPr>
          <p:spPr bwMode="auto">
            <a:xfrm>
              <a:off x="3508"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43" name="Rectangle 1042">
              <a:extLst>
                <a:ext uri="{FF2B5EF4-FFF2-40B4-BE49-F238E27FC236}">
                  <a16:creationId xmlns:a16="http://schemas.microsoft.com/office/drawing/2014/main" id="{8C682015-E63E-6444-9047-49E5A78AC122}"/>
                </a:ext>
              </a:extLst>
            </p:cNvPr>
            <p:cNvSpPr>
              <a:spLocks noChangeArrowheads="1"/>
            </p:cNvSpPr>
            <p:nvPr/>
          </p:nvSpPr>
          <p:spPr bwMode="auto">
            <a:xfrm>
              <a:off x="3637"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44" name="Rectangle 1043">
              <a:extLst>
                <a:ext uri="{FF2B5EF4-FFF2-40B4-BE49-F238E27FC236}">
                  <a16:creationId xmlns:a16="http://schemas.microsoft.com/office/drawing/2014/main" id="{5DC1FDD4-F48C-E444-8661-54A71B066A0B}"/>
                </a:ext>
              </a:extLst>
            </p:cNvPr>
            <p:cNvSpPr>
              <a:spLocks noChangeArrowheads="1"/>
            </p:cNvSpPr>
            <p:nvPr/>
          </p:nvSpPr>
          <p:spPr bwMode="auto">
            <a:xfrm>
              <a:off x="3766" y="1761"/>
              <a:ext cx="96" cy="96"/>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45" name="Rectangle 1044">
              <a:extLst>
                <a:ext uri="{FF2B5EF4-FFF2-40B4-BE49-F238E27FC236}">
                  <a16:creationId xmlns:a16="http://schemas.microsoft.com/office/drawing/2014/main" id="{C5420ACC-242E-874A-820B-31B551FA53A5}"/>
                </a:ext>
              </a:extLst>
            </p:cNvPr>
            <p:cNvSpPr>
              <a:spLocks noChangeArrowheads="1"/>
            </p:cNvSpPr>
            <p:nvPr/>
          </p:nvSpPr>
          <p:spPr bwMode="auto">
            <a:xfrm>
              <a:off x="3895"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46" name="Rectangle 1045">
              <a:extLst>
                <a:ext uri="{FF2B5EF4-FFF2-40B4-BE49-F238E27FC236}">
                  <a16:creationId xmlns:a16="http://schemas.microsoft.com/office/drawing/2014/main" id="{CDAE0CE4-F09D-E541-9671-26BF04E63E0E}"/>
                </a:ext>
              </a:extLst>
            </p:cNvPr>
            <p:cNvSpPr>
              <a:spLocks noChangeArrowheads="1"/>
            </p:cNvSpPr>
            <p:nvPr/>
          </p:nvSpPr>
          <p:spPr bwMode="auto">
            <a:xfrm>
              <a:off x="4024"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47" name="Rectangle 1046">
              <a:extLst>
                <a:ext uri="{FF2B5EF4-FFF2-40B4-BE49-F238E27FC236}">
                  <a16:creationId xmlns:a16="http://schemas.microsoft.com/office/drawing/2014/main" id="{CEF5866A-89E0-934B-BC49-D091B6389181}"/>
                </a:ext>
              </a:extLst>
            </p:cNvPr>
            <p:cNvSpPr>
              <a:spLocks noChangeArrowheads="1"/>
            </p:cNvSpPr>
            <p:nvPr/>
          </p:nvSpPr>
          <p:spPr bwMode="auto">
            <a:xfrm>
              <a:off x="4153"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sp>
          <p:nvSpPr>
            <p:cNvPr id="17548" name="Rectangle 1047">
              <a:extLst>
                <a:ext uri="{FF2B5EF4-FFF2-40B4-BE49-F238E27FC236}">
                  <a16:creationId xmlns:a16="http://schemas.microsoft.com/office/drawing/2014/main" id="{B81ABBA5-BFA0-3C42-820E-AB2E7FBE5B8B}"/>
                </a:ext>
              </a:extLst>
            </p:cNvPr>
            <p:cNvSpPr>
              <a:spLocks noChangeArrowheads="1"/>
            </p:cNvSpPr>
            <p:nvPr/>
          </p:nvSpPr>
          <p:spPr bwMode="auto">
            <a:xfrm>
              <a:off x="3379" y="1761"/>
              <a:ext cx="96" cy="96"/>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de-DE" altLang="de-DE" sz="2400"/>
            </a:p>
          </p:txBody>
        </p:sp>
      </p:grpSp>
      <p:sp>
        <p:nvSpPr>
          <p:cNvPr id="297" name="Text Box 262">
            <a:extLst>
              <a:ext uri="{FF2B5EF4-FFF2-40B4-BE49-F238E27FC236}">
                <a16:creationId xmlns:a16="http://schemas.microsoft.com/office/drawing/2014/main" id="{6AD8FAD5-CAAE-B649-B1A2-226E270AB8C5}"/>
              </a:ext>
            </a:extLst>
          </p:cNvPr>
          <p:cNvSpPr txBox="1">
            <a:spLocks noChangeArrowheads="1"/>
          </p:cNvSpPr>
          <p:nvPr/>
        </p:nvSpPr>
        <p:spPr bwMode="auto">
          <a:xfrm>
            <a:off x="215900" y="6429204"/>
            <a:ext cx="6021388" cy="246062"/>
          </a:xfrm>
          <a:prstGeom prst="rect">
            <a:avLst/>
          </a:prstGeom>
          <a:noFill/>
          <a:ln w="9525">
            <a:noFill/>
            <a:miter lim="800000"/>
            <a:headEnd/>
            <a:tailEnd/>
          </a:ln>
          <a:effectLst/>
        </p:spPr>
        <p:txBody>
          <a:bodyPr wrap="none">
            <a:spAutoFit/>
          </a:bodyPr>
          <a:lstStyle/>
          <a:p>
            <a:pPr eaLnBrk="1" hangingPunct="1">
              <a:defRPr/>
            </a:pPr>
            <a:r>
              <a:rPr lang="de-DE" sz="1000" i="1" dirty="0">
                <a:latin typeface="+mj-lt"/>
                <a:cs typeface="+mn-cs"/>
              </a:rPr>
              <a:t>Bitte kreuzen Sie an, welche der folgenden Kategorien Ihrer Meinung nach am ehesten auf Ihren Wohnort zutrifft.</a:t>
            </a:r>
          </a:p>
        </p:txBody>
      </p:sp>
      <p:sp>
        <p:nvSpPr>
          <p:cNvPr id="17509" name="Foliennummernplatzhalter 297">
            <a:extLst>
              <a:ext uri="{FF2B5EF4-FFF2-40B4-BE49-F238E27FC236}">
                <a16:creationId xmlns:a16="http://schemas.microsoft.com/office/drawing/2014/main" id="{F1B8630A-5294-974D-A0F0-4A9ACB9BE148}"/>
              </a:ext>
            </a:extLst>
          </p:cNvPr>
          <p:cNvSpPr>
            <a:spLocks noGrp="1" noChangeArrowheads="1"/>
          </p:cNvSpPr>
          <p:nvPr>
            <p:ph type="sldNum" sz="quarter" idx="12"/>
          </p:nvPr>
        </p:nvSpPr>
        <p:spPr>
          <a:xfrm>
            <a:off x="5429250" y="9696450"/>
            <a:ext cx="1428750" cy="188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de-DE" altLang="de-DE" sz="800"/>
              <a:t>Seite 3 von 3</a:t>
            </a:r>
          </a:p>
        </p:txBody>
      </p:sp>
      <p:sp>
        <p:nvSpPr>
          <p:cNvPr id="17510" name="Line 969">
            <a:extLst>
              <a:ext uri="{FF2B5EF4-FFF2-40B4-BE49-F238E27FC236}">
                <a16:creationId xmlns:a16="http://schemas.microsoft.com/office/drawing/2014/main" id="{2CD12CF8-D69C-E041-8090-D78F79B69724}"/>
              </a:ext>
            </a:extLst>
          </p:cNvPr>
          <p:cNvSpPr>
            <a:spLocks noChangeShapeType="1"/>
          </p:cNvSpPr>
          <p:nvPr/>
        </p:nvSpPr>
        <p:spPr bwMode="auto">
          <a:xfrm>
            <a:off x="96838" y="9685338"/>
            <a:ext cx="6657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a:p>
        </p:txBody>
      </p:sp>
      <p:sp>
        <p:nvSpPr>
          <p:cNvPr id="17511" name="Textfeld 324">
            <a:extLst>
              <a:ext uri="{FF2B5EF4-FFF2-40B4-BE49-F238E27FC236}">
                <a16:creationId xmlns:a16="http://schemas.microsoft.com/office/drawing/2014/main" id="{9CF13A57-7B86-3948-A2A8-725CC2F1CE34}"/>
              </a:ext>
            </a:extLst>
          </p:cNvPr>
          <p:cNvSpPr txBox="1">
            <a:spLocks noChangeArrowheads="1"/>
          </p:cNvSpPr>
          <p:nvPr/>
        </p:nvSpPr>
        <p:spPr bwMode="auto">
          <a:xfrm>
            <a:off x="4768586" y="4030663"/>
            <a:ext cx="726545" cy="1793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Hedo2_v098</a:t>
            </a:r>
          </a:p>
        </p:txBody>
      </p:sp>
      <p:sp>
        <p:nvSpPr>
          <p:cNvPr id="17512" name="Textfeld 324">
            <a:extLst>
              <a:ext uri="{FF2B5EF4-FFF2-40B4-BE49-F238E27FC236}">
                <a16:creationId xmlns:a16="http://schemas.microsoft.com/office/drawing/2014/main" id="{D2D06722-9950-7B43-A2FB-B952A28AD13C}"/>
              </a:ext>
            </a:extLst>
          </p:cNvPr>
          <p:cNvSpPr txBox="1">
            <a:spLocks noChangeArrowheads="1"/>
          </p:cNvSpPr>
          <p:nvPr/>
        </p:nvSpPr>
        <p:spPr bwMode="auto">
          <a:xfrm>
            <a:off x="4768586" y="4281488"/>
            <a:ext cx="726545" cy="1809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Hedo3_v099</a:t>
            </a:r>
          </a:p>
        </p:txBody>
      </p:sp>
      <p:sp>
        <p:nvSpPr>
          <p:cNvPr id="17513" name="Textfeld 324">
            <a:extLst>
              <a:ext uri="{FF2B5EF4-FFF2-40B4-BE49-F238E27FC236}">
                <a16:creationId xmlns:a16="http://schemas.microsoft.com/office/drawing/2014/main" id="{5408FB29-2501-8449-8692-3A17BF878DC8}"/>
              </a:ext>
            </a:extLst>
          </p:cNvPr>
          <p:cNvSpPr txBox="1">
            <a:spLocks noChangeArrowheads="1"/>
          </p:cNvSpPr>
          <p:nvPr/>
        </p:nvSpPr>
        <p:spPr bwMode="auto">
          <a:xfrm>
            <a:off x="4768586" y="4533900"/>
            <a:ext cx="726545" cy="17938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Hedo4_v100</a:t>
            </a:r>
          </a:p>
        </p:txBody>
      </p:sp>
      <p:sp>
        <p:nvSpPr>
          <p:cNvPr id="17514" name="Textfeld 324">
            <a:extLst>
              <a:ext uri="{FF2B5EF4-FFF2-40B4-BE49-F238E27FC236}">
                <a16:creationId xmlns:a16="http://schemas.microsoft.com/office/drawing/2014/main" id="{26D78F48-F129-6145-98A5-00D67BD6AD6A}"/>
              </a:ext>
            </a:extLst>
          </p:cNvPr>
          <p:cNvSpPr txBox="1">
            <a:spLocks noChangeArrowheads="1"/>
          </p:cNvSpPr>
          <p:nvPr/>
        </p:nvSpPr>
        <p:spPr bwMode="auto">
          <a:xfrm>
            <a:off x="4782872" y="2520950"/>
            <a:ext cx="760413" cy="1809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Inno6_v092</a:t>
            </a:r>
          </a:p>
        </p:txBody>
      </p:sp>
      <p:sp>
        <p:nvSpPr>
          <p:cNvPr id="17515" name="Textfeld 324">
            <a:extLst>
              <a:ext uri="{FF2B5EF4-FFF2-40B4-BE49-F238E27FC236}">
                <a16:creationId xmlns:a16="http://schemas.microsoft.com/office/drawing/2014/main" id="{47FA7AE5-0A7C-3944-AC6C-9C6D1418CE4F}"/>
              </a:ext>
            </a:extLst>
          </p:cNvPr>
          <p:cNvSpPr txBox="1">
            <a:spLocks noChangeArrowheads="1"/>
          </p:cNvSpPr>
          <p:nvPr/>
        </p:nvSpPr>
        <p:spPr bwMode="auto">
          <a:xfrm>
            <a:off x="4781549" y="2773363"/>
            <a:ext cx="726545" cy="1793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Imp1_v093</a:t>
            </a:r>
          </a:p>
        </p:txBody>
      </p:sp>
      <p:sp>
        <p:nvSpPr>
          <p:cNvPr id="17516" name="Textfeld 324">
            <a:extLst>
              <a:ext uri="{FF2B5EF4-FFF2-40B4-BE49-F238E27FC236}">
                <a16:creationId xmlns:a16="http://schemas.microsoft.com/office/drawing/2014/main" id="{94D27909-7F86-E847-9F0C-B476A6BCDDE3}"/>
              </a:ext>
            </a:extLst>
          </p:cNvPr>
          <p:cNvSpPr txBox="1">
            <a:spLocks noChangeArrowheads="1"/>
          </p:cNvSpPr>
          <p:nvPr/>
        </p:nvSpPr>
        <p:spPr bwMode="auto">
          <a:xfrm>
            <a:off x="4781549" y="3024188"/>
            <a:ext cx="726545" cy="1809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Imp2_v094</a:t>
            </a:r>
          </a:p>
        </p:txBody>
      </p:sp>
      <p:sp>
        <p:nvSpPr>
          <p:cNvPr id="17517" name="Textfeld 324">
            <a:extLst>
              <a:ext uri="{FF2B5EF4-FFF2-40B4-BE49-F238E27FC236}">
                <a16:creationId xmlns:a16="http://schemas.microsoft.com/office/drawing/2014/main" id="{C303B56F-881A-334C-AFFC-D3B5EDA98063}"/>
              </a:ext>
            </a:extLst>
          </p:cNvPr>
          <p:cNvSpPr txBox="1">
            <a:spLocks noChangeArrowheads="1"/>
          </p:cNvSpPr>
          <p:nvPr/>
        </p:nvSpPr>
        <p:spPr bwMode="auto">
          <a:xfrm>
            <a:off x="4781549" y="3276600"/>
            <a:ext cx="726545" cy="17938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Imp3_v095</a:t>
            </a:r>
          </a:p>
        </p:txBody>
      </p:sp>
      <p:sp>
        <p:nvSpPr>
          <p:cNvPr id="17518" name="Textfeld 324">
            <a:extLst>
              <a:ext uri="{FF2B5EF4-FFF2-40B4-BE49-F238E27FC236}">
                <a16:creationId xmlns:a16="http://schemas.microsoft.com/office/drawing/2014/main" id="{9652901C-0C30-564F-BF98-846F759E9F04}"/>
              </a:ext>
            </a:extLst>
          </p:cNvPr>
          <p:cNvSpPr txBox="1">
            <a:spLocks noChangeArrowheads="1"/>
          </p:cNvSpPr>
          <p:nvPr/>
        </p:nvSpPr>
        <p:spPr bwMode="auto">
          <a:xfrm>
            <a:off x="4781549" y="3527425"/>
            <a:ext cx="726545" cy="17938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Imp4_v096</a:t>
            </a:r>
          </a:p>
        </p:txBody>
      </p:sp>
      <p:sp>
        <p:nvSpPr>
          <p:cNvPr id="17519" name="Textfeld 324">
            <a:extLst>
              <a:ext uri="{FF2B5EF4-FFF2-40B4-BE49-F238E27FC236}">
                <a16:creationId xmlns:a16="http://schemas.microsoft.com/office/drawing/2014/main" id="{1804DB51-F2E0-7940-9E15-76F0C6586A3C}"/>
              </a:ext>
            </a:extLst>
          </p:cNvPr>
          <p:cNvSpPr txBox="1">
            <a:spLocks noChangeArrowheads="1"/>
          </p:cNvSpPr>
          <p:nvPr/>
        </p:nvSpPr>
        <p:spPr bwMode="auto">
          <a:xfrm>
            <a:off x="4768586" y="3779838"/>
            <a:ext cx="726545" cy="1793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Hedo1_v097</a:t>
            </a:r>
          </a:p>
        </p:txBody>
      </p:sp>
      <p:sp>
        <p:nvSpPr>
          <p:cNvPr id="17520" name="Textfeld 324">
            <a:extLst>
              <a:ext uri="{FF2B5EF4-FFF2-40B4-BE49-F238E27FC236}">
                <a16:creationId xmlns:a16="http://schemas.microsoft.com/office/drawing/2014/main" id="{A0FFBBEE-BD7A-0544-9EFE-ACC197485DA5}"/>
              </a:ext>
            </a:extLst>
          </p:cNvPr>
          <p:cNvSpPr txBox="1">
            <a:spLocks noChangeArrowheads="1"/>
          </p:cNvSpPr>
          <p:nvPr/>
        </p:nvSpPr>
        <p:spPr bwMode="auto">
          <a:xfrm>
            <a:off x="4782872" y="1766888"/>
            <a:ext cx="760413" cy="1793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Inno3_v089</a:t>
            </a:r>
          </a:p>
        </p:txBody>
      </p:sp>
      <p:sp>
        <p:nvSpPr>
          <p:cNvPr id="17521" name="Textfeld 324">
            <a:extLst>
              <a:ext uri="{FF2B5EF4-FFF2-40B4-BE49-F238E27FC236}">
                <a16:creationId xmlns:a16="http://schemas.microsoft.com/office/drawing/2014/main" id="{6ABA6156-4EB6-7A45-AD36-90319644A29E}"/>
              </a:ext>
            </a:extLst>
          </p:cNvPr>
          <p:cNvSpPr txBox="1">
            <a:spLocks noChangeArrowheads="1"/>
          </p:cNvSpPr>
          <p:nvPr/>
        </p:nvSpPr>
        <p:spPr bwMode="auto">
          <a:xfrm>
            <a:off x="4782872" y="2017713"/>
            <a:ext cx="760413" cy="1809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Inno4_v090</a:t>
            </a:r>
          </a:p>
        </p:txBody>
      </p:sp>
      <p:sp>
        <p:nvSpPr>
          <p:cNvPr id="17522" name="Textfeld 324">
            <a:extLst>
              <a:ext uri="{FF2B5EF4-FFF2-40B4-BE49-F238E27FC236}">
                <a16:creationId xmlns:a16="http://schemas.microsoft.com/office/drawing/2014/main" id="{D14CE7CB-D96D-2C4A-AF9E-D4DF4A95055C}"/>
              </a:ext>
            </a:extLst>
          </p:cNvPr>
          <p:cNvSpPr txBox="1">
            <a:spLocks noChangeArrowheads="1"/>
          </p:cNvSpPr>
          <p:nvPr/>
        </p:nvSpPr>
        <p:spPr bwMode="auto">
          <a:xfrm>
            <a:off x="4782872" y="2270125"/>
            <a:ext cx="760413" cy="17938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Inno5_v091</a:t>
            </a:r>
          </a:p>
        </p:txBody>
      </p:sp>
      <p:sp>
        <p:nvSpPr>
          <p:cNvPr id="17523" name="Textfeld 324">
            <a:extLst>
              <a:ext uri="{FF2B5EF4-FFF2-40B4-BE49-F238E27FC236}">
                <a16:creationId xmlns:a16="http://schemas.microsoft.com/office/drawing/2014/main" id="{62F6A769-F538-8C47-AC27-CE092DD1EAF8}"/>
              </a:ext>
            </a:extLst>
          </p:cNvPr>
          <p:cNvSpPr txBox="1">
            <a:spLocks noChangeArrowheads="1"/>
          </p:cNvSpPr>
          <p:nvPr/>
        </p:nvSpPr>
        <p:spPr bwMode="auto">
          <a:xfrm>
            <a:off x="4782872" y="1263650"/>
            <a:ext cx="760413" cy="17938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Inno1_v087</a:t>
            </a:r>
          </a:p>
        </p:txBody>
      </p:sp>
      <p:sp>
        <p:nvSpPr>
          <p:cNvPr id="17524" name="Textfeld 324">
            <a:extLst>
              <a:ext uri="{FF2B5EF4-FFF2-40B4-BE49-F238E27FC236}">
                <a16:creationId xmlns:a16="http://schemas.microsoft.com/office/drawing/2014/main" id="{EE686DDD-4969-1A49-9709-F0BB4467ADFC}"/>
              </a:ext>
            </a:extLst>
          </p:cNvPr>
          <p:cNvSpPr txBox="1">
            <a:spLocks noChangeArrowheads="1"/>
          </p:cNvSpPr>
          <p:nvPr/>
        </p:nvSpPr>
        <p:spPr bwMode="auto">
          <a:xfrm>
            <a:off x="4782872" y="1516063"/>
            <a:ext cx="760413" cy="1793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Inno2_v088</a:t>
            </a:r>
          </a:p>
        </p:txBody>
      </p:sp>
      <p:sp>
        <p:nvSpPr>
          <p:cNvPr id="17525" name="Textfeld 324">
            <a:extLst>
              <a:ext uri="{FF2B5EF4-FFF2-40B4-BE49-F238E27FC236}">
                <a16:creationId xmlns:a16="http://schemas.microsoft.com/office/drawing/2014/main" id="{771BA1EA-9892-7C49-AE3F-A07CBA56EEEC}"/>
              </a:ext>
            </a:extLst>
          </p:cNvPr>
          <p:cNvSpPr txBox="1">
            <a:spLocks noChangeArrowheads="1"/>
          </p:cNvSpPr>
          <p:nvPr/>
        </p:nvSpPr>
        <p:spPr bwMode="auto">
          <a:xfrm>
            <a:off x="4766997" y="5037138"/>
            <a:ext cx="661989" cy="1793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Sho2_v102</a:t>
            </a:r>
          </a:p>
        </p:txBody>
      </p:sp>
      <p:sp>
        <p:nvSpPr>
          <p:cNvPr id="17526" name="Textfeld 324">
            <a:extLst>
              <a:ext uri="{FF2B5EF4-FFF2-40B4-BE49-F238E27FC236}">
                <a16:creationId xmlns:a16="http://schemas.microsoft.com/office/drawing/2014/main" id="{1CB93732-30DA-3246-BE65-CB497FED0286}"/>
              </a:ext>
            </a:extLst>
          </p:cNvPr>
          <p:cNvSpPr txBox="1">
            <a:spLocks noChangeArrowheads="1"/>
          </p:cNvSpPr>
          <p:nvPr/>
        </p:nvSpPr>
        <p:spPr bwMode="auto">
          <a:xfrm>
            <a:off x="4766997" y="5287963"/>
            <a:ext cx="661989" cy="1809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Sho3_v103</a:t>
            </a:r>
          </a:p>
        </p:txBody>
      </p:sp>
      <p:sp>
        <p:nvSpPr>
          <p:cNvPr id="17527" name="Textfeld 324">
            <a:extLst>
              <a:ext uri="{FF2B5EF4-FFF2-40B4-BE49-F238E27FC236}">
                <a16:creationId xmlns:a16="http://schemas.microsoft.com/office/drawing/2014/main" id="{7F570C33-D7F5-AA4A-8B7F-F8440C26C01F}"/>
              </a:ext>
            </a:extLst>
          </p:cNvPr>
          <p:cNvSpPr txBox="1">
            <a:spLocks noChangeArrowheads="1"/>
          </p:cNvSpPr>
          <p:nvPr/>
        </p:nvSpPr>
        <p:spPr bwMode="auto">
          <a:xfrm>
            <a:off x="4766997" y="5540375"/>
            <a:ext cx="661989" cy="17938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Sho4_v104</a:t>
            </a:r>
          </a:p>
        </p:txBody>
      </p:sp>
      <p:sp>
        <p:nvSpPr>
          <p:cNvPr id="17528" name="Textfeld 324">
            <a:extLst>
              <a:ext uri="{FF2B5EF4-FFF2-40B4-BE49-F238E27FC236}">
                <a16:creationId xmlns:a16="http://schemas.microsoft.com/office/drawing/2014/main" id="{C3BD7116-0C00-DB41-AFE8-101000B74969}"/>
              </a:ext>
            </a:extLst>
          </p:cNvPr>
          <p:cNvSpPr txBox="1">
            <a:spLocks noChangeArrowheads="1"/>
          </p:cNvSpPr>
          <p:nvPr/>
        </p:nvSpPr>
        <p:spPr bwMode="auto">
          <a:xfrm>
            <a:off x="4766997" y="4784725"/>
            <a:ext cx="661989" cy="1809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Sho1_v101</a:t>
            </a:r>
          </a:p>
        </p:txBody>
      </p:sp>
      <p:sp>
        <p:nvSpPr>
          <p:cNvPr id="17532" name="Textfeld 324">
            <a:extLst>
              <a:ext uri="{FF2B5EF4-FFF2-40B4-BE49-F238E27FC236}">
                <a16:creationId xmlns:a16="http://schemas.microsoft.com/office/drawing/2014/main" id="{2E4D153B-9CEC-AE4A-B1DA-2CD9F378D825}"/>
              </a:ext>
            </a:extLst>
          </p:cNvPr>
          <p:cNvSpPr txBox="1">
            <a:spLocks noChangeArrowheads="1"/>
          </p:cNvSpPr>
          <p:nvPr/>
        </p:nvSpPr>
        <p:spPr bwMode="auto">
          <a:xfrm>
            <a:off x="1736725" y="6756229"/>
            <a:ext cx="777875" cy="17684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Wohn1_v106</a:t>
            </a:r>
          </a:p>
        </p:txBody>
      </p:sp>
      <p:sp>
        <p:nvSpPr>
          <p:cNvPr id="17533" name="Textfeld 324">
            <a:extLst>
              <a:ext uri="{FF2B5EF4-FFF2-40B4-BE49-F238E27FC236}">
                <a16:creationId xmlns:a16="http://schemas.microsoft.com/office/drawing/2014/main" id="{84D77908-0195-DF48-96D9-50C2F35F1B56}"/>
              </a:ext>
            </a:extLst>
          </p:cNvPr>
          <p:cNvSpPr txBox="1">
            <a:spLocks noChangeArrowheads="1"/>
          </p:cNvSpPr>
          <p:nvPr/>
        </p:nvSpPr>
        <p:spPr bwMode="auto">
          <a:xfrm>
            <a:off x="1733550" y="7165805"/>
            <a:ext cx="781050" cy="14145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Wohn2_v107</a:t>
            </a:r>
          </a:p>
        </p:txBody>
      </p:sp>
      <p:sp>
        <p:nvSpPr>
          <p:cNvPr id="17534" name="Textfeld 324">
            <a:extLst>
              <a:ext uri="{FF2B5EF4-FFF2-40B4-BE49-F238E27FC236}">
                <a16:creationId xmlns:a16="http://schemas.microsoft.com/office/drawing/2014/main" id="{DFFB9638-5530-9E40-9A35-5860FC61B90D}"/>
              </a:ext>
            </a:extLst>
          </p:cNvPr>
          <p:cNvSpPr txBox="1">
            <a:spLocks noChangeArrowheads="1"/>
          </p:cNvSpPr>
          <p:nvPr/>
        </p:nvSpPr>
        <p:spPr bwMode="auto">
          <a:xfrm>
            <a:off x="1854199" y="8371509"/>
            <a:ext cx="658813" cy="15081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Eink_v110</a:t>
            </a:r>
          </a:p>
        </p:txBody>
      </p:sp>
      <p:sp>
        <p:nvSpPr>
          <p:cNvPr id="45" name="Rectangle 1029">
            <a:extLst>
              <a:ext uri="{FF2B5EF4-FFF2-40B4-BE49-F238E27FC236}">
                <a16:creationId xmlns:a16="http://schemas.microsoft.com/office/drawing/2014/main" id="{0E670738-C45D-574D-874B-037D535E1FEA}"/>
              </a:ext>
            </a:extLst>
          </p:cNvPr>
          <p:cNvSpPr>
            <a:spLocks noChangeArrowheads="1"/>
          </p:cNvSpPr>
          <p:nvPr/>
        </p:nvSpPr>
        <p:spPr bwMode="auto">
          <a:xfrm>
            <a:off x="200025" y="7588079"/>
            <a:ext cx="938077" cy="246221"/>
          </a:xfrm>
          <a:prstGeom prst="rect">
            <a:avLst/>
          </a:prstGeom>
          <a:noFill/>
          <a:ln w="9525">
            <a:noFill/>
            <a:miter lim="800000"/>
            <a:headEnd/>
            <a:tailEnd/>
          </a:ln>
        </p:spPr>
        <p:txBody>
          <a:bodyPr wrap="none">
            <a:spAutoFit/>
          </a:bodyPr>
          <a:lstStyle/>
          <a:p>
            <a:pPr eaLnBrk="1" hangingPunct="1">
              <a:defRPr/>
            </a:pPr>
            <a:r>
              <a:rPr lang="de-DE" sz="1000" b="1" dirty="0">
                <a:latin typeface="+mj-lt"/>
                <a:cs typeface="+mn-cs"/>
              </a:rPr>
              <a:t>d)</a:t>
            </a:r>
            <a:r>
              <a:rPr lang="de-DE" sz="1000" dirty="0">
                <a:latin typeface="+mj-lt"/>
                <a:cs typeface="+mn-cs"/>
              </a:rPr>
              <a:t> Geschlecht:</a:t>
            </a:r>
          </a:p>
        </p:txBody>
      </p:sp>
      <p:sp>
        <p:nvSpPr>
          <p:cNvPr id="17417" name="Rectangle 1030">
            <a:extLst>
              <a:ext uri="{FF2B5EF4-FFF2-40B4-BE49-F238E27FC236}">
                <a16:creationId xmlns:a16="http://schemas.microsoft.com/office/drawing/2014/main" id="{E8A768C6-3710-414A-8BCE-9A26A6F53697}"/>
              </a:ext>
            </a:extLst>
          </p:cNvPr>
          <p:cNvSpPr>
            <a:spLocks noChangeArrowheads="1"/>
          </p:cNvSpPr>
          <p:nvPr/>
        </p:nvSpPr>
        <p:spPr bwMode="auto">
          <a:xfrm>
            <a:off x="2514600" y="7626179"/>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47" name="Rectangle 1031">
            <a:extLst>
              <a:ext uri="{FF2B5EF4-FFF2-40B4-BE49-F238E27FC236}">
                <a16:creationId xmlns:a16="http://schemas.microsoft.com/office/drawing/2014/main" id="{89EAD429-B31F-D247-8588-2F41837AC2DA}"/>
              </a:ext>
            </a:extLst>
          </p:cNvPr>
          <p:cNvSpPr>
            <a:spLocks noChangeArrowheads="1"/>
          </p:cNvSpPr>
          <p:nvPr/>
        </p:nvSpPr>
        <p:spPr bwMode="auto">
          <a:xfrm>
            <a:off x="2708275" y="7578554"/>
            <a:ext cx="676275" cy="246062"/>
          </a:xfrm>
          <a:prstGeom prst="rect">
            <a:avLst/>
          </a:prstGeom>
          <a:noFill/>
          <a:ln w="9525">
            <a:noFill/>
            <a:miter lim="800000"/>
            <a:headEnd/>
            <a:tailEnd/>
          </a:ln>
        </p:spPr>
        <p:txBody>
          <a:bodyPr wrap="none">
            <a:spAutoFit/>
          </a:bodyPr>
          <a:lstStyle/>
          <a:p>
            <a:pPr eaLnBrk="1" hangingPunct="1">
              <a:defRPr/>
            </a:pPr>
            <a:r>
              <a:rPr lang="de-DE" sz="1000" dirty="0">
                <a:latin typeface="+mj-lt"/>
                <a:cs typeface="+mn-cs"/>
              </a:rPr>
              <a:t>Männlich</a:t>
            </a:r>
          </a:p>
        </p:txBody>
      </p:sp>
      <p:sp>
        <p:nvSpPr>
          <p:cNvPr id="17419" name="Rectangle 1032">
            <a:extLst>
              <a:ext uri="{FF2B5EF4-FFF2-40B4-BE49-F238E27FC236}">
                <a16:creationId xmlns:a16="http://schemas.microsoft.com/office/drawing/2014/main" id="{B27A59E9-CF1F-0046-969D-34488A651492}"/>
              </a:ext>
            </a:extLst>
          </p:cNvPr>
          <p:cNvSpPr>
            <a:spLocks noChangeArrowheads="1"/>
          </p:cNvSpPr>
          <p:nvPr/>
        </p:nvSpPr>
        <p:spPr bwMode="auto">
          <a:xfrm>
            <a:off x="3983037" y="7626179"/>
            <a:ext cx="179388" cy="179387"/>
          </a:xfrm>
          <a:prstGeom prst="rect">
            <a:avLst/>
          </a:prstGeom>
          <a:solidFill>
            <a:srgbClr val="DDDDDD"/>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de-DE" altLang="de-DE" sz="1200"/>
          </a:p>
        </p:txBody>
      </p:sp>
      <p:sp>
        <p:nvSpPr>
          <p:cNvPr id="49" name="Rectangle 1033">
            <a:extLst>
              <a:ext uri="{FF2B5EF4-FFF2-40B4-BE49-F238E27FC236}">
                <a16:creationId xmlns:a16="http://schemas.microsoft.com/office/drawing/2014/main" id="{E4F5C192-3C28-FA4D-BD09-854282033248}"/>
              </a:ext>
            </a:extLst>
          </p:cNvPr>
          <p:cNvSpPr>
            <a:spLocks noChangeArrowheads="1"/>
          </p:cNvSpPr>
          <p:nvPr/>
        </p:nvSpPr>
        <p:spPr bwMode="auto">
          <a:xfrm>
            <a:off x="4165600" y="7588079"/>
            <a:ext cx="655637" cy="246062"/>
          </a:xfrm>
          <a:prstGeom prst="rect">
            <a:avLst/>
          </a:prstGeom>
          <a:noFill/>
          <a:ln w="9525">
            <a:noFill/>
            <a:miter lim="800000"/>
            <a:headEnd/>
            <a:tailEnd/>
          </a:ln>
        </p:spPr>
        <p:txBody>
          <a:bodyPr wrap="none">
            <a:spAutoFit/>
          </a:bodyPr>
          <a:lstStyle/>
          <a:p>
            <a:pPr eaLnBrk="1" hangingPunct="1">
              <a:defRPr/>
            </a:pPr>
            <a:r>
              <a:rPr lang="de-DE" sz="1000" dirty="0">
                <a:latin typeface="+mj-lt"/>
                <a:cs typeface="+mn-cs"/>
              </a:rPr>
              <a:t>Weiblich</a:t>
            </a:r>
          </a:p>
        </p:txBody>
      </p:sp>
      <p:sp>
        <p:nvSpPr>
          <p:cNvPr id="50" name="Rectangle 1034">
            <a:extLst>
              <a:ext uri="{FF2B5EF4-FFF2-40B4-BE49-F238E27FC236}">
                <a16:creationId xmlns:a16="http://schemas.microsoft.com/office/drawing/2014/main" id="{ED15D833-E6E2-DD4C-A5A6-455B8880F677}"/>
              </a:ext>
            </a:extLst>
          </p:cNvPr>
          <p:cNvSpPr>
            <a:spLocks noChangeArrowheads="1"/>
          </p:cNvSpPr>
          <p:nvPr/>
        </p:nvSpPr>
        <p:spPr bwMode="auto">
          <a:xfrm>
            <a:off x="200025" y="7982844"/>
            <a:ext cx="960519" cy="246221"/>
          </a:xfrm>
          <a:prstGeom prst="rect">
            <a:avLst/>
          </a:prstGeom>
          <a:noFill/>
          <a:ln w="9525">
            <a:noFill/>
            <a:miter lim="800000"/>
            <a:headEnd/>
            <a:tailEnd/>
          </a:ln>
        </p:spPr>
        <p:txBody>
          <a:bodyPr wrap="none">
            <a:spAutoFit/>
          </a:bodyPr>
          <a:lstStyle/>
          <a:p>
            <a:pPr eaLnBrk="1" hangingPunct="1">
              <a:defRPr/>
            </a:pPr>
            <a:r>
              <a:rPr lang="de-DE" sz="1000" b="1" dirty="0">
                <a:latin typeface="+mj-lt"/>
                <a:cs typeface="+mn-cs"/>
              </a:rPr>
              <a:t>e)</a:t>
            </a:r>
            <a:r>
              <a:rPr lang="de-DE" sz="1000" dirty="0">
                <a:latin typeface="+mj-lt"/>
                <a:cs typeface="+mn-cs"/>
              </a:rPr>
              <a:t> Geburtsjahr:</a:t>
            </a:r>
          </a:p>
        </p:txBody>
      </p:sp>
      <p:sp>
        <p:nvSpPr>
          <p:cNvPr id="17422" name="Text Box 1037">
            <a:extLst>
              <a:ext uri="{FF2B5EF4-FFF2-40B4-BE49-F238E27FC236}">
                <a16:creationId xmlns:a16="http://schemas.microsoft.com/office/drawing/2014/main" id="{D8DA1A72-8E71-C14C-8BF9-FDABD51A6D6E}"/>
              </a:ext>
            </a:extLst>
          </p:cNvPr>
          <p:cNvSpPr txBox="1">
            <a:spLocks noChangeArrowheads="1"/>
          </p:cNvSpPr>
          <p:nvPr/>
        </p:nvSpPr>
        <p:spPr bwMode="auto">
          <a:xfrm>
            <a:off x="2424113" y="7951616"/>
            <a:ext cx="1098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tabLst>
                <a:tab pos="571500" algn="l"/>
              </a:tabLst>
              <a:defRPr sz="3200">
                <a:solidFill>
                  <a:schemeClr val="tx1"/>
                </a:solidFill>
                <a:latin typeface="Times New Roman" panose="02020603050405020304" pitchFamily="18" charset="0"/>
              </a:defRPr>
            </a:lvl1pPr>
            <a:lvl2pPr marL="742950" indent="-285750">
              <a:spcBef>
                <a:spcPct val="20000"/>
              </a:spcBef>
              <a:buChar char="–"/>
              <a:tabLst>
                <a:tab pos="571500" algn="l"/>
              </a:tabLst>
              <a:defRPr sz="2800">
                <a:solidFill>
                  <a:schemeClr val="tx1"/>
                </a:solidFill>
                <a:latin typeface="Times New Roman" panose="02020603050405020304" pitchFamily="18" charset="0"/>
              </a:defRPr>
            </a:lvl2pPr>
            <a:lvl3pPr marL="1143000" indent="-228600">
              <a:spcBef>
                <a:spcPct val="20000"/>
              </a:spcBef>
              <a:buChar char="•"/>
              <a:tabLst>
                <a:tab pos="571500" algn="l"/>
              </a:tabLst>
              <a:defRPr sz="2400">
                <a:solidFill>
                  <a:schemeClr val="tx1"/>
                </a:solidFill>
                <a:latin typeface="Times New Roman" panose="02020603050405020304" pitchFamily="18" charset="0"/>
              </a:defRPr>
            </a:lvl3pPr>
            <a:lvl4pPr marL="1600200" indent="-228600">
              <a:spcBef>
                <a:spcPct val="20000"/>
              </a:spcBef>
              <a:buChar char="–"/>
              <a:tabLst>
                <a:tab pos="571500" algn="l"/>
              </a:tabLst>
              <a:defRPr sz="2000">
                <a:solidFill>
                  <a:schemeClr val="tx1"/>
                </a:solidFill>
                <a:latin typeface="Times New Roman" panose="02020603050405020304" pitchFamily="18" charset="0"/>
              </a:defRPr>
            </a:lvl4pPr>
            <a:lvl5pPr marL="2057400" indent="-228600">
              <a:spcBef>
                <a:spcPct val="20000"/>
              </a:spcBef>
              <a:buChar char="»"/>
              <a:tabLst>
                <a:tab pos="5715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571500" algn="l"/>
              </a:tabLst>
              <a:defRPr sz="2000">
                <a:solidFill>
                  <a:schemeClr val="tx1"/>
                </a:solidFill>
                <a:latin typeface="Times New Roman" panose="02020603050405020304" pitchFamily="18" charset="0"/>
              </a:defRPr>
            </a:lvl9pPr>
          </a:lstStyle>
          <a:p>
            <a:pPr eaLnBrk="1" hangingPunct="1">
              <a:spcBef>
                <a:spcPct val="0"/>
              </a:spcBef>
              <a:buFontTx/>
              <a:buNone/>
            </a:pPr>
            <a:r>
              <a:rPr lang="de-DE" altLang="de-DE" sz="1200" dirty="0">
                <a:latin typeface="Arial" panose="020B0604020202020204" pitchFamily="34" charset="0"/>
                <a:cs typeface="Times New Roman" panose="02020603050405020304" pitchFamily="18" charset="0"/>
                <a:sym typeface="Wingdings" pitchFamily="2" charset="2"/>
              </a:rPr>
              <a:t>  _______	</a:t>
            </a:r>
          </a:p>
        </p:txBody>
      </p:sp>
      <p:sp>
        <p:nvSpPr>
          <p:cNvPr id="17529" name="Textfeld 324">
            <a:extLst>
              <a:ext uri="{FF2B5EF4-FFF2-40B4-BE49-F238E27FC236}">
                <a16:creationId xmlns:a16="http://schemas.microsoft.com/office/drawing/2014/main" id="{08D86F8F-E314-654A-90D4-6596F48CBF2E}"/>
              </a:ext>
            </a:extLst>
          </p:cNvPr>
          <p:cNvSpPr txBox="1">
            <a:spLocks noChangeArrowheads="1"/>
          </p:cNvSpPr>
          <p:nvPr/>
        </p:nvSpPr>
        <p:spPr bwMode="auto">
          <a:xfrm>
            <a:off x="1723231" y="7605541"/>
            <a:ext cx="773113" cy="17938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Sex_v108</a:t>
            </a:r>
          </a:p>
        </p:txBody>
      </p:sp>
      <p:sp>
        <p:nvSpPr>
          <p:cNvPr id="17530" name="Textfeld 324">
            <a:extLst>
              <a:ext uri="{FF2B5EF4-FFF2-40B4-BE49-F238E27FC236}">
                <a16:creationId xmlns:a16="http://schemas.microsoft.com/office/drawing/2014/main" id="{3B4E0F77-3CA3-E344-A3FB-2AD2CBB9039B}"/>
              </a:ext>
            </a:extLst>
          </p:cNvPr>
          <p:cNvSpPr txBox="1">
            <a:spLocks noChangeArrowheads="1"/>
          </p:cNvSpPr>
          <p:nvPr/>
        </p:nvSpPr>
        <p:spPr bwMode="auto">
          <a:xfrm>
            <a:off x="1709737" y="7982735"/>
            <a:ext cx="773113" cy="15637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Gebj_v109</a:t>
            </a:r>
          </a:p>
        </p:txBody>
      </p:sp>
      <p:sp>
        <p:nvSpPr>
          <p:cNvPr id="17535" name="Line 942">
            <a:extLst>
              <a:ext uri="{FF2B5EF4-FFF2-40B4-BE49-F238E27FC236}">
                <a16:creationId xmlns:a16="http://schemas.microsoft.com/office/drawing/2014/main" id="{9BCD9AAB-7079-F44F-A7C1-5D2117B1085F}"/>
              </a:ext>
            </a:extLst>
          </p:cNvPr>
          <p:cNvSpPr>
            <a:spLocks noChangeShapeType="1"/>
          </p:cNvSpPr>
          <p:nvPr/>
        </p:nvSpPr>
        <p:spPr bwMode="auto">
          <a:xfrm>
            <a:off x="300038" y="7919866"/>
            <a:ext cx="6454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536" name="Line 942">
            <a:extLst>
              <a:ext uri="{FF2B5EF4-FFF2-40B4-BE49-F238E27FC236}">
                <a16:creationId xmlns:a16="http://schemas.microsoft.com/office/drawing/2014/main" id="{92ABD6E1-78D6-614D-98FF-59785A76A1EA}"/>
              </a:ext>
            </a:extLst>
          </p:cNvPr>
          <p:cNvSpPr>
            <a:spLocks noChangeShapeType="1"/>
          </p:cNvSpPr>
          <p:nvPr/>
        </p:nvSpPr>
        <p:spPr bwMode="auto">
          <a:xfrm>
            <a:off x="312738" y="8278641"/>
            <a:ext cx="6454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537" name="Line 942">
            <a:extLst>
              <a:ext uri="{FF2B5EF4-FFF2-40B4-BE49-F238E27FC236}">
                <a16:creationId xmlns:a16="http://schemas.microsoft.com/office/drawing/2014/main" id="{B513C61B-E696-ED4C-914E-DA8630485160}"/>
              </a:ext>
            </a:extLst>
          </p:cNvPr>
          <p:cNvSpPr>
            <a:spLocks noChangeShapeType="1"/>
          </p:cNvSpPr>
          <p:nvPr/>
        </p:nvSpPr>
        <p:spPr bwMode="auto">
          <a:xfrm>
            <a:off x="325438" y="6405391"/>
            <a:ext cx="6454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538" name="Line 942">
            <a:extLst>
              <a:ext uri="{FF2B5EF4-FFF2-40B4-BE49-F238E27FC236}">
                <a16:creationId xmlns:a16="http://schemas.microsoft.com/office/drawing/2014/main" id="{64CCE3C2-4FEE-C14F-B6F5-DEB252954C10}"/>
              </a:ext>
            </a:extLst>
          </p:cNvPr>
          <p:cNvSpPr>
            <a:spLocks noChangeShapeType="1"/>
          </p:cNvSpPr>
          <p:nvPr/>
        </p:nvSpPr>
        <p:spPr bwMode="auto">
          <a:xfrm>
            <a:off x="338138" y="7059441"/>
            <a:ext cx="6454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539" name="Line 942">
            <a:extLst>
              <a:ext uri="{FF2B5EF4-FFF2-40B4-BE49-F238E27FC236}">
                <a16:creationId xmlns:a16="http://schemas.microsoft.com/office/drawing/2014/main" id="{234D33FF-5842-934F-A2DD-1775408F14F4}"/>
              </a:ext>
            </a:extLst>
          </p:cNvPr>
          <p:cNvSpPr>
            <a:spLocks noChangeShapeType="1"/>
          </p:cNvSpPr>
          <p:nvPr/>
        </p:nvSpPr>
        <p:spPr bwMode="auto">
          <a:xfrm>
            <a:off x="350838" y="7453141"/>
            <a:ext cx="6454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a:p>
        </p:txBody>
      </p:sp>
      <p:sp>
        <p:nvSpPr>
          <p:cNvPr id="17540" name="Rectangle 1027">
            <a:extLst>
              <a:ext uri="{FF2B5EF4-FFF2-40B4-BE49-F238E27FC236}">
                <a16:creationId xmlns:a16="http://schemas.microsoft.com/office/drawing/2014/main" id="{295AFA72-DA6C-AD45-99DA-57A41A07B3A5}"/>
              </a:ext>
            </a:extLst>
          </p:cNvPr>
          <p:cNvSpPr>
            <a:spLocks noChangeArrowheads="1"/>
          </p:cNvSpPr>
          <p:nvPr/>
        </p:nvSpPr>
        <p:spPr bwMode="auto">
          <a:xfrm>
            <a:off x="969963" y="9213850"/>
            <a:ext cx="5178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1200" b="1" i="1" dirty="0"/>
              <a:t>Für Ihre Zeit und Ihre Einschätzungen bedanken wir uns ganz herzlich!</a:t>
            </a:r>
          </a:p>
          <a:p>
            <a:pPr eaLnBrk="1" hangingPunct="1">
              <a:spcBef>
                <a:spcPct val="0"/>
              </a:spcBef>
              <a:buFontTx/>
              <a:buNone/>
            </a:pPr>
            <a:r>
              <a:rPr lang="de-DE" altLang="de-DE" sz="1200" i="1" dirty="0"/>
              <a:t>Wenn Sie mögen, finden Sie auf der nächsten Seite ein Dankeschön-Gewinnspiel. </a:t>
            </a:r>
          </a:p>
        </p:txBody>
      </p:sp>
      <p:sp>
        <p:nvSpPr>
          <p:cNvPr id="296" name="Foliennummernplatzhalter 339">
            <a:extLst>
              <a:ext uri="{FF2B5EF4-FFF2-40B4-BE49-F238E27FC236}">
                <a16:creationId xmlns:a16="http://schemas.microsoft.com/office/drawing/2014/main" id="{C60B5B05-F983-314A-A460-587A64BCDBED}"/>
              </a:ext>
            </a:extLst>
          </p:cNvPr>
          <p:cNvSpPr txBox="1">
            <a:spLocks noChangeArrowheads="1"/>
          </p:cNvSpPr>
          <p:nvPr/>
        </p:nvSpPr>
        <p:spPr bwMode="auto">
          <a:xfrm>
            <a:off x="104775" y="9712325"/>
            <a:ext cx="14287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indent="-285750">
              <a:spcBef>
                <a:spcPct val="20000"/>
              </a:spcBef>
              <a:buChar char="–"/>
              <a:defRPr sz="2800">
                <a:solidFill>
                  <a:schemeClr val="tx1"/>
                </a:solidFill>
                <a:latin typeface="Times New Roman" panose="02020603050405020304" pitchFamily="18" charset="0"/>
              </a:defRPr>
            </a:lvl2pPr>
            <a:lvl3pPr indent="-228600">
              <a:spcBef>
                <a:spcPct val="20000"/>
              </a:spcBef>
              <a:buChar char="•"/>
              <a:defRPr sz="2400">
                <a:solidFill>
                  <a:schemeClr val="tx1"/>
                </a:solidFill>
                <a:latin typeface="Times New Roman" panose="02020603050405020304" pitchFamily="18" charset="0"/>
              </a:defRPr>
            </a:lvl3pPr>
            <a:lvl4pPr indent="-228600">
              <a:spcBef>
                <a:spcPct val="20000"/>
              </a:spcBef>
              <a:buChar char="–"/>
              <a:defRPr sz="2000">
                <a:solidFill>
                  <a:schemeClr val="tx1"/>
                </a:solidFill>
                <a:latin typeface="Times New Roman" panose="02020603050405020304" pitchFamily="18" charset="0"/>
              </a:defRPr>
            </a:lvl4pPr>
            <a:lvl5pPr indent="-228600">
              <a:spcBef>
                <a:spcPct val="20000"/>
              </a:spcBef>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dirty="0"/>
              <a:t>Szenario A (</a:t>
            </a:r>
            <a:r>
              <a:rPr lang="de-DE" altLang="de-DE" sz="800" dirty="0" err="1"/>
              <a:t>z</a:t>
            </a:r>
            <a:r>
              <a:rPr lang="de-DE" altLang="de-DE" sz="800" dirty="0"/>
              <a:t>/</a:t>
            </a:r>
            <a:r>
              <a:rPr lang="de-DE" altLang="de-DE" sz="800" dirty="0" err="1"/>
              <a:t>k</a:t>
            </a:r>
            <a:r>
              <a:rPr lang="de-DE" altLang="de-DE" sz="800" dirty="0"/>
              <a:t>)</a:t>
            </a:r>
          </a:p>
        </p:txBody>
      </p:sp>
      <p:sp>
        <p:nvSpPr>
          <p:cNvPr id="301" name="Textfeld 324">
            <a:extLst>
              <a:ext uri="{FF2B5EF4-FFF2-40B4-BE49-F238E27FC236}">
                <a16:creationId xmlns:a16="http://schemas.microsoft.com/office/drawing/2014/main" id="{F836DD93-8CC5-844B-9907-23CAEEF00B38}"/>
              </a:ext>
            </a:extLst>
          </p:cNvPr>
          <p:cNvSpPr txBox="1">
            <a:spLocks noChangeArrowheads="1"/>
          </p:cNvSpPr>
          <p:nvPr/>
        </p:nvSpPr>
        <p:spPr bwMode="auto">
          <a:xfrm>
            <a:off x="1816099" y="6090345"/>
            <a:ext cx="666751" cy="16140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PLZ_v105</a:t>
            </a:r>
          </a:p>
        </p:txBody>
      </p:sp>
      <p:sp>
        <p:nvSpPr>
          <p:cNvPr id="17412" name="Textfeld 324">
            <a:extLst>
              <a:ext uri="{FF2B5EF4-FFF2-40B4-BE49-F238E27FC236}">
                <a16:creationId xmlns:a16="http://schemas.microsoft.com/office/drawing/2014/main" id="{2FCB0DE9-4B7F-524B-80C2-09BD8ECE2643}"/>
              </a:ext>
            </a:extLst>
          </p:cNvPr>
          <p:cNvSpPr txBox="1">
            <a:spLocks noChangeArrowheads="1"/>
          </p:cNvSpPr>
          <p:nvPr/>
        </p:nvSpPr>
        <p:spPr bwMode="auto">
          <a:xfrm>
            <a:off x="5547256" y="2773363"/>
            <a:ext cx="1144587" cy="10096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a:t>Impulskaufverhalten</a:t>
            </a:r>
          </a:p>
          <a:p>
            <a:pPr eaLnBrk="1" hangingPunct="1">
              <a:spcBef>
                <a:spcPct val="0"/>
              </a:spcBef>
              <a:buFontTx/>
              <a:buNone/>
            </a:pPr>
            <a:r>
              <a:rPr lang="de-DE" altLang="de-DE" sz="800"/>
              <a:t>Ruy 2011</a:t>
            </a:r>
          </a:p>
        </p:txBody>
      </p:sp>
      <p:sp>
        <p:nvSpPr>
          <p:cNvPr id="17413" name="Textfeld 324">
            <a:extLst>
              <a:ext uri="{FF2B5EF4-FFF2-40B4-BE49-F238E27FC236}">
                <a16:creationId xmlns:a16="http://schemas.microsoft.com/office/drawing/2014/main" id="{47AF3A31-7D08-6142-8169-9D20FFC495EA}"/>
              </a:ext>
            </a:extLst>
          </p:cNvPr>
          <p:cNvSpPr txBox="1">
            <a:spLocks noChangeArrowheads="1"/>
          </p:cNvSpPr>
          <p:nvPr/>
        </p:nvSpPr>
        <p:spPr bwMode="auto">
          <a:xfrm>
            <a:off x="5547256" y="4826000"/>
            <a:ext cx="1144587" cy="8842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a:t>Shopping Bedeutung/Einkaufsvergnügen</a:t>
            </a:r>
          </a:p>
          <a:p>
            <a:pPr eaLnBrk="1" hangingPunct="1">
              <a:spcBef>
                <a:spcPct val="0"/>
              </a:spcBef>
              <a:buFontTx/>
              <a:buNone/>
            </a:pPr>
            <a:r>
              <a:rPr lang="de-DE" altLang="de-DE" sz="800"/>
              <a:t>Kim et al 2010</a:t>
            </a:r>
          </a:p>
        </p:txBody>
      </p:sp>
      <p:sp>
        <p:nvSpPr>
          <p:cNvPr id="17414" name="Textfeld 324">
            <a:extLst>
              <a:ext uri="{FF2B5EF4-FFF2-40B4-BE49-F238E27FC236}">
                <a16:creationId xmlns:a16="http://schemas.microsoft.com/office/drawing/2014/main" id="{37B8EFED-8169-1C4D-924D-967B8E8312FA}"/>
              </a:ext>
            </a:extLst>
          </p:cNvPr>
          <p:cNvSpPr txBox="1">
            <a:spLocks noChangeArrowheads="1"/>
          </p:cNvSpPr>
          <p:nvPr/>
        </p:nvSpPr>
        <p:spPr bwMode="auto">
          <a:xfrm>
            <a:off x="5547256" y="1276350"/>
            <a:ext cx="1144587" cy="14795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dirty="0"/>
              <a:t>Trendsetter/ Innovations-orientierung</a:t>
            </a:r>
          </a:p>
          <a:p>
            <a:pPr eaLnBrk="1" hangingPunct="1">
              <a:spcBef>
                <a:spcPct val="0"/>
              </a:spcBef>
              <a:buFontTx/>
              <a:buNone/>
            </a:pPr>
            <a:r>
              <a:rPr lang="de-DE" altLang="de-DE" sz="800" dirty="0"/>
              <a:t>Chen/Fiore 2010</a:t>
            </a:r>
          </a:p>
          <a:p>
            <a:pPr eaLnBrk="1" hangingPunct="1">
              <a:spcBef>
                <a:spcPct val="0"/>
              </a:spcBef>
              <a:buFontTx/>
              <a:buNone/>
            </a:pPr>
            <a:r>
              <a:rPr lang="de-DE" altLang="de-DE" sz="800" dirty="0"/>
              <a:t>Kim et al 2010</a:t>
            </a:r>
          </a:p>
        </p:txBody>
      </p:sp>
      <p:sp>
        <p:nvSpPr>
          <p:cNvPr id="17492" name="Textfeld 324">
            <a:extLst>
              <a:ext uri="{FF2B5EF4-FFF2-40B4-BE49-F238E27FC236}">
                <a16:creationId xmlns:a16="http://schemas.microsoft.com/office/drawing/2014/main" id="{148E8876-A532-A940-B951-F0E94FFED8C7}"/>
              </a:ext>
            </a:extLst>
          </p:cNvPr>
          <p:cNvSpPr txBox="1">
            <a:spLocks noChangeArrowheads="1"/>
          </p:cNvSpPr>
          <p:nvPr/>
        </p:nvSpPr>
        <p:spPr bwMode="auto">
          <a:xfrm>
            <a:off x="5547256" y="3827463"/>
            <a:ext cx="1144587" cy="9525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DE" altLang="de-DE" sz="800" b="1"/>
              <a:t>Need for hedonistic Shopping Experience</a:t>
            </a:r>
          </a:p>
          <a:p>
            <a:pPr eaLnBrk="1" hangingPunct="1">
              <a:spcBef>
                <a:spcPct val="0"/>
              </a:spcBef>
              <a:buFontTx/>
              <a:buNone/>
            </a:pPr>
            <a:r>
              <a:rPr lang="de-DE" altLang="de-DE" sz="800"/>
              <a:t>Ruy 2011</a:t>
            </a:r>
          </a:p>
        </p:txBody>
      </p:sp>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2763</Words>
  <Application>Microsoft Macintosh PowerPoint</Application>
  <PresentationFormat>A4-Papier (210 x 297 mm)</PresentationFormat>
  <Paragraphs>361</Paragraphs>
  <Slides>4</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vt:i4>
      </vt:variant>
    </vt:vector>
  </HeadingPairs>
  <TitlesOfParts>
    <vt:vector size="9" baseType="lpstr">
      <vt:lpstr>Arial</vt:lpstr>
      <vt:lpstr>Calibri</vt:lpstr>
      <vt:lpstr>Times</vt:lpstr>
      <vt:lpstr>Times New Roman</vt:lpstr>
      <vt:lpstr>Standarddesign</vt:lpstr>
      <vt:lpstr>PowerPoint-Präsentation</vt:lpstr>
      <vt:lpstr>PowerPoint-Präsentation</vt:lpstr>
      <vt:lpstr>PowerPoint-Präsentation</vt:lpstr>
      <vt:lpstr>PowerPoint-Präsentation</vt:lpstr>
    </vt:vector>
  </TitlesOfParts>
  <Company>Technische Universität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Wünschmann</dc:creator>
  <cp:lastModifiedBy>Dr. Sebastian Sauer</cp:lastModifiedBy>
  <cp:revision>649</cp:revision>
  <cp:lastPrinted>2019-07-22T08:58:39Z</cp:lastPrinted>
  <dcterms:created xsi:type="dcterms:W3CDTF">2002-04-12T09:31:45Z</dcterms:created>
  <dcterms:modified xsi:type="dcterms:W3CDTF">2022-05-09T19:21:24Z</dcterms:modified>
</cp:coreProperties>
</file>