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D51ADE6A-740E-44AE-83CC-AE7238B6C88D}" styleName="">
    <a:tblBg/>
    <a:wholeTbl>
      <a:tcTxStyle b="off" i="off">
        <a:font>
          <a:latin typeface="Open Sans Regular"/>
          <a:ea typeface="Open Sans Regular"/>
          <a:cs typeface="Open Sans Regular"/>
        </a:font>
        <a:srgbClr val="262626"/>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5">
              <a:alpha val="25000"/>
            </a:schemeClr>
          </a:solidFill>
        </a:fill>
      </a:tcStyle>
    </a:wholeTbl>
    <a:band2H>
      <a:tcTxStyle b="def" i="def"/>
      <a:tcStyle>
        <a:tcBdr/>
        <a:fill>
          <a:solidFill>
            <a:srgbClr val="EBECED"/>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lastRow>
    <a:firstRow>
      <a:tcTxStyle b="on" i="on">
        <a:font>
          <a:latin typeface="Open Sans Bold"/>
          <a:ea typeface="Open Sans Bold"/>
          <a:cs typeface="Open Sans Bold"/>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5">
              <a:hueOff val="-326855"/>
              <a:satOff val="32847"/>
              <a:lumOff val="-6386"/>
            </a:schemeClr>
          </a:solidFill>
        </a:fill>
      </a:tcStyle>
    </a:firstRow>
  </a:tblStyle>
  <a:tblStyle styleId="{BBFC77FB-9ED0-4EC9-95AA-A1379042E648}" styleName="">
    <a:tblBg/>
    <a:wholeTbl>
      <a:tcTxStyle b="off" i="off">
        <a:font>
          <a:latin typeface="Open Sans Regular"/>
          <a:ea typeface="Open Sans Regular"/>
          <a:cs typeface="Open Sans Regular"/>
        </a:font>
        <a:srgbClr val="262626"/>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5">
              <a:alpha val="25000"/>
            </a:schemeClr>
          </a:solidFill>
        </a:fill>
      </a:tcStyle>
    </a:wholeTbl>
    <a:band2H>
      <a:tcTxStyle b="def" i="def"/>
      <a:tcStyle>
        <a:tcBdr/>
        <a:fill>
          <a:solidFill>
            <a:srgbClr val="EBECED"/>
          </a:solidFill>
        </a:fill>
      </a:tcStyle>
    </a:band2H>
    <a:firstCol>
      <a:tcTxStyle b="on" i="on">
        <a:font>
          <a:latin typeface="Open Sans Bold"/>
          <a:ea typeface="Open Sans Bold"/>
          <a:cs typeface="Open Sans Bold"/>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5">
              <a:hueOff val="-326855"/>
              <a:satOff val="32847"/>
              <a:lumOff val="-6386"/>
            </a:schemeClr>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lastRow>
    <a:firstRow>
      <a:tcTxStyle b="on" i="off">
        <a:font>
          <a:latin typeface="Open Sans Bold"/>
          <a:ea typeface="Open Sans Bold"/>
          <a:cs typeface="Open Sans Bold"/>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5">
              <a:hueOff val="-326855"/>
              <a:satOff val="32847"/>
              <a:lumOff val="-6386"/>
            </a:schemeClr>
          </a:solidFill>
        </a:fill>
      </a:tcStyle>
    </a:firstRow>
  </a:tblStyle>
  <a:tblStyle styleId="{4C3C2611-4C71-4FC5-86AE-919BDF0F9419}" styleName="">
    <a:tblBg/>
    <a:wholeTbl>
      <a:tcTxStyle b="off" i="off">
        <a:font>
          <a:latin typeface="Arial"/>
          <a:ea typeface="Arial"/>
          <a:cs typeface="Arial"/>
        </a:font>
        <a:srgbClr val="26262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D6D9"/>
          </a:solidFill>
        </a:fill>
      </a:tcStyle>
    </a:wholeTbl>
    <a:band2H>
      <a:tcTxStyle b="def" i="def"/>
      <a:tcStyle>
        <a:tcBdr/>
        <a:fill>
          <a:solidFill>
            <a:srgbClr val="EBECED"/>
          </a:solidFill>
        </a:fill>
      </a:tcStyle>
    </a:band2H>
    <a:firstCol>
      <a:tcTxStyle b="def"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def"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def"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508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5" name="Shape 135"/>
          <p:cNvSpPr/>
          <p:nvPr>
            <p:ph type="sldImg"/>
          </p:nvPr>
        </p:nvSpPr>
        <p:spPr>
          <a:xfrm>
            <a:off x="1143000" y="685800"/>
            <a:ext cx="4572000" cy="3429000"/>
          </a:xfrm>
          <a:prstGeom prst="rect">
            <a:avLst/>
          </a:prstGeom>
        </p:spPr>
        <p:txBody>
          <a:bodyPr/>
          <a:lstStyle/>
          <a:p>
            <a:pPr/>
          </a:p>
        </p:txBody>
      </p:sp>
      <p:sp>
        <p:nvSpPr>
          <p:cNvPr id="136" name="Shape 13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3000">
        <a:latin typeface="+mn-lt"/>
        <a:ea typeface="+mn-ea"/>
        <a:cs typeface="+mn-cs"/>
        <a:sym typeface="Helvetica Neue"/>
      </a:defRPr>
    </a:lvl1pPr>
    <a:lvl2pPr indent="228600" defTabSz="457200" latinLnBrk="0">
      <a:lnSpc>
        <a:spcPct val="117999"/>
      </a:lnSpc>
      <a:defRPr sz="3000">
        <a:latin typeface="+mn-lt"/>
        <a:ea typeface="+mn-ea"/>
        <a:cs typeface="+mn-cs"/>
        <a:sym typeface="Helvetica Neue"/>
      </a:defRPr>
    </a:lvl2pPr>
    <a:lvl3pPr indent="457200" defTabSz="457200" latinLnBrk="0">
      <a:lnSpc>
        <a:spcPct val="117999"/>
      </a:lnSpc>
      <a:defRPr sz="3000">
        <a:latin typeface="+mn-lt"/>
        <a:ea typeface="+mn-ea"/>
        <a:cs typeface="+mn-cs"/>
        <a:sym typeface="Helvetica Neue"/>
      </a:defRPr>
    </a:lvl3pPr>
    <a:lvl4pPr indent="685800" defTabSz="457200" latinLnBrk="0">
      <a:lnSpc>
        <a:spcPct val="117999"/>
      </a:lnSpc>
      <a:defRPr sz="3000">
        <a:latin typeface="+mn-lt"/>
        <a:ea typeface="+mn-ea"/>
        <a:cs typeface="+mn-cs"/>
        <a:sym typeface="Helvetica Neue"/>
      </a:defRPr>
    </a:lvl4pPr>
    <a:lvl5pPr indent="914400" defTabSz="457200" latinLnBrk="0">
      <a:lnSpc>
        <a:spcPct val="117999"/>
      </a:lnSpc>
      <a:defRPr sz="3000">
        <a:latin typeface="+mn-lt"/>
        <a:ea typeface="+mn-ea"/>
        <a:cs typeface="+mn-cs"/>
        <a:sym typeface="Helvetica Neue"/>
      </a:defRPr>
    </a:lvl5pPr>
    <a:lvl6pPr indent="1143000" defTabSz="457200" latinLnBrk="0">
      <a:lnSpc>
        <a:spcPct val="117999"/>
      </a:lnSpc>
      <a:defRPr sz="3000">
        <a:latin typeface="+mn-lt"/>
        <a:ea typeface="+mn-ea"/>
        <a:cs typeface="+mn-cs"/>
        <a:sym typeface="Helvetica Neue"/>
      </a:defRPr>
    </a:lvl6pPr>
    <a:lvl7pPr indent="1371600" defTabSz="457200" latinLnBrk="0">
      <a:lnSpc>
        <a:spcPct val="117999"/>
      </a:lnSpc>
      <a:defRPr sz="3000">
        <a:latin typeface="+mn-lt"/>
        <a:ea typeface="+mn-ea"/>
        <a:cs typeface="+mn-cs"/>
        <a:sym typeface="Helvetica Neue"/>
      </a:defRPr>
    </a:lvl7pPr>
    <a:lvl8pPr indent="1600200" defTabSz="457200" latinLnBrk="0">
      <a:lnSpc>
        <a:spcPct val="117999"/>
      </a:lnSpc>
      <a:defRPr sz="3000">
        <a:latin typeface="+mn-lt"/>
        <a:ea typeface="+mn-ea"/>
        <a:cs typeface="+mn-cs"/>
        <a:sym typeface="Helvetica Neue"/>
      </a:defRPr>
    </a:lvl8pPr>
    <a:lvl9pPr indent="1828800" defTabSz="457200" latinLnBrk="0">
      <a:lnSpc>
        <a:spcPct val="117999"/>
      </a:lnSpc>
      <a:defRPr sz="30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1_Titelfolie-hsan">
    <p:spTree>
      <p:nvGrpSpPr>
        <p:cNvPr id="1" name=""/>
        <p:cNvGrpSpPr/>
        <p:nvPr/>
      </p:nvGrpSpPr>
      <p:grpSpPr>
        <a:xfrm>
          <a:off x="0" y="0"/>
          <a:ext cx="0" cy="0"/>
          <a:chOff x="0" y="0"/>
          <a:chExt cx="0" cy="0"/>
        </a:xfrm>
      </p:grpSpPr>
      <p:sp>
        <p:nvSpPr>
          <p:cNvPr id="11" name="Titeltext"/>
          <p:cNvSpPr txBox="1"/>
          <p:nvPr>
            <p:ph type="title"/>
          </p:nvPr>
        </p:nvSpPr>
        <p:spPr>
          <a:xfrm>
            <a:off x="894079" y="3287927"/>
            <a:ext cx="11216642" cy="2482999"/>
          </a:xfrm>
          <a:prstGeom prst="rect">
            <a:avLst/>
          </a:prstGeom>
        </p:spPr>
        <p:txBody>
          <a:bodyPr lIns="48767" tIns="48767" rIns="48767" bIns="48767">
            <a:normAutofit fontScale="100000" lnSpcReduction="0"/>
          </a:bodyPr>
          <a:lstStyle>
            <a:lvl1pPr algn="r">
              <a:lnSpc>
                <a:spcPct val="100000"/>
              </a:lnSpc>
              <a:spcBef>
                <a:spcPts val="1000"/>
              </a:spcBef>
              <a:defRPr sz="8400">
                <a:solidFill>
                  <a:schemeClr val="accent5"/>
                </a:solidFill>
              </a:defRPr>
            </a:lvl1pPr>
          </a:lstStyle>
          <a:p>
            <a:pPr/>
            <a:r>
              <a:t>Titeltext</a:t>
            </a:r>
          </a:p>
        </p:txBody>
      </p:sp>
      <p:sp>
        <p:nvSpPr>
          <p:cNvPr id="12" name="Textebene 1…"/>
          <p:cNvSpPr txBox="1"/>
          <p:nvPr>
            <p:ph type="body" sz="quarter" idx="1"/>
          </p:nvPr>
        </p:nvSpPr>
        <p:spPr>
          <a:xfrm>
            <a:off x="894079" y="5821125"/>
            <a:ext cx="11216642" cy="1533761"/>
          </a:xfrm>
          <a:prstGeom prst="rect">
            <a:avLst/>
          </a:prstGeom>
        </p:spPr>
        <p:txBody>
          <a:bodyPr lIns="48767" tIns="48767" rIns="48767" bIns="48767"/>
          <a:lstStyle>
            <a:lvl1pPr marL="127000" indent="0" algn="r">
              <a:lnSpc>
                <a:spcPct val="90000"/>
              </a:lnSpc>
              <a:spcBef>
                <a:spcPts val="1400"/>
              </a:spcBef>
              <a:buSzTx/>
              <a:buNone/>
              <a:defRPr sz="3500">
                <a:solidFill>
                  <a:schemeClr val="accent6"/>
                </a:solidFill>
              </a:defRPr>
            </a:lvl1pPr>
            <a:lvl2pPr marL="127000" indent="457200" algn="r">
              <a:lnSpc>
                <a:spcPct val="90000"/>
              </a:lnSpc>
              <a:spcBef>
                <a:spcPts val="1400"/>
              </a:spcBef>
              <a:buSzTx/>
              <a:buNone/>
              <a:defRPr sz="3500">
                <a:solidFill>
                  <a:schemeClr val="accent1">
                    <a:lumOff val="12843"/>
                  </a:schemeClr>
                </a:solidFill>
              </a:defRPr>
            </a:lvl2pPr>
            <a:lvl3pPr marL="127000" indent="914400" algn="r">
              <a:lnSpc>
                <a:spcPct val="90000"/>
              </a:lnSpc>
              <a:spcBef>
                <a:spcPts val="1400"/>
              </a:spcBef>
              <a:buSzTx/>
              <a:buNone/>
              <a:defRPr sz="3500">
                <a:solidFill>
                  <a:srgbClr val="497CAA"/>
                </a:solidFill>
              </a:defRPr>
            </a:lvl3pPr>
            <a:lvl4pPr marL="127000" indent="1371600" algn="r">
              <a:lnSpc>
                <a:spcPct val="90000"/>
              </a:lnSpc>
              <a:spcBef>
                <a:spcPts val="1400"/>
              </a:spcBef>
              <a:buSzTx/>
              <a:buNone/>
              <a:defRPr sz="3500">
                <a:solidFill>
                  <a:srgbClr val="497CAA"/>
                </a:solidFill>
              </a:defRPr>
            </a:lvl4pPr>
            <a:lvl5pPr marL="127000" indent="1828800" algn="r">
              <a:lnSpc>
                <a:spcPct val="90000"/>
              </a:lnSpc>
              <a:spcBef>
                <a:spcPts val="1400"/>
              </a:spcBef>
              <a:buSzTx/>
              <a:buNone/>
              <a:defRPr sz="3500">
                <a:solidFill>
                  <a:srgbClr val="497CAA"/>
                </a:solidFill>
              </a:defRPr>
            </a:lvl5pPr>
          </a:lstStyle>
          <a:p>
            <a:pPr/>
            <a:r>
              <a:t>Textebene 1</a:t>
            </a:r>
          </a:p>
          <a:p>
            <a:pPr lvl="1"/>
            <a:r>
              <a:t>Textebene 2</a:t>
            </a:r>
          </a:p>
          <a:p>
            <a:pPr lvl="2"/>
            <a:r>
              <a:t>Textebene 3</a:t>
            </a:r>
          </a:p>
          <a:p>
            <a:pPr lvl="3"/>
            <a:r>
              <a:t>Textebene 4</a:t>
            </a:r>
          </a:p>
          <a:p>
            <a:pPr lvl="4"/>
            <a:r>
              <a:t>Textebene 5</a:t>
            </a:r>
          </a:p>
        </p:txBody>
      </p:sp>
      <p:sp>
        <p:nvSpPr>
          <p:cNvPr id="13" name="Rechteck 6"/>
          <p:cNvSpPr/>
          <p:nvPr/>
        </p:nvSpPr>
        <p:spPr>
          <a:xfrm>
            <a:off x="-1" y="1219199"/>
            <a:ext cx="13004801" cy="1333395"/>
          </a:xfrm>
          <a:prstGeom prst="rect">
            <a:avLst/>
          </a:prstGeom>
          <a:solidFill>
            <a:schemeClr val="accent5">
              <a:hueOff val="-326855"/>
              <a:satOff val="32847"/>
              <a:lumOff val="-6386"/>
            </a:schemeClr>
          </a:solidFill>
          <a:ln w="12700">
            <a:miter lim="400000"/>
          </a:ln>
        </p:spPr>
        <p:txBody>
          <a:bodyPr lIns="48767" tIns="48767" rIns="48767" bIns="48767" anchor="ctr"/>
          <a:lstStyle/>
          <a:p>
            <a:pPr marL="127000" marR="127000" algn="ctr" defTabSz="1300480">
              <a:lnSpc>
                <a:spcPct val="90000"/>
              </a:lnSpc>
              <a:spcBef>
                <a:spcPts val="1400"/>
              </a:spcBef>
              <a:defRPr sz="2000">
                <a:solidFill>
                  <a:srgbClr val="FFFFFF"/>
                </a:solidFill>
              </a:defRPr>
            </a:pPr>
          </a:p>
        </p:txBody>
      </p:sp>
      <p:pic>
        <p:nvPicPr>
          <p:cNvPr id="14" name="Grafik 7" descr="Grafik 7"/>
          <p:cNvPicPr>
            <a:picLocks noChangeAspect="1"/>
          </p:cNvPicPr>
          <p:nvPr/>
        </p:nvPicPr>
        <p:blipFill>
          <a:blip r:embed="rId2">
            <a:extLst/>
          </a:blip>
          <a:stretch>
            <a:fillRect/>
          </a:stretch>
        </p:blipFill>
        <p:spPr>
          <a:xfrm>
            <a:off x="906049" y="1611398"/>
            <a:ext cx="1836001" cy="578189"/>
          </a:xfrm>
          <a:prstGeom prst="rect">
            <a:avLst/>
          </a:prstGeom>
          <a:ln w="12700">
            <a:miter lim="400000"/>
          </a:ln>
        </p:spPr>
      </p:pic>
      <p:sp>
        <p:nvSpPr>
          <p:cNvPr id="15" name="Textfeld 8"/>
          <p:cNvSpPr txBox="1"/>
          <p:nvPr/>
        </p:nvSpPr>
        <p:spPr>
          <a:xfrm>
            <a:off x="2689703" y="1680274"/>
            <a:ext cx="9947252" cy="440437"/>
          </a:xfrm>
          <a:prstGeom prst="rect">
            <a:avLst/>
          </a:prstGeom>
          <a:ln w="12700">
            <a:miter lim="400000"/>
          </a:ln>
          <a:extLst>
            <a:ext uri="{C572A759-6A51-4108-AA02-DFA0A04FC94B}">
              <ma14:wrappingTextBoxFlag xmlns:ma14="http://schemas.microsoft.com/office/mac/drawingml/2011/main" val="1"/>
            </a:ext>
          </a:extLst>
        </p:spPr>
        <p:txBody>
          <a:bodyPr lIns="48767" tIns="48767" rIns="48767" bIns="48767">
            <a:spAutoFit/>
          </a:bodyPr>
          <a:lstStyle/>
          <a:p>
            <a:pPr algn="r" defTabSz="1300480">
              <a:defRPr sz="2000">
                <a:solidFill>
                  <a:srgbClr val="FFFFFF"/>
                </a:solidFill>
                <a:latin typeface="Open Sans Regular"/>
                <a:ea typeface="Open Sans Regular"/>
                <a:cs typeface="Open Sans Regular"/>
                <a:sym typeface="Open Sans Regular"/>
              </a:defRPr>
            </a:pPr>
            <a:r>
              <a:rPr>
                <a:latin typeface="Open Sans Bold"/>
                <a:ea typeface="Open Sans Bold"/>
                <a:cs typeface="Open Sans Bold"/>
                <a:sym typeface="Open Sans Bold"/>
              </a:rPr>
              <a:t>a</a:t>
            </a:r>
            <a:r>
              <a:t>ngewandte </a:t>
            </a:r>
            <a:r>
              <a:rPr>
                <a:latin typeface="Open Sans Bold"/>
                <a:ea typeface="Open Sans Bold"/>
                <a:cs typeface="Open Sans Bold"/>
                <a:sym typeface="Open Sans Bold"/>
              </a:rPr>
              <a:t>w</a:t>
            </a:r>
            <a:r>
              <a:t>irtschafts- und </a:t>
            </a:r>
            <a:r>
              <a:rPr>
                <a:latin typeface="Open Sans Bold"/>
                <a:ea typeface="Open Sans Bold"/>
                <a:cs typeface="Open Sans Bold"/>
                <a:sym typeface="Open Sans Bold"/>
              </a:rPr>
              <a:t>m</a:t>
            </a:r>
            <a:r>
              <a:t>edienpsychologie</a:t>
            </a:r>
          </a:p>
        </p:txBody>
      </p:sp>
      <p:pic>
        <p:nvPicPr>
          <p:cNvPr id="16" name="Grafik 11" descr="Grafik 11"/>
          <p:cNvPicPr>
            <a:picLocks noChangeAspect="1"/>
          </p:cNvPicPr>
          <p:nvPr/>
        </p:nvPicPr>
        <p:blipFill>
          <a:blip r:embed="rId3">
            <a:extLst/>
          </a:blip>
          <a:stretch>
            <a:fillRect/>
          </a:stretch>
        </p:blipFill>
        <p:spPr>
          <a:xfrm>
            <a:off x="10754250" y="8879478"/>
            <a:ext cx="1630034" cy="704467"/>
          </a:xfrm>
          <a:prstGeom prst="rect">
            <a:avLst/>
          </a:prstGeom>
          <a:ln w="12700">
            <a:miter lim="400000"/>
          </a:ln>
        </p:spPr>
      </p:pic>
      <p:sp>
        <p:nvSpPr>
          <p:cNvPr id="17" name="Foliennummer"/>
          <p:cNvSpPr txBox="1"/>
          <p:nvPr>
            <p:ph type="sldNum" sz="quarter" idx="2"/>
          </p:nvPr>
        </p:nvSpPr>
        <p:spPr>
          <a:xfrm>
            <a:off x="6285653" y="7802457"/>
            <a:ext cx="3034455" cy="393701"/>
          </a:xfrm>
          <a:prstGeom prst="rect">
            <a:avLst/>
          </a:prstGeom>
        </p:spPr>
        <p:txBody>
          <a:bodyPr wrap="none" lIns="48767" tIns="48767" rIns="48767" bIns="48767" anchor="ctr"/>
          <a:lstStyle>
            <a:lvl1pPr defTabSz="1300480">
              <a:defRPr sz="18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0_Übung_ohne_Inhalt">
    <p:spTree>
      <p:nvGrpSpPr>
        <p:cNvPr id="1" name=""/>
        <p:cNvGrpSpPr/>
        <p:nvPr/>
      </p:nvGrpSpPr>
      <p:grpSpPr>
        <a:xfrm>
          <a:off x="0" y="0"/>
          <a:ext cx="0" cy="0"/>
          <a:chOff x="0" y="0"/>
          <a:chExt cx="0" cy="0"/>
        </a:xfrm>
      </p:grpSpPr>
      <p:sp>
        <p:nvSpPr>
          <p:cNvPr id="99" name="Foliennummer"/>
          <p:cNvSpPr txBox="1"/>
          <p:nvPr>
            <p:ph type="sldNum" sz="quarter" idx="2"/>
          </p:nvPr>
        </p:nvSpPr>
        <p:spPr>
          <a:xfrm>
            <a:off x="12534900" y="9144000"/>
            <a:ext cx="430358" cy="327432"/>
          </a:xfrm>
          <a:prstGeom prst="rect">
            <a:avLst/>
          </a:prstGeom>
        </p:spPr>
        <p:txBody>
          <a:bodyPr/>
          <a:lstStyle/>
          <a:p>
            <a:pPr/>
            <a:fld id="{86CB4B4D-7CA3-9044-876B-883B54F8677D}" type="slidenum"/>
          </a:p>
        </p:txBody>
      </p:sp>
      <p:sp>
        <p:nvSpPr>
          <p:cNvPr id="100" name="Titeltext"/>
          <p:cNvSpPr txBox="1"/>
          <p:nvPr>
            <p:ph type="body" sz="quarter" idx="21" hasCustomPrompt="1"/>
          </p:nvPr>
        </p:nvSpPr>
        <p:spPr>
          <a:xfrm>
            <a:off x="1616353" y="-18727"/>
            <a:ext cx="1139253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101" name="Büste"/>
          <p:cNvSpPr/>
          <p:nvPr/>
        </p:nvSpPr>
        <p:spPr>
          <a:xfrm>
            <a:off x="511755" y="248578"/>
            <a:ext cx="1014948" cy="879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8419" y="0"/>
                  <a:pt x="7041" y="1374"/>
                  <a:pt x="6553" y="3337"/>
                </a:cubicBezTo>
                <a:cubicBezTo>
                  <a:pt x="6322" y="4269"/>
                  <a:pt x="6312" y="5365"/>
                  <a:pt x="6383" y="6556"/>
                </a:cubicBezTo>
                <a:cubicBezTo>
                  <a:pt x="6251" y="6550"/>
                  <a:pt x="6103" y="6550"/>
                  <a:pt x="5944" y="6556"/>
                </a:cubicBezTo>
                <a:cubicBezTo>
                  <a:pt x="5170" y="6600"/>
                  <a:pt x="5740" y="8660"/>
                  <a:pt x="6261" y="9870"/>
                </a:cubicBezTo>
                <a:cubicBezTo>
                  <a:pt x="6371" y="10117"/>
                  <a:pt x="6602" y="10060"/>
                  <a:pt x="6700" y="10028"/>
                </a:cubicBezTo>
                <a:cubicBezTo>
                  <a:pt x="6898" y="12074"/>
                  <a:pt x="7173" y="12688"/>
                  <a:pt x="7865" y="13587"/>
                </a:cubicBezTo>
                <a:lnTo>
                  <a:pt x="7853" y="14563"/>
                </a:lnTo>
                <a:cubicBezTo>
                  <a:pt x="7836" y="15893"/>
                  <a:pt x="7177" y="16995"/>
                  <a:pt x="6102" y="17704"/>
                </a:cubicBezTo>
                <a:cubicBezTo>
                  <a:pt x="6014" y="17761"/>
                  <a:pt x="5927" y="17818"/>
                  <a:pt x="5839" y="17863"/>
                </a:cubicBezTo>
                <a:cubicBezTo>
                  <a:pt x="5335" y="18148"/>
                  <a:pt x="4780" y="18293"/>
                  <a:pt x="4221" y="18318"/>
                </a:cubicBezTo>
                <a:cubicBezTo>
                  <a:pt x="1630" y="18457"/>
                  <a:pt x="779" y="19820"/>
                  <a:pt x="0" y="21600"/>
                </a:cubicBezTo>
                <a:lnTo>
                  <a:pt x="10801" y="21600"/>
                </a:lnTo>
                <a:lnTo>
                  <a:pt x="21600" y="21600"/>
                </a:lnTo>
                <a:cubicBezTo>
                  <a:pt x="20821" y="19820"/>
                  <a:pt x="19970" y="18457"/>
                  <a:pt x="17379" y="18318"/>
                </a:cubicBezTo>
                <a:cubicBezTo>
                  <a:pt x="16820" y="18286"/>
                  <a:pt x="16260" y="18148"/>
                  <a:pt x="15761" y="17863"/>
                </a:cubicBezTo>
                <a:cubicBezTo>
                  <a:pt x="15678" y="17812"/>
                  <a:pt x="15591" y="17761"/>
                  <a:pt x="15498" y="17704"/>
                </a:cubicBezTo>
                <a:cubicBezTo>
                  <a:pt x="14423" y="16995"/>
                  <a:pt x="13758" y="15893"/>
                  <a:pt x="13747" y="14563"/>
                </a:cubicBezTo>
                <a:lnTo>
                  <a:pt x="13737" y="13587"/>
                </a:lnTo>
                <a:cubicBezTo>
                  <a:pt x="14428" y="12688"/>
                  <a:pt x="14697" y="12074"/>
                  <a:pt x="14900" y="10028"/>
                </a:cubicBezTo>
                <a:cubicBezTo>
                  <a:pt x="14993" y="10066"/>
                  <a:pt x="15229" y="10123"/>
                  <a:pt x="15339" y="9870"/>
                </a:cubicBezTo>
                <a:cubicBezTo>
                  <a:pt x="15865" y="8660"/>
                  <a:pt x="16431" y="6600"/>
                  <a:pt x="15658" y="6556"/>
                </a:cubicBezTo>
                <a:cubicBezTo>
                  <a:pt x="15498" y="6550"/>
                  <a:pt x="15350" y="6543"/>
                  <a:pt x="15219" y="6556"/>
                </a:cubicBezTo>
                <a:cubicBezTo>
                  <a:pt x="15290" y="5371"/>
                  <a:pt x="15283" y="4269"/>
                  <a:pt x="15047" y="3337"/>
                </a:cubicBezTo>
                <a:cubicBezTo>
                  <a:pt x="14559" y="1374"/>
                  <a:pt x="13183" y="0"/>
                  <a:pt x="10801" y="0"/>
                </a:cubicBezTo>
                <a:close/>
              </a:path>
            </a:pathLst>
          </a:custGeom>
          <a:solidFill>
            <a:schemeClr val="accent5">
              <a:hueOff val="-326855"/>
              <a:satOff val="32847"/>
              <a:lumOff val="-6386"/>
            </a:schemeClr>
          </a:solidFill>
          <a:ln w="12700">
            <a:miter lim="400000"/>
          </a:ln>
        </p:spPr>
        <p:txBody>
          <a:bodyPr lIns="65023" tIns="65023" rIns="65023" bIns="65023" anchor="ctr"/>
          <a:lstStyle/>
          <a:p>
            <a:pPr algn="ctr"/>
          </a:p>
        </p:txBody>
      </p:sp>
      <p:sp>
        <p:nvSpPr>
          <p:cNvPr id="102"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1_leer_invertiert">
    <p:bg>
      <p:bgPr>
        <a:solidFill>
          <a:schemeClr val="accent5">
            <a:hueOff val="-326855"/>
            <a:satOff val="32847"/>
            <a:lumOff val="-6386"/>
          </a:schemeClr>
        </a:solidFill>
      </p:bgPr>
    </p:bg>
    <p:spTree>
      <p:nvGrpSpPr>
        <p:cNvPr id="1" name=""/>
        <p:cNvGrpSpPr/>
        <p:nvPr/>
      </p:nvGrpSpPr>
      <p:grpSpPr>
        <a:xfrm>
          <a:off x="0" y="0"/>
          <a:ext cx="0" cy="0"/>
          <a:chOff x="0" y="0"/>
          <a:chExt cx="0" cy="0"/>
        </a:xfrm>
      </p:grpSpPr>
      <p:sp>
        <p:nvSpPr>
          <p:cNvPr id="109"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2_Nur_Titel_invertiert">
    <p:bg>
      <p:bgPr>
        <a:solidFill>
          <a:schemeClr val="accent5">
            <a:hueOff val="-326855"/>
            <a:satOff val="32847"/>
            <a:lumOff val="-6386"/>
          </a:schemeClr>
        </a:solidFill>
      </p:bgPr>
    </p:bg>
    <p:spTree>
      <p:nvGrpSpPr>
        <p:cNvPr id="1" name=""/>
        <p:cNvGrpSpPr/>
        <p:nvPr/>
      </p:nvGrpSpPr>
      <p:grpSpPr>
        <a:xfrm>
          <a:off x="0" y="0"/>
          <a:ext cx="0" cy="0"/>
          <a:chOff x="0" y="0"/>
          <a:chExt cx="0" cy="0"/>
        </a:xfrm>
      </p:grpSpPr>
      <p:sp>
        <p:nvSpPr>
          <p:cNvPr id="116"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117"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rgbClr val="FFFFFF"/>
                </a:solidFill>
                <a:latin typeface="Yanone Kaffeesatz Regular"/>
                <a:ea typeface="Yanone Kaffeesatz Regular"/>
                <a:cs typeface="Yanone Kaffeesatz Regular"/>
                <a:sym typeface="Yanone Kaffeesatz Regular"/>
              </a:defRPr>
            </a:lvl1pPr>
          </a:lstStyle>
          <a:p>
            <a:pPr/>
            <a:r>
              <a:t>Folientitel</a:t>
            </a:r>
          </a:p>
        </p:txBody>
      </p:sp>
      <p:sp>
        <p:nvSpPr>
          <p:cNvPr id="118"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3_Titel_zwei_Hälften">
    <p:spTree>
      <p:nvGrpSpPr>
        <p:cNvPr id="1" name=""/>
        <p:cNvGrpSpPr/>
        <p:nvPr/>
      </p:nvGrpSpPr>
      <p:grpSpPr>
        <a:xfrm>
          <a:off x="0" y="0"/>
          <a:ext cx="0" cy="0"/>
          <a:chOff x="0" y="0"/>
          <a:chExt cx="0" cy="0"/>
        </a:xfrm>
      </p:grpSpPr>
      <p:sp>
        <p:nvSpPr>
          <p:cNvPr id="125"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126"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127" name="Textebene…"/>
          <p:cNvSpPr txBox="1"/>
          <p:nvPr>
            <p:ph type="body" sz="half" idx="22" hasCustomPrompt="1"/>
          </p:nvPr>
        </p:nvSpPr>
        <p:spPr>
          <a:xfrm>
            <a:off x="279552" y="1905000"/>
            <a:ext cx="5764613" cy="6350000"/>
          </a:xfrm>
          <a:prstGeom prst="rect">
            <a:avLst/>
          </a:prstGeom>
        </p:spPr>
        <p:txBody>
          <a:bodyPr lIns="63500" tIns="63500" rIns="63500" bIns="63500">
            <a:normAutofit fontScale="100000" lnSpcReduction="0"/>
          </a:bodyPr>
          <a:lstStyle/>
          <a:p>
            <a:pPr marL="127000" indent="0">
              <a:buSzTx/>
              <a:buNone/>
              <a:defRPr sz="2800">
                <a:solidFill>
                  <a:schemeClr val="accent5">
                    <a:hueOff val="-326855"/>
                    <a:satOff val="32847"/>
                    <a:lumOff val="-6386"/>
                  </a:schemeClr>
                </a:solidFill>
                <a:latin typeface="Roboto Condensed Bold"/>
                <a:ea typeface="Roboto Condensed Bold"/>
                <a:cs typeface="Roboto Condensed Bold"/>
                <a:sym typeface="Roboto Condensed Bold"/>
              </a:defRPr>
            </a:pPr>
            <a:r>
              <a:t>Standardtext hier eingeben</a:t>
            </a:r>
          </a:p>
          <a:p>
            <a:pPr marL="444500" indent="-317500">
              <a:buClr>
                <a:schemeClr val="accent5"/>
              </a:buClr>
              <a:buFont typeface="Arial"/>
              <a:buChar char="▶︎"/>
            </a:pPr>
            <a:r>
              <a:t/>
            </a:r>
          </a:p>
        </p:txBody>
      </p:sp>
      <p:sp>
        <p:nvSpPr>
          <p:cNvPr id="128"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
        <p:nvSpPr>
          <p:cNvPr id="129" name="Textebene 1…"/>
          <p:cNvSpPr txBox="1"/>
          <p:nvPr>
            <p:ph type="body" sz="half" idx="23"/>
          </p:nvPr>
        </p:nvSpPr>
        <p:spPr>
          <a:xfrm>
            <a:off x="6690359" y="1905000"/>
            <a:ext cx="6044166" cy="6350000"/>
          </a:xfrm>
          <a:prstGeom prst="rect">
            <a:avLst/>
          </a:prstGeom>
        </p:spPr>
        <p:txBody>
          <a:bodyPr lIns="63500" tIns="63500" rIns="63500" bIns="63500">
            <a:normAutofit fontScale="100000" lnSpcReduction="0"/>
          </a:bodyPr>
          <a:lstStyle/>
          <a:p>
            <a:pPr marL="127000" indent="0">
              <a:buSzTx/>
              <a:buNone/>
              <a:defRPr sz="2800">
                <a:solidFill>
                  <a:schemeClr val="accent5">
                    <a:hueOff val="-326855"/>
                    <a:satOff val="32847"/>
                    <a:lumOff val="-6386"/>
                  </a:schemeClr>
                </a:solidFill>
                <a:latin typeface="Roboto Condensed Bold"/>
                <a:ea typeface="Roboto Condensed Bold"/>
                <a:cs typeface="Roboto Condensed Bold"/>
                <a:sym typeface="Roboto Condensed Bold"/>
              </a:defRPr>
            </a:pPr>
            <a:r>
              <a:t>Textebene 1</a:t>
            </a:r>
          </a:p>
          <a:p>
            <a:pPr marL="444500" indent="-317500">
              <a:buClr>
                <a:schemeClr val="accent5"/>
              </a:buClr>
              <a:buFont typeface="Arial"/>
              <a:buChar char="▶︎"/>
            </a:pPr>
            <a:r>
              <a:t>Text</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Zwischenfolie">
    <p:spTree>
      <p:nvGrpSpPr>
        <p:cNvPr id="1" name=""/>
        <p:cNvGrpSpPr/>
        <p:nvPr/>
      </p:nvGrpSpPr>
      <p:grpSpPr>
        <a:xfrm>
          <a:off x="0" y="0"/>
          <a:ext cx="0" cy="0"/>
          <a:chOff x="0" y="0"/>
          <a:chExt cx="0" cy="0"/>
        </a:xfrm>
      </p:grpSpPr>
      <p:sp>
        <p:nvSpPr>
          <p:cNvPr id="24"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25" name="Titeltext"/>
          <p:cNvSpPr txBox="1"/>
          <p:nvPr>
            <p:ph type="title"/>
          </p:nvPr>
        </p:nvSpPr>
        <p:spPr>
          <a:xfrm>
            <a:off x="650239" y="4758266"/>
            <a:ext cx="11704322" cy="2406792"/>
          </a:xfrm>
          <a:prstGeom prst="rect">
            <a:avLst/>
          </a:prstGeom>
        </p:spPr>
        <p:txBody>
          <a:bodyPr/>
          <a:lstStyle>
            <a:lvl1pPr algn="r">
              <a:defRPr sz="8400">
                <a:solidFill>
                  <a:schemeClr val="accent5"/>
                </a:solidFill>
              </a:defRPr>
            </a:lvl1pPr>
          </a:lstStyle>
          <a:p>
            <a:pPr/>
            <a:r>
              <a:t>Titeltext</a:t>
            </a: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_Titel_und_Inhalt">
    <p:spTree>
      <p:nvGrpSpPr>
        <p:cNvPr id="1" name=""/>
        <p:cNvGrpSpPr/>
        <p:nvPr/>
      </p:nvGrpSpPr>
      <p:grpSpPr>
        <a:xfrm>
          <a:off x="0" y="0"/>
          <a:ext cx="0" cy="0"/>
          <a:chOff x="0" y="0"/>
          <a:chExt cx="0" cy="0"/>
        </a:xfrm>
      </p:grpSpPr>
      <p:sp>
        <p:nvSpPr>
          <p:cNvPr id="32"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33"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34" name="Textebene 1"/>
          <p:cNvSpPr txBox="1"/>
          <p:nvPr>
            <p:ph type="body" idx="22" hasCustomPrompt="1"/>
          </p:nvPr>
        </p:nvSpPr>
        <p:spPr>
          <a:xfrm>
            <a:off x="282297" y="1905000"/>
            <a:ext cx="12248713" cy="6350000"/>
          </a:xfrm>
          <a:prstGeom prst="rect">
            <a:avLst/>
          </a:prstGeom>
        </p:spPr>
        <p:txBody>
          <a:bodyPr lIns="63500" tIns="63500" rIns="63500" bIns="63500">
            <a:normAutofit fontScale="100000" lnSpcReduction="0"/>
          </a:bodyPr>
          <a:lstStyle>
            <a:lvl1pPr marL="444500" indent="-317500">
              <a:buClr>
                <a:schemeClr val="accent5"/>
              </a:buClr>
              <a:buFont typeface="Arial"/>
              <a:buChar char="▶︎"/>
            </a:lvl1pPr>
          </a:lstStyle>
          <a:p>
            <a:pPr/>
            <a:r>
              <a:t>Standardtext hier eingeben</a:t>
            </a:r>
          </a:p>
        </p:txBody>
      </p:sp>
      <p:sp>
        <p:nvSpPr>
          <p:cNvPr id="35"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_Titel_Untertitelund_Inhalt">
    <p:spTree>
      <p:nvGrpSpPr>
        <p:cNvPr id="1" name=""/>
        <p:cNvGrpSpPr/>
        <p:nvPr/>
      </p:nvGrpSpPr>
      <p:grpSpPr>
        <a:xfrm>
          <a:off x="0" y="0"/>
          <a:ext cx="0" cy="0"/>
          <a:chOff x="0" y="0"/>
          <a:chExt cx="0" cy="0"/>
        </a:xfrm>
      </p:grpSpPr>
      <p:sp>
        <p:nvSpPr>
          <p:cNvPr id="42"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43"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44" name="Textebene 1"/>
          <p:cNvSpPr txBox="1"/>
          <p:nvPr>
            <p:ph type="body" idx="22" hasCustomPrompt="1"/>
          </p:nvPr>
        </p:nvSpPr>
        <p:spPr>
          <a:xfrm>
            <a:off x="310913" y="1905000"/>
            <a:ext cx="12382974" cy="6350000"/>
          </a:xfrm>
          <a:prstGeom prst="rect">
            <a:avLst/>
          </a:prstGeom>
        </p:spPr>
        <p:txBody>
          <a:bodyPr lIns="63500" tIns="63500" rIns="63500" bIns="63500">
            <a:normAutofit fontScale="100000" lnSpcReduction="0"/>
          </a:bodyPr>
          <a:lstStyle>
            <a:lvl1pPr marL="444500" indent="-317500">
              <a:buClr>
                <a:schemeClr val="accent5"/>
              </a:buClr>
              <a:buFont typeface="Arial"/>
              <a:buChar char="▶︎"/>
            </a:lvl1pPr>
          </a:lstStyle>
          <a:p>
            <a:pPr/>
            <a:r>
              <a:t>Standardtext hier eingeben</a:t>
            </a:r>
          </a:p>
        </p:txBody>
      </p:sp>
      <p:sp>
        <p:nvSpPr>
          <p:cNvPr id="45"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_Titel_OHNE_Inhalt">
    <p:spTree>
      <p:nvGrpSpPr>
        <p:cNvPr id="1" name=""/>
        <p:cNvGrpSpPr/>
        <p:nvPr/>
      </p:nvGrpSpPr>
      <p:grpSpPr>
        <a:xfrm>
          <a:off x="0" y="0"/>
          <a:ext cx="0" cy="0"/>
          <a:chOff x="0" y="0"/>
          <a:chExt cx="0" cy="0"/>
        </a:xfrm>
      </p:grpSpPr>
      <p:sp>
        <p:nvSpPr>
          <p:cNvPr id="52"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53"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54"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_Titel_rechts_Text">
    <p:spTree>
      <p:nvGrpSpPr>
        <p:cNvPr id="1" name=""/>
        <p:cNvGrpSpPr/>
        <p:nvPr/>
      </p:nvGrpSpPr>
      <p:grpSpPr>
        <a:xfrm>
          <a:off x="0" y="0"/>
          <a:ext cx="0" cy="0"/>
          <a:chOff x="0" y="0"/>
          <a:chExt cx="0" cy="0"/>
        </a:xfrm>
      </p:grpSpPr>
      <p:sp>
        <p:nvSpPr>
          <p:cNvPr id="61"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62"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63" name="Textebene 1"/>
          <p:cNvSpPr txBox="1"/>
          <p:nvPr>
            <p:ph type="body" sz="half" idx="22" hasCustomPrompt="1"/>
          </p:nvPr>
        </p:nvSpPr>
        <p:spPr>
          <a:xfrm>
            <a:off x="6238180" y="1905000"/>
            <a:ext cx="6760469" cy="6350000"/>
          </a:xfrm>
          <a:prstGeom prst="rect">
            <a:avLst/>
          </a:prstGeom>
        </p:spPr>
        <p:txBody>
          <a:bodyPr lIns="127000" tIns="127000" rIns="127000" bIns="127000">
            <a:normAutofit fontScale="100000" lnSpcReduction="0"/>
          </a:bodyPr>
          <a:lstStyle>
            <a:lvl1pPr marL="444500" indent="-317500">
              <a:buClr>
                <a:schemeClr val="accent5"/>
              </a:buClr>
              <a:buFont typeface="Arial"/>
              <a:buChar char="▶︎"/>
            </a:lvl1pPr>
          </a:lstStyle>
          <a:p>
            <a:pPr/>
            <a:r>
              <a:t>Standardtext hier eingeben</a:t>
            </a:r>
          </a:p>
        </p:txBody>
      </p:sp>
      <p:sp>
        <p:nvSpPr>
          <p:cNvPr id="64"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a_Titel_links_Text">
    <p:spTree>
      <p:nvGrpSpPr>
        <p:cNvPr id="1" name=""/>
        <p:cNvGrpSpPr/>
        <p:nvPr/>
      </p:nvGrpSpPr>
      <p:grpSpPr>
        <a:xfrm>
          <a:off x="0" y="0"/>
          <a:ext cx="0" cy="0"/>
          <a:chOff x="0" y="0"/>
          <a:chExt cx="0" cy="0"/>
        </a:xfrm>
      </p:grpSpPr>
      <p:sp>
        <p:nvSpPr>
          <p:cNvPr id="71"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72"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73" name="Textebene…"/>
          <p:cNvSpPr txBox="1"/>
          <p:nvPr>
            <p:ph type="body" sz="half" idx="22" hasCustomPrompt="1"/>
          </p:nvPr>
        </p:nvSpPr>
        <p:spPr>
          <a:xfrm>
            <a:off x="279552" y="1905000"/>
            <a:ext cx="5764613" cy="6350000"/>
          </a:xfrm>
          <a:prstGeom prst="rect">
            <a:avLst/>
          </a:prstGeom>
        </p:spPr>
        <p:txBody>
          <a:bodyPr lIns="63500" tIns="63500" rIns="63500" bIns="63500">
            <a:normAutofit fontScale="100000" lnSpcReduction="0"/>
          </a:bodyPr>
          <a:lstStyle/>
          <a:p>
            <a:pPr marL="127000" indent="0">
              <a:buSzTx/>
              <a:buNone/>
              <a:defRPr sz="2800">
                <a:solidFill>
                  <a:schemeClr val="accent5">
                    <a:hueOff val="-326855"/>
                    <a:satOff val="32847"/>
                    <a:lumOff val="-6386"/>
                  </a:schemeClr>
                </a:solidFill>
                <a:latin typeface="Roboto Condensed Bold"/>
                <a:ea typeface="Roboto Condensed Bold"/>
                <a:cs typeface="Roboto Condensed Bold"/>
                <a:sym typeface="Roboto Condensed Bold"/>
              </a:defRPr>
            </a:pPr>
            <a:r>
              <a:t>Standardtext hier eingeben</a:t>
            </a:r>
          </a:p>
          <a:p>
            <a:pPr marL="444500" indent="-317500">
              <a:buClr>
                <a:schemeClr val="accent5"/>
              </a:buClr>
              <a:buFont typeface="Arial"/>
              <a:buChar char="▶︎"/>
            </a:pPr>
            <a:r>
              <a:t/>
            </a:r>
          </a:p>
        </p:txBody>
      </p:sp>
      <p:sp>
        <p:nvSpPr>
          <p:cNvPr id="74"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8_weiß">
    <p:spTree>
      <p:nvGrpSpPr>
        <p:cNvPr id="1" name=""/>
        <p:cNvGrpSpPr/>
        <p:nvPr/>
      </p:nvGrpSpPr>
      <p:grpSpPr>
        <a:xfrm>
          <a:off x="0" y="0"/>
          <a:ext cx="0" cy="0"/>
          <a:chOff x="0" y="0"/>
          <a:chExt cx="0" cy="0"/>
        </a:xfrm>
      </p:grpSpPr>
      <p:sp>
        <p:nvSpPr>
          <p:cNvPr id="81"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9_Übung">
    <p:spTree>
      <p:nvGrpSpPr>
        <p:cNvPr id="1" name=""/>
        <p:cNvGrpSpPr/>
        <p:nvPr/>
      </p:nvGrpSpPr>
      <p:grpSpPr>
        <a:xfrm>
          <a:off x="0" y="0"/>
          <a:ext cx="0" cy="0"/>
          <a:chOff x="0" y="0"/>
          <a:chExt cx="0" cy="0"/>
        </a:xfrm>
      </p:grpSpPr>
      <p:sp>
        <p:nvSpPr>
          <p:cNvPr id="88" name="Foliennummer"/>
          <p:cNvSpPr txBox="1"/>
          <p:nvPr>
            <p:ph type="sldNum" sz="quarter" idx="2"/>
          </p:nvPr>
        </p:nvSpPr>
        <p:spPr>
          <a:xfrm>
            <a:off x="12530984" y="9143496"/>
            <a:ext cx="430344" cy="327432"/>
          </a:xfrm>
          <a:prstGeom prst="rect">
            <a:avLst/>
          </a:prstGeom>
        </p:spPr>
        <p:txBody>
          <a:bodyPr/>
          <a:lstStyle/>
          <a:p>
            <a:pPr/>
            <a:fld id="{86CB4B4D-7CA3-9044-876B-883B54F8677D}" type="slidenum"/>
          </a:p>
        </p:txBody>
      </p:sp>
      <p:sp>
        <p:nvSpPr>
          <p:cNvPr id="89" name="Textebene 1"/>
          <p:cNvSpPr txBox="1"/>
          <p:nvPr>
            <p:ph type="body" idx="21" hasCustomPrompt="1"/>
          </p:nvPr>
        </p:nvSpPr>
        <p:spPr>
          <a:xfrm>
            <a:off x="233931" y="1905000"/>
            <a:ext cx="12294193" cy="6350000"/>
          </a:xfrm>
          <a:prstGeom prst="rect">
            <a:avLst/>
          </a:prstGeom>
        </p:spPr>
        <p:txBody>
          <a:bodyPr lIns="48767" tIns="48767" rIns="48767" bIns="48767">
            <a:normAutofit fontScale="100000" lnSpcReduction="0"/>
          </a:bodyPr>
          <a:lstStyle>
            <a:lvl1pPr marL="444500" indent="-317500">
              <a:buClr>
                <a:schemeClr val="accent5"/>
              </a:buClr>
              <a:buFont typeface="Arial"/>
              <a:buChar char="▶︎"/>
            </a:lvl1pPr>
          </a:lstStyle>
          <a:p>
            <a:pPr/>
            <a:r>
              <a:t>Standardtext hier eingeben</a:t>
            </a:r>
          </a:p>
        </p:txBody>
      </p:sp>
      <p:sp>
        <p:nvSpPr>
          <p:cNvPr id="90" name="Titeltext"/>
          <p:cNvSpPr txBox="1"/>
          <p:nvPr>
            <p:ph type="body" sz="quarter" idx="22" hasCustomPrompt="1"/>
          </p:nvPr>
        </p:nvSpPr>
        <p:spPr>
          <a:xfrm>
            <a:off x="1616353" y="-18727"/>
            <a:ext cx="1139253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91" name="Büste"/>
          <p:cNvSpPr/>
          <p:nvPr/>
        </p:nvSpPr>
        <p:spPr>
          <a:xfrm>
            <a:off x="511755" y="248578"/>
            <a:ext cx="1014948" cy="879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8419" y="0"/>
                  <a:pt x="7041" y="1374"/>
                  <a:pt x="6553" y="3337"/>
                </a:cubicBezTo>
                <a:cubicBezTo>
                  <a:pt x="6322" y="4269"/>
                  <a:pt x="6312" y="5365"/>
                  <a:pt x="6383" y="6556"/>
                </a:cubicBezTo>
                <a:cubicBezTo>
                  <a:pt x="6251" y="6550"/>
                  <a:pt x="6103" y="6550"/>
                  <a:pt x="5944" y="6556"/>
                </a:cubicBezTo>
                <a:cubicBezTo>
                  <a:pt x="5170" y="6600"/>
                  <a:pt x="5740" y="8660"/>
                  <a:pt x="6261" y="9870"/>
                </a:cubicBezTo>
                <a:cubicBezTo>
                  <a:pt x="6371" y="10117"/>
                  <a:pt x="6602" y="10060"/>
                  <a:pt x="6700" y="10028"/>
                </a:cubicBezTo>
                <a:cubicBezTo>
                  <a:pt x="6898" y="12074"/>
                  <a:pt x="7173" y="12688"/>
                  <a:pt x="7865" y="13587"/>
                </a:cubicBezTo>
                <a:lnTo>
                  <a:pt x="7853" y="14563"/>
                </a:lnTo>
                <a:cubicBezTo>
                  <a:pt x="7836" y="15893"/>
                  <a:pt x="7177" y="16995"/>
                  <a:pt x="6102" y="17704"/>
                </a:cubicBezTo>
                <a:cubicBezTo>
                  <a:pt x="6014" y="17761"/>
                  <a:pt x="5927" y="17818"/>
                  <a:pt x="5839" y="17863"/>
                </a:cubicBezTo>
                <a:cubicBezTo>
                  <a:pt x="5335" y="18148"/>
                  <a:pt x="4780" y="18293"/>
                  <a:pt x="4221" y="18318"/>
                </a:cubicBezTo>
                <a:cubicBezTo>
                  <a:pt x="1630" y="18457"/>
                  <a:pt x="779" y="19820"/>
                  <a:pt x="0" y="21600"/>
                </a:cubicBezTo>
                <a:lnTo>
                  <a:pt x="10801" y="21600"/>
                </a:lnTo>
                <a:lnTo>
                  <a:pt x="21600" y="21600"/>
                </a:lnTo>
                <a:cubicBezTo>
                  <a:pt x="20821" y="19820"/>
                  <a:pt x="19970" y="18457"/>
                  <a:pt x="17379" y="18318"/>
                </a:cubicBezTo>
                <a:cubicBezTo>
                  <a:pt x="16820" y="18286"/>
                  <a:pt x="16260" y="18148"/>
                  <a:pt x="15761" y="17863"/>
                </a:cubicBezTo>
                <a:cubicBezTo>
                  <a:pt x="15678" y="17812"/>
                  <a:pt x="15591" y="17761"/>
                  <a:pt x="15498" y="17704"/>
                </a:cubicBezTo>
                <a:cubicBezTo>
                  <a:pt x="14423" y="16995"/>
                  <a:pt x="13758" y="15893"/>
                  <a:pt x="13747" y="14563"/>
                </a:cubicBezTo>
                <a:lnTo>
                  <a:pt x="13737" y="13587"/>
                </a:lnTo>
                <a:cubicBezTo>
                  <a:pt x="14428" y="12688"/>
                  <a:pt x="14697" y="12074"/>
                  <a:pt x="14900" y="10028"/>
                </a:cubicBezTo>
                <a:cubicBezTo>
                  <a:pt x="14993" y="10066"/>
                  <a:pt x="15229" y="10123"/>
                  <a:pt x="15339" y="9870"/>
                </a:cubicBezTo>
                <a:cubicBezTo>
                  <a:pt x="15865" y="8660"/>
                  <a:pt x="16431" y="6600"/>
                  <a:pt x="15658" y="6556"/>
                </a:cubicBezTo>
                <a:cubicBezTo>
                  <a:pt x="15498" y="6550"/>
                  <a:pt x="15350" y="6543"/>
                  <a:pt x="15219" y="6556"/>
                </a:cubicBezTo>
                <a:cubicBezTo>
                  <a:pt x="15290" y="5371"/>
                  <a:pt x="15283" y="4269"/>
                  <a:pt x="15047" y="3337"/>
                </a:cubicBezTo>
                <a:cubicBezTo>
                  <a:pt x="14559" y="1374"/>
                  <a:pt x="13183" y="0"/>
                  <a:pt x="10801" y="0"/>
                </a:cubicBezTo>
                <a:close/>
              </a:path>
            </a:pathLst>
          </a:custGeom>
          <a:solidFill>
            <a:schemeClr val="accent5">
              <a:hueOff val="-326855"/>
              <a:satOff val="32847"/>
              <a:lumOff val="-6386"/>
            </a:schemeClr>
          </a:solidFill>
          <a:ln w="12700">
            <a:miter lim="400000"/>
          </a:ln>
        </p:spPr>
        <p:txBody>
          <a:bodyPr lIns="65023" tIns="65023" rIns="65023" bIns="65023" anchor="ctr"/>
          <a:lstStyle/>
          <a:p>
            <a:pPr algn="ctr"/>
          </a:p>
        </p:txBody>
      </p:sp>
      <p:sp>
        <p:nvSpPr>
          <p:cNvPr id="92"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Foliennummer"/>
          <p:cNvSpPr txBox="1"/>
          <p:nvPr>
            <p:ph type="sldNum" sz="quarter" idx="2"/>
          </p:nvPr>
        </p:nvSpPr>
        <p:spPr>
          <a:xfrm>
            <a:off x="10795000" y="9137650"/>
            <a:ext cx="2029566" cy="327432"/>
          </a:xfrm>
          <a:prstGeom prst="rect">
            <a:avLst/>
          </a:prstGeom>
          <a:ln w="12700">
            <a:miter lim="400000"/>
          </a:ln>
        </p:spPr>
        <p:txBody>
          <a:bodyPr lIns="65023" tIns="65023" rIns="65023" bIns="65023">
            <a:spAutoFit/>
          </a:bodyPr>
          <a:lstStyle>
            <a:lvl1pPr algn="r">
              <a:defRPr sz="1400">
                <a:solidFill>
                  <a:schemeClr val="accent1"/>
                </a:solidFill>
                <a:latin typeface="Arial"/>
                <a:ea typeface="Arial"/>
                <a:cs typeface="Arial"/>
                <a:sym typeface="Arial"/>
              </a:defRPr>
            </a:lvl1pPr>
          </a:lstStyle>
          <a:p>
            <a:pPr/>
            <a:fld id="{86CB4B4D-7CA3-9044-876B-883B54F8677D}" type="slidenum"/>
          </a:p>
        </p:txBody>
      </p:sp>
      <p:sp>
        <p:nvSpPr>
          <p:cNvPr id="3" name="Titeltext"/>
          <p:cNvSpPr txBox="1"/>
          <p:nvPr>
            <p:ph type="title"/>
          </p:nvPr>
        </p:nvSpPr>
        <p:spPr>
          <a:xfrm>
            <a:off x="650239" y="130950"/>
            <a:ext cx="11704322" cy="2144890"/>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nchor="ctr"/>
          <a:lstStyle/>
          <a:p>
            <a:pPr/>
            <a:r>
              <a:t>Titeltext</a:t>
            </a:r>
          </a:p>
        </p:txBody>
      </p:sp>
      <p:sp>
        <p:nvSpPr>
          <p:cNvPr id="4" name="Textebene 1…"/>
          <p:cNvSpPr txBox="1"/>
          <p:nvPr>
            <p:ph type="body" idx="1"/>
          </p:nvPr>
        </p:nvSpPr>
        <p:spPr>
          <a:xfrm>
            <a:off x="650239" y="2275839"/>
            <a:ext cx="11704322" cy="7477761"/>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lstStyle/>
          <a:p>
            <a:pPr/>
            <a:r>
              <a:t>Textebene 1</a:t>
            </a:r>
          </a:p>
          <a:p>
            <a:pPr lvl="1"/>
            <a:r>
              <a:t>Textebene 2</a:t>
            </a:r>
          </a:p>
          <a:p>
            <a:pPr lvl="2"/>
            <a:r>
              <a:t>Textebene 3</a:t>
            </a:r>
          </a:p>
          <a:p>
            <a:pPr lvl="3"/>
            <a:r>
              <a:t>Textebene 4</a:t>
            </a:r>
          </a:p>
          <a:p>
            <a:pPr lvl="4"/>
            <a:r>
              <a:t>Textebene 5</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127000" marR="127000" indent="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1pPr>
      <a:lvl2pPr marL="127000" marR="127000" indent="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2pPr>
      <a:lvl3pPr marL="127000" marR="127000" indent="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3pPr>
      <a:lvl4pPr marL="127000" marR="127000" indent="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4pPr>
      <a:lvl5pPr marL="127000" marR="127000" indent="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5pPr>
      <a:lvl6pPr marL="127000" marR="127000" indent="45720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6pPr>
      <a:lvl7pPr marL="127000" marR="127000" indent="91440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7pPr>
      <a:lvl8pPr marL="127000" marR="127000" indent="137160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8pPr>
      <a:lvl9pPr marL="127000" marR="127000" indent="182880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9pPr>
    </p:titleStyle>
    <p:bodyStyle>
      <a:lvl1pPr marL="438727" marR="127000" indent="-311727" algn="l" defTabSz="1300480" rtl="0" latinLnBrk="0">
        <a:lnSpc>
          <a:spcPct val="100000"/>
        </a:lnSpc>
        <a:spcBef>
          <a:spcPts val="1000"/>
        </a:spcBef>
        <a:spcAft>
          <a:spcPts val="0"/>
        </a:spcAft>
        <a:buClrTx/>
        <a:buSzPct val="70000"/>
        <a:buFontTx/>
        <a:buChar char="-"/>
        <a:tabLst/>
        <a:defRPr b="0" baseline="0" cap="none" i="0" spc="0" strike="noStrike" sz="2000" u="none">
          <a:solidFill>
            <a:srgbClr val="000000"/>
          </a:solidFill>
          <a:uFillTx/>
          <a:latin typeface="+mj-lt"/>
          <a:ea typeface="+mj-ea"/>
          <a:cs typeface="+mj-cs"/>
          <a:sym typeface="Roboto Condensed Regular"/>
        </a:defRPr>
      </a:lvl1pPr>
      <a:lvl2pPr marL="869950" marR="127000" indent="-285750" algn="l" defTabSz="1300480" rtl="0" latinLnBrk="0">
        <a:lnSpc>
          <a:spcPct val="100000"/>
        </a:lnSpc>
        <a:spcBef>
          <a:spcPts val="1000"/>
        </a:spcBef>
        <a:spcAft>
          <a:spcPts val="0"/>
        </a:spcAft>
        <a:buClrTx/>
        <a:buSzPct val="50000"/>
        <a:buFontTx/>
        <a:buChar char="+"/>
        <a:tabLst/>
        <a:defRPr b="0" baseline="0" cap="none" i="0" spc="0" strike="noStrike" sz="2000" u="none">
          <a:solidFill>
            <a:srgbClr val="000000"/>
          </a:solidFill>
          <a:uFillTx/>
          <a:latin typeface="+mj-lt"/>
          <a:ea typeface="+mj-ea"/>
          <a:cs typeface="+mj-cs"/>
          <a:sym typeface="Roboto Condensed Regular"/>
        </a:defRPr>
      </a:lvl2pPr>
      <a:lvl3pPr marL="1295400" marR="127000" indent="-254000" algn="l" defTabSz="1300480" rtl="0" latinLnBrk="0">
        <a:lnSpc>
          <a:spcPct val="100000"/>
        </a:lnSpc>
        <a:spcBef>
          <a:spcPts val="1000"/>
        </a:spcBef>
        <a:spcAft>
          <a:spcPts val="0"/>
        </a:spcAft>
        <a:buClrTx/>
        <a:buSzPct val="35000"/>
        <a:buFontTx/>
        <a:buChar char="•"/>
        <a:tabLst/>
        <a:defRPr b="0" baseline="0" cap="none" i="0" spc="0" strike="noStrike" sz="2000" u="none">
          <a:solidFill>
            <a:srgbClr val="000000"/>
          </a:solidFill>
          <a:uFillTx/>
          <a:latin typeface="+mj-lt"/>
          <a:ea typeface="+mj-ea"/>
          <a:cs typeface="+mj-cs"/>
          <a:sym typeface="Roboto Condensed Regular"/>
        </a:defRPr>
      </a:lvl3pPr>
      <a:lvl4pPr marL="1784350" marR="127000" indent="-285750" algn="l" defTabSz="1300480" rtl="0" latinLnBrk="0">
        <a:lnSpc>
          <a:spcPct val="100000"/>
        </a:lnSpc>
        <a:spcBef>
          <a:spcPts val="1000"/>
        </a:spcBef>
        <a:spcAft>
          <a:spcPts val="0"/>
        </a:spcAft>
        <a:buClrTx/>
        <a:buSzPct val="100000"/>
        <a:buFontTx/>
        <a:buChar char="➢"/>
        <a:tabLst/>
        <a:defRPr b="0" baseline="0" cap="none" i="0" spc="0" strike="noStrike" sz="2000" u="none">
          <a:solidFill>
            <a:srgbClr val="000000"/>
          </a:solidFill>
          <a:uFillTx/>
          <a:latin typeface="+mj-lt"/>
          <a:ea typeface="+mj-ea"/>
          <a:cs typeface="+mj-cs"/>
          <a:sym typeface="Roboto Condensed Regular"/>
        </a:defRPr>
      </a:lvl4pPr>
      <a:lvl5pPr marL="2282371" marR="127000" indent="-326571" algn="l" defTabSz="1300480" rtl="0" latinLnBrk="0">
        <a:lnSpc>
          <a:spcPct val="100000"/>
        </a:lnSpc>
        <a:spcBef>
          <a:spcPts val="1000"/>
        </a:spcBef>
        <a:spcAft>
          <a:spcPts val="0"/>
        </a:spcAft>
        <a:buClrTx/>
        <a:buSzPct val="100000"/>
        <a:buFontTx/>
        <a:buChar char="o"/>
        <a:tabLst/>
        <a:defRPr b="0" baseline="0" cap="none" i="0" spc="0" strike="noStrike" sz="2000" u="none">
          <a:solidFill>
            <a:srgbClr val="000000"/>
          </a:solidFill>
          <a:uFillTx/>
          <a:latin typeface="+mj-lt"/>
          <a:ea typeface="+mj-ea"/>
          <a:cs typeface="+mj-cs"/>
          <a:sym typeface="Roboto Condensed Regular"/>
        </a:defRPr>
      </a:lvl5pPr>
      <a:lvl6pPr marL="2739571" marR="127000" indent="-326571" algn="l" defTabSz="1300480" rtl="0" latinLnBrk="0">
        <a:lnSpc>
          <a:spcPct val="100000"/>
        </a:lnSpc>
        <a:spcBef>
          <a:spcPts val="1000"/>
        </a:spcBef>
        <a:spcAft>
          <a:spcPts val="0"/>
        </a:spcAft>
        <a:buClrTx/>
        <a:buSzPct val="100000"/>
        <a:buFontTx/>
        <a:buChar char="o"/>
        <a:tabLst/>
        <a:defRPr b="0" baseline="0" cap="none" i="0" spc="0" strike="noStrike" sz="2000" u="none">
          <a:solidFill>
            <a:srgbClr val="000000"/>
          </a:solidFill>
          <a:uFillTx/>
          <a:latin typeface="+mj-lt"/>
          <a:ea typeface="+mj-ea"/>
          <a:cs typeface="+mj-cs"/>
          <a:sym typeface="Roboto Condensed Regular"/>
        </a:defRPr>
      </a:lvl6pPr>
      <a:lvl7pPr marL="3196771" marR="127000" indent="-326571" algn="l" defTabSz="1300480" rtl="0" latinLnBrk="0">
        <a:lnSpc>
          <a:spcPct val="100000"/>
        </a:lnSpc>
        <a:spcBef>
          <a:spcPts val="1000"/>
        </a:spcBef>
        <a:spcAft>
          <a:spcPts val="0"/>
        </a:spcAft>
        <a:buClrTx/>
        <a:buSzPct val="100000"/>
        <a:buFontTx/>
        <a:buChar char="o"/>
        <a:tabLst/>
        <a:defRPr b="0" baseline="0" cap="none" i="0" spc="0" strike="noStrike" sz="2000" u="none">
          <a:solidFill>
            <a:srgbClr val="000000"/>
          </a:solidFill>
          <a:uFillTx/>
          <a:latin typeface="+mj-lt"/>
          <a:ea typeface="+mj-ea"/>
          <a:cs typeface="+mj-cs"/>
          <a:sym typeface="Roboto Condensed Regular"/>
        </a:defRPr>
      </a:lvl7pPr>
      <a:lvl8pPr marL="3653971" marR="127000" indent="-326571" algn="l" defTabSz="1300480" rtl="0" latinLnBrk="0">
        <a:lnSpc>
          <a:spcPct val="100000"/>
        </a:lnSpc>
        <a:spcBef>
          <a:spcPts val="1000"/>
        </a:spcBef>
        <a:spcAft>
          <a:spcPts val="0"/>
        </a:spcAft>
        <a:buClrTx/>
        <a:buSzPct val="100000"/>
        <a:buFontTx/>
        <a:buChar char="o"/>
        <a:tabLst/>
        <a:defRPr b="0" baseline="0" cap="none" i="0" spc="0" strike="noStrike" sz="2000" u="none">
          <a:solidFill>
            <a:srgbClr val="000000"/>
          </a:solidFill>
          <a:uFillTx/>
          <a:latin typeface="+mj-lt"/>
          <a:ea typeface="+mj-ea"/>
          <a:cs typeface="+mj-cs"/>
          <a:sym typeface="Roboto Condensed Regular"/>
        </a:defRPr>
      </a:lvl8pPr>
      <a:lvl9pPr marL="4111171" marR="127000" indent="-326571" algn="l" defTabSz="1300480" rtl="0" latinLnBrk="0">
        <a:lnSpc>
          <a:spcPct val="100000"/>
        </a:lnSpc>
        <a:spcBef>
          <a:spcPts val="1000"/>
        </a:spcBef>
        <a:spcAft>
          <a:spcPts val="0"/>
        </a:spcAft>
        <a:buClrTx/>
        <a:buSzPct val="100000"/>
        <a:buFontTx/>
        <a:buChar char="o"/>
        <a:tabLst/>
        <a:defRPr b="0" baseline="0" cap="none" i="0" spc="0" strike="noStrike" sz="2000" u="none">
          <a:solidFill>
            <a:srgbClr val="000000"/>
          </a:solidFill>
          <a:uFillTx/>
          <a:latin typeface="+mj-lt"/>
          <a:ea typeface="+mj-ea"/>
          <a:cs typeface="+mj-cs"/>
          <a:sym typeface="Roboto Condensed Regular"/>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tif"/></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 Id="rId3" Type="http://schemas.openxmlformats.org/officeDocument/2006/relationships/image" Target="../media/image7.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 Id="rId3" Type="http://schemas.openxmlformats.org/officeDocument/2006/relationships/image" Target="../media/image7.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 Id="rId3" Type="http://schemas.openxmlformats.org/officeDocument/2006/relationships/hyperlink" Target="https://www.flickr.com/photos/kmdoncaster/26122812592/in/photolist-FNof5y-2mc1A2s-2kSxmNC-9An8PY-9An8LC-eboiZc-eboiTv-9BNZtA-9sBhxS-9Ajcbp-9sBhzA-9BNZoL-4DWUsp-9syhsz-4EvJMV-9BNZrW-9BL46M-2kC1HRF-9y85Rw-e8JHK8-4JX3KL-4JSNtK-4JX2Vw-2iUjATa-4JX46G-Luntri-9KDBVQ-9tLgsd-2ygkj-JZnPs-bJTzvP-qHaiwG-2iRbhkz-2m7z6zP-p93AWU-byze8N-4FEXmd-dQXTU3-4FALw6-4FEXvj-4FEXxU-5kmhH-ahDb3-4FALmT-4FEXo5-4FALyX-2mZ4Z7Y-6hBJ8T-25qHpvX-e6b7Wx"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Interventionelle Versuchspläne"/>
          <p:cNvSpPr txBox="1"/>
          <p:nvPr>
            <p:ph type="ctrTitle"/>
          </p:nvPr>
        </p:nvSpPr>
        <p:spPr>
          <a:prstGeom prst="rect">
            <a:avLst/>
          </a:prstGeom>
        </p:spPr>
        <p:txBody>
          <a:bodyPr/>
          <a:lstStyle/>
          <a:p>
            <a:pPr/>
            <a:r>
              <a:t>Interventionelle Versuchspläne</a:t>
            </a:r>
          </a:p>
        </p:txBody>
      </p:sp>
      <p:sp>
        <p:nvSpPr>
          <p:cNvPr id="139" name="Thema 04"/>
          <p:cNvSpPr txBox="1"/>
          <p:nvPr>
            <p:ph type="subTitle" sz="quarter" idx="1"/>
          </p:nvPr>
        </p:nvSpPr>
        <p:spPr>
          <a:prstGeom prst="rect">
            <a:avLst/>
          </a:prstGeom>
        </p:spPr>
        <p:txBody>
          <a:bodyPr/>
          <a:lstStyle/>
          <a:p>
            <a:pPr/>
            <a:r>
              <a:t>Thema 04</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9" name="Der Effekt ist eine Funktion von fünf Größen"/>
          <p:cNvSpPr txBox="1"/>
          <p:nvPr>
            <p:ph type="body" idx="21"/>
          </p:nvPr>
        </p:nvSpPr>
        <p:spPr>
          <a:prstGeom prst="rect">
            <a:avLst/>
          </a:prstGeom>
        </p:spPr>
        <p:txBody>
          <a:bodyPr/>
          <a:lstStyle/>
          <a:p>
            <a:pPr/>
            <a:r>
              <a:t>Der Effekt ist eine Funktion von fünf Größen</a:t>
            </a:r>
          </a:p>
        </p:txBody>
      </p:sp>
      <p:pic>
        <p:nvPicPr>
          <p:cNvPr id="190" name="p2.png" descr="p2.png"/>
          <p:cNvPicPr>
            <a:picLocks noChangeAspect="1"/>
          </p:cNvPicPr>
          <p:nvPr/>
        </p:nvPicPr>
        <p:blipFill>
          <a:blip r:embed="rId2">
            <a:extLst/>
          </a:blip>
          <a:stretch>
            <a:fillRect/>
          </a:stretch>
        </p:blipFill>
        <p:spPr>
          <a:xfrm>
            <a:off x="4618752" y="2819117"/>
            <a:ext cx="5285089" cy="6007383"/>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3" name="Die fünf Determinanten eines Effekts"/>
          <p:cNvSpPr txBox="1"/>
          <p:nvPr>
            <p:ph type="body" idx="21"/>
          </p:nvPr>
        </p:nvSpPr>
        <p:spPr>
          <a:prstGeom prst="rect">
            <a:avLst/>
          </a:prstGeom>
        </p:spPr>
        <p:txBody>
          <a:bodyPr/>
          <a:lstStyle/>
          <a:p>
            <a:pPr/>
            <a:r>
              <a:t>Die fünf Determinanten eines Effekts</a:t>
            </a:r>
          </a:p>
        </p:txBody>
      </p:sp>
      <p:sp>
        <p:nvSpPr>
          <p:cNvPr id="194" name="Ursache (U) – wie?…"/>
          <p:cNvSpPr txBox="1"/>
          <p:nvPr>
            <p:ph type="body" idx="22"/>
          </p:nvPr>
        </p:nvSpPr>
        <p:spPr>
          <a:xfrm>
            <a:off x="282297" y="1905000"/>
            <a:ext cx="12274335" cy="7149435"/>
          </a:xfrm>
          <a:prstGeom prst="rect">
            <a:avLst/>
          </a:prstGeom>
        </p:spPr>
        <p:txBody>
          <a:bodyPr/>
          <a:lstStyle/>
          <a:p>
            <a:pPr/>
            <a:r>
              <a:rPr>
                <a:latin typeface="Roboto Condensed Bold"/>
                <a:ea typeface="Roboto Condensed Bold"/>
                <a:cs typeface="Roboto Condensed Bold"/>
                <a:sym typeface="Roboto Condensed Bold"/>
              </a:rPr>
              <a:t>Ursache</a:t>
            </a:r>
            <a:r>
              <a:t> (U) – wie?</a:t>
            </a:r>
          </a:p>
          <a:p>
            <a:pPr lvl="1" marL="774700" indent="-190500">
              <a:buClr>
                <a:schemeClr val="accent5"/>
              </a:buClr>
              <a:buFont typeface="Arial"/>
              <a:buChar char="▶︎"/>
            </a:pPr>
            <a:r>
              <a:t>Damit ist das Treatment gemeint, soweit es die Ursache für den Effekt ist.</a:t>
            </a:r>
          </a:p>
          <a:p>
            <a:pPr lvl="1" marL="774700" indent="-190500">
              <a:buClr>
                <a:schemeClr val="accent5"/>
              </a:buClr>
              <a:buFont typeface="Arial"/>
              <a:buChar char="▶︎"/>
            </a:pPr>
            <a:r>
              <a:t>Art und Menge des Treatment spielt natürlich eine Rolle (50 mg Ibuprofen wirken anders als 500 mg).</a:t>
            </a:r>
          </a:p>
          <a:p>
            <a:pPr/>
            <a:r>
              <a:rPr>
                <a:latin typeface="Roboto Condensed Bold"/>
                <a:ea typeface="Roboto Condensed Bold"/>
                <a:cs typeface="Roboto Condensed Bold"/>
                <a:sym typeface="Roboto Condensed Bold"/>
              </a:rPr>
              <a:t>Versuchsobjekte</a:t>
            </a:r>
            <a:r>
              <a:t> (O) – wer?</a:t>
            </a:r>
          </a:p>
          <a:p>
            <a:pPr lvl="1" marL="774700" indent="-190500">
              <a:buClr>
                <a:schemeClr val="accent5"/>
              </a:buClr>
              <a:buFont typeface="Arial"/>
              <a:buChar char="▶︎"/>
            </a:pPr>
            <a:r>
              <a:t>Häufig Personen in der Psychologie, aber auch Firmen, Teams etc.</a:t>
            </a:r>
          </a:p>
          <a:p>
            <a:pPr lvl="1" marL="774700" indent="-190500">
              <a:buClr>
                <a:schemeClr val="accent5"/>
              </a:buClr>
              <a:buFont typeface="Arial"/>
              <a:buChar char="▶︎"/>
            </a:pPr>
            <a:r>
              <a:t>Auf dem Versuchsobjekt werden das Treatment angewendet und die Effekte gemessen.</a:t>
            </a:r>
          </a:p>
          <a:p>
            <a:pPr lvl="1" marL="774700" indent="-190500">
              <a:buClr>
                <a:schemeClr val="accent5"/>
              </a:buClr>
              <a:buFont typeface="Arial"/>
              <a:buChar char="▶︎"/>
            </a:pPr>
            <a:r>
              <a:t>Die Effekte können als zwischen den Versuchsobjekten variieren.</a:t>
            </a:r>
          </a:p>
          <a:p>
            <a:pPr/>
            <a:r>
              <a:rPr>
                <a:latin typeface="Roboto Condensed Bold"/>
                <a:ea typeface="Roboto Condensed Bold"/>
                <a:cs typeface="Roboto Condensed Bold"/>
                <a:sym typeface="Roboto Condensed Bold"/>
              </a:rPr>
              <a:t>Zeit</a:t>
            </a:r>
            <a:r>
              <a:t> (Z) – wann?</a:t>
            </a:r>
          </a:p>
          <a:p>
            <a:pPr lvl="1" marL="774700" indent="-190500">
              <a:buClr>
                <a:schemeClr val="accent5"/>
              </a:buClr>
              <a:buFont typeface="Arial"/>
              <a:buChar char="▶︎"/>
            </a:pPr>
            <a:r>
              <a:t>Der Effekt hängt vom Zeit des Treatments ab und von der Periode zwischen Applikation und Messung des Effekts.</a:t>
            </a:r>
          </a:p>
          <a:p>
            <a:pPr/>
            <a:r>
              <a:rPr>
                <a:latin typeface="Roboto Condensed Bold"/>
                <a:ea typeface="Roboto Condensed Bold"/>
                <a:cs typeface="Roboto Condensed Bold"/>
                <a:sym typeface="Roboto Condensed Bold"/>
              </a:rPr>
              <a:t>Rahmen</a:t>
            </a:r>
            <a:r>
              <a:t> (R) – wo?</a:t>
            </a:r>
          </a:p>
          <a:p>
            <a:pPr lvl="1" marL="774700" indent="-190500">
              <a:buClr>
                <a:schemeClr val="accent5"/>
              </a:buClr>
              <a:buFont typeface="Arial"/>
              <a:buChar char="▶︎"/>
            </a:pPr>
            <a:r>
              <a:t>Eine Kopfschmerztablette wirkt vielleicht besser, wenn sie während eines entspannenden Bades an einem ruhigen Abend zuhause eingenommen wird (als während eines stressigen Projektmeetings).</a:t>
            </a:r>
          </a:p>
          <a:p>
            <a:pPr/>
            <a:r>
              <a:rPr>
                <a:latin typeface="Roboto Condensed Bold"/>
                <a:ea typeface="Roboto Condensed Bold"/>
                <a:cs typeface="Roboto Condensed Bold"/>
                <a:sym typeface="Roboto Condensed Bold"/>
              </a:rPr>
              <a:t>Messinstrument</a:t>
            </a:r>
            <a:r>
              <a:t> (M) – was?</a:t>
            </a:r>
          </a:p>
          <a:p>
            <a:pPr lvl="1" marL="774700" indent="-190500">
              <a:buClr>
                <a:schemeClr val="accent5"/>
              </a:buClr>
              <a:buFont typeface="Arial"/>
              <a:buChar char="▶︎"/>
            </a:pPr>
            <a:r>
              <a:t>Je nach verwendeten Messinstrument oder Zielvariablen können die Effekte des Treatments deutlicher oder weniger deutlich zum Tragen kommen.</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7" name="Effektstärke als Funktion der fünf Determinanten"/>
          <p:cNvSpPr txBox="1"/>
          <p:nvPr>
            <p:ph type="body" idx="21"/>
          </p:nvPr>
        </p:nvSpPr>
        <p:spPr>
          <a:prstGeom prst="rect">
            <a:avLst/>
          </a:prstGeom>
        </p:spPr>
        <p:txBody>
          <a:bodyPr/>
          <a:lstStyle/>
          <a:p>
            <a:pPr/>
            <a:r>
              <a:t>Effektstärke als Funktion der fünf Determinanten</a:t>
            </a:r>
          </a:p>
        </p:txBody>
      </p:sp>
      <p:sp>
        <p:nvSpPr>
          <p:cNvPr id="198" name="Gleichung"/>
          <p:cNvSpPr txBox="1"/>
          <p:nvPr/>
        </p:nvSpPr>
        <p:spPr>
          <a:xfrm>
            <a:off x="3806168" y="4562094"/>
            <a:ext cx="4821461" cy="629413"/>
          </a:xfrm>
          <a:prstGeom prst="rect">
            <a:avLst/>
          </a:prstGeom>
          <a:ln w="12700">
            <a:miter lim="400000"/>
          </a:ln>
        </p:spPr>
        <p:txBody>
          <a:bodyPr wrap="none" lIns="0" tIns="0" rIns="0" bIns="0">
            <a:spAutoFit/>
          </a:bodyPr>
          <a:lstStyle/>
          <a:p>
            <a:pPr latinLnBrk="1">
              <a:defRPr>
                <a:solidFill>
                  <a:srgbClr val="000000"/>
                </a:solidFill>
              </a:defRPr>
            </a:pPr>
            <a14:m>
              <m:oMathPara>
                <m:oMathParaPr>
                  <m:jc m:val="centerGroup"/>
                </m:oMathParaPr>
                <m:oMath>
                  <m:r>
                    <a:rPr xmlns:a="http://schemas.openxmlformats.org/drawingml/2006/main" sz="5600" i="1">
                      <a:solidFill>
                        <a:srgbClr val="262626"/>
                      </a:solidFill>
                      <a:latin typeface="Cambria Math" panose="02040503050406030204" pitchFamily="18" charset="0"/>
                    </a:rPr>
                    <m:t>E</m:t>
                  </m:r>
                  <m:r>
                    <a:rPr xmlns:a="http://schemas.openxmlformats.org/drawingml/2006/main" sz="5600" i="1">
                      <a:solidFill>
                        <a:srgbClr val="262626"/>
                      </a:solidFill>
                      <a:latin typeface="Cambria Math" panose="02040503050406030204" pitchFamily="18" charset="0"/>
                    </a:rPr>
                    <m:t>S</m:t>
                  </m:r>
                  <m:r>
                    <a:rPr xmlns:a="http://schemas.openxmlformats.org/drawingml/2006/main" sz="5600" i="1">
                      <a:solidFill>
                        <a:srgbClr val="262626"/>
                      </a:solidFill>
                      <a:latin typeface="Cambria Math" panose="02040503050406030204" pitchFamily="18" charset="0"/>
                    </a:rPr>
                    <m:t>=</m:t>
                  </m:r>
                  <m:r>
                    <a:rPr xmlns:a="http://schemas.openxmlformats.org/drawingml/2006/main" sz="5600" i="1">
                      <a:solidFill>
                        <a:srgbClr val="262626"/>
                      </a:solidFill>
                      <a:latin typeface="Cambria Math" panose="02040503050406030204" pitchFamily="18" charset="0"/>
                    </a:rPr>
                    <m:t>f</m:t>
                  </m:r>
                  <m:r>
                    <a:rPr xmlns:a="http://schemas.openxmlformats.org/drawingml/2006/main" sz="5600" i="1">
                      <a:solidFill>
                        <a:srgbClr val="262626"/>
                      </a:solidFill>
                      <a:latin typeface="Cambria Math" panose="02040503050406030204" pitchFamily="18" charset="0"/>
                    </a:rPr>
                    <m:t>(</m:t>
                  </m:r>
                  <m:r>
                    <a:rPr xmlns:a="http://schemas.openxmlformats.org/drawingml/2006/main" sz="5600" i="1">
                      <a:solidFill>
                        <a:srgbClr val="262626"/>
                      </a:solidFill>
                      <a:latin typeface="Cambria Math" panose="02040503050406030204" pitchFamily="18" charset="0"/>
                    </a:rPr>
                    <m:t>U</m:t>
                  </m:r>
                  <m:r>
                    <a:rPr xmlns:a="http://schemas.openxmlformats.org/drawingml/2006/main" sz="5600" i="1">
                      <a:solidFill>
                        <a:srgbClr val="262626"/>
                      </a:solidFill>
                      <a:latin typeface="Cambria Math" panose="02040503050406030204" pitchFamily="18" charset="0"/>
                    </a:rPr>
                    <m:t>O</m:t>
                  </m:r>
                  <m:r>
                    <a:rPr xmlns:a="http://schemas.openxmlformats.org/drawingml/2006/main" sz="5600" i="1">
                      <a:solidFill>
                        <a:srgbClr val="262626"/>
                      </a:solidFill>
                      <a:latin typeface="Cambria Math" panose="02040503050406030204" pitchFamily="18" charset="0"/>
                    </a:rPr>
                    <m:t>Z</m:t>
                  </m:r>
                  <m:r>
                    <a:rPr xmlns:a="http://schemas.openxmlformats.org/drawingml/2006/main" sz="5600" i="1">
                      <a:solidFill>
                        <a:srgbClr val="262626"/>
                      </a:solidFill>
                      <a:latin typeface="Cambria Math" panose="02040503050406030204" pitchFamily="18" charset="0"/>
                    </a:rPr>
                    <m:t>R</m:t>
                  </m:r>
                  <m:r>
                    <a:rPr xmlns:a="http://schemas.openxmlformats.org/drawingml/2006/main" sz="5600" i="1">
                      <a:solidFill>
                        <a:srgbClr val="262626"/>
                      </a:solidFill>
                      <a:latin typeface="Cambria Math" panose="02040503050406030204" pitchFamily="18" charset="0"/>
                    </a:rPr>
                    <m:t>M</m:t>
                  </m:r>
                  <m:r>
                    <a:rPr xmlns:a="http://schemas.openxmlformats.org/drawingml/2006/main" sz="5600" i="1">
                      <a:solidFill>
                        <a:srgbClr val="262626"/>
                      </a:solidFill>
                      <a:latin typeface="Cambria Math" panose="02040503050406030204" pitchFamily="18" charset="0"/>
                    </a:rPr>
                    <m:t>)</m:t>
                  </m:r>
                </m:oMath>
              </m:oMathPara>
            </a14:m>
            <a:endParaRPr sz="5600">
              <a:solidFill>
                <a:srgbClr val="262626"/>
              </a:solidFill>
            </a:endParaR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1" name="Validität"/>
          <p:cNvSpPr txBox="1"/>
          <p:nvPr>
            <p:ph type="title"/>
          </p:nvPr>
        </p:nvSpPr>
        <p:spPr>
          <a:xfrm>
            <a:off x="650239" y="4758266"/>
            <a:ext cx="11704322" cy="2406792"/>
          </a:xfrm>
          <a:prstGeom prst="rect">
            <a:avLst/>
          </a:prstGeom>
        </p:spPr>
        <p:txBody>
          <a:bodyPr/>
          <a:lstStyle/>
          <a:p>
            <a:pPr/>
            <a:r>
              <a:t>Validität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4" name="Konstruktvalidität als Funktion der fünf Determinanten"/>
          <p:cNvSpPr txBox="1"/>
          <p:nvPr>
            <p:ph type="body" idx="21"/>
          </p:nvPr>
        </p:nvSpPr>
        <p:spPr>
          <a:prstGeom prst="rect">
            <a:avLst/>
          </a:prstGeom>
        </p:spPr>
        <p:txBody>
          <a:bodyPr/>
          <a:lstStyle>
            <a:lvl1pPr marL="120650" marR="120650" indent="120650" defTabSz="1235455">
              <a:defRPr sz="5890"/>
            </a:lvl1pPr>
          </a:lstStyle>
          <a:p>
            <a:pPr/>
            <a:r>
              <a:t>Konstruktvalidität als Funktion der fünf Determinanten</a:t>
            </a:r>
          </a:p>
        </p:txBody>
      </p:sp>
      <p:sp>
        <p:nvSpPr>
          <p:cNvPr id="205" name="Fehlzuordnungen in den fünf Determinanten begrenzen die Gültigkeit eines Effekts.…"/>
          <p:cNvSpPr txBox="1"/>
          <p:nvPr>
            <p:ph type="body" idx="22"/>
          </p:nvPr>
        </p:nvSpPr>
        <p:spPr>
          <a:xfrm>
            <a:off x="282297" y="1905000"/>
            <a:ext cx="12440206" cy="7545803"/>
          </a:xfrm>
          <a:prstGeom prst="rect">
            <a:avLst/>
          </a:prstGeom>
        </p:spPr>
        <p:txBody>
          <a:bodyPr/>
          <a:lstStyle/>
          <a:p>
            <a:pPr/>
            <a:r>
              <a:t>Fehlzuordnungen in den fünf Determinanten begrenzen die Gültigkeit eines Effekts.</a:t>
            </a:r>
          </a:p>
          <a:p>
            <a:pPr/>
            <a:r>
              <a:t>Die Gültigkeit eines Effekts kann man als Konstruktvalidität bezeichnen.</a:t>
            </a:r>
          </a:p>
          <a:p>
            <a:pPr/>
            <a:r>
              <a:rPr>
                <a:latin typeface="Roboto Condensed Bold"/>
                <a:ea typeface="Roboto Condensed Bold"/>
                <a:cs typeface="Roboto Condensed Bold"/>
                <a:sym typeface="Roboto Condensed Bold"/>
              </a:rPr>
              <a:t>Ursache</a:t>
            </a:r>
            <a:r>
              <a:t> (U) – wie?</a:t>
            </a:r>
          </a:p>
          <a:p>
            <a:pPr lvl="1" marL="774700" indent="-190500">
              <a:buClr>
                <a:schemeClr val="accent5"/>
              </a:buClr>
              <a:buFont typeface="Arial"/>
              <a:buChar char="▶︎"/>
            </a:pPr>
            <a:r>
              <a:t>Eine neue Coachingmethode (T) hat keinen Effekt, aber die Freundlichkeit des Coaches wurde fälschlich als Effekt des Treatments T interpretiert.</a:t>
            </a:r>
          </a:p>
          <a:p>
            <a:pPr/>
            <a:r>
              <a:rPr>
                <a:latin typeface="Roboto Condensed Bold"/>
                <a:ea typeface="Roboto Condensed Bold"/>
                <a:cs typeface="Roboto Condensed Bold"/>
                <a:sym typeface="Roboto Condensed Bold"/>
              </a:rPr>
              <a:t>Versuchsobjekte</a:t>
            </a:r>
            <a:r>
              <a:t> (O) – wer?</a:t>
            </a:r>
          </a:p>
          <a:p>
            <a:pPr lvl="1" marL="774700" indent="-190500">
              <a:buClr>
                <a:schemeClr val="accent5"/>
              </a:buClr>
              <a:buFont typeface="Arial"/>
              <a:buChar char="▶︎"/>
            </a:pPr>
            <a:r>
              <a:t>Die Forscher gaben an, die Teilnehmer:innen waren „Health care professionals“, dabei handelte es sich um ungelernte Hilfskräfte.</a:t>
            </a:r>
          </a:p>
          <a:p>
            <a:pPr lvl="1" marL="774700" indent="-190500">
              <a:buClr>
                <a:schemeClr val="accent5"/>
              </a:buClr>
              <a:buFont typeface="Arial"/>
              <a:buChar char="▶︎"/>
            </a:pPr>
            <a:r>
              <a:t>Die Teilnehmer waren nicht kooperativ und haben sich nicht an die Instruktionen gehalten.</a:t>
            </a:r>
          </a:p>
          <a:p>
            <a:pPr/>
            <a:r>
              <a:rPr>
                <a:latin typeface="Roboto Condensed Bold"/>
                <a:ea typeface="Roboto Condensed Bold"/>
                <a:cs typeface="Roboto Condensed Bold"/>
                <a:sym typeface="Roboto Condensed Bold"/>
              </a:rPr>
              <a:t>Zeit</a:t>
            </a:r>
            <a:r>
              <a:t> (Z) – wann?</a:t>
            </a:r>
          </a:p>
          <a:p>
            <a:pPr lvl="1" marL="774700" indent="-190500">
              <a:buClr>
                <a:schemeClr val="accent5"/>
              </a:buClr>
              <a:buFont typeface="Arial"/>
              <a:buChar char="▶︎"/>
            </a:pPr>
            <a:r>
              <a:t>Die Forscherin nahm an, das Treatment habe keinen Effekt, aber sie hat nur zu früh gemessen.</a:t>
            </a:r>
          </a:p>
          <a:p>
            <a:pPr/>
            <a:r>
              <a:rPr>
                <a:latin typeface="Roboto Condensed Bold"/>
                <a:ea typeface="Roboto Condensed Bold"/>
                <a:cs typeface="Roboto Condensed Bold"/>
                <a:sym typeface="Roboto Condensed Bold"/>
              </a:rPr>
              <a:t>Rahmen</a:t>
            </a:r>
            <a:r>
              <a:t> (R) – wo?</a:t>
            </a:r>
          </a:p>
          <a:p>
            <a:pPr lvl="1" marL="774700" indent="-190500">
              <a:buClr>
                <a:schemeClr val="accent5"/>
              </a:buClr>
              <a:buFont typeface="Arial"/>
              <a:buChar char="▶︎"/>
            </a:pPr>
            <a:r>
              <a:t>Vielleicht funktioniert Coaching nur im reichen, demokratischen Westen bei gebildeten Menschen, hängt also vom Rahmen (Ort, Kontext) ab? Die Forscher sind sich über diese Beschränkung aber nicht im klaren.</a:t>
            </a:r>
          </a:p>
          <a:p>
            <a:pPr/>
            <a:r>
              <a:rPr>
                <a:latin typeface="Roboto Condensed Bold"/>
                <a:ea typeface="Roboto Condensed Bold"/>
                <a:cs typeface="Roboto Condensed Bold"/>
                <a:sym typeface="Roboto Condensed Bold"/>
              </a:rPr>
              <a:t>Messinstrument</a:t>
            </a:r>
            <a:r>
              <a:t> (M) – was?</a:t>
            </a:r>
          </a:p>
          <a:p>
            <a:pPr lvl="1" marL="774700" indent="-190500">
              <a:buClr>
                <a:schemeClr val="accent5"/>
              </a:buClr>
              <a:buFont typeface="Arial"/>
              <a:buChar char="▶︎"/>
            </a:pPr>
            <a:r>
              <a:t>Der Statistiktest des Professors hat nicht das Statistikwissen gemessen, sondern die Spick-Kompetenz (aber die dafür sehr genau). Leider fiel das dem Prof nicht auf (leider für den Prof, die Studis fanden es super).</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8" name="Interne Validität als Spezialfall der Konstruktvalidität"/>
          <p:cNvSpPr txBox="1"/>
          <p:nvPr>
            <p:ph type="body" idx="21"/>
          </p:nvPr>
        </p:nvSpPr>
        <p:spPr>
          <a:prstGeom prst="rect">
            <a:avLst/>
          </a:prstGeom>
        </p:spPr>
        <p:txBody>
          <a:bodyPr/>
          <a:lstStyle>
            <a:lvl1pPr marL="124460" marR="124460" indent="124460" defTabSz="1274470">
              <a:defRPr sz="6076"/>
            </a:lvl1pPr>
          </a:lstStyle>
          <a:p>
            <a:pPr/>
            <a:r>
              <a:t>Interne Validität als Spezialfall der Konstruktvalidität</a:t>
            </a:r>
          </a:p>
        </p:txBody>
      </p:sp>
      <p:sp>
        <p:nvSpPr>
          <p:cNvPr id="209" name="Die interne Validität kann als Spezialfall der Konstruktvalidität gesehen werden.…"/>
          <p:cNvSpPr txBox="1"/>
          <p:nvPr>
            <p:ph type="body" idx="22"/>
          </p:nvPr>
        </p:nvSpPr>
        <p:spPr>
          <a:xfrm>
            <a:off x="282297" y="1905000"/>
            <a:ext cx="12440206" cy="7545803"/>
          </a:xfrm>
          <a:prstGeom prst="rect">
            <a:avLst/>
          </a:prstGeom>
        </p:spPr>
        <p:txBody>
          <a:bodyPr/>
          <a:lstStyle/>
          <a:p>
            <a:pPr/>
            <a:r>
              <a:t>Die interne Validität kann als Spezialfall der Konstruktvalidität gesehen werden.</a:t>
            </a:r>
          </a:p>
          <a:p>
            <a:pPr/>
            <a:r>
              <a:t>Die interne Validität fragt, inwieweit der Determinant der Ursache korrekt bekannt ist: Ist die angenommene Ursache tatsächlich auch die Ursache der beobachten Effekte?</a:t>
            </a:r>
          </a:p>
          <a:p>
            <a:pPr/>
            <a:r>
              <a:t>Bedrohungen bzw. Einschränkungen der internen Validität beziehen sich nur bestimmte Fehlbeschreibungen beim Determinanten der Ursache (U): </a:t>
            </a:r>
            <a:r>
              <a:rPr i="1"/>
              <a:t>Störvariablen die auch ohne das Treatment T zu einen Effekt führen würden.</a:t>
            </a:r>
            <a:br>
              <a:rPr i="1"/>
            </a:br>
          </a:p>
          <a:p>
            <a:pPr/>
            <a:r>
              <a:rPr>
                <a:latin typeface="Roboto Condensed Bold"/>
                <a:ea typeface="Roboto Condensed Bold"/>
                <a:cs typeface="Roboto Condensed Bold"/>
                <a:sym typeface="Roboto Condensed Bold"/>
              </a:rPr>
              <a:t>Versuchsobjekte</a:t>
            </a:r>
            <a:r>
              <a:t> (O) – wer?</a:t>
            </a:r>
          </a:p>
          <a:p>
            <a:pPr lvl="1" marL="774700" indent="-190500">
              <a:buClr>
                <a:schemeClr val="accent5"/>
              </a:buClr>
              <a:buFont typeface="Arial"/>
              <a:buChar char="▶︎"/>
            </a:pPr>
            <a:r>
              <a:t>In einer medizinischen Studie werden die gesünderen Patienten in die Gruppe mit dem neuen Medikament gebracht, aber die kränkeren in die Gruppe mit dem bisherigen Standard-Medikament.</a:t>
            </a:r>
          </a:p>
          <a:p>
            <a:pPr/>
            <a:r>
              <a:rPr>
                <a:latin typeface="Roboto Condensed Bold"/>
                <a:ea typeface="Roboto Condensed Bold"/>
                <a:cs typeface="Roboto Condensed Bold"/>
                <a:sym typeface="Roboto Condensed Bold"/>
              </a:rPr>
              <a:t>Zeit</a:t>
            </a:r>
            <a:r>
              <a:t> (Z) – wann?</a:t>
            </a:r>
          </a:p>
          <a:p>
            <a:pPr lvl="1" marL="774700" indent="-190500">
              <a:buClr>
                <a:schemeClr val="accent5"/>
              </a:buClr>
              <a:buFont typeface="Arial"/>
              <a:buChar char="▶︎"/>
            </a:pPr>
            <a:r>
              <a:t>Zur Messung von Stress wird Speichel-Kortisol entnommen. Die Proben der Experimentalgruppe bleiben aber zulange der Raumtemperatur und Sauerstoff ausgesetzt (im Gegensatz zu den Proben der Kontrollgruppe).</a:t>
            </a:r>
          </a:p>
          <a:p>
            <a:pPr/>
            <a:r>
              <a:rPr>
                <a:latin typeface="Roboto Condensed Bold"/>
                <a:ea typeface="Roboto Condensed Bold"/>
                <a:cs typeface="Roboto Condensed Bold"/>
                <a:sym typeface="Roboto Condensed Bold"/>
              </a:rPr>
              <a:t>Rahmen</a:t>
            </a:r>
            <a:r>
              <a:t> (R) – wo?</a:t>
            </a:r>
          </a:p>
          <a:p>
            <a:pPr lvl="1" marL="774700" indent="-190500">
              <a:buClr>
                <a:schemeClr val="accent5"/>
              </a:buClr>
              <a:buFont typeface="Arial"/>
              <a:buChar char="▶︎"/>
            </a:pPr>
            <a:r>
              <a:t>Die Verabreichung des neuen Medikaments fand in einer Wellness-Klinik statt. Das alte Medikament im Keller des alten Krankenhauses.</a:t>
            </a:r>
          </a:p>
          <a:p>
            <a:pPr/>
            <a:r>
              <a:rPr>
                <a:latin typeface="Roboto Condensed Bold"/>
                <a:ea typeface="Roboto Condensed Bold"/>
                <a:cs typeface="Roboto Condensed Bold"/>
                <a:sym typeface="Roboto Condensed Bold"/>
              </a:rPr>
              <a:t>Messinstrument</a:t>
            </a:r>
            <a:r>
              <a:t> (M) – was?</a:t>
            </a:r>
          </a:p>
          <a:p>
            <a:pPr lvl="1" marL="774700" indent="-190500">
              <a:buClr>
                <a:schemeClr val="accent5"/>
              </a:buClr>
              <a:buFont typeface="Arial"/>
              <a:buChar char="▶︎"/>
            </a:pPr>
            <a:r>
              <a:t>In der Experimentalgruppe wurde ein erfahrener Beobachter zur Analyse des Assessment-Centers eingesetzt, in der Kontrollgruppe der Praktikant, der von Tuten und Blasen keine Ahnung hatte.</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2" name="Externe Validität"/>
          <p:cNvSpPr txBox="1"/>
          <p:nvPr>
            <p:ph type="body" idx="21"/>
          </p:nvPr>
        </p:nvSpPr>
        <p:spPr>
          <a:prstGeom prst="rect">
            <a:avLst/>
          </a:prstGeom>
        </p:spPr>
        <p:txBody>
          <a:bodyPr/>
          <a:lstStyle/>
          <a:p>
            <a:pPr/>
            <a:r>
              <a:t>Externe Validität</a:t>
            </a:r>
          </a:p>
        </p:txBody>
      </p:sp>
      <p:sp>
        <p:nvSpPr>
          <p:cNvPr id="213" name="Die externe Validität fragt, wie gut ein Effekt verallgemeinert werden kann.…"/>
          <p:cNvSpPr txBox="1"/>
          <p:nvPr>
            <p:ph type="body" idx="22"/>
          </p:nvPr>
        </p:nvSpPr>
        <p:spPr>
          <a:xfrm>
            <a:off x="282297" y="1905000"/>
            <a:ext cx="12440206" cy="7545803"/>
          </a:xfrm>
          <a:prstGeom prst="rect">
            <a:avLst/>
          </a:prstGeom>
        </p:spPr>
        <p:txBody>
          <a:bodyPr/>
          <a:lstStyle/>
          <a:p>
            <a:pPr/>
            <a:r>
              <a:t>Die externe Validität fragt, wie gut ein Effekt verallgemeinert werden kann.</a:t>
            </a:r>
          </a:p>
          <a:p>
            <a:pPr marL="127000" indent="0">
              <a:buClrTx/>
              <a:buSzTx/>
              <a:buFontTx/>
              <a:buNone/>
            </a:pPr>
          </a:p>
          <a:p>
            <a:pPr/>
            <a:r>
              <a:t>Ursache (U) – wie?</a:t>
            </a:r>
          </a:p>
          <a:p>
            <a:pPr lvl="1" marL="774700" indent="-190500">
              <a:buClr>
                <a:schemeClr val="accent5"/>
              </a:buClr>
              <a:buFont typeface="Arial"/>
              <a:buChar char="▶︎"/>
            </a:pPr>
            <a:r>
              <a:t>Eine Forscherin hat nur einen Teil eines neuen Coachingskonzepts in einem Treatment umgesetzt. Sind die Ergebnisse jetzt auf das ganze Coachingkonzept verallgemeinerter?</a:t>
            </a:r>
          </a:p>
          <a:p>
            <a:pPr lvl="1" marL="774700" indent="-190500">
              <a:buClr>
                <a:schemeClr val="accent5"/>
              </a:buClr>
              <a:buFont typeface="Arial"/>
              <a:buChar char="▶︎"/>
            </a:pPr>
            <a:r>
              <a:t>Gibt die Forscherin korrekt an, dass nur ein Teil im Treatment umgesetzt wird, liegt hingegen keine Schwäche in der Konstruktvalidität vor.</a:t>
            </a:r>
          </a:p>
          <a:p>
            <a:pPr/>
            <a:r>
              <a:t>Versuchsobjekte (O) – wer?</a:t>
            </a:r>
          </a:p>
          <a:p>
            <a:pPr lvl="1" marL="774700" indent="-190500">
              <a:buClr>
                <a:schemeClr val="accent5"/>
              </a:buClr>
              <a:buFont typeface="Arial"/>
              <a:buChar char="▶︎"/>
            </a:pPr>
            <a:r>
              <a:t>Ein Krebsmedikament wurde nur an älteren Frauen evaluiert (und dies hat das Forscherteam korrekt angegeben). Ob der Effekt wohl auch für andere Altersgruppen und Geschlechter gilt?</a:t>
            </a:r>
          </a:p>
          <a:p>
            <a:pPr/>
            <a:r>
              <a:t>Zeit (Z) – wann?</a:t>
            </a:r>
          </a:p>
          <a:p>
            <a:pPr lvl="1" marL="774700" indent="-190500">
              <a:buClr>
                <a:schemeClr val="accent5"/>
              </a:buClr>
              <a:buFont typeface="Arial"/>
              <a:buChar char="▶︎"/>
            </a:pPr>
            <a:r>
              <a:t>Ein Allergiemittel reduziert kurzfristig die relevanten Symptome. Aber ob es wohl auch langfristig Effekte hat?</a:t>
            </a:r>
          </a:p>
          <a:p>
            <a:pPr/>
            <a:r>
              <a:t>Rahmen (R) – wo?</a:t>
            </a:r>
          </a:p>
          <a:p>
            <a:pPr lvl="1" marL="774700" indent="-190500">
              <a:buClr>
                <a:schemeClr val="accent5"/>
              </a:buClr>
              <a:buFont typeface="Arial"/>
              <a:buChar char="▶︎"/>
            </a:pPr>
            <a:r>
              <a:t>Ob psychologische Erkenntnisse auch in nicht-studentischen Populationen gelten?</a:t>
            </a:r>
          </a:p>
          <a:p>
            <a:pPr/>
            <a:r>
              <a:t>Messinstrument (M) – was?</a:t>
            </a:r>
          </a:p>
          <a:p>
            <a:pPr lvl="1" marL="774700" indent="-190500">
              <a:buClr>
                <a:schemeClr val="accent5"/>
              </a:buClr>
              <a:buFont typeface="Arial"/>
              <a:buChar char="▶︎"/>
            </a:pPr>
            <a:r>
              <a:t>Finden sich die Effekte des Vorschultrainings wohl nicht nur in einem bestimmten Intelligenztest, sondern auch in anderen? Haben sie vielleicht auch Effekte auf die emotionale (nicht nur kognitive) Entwicklung des Kindes?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6" name="Übersetzen Sie Ihre Forschungsfrage in ein Modell"/>
          <p:cNvSpPr txBox="1"/>
          <p:nvPr>
            <p:ph type="body" idx="21"/>
          </p:nvPr>
        </p:nvSpPr>
        <p:spPr>
          <a:prstGeom prst="rect">
            <a:avLst/>
          </a:prstGeom>
        </p:spPr>
        <p:txBody>
          <a:bodyPr/>
          <a:lstStyle/>
          <a:p>
            <a:pPr/>
            <a:r>
              <a:t>Übersetzen Sie Ihre Forschungsfrage in ein Modell</a:t>
            </a:r>
          </a:p>
        </p:txBody>
      </p:sp>
      <p:sp>
        <p:nvSpPr>
          <p:cNvPr id="217" name="Suchen Sie in der Literatur nach theoretischen Modellen bzw. Theorien, die die von Ihnen untersuchten Konstrukte gemeinsam betrachten.…"/>
          <p:cNvSpPr/>
          <p:nvPr/>
        </p:nvSpPr>
        <p:spPr>
          <a:xfrm>
            <a:off x="498561" y="1892887"/>
            <a:ext cx="11606926" cy="1660822"/>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normAutofit fontScale="100000" lnSpcReduction="0"/>
          </a:bodyPr>
          <a:lstStyle/>
          <a:p>
            <a:pPr marL="381000" indent="-381000">
              <a:spcBef>
                <a:spcPts val="800"/>
              </a:spcBef>
              <a:buClr>
                <a:schemeClr val="accent5"/>
              </a:buClr>
              <a:buSzPct val="70000"/>
              <a:buFont typeface="Arial"/>
              <a:buChar char="▶︎"/>
              <a:defRPr sz="2400"/>
            </a:pPr>
            <a:r>
              <a:t>Suchen Sie in der Literatur nach theoretischen Modellen bzw. Theorien, die die von Ihnen untersuchten Konstrukte </a:t>
            </a:r>
            <a:r>
              <a:rPr i="1"/>
              <a:t>gemeinsam</a:t>
            </a:r>
            <a:r>
              <a:t> betrachten.</a:t>
            </a:r>
          </a:p>
          <a:p>
            <a:pPr marL="381000" indent="-381000">
              <a:spcBef>
                <a:spcPts val="800"/>
              </a:spcBef>
              <a:buClr>
                <a:schemeClr val="accent5"/>
              </a:buClr>
              <a:buSzPct val="70000"/>
              <a:buFont typeface="Arial"/>
              <a:buChar char="▶︎"/>
              <a:defRPr sz="2400"/>
            </a:pPr>
            <a:r>
              <a:t>Man kann sich auch selber Modelle ausdenken; diese sollten aber möglichst stark in existierenden Theorien abgebildet sein und durch empirische Belege gestützt sein.</a:t>
            </a:r>
          </a:p>
        </p:txBody>
      </p:sp>
      <p:sp>
        <p:nvSpPr>
          <p:cNvPr id="218" name="Rechteck"/>
          <p:cNvSpPr/>
          <p:nvPr/>
        </p:nvSpPr>
        <p:spPr>
          <a:xfrm>
            <a:off x="5803689" y="6092119"/>
            <a:ext cx="1771331" cy="1074657"/>
          </a:xfrm>
          <a:prstGeom prst="rect">
            <a:avLst/>
          </a:prstGeom>
          <a:solidFill>
            <a:schemeClr val="accent5">
              <a:alpha val="49648"/>
            </a:schemeClr>
          </a:solidFill>
          <a:ln w="12700">
            <a:miter lim="400000"/>
          </a:ln>
        </p:spPr>
        <p:txBody>
          <a:bodyPr lIns="36000" tIns="36000" rIns="36000" bIns="36000"/>
          <a:lstStyle/>
          <a:p>
            <a:pPr algn="ctr">
              <a:defRPr sz="2400">
                <a:solidFill>
                  <a:srgbClr val="FFFFFF"/>
                </a:solidFill>
                <a:latin typeface="Arial"/>
                <a:ea typeface="Arial"/>
                <a:cs typeface="Arial"/>
                <a:sym typeface="Arial"/>
              </a:defRPr>
            </a:pPr>
          </a:p>
        </p:txBody>
      </p:sp>
      <p:sp>
        <p:nvSpPr>
          <p:cNvPr id="219" name="Mittlere Dauer der täglichen Handy-Nutzung"/>
          <p:cNvSpPr txBox="1"/>
          <p:nvPr/>
        </p:nvSpPr>
        <p:spPr>
          <a:xfrm>
            <a:off x="5813214" y="6197136"/>
            <a:ext cx="1771331" cy="864623"/>
          </a:xfrm>
          <a:prstGeom prst="rect">
            <a:avLst/>
          </a:prstGeom>
          <a:ln w="12700">
            <a:miter lim="400000"/>
          </a:ln>
          <a:extLst>
            <a:ext uri="{C572A759-6A51-4108-AA02-DFA0A04FC94B}">
              <ma14:wrappingTextBoxFlag xmlns:ma14="http://schemas.microsoft.com/office/mac/drawingml/2011/main" val="1"/>
            </a:ext>
          </a:extLst>
        </p:spPr>
        <p:txBody>
          <a:bodyPr lIns="36000" tIns="36000" rIns="36000" bIns="36000">
            <a:spAutoFit/>
          </a:bodyPr>
          <a:lstStyle>
            <a:lvl1pPr algn="ctr">
              <a:defRPr>
                <a:latin typeface="Arial"/>
                <a:ea typeface="Arial"/>
                <a:cs typeface="Arial"/>
                <a:sym typeface="Arial"/>
              </a:defRPr>
            </a:lvl1pPr>
          </a:lstStyle>
          <a:p>
            <a:pPr/>
            <a:r>
              <a:t>Mittlere Dauer der täglichen Handy-Nutzung</a:t>
            </a:r>
          </a:p>
        </p:txBody>
      </p:sp>
      <p:sp>
        <p:nvSpPr>
          <p:cNvPr id="220" name="Rechteck"/>
          <p:cNvSpPr/>
          <p:nvPr/>
        </p:nvSpPr>
        <p:spPr>
          <a:xfrm>
            <a:off x="10779655" y="6042436"/>
            <a:ext cx="1771330" cy="1174023"/>
          </a:xfrm>
          <a:prstGeom prst="rect">
            <a:avLst/>
          </a:prstGeom>
          <a:solidFill>
            <a:schemeClr val="accent5">
              <a:alpha val="49648"/>
            </a:schemeClr>
          </a:solidFill>
          <a:ln w="12700">
            <a:miter lim="400000"/>
          </a:ln>
        </p:spPr>
        <p:txBody>
          <a:bodyPr lIns="36000" tIns="36000" rIns="36000" bIns="36000"/>
          <a:lstStyle/>
          <a:p>
            <a:pPr algn="ctr">
              <a:defRPr sz="2400">
                <a:solidFill>
                  <a:srgbClr val="FFFFFF"/>
                </a:solidFill>
                <a:latin typeface="Arial"/>
                <a:ea typeface="Arial"/>
                <a:cs typeface="Arial"/>
                <a:sym typeface="Arial"/>
              </a:defRPr>
            </a:pPr>
          </a:p>
        </p:txBody>
      </p:sp>
      <p:sp>
        <p:nvSpPr>
          <p:cNvPr id="221" name="Konzentrations-fähigkeit"/>
          <p:cNvSpPr txBox="1"/>
          <p:nvPr/>
        </p:nvSpPr>
        <p:spPr>
          <a:xfrm>
            <a:off x="10779655" y="6302844"/>
            <a:ext cx="1771330" cy="653208"/>
          </a:xfrm>
          <a:prstGeom prst="rect">
            <a:avLst/>
          </a:prstGeom>
          <a:ln w="12700">
            <a:miter lim="400000"/>
          </a:ln>
          <a:extLst>
            <a:ext uri="{C572A759-6A51-4108-AA02-DFA0A04FC94B}">
              <ma14:wrappingTextBoxFlag xmlns:ma14="http://schemas.microsoft.com/office/mac/drawingml/2011/main" val="1"/>
            </a:ext>
          </a:extLst>
        </p:spPr>
        <p:txBody>
          <a:bodyPr lIns="36000" tIns="36000" rIns="36000" bIns="36000"/>
          <a:lstStyle>
            <a:lvl1pPr algn="ctr">
              <a:defRPr>
                <a:latin typeface="Arial"/>
                <a:ea typeface="Arial"/>
                <a:cs typeface="Arial"/>
                <a:sym typeface="Arial"/>
              </a:defRPr>
            </a:lvl1pPr>
          </a:lstStyle>
          <a:p>
            <a:pPr/>
            <a:r>
              <a:t>Konzentrations-fähigkeit</a:t>
            </a:r>
          </a:p>
        </p:txBody>
      </p:sp>
      <p:cxnSp>
        <p:nvCxnSpPr>
          <p:cNvPr id="222" name="Gerade Verbindung mit Pfeil 11"/>
          <p:cNvCxnSpPr>
            <a:stCxn id="219" idx="0"/>
            <a:endCxn id="221" idx="0"/>
          </p:cNvCxnSpPr>
          <p:nvPr/>
        </p:nvCxnSpPr>
        <p:spPr>
          <a:xfrm>
            <a:off x="6698879" y="6629447"/>
            <a:ext cx="4966441" cy="1"/>
          </a:xfrm>
          <a:prstGeom prst="straightConnector1">
            <a:avLst/>
          </a:prstGeom>
          <a:ln w="19050">
            <a:solidFill>
              <a:schemeClr val="accent1"/>
            </a:solidFill>
            <a:miter/>
            <a:tailEnd type="triangle"/>
          </a:ln>
        </p:spPr>
      </p:cxnSp>
      <p:sp>
        <p:nvSpPr>
          <p:cNvPr id="223" name="Rechteck"/>
          <p:cNvSpPr/>
          <p:nvPr/>
        </p:nvSpPr>
        <p:spPr>
          <a:xfrm>
            <a:off x="8296434" y="4984601"/>
            <a:ext cx="1771331" cy="710850"/>
          </a:xfrm>
          <a:prstGeom prst="rect">
            <a:avLst/>
          </a:prstGeom>
          <a:solidFill>
            <a:schemeClr val="accent5">
              <a:alpha val="49648"/>
            </a:schemeClr>
          </a:solidFill>
          <a:ln w="12700">
            <a:miter lim="400000"/>
          </a:ln>
        </p:spPr>
        <p:txBody>
          <a:bodyPr lIns="36000" tIns="36000" rIns="36000" bIns="36000"/>
          <a:lstStyle/>
          <a:p>
            <a:pPr algn="ctr">
              <a:defRPr sz="2400">
                <a:solidFill>
                  <a:srgbClr val="FFFFFF"/>
                </a:solidFill>
                <a:latin typeface="Arial"/>
                <a:ea typeface="Arial"/>
                <a:cs typeface="Arial"/>
                <a:sym typeface="Arial"/>
              </a:defRPr>
            </a:pPr>
          </a:p>
        </p:txBody>
      </p:sp>
      <p:sp>
        <p:nvSpPr>
          <p:cNvPr id="224" name="Geschlecht"/>
          <p:cNvSpPr txBox="1"/>
          <p:nvPr/>
        </p:nvSpPr>
        <p:spPr>
          <a:xfrm>
            <a:off x="8296434" y="5174415"/>
            <a:ext cx="1771331" cy="331222"/>
          </a:xfrm>
          <a:prstGeom prst="rect">
            <a:avLst/>
          </a:prstGeom>
          <a:ln w="12700">
            <a:miter lim="400000"/>
          </a:ln>
          <a:extLst>
            <a:ext uri="{C572A759-6A51-4108-AA02-DFA0A04FC94B}">
              <ma14:wrappingTextBoxFlag xmlns:ma14="http://schemas.microsoft.com/office/mac/drawingml/2011/main" val="1"/>
            </a:ext>
          </a:extLst>
        </p:spPr>
        <p:txBody>
          <a:bodyPr lIns="36000" tIns="36000" rIns="36000" bIns="36000">
            <a:spAutoFit/>
          </a:bodyPr>
          <a:lstStyle>
            <a:lvl1pPr algn="ctr">
              <a:defRPr>
                <a:latin typeface="Arial"/>
                <a:ea typeface="Arial"/>
                <a:cs typeface="Arial"/>
                <a:sym typeface="Arial"/>
              </a:defRPr>
            </a:lvl1pPr>
          </a:lstStyle>
          <a:p>
            <a:pPr/>
            <a:r>
              <a:t>Geschlecht</a:t>
            </a:r>
          </a:p>
        </p:txBody>
      </p:sp>
      <p:sp>
        <p:nvSpPr>
          <p:cNvPr id="225" name="Gerade Verbindung mit Pfeil 14"/>
          <p:cNvSpPr/>
          <p:nvPr/>
        </p:nvSpPr>
        <p:spPr>
          <a:xfrm>
            <a:off x="9182100" y="5682750"/>
            <a:ext cx="1" cy="946697"/>
          </a:xfrm>
          <a:prstGeom prst="line">
            <a:avLst/>
          </a:prstGeom>
          <a:ln w="19050">
            <a:solidFill>
              <a:schemeClr val="accent1"/>
            </a:solidFill>
            <a:miter/>
            <a:tailEnd type="triangle"/>
          </a:ln>
        </p:spPr>
        <p:txBody>
          <a:bodyPr lIns="45719" rIns="45719"/>
          <a:lstStyle/>
          <a:p>
            <a:pPr algn="ctr">
              <a:defRPr sz="2400">
                <a:latin typeface="Arial"/>
                <a:ea typeface="Arial"/>
                <a:cs typeface="Arial"/>
                <a:sym typeface="Arial"/>
              </a:defRPr>
            </a:pPr>
          </a:p>
        </p:txBody>
      </p:sp>
      <p:sp>
        <p:nvSpPr>
          <p:cNvPr id="226" name="„Wer viel am Handy rumdaddelt, der ist halt nicht so auf Zack, im Hirn, und so, vor allem bei Jungs, übrigens, liegt an den Genen. Ach ja, wer sich halt nicht im Griff hat, der daddelt halt mehr.“"/>
          <p:cNvSpPr/>
          <p:nvPr/>
        </p:nvSpPr>
        <p:spPr>
          <a:xfrm>
            <a:off x="777961" y="5408598"/>
            <a:ext cx="3089889" cy="19969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normAutofit fontScale="100000" lnSpcReduction="0"/>
          </a:bodyPr>
          <a:lstStyle>
            <a:lvl1pPr>
              <a:spcBef>
                <a:spcPts val="800"/>
              </a:spcBef>
            </a:lvl1pPr>
          </a:lstStyle>
          <a:p>
            <a:pPr/>
            <a:r>
              <a:t>„Wer viel am Handy rumdaddelt, der ist halt nicht so auf Zack, im Hirn, und so, vor allem bei Jungs, übrigens, liegt an den Genen. Ach ja, wer sich halt nicht im Griff hat, der daddelt halt mehr.“ </a:t>
            </a:r>
          </a:p>
        </p:txBody>
      </p:sp>
      <p:sp>
        <p:nvSpPr>
          <p:cNvPr id="227" name="Rechteck"/>
          <p:cNvSpPr/>
          <p:nvPr/>
        </p:nvSpPr>
        <p:spPr>
          <a:xfrm>
            <a:off x="5803689" y="8274579"/>
            <a:ext cx="1771331" cy="1074657"/>
          </a:xfrm>
          <a:prstGeom prst="rect">
            <a:avLst/>
          </a:prstGeom>
          <a:solidFill>
            <a:schemeClr val="accent5">
              <a:alpha val="49648"/>
            </a:schemeClr>
          </a:solidFill>
          <a:ln w="12700">
            <a:miter lim="400000"/>
          </a:ln>
        </p:spPr>
        <p:txBody>
          <a:bodyPr lIns="36000" tIns="36000" rIns="36000" bIns="36000"/>
          <a:lstStyle/>
          <a:p>
            <a:pPr algn="ctr">
              <a:defRPr sz="2400">
                <a:solidFill>
                  <a:srgbClr val="FFFFFF"/>
                </a:solidFill>
                <a:latin typeface="Arial"/>
                <a:ea typeface="Arial"/>
                <a:cs typeface="Arial"/>
                <a:sym typeface="Arial"/>
              </a:defRPr>
            </a:pPr>
          </a:p>
        </p:txBody>
      </p:sp>
      <p:sp>
        <p:nvSpPr>
          <p:cNvPr id="228" name="Impulskontrolle"/>
          <p:cNvSpPr txBox="1"/>
          <p:nvPr/>
        </p:nvSpPr>
        <p:spPr>
          <a:xfrm>
            <a:off x="5803689" y="8646296"/>
            <a:ext cx="1771331" cy="331222"/>
          </a:xfrm>
          <a:prstGeom prst="rect">
            <a:avLst/>
          </a:prstGeom>
          <a:ln w="12700">
            <a:miter lim="400000"/>
          </a:ln>
          <a:extLst>
            <a:ext uri="{C572A759-6A51-4108-AA02-DFA0A04FC94B}">
              <ma14:wrappingTextBoxFlag xmlns:ma14="http://schemas.microsoft.com/office/mac/drawingml/2011/main" val="1"/>
            </a:ext>
          </a:extLst>
        </p:spPr>
        <p:txBody>
          <a:bodyPr lIns="36000" tIns="36000" rIns="36000" bIns="36000">
            <a:spAutoFit/>
          </a:bodyPr>
          <a:lstStyle>
            <a:lvl1pPr algn="ctr">
              <a:defRPr>
                <a:latin typeface="Arial"/>
                <a:ea typeface="Arial"/>
                <a:cs typeface="Arial"/>
                <a:sym typeface="Arial"/>
              </a:defRPr>
            </a:lvl1pPr>
          </a:lstStyle>
          <a:p>
            <a:pPr/>
            <a:r>
              <a:t>Impulskontrolle</a:t>
            </a:r>
          </a:p>
        </p:txBody>
      </p:sp>
      <p:sp>
        <p:nvSpPr>
          <p:cNvPr id="229" name="Gerade Verbindung mit Pfeil 14"/>
          <p:cNvSpPr/>
          <p:nvPr/>
        </p:nvSpPr>
        <p:spPr>
          <a:xfrm flipV="1">
            <a:off x="6764314" y="7188112"/>
            <a:ext cx="1" cy="1093707"/>
          </a:xfrm>
          <a:prstGeom prst="line">
            <a:avLst/>
          </a:prstGeom>
          <a:ln w="19050">
            <a:solidFill>
              <a:schemeClr val="accent1"/>
            </a:solidFill>
            <a:miter/>
            <a:tailEnd type="triangle"/>
          </a:ln>
        </p:spPr>
        <p:txBody>
          <a:bodyPr lIns="45719" rIns="45719"/>
          <a:lstStyle/>
          <a:p>
            <a:pPr algn="ctr">
              <a:defRPr sz="2400">
                <a:latin typeface="Arial"/>
                <a:ea typeface="Arial"/>
                <a:cs typeface="Arial"/>
                <a:sym typeface="Arial"/>
              </a:defRPr>
            </a:pPr>
          </a:p>
        </p:txBody>
      </p:sp>
      <p:sp>
        <p:nvSpPr>
          <p:cNvPr id="230" name="Laienformulierung"/>
          <p:cNvSpPr/>
          <p:nvPr/>
        </p:nvSpPr>
        <p:spPr>
          <a:xfrm>
            <a:off x="635000" y="4167250"/>
            <a:ext cx="3944888" cy="627807"/>
          </a:xfrm>
          <a:prstGeom prst="roundRect">
            <a:avLst>
              <a:gd name="adj" fmla="val 171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defTabSz="457200">
              <a:lnSpc>
                <a:spcPct val="117999"/>
              </a:lnSpc>
              <a:defRPr sz="3000">
                <a:solidFill>
                  <a:srgbClr val="000000"/>
                </a:solidFill>
                <a:latin typeface="+mn-lt"/>
                <a:ea typeface="+mn-ea"/>
                <a:cs typeface="+mn-cs"/>
                <a:sym typeface="Helvetica Neue"/>
              </a:defRPr>
            </a:lvl1pPr>
          </a:lstStyle>
          <a:p>
            <a:pPr/>
            <a:r>
              <a:t>Laienformulierung</a:t>
            </a:r>
          </a:p>
        </p:txBody>
      </p:sp>
      <p:sp>
        <p:nvSpPr>
          <p:cNvPr id="231" name="Wissenschaftliches Modell"/>
          <p:cNvSpPr/>
          <p:nvPr/>
        </p:nvSpPr>
        <p:spPr>
          <a:xfrm>
            <a:off x="6743717" y="4149851"/>
            <a:ext cx="4876765" cy="627808"/>
          </a:xfrm>
          <a:prstGeom prst="roundRect">
            <a:avLst>
              <a:gd name="adj" fmla="val 171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defTabSz="457200">
              <a:lnSpc>
                <a:spcPct val="117999"/>
              </a:lnSpc>
              <a:defRPr sz="3000">
                <a:solidFill>
                  <a:srgbClr val="000000"/>
                </a:solidFill>
                <a:latin typeface="+mn-lt"/>
                <a:ea typeface="+mn-ea"/>
                <a:cs typeface="+mn-cs"/>
                <a:sym typeface="Helvetica Neue"/>
              </a:defRPr>
            </a:lvl1pPr>
          </a:lstStyle>
          <a:p>
            <a:pPr/>
            <a:r>
              <a:t>Wissenschaftliches Modell</a:t>
            </a:r>
          </a:p>
        </p:txBody>
      </p:sp>
      <p:sp>
        <p:nvSpPr>
          <p:cNvPr id="232" name="+"/>
          <p:cNvSpPr txBox="1"/>
          <p:nvPr/>
        </p:nvSpPr>
        <p:spPr>
          <a:xfrm>
            <a:off x="6329326" y="7425567"/>
            <a:ext cx="320748"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a:t>
            </a:r>
          </a:p>
        </p:txBody>
      </p:sp>
      <p:sp>
        <p:nvSpPr>
          <p:cNvPr id="233" name="+"/>
          <p:cNvSpPr txBox="1"/>
          <p:nvPr/>
        </p:nvSpPr>
        <p:spPr>
          <a:xfrm>
            <a:off x="8205200" y="6104767"/>
            <a:ext cx="320748"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a:t>
            </a:r>
          </a:p>
        </p:txBody>
      </p:sp>
      <p:sp>
        <p:nvSpPr>
          <p:cNvPr id="234" name="Mann: +"/>
          <p:cNvSpPr txBox="1"/>
          <p:nvPr/>
        </p:nvSpPr>
        <p:spPr>
          <a:xfrm>
            <a:off x="9160485" y="5889693"/>
            <a:ext cx="975107" cy="389270"/>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a:solidFill>
                  <a:srgbClr val="000000"/>
                </a:solidFill>
                <a:latin typeface="Arial"/>
                <a:ea typeface="Arial"/>
                <a:cs typeface="Arial"/>
                <a:sym typeface="Arial"/>
              </a:defRPr>
            </a:lvl1pPr>
          </a:lstStyle>
          <a:p>
            <a:pPr/>
            <a:r>
              <a:t>Mann: +</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7" name="Aufdecken verborgener Zusammenhänge"/>
          <p:cNvSpPr txBox="1"/>
          <p:nvPr>
            <p:ph type="body" idx="21"/>
          </p:nvPr>
        </p:nvSpPr>
        <p:spPr>
          <a:prstGeom prst="rect">
            <a:avLst/>
          </a:prstGeom>
        </p:spPr>
        <p:txBody>
          <a:bodyPr/>
          <a:lstStyle/>
          <a:p>
            <a:pPr/>
            <a:r>
              <a:t>Aufdecken verborgener Zusammenhänge</a:t>
            </a:r>
          </a:p>
        </p:txBody>
      </p:sp>
      <p:sp>
        <p:nvSpPr>
          <p:cNvPr id="238" name="Oval"/>
          <p:cNvSpPr/>
          <p:nvPr/>
        </p:nvSpPr>
        <p:spPr>
          <a:xfrm>
            <a:off x="1025975" y="2649056"/>
            <a:ext cx="1573332" cy="887185"/>
          </a:xfrm>
          <a:prstGeom prst="ellipse">
            <a:avLst/>
          </a:prstGeom>
          <a:solidFill>
            <a:srgbClr val="FFFFFF"/>
          </a:solidFill>
          <a:ln w="25400">
            <a:solidFill>
              <a:schemeClr val="accent1"/>
            </a:solidFill>
            <a:bevel/>
          </a:ln>
        </p:spPr>
        <p:txBody>
          <a:bodyPr lIns="65023" tIns="65023" rIns="65023" bIns="65023" anchor="ctr"/>
          <a:lstStyle/>
          <a:p>
            <a:pPr algn="ctr">
              <a:buClr>
                <a:srgbClr val="00998A"/>
              </a:buClr>
              <a:buFont typeface="Wingdings"/>
              <a:defRPr sz="2400">
                <a:latin typeface="Helvetica"/>
                <a:ea typeface="Helvetica"/>
                <a:cs typeface="Helvetica"/>
                <a:sym typeface="Helvetica"/>
              </a:defRPr>
            </a:pPr>
          </a:p>
        </p:txBody>
      </p:sp>
      <p:sp>
        <p:nvSpPr>
          <p:cNvPr id="239" name="Stress"/>
          <p:cNvSpPr txBox="1"/>
          <p:nvPr/>
        </p:nvSpPr>
        <p:spPr>
          <a:xfrm>
            <a:off x="1154755" y="2836175"/>
            <a:ext cx="1280068" cy="5237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lstStyle>
            <a:lvl1pPr algn="ctr">
              <a:spcBef>
                <a:spcPts val="800"/>
              </a:spcBef>
              <a:defRPr sz="2000">
                <a:solidFill>
                  <a:srgbClr val="000000"/>
                </a:solidFill>
                <a:latin typeface="Helvetica"/>
                <a:ea typeface="Helvetica"/>
                <a:cs typeface="Helvetica"/>
                <a:sym typeface="Helvetica"/>
              </a:defRPr>
            </a:lvl1pPr>
          </a:lstStyle>
          <a:p>
            <a:pPr/>
            <a:r>
              <a:t>Stress</a:t>
            </a:r>
          </a:p>
        </p:txBody>
      </p:sp>
      <p:sp>
        <p:nvSpPr>
          <p:cNvPr id="240" name="Oval"/>
          <p:cNvSpPr/>
          <p:nvPr/>
        </p:nvSpPr>
        <p:spPr>
          <a:xfrm>
            <a:off x="3979263" y="3124575"/>
            <a:ext cx="2052638" cy="887185"/>
          </a:xfrm>
          <a:prstGeom prst="ellipse">
            <a:avLst/>
          </a:prstGeom>
          <a:solidFill>
            <a:srgbClr val="FFFFFF"/>
          </a:solidFill>
          <a:ln w="25400">
            <a:solidFill>
              <a:schemeClr val="accent1"/>
            </a:solidFill>
            <a:bevel/>
          </a:ln>
        </p:spPr>
        <p:txBody>
          <a:bodyPr lIns="65023" tIns="65023" rIns="65023" bIns="65023" anchor="ctr"/>
          <a:lstStyle/>
          <a:p>
            <a:pPr algn="ctr">
              <a:buClr>
                <a:srgbClr val="00998A"/>
              </a:buClr>
              <a:buFont typeface="Wingdings"/>
              <a:defRPr sz="2400">
                <a:latin typeface="Helvetica"/>
                <a:ea typeface="Helvetica"/>
                <a:cs typeface="Helvetica"/>
                <a:sym typeface="Helvetica"/>
              </a:defRPr>
            </a:pPr>
          </a:p>
        </p:txBody>
      </p:sp>
      <p:sp>
        <p:nvSpPr>
          <p:cNvPr id="241" name="Wohl- befinden"/>
          <p:cNvSpPr txBox="1"/>
          <p:nvPr/>
        </p:nvSpPr>
        <p:spPr>
          <a:xfrm>
            <a:off x="4300733" y="3159579"/>
            <a:ext cx="1409698" cy="79933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lgn="ctr">
              <a:lnSpc>
                <a:spcPct val="70000"/>
              </a:lnSpc>
              <a:defRPr sz="2600">
                <a:solidFill>
                  <a:srgbClr val="000000"/>
                </a:solidFill>
                <a:latin typeface="Helvetica"/>
                <a:ea typeface="Helvetica"/>
                <a:cs typeface="Helvetica"/>
                <a:sym typeface="Helvetica"/>
              </a:defRPr>
            </a:pPr>
            <a:r>
              <a:t>Wohl-</a:t>
            </a:r>
            <a:br/>
            <a:r>
              <a:t>befinden</a:t>
            </a:r>
          </a:p>
        </p:txBody>
      </p:sp>
      <p:sp>
        <p:nvSpPr>
          <p:cNvPr id="242" name="Oval"/>
          <p:cNvSpPr/>
          <p:nvPr/>
        </p:nvSpPr>
        <p:spPr>
          <a:xfrm>
            <a:off x="1025975" y="3825923"/>
            <a:ext cx="1573332" cy="887184"/>
          </a:xfrm>
          <a:prstGeom prst="ellipse">
            <a:avLst/>
          </a:prstGeom>
          <a:solidFill>
            <a:srgbClr val="FFFFFF"/>
          </a:solidFill>
          <a:ln w="25400">
            <a:solidFill>
              <a:schemeClr val="accent1"/>
            </a:solidFill>
            <a:bevel/>
          </a:ln>
        </p:spPr>
        <p:txBody>
          <a:bodyPr lIns="65023" tIns="65023" rIns="65023" bIns="65023" anchor="ctr"/>
          <a:lstStyle/>
          <a:p>
            <a:pPr algn="ctr">
              <a:buClr>
                <a:srgbClr val="00998A"/>
              </a:buClr>
              <a:buFont typeface="Wingdings"/>
              <a:defRPr sz="2400">
                <a:latin typeface="Helvetica"/>
                <a:ea typeface="Helvetica"/>
                <a:cs typeface="Helvetica"/>
                <a:sym typeface="Helvetica"/>
              </a:defRPr>
            </a:pPr>
          </a:p>
        </p:txBody>
      </p:sp>
      <p:sp>
        <p:nvSpPr>
          <p:cNvPr id="243" name="Firmengröße"/>
          <p:cNvSpPr txBox="1"/>
          <p:nvPr/>
        </p:nvSpPr>
        <p:spPr>
          <a:xfrm>
            <a:off x="1069203" y="4064791"/>
            <a:ext cx="1451172" cy="4094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nSpc>
                <a:spcPct val="60000"/>
              </a:lnSpc>
              <a:defRPr>
                <a:solidFill>
                  <a:srgbClr val="000000"/>
                </a:solidFill>
                <a:latin typeface="Helvetica"/>
                <a:ea typeface="Helvetica"/>
                <a:cs typeface="Helvetica"/>
                <a:sym typeface="Helvetica"/>
              </a:defRPr>
            </a:lvl1pPr>
          </a:lstStyle>
          <a:p>
            <a:pPr/>
            <a:r>
              <a:t>Firmengröße</a:t>
            </a:r>
          </a:p>
        </p:txBody>
      </p:sp>
      <p:sp>
        <p:nvSpPr>
          <p:cNvPr id="244" name="Linie"/>
          <p:cNvSpPr/>
          <p:nvPr/>
        </p:nvSpPr>
        <p:spPr>
          <a:xfrm flipV="1">
            <a:off x="2671928" y="3735701"/>
            <a:ext cx="1286684" cy="479972"/>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245" name="+"/>
          <p:cNvSpPr txBox="1"/>
          <p:nvPr/>
        </p:nvSpPr>
        <p:spPr>
          <a:xfrm>
            <a:off x="3288579" y="3860642"/>
            <a:ext cx="335581" cy="5237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spcBef>
                <a:spcPts val="800"/>
              </a:spcBef>
              <a:defRPr sz="2600">
                <a:solidFill>
                  <a:srgbClr val="000000"/>
                </a:solidFill>
                <a:latin typeface="Helvetica"/>
                <a:ea typeface="Helvetica"/>
                <a:cs typeface="Helvetica"/>
                <a:sym typeface="Helvetica"/>
              </a:defRPr>
            </a:lvl1pPr>
          </a:lstStyle>
          <a:p>
            <a:pPr/>
            <a:r>
              <a:t>+</a:t>
            </a:r>
          </a:p>
        </p:txBody>
      </p:sp>
      <p:sp>
        <p:nvSpPr>
          <p:cNvPr id="246" name="Multivariate Beobachtungsstudie"/>
          <p:cNvSpPr txBox="1"/>
          <p:nvPr/>
        </p:nvSpPr>
        <p:spPr>
          <a:xfrm>
            <a:off x="784295" y="1845162"/>
            <a:ext cx="4424707" cy="5110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spcBef>
                <a:spcPts val="800"/>
              </a:spcBef>
              <a:defRPr sz="2600">
                <a:solidFill>
                  <a:srgbClr val="000000"/>
                </a:solidFill>
              </a:defRPr>
            </a:lvl1pPr>
          </a:lstStyle>
          <a:p>
            <a:pPr/>
            <a:r>
              <a:t>Multivariate Beobachtungsstudie</a:t>
            </a:r>
          </a:p>
        </p:txBody>
      </p:sp>
      <p:cxnSp>
        <p:nvCxnSpPr>
          <p:cNvPr id="247" name="Verbindungslinie"/>
          <p:cNvCxnSpPr>
            <a:stCxn id="242" idx="0"/>
            <a:endCxn id="238" idx="0"/>
          </p:cNvCxnSpPr>
          <p:nvPr/>
        </p:nvCxnSpPr>
        <p:spPr>
          <a:xfrm flipH="1" flipV="1">
            <a:off x="1812640" y="3092648"/>
            <a:ext cx="1" cy="1176867"/>
          </a:xfrm>
          <a:prstGeom prst="straightConnector1">
            <a:avLst/>
          </a:prstGeom>
          <a:ln w="25400">
            <a:solidFill>
              <a:schemeClr val="accent1"/>
            </a:solidFill>
            <a:bevel/>
          </a:ln>
          <a:effectLst>
            <a:outerShdw sx="100000" sy="100000" kx="0" ky="0" algn="b" rotWithShape="0" blurRad="50800" dist="25400" dir="5400000">
              <a:srgbClr val="000000">
                <a:alpha val="38000"/>
              </a:srgbClr>
            </a:outerShdw>
          </a:effectLst>
        </p:spPr>
      </p:cxnSp>
      <p:sp>
        <p:nvSpPr>
          <p:cNvPr id="248" name="+"/>
          <p:cNvSpPr txBox="1"/>
          <p:nvPr/>
        </p:nvSpPr>
        <p:spPr>
          <a:xfrm>
            <a:off x="784139" y="3388202"/>
            <a:ext cx="335581" cy="5237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spcBef>
                <a:spcPts val="800"/>
              </a:spcBef>
              <a:defRPr sz="2600">
                <a:solidFill>
                  <a:srgbClr val="000000"/>
                </a:solidFill>
                <a:latin typeface="Helvetica"/>
                <a:ea typeface="Helvetica"/>
                <a:cs typeface="Helvetica"/>
                <a:sym typeface="Helvetica"/>
              </a:defRPr>
            </a:lvl1pPr>
          </a:lstStyle>
          <a:p>
            <a:pPr/>
            <a:r>
              <a:t>+</a:t>
            </a:r>
          </a:p>
        </p:txBody>
      </p:sp>
      <p:sp>
        <p:nvSpPr>
          <p:cNvPr id="249" name="Randomisiertes Experiment"/>
          <p:cNvSpPr txBox="1"/>
          <p:nvPr/>
        </p:nvSpPr>
        <p:spPr>
          <a:xfrm>
            <a:off x="7806665" y="1836872"/>
            <a:ext cx="3719808" cy="5110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spcBef>
                <a:spcPts val="800"/>
              </a:spcBef>
              <a:defRPr sz="2600">
                <a:solidFill>
                  <a:srgbClr val="000000"/>
                </a:solidFill>
              </a:defRPr>
            </a:lvl1pPr>
          </a:lstStyle>
          <a:p>
            <a:pPr/>
            <a:r>
              <a:t>Randomisiertes Experiment</a:t>
            </a:r>
          </a:p>
        </p:txBody>
      </p:sp>
      <p:sp>
        <p:nvSpPr>
          <p:cNvPr id="250" name="Linie"/>
          <p:cNvSpPr/>
          <p:nvPr/>
        </p:nvSpPr>
        <p:spPr>
          <a:xfrm>
            <a:off x="7236062" y="9098064"/>
            <a:ext cx="4966516" cy="1"/>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251" name="Stress"/>
          <p:cNvSpPr txBox="1"/>
          <p:nvPr/>
        </p:nvSpPr>
        <p:spPr>
          <a:xfrm>
            <a:off x="9496847" y="8987187"/>
            <a:ext cx="1078531" cy="5237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spcBef>
                <a:spcPts val="800"/>
              </a:spcBef>
              <a:defRPr sz="2600">
                <a:solidFill>
                  <a:srgbClr val="000000"/>
                </a:solidFill>
                <a:latin typeface="Helvetica"/>
                <a:ea typeface="Helvetica"/>
                <a:cs typeface="Helvetica"/>
                <a:sym typeface="Helvetica"/>
              </a:defRPr>
            </a:lvl1pPr>
          </a:lstStyle>
          <a:p>
            <a:pPr/>
            <a:r>
              <a:t>Stress</a:t>
            </a:r>
          </a:p>
        </p:txBody>
      </p:sp>
      <p:sp>
        <p:nvSpPr>
          <p:cNvPr id="252" name="Kreis"/>
          <p:cNvSpPr/>
          <p:nvPr/>
        </p:nvSpPr>
        <p:spPr>
          <a:xfrm>
            <a:off x="8219551" y="8529832"/>
            <a:ext cx="207853" cy="203201"/>
          </a:xfrm>
          <a:prstGeom prst="ellipse">
            <a:avLst/>
          </a:prstGeom>
          <a:solidFill>
            <a:schemeClr val="accent2">
              <a:satOff val="-5990"/>
              <a:lumOff val="-17411"/>
            </a:schemeClr>
          </a:solidFill>
          <a:ln w="12700">
            <a:miter lim="400000"/>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253" name="Kreis"/>
          <p:cNvSpPr/>
          <p:nvPr/>
        </p:nvSpPr>
        <p:spPr>
          <a:xfrm>
            <a:off x="8199310" y="7524660"/>
            <a:ext cx="207853" cy="203201"/>
          </a:xfrm>
          <a:prstGeom prst="ellipse">
            <a:avLst/>
          </a:prstGeom>
          <a:solidFill>
            <a:schemeClr val="accent2">
              <a:satOff val="-5990"/>
              <a:lumOff val="-17411"/>
            </a:schemeClr>
          </a:solidFill>
          <a:ln w="12700">
            <a:miter lim="400000"/>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254" name="Kreis"/>
          <p:cNvSpPr/>
          <p:nvPr/>
        </p:nvSpPr>
        <p:spPr>
          <a:xfrm>
            <a:off x="7906284" y="8290306"/>
            <a:ext cx="207853" cy="203201"/>
          </a:xfrm>
          <a:prstGeom prst="ellipse">
            <a:avLst/>
          </a:prstGeom>
          <a:solidFill>
            <a:schemeClr val="accent2">
              <a:satOff val="-5990"/>
              <a:lumOff val="-17411"/>
            </a:schemeClr>
          </a:solidFill>
          <a:ln w="12700">
            <a:miter lim="400000"/>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255" name="Kreis"/>
          <p:cNvSpPr/>
          <p:nvPr/>
        </p:nvSpPr>
        <p:spPr>
          <a:xfrm>
            <a:off x="8500671" y="7321921"/>
            <a:ext cx="207853" cy="203201"/>
          </a:xfrm>
          <a:prstGeom prst="ellipse">
            <a:avLst/>
          </a:prstGeom>
          <a:solidFill>
            <a:schemeClr val="accent2">
              <a:satOff val="-5990"/>
              <a:lumOff val="-17411"/>
            </a:schemeClr>
          </a:solidFill>
          <a:ln w="12700">
            <a:miter lim="400000"/>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256" name="Kreis"/>
          <p:cNvSpPr/>
          <p:nvPr/>
        </p:nvSpPr>
        <p:spPr>
          <a:xfrm>
            <a:off x="8349990" y="7972424"/>
            <a:ext cx="207853" cy="203201"/>
          </a:xfrm>
          <a:prstGeom prst="ellipse">
            <a:avLst/>
          </a:prstGeom>
          <a:solidFill>
            <a:schemeClr val="accent2">
              <a:satOff val="-5990"/>
              <a:lumOff val="-17411"/>
            </a:schemeClr>
          </a:solidFill>
          <a:ln w="12700">
            <a:miter lim="400000"/>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257" name="Kreis"/>
          <p:cNvSpPr/>
          <p:nvPr/>
        </p:nvSpPr>
        <p:spPr>
          <a:xfrm>
            <a:off x="7603072" y="7844032"/>
            <a:ext cx="207853" cy="203201"/>
          </a:xfrm>
          <a:prstGeom prst="ellipse">
            <a:avLst/>
          </a:prstGeom>
          <a:solidFill>
            <a:schemeClr val="accent2">
              <a:satOff val="-5990"/>
              <a:lumOff val="-17411"/>
            </a:schemeClr>
          </a:solidFill>
          <a:ln w="12700">
            <a:miter lim="400000"/>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258" name="Kreis"/>
          <p:cNvSpPr/>
          <p:nvPr/>
        </p:nvSpPr>
        <p:spPr>
          <a:xfrm>
            <a:off x="7884192" y="6636121"/>
            <a:ext cx="207853" cy="203201"/>
          </a:xfrm>
          <a:prstGeom prst="ellipse">
            <a:avLst/>
          </a:prstGeom>
          <a:solidFill>
            <a:schemeClr val="accent2">
              <a:satOff val="-5990"/>
              <a:lumOff val="-17411"/>
            </a:schemeClr>
          </a:solidFill>
          <a:ln w="12700">
            <a:miter lim="400000"/>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grpSp>
        <p:nvGrpSpPr>
          <p:cNvPr id="266" name="Gruppieren"/>
          <p:cNvGrpSpPr/>
          <p:nvPr/>
        </p:nvGrpSpPr>
        <p:grpSpPr>
          <a:xfrm rot="10800000">
            <a:off x="9142092" y="6722797"/>
            <a:ext cx="1105451" cy="2096912"/>
            <a:chOff x="0" y="0"/>
            <a:chExt cx="1105449" cy="2096911"/>
          </a:xfrm>
        </p:grpSpPr>
        <p:sp>
          <p:nvSpPr>
            <p:cNvPr id="259" name="Kreis"/>
            <p:cNvSpPr/>
            <p:nvPr/>
          </p:nvSpPr>
          <p:spPr>
            <a:xfrm>
              <a:off x="616478" y="1893711"/>
              <a:ext cx="207853" cy="203201"/>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260" name="Kreis"/>
            <p:cNvSpPr/>
            <p:nvPr/>
          </p:nvSpPr>
          <p:spPr>
            <a:xfrm>
              <a:off x="596237" y="888539"/>
              <a:ext cx="207853" cy="203201"/>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261" name="Kreis"/>
            <p:cNvSpPr/>
            <p:nvPr/>
          </p:nvSpPr>
          <p:spPr>
            <a:xfrm>
              <a:off x="303211" y="1654184"/>
              <a:ext cx="207853" cy="203201"/>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262" name="Kreis"/>
            <p:cNvSpPr/>
            <p:nvPr/>
          </p:nvSpPr>
          <p:spPr>
            <a:xfrm>
              <a:off x="897597" y="685800"/>
              <a:ext cx="207853" cy="203201"/>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263" name="Kreis"/>
            <p:cNvSpPr/>
            <p:nvPr/>
          </p:nvSpPr>
          <p:spPr>
            <a:xfrm>
              <a:off x="746917" y="1336302"/>
              <a:ext cx="207854" cy="203201"/>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264" name="Kreis"/>
            <p:cNvSpPr/>
            <p:nvPr/>
          </p:nvSpPr>
          <p:spPr>
            <a:xfrm>
              <a:off x="0" y="1207911"/>
              <a:ext cx="207853" cy="203201"/>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265" name="Kreis"/>
            <p:cNvSpPr/>
            <p:nvPr/>
          </p:nvSpPr>
          <p:spPr>
            <a:xfrm>
              <a:off x="281119" y="0"/>
              <a:ext cx="207853" cy="203200"/>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grpSp>
      <p:grpSp>
        <p:nvGrpSpPr>
          <p:cNvPr id="274" name="Gruppieren"/>
          <p:cNvGrpSpPr/>
          <p:nvPr/>
        </p:nvGrpSpPr>
        <p:grpSpPr>
          <a:xfrm flipH="1" rot="10800000">
            <a:off x="11187612" y="6856853"/>
            <a:ext cx="1105451" cy="2096912"/>
            <a:chOff x="0" y="0"/>
            <a:chExt cx="1105449" cy="2096911"/>
          </a:xfrm>
        </p:grpSpPr>
        <p:sp>
          <p:nvSpPr>
            <p:cNvPr id="267" name="Kreis"/>
            <p:cNvSpPr/>
            <p:nvPr/>
          </p:nvSpPr>
          <p:spPr>
            <a:xfrm>
              <a:off x="616478" y="1893711"/>
              <a:ext cx="207853" cy="203201"/>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268" name="Kreis"/>
            <p:cNvSpPr/>
            <p:nvPr/>
          </p:nvSpPr>
          <p:spPr>
            <a:xfrm>
              <a:off x="596237" y="888539"/>
              <a:ext cx="207853" cy="203201"/>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269" name="Kreis"/>
            <p:cNvSpPr/>
            <p:nvPr/>
          </p:nvSpPr>
          <p:spPr>
            <a:xfrm>
              <a:off x="303211" y="1654184"/>
              <a:ext cx="207853" cy="203201"/>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270" name="Kreis"/>
            <p:cNvSpPr/>
            <p:nvPr/>
          </p:nvSpPr>
          <p:spPr>
            <a:xfrm>
              <a:off x="897597" y="685800"/>
              <a:ext cx="207853" cy="203201"/>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271" name="Kreis"/>
            <p:cNvSpPr/>
            <p:nvPr/>
          </p:nvSpPr>
          <p:spPr>
            <a:xfrm>
              <a:off x="746917" y="1336302"/>
              <a:ext cx="207854" cy="203201"/>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272" name="Kreis"/>
            <p:cNvSpPr/>
            <p:nvPr/>
          </p:nvSpPr>
          <p:spPr>
            <a:xfrm>
              <a:off x="0" y="1207911"/>
              <a:ext cx="207853" cy="203201"/>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273" name="Kreis"/>
            <p:cNvSpPr/>
            <p:nvPr/>
          </p:nvSpPr>
          <p:spPr>
            <a:xfrm>
              <a:off x="281119" y="0"/>
              <a:ext cx="207853" cy="203200"/>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grpSp>
      <p:grpSp>
        <p:nvGrpSpPr>
          <p:cNvPr id="282" name="Gruppieren"/>
          <p:cNvGrpSpPr/>
          <p:nvPr/>
        </p:nvGrpSpPr>
        <p:grpSpPr>
          <a:xfrm>
            <a:off x="7274592" y="6309043"/>
            <a:ext cx="1433932" cy="2006141"/>
            <a:chOff x="0" y="0"/>
            <a:chExt cx="1433930" cy="2006139"/>
          </a:xfrm>
        </p:grpSpPr>
        <p:sp>
          <p:nvSpPr>
            <p:cNvPr id="275" name="Kreis"/>
            <p:cNvSpPr/>
            <p:nvPr/>
          </p:nvSpPr>
          <p:spPr>
            <a:xfrm>
              <a:off x="1095639" y="1802939"/>
              <a:ext cx="207853" cy="203201"/>
            </a:xfrm>
            <a:prstGeom prst="ellipse">
              <a:avLst/>
            </a:prstGeom>
            <a:solidFill>
              <a:srgbClr val="DADEE1"/>
            </a:solidFill>
            <a:ln w="12700" cap="flat">
              <a:solidFill>
                <a:schemeClr val="accent1"/>
              </a:solidFill>
              <a:prstDash val="solid"/>
              <a:bevel/>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276" name="Kreis"/>
            <p:cNvSpPr/>
            <p:nvPr/>
          </p:nvSpPr>
          <p:spPr>
            <a:xfrm>
              <a:off x="616478" y="888539"/>
              <a:ext cx="207853" cy="203201"/>
            </a:xfrm>
            <a:prstGeom prst="ellipse">
              <a:avLst/>
            </a:prstGeom>
            <a:solidFill>
              <a:srgbClr val="DADEE1"/>
            </a:solidFill>
            <a:ln w="12700" cap="flat">
              <a:solidFill>
                <a:schemeClr val="accent1"/>
              </a:solidFill>
              <a:prstDash val="solid"/>
              <a:bevel/>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277" name="Kreis"/>
            <p:cNvSpPr/>
            <p:nvPr/>
          </p:nvSpPr>
          <p:spPr>
            <a:xfrm>
              <a:off x="782372" y="1563412"/>
              <a:ext cx="207853" cy="203201"/>
            </a:xfrm>
            <a:prstGeom prst="ellipse">
              <a:avLst/>
            </a:prstGeom>
            <a:solidFill>
              <a:srgbClr val="DADEE1"/>
            </a:solidFill>
            <a:ln w="12700" cap="flat">
              <a:solidFill>
                <a:schemeClr val="accent1"/>
              </a:solidFill>
              <a:prstDash val="solid"/>
              <a:bevel/>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278" name="Kreis"/>
            <p:cNvSpPr/>
            <p:nvPr/>
          </p:nvSpPr>
          <p:spPr>
            <a:xfrm>
              <a:off x="1226078" y="1245530"/>
              <a:ext cx="207853" cy="203201"/>
            </a:xfrm>
            <a:prstGeom prst="ellipse">
              <a:avLst/>
            </a:prstGeom>
            <a:solidFill>
              <a:srgbClr val="DADEE1"/>
            </a:solidFill>
            <a:ln w="12700" cap="flat">
              <a:solidFill>
                <a:schemeClr val="accent1"/>
              </a:solidFill>
              <a:prstDash val="solid"/>
              <a:bevel/>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279" name="Kreis"/>
            <p:cNvSpPr/>
            <p:nvPr/>
          </p:nvSpPr>
          <p:spPr>
            <a:xfrm>
              <a:off x="479160" y="1117139"/>
              <a:ext cx="207853" cy="203201"/>
            </a:xfrm>
            <a:prstGeom prst="ellipse">
              <a:avLst/>
            </a:prstGeom>
            <a:solidFill>
              <a:srgbClr val="DADEE1"/>
            </a:solidFill>
            <a:ln w="12700" cap="flat">
              <a:solidFill>
                <a:schemeClr val="accent1"/>
              </a:solidFill>
              <a:prstDash val="solid"/>
              <a:bevel/>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280" name="Kreis"/>
            <p:cNvSpPr/>
            <p:nvPr/>
          </p:nvSpPr>
          <p:spPr>
            <a:xfrm>
              <a:off x="0" y="202739"/>
              <a:ext cx="207853" cy="203201"/>
            </a:xfrm>
            <a:prstGeom prst="ellipse">
              <a:avLst/>
            </a:prstGeom>
            <a:solidFill>
              <a:srgbClr val="DADEE1"/>
            </a:solidFill>
            <a:ln w="12700" cap="flat">
              <a:solidFill>
                <a:schemeClr val="accent1"/>
              </a:solidFill>
              <a:prstDash val="solid"/>
              <a:bevel/>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281" name="Kreis"/>
            <p:cNvSpPr/>
            <p:nvPr/>
          </p:nvSpPr>
          <p:spPr>
            <a:xfrm>
              <a:off x="301360" y="0"/>
              <a:ext cx="207853" cy="203200"/>
            </a:xfrm>
            <a:prstGeom prst="ellipse">
              <a:avLst/>
            </a:prstGeom>
            <a:solidFill>
              <a:srgbClr val="DADEE1"/>
            </a:solidFill>
            <a:ln w="12700" cap="flat">
              <a:solidFill>
                <a:schemeClr val="accent1"/>
              </a:solidFill>
              <a:prstDash val="solid"/>
              <a:bevel/>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grpSp>
      <p:sp>
        <p:nvSpPr>
          <p:cNvPr id="283" name="Kreis"/>
          <p:cNvSpPr/>
          <p:nvPr/>
        </p:nvSpPr>
        <p:spPr>
          <a:xfrm flipH="1">
            <a:off x="9272531" y="8084589"/>
            <a:ext cx="207853" cy="203201"/>
          </a:xfrm>
          <a:prstGeom prst="ellipse">
            <a:avLst/>
          </a:prstGeom>
          <a:solidFill>
            <a:srgbClr val="DADEE1"/>
          </a:solidFill>
          <a:ln w="12700">
            <a:solidFill>
              <a:schemeClr val="accent1"/>
            </a:solidFill>
            <a:bevel/>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284" name="Kreis"/>
          <p:cNvSpPr/>
          <p:nvPr/>
        </p:nvSpPr>
        <p:spPr>
          <a:xfrm flipH="1">
            <a:off x="9751692" y="7170190"/>
            <a:ext cx="207853" cy="203201"/>
          </a:xfrm>
          <a:prstGeom prst="ellipse">
            <a:avLst/>
          </a:prstGeom>
          <a:solidFill>
            <a:srgbClr val="DADEE1"/>
          </a:solidFill>
          <a:ln w="12700">
            <a:solidFill>
              <a:schemeClr val="accent1"/>
            </a:solidFill>
            <a:bevel/>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285" name="Kreis"/>
          <p:cNvSpPr/>
          <p:nvPr/>
        </p:nvSpPr>
        <p:spPr>
          <a:xfrm flipH="1">
            <a:off x="9585798" y="7845063"/>
            <a:ext cx="207853" cy="203201"/>
          </a:xfrm>
          <a:prstGeom prst="ellipse">
            <a:avLst/>
          </a:prstGeom>
          <a:solidFill>
            <a:srgbClr val="DADEE1"/>
          </a:solidFill>
          <a:ln w="12700">
            <a:solidFill>
              <a:schemeClr val="accent1"/>
            </a:solidFill>
            <a:bevel/>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286" name="Kreis"/>
          <p:cNvSpPr/>
          <p:nvPr/>
        </p:nvSpPr>
        <p:spPr>
          <a:xfrm flipH="1">
            <a:off x="9272531" y="6856327"/>
            <a:ext cx="207853" cy="203201"/>
          </a:xfrm>
          <a:prstGeom prst="ellipse">
            <a:avLst/>
          </a:prstGeom>
          <a:solidFill>
            <a:srgbClr val="DADEE1"/>
          </a:solidFill>
          <a:ln w="12700">
            <a:solidFill>
              <a:schemeClr val="accent1"/>
            </a:solidFill>
            <a:bevel/>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287" name="Kreis"/>
          <p:cNvSpPr/>
          <p:nvPr/>
        </p:nvSpPr>
        <p:spPr>
          <a:xfrm flipH="1">
            <a:off x="9889010" y="7398790"/>
            <a:ext cx="207853" cy="203201"/>
          </a:xfrm>
          <a:prstGeom prst="ellipse">
            <a:avLst/>
          </a:prstGeom>
          <a:solidFill>
            <a:srgbClr val="DADEE1"/>
          </a:solidFill>
          <a:ln w="12700">
            <a:solidFill>
              <a:schemeClr val="accent1"/>
            </a:solidFill>
            <a:bevel/>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288" name="Kreis"/>
          <p:cNvSpPr/>
          <p:nvPr/>
        </p:nvSpPr>
        <p:spPr>
          <a:xfrm flipH="1">
            <a:off x="9801989" y="6343138"/>
            <a:ext cx="207853" cy="203201"/>
          </a:xfrm>
          <a:prstGeom prst="ellipse">
            <a:avLst/>
          </a:prstGeom>
          <a:solidFill>
            <a:srgbClr val="DADEE1"/>
          </a:solidFill>
          <a:ln w="12700">
            <a:solidFill>
              <a:schemeClr val="accent1"/>
            </a:solidFill>
            <a:bevel/>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289" name="Kreis"/>
          <p:cNvSpPr/>
          <p:nvPr/>
        </p:nvSpPr>
        <p:spPr>
          <a:xfrm flipH="1">
            <a:off x="9508010" y="5810259"/>
            <a:ext cx="207853" cy="203201"/>
          </a:xfrm>
          <a:prstGeom prst="ellipse">
            <a:avLst/>
          </a:prstGeom>
          <a:solidFill>
            <a:srgbClr val="DADEE1"/>
          </a:solidFill>
          <a:ln w="12700">
            <a:solidFill>
              <a:schemeClr val="accent1"/>
            </a:solidFill>
            <a:bevel/>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290" name="Kreis"/>
          <p:cNvSpPr/>
          <p:nvPr/>
        </p:nvSpPr>
        <p:spPr>
          <a:xfrm flipH="1">
            <a:off x="11444655" y="6717357"/>
            <a:ext cx="207853" cy="203201"/>
          </a:xfrm>
          <a:prstGeom prst="ellipse">
            <a:avLst/>
          </a:prstGeom>
          <a:solidFill>
            <a:srgbClr val="DADEE1"/>
          </a:solidFill>
          <a:ln w="12700">
            <a:solidFill>
              <a:schemeClr val="accent1"/>
            </a:solidFill>
            <a:bevel/>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291" name="Kreis"/>
          <p:cNvSpPr/>
          <p:nvPr/>
        </p:nvSpPr>
        <p:spPr>
          <a:xfrm flipH="1">
            <a:off x="11610549" y="7007097"/>
            <a:ext cx="207853" cy="203201"/>
          </a:xfrm>
          <a:prstGeom prst="ellipse">
            <a:avLst/>
          </a:prstGeom>
          <a:solidFill>
            <a:srgbClr val="DADEE1"/>
          </a:solidFill>
          <a:ln w="12700">
            <a:solidFill>
              <a:schemeClr val="accent1"/>
            </a:solidFill>
            <a:bevel/>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292" name="Kreis"/>
          <p:cNvSpPr/>
          <p:nvPr/>
        </p:nvSpPr>
        <p:spPr>
          <a:xfrm flipH="1">
            <a:off x="11444655" y="7681971"/>
            <a:ext cx="207853" cy="203201"/>
          </a:xfrm>
          <a:prstGeom prst="ellipse">
            <a:avLst/>
          </a:prstGeom>
          <a:solidFill>
            <a:srgbClr val="DADEE1"/>
          </a:solidFill>
          <a:ln w="12700">
            <a:solidFill>
              <a:schemeClr val="accent1"/>
            </a:solidFill>
            <a:bevel/>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293" name="Kreis"/>
          <p:cNvSpPr/>
          <p:nvPr/>
        </p:nvSpPr>
        <p:spPr>
          <a:xfrm flipH="1">
            <a:off x="11000949" y="7364089"/>
            <a:ext cx="207853" cy="203201"/>
          </a:xfrm>
          <a:prstGeom prst="ellipse">
            <a:avLst/>
          </a:prstGeom>
          <a:solidFill>
            <a:srgbClr val="DADEE1"/>
          </a:solidFill>
          <a:ln w="12700">
            <a:solidFill>
              <a:schemeClr val="accent1"/>
            </a:solidFill>
            <a:bevel/>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294" name="Kreis"/>
          <p:cNvSpPr/>
          <p:nvPr/>
        </p:nvSpPr>
        <p:spPr>
          <a:xfrm flipH="1">
            <a:off x="11747867" y="7235697"/>
            <a:ext cx="207853" cy="203201"/>
          </a:xfrm>
          <a:prstGeom prst="ellipse">
            <a:avLst/>
          </a:prstGeom>
          <a:solidFill>
            <a:srgbClr val="DADEE1"/>
          </a:solidFill>
          <a:ln w="12700">
            <a:solidFill>
              <a:schemeClr val="accent1"/>
            </a:solidFill>
            <a:bevel/>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295" name="Kreis"/>
          <p:cNvSpPr/>
          <p:nvPr/>
        </p:nvSpPr>
        <p:spPr>
          <a:xfrm flipH="1">
            <a:off x="12167099" y="6587510"/>
            <a:ext cx="207854" cy="203201"/>
          </a:xfrm>
          <a:prstGeom prst="ellipse">
            <a:avLst/>
          </a:prstGeom>
          <a:solidFill>
            <a:srgbClr val="DADEE1"/>
          </a:solidFill>
          <a:ln w="12700">
            <a:solidFill>
              <a:schemeClr val="accent1"/>
            </a:solidFill>
            <a:bevel/>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296" name="Kreis"/>
          <p:cNvSpPr/>
          <p:nvPr/>
        </p:nvSpPr>
        <p:spPr>
          <a:xfrm flipH="1">
            <a:off x="11925667" y="6118558"/>
            <a:ext cx="207853" cy="203201"/>
          </a:xfrm>
          <a:prstGeom prst="ellipse">
            <a:avLst/>
          </a:prstGeom>
          <a:solidFill>
            <a:srgbClr val="DADEE1"/>
          </a:solidFill>
          <a:ln w="12700">
            <a:solidFill>
              <a:schemeClr val="accent1"/>
            </a:solidFill>
            <a:bevel/>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297" name="Kreis"/>
          <p:cNvSpPr/>
          <p:nvPr/>
        </p:nvSpPr>
        <p:spPr>
          <a:xfrm>
            <a:off x="7741346" y="6162497"/>
            <a:ext cx="207853" cy="203201"/>
          </a:xfrm>
          <a:prstGeom prst="ellipse">
            <a:avLst/>
          </a:prstGeom>
          <a:solidFill>
            <a:srgbClr val="717C87"/>
          </a:solidFill>
          <a:ln w="12700">
            <a:miter lim="400000"/>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298" name="Kreis"/>
          <p:cNvSpPr/>
          <p:nvPr/>
        </p:nvSpPr>
        <p:spPr>
          <a:xfrm>
            <a:off x="8042707" y="5959758"/>
            <a:ext cx="207853" cy="203201"/>
          </a:xfrm>
          <a:prstGeom prst="ellipse">
            <a:avLst/>
          </a:prstGeom>
          <a:solidFill>
            <a:srgbClr val="717C87"/>
          </a:solidFill>
          <a:ln w="12700">
            <a:miter lim="400000"/>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299" name="Kreis"/>
          <p:cNvSpPr/>
          <p:nvPr/>
        </p:nvSpPr>
        <p:spPr>
          <a:xfrm>
            <a:off x="8046911" y="6391097"/>
            <a:ext cx="207853" cy="203201"/>
          </a:xfrm>
          <a:prstGeom prst="ellipse">
            <a:avLst/>
          </a:prstGeom>
          <a:solidFill>
            <a:srgbClr val="717C87"/>
          </a:solidFill>
          <a:ln w="12700">
            <a:miter lim="400000"/>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300" name="Kreis"/>
          <p:cNvSpPr/>
          <p:nvPr/>
        </p:nvSpPr>
        <p:spPr>
          <a:xfrm>
            <a:off x="7604028" y="6391097"/>
            <a:ext cx="207853" cy="203201"/>
          </a:xfrm>
          <a:prstGeom prst="ellipse">
            <a:avLst/>
          </a:prstGeom>
          <a:solidFill>
            <a:srgbClr val="717C87"/>
          </a:solidFill>
          <a:ln w="12700">
            <a:miter lim="400000"/>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301" name="Kreis"/>
          <p:cNvSpPr/>
          <p:nvPr/>
        </p:nvSpPr>
        <p:spPr>
          <a:xfrm>
            <a:off x="7426228" y="5833689"/>
            <a:ext cx="207853" cy="203201"/>
          </a:xfrm>
          <a:prstGeom prst="ellipse">
            <a:avLst/>
          </a:prstGeom>
          <a:solidFill>
            <a:srgbClr val="717C87"/>
          </a:solidFill>
          <a:ln w="12700">
            <a:miter lim="400000"/>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302" name="Kreis"/>
          <p:cNvSpPr/>
          <p:nvPr/>
        </p:nvSpPr>
        <p:spPr>
          <a:xfrm>
            <a:off x="7884192" y="5603717"/>
            <a:ext cx="207853" cy="203201"/>
          </a:xfrm>
          <a:prstGeom prst="ellipse">
            <a:avLst/>
          </a:prstGeom>
          <a:solidFill>
            <a:srgbClr val="717C87"/>
          </a:solidFill>
          <a:ln w="12700">
            <a:miter lim="400000"/>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303" name="Kreis"/>
          <p:cNvSpPr/>
          <p:nvPr/>
        </p:nvSpPr>
        <p:spPr>
          <a:xfrm>
            <a:off x="7426228" y="5273958"/>
            <a:ext cx="207853" cy="203201"/>
          </a:xfrm>
          <a:prstGeom prst="ellipse">
            <a:avLst/>
          </a:prstGeom>
          <a:solidFill>
            <a:srgbClr val="717C87"/>
          </a:solidFill>
          <a:ln w="12700">
            <a:miter lim="400000"/>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304" name="Kreis"/>
          <p:cNvSpPr/>
          <p:nvPr/>
        </p:nvSpPr>
        <p:spPr>
          <a:xfrm>
            <a:off x="7734468" y="5833689"/>
            <a:ext cx="207853" cy="203201"/>
          </a:xfrm>
          <a:prstGeom prst="ellipse">
            <a:avLst/>
          </a:prstGeom>
          <a:solidFill>
            <a:srgbClr val="717C87"/>
          </a:solidFill>
          <a:ln w="12700">
            <a:miter lim="400000"/>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305" name="Kreis"/>
          <p:cNvSpPr/>
          <p:nvPr/>
        </p:nvSpPr>
        <p:spPr>
          <a:xfrm>
            <a:off x="9734125" y="6411234"/>
            <a:ext cx="207854" cy="203201"/>
          </a:xfrm>
          <a:prstGeom prst="ellipse">
            <a:avLst/>
          </a:prstGeom>
          <a:solidFill>
            <a:srgbClr val="717C87"/>
          </a:solidFill>
          <a:ln w="12700">
            <a:miter lim="400000"/>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306" name="Kreis"/>
          <p:cNvSpPr/>
          <p:nvPr/>
        </p:nvSpPr>
        <p:spPr>
          <a:xfrm>
            <a:off x="10035486" y="6208495"/>
            <a:ext cx="207853" cy="203201"/>
          </a:xfrm>
          <a:prstGeom prst="ellipse">
            <a:avLst/>
          </a:prstGeom>
          <a:solidFill>
            <a:srgbClr val="717C87"/>
          </a:solidFill>
          <a:ln w="12700">
            <a:miter lim="400000"/>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307" name="Kreis"/>
          <p:cNvSpPr/>
          <p:nvPr/>
        </p:nvSpPr>
        <p:spPr>
          <a:xfrm>
            <a:off x="10039690" y="6639835"/>
            <a:ext cx="207853" cy="203201"/>
          </a:xfrm>
          <a:prstGeom prst="ellipse">
            <a:avLst/>
          </a:prstGeom>
          <a:solidFill>
            <a:srgbClr val="717C87"/>
          </a:solidFill>
          <a:ln w="12700">
            <a:miter lim="400000"/>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308" name="Kreis"/>
          <p:cNvSpPr/>
          <p:nvPr/>
        </p:nvSpPr>
        <p:spPr>
          <a:xfrm>
            <a:off x="9596808" y="6639835"/>
            <a:ext cx="207853" cy="203201"/>
          </a:xfrm>
          <a:prstGeom prst="ellipse">
            <a:avLst/>
          </a:prstGeom>
          <a:solidFill>
            <a:srgbClr val="717C87"/>
          </a:solidFill>
          <a:ln w="12700">
            <a:miter lim="400000"/>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309" name="Kreis"/>
          <p:cNvSpPr/>
          <p:nvPr/>
        </p:nvSpPr>
        <p:spPr>
          <a:xfrm>
            <a:off x="9419008" y="6082426"/>
            <a:ext cx="207853" cy="203201"/>
          </a:xfrm>
          <a:prstGeom prst="ellipse">
            <a:avLst/>
          </a:prstGeom>
          <a:solidFill>
            <a:srgbClr val="717C87"/>
          </a:solidFill>
          <a:ln w="12700">
            <a:miter lim="400000"/>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310" name="Kreis"/>
          <p:cNvSpPr/>
          <p:nvPr/>
        </p:nvSpPr>
        <p:spPr>
          <a:xfrm>
            <a:off x="9876971" y="5852454"/>
            <a:ext cx="207853" cy="203201"/>
          </a:xfrm>
          <a:prstGeom prst="ellipse">
            <a:avLst/>
          </a:prstGeom>
          <a:solidFill>
            <a:srgbClr val="717C87"/>
          </a:solidFill>
          <a:ln w="12700">
            <a:miter lim="400000"/>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311" name="Kreis"/>
          <p:cNvSpPr/>
          <p:nvPr/>
        </p:nvSpPr>
        <p:spPr>
          <a:xfrm>
            <a:off x="9419008" y="5522695"/>
            <a:ext cx="207853" cy="203201"/>
          </a:xfrm>
          <a:prstGeom prst="ellipse">
            <a:avLst/>
          </a:prstGeom>
          <a:solidFill>
            <a:srgbClr val="717C87"/>
          </a:solidFill>
          <a:ln w="12700">
            <a:miter lim="400000"/>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312" name="Kreis"/>
          <p:cNvSpPr/>
          <p:nvPr/>
        </p:nvSpPr>
        <p:spPr>
          <a:xfrm>
            <a:off x="9727247" y="6082426"/>
            <a:ext cx="207853" cy="203201"/>
          </a:xfrm>
          <a:prstGeom prst="ellipse">
            <a:avLst/>
          </a:prstGeom>
          <a:solidFill>
            <a:srgbClr val="717C87"/>
          </a:solidFill>
          <a:ln w="12700">
            <a:miter lim="400000"/>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grpSp>
        <p:nvGrpSpPr>
          <p:cNvPr id="321" name="Gruppieren"/>
          <p:cNvGrpSpPr/>
          <p:nvPr/>
        </p:nvGrpSpPr>
        <p:grpSpPr>
          <a:xfrm flipH="1">
            <a:off x="11277786" y="5360865"/>
            <a:ext cx="828535" cy="1320340"/>
            <a:chOff x="0" y="0"/>
            <a:chExt cx="828534" cy="1320339"/>
          </a:xfrm>
        </p:grpSpPr>
        <p:sp>
          <p:nvSpPr>
            <p:cNvPr id="313" name="Kreis"/>
            <p:cNvSpPr/>
            <p:nvPr/>
          </p:nvSpPr>
          <p:spPr>
            <a:xfrm>
              <a:off x="315117" y="888539"/>
              <a:ext cx="207854" cy="203201"/>
            </a:xfrm>
            <a:prstGeom prst="ellipse">
              <a:avLst/>
            </a:prstGeom>
            <a:solidFill>
              <a:srgbClr val="717C8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14" name="Kreis"/>
            <p:cNvSpPr/>
            <p:nvPr/>
          </p:nvSpPr>
          <p:spPr>
            <a:xfrm>
              <a:off x="616478" y="685800"/>
              <a:ext cx="207853" cy="203200"/>
            </a:xfrm>
            <a:prstGeom prst="ellipse">
              <a:avLst/>
            </a:prstGeom>
            <a:solidFill>
              <a:srgbClr val="717C8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15" name="Kreis"/>
            <p:cNvSpPr/>
            <p:nvPr/>
          </p:nvSpPr>
          <p:spPr>
            <a:xfrm>
              <a:off x="620682" y="1117139"/>
              <a:ext cx="207853" cy="203201"/>
            </a:xfrm>
            <a:prstGeom prst="ellipse">
              <a:avLst/>
            </a:prstGeom>
            <a:solidFill>
              <a:srgbClr val="717C8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16" name="Kreis"/>
            <p:cNvSpPr/>
            <p:nvPr/>
          </p:nvSpPr>
          <p:spPr>
            <a:xfrm>
              <a:off x="177800" y="1117139"/>
              <a:ext cx="207853" cy="203201"/>
            </a:xfrm>
            <a:prstGeom prst="ellipse">
              <a:avLst/>
            </a:prstGeom>
            <a:solidFill>
              <a:srgbClr val="717C8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17" name="Kreis"/>
            <p:cNvSpPr/>
            <p:nvPr/>
          </p:nvSpPr>
          <p:spPr>
            <a:xfrm>
              <a:off x="0" y="559730"/>
              <a:ext cx="207853" cy="203201"/>
            </a:xfrm>
            <a:prstGeom prst="ellipse">
              <a:avLst/>
            </a:prstGeom>
            <a:solidFill>
              <a:srgbClr val="717C8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18" name="Kreis"/>
            <p:cNvSpPr/>
            <p:nvPr/>
          </p:nvSpPr>
          <p:spPr>
            <a:xfrm>
              <a:off x="457963" y="329758"/>
              <a:ext cx="207853" cy="203201"/>
            </a:xfrm>
            <a:prstGeom prst="ellipse">
              <a:avLst/>
            </a:prstGeom>
            <a:solidFill>
              <a:srgbClr val="717C8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19" name="Kreis"/>
            <p:cNvSpPr/>
            <p:nvPr/>
          </p:nvSpPr>
          <p:spPr>
            <a:xfrm>
              <a:off x="0" y="0"/>
              <a:ext cx="207853" cy="203200"/>
            </a:xfrm>
            <a:prstGeom prst="ellipse">
              <a:avLst/>
            </a:prstGeom>
            <a:solidFill>
              <a:srgbClr val="717C8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20" name="Kreis"/>
            <p:cNvSpPr/>
            <p:nvPr/>
          </p:nvSpPr>
          <p:spPr>
            <a:xfrm>
              <a:off x="308239" y="559730"/>
              <a:ext cx="207853" cy="203201"/>
            </a:xfrm>
            <a:prstGeom prst="ellipse">
              <a:avLst/>
            </a:prstGeom>
            <a:solidFill>
              <a:srgbClr val="717C8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grpSp>
      <p:grpSp>
        <p:nvGrpSpPr>
          <p:cNvPr id="370" name="Gruppieren"/>
          <p:cNvGrpSpPr/>
          <p:nvPr/>
        </p:nvGrpSpPr>
        <p:grpSpPr>
          <a:xfrm>
            <a:off x="155970" y="4936291"/>
            <a:ext cx="5726610" cy="4610710"/>
            <a:chOff x="0" y="0"/>
            <a:chExt cx="5726609" cy="4610709"/>
          </a:xfrm>
        </p:grpSpPr>
        <p:sp>
          <p:nvSpPr>
            <p:cNvPr id="322" name="Linie"/>
            <p:cNvSpPr/>
            <p:nvPr/>
          </p:nvSpPr>
          <p:spPr>
            <a:xfrm flipV="1">
              <a:off x="615187" y="33090"/>
              <a:ext cx="1" cy="4084005"/>
            </a:xfrm>
            <a:prstGeom prst="line">
              <a:avLst/>
            </a:prstGeom>
            <a:noFill/>
            <a:ln w="25400" cap="flat">
              <a:solidFill>
                <a:schemeClr val="accent1"/>
              </a:solidFill>
              <a:prstDash val="solid"/>
              <a:bevel/>
              <a:tailEnd type="triangle" w="med" len="med"/>
            </a:ln>
            <a:effectLst>
              <a:outerShdw sx="100000" sy="100000" kx="0" ky="0" algn="b" rotWithShape="0" blurRad="50800" dist="25400" dir="5400000">
                <a:srgbClr val="000000">
                  <a:alpha val="38000"/>
                </a:srgbClr>
              </a:outerShdw>
            </a:effectLst>
          </p:spPr>
          <p:txBody>
            <a:bodyPr wrap="square" lIns="65023" tIns="65023" rIns="65023" bIns="65023" numCol="1" anchor="t">
              <a:noAutofit/>
            </a:bodyPr>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323" name="Linie"/>
            <p:cNvSpPr/>
            <p:nvPr/>
          </p:nvSpPr>
          <p:spPr>
            <a:xfrm>
              <a:off x="725253" y="4176361"/>
              <a:ext cx="4966517" cy="1"/>
            </a:xfrm>
            <a:prstGeom prst="line">
              <a:avLst/>
            </a:prstGeom>
            <a:noFill/>
            <a:ln w="25400" cap="flat">
              <a:solidFill>
                <a:schemeClr val="accent1"/>
              </a:solidFill>
              <a:prstDash val="solid"/>
              <a:bevel/>
              <a:tailEnd type="triangle" w="med" len="med"/>
            </a:ln>
            <a:effectLst>
              <a:outerShdw sx="100000" sy="100000" kx="0" ky="0" algn="b" rotWithShape="0" blurRad="50800" dist="25400" dir="5400000">
                <a:srgbClr val="000000">
                  <a:alpha val="38000"/>
                </a:srgbClr>
              </a:outerShdw>
            </a:effectLst>
          </p:spPr>
          <p:txBody>
            <a:bodyPr wrap="square" lIns="65023" tIns="65023" rIns="65023" bIns="65023" numCol="1" anchor="t">
              <a:noAutofit/>
            </a:bodyPr>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324" name="Kreis"/>
            <p:cNvSpPr/>
            <p:nvPr/>
          </p:nvSpPr>
          <p:spPr>
            <a:xfrm>
              <a:off x="2204701" y="2667827"/>
              <a:ext cx="207853" cy="203201"/>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25" name="Kreis"/>
            <p:cNvSpPr/>
            <p:nvPr/>
          </p:nvSpPr>
          <p:spPr>
            <a:xfrm>
              <a:off x="1939074" y="3038685"/>
              <a:ext cx="207853" cy="203201"/>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26" name="Kreis"/>
            <p:cNvSpPr/>
            <p:nvPr/>
          </p:nvSpPr>
          <p:spPr>
            <a:xfrm>
              <a:off x="1637713" y="2681693"/>
              <a:ext cx="207853" cy="203201"/>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27" name="Kreis"/>
            <p:cNvSpPr/>
            <p:nvPr/>
          </p:nvSpPr>
          <p:spPr>
            <a:xfrm>
              <a:off x="1803607" y="3356567"/>
              <a:ext cx="207853" cy="203201"/>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28" name="Kreis"/>
            <p:cNvSpPr/>
            <p:nvPr/>
          </p:nvSpPr>
          <p:spPr>
            <a:xfrm>
              <a:off x="1939074" y="2478954"/>
              <a:ext cx="207853" cy="203201"/>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29" name="Kreis"/>
            <p:cNvSpPr/>
            <p:nvPr/>
          </p:nvSpPr>
          <p:spPr>
            <a:xfrm>
              <a:off x="2247313" y="3038685"/>
              <a:ext cx="207853" cy="203201"/>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30" name="Kreis"/>
            <p:cNvSpPr/>
            <p:nvPr/>
          </p:nvSpPr>
          <p:spPr>
            <a:xfrm>
              <a:off x="1500395" y="2910293"/>
              <a:ext cx="207853" cy="203201"/>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31" name="Kreis"/>
            <p:cNvSpPr/>
            <p:nvPr/>
          </p:nvSpPr>
          <p:spPr>
            <a:xfrm>
              <a:off x="1322595" y="2352885"/>
              <a:ext cx="207853" cy="203201"/>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32" name="Kreis"/>
            <p:cNvSpPr/>
            <p:nvPr/>
          </p:nvSpPr>
          <p:spPr>
            <a:xfrm>
              <a:off x="1203684" y="3140285"/>
              <a:ext cx="207853" cy="203201"/>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33" name="Kreis"/>
            <p:cNvSpPr/>
            <p:nvPr/>
          </p:nvSpPr>
          <p:spPr>
            <a:xfrm>
              <a:off x="1187128" y="2670767"/>
              <a:ext cx="207853" cy="203201"/>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34" name="Kreis"/>
            <p:cNvSpPr/>
            <p:nvPr/>
          </p:nvSpPr>
          <p:spPr>
            <a:xfrm>
              <a:off x="1866422" y="2075092"/>
              <a:ext cx="207853" cy="203201"/>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35" name="Kreis"/>
            <p:cNvSpPr/>
            <p:nvPr/>
          </p:nvSpPr>
          <p:spPr>
            <a:xfrm>
              <a:off x="1630835" y="2352885"/>
              <a:ext cx="207853" cy="203201"/>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36" name="Kreis"/>
            <p:cNvSpPr/>
            <p:nvPr/>
          </p:nvSpPr>
          <p:spPr>
            <a:xfrm>
              <a:off x="3187377" y="1255740"/>
              <a:ext cx="207853" cy="203201"/>
            </a:xfrm>
            <a:prstGeom prst="ellipse">
              <a:avLst/>
            </a:prstGeom>
            <a:solidFill>
              <a:srgbClr val="DADEE1"/>
            </a:solidFill>
            <a:ln w="12700" cap="flat">
              <a:solidFill>
                <a:schemeClr val="accent1"/>
              </a:solidFill>
              <a:prstDash val="solid"/>
              <a:bevel/>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37" name="Kreis"/>
            <p:cNvSpPr/>
            <p:nvPr/>
          </p:nvSpPr>
          <p:spPr>
            <a:xfrm>
              <a:off x="3218885" y="2158345"/>
              <a:ext cx="207853" cy="203201"/>
            </a:xfrm>
            <a:prstGeom prst="ellipse">
              <a:avLst/>
            </a:prstGeom>
            <a:solidFill>
              <a:srgbClr val="DADEE1"/>
            </a:solidFill>
            <a:ln w="12700" cap="flat">
              <a:solidFill>
                <a:schemeClr val="accent1"/>
              </a:solidFill>
              <a:prstDash val="solid"/>
              <a:bevel/>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38" name="Kreis"/>
            <p:cNvSpPr/>
            <p:nvPr/>
          </p:nvSpPr>
          <p:spPr>
            <a:xfrm>
              <a:off x="2917524" y="1801353"/>
              <a:ext cx="207853" cy="203201"/>
            </a:xfrm>
            <a:prstGeom prst="ellipse">
              <a:avLst/>
            </a:prstGeom>
            <a:solidFill>
              <a:srgbClr val="DADEE1"/>
            </a:solidFill>
            <a:ln w="12700" cap="flat">
              <a:solidFill>
                <a:schemeClr val="accent1"/>
              </a:solidFill>
              <a:prstDash val="solid"/>
              <a:bevel/>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39" name="Kreis"/>
            <p:cNvSpPr/>
            <p:nvPr/>
          </p:nvSpPr>
          <p:spPr>
            <a:xfrm>
              <a:off x="3083418" y="2476227"/>
              <a:ext cx="207853" cy="203201"/>
            </a:xfrm>
            <a:prstGeom prst="ellipse">
              <a:avLst/>
            </a:prstGeom>
            <a:solidFill>
              <a:srgbClr val="DADEE1"/>
            </a:solidFill>
            <a:ln w="12700" cap="flat">
              <a:solidFill>
                <a:schemeClr val="accent1"/>
              </a:solidFill>
              <a:prstDash val="solid"/>
              <a:bevel/>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40" name="Kreis"/>
            <p:cNvSpPr/>
            <p:nvPr/>
          </p:nvSpPr>
          <p:spPr>
            <a:xfrm>
              <a:off x="3218885" y="1598614"/>
              <a:ext cx="207853" cy="203201"/>
            </a:xfrm>
            <a:prstGeom prst="ellipse">
              <a:avLst/>
            </a:prstGeom>
            <a:solidFill>
              <a:srgbClr val="DADEE1"/>
            </a:solidFill>
            <a:ln w="12700" cap="flat">
              <a:solidFill>
                <a:schemeClr val="accent1"/>
              </a:solidFill>
              <a:prstDash val="solid"/>
              <a:bevel/>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41" name="Kreis"/>
            <p:cNvSpPr/>
            <p:nvPr/>
          </p:nvSpPr>
          <p:spPr>
            <a:xfrm>
              <a:off x="3527125" y="2158345"/>
              <a:ext cx="207853" cy="203201"/>
            </a:xfrm>
            <a:prstGeom prst="ellipse">
              <a:avLst/>
            </a:prstGeom>
            <a:solidFill>
              <a:srgbClr val="DADEE1"/>
            </a:solidFill>
            <a:ln w="12700" cap="flat">
              <a:solidFill>
                <a:schemeClr val="accent1"/>
              </a:solidFill>
              <a:prstDash val="solid"/>
              <a:bevel/>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42" name="Kreis"/>
            <p:cNvSpPr/>
            <p:nvPr/>
          </p:nvSpPr>
          <p:spPr>
            <a:xfrm>
              <a:off x="2780206" y="2029953"/>
              <a:ext cx="207853" cy="203201"/>
            </a:xfrm>
            <a:prstGeom prst="ellipse">
              <a:avLst/>
            </a:prstGeom>
            <a:solidFill>
              <a:srgbClr val="DADEE1"/>
            </a:solidFill>
            <a:ln w="12700" cap="flat">
              <a:solidFill>
                <a:schemeClr val="accent1"/>
              </a:solidFill>
              <a:prstDash val="solid"/>
              <a:bevel/>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43" name="Kreis"/>
            <p:cNvSpPr/>
            <p:nvPr/>
          </p:nvSpPr>
          <p:spPr>
            <a:xfrm>
              <a:off x="2602406" y="1472545"/>
              <a:ext cx="207853" cy="203201"/>
            </a:xfrm>
            <a:prstGeom prst="ellipse">
              <a:avLst/>
            </a:prstGeom>
            <a:solidFill>
              <a:srgbClr val="DADEE1"/>
            </a:solidFill>
            <a:ln w="12700" cap="flat">
              <a:solidFill>
                <a:schemeClr val="accent1"/>
              </a:solidFill>
              <a:prstDash val="solid"/>
              <a:bevel/>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44" name="Kreis"/>
            <p:cNvSpPr/>
            <p:nvPr/>
          </p:nvSpPr>
          <p:spPr>
            <a:xfrm>
              <a:off x="2602406" y="2281474"/>
              <a:ext cx="207853" cy="203201"/>
            </a:xfrm>
            <a:prstGeom prst="ellipse">
              <a:avLst/>
            </a:prstGeom>
            <a:solidFill>
              <a:srgbClr val="DADEE1"/>
            </a:solidFill>
            <a:ln w="12700" cap="flat">
              <a:solidFill>
                <a:schemeClr val="accent1"/>
              </a:solidFill>
              <a:prstDash val="solid"/>
              <a:bevel/>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45" name="Kreis"/>
            <p:cNvSpPr/>
            <p:nvPr/>
          </p:nvSpPr>
          <p:spPr>
            <a:xfrm>
              <a:off x="2466939" y="1790427"/>
              <a:ext cx="207853" cy="203201"/>
            </a:xfrm>
            <a:prstGeom prst="ellipse">
              <a:avLst/>
            </a:prstGeom>
            <a:solidFill>
              <a:srgbClr val="DADEE1"/>
            </a:solidFill>
            <a:ln w="12700" cap="flat">
              <a:solidFill>
                <a:schemeClr val="accent1"/>
              </a:solidFill>
              <a:prstDash val="solid"/>
              <a:bevel/>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46" name="Kreis"/>
            <p:cNvSpPr/>
            <p:nvPr/>
          </p:nvSpPr>
          <p:spPr>
            <a:xfrm>
              <a:off x="3531769" y="1735557"/>
              <a:ext cx="207853" cy="203201"/>
            </a:xfrm>
            <a:prstGeom prst="ellipse">
              <a:avLst/>
            </a:prstGeom>
            <a:solidFill>
              <a:srgbClr val="DADEE1"/>
            </a:solidFill>
            <a:ln w="12700" cap="flat">
              <a:solidFill>
                <a:schemeClr val="accent1"/>
              </a:solidFill>
              <a:prstDash val="solid"/>
              <a:bevel/>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47" name="Kreis"/>
            <p:cNvSpPr/>
            <p:nvPr/>
          </p:nvSpPr>
          <p:spPr>
            <a:xfrm>
              <a:off x="2910646" y="1472545"/>
              <a:ext cx="207853" cy="203201"/>
            </a:xfrm>
            <a:prstGeom prst="ellipse">
              <a:avLst/>
            </a:prstGeom>
            <a:solidFill>
              <a:srgbClr val="DADEE1"/>
            </a:solidFill>
            <a:ln w="12700" cap="flat">
              <a:solidFill>
                <a:schemeClr val="accent1"/>
              </a:solidFill>
              <a:prstDash val="solid"/>
              <a:bevel/>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48" name="Kreis"/>
            <p:cNvSpPr/>
            <p:nvPr/>
          </p:nvSpPr>
          <p:spPr>
            <a:xfrm>
              <a:off x="4066275" y="426055"/>
              <a:ext cx="207853" cy="203201"/>
            </a:xfrm>
            <a:prstGeom prst="ellipse">
              <a:avLst/>
            </a:prstGeom>
            <a:solidFill>
              <a:srgbClr val="717C8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49" name="Kreis"/>
            <p:cNvSpPr/>
            <p:nvPr/>
          </p:nvSpPr>
          <p:spPr>
            <a:xfrm>
              <a:off x="4335089" y="1430101"/>
              <a:ext cx="207853" cy="203201"/>
            </a:xfrm>
            <a:prstGeom prst="ellipse">
              <a:avLst/>
            </a:prstGeom>
            <a:solidFill>
              <a:srgbClr val="717C8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50" name="Kreis"/>
            <p:cNvSpPr/>
            <p:nvPr/>
          </p:nvSpPr>
          <p:spPr>
            <a:xfrm>
              <a:off x="4033728" y="1073110"/>
              <a:ext cx="207854" cy="203201"/>
            </a:xfrm>
            <a:prstGeom prst="ellipse">
              <a:avLst/>
            </a:prstGeom>
            <a:solidFill>
              <a:srgbClr val="717C8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51" name="Kreis"/>
            <p:cNvSpPr/>
            <p:nvPr/>
          </p:nvSpPr>
          <p:spPr>
            <a:xfrm>
              <a:off x="4586448" y="1178857"/>
              <a:ext cx="207853" cy="203201"/>
            </a:xfrm>
            <a:prstGeom prst="ellipse">
              <a:avLst/>
            </a:prstGeom>
            <a:solidFill>
              <a:srgbClr val="717C8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52" name="Kreis"/>
            <p:cNvSpPr/>
            <p:nvPr/>
          </p:nvSpPr>
          <p:spPr>
            <a:xfrm>
              <a:off x="4335089" y="870370"/>
              <a:ext cx="207853" cy="203201"/>
            </a:xfrm>
            <a:prstGeom prst="ellipse">
              <a:avLst/>
            </a:prstGeom>
            <a:solidFill>
              <a:srgbClr val="717C8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53" name="Kreis"/>
            <p:cNvSpPr/>
            <p:nvPr/>
          </p:nvSpPr>
          <p:spPr>
            <a:xfrm>
              <a:off x="3510629" y="399787"/>
              <a:ext cx="207853" cy="203201"/>
            </a:xfrm>
            <a:prstGeom prst="ellipse">
              <a:avLst/>
            </a:prstGeom>
            <a:solidFill>
              <a:srgbClr val="717C8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54" name="Kreis"/>
            <p:cNvSpPr/>
            <p:nvPr/>
          </p:nvSpPr>
          <p:spPr>
            <a:xfrm>
              <a:off x="3896411" y="1301710"/>
              <a:ext cx="207853" cy="203201"/>
            </a:xfrm>
            <a:prstGeom prst="ellipse">
              <a:avLst/>
            </a:prstGeom>
            <a:solidFill>
              <a:srgbClr val="717C8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55" name="Kreis"/>
            <p:cNvSpPr/>
            <p:nvPr/>
          </p:nvSpPr>
          <p:spPr>
            <a:xfrm>
              <a:off x="3718611" y="744301"/>
              <a:ext cx="207853" cy="203201"/>
            </a:xfrm>
            <a:prstGeom prst="ellipse">
              <a:avLst/>
            </a:prstGeom>
            <a:solidFill>
              <a:srgbClr val="717C8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56" name="Kreis"/>
            <p:cNvSpPr/>
            <p:nvPr/>
          </p:nvSpPr>
          <p:spPr>
            <a:xfrm>
              <a:off x="3866508" y="1636949"/>
              <a:ext cx="207853" cy="203201"/>
            </a:xfrm>
            <a:prstGeom prst="ellipse">
              <a:avLst/>
            </a:prstGeom>
            <a:solidFill>
              <a:srgbClr val="717C8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57" name="Kreis"/>
            <p:cNvSpPr/>
            <p:nvPr/>
          </p:nvSpPr>
          <p:spPr>
            <a:xfrm>
              <a:off x="3583144" y="1062183"/>
              <a:ext cx="207853" cy="203201"/>
            </a:xfrm>
            <a:prstGeom prst="ellipse">
              <a:avLst/>
            </a:prstGeom>
            <a:solidFill>
              <a:srgbClr val="717C8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58" name="Kreis"/>
            <p:cNvSpPr/>
            <p:nvPr/>
          </p:nvSpPr>
          <p:spPr>
            <a:xfrm>
              <a:off x="4643328" y="679044"/>
              <a:ext cx="207854" cy="203201"/>
            </a:xfrm>
            <a:prstGeom prst="ellipse">
              <a:avLst/>
            </a:prstGeom>
            <a:solidFill>
              <a:srgbClr val="717C8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59" name="Kreis"/>
            <p:cNvSpPr/>
            <p:nvPr/>
          </p:nvSpPr>
          <p:spPr>
            <a:xfrm>
              <a:off x="4026850" y="744301"/>
              <a:ext cx="207853" cy="203201"/>
            </a:xfrm>
            <a:prstGeom prst="ellipse">
              <a:avLst/>
            </a:prstGeom>
            <a:solidFill>
              <a:srgbClr val="717C8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60" name="Linie"/>
            <p:cNvSpPr/>
            <p:nvPr/>
          </p:nvSpPr>
          <p:spPr>
            <a:xfrm flipV="1">
              <a:off x="1492302" y="618486"/>
              <a:ext cx="3051419" cy="2340795"/>
            </a:xfrm>
            <a:prstGeom prst="line">
              <a:avLst/>
            </a:prstGeom>
            <a:noFill/>
            <a:ln w="25400" cap="flat">
              <a:solidFill>
                <a:srgbClr val="469A8B"/>
              </a:solidFill>
              <a:prstDash val="solid"/>
              <a:bevel/>
            </a:ln>
            <a:effectLst>
              <a:outerShdw sx="100000" sy="100000" kx="0" ky="0" algn="b" rotWithShape="0" blurRad="50800" dist="25400" dir="5400000">
                <a:srgbClr val="000000">
                  <a:alpha val="38000"/>
                </a:srgbClr>
              </a:outerShdw>
            </a:effectLst>
          </p:spPr>
          <p:txBody>
            <a:bodyPr wrap="square" lIns="65023" tIns="65023" rIns="65023" bIns="65023" numCol="1" anchor="t">
              <a:noAutofit/>
            </a:bodyPr>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361" name="Linie"/>
            <p:cNvSpPr/>
            <p:nvPr/>
          </p:nvSpPr>
          <p:spPr>
            <a:xfrm flipH="1" flipV="1">
              <a:off x="3511737" y="1011632"/>
              <a:ext cx="1388984" cy="1"/>
            </a:xfrm>
            <a:prstGeom prst="line">
              <a:avLst/>
            </a:prstGeom>
            <a:noFill/>
            <a:ln w="25400" cap="flat">
              <a:solidFill>
                <a:schemeClr val="accent1"/>
              </a:solidFill>
              <a:prstDash val="solid"/>
              <a:bevel/>
            </a:ln>
            <a:effectLst>
              <a:outerShdw sx="100000" sy="100000" kx="0" ky="0" algn="b" rotWithShape="0" blurRad="50800" dist="25400" dir="5400000">
                <a:srgbClr val="000000">
                  <a:alpha val="38000"/>
                </a:srgbClr>
              </a:outerShdw>
            </a:effectLst>
          </p:spPr>
          <p:txBody>
            <a:bodyPr wrap="square" lIns="65023" tIns="65023" rIns="65023" bIns="65023" numCol="1" anchor="t">
              <a:noAutofit/>
            </a:bodyPr>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362" name="Linie"/>
            <p:cNvSpPr/>
            <p:nvPr/>
          </p:nvSpPr>
          <p:spPr>
            <a:xfrm flipH="1" flipV="1">
              <a:off x="2219307" y="2048551"/>
              <a:ext cx="1590530" cy="1"/>
            </a:xfrm>
            <a:prstGeom prst="line">
              <a:avLst/>
            </a:prstGeom>
            <a:noFill/>
            <a:ln w="25400" cap="flat">
              <a:solidFill>
                <a:schemeClr val="accent1"/>
              </a:solidFill>
              <a:prstDash val="solid"/>
              <a:bevel/>
            </a:ln>
            <a:effectLst>
              <a:outerShdw sx="100000" sy="100000" kx="0" ky="0" algn="b" rotWithShape="0" blurRad="50800" dist="25400" dir="5400000">
                <a:srgbClr val="000000">
                  <a:alpha val="38000"/>
                </a:srgbClr>
              </a:outerShdw>
            </a:effectLst>
          </p:spPr>
          <p:txBody>
            <a:bodyPr wrap="square" lIns="65023" tIns="65023" rIns="65023" bIns="65023" numCol="1" anchor="t">
              <a:noAutofit/>
            </a:bodyPr>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363" name="Linie"/>
            <p:cNvSpPr/>
            <p:nvPr/>
          </p:nvSpPr>
          <p:spPr>
            <a:xfrm flipH="1" flipV="1">
              <a:off x="926297" y="2786515"/>
              <a:ext cx="1630685" cy="1"/>
            </a:xfrm>
            <a:prstGeom prst="line">
              <a:avLst/>
            </a:prstGeom>
            <a:noFill/>
            <a:ln w="25400" cap="flat">
              <a:solidFill>
                <a:schemeClr val="accent1"/>
              </a:solidFill>
              <a:prstDash val="solid"/>
              <a:bevel/>
            </a:ln>
            <a:effectLst>
              <a:outerShdw sx="100000" sy="100000" kx="0" ky="0" algn="b" rotWithShape="0" blurRad="50800" dist="25400" dir="5400000">
                <a:srgbClr val="000000">
                  <a:alpha val="38000"/>
                </a:srgbClr>
              </a:outerShdw>
            </a:effectLst>
          </p:spPr>
          <p:txBody>
            <a:bodyPr wrap="square" lIns="65023" tIns="65023" rIns="65023" bIns="65023" numCol="1" anchor="t">
              <a:noAutofit/>
            </a:bodyPr>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364" name="große Firmen"/>
            <p:cNvSpPr txBox="1"/>
            <p:nvPr/>
          </p:nvSpPr>
          <p:spPr>
            <a:xfrm>
              <a:off x="4059489" y="0"/>
              <a:ext cx="1667121" cy="43484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65023" tIns="65023" rIns="65023" bIns="65023" numCol="1" anchor="t">
              <a:spAutoFit/>
            </a:bodyPr>
            <a:lstStyle>
              <a:lvl1pPr>
                <a:spcBef>
                  <a:spcPts val="800"/>
                </a:spcBef>
                <a:defRPr sz="2000">
                  <a:solidFill>
                    <a:srgbClr val="000000"/>
                  </a:solidFill>
                  <a:latin typeface="Helvetica"/>
                  <a:ea typeface="Helvetica"/>
                  <a:cs typeface="Helvetica"/>
                  <a:sym typeface="Helvetica"/>
                </a:defRPr>
              </a:lvl1pPr>
            </a:lstStyle>
            <a:p>
              <a:pPr/>
              <a:r>
                <a:t>große Firmen</a:t>
              </a:r>
            </a:p>
          </p:txBody>
        </p:sp>
        <p:sp>
          <p:nvSpPr>
            <p:cNvPr id="365" name="mittlere  Firmen"/>
            <p:cNvSpPr txBox="1"/>
            <p:nvPr/>
          </p:nvSpPr>
          <p:spPr>
            <a:xfrm>
              <a:off x="3417250" y="3052834"/>
              <a:ext cx="1046012" cy="7396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65023" tIns="65023" rIns="65023" bIns="65023" numCol="1" anchor="t">
              <a:spAutoFit/>
            </a:bodyPr>
            <a:lstStyle/>
            <a:p>
              <a:pPr>
                <a:spcBef>
                  <a:spcPts val="800"/>
                </a:spcBef>
                <a:defRPr sz="2000">
                  <a:solidFill>
                    <a:srgbClr val="000000"/>
                  </a:solidFill>
                  <a:latin typeface="Helvetica"/>
                  <a:ea typeface="Helvetica"/>
                  <a:cs typeface="Helvetica"/>
                  <a:sym typeface="Helvetica"/>
                </a:defRPr>
              </a:pPr>
              <a:r>
                <a:t>mittlere </a:t>
              </a:r>
              <a:br/>
              <a:r>
                <a:t>Firmen</a:t>
              </a:r>
            </a:p>
          </p:txBody>
        </p:sp>
        <p:sp>
          <p:nvSpPr>
            <p:cNvPr id="366" name="kleine  Firmen"/>
            <p:cNvSpPr txBox="1"/>
            <p:nvPr/>
          </p:nvSpPr>
          <p:spPr>
            <a:xfrm>
              <a:off x="706626" y="912814"/>
              <a:ext cx="933026" cy="7396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65023" tIns="65023" rIns="65023" bIns="65023" numCol="1" anchor="t">
              <a:spAutoFit/>
            </a:bodyPr>
            <a:lstStyle/>
            <a:p>
              <a:pPr>
                <a:spcBef>
                  <a:spcPts val="800"/>
                </a:spcBef>
                <a:defRPr sz="2000">
                  <a:solidFill>
                    <a:srgbClr val="000000"/>
                  </a:solidFill>
                  <a:latin typeface="Helvetica"/>
                  <a:ea typeface="Helvetica"/>
                  <a:cs typeface="Helvetica"/>
                  <a:sym typeface="Helvetica"/>
                </a:defRPr>
              </a:pPr>
              <a:r>
                <a:t>kleine </a:t>
              </a:r>
              <a:br/>
              <a:r>
                <a:t>Firmen</a:t>
              </a:r>
            </a:p>
          </p:txBody>
        </p:sp>
        <p:sp>
          <p:nvSpPr>
            <p:cNvPr id="367" name="Stress"/>
            <p:cNvSpPr txBox="1"/>
            <p:nvPr/>
          </p:nvSpPr>
          <p:spPr>
            <a:xfrm>
              <a:off x="2799443" y="4086961"/>
              <a:ext cx="1078531" cy="5237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65023" tIns="65023" rIns="65023" bIns="65023" numCol="1" anchor="t">
              <a:spAutoFit/>
            </a:bodyPr>
            <a:lstStyle>
              <a:lvl1pPr>
                <a:spcBef>
                  <a:spcPts val="800"/>
                </a:spcBef>
                <a:defRPr sz="2600">
                  <a:solidFill>
                    <a:srgbClr val="000000"/>
                  </a:solidFill>
                  <a:latin typeface="Helvetica"/>
                  <a:ea typeface="Helvetica"/>
                  <a:cs typeface="Helvetica"/>
                  <a:sym typeface="Helvetica"/>
                </a:defRPr>
              </a:lvl1pPr>
            </a:lstStyle>
            <a:p>
              <a:pPr/>
              <a:r>
                <a:t>Stress</a:t>
              </a:r>
            </a:p>
          </p:txBody>
        </p:sp>
        <p:sp>
          <p:nvSpPr>
            <p:cNvPr id="368" name="Wohlbefinden"/>
            <p:cNvSpPr txBox="1"/>
            <p:nvPr/>
          </p:nvSpPr>
          <p:spPr>
            <a:xfrm rot="16200000">
              <a:off x="-816224" y="1526929"/>
              <a:ext cx="2156196" cy="5237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65023" tIns="65023" rIns="65023" bIns="65023" numCol="1" anchor="t">
              <a:spAutoFit/>
            </a:bodyPr>
            <a:lstStyle>
              <a:lvl1pPr>
                <a:spcBef>
                  <a:spcPts val="800"/>
                </a:spcBef>
                <a:defRPr sz="2600">
                  <a:solidFill>
                    <a:srgbClr val="000000"/>
                  </a:solidFill>
                  <a:latin typeface="Helvetica"/>
                  <a:ea typeface="Helvetica"/>
                  <a:cs typeface="Helvetica"/>
                  <a:sym typeface="Helvetica"/>
                </a:defRPr>
              </a:lvl1pPr>
            </a:lstStyle>
            <a:p>
              <a:pPr/>
              <a:r>
                <a:t>Wohlbefinden</a:t>
              </a:r>
            </a:p>
          </p:txBody>
        </p:sp>
        <p:sp>
          <p:nvSpPr>
            <p:cNvPr id="369" name="Kreis"/>
            <p:cNvSpPr/>
            <p:nvPr/>
          </p:nvSpPr>
          <p:spPr>
            <a:xfrm>
              <a:off x="2247490" y="2381371"/>
              <a:ext cx="207853" cy="203201"/>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grpSp>
      <p:sp>
        <p:nvSpPr>
          <p:cNvPr id="371" name="Linie"/>
          <p:cNvSpPr/>
          <p:nvPr/>
        </p:nvSpPr>
        <p:spPr>
          <a:xfrm>
            <a:off x="7275331" y="6782046"/>
            <a:ext cx="5403414" cy="1"/>
          </a:xfrm>
          <a:prstGeom prst="line">
            <a:avLst/>
          </a:prstGeom>
          <a:ln w="25400">
            <a:solidFill>
              <a:srgbClr val="469A8B"/>
            </a:solidFill>
            <a:bevel/>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372" name="Linie"/>
          <p:cNvSpPr/>
          <p:nvPr/>
        </p:nvSpPr>
        <p:spPr>
          <a:xfrm flipV="1">
            <a:off x="7121398" y="5034917"/>
            <a:ext cx="1" cy="4084004"/>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373" name="Wohlbefinden"/>
          <p:cNvSpPr txBox="1"/>
          <p:nvPr/>
        </p:nvSpPr>
        <p:spPr>
          <a:xfrm rot="16200000">
            <a:off x="5658826" y="6584728"/>
            <a:ext cx="2156195" cy="5237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spcBef>
                <a:spcPts val="800"/>
              </a:spcBef>
              <a:defRPr sz="2600">
                <a:solidFill>
                  <a:srgbClr val="000000"/>
                </a:solidFill>
                <a:latin typeface="Helvetica"/>
                <a:ea typeface="Helvetica"/>
                <a:cs typeface="Helvetica"/>
                <a:sym typeface="Helvetica"/>
              </a:defRPr>
            </a:lvl1pPr>
          </a:lstStyle>
          <a:p>
            <a:pPr/>
            <a:r>
              <a:t>Wohlbefinden</a:t>
            </a:r>
          </a:p>
        </p:txBody>
      </p:sp>
      <p:sp>
        <p:nvSpPr>
          <p:cNvPr id="374" name="Oval"/>
          <p:cNvSpPr/>
          <p:nvPr/>
        </p:nvSpPr>
        <p:spPr>
          <a:xfrm>
            <a:off x="7819247" y="2502657"/>
            <a:ext cx="1573333" cy="887185"/>
          </a:xfrm>
          <a:prstGeom prst="ellipse">
            <a:avLst/>
          </a:prstGeom>
          <a:solidFill>
            <a:srgbClr val="FFFFFF"/>
          </a:solidFill>
          <a:ln w="25400">
            <a:solidFill>
              <a:schemeClr val="accent1"/>
            </a:solidFill>
            <a:bevel/>
          </a:ln>
        </p:spPr>
        <p:txBody>
          <a:bodyPr lIns="65023" tIns="65023" rIns="65023" bIns="65023" anchor="ctr"/>
          <a:lstStyle/>
          <a:p>
            <a:pPr algn="ctr">
              <a:buClr>
                <a:srgbClr val="00998A"/>
              </a:buClr>
              <a:buFont typeface="Wingdings"/>
              <a:defRPr sz="2400">
                <a:latin typeface="Helvetica"/>
                <a:ea typeface="Helvetica"/>
                <a:cs typeface="Helvetica"/>
                <a:sym typeface="Helvetica"/>
              </a:defRPr>
            </a:pPr>
          </a:p>
        </p:txBody>
      </p:sp>
      <p:sp>
        <p:nvSpPr>
          <p:cNvPr id="375" name="Stress"/>
          <p:cNvSpPr txBox="1"/>
          <p:nvPr/>
        </p:nvSpPr>
        <p:spPr>
          <a:xfrm>
            <a:off x="7948028" y="2689776"/>
            <a:ext cx="1280068" cy="5237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lstStyle>
            <a:lvl1pPr algn="ctr">
              <a:spcBef>
                <a:spcPts val="800"/>
              </a:spcBef>
              <a:defRPr sz="2000">
                <a:solidFill>
                  <a:srgbClr val="000000"/>
                </a:solidFill>
                <a:latin typeface="Helvetica"/>
                <a:ea typeface="Helvetica"/>
                <a:cs typeface="Helvetica"/>
                <a:sym typeface="Helvetica"/>
              </a:defRPr>
            </a:lvl1pPr>
          </a:lstStyle>
          <a:p>
            <a:pPr/>
            <a:r>
              <a:t>Stress</a:t>
            </a:r>
          </a:p>
        </p:txBody>
      </p:sp>
      <p:sp>
        <p:nvSpPr>
          <p:cNvPr id="376" name="Linie"/>
          <p:cNvSpPr/>
          <p:nvPr/>
        </p:nvSpPr>
        <p:spPr>
          <a:xfrm>
            <a:off x="9441152" y="3019406"/>
            <a:ext cx="1285527" cy="281545"/>
          </a:xfrm>
          <a:prstGeom prst="line">
            <a:avLst/>
          </a:prstGeom>
          <a:ln w="25400">
            <a:solidFill>
              <a:schemeClr val="accent1"/>
            </a:solidFill>
            <a:prstDash val="sysDot"/>
            <a:miter lim="400000"/>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377" name="Oval"/>
          <p:cNvSpPr/>
          <p:nvPr/>
        </p:nvSpPr>
        <p:spPr>
          <a:xfrm>
            <a:off x="10772536" y="2978175"/>
            <a:ext cx="2052638" cy="887185"/>
          </a:xfrm>
          <a:prstGeom prst="ellipse">
            <a:avLst/>
          </a:prstGeom>
          <a:solidFill>
            <a:srgbClr val="FFFFFF"/>
          </a:solidFill>
          <a:ln w="25400">
            <a:solidFill>
              <a:schemeClr val="accent1"/>
            </a:solidFill>
            <a:bevel/>
          </a:ln>
        </p:spPr>
        <p:txBody>
          <a:bodyPr lIns="65023" tIns="65023" rIns="65023" bIns="65023" anchor="ctr"/>
          <a:lstStyle/>
          <a:p>
            <a:pPr algn="ctr">
              <a:buClr>
                <a:srgbClr val="00998A"/>
              </a:buClr>
              <a:buFont typeface="Wingdings"/>
              <a:defRPr sz="2400">
                <a:latin typeface="Helvetica"/>
                <a:ea typeface="Helvetica"/>
                <a:cs typeface="Helvetica"/>
                <a:sym typeface="Helvetica"/>
              </a:defRPr>
            </a:pPr>
          </a:p>
        </p:txBody>
      </p:sp>
      <p:sp>
        <p:nvSpPr>
          <p:cNvPr id="378" name="Wohl- befinden"/>
          <p:cNvSpPr txBox="1"/>
          <p:nvPr/>
        </p:nvSpPr>
        <p:spPr>
          <a:xfrm>
            <a:off x="11094006" y="3013179"/>
            <a:ext cx="1409698" cy="79933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lgn="ctr">
              <a:lnSpc>
                <a:spcPct val="70000"/>
              </a:lnSpc>
              <a:defRPr sz="2600">
                <a:solidFill>
                  <a:srgbClr val="000000"/>
                </a:solidFill>
                <a:latin typeface="Helvetica"/>
                <a:ea typeface="Helvetica"/>
                <a:cs typeface="Helvetica"/>
                <a:sym typeface="Helvetica"/>
              </a:defRPr>
            </a:pPr>
            <a:r>
              <a:t>Wohl-</a:t>
            </a:r>
            <a:br/>
            <a:r>
              <a:t>befinden</a:t>
            </a:r>
          </a:p>
        </p:txBody>
      </p:sp>
      <p:sp>
        <p:nvSpPr>
          <p:cNvPr id="379" name="0"/>
          <p:cNvSpPr txBox="1"/>
          <p:nvPr/>
        </p:nvSpPr>
        <p:spPr>
          <a:xfrm>
            <a:off x="10081852" y="2689776"/>
            <a:ext cx="326391" cy="5237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spcBef>
                <a:spcPts val="800"/>
              </a:spcBef>
              <a:defRPr sz="2600">
                <a:solidFill>
                  <a:srgbClr val="000000"/>
                </a:solidFill>
                <a:latin typeface="Helvetica"/>
                <a:ea typeface="Helvetica"/>
                <a:cs typeface="Helvetica"/>
                <a:sym typeface="Helvetica"/>
              </a:defRPr>
            </a:lvl1pPr>
          </a:lstStyle>
          <a:p>
            <a:pPr/>
            <a:r>
              <a:t>0</a:t>
            </a:r>
          </a:p>
        </p:txBody>
      </p:sp>
      <p:sp>
        <p:nvSpPr>
          <p:cNvPr id="380" name="Oval"/>
          <p:cNvSpPr/>
          <p:nvPr/>
        </p:nvSpPr>
        <p:spPr>
          <a:xfrm>
            <a:off x="7819247" y="3679523"/>
            <a:ext cx="1573333" cy="887185"/>
          </a:xfrm>
          <a:prstGeom prst="ellipse">
            <a:avLst/>
          </a:prstGeom>
          <a:solidFill>
            <a:srgbClr val="FFFFFF"/>
          </a:solidFill>
          <a:ln w="25400">
            <a:solidFill>
              <a:schemeClr val="accent1"/>
            </a:solidFill>
            <a:bevel/>
          </a:ln>
        </p:spPr>
        <p:txBody>
          <a:bodyPr lIns="65023" tIns="65023" rIns="65023" bIns="65023" anchor="ctr"/>
          <a:lstStyle/>
          <a:p>
            <a:pPr algn="ctr">
              <a:buClr>
                <a:srgbClr val="00998A"/>
              </a:buClr>
              <a:buFont typeface="Wingdings"/>
              <a:defRPr sz="2400">
                <a:latin typeface="Helvetica"/>
                <a:ea typeface="Helvetica"/>
                <a:cs typeface="Helvetica"/>
                <a:sym typeface="Helvetica"/>
              </a:defRPr>
            </a:pPr>
          </a:p>
        </p:txBody>
      </p:sp>
      <p:sp>
        <p:nvSpPr>
          <p:cNvPr id="381" name="Firmengröße"/>
          <p:cNvSpPr txBox="1"/>
          <p:nvPr/>
        </p:nvSpPr>
        <p:spPr>
          <a:xfrm>
            <a:off x="7862476" y="3918391"/>
            <a:ext cx="1451172" cy="4094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nSpc>
                <a:spcPct val="60000"/>
              </a:lnSpc>
              <a:defRPr>
                <a:solidFill>
                  <a:srgbClr val="000000"/>
                </a:solidFill>
                <a:latin typeface="Helvetica"/>
                <a:ea typeface="Helvetica"/>
                <a:cs typeface="Helvetica"/>
                <a:sym typeface="Helvetica"/>
              </a:defRPr>
            </a:lvl1pPr>
          </a:lstStyle>
          <a:p>
            <a:pPr/>
            <a:r>
              <a:t>Firmengröße</a:t>
            </a:r>
          </a:p>
        </p:txBody>
      </p:sp>
      <p:sp>
        <p:nvSpPr>
          <p:cNvPr id="382" name="Linie"/>
          <p:cNvSpPr/>
          <p:nvPr/>
        </p:nvSpPr>
        <p:spPr>
          <a:xfrm flipV="1">
            <a:off x="9465201" y="3589302"/>
            <a:ext cx="1286684" cy="479972"/>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383" name="+"/>
          <p:cNvSpPr txBox="1"/>
          <p:nvPr/>
        </p:nvSpPr>
        <p:spPr>
          <a:xfrm>
            <a:off x="10081852" y="3714243"/>
            <a:ext cx="335581" cy="5237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spcBef>
                <a:spcPts val="800"/>
              </a:spcBef>
              <a:defRPr sz="2600">
                <a:solidFill>
                  <a:srgbClr val="000000"/>
                </a:solidFill>
                <a:latin typeface="Helvetica"/>
                <a:ea typeface="Helvetica"/>
                <a:cs typeface="Helvetica"/>
                <a:sym typeface="Helvetica"/>
              </a:defRPr>
            </a:lvl1pPr>
          </a:lstStyle>
          <a:p>
            <a:pPr/>
            <a:r>
              <a:t>+</a:t>
            </a:r>
          </a:p>
        </p:txBody>
      </p:sp>
      <p:sp>
        <p:nvSpPr>
          <p:cNvPr id="384" name="Linie"/>
          <p:cNvSpPr/>
          <p:nvPr/>
        </p:nvSpPr>
        <p:spPr>
          <a:xfrm>
            <a:off x="2678010" y="3154075"/>
            <a:ext cx="1285527" cy="281545"/>
          </a:xfrm>
          <a:prstGeom prst="line">
            <a:avLst/>
          </a:prstGeom>
          <a:ln w="25400">
            <a:solidFill>
              <a:schemeClr val="accent1"/>
            </a:solidFill>
            <a:prstDash val="sysDot"/>
            <a:miter lim="400000"/>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385" name="0"/>
          <p:cNvSpPr txBox="1"/>
          <p:nvPr/>
        </p:nvSpPr>
        <p:spPr>
          <a:xfrm>
            <a:off x="3318710" y="2824445"/>
            <a:ext cx="326391" cy="5237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spcBef>
                <a:spcPts val="800"/>
              </a:spcBef>
              <a:defRPr sz="2600">
                <a:solidFill>
                  <a:srgbClr val="000000"/>
                </a:solidFill>
                <a:latin typeface="Helvetica"/>
                <a:ea typeface="Helvetica"/>
                <a:cs typeface="Helvetica"/>
                <a:sym typeface="Helvetica"/>
              </a:defRPr>
            </a:lvl1pPr>
          </a:lstStyle>
          <a:p>
            <a:pPr/>
            <a:r>
              <a:t>0</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7" name="Rechteck"/>
          <p:cNvSpPr/>
          <p:nvPr/>
        </p:nvSpPr>
        <p:spPr>
          <a:xfrm>
            <a:off x="1586653" y="4539679"/>
            <a:ext cx="9831493" cy="4017677"/>
          </a:xfrm>
          <a:prstGeom prst="rect">
            <a:avLst/>
          </a:prstGeom>
          <a:solidFill>
            <a:schemeClr val="accent2"/>
          </a:solidFill>
          <a:ln w="12700">
            <a:miter lim="400000"/>
          </a:ln>
        </p:spPr>
        <p:txBody>
          <a:bodyPr lIns="65023" tIns="65023" rIns="65023" bIns="65023" anchor="ctr"/>
          <a:lstStyle/>
          <a:p>
            <a:pPr>
              <a:defRPr sz="3400">
                <a:solidFill>
                  <a:srgbClr val="FFFFFF"/>
                </a:solidFill>
                <a:latin typeface="Arial"/>
                <a:ea typeface="Arial"/>
                <a:cs typeface="Arial"/>
                <a:sym typeface="Arial"/>
              </a:defRPr>
            </a:pPr>
          </a:p>
        </p:txBody>
      </p:sp>
      <p:sp>
        <p:nvSpPr>
          <p:cNvPr id="388"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389" name="Variablen in experimentellen Studien (Kausalhypothesen)"/>
          <p:cNvSpPr txBox="1"/>
          <p:nvPr>
            <p:ph type="body" idx="21"/>
          </p:nvPr>
        </p:nvSpPr>
        <p:spPr>
          <a:prstGeom prst="rect">
            <a:avLst/>
          </a:prstGeom>
        </p:spPr>
        <p:txBody>
          <a:bodyPr/>
          <a:lstStyle>
            <a:lvl1pPr marL="115570" marR="115570" indent="115570" defTabSz="1183436">
              <a:defRPr sz="5642"/>
            </a:lvl1pPr>
          </a:lstStyle>
          <a:p>
            <a:pPr/>
            <a:r>
              <a:t>Variablen in experimentellen Studien (Kausalhypothesen)</a:t>
            </a:r>
          </a:p>
        </p:txBody>
      </p:sp>
      <p:sp>
        <p:nvSpPr>
          <p:cNvPr id="390" name="Unabhängige Variable (UV)…"/>
          <p:cNvSpPr/>
          <p:nvPr/>
        </p:nvSpPr>
        <p:spPr>
          <a:xfrm>
            <a:off x="427802" y="1940474"/>
            <a:ext cx="6173597" cy="176326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487680" indent="-487680">
              <a:spcBef>
                <a:spcPts val="1700"/>
              </a:spcBef>
              <a:defRPr sz="2400">
                <a:solidFill>
                  <a:srgbClr val="000000"/>
                </a:solidFill>
                <a:latin typeface="Roboto Condensed Bold"/>
                <a:ea typeface="Roboto Condensed Bold"/>
                <a:cs typeface="Roboto Condensed Bold"/>
                <a:sym typeface="Roboto Condensed Bold"/>
              </a:defRPr>
            </a:pPr>
            <a:r>
              <a:t>Unabhängige Variable (UV)</a:t>
            </a:r>
          </a:p>
          <a:p>
            <a:pPr lvl="2" marL="371078" indent="-371078">
              <a:spcBef>
                <a:spcPts val="800"/>
              </a:spcBef>
              <a:buClr>
                <a:srgbClr val="00998A"/>
              </a:buClr>
              <a:buSzPct val="90000"/>
              <a:buChar char="▪"/>
              <a:defRPr sz="2200">
                <a:solidFill>
                  <a:srgbClr val="000000"/>
                </a:solidFill>
                <a:latin typeface="Roboto Condensed Bold"/>
                <a:ea typeface="Roboto Condensed Bold"/>
                <a:cs typeface="Roboto Condensed Bold"/>
                <a:sym typeface="Roboto Condensed Bold"/>
              </a:defRPr>
            </a:pPr>
            <a:r>
              <a:rPr>
                <a:latin typeface="+mj-lt"/>
                <a:ea typeface="+mj-ea"/>
                <a:cs typeface="+mj-cs"/>
                <a:sym typeface="Roboto Condensed Regular"/>
              </a:rPr>
              <a:t>unabhängige Variable; „Ursache“</a:t>
            </a:r>
          </a:p>
          <a:p>
            <a:pPr lvl="2" marL="371078" indent="-371078">
              <a:spcBef>
                <a:spcPts val="800"/>
              </a:spcBef>
              <a:buClr>
                <a:srgbClr val="00998A"/>
              </a:buClr>
              <a:buSzPct val="90000"/>
              <a:buChar char="▪"/>
              <a:defRPr sz="2200">
                <a:solidFill>
                  <a:srgbClr val="000000"/>
                </a:solidFill>
                <a:latin typeface="Roboto Condensed Bold"/>
                <a:ea typeface="Roboto Condensed Bold"/>
                <a:cs typeface="Roboto Condensed Bold"/>
                <a:sym typeface="Roboto Condensed Bold"/>
              </a:defRPr>
            </a:pPr>
            <a:r>
              <a:rPr>
                <a:latin typeface="+mj-lt"/>
                <a:ea typeface="+mj-ea"/>
                <a:cs typeface="+mj-cs"/>
                <a:sym typeface="Roboto Condensed Regular"/>
              </a:rPr>
              <a:t>Ihr Wert hängt von </a:t>
            </a:r>
            <a:r>
              <a:t>keiner anderen Variable</a:t>
            </a:r>
            <a:r>
              <a:rPr>
                <a:latin typeface="+mj-lt"/>
                <a:ea typeface="+mj-ea"/>
                <a:cs typeface="+mj-cs"/>
                <a:sym typeface="Roboto Condensed Regular"/>
              </a:rPr>
              <a:t> (in der Studie) ab</a:t>
            </a:r>
          </a:p>
        </p:txBody>
      </p:sp>
      <p:sp>
        <p:nvSpPr>
          <p:cNvPr id="391" name="Abhängige Variable (AV)…"/>
          <p:cNvSpPr/>
          <p:nvPr/>
        </p:nvSpPr>
        <p:spPr>
          <a:xfrm>
            <a:off x="6566749" y="1940474"/>
            <a:ext cx="6163735" cy="176326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487680" indent="-487680">
              <a:spcBef>
                <a:spcPts val="1700"/>
              </a:spcBef>
              <a:defRPr sz="2400">
                <a:solidFill>
                  <a:srgbClr val="000000"/>
                </a:solidFill>
                <a:latin typeface="Roboto Condensed Bold"/>
                <a:ea typeface="Roboto Condensed Bold"/>
                <a:cs typeface="Roboto Condensed Bold"/>
                <a:sym typeface="Roboto Condensed Bold"/>
              </a:defRPr>
            </a:pPr>
            <a:r>
              <a:t>Abhängige Variable (AV)</a:t>
            </a:r>
          </a:p>
          <a:p>
            <a:pPr lvl="2" marL="371078" indent="-371078">
              <a:spcBef>
                <a:spcPts val="800"/>
              </a:spcBef>
              <a:buClr>
                <a:srgbClr val="00998A"/>
              </a:buClr>
              <a:buSzPct val="90000"/>
              <a:buChar char="▪"/>
              <a:defRPr sz="2200">
                <a:solidFill>
                  <a:srgbClr val="000000"/>
                </a:solidFill>
                <a:latin typeface="Roboto Condensed Bold"/>
                <a:ea typeface="Roboto Condensed Bold"/>
                <a:cs typeface="Roboto Condensed Bold"/>
                <a:sym typeface="Roboto Condensed Bold"/>
              </a:defRPr>
            </a:pPr>
            <a:r>
              <a:rPr>
                <a:latin typeface="+mj-lt"/>
                <a:ea typeface="+mj-ea"/>
                <a:cs typeface="+mj-cs"/>
                <a:sym typeface="Roboto Condensed Regular"/>
              </a:rPr>
              <a:t>abhängige Variable; „Wirkung“</a:t>
            </a:r>
          </a:p>
          <a:p>
            <a:pPr lvl="2" marL="371078" indent="-371078">
              <a:spcBef>
                <a:spcPts val="800"/>
              </a:spcBef>
              <a:buClr>
                <a:srgbClr val="00998A"/>
              </a:buClr>
              <a:buSzPct val="90000"/>
              <a:buChar char="▪"/>
              <a:defRPr sz="2200">
                <a:solidFill>
                  <a:srgbClr val="000000"/>
                </a:solidFill>
                <a:latin typeface="Roboto Condensed Bold"/>
                <a:ea typeface="Roboto Condensed Bold"/>
                <a:cs typeface="Roboto Condensed Bold"/>
                <a:sym typeface="Roboto Condensed Bold"/>
              </a:defRPr>
            </a:pPr>
            <a:r>
              <a:rPr>
                <a:latin typeface="+mj-lt"/>
                <a:ea typeface="+mj-ea"/>
                <a:cs typeface="+mj-cs"/>
                <a:sym typeface="Roboto Condensed Regular"/>
              </a:rPr>
              <a:t>Ihr Wert hängt von der </a:t>
            </a:r>
            <a:r>
              <a:t>Variation der unabhängigen Variable</a:t>
            </a:r>
            <a:r>
              <a:rPr>
                <a:latin typeface="+mj-lt"/>
                <a:ea typeface="+mj-ea"/>
                <a:cs typeface="+mj-cs"/>
                <a:sym typeface="Roboto Condensed Regular"/>
              </a:rPr>
              <a:t> ab</a:t>
            </a:r>
          </a:p>
        </p:txBody>
      </p:sp>
      <p:grpSp>
        <p:nvGrpSpPr>
          <p:cNvPr id="394" name="Gruppieren"/>
          <p:cNvGrpSpPr/>
          <p:nvPr/>
        </p:nvGrpSpPr>
        <p:grpSpPr>
          <a:xfrm>
            <a:off x="2159600" y="7337523"/>
            <a:ext cx="2252801" cy="1024001"/>
            <a:chOff x="0" y="0"/>
            <a:chExt cx="2252800" cy="1023999"/>
          </a:xfrm>
        </p:grpSpPr>
        <p:sp>
          <p:nvSpPr>
            <p:cNvPr id="392" name="Abgerundetes Rechteck"/>
            <p:cNvSpPr/>
            <p:nvPr/>
          </p:nvSpPr>
          <p:spPr>
            <a:xfrm>
              <a:off x="0" y="0"/>
              <a:ext cx="2252801" cy="1024000"/>
            </a:xfrm>
            <a:prstGeom prst="roundRect">
              <a:avLst>
                <a:gd name="adj" fmla="val 16667"/>
              </a:avLst>
            </a:prstGeom>
            <a:solidFill>
              <a:srgbClr val="BFE5E2"/>
            </a:solidFill>
            <a:ln w="12700" cap="flat">
              <a:noFill/>
              <a:miter lim="400000"/>
            </a:ln>
            <a:effectLst/>
          </p:spPr>
          <p:txBody>
            <a:bodyPr wrap="square" lIns="65023" tIns="65023" rIns="65023" bIns="65023" numCol="1" anchor="ctr">
              <a:noAutofit/>
            </a:bodyPr>
            <a:lstStyle/>
            <a:p>
              <a:pPr>
                <a:defRPr sz="2200">
                  <a:latin typeface="Arial"/>
                  <a:ea typeface="Arial"/>
                  <a:cs typeface="Arial"/>
                  <a:sym typeface="Arial"/>
                </a:defRPr>
              </a:pPr>
            </a:p>
          </p:txBody>
        </p:sp>
        <p:sp>
          <p:nvSpPr>
            <p:cNvPr id="393" name="Geschlecht"/>
            <p:cNvSpPr/>
            <p:nvPr/>
          </p:nvSpPr>
          <p:spPr>
            <a:xfrm>
              <a:off x="49988" y="286446"/>
              <a:ext cx="2152824" cy="4511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5023" tIns="65023" rIns="65023" bIns="65023" numCol="1" anchor="ctr">
              <a:spAutoFit/>
            </a:bodyPr>
            <a:lstStyle>
              <a:lvl1pPr>
                <a:defRPr sz="2200">
                  <a:latin typeface="Arial"/>
                  <a:ea typeface="Arial"/>
                  <a:cs typeface="Arial"/>
                  <a:sym typeface="Arial"/>
                </a:defRPr>
              </a:lvl1pPr>
            </a:lstStyle>
            <a:p>
              <a:pPr>
                <a:defRPr sz="3400">
                  <a:solidFill>
                    <a:srgbClr val="FFFFFF"/>
                  </a:solidFill>
                </a:defRPr>
              </a:pPr>
              <a:r>
                <a:rPr sz="2200">
                  <a:solidFill>
                    <a:srgbClr val="262626"/>
                  </a:solidFill>
                </a:rPr>
                <a:t>Geschlecht</a:t>
              </a:r>
            </a:p>
          </p:txBody>
        </p:sp>
      </p:grpSp>
      <p:grpSp>
        <p:nvGrpSpPr>
          <p:cNvPr id="397" name="Gruppieren"/>
          <p:cNvGrpSpPr/>
          <p:nvPr/>
        </p:nvGrpSpPr>
        <p:grpSpPr>
          <a:xfrm>
            <a:off x="8698879" y="7334984"/>
            <a:ext cx="2252801" cy="1024001"/>
            <a:chOff x="0" y="0"/>
            <a:chExt cx="2252800" cy="1023999"/>
          </a:xfrm>
        </p:grpSpPr>
        <p:sp>
          <p:nvSpPr>
            <p:cNvPr id="395" name="Abgerundetes Rechteck"/>
            <p:cNvSpPr/>
            <p:nvPr/>
          </p:nvSpPr>
          <p:spPr>
            <a:xfrm>
              <a:off x="0" y="0"/>
              <a:ext cx="2252801" cy="1024000"/>
            </a:xfrm>
            <a:prstGeom prst="roundRect">
              <a:avLst>
                <a:gd name="adj" fmla="val 16667"/>
              </a:avLst>
            </a:prstGeom>
            <a:solidFill>
              <a:srgbClr val="BFE5E2"/>
            </a:solidFill>
            <a:ln w="12700" cap="flat">
              <a:noFill/>
              <a:miter lim="400000"/>
            </a:ln>
            <a:effectLst/>
          </p:spPr>
          <p:txBody>
            <a:bodyPr wrap="square" lIns="65023" tIns="65023" rIns="65023" bIns="65023" numCol="1" anchor="ctr">
              <a:noAutofit/>
            </a:bodyPr>
            <a:lstStyle/>
            <a:p>
              <a:pPr>
                <a:defRPr sz="2200">
                  <a:latin typeface="Arial"/>
                  <a:ea typeface="Arial"/>
                  <a:cs typeface="Arial"/>
                  <a:sym typeface="Arial"/>
                </a:defRPr>
              </a:pPr>
            </a:p>
          </p:txBody>
        </p:sp>
        <p:sp>
          <p:nvSpPr>
            <p:cNvPr id="396" name="Zeit im Internet (pro Woche)"/>
            <p:cNvSpPr/>
            <p:nvPr/>
          </p:nvSpPr>
          <p:spPr>
            <a:xfrm>
              <a:off x="49988" y="121346"/>
              <a:ext cx="2152824" cy="7813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5023" tIns="65023" rIns="65023" bIns="65023" numCol="1" anchor="ctr">
              <a:spAutoFit/>
            </a:bodyPr>
            <a:lstStyle/>
            <a:p>
              <a:pPr>
                <a:defRPr sz="3400">
                  <a:solidFill>
                    <a:srgbClr val="FFFFFF"/>
                  </a:solidFill>
                  <a:latin typeface="Arial"/>
                  <a:ea typeface="Arial"/>
                  <a:cs typeface="Arial"/>
                  <a:sym typeface="Arial"/>
                </a:defRPr>
              </a:pPr>
              <a:r>
                <a:rPr sz="2200">
                  <a:solidFill>
                    <a:srgbClr val="262626"/>
                  </a:solidFill>
                </a:rPr>
                <a:t>Zeit im Internet</a:t>
              </a:r>
              <a:br>
                <a:rPr sz="2200">
                  <a:solidFill>
                    <a:srgbClr val="262626"/>
                  </a:solidFill>
                </a:rPr>
              </a:br>
              <a:r>
                <a:rPr sz="2200">
                  <a:solidFill>
                    <a:srgbClr val="262626"/>
                  </a:solidFill>
                </a:rPr>
                <a:t>(pro Woche)</a:t>
              </a:r>
            </a:p>
          </p:txBody>
        </p:sp>
      </p:grpSp>
      <p:grpSp>
        <p:nvGrpSpPr>
          <p:cNvPr id="400" name="Gruppieren"/>
          <p:cNvGrpSpPr/>
          <p:nvPr/>
        </p:nvGrpSpPr>
        <p:grpSpPr>
          <a:xfrm>
            <a:off x="2158846" y="4877034"/>
            <a:ext cx="2252801" cy="1021441"/>
            <a:chOff x="0" y="0"/>
            <a:chExt cx="2252800" cy="1021440"/>
          </a:xfrm>
        </p:grpSpPr>
        <p:sp>
          <p:nvSpPr>
            <p:cNvPr id="398" name="Abgerundetes Rechteck"/>
            <p:cNvSpPr/>
            <p:nvPr/>
          </p:nvSpPr>
          <p:spPr>
            <a:xfrm>
              <a:off x="0" y="0"/>
              <a:ext cx="2252801" cy="1021441"/>
            </a:xfrm>
            <a:prstGeom prst="roundRect">
              <a:avLst>
                <a:gd name="adj" fmla="val 16667"/>
              </a:avLst>
            </a:prstGeom>
            <a:solidFill>
              <a:srgbClr val="BFD1E4"/>
            </a:solidFill>
            <a:ln w="12700" cap="flat">
              <a:noFill/>
              <a:miter lim="400000"/>
            </a:ln>
            <a:effectLst/>
          </p:spPr>
          <p:txBody>
            <a:bodyPr wrap="square" lIns="65023" tIns="65023" rIns="65023" bIns="65023" numCol="1" anchor="ctr">
              <a:noAutofit/>
            </a:bodyPr>
            <a:lstStyle/>
            <a:p>
              <a:pPr>
                <a:defRPr sz="2200">
                  <a:latin typeface="Arial"/>
                  <a:ea typeface="Arial"/>
                  <a:cs typeface="Arial"/>
                  <a:sym typeface="Arial"/>
                </a:defRPr>
              </a:pPr>
            </a:p>
          </p:txBody>
        </p:sp>
        <p:sp>
          <p:nvSpPr>
            <p:cNvPr id="399" name="Ursache"/>
            <p:cNvSpPr/>
            <p:nvPr/>
          </p:nvSpPr>
          <p:spPr>
            <a:xfrm>
              <a:off x="49863" y="285166"/>
              <a:ext cx="2153074" cy="4511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5023" tIns="65023" rIns="65023" bIns="65023" numCol="1" anchor="ctr">
              <a:spAutoFit/>
            </a:bodyPr>
            <a:lstStyle>
              <a:lvl1pPr>
                <a:defRPr sz="2200">
                  <a:latin typeface="Arial"/>
                  <a:ea typeface="Arial"/>
                  <a:cs typeface="Arial"/>
                  <a:sym typeface="Arial"/>
                </a:defRPr>
              </a:lvl1pPr>
            </a:lstStyle>
            <a:p>
              <a:pPr>
                <a:defRPr sz="3400">
                  <a:solidFill>
                    <a:srgbClr val="FFFFFF"/>
                  </a:solidFill>
                </a:defRPr>
              </a:pPr>
              <a:r>
                <a:rPr sz="2200">
                  <a:solidFill>
                    <a:srgbClr val="262626"/>
                  </a:solidFill>
                </a:rPr>
                <a:t>Ursache</a:t>
              </a:r>
            </a:p>
          </p:txBody>
        </p:sp>
      </p:grpSp>
      <p:grpSp>
        <p:nvGrpSpPr>
          <p:cNvPr id="403" name="Gruppieren"/>
          <p:cNvGrpSpPr/>
          <p:nvPr/>
        </p:nvGrpSpPr>
        <p:grpSpPr>
          <a:xfrm>
            <a:off x="8723888" y="4879650"/>
            <a:ext cx="2253405" cy="1021441"/>
            <a:chOff x="0" y="0"/>
            <a:chExt cx="2253404" cy="1021440"/>
          </a:xfrm>
        </p:grpSpPr>
        <p:sp>
          <p:nvSpPr>
            <p:cNvPr id="401" name="Abgerundetes Rechteck"/>
            <p:cNvSpPr/>
            <p:nvPr/>
          </p:nvSpPr>
          <p:spPr>
            <a:xfrm>
              <a:off x="0" y="0"/>
              <a:ext cx="2253405" cy="1021441"/>
            </a:xfrm>
            <a:prstGeom prst="roundRect">
              <a:avLst>
                <a:gd name="adj" fmla="val 16667"/>
              </a:avLst>
            </a:prstGeom>
            <a:solidFill>
              <a:srgbClr val="BFD1E4"/>
            </a:solidFill>
            <a:ln w="12700" cap="flat">
              <a:noFill/>
              <a:miter lim="400000"/>
            </a:ln>
            <a:effectLst/>
          </p:spPr>
          <p:txBody>
            <a:bodyPr wrap="square" lIns="65023" tIns="65023" rIns="65023" bIns="65023" numCol="1" anchor="ctr">
              <a:noAutofit/>
            </a:bodyPr>
            <a:lstStyle/>
            <a:p>
              <a:pPr>
                <a:defRPr sz="2200">
                  <a:latin typeface="Arial"/>
                  <a:ea typeface="Arial"/>
                  <a:cs typeface="Arial"/>
                  <a:sym typeface="Arial"/>
                </a:defRPr>
              </a:pPr>
            </a:p>
          </p:txBody>
        </p:sp>
        <p:sp>
          <p:nvSpPr>
            <p:cNvPr id="402" name="Wirkung"/>
            <p:cNvSpPr/>
            <p:nvPr/>
          </p:nvSpPr>
          <p:spPr>
            <a:xfrm>
              <a:off x="49863" y="285166"/>
              <a:ext cx="2153679" cy="4511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5023" tIns="65023" rIns="65023" bIns="65023" numCol="1" anchor="ctr">
              <a:spAutoFit/>
            </a:bodyPr>
            <a:lstStyle>
              <a:lvl1pPr>
                <a:defRPr sz="2200">
                  <a:latin typeface="Arial"/>
                  <a:ea typeface="Arial"/>
                  <a:cs typeface="Arial"/>
                  <a:sym typeface="Arial"/>
                </a:defRPr>
              </a:lvl1pPr>
            </a:lstStyle>
            <a:p>
              <a:pPr>
                <a:defRPr sz="3400">
                  <a:solidFill>
                    <a:srgbClr val="FFFFFF"/>
                  </a:solidFill>
                </a:defRPr>
              </a:pPr>
              <a:r>
                <a:rPr sz="2200">
                  <a:solidFill>
                    <a:srgbClr val="262626"/>
                  </a:solidFill>
                </a:rPr>
                <a:t>Wirkung</a:t>
              </a:r>
            </a:p>
          </p:txBody>
        </p:sp>
      </p:grpSp>
      <p:grpSp>
        <p:nvGrpSpPr>
          <p:cNvPr id="406" name="Gruppieren"/>
          <p:cNvGrpSpPr/>
          <p:nvPr/>
        </p:nvGrpSpPr>
        <p:grpSpPr>
          <a:xfrm>
            <a:off x="2158847" y="6105911"/>
            <a:ext cx="2252801" cy="1021444"/>
            <a:chOff x="0" y="0"/>
            <a:chExt cx="2252800" cy="1021442"/>
          </a:xfrm>
        </p:grpSpPr>
        <p:sp>
          <p:nvSpPr>
            <p:cNvPr id="404" name="Abgerundetes Rechteck"/>
            <p:cNvSpPr/>
            <p:nvPr/>
          </p:nvSpPr>
          <p:spPr>
            <a:xfrm>
              <a:off x="0" y="0"/>
              <a:ext cx="2252801" cy="1021443"/>
            </a:xfrm>
            <a:prstGeom prst="roundRect">
              <a:avLst>
                <a:gd name="adj" fmla="val 16667"/>
              </a:avLst>
            </a:prstGeom>
            <a:solidFill>
              <a:schemeClr val="accent2"/>
            </a:solidFill>
            <a:ln w="12700" cap="flat">
              <a:noFill/>
              <a:miter lim="400000"/>
            </a:ln>
            <a:effectLst/>
          </p:spPr>
          <p:txBody>
            <a:bodyPr wrap="square" lIns="65023" tIns="65023" rIns="65023" bIns="65023" numCol="1" anchor="ctr">
              <a:noAutofit/>
            </a:bodyPr>
            <a:lstStyle/>
            <a:p>
              <a:pPr>
                <a:defRPr sz="2200">
                  <a:latin typeface="Arial"/>
                  <a:ea typeface="Arial"/>
                  <a:cs typeface="Arial"/>
                  <a:sym typeface="Arial"/>
                </a:defRPr>
              </a:pPr>
            </a:p>
          </p:txBody>
        </p:sp>
        <p:sp>
          <p:nvSpPr>
            <p:cNvPr id="405" name="Unabhängige Variable"/>
            <p:cNvSpPr/>
            <p:nvPr/>
          </p:nvSpPr>
          <p:spPr>
            <a:xfrm>
              <a:off x="49863" y="120067"/>
              <a:ext cx="2153074" cy="7813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5023" tIns="65023" rIns="65023" bIns="65023" numCol="1" anchor="ctr">
              <a:spAutoFit/>
            </a:bodyPr>
            <a:lstStyle>
              <a:lvl1pPr>
                <a:defRPr sz="2200">
                  <a:latin typeface="Arial"/>
                  <a:ea typeface="Arial"/>
                  <a:cs typeface="Arial"/>
                  <a:sym typeface="Arial"/>
                </a:defRPr>
              </a:lvl1pPr>
            </a:lstStyle>
            <a:p>
              <a:pPr>
                <a:defRPr sz="3400">
                  <a:solidFill>
                    <a:srgbClr val="FFFFFF"/>
                  </a:solidFill>
                </a:defRPr>
              </a:pPr>
              <a:r>
                <a:rPr sz="2200">
                  <a:solidFill>
                    <a:srgbClr val="262626"/>
                  </a:solidFill>
                </a:rPr>
                <a:t>Unabhängige Variable</a:t>
              </a:r>
            </a:p>
          </p:txBody>
        </p:sp>
      </p:grpSp>
      <p:grpSp>
        <p:nvGrpSpPr>
          <p:cNvPr id="409" name="Gruppieren"/>
          <p:cNvGrpSpPr/>
          <p:nvPr/>
        </p:nvGrpSpPr>
        <p:grpSpPr>
          <a:xfrm>
            <a:off x="8713468" y="6106318"/>
            <a:ext cx="2252802" cy="1024001"/>
            <a:chOff x="0" y="0"/>
            <a:chExt cx="2252800" cy="1023999"/>
          </a:xfrm>
        </p:grpSpPr>
        <p:sp>
          <p:nvSpPr>
            <p:cNvPr id="407" name="Abgerundetes Rechteck"/>
            <p:cNvSpPr/>
            <p:nvPr/>
          </p:nvSpPr>
          <p:spPr>
            <a:xfrm>
              <a:off x="0" y="0"/>
              <a:ext cx="2252801" cy="1024000"/>
            </a:xfrm>
            <a:prstGeom prst="roundRect">
              <a:avLst>
                <a:gd name="adj" fmla="val 16667"/>
              </a:avLst>
            </a:prstGeom>
            <a:solidFill>
              <a:schemeClr val="accent2"/>
            </a:solidFill>
            <a:ln w="12700" cap="flat">
              <a:noFill/>
              <a:miter lim="400000"/>
            </a:ln>
            <a:effectLst/>
          </p:spPr>
          <p:txBody>
            <a:bodyPr wrap="square" lIns="65023" tIns="65023" rIns="65023" bIns="65023" numCol="1" anchor="ctr">
              <a:noAutofit/>
            </a:bodyPr>
            <a:lstStyle/>
            <a:p>
              <a:pPr>
                <a:defRPr sz="2200">
                  <a:latin typeface="Arial"/>
                  <a:ea typeface="Arial"/>
                  <a:cs typeface="Arial"/>
                  <a:sym typeface="Arial"/>
                </a:defRPr>
              </a:pPr>
            </a:p>
          </p:txBody>
        </p:sp>
        <p:sp>
          <p:nvSpPr>
            <p:cNvPr id="408" name="Abhängige Variable"/>
            <p:cNvSpPr/>
            <p:nvPr/>
          </p:nvSpPr>
          <p:spPr>
            <a:xfrm>
              <a:off x="49988" y="121346"/>
              <a:ext cx="2152824" cy="7813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5023" tIns="65023" rIns="65023" bIns="65023" numCol="1" anchor="ctr">
              <a:spAutoFit/>
            </a:bodyPr>
            <a:lstStyle>
              <a:lvl1pPr>
                <a:defRPr sz="2200">
                  <a:latin typeface="Arial"/>
                  <a:ea typeface="Arial"/>
                  <a:cs typeface="Arial"/>
                  <a:sym typeface="Arial"/>
                </a:defRPr>
              </a:lvl1pPr>
            </a:lstStyle>
            <a:p>
              <a:pPr>
                <a:defRPr sz="3400">
                  <a:solidFill>
                    <a:srgbClr val="FFFFFF"/>
                  </a:solidFill>
                </a:defRPr>
              </a:pPr>
              <a:r>
                <a:rPr sz="2200">
                  <a:solidFill>
                    <a:srgbClr val="262626"/>
                  </a:solidFill>
                </a:rPr>
                <a:t>Abhängige Variable</a:t>
              </a:r>
            </a:p>
          </p:txBody>
        </p:sp>
      </p:grpSp>
      <p:sp>
        <p:nvSpPr>
          <p:cNvPr id="414" name="Verbindungslinie"/>
          <p:cNvSpPr/>
          <p:nvPr/>
        </p:nvSpPr>
        <p:spPr>
          <a:xfrm>
            <a:off x="4411510" y="6616922"/>
            <a:ext cx="4301959" cy="1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12700">
            <a:solidFill>
              <a:srgbClr val="6E7A84"/>
            </a:solidFill>
            <a:bevel/>
            <a:tailEnd type="triangle"/>
          </a:ln>
        </p:spPr>
        <p:txBody>
          <a:bodyPr/>
          <a:lstStyle/>
          <a:p>
            <a:pPr/>
          </a:p>
        </p:txBody>
      </p:sp>
      <p:sp>
        <p:nvSpPr>
          <p:cNvPr id="415" name="Verbindungslinie"/>
          <p:cNvSpPr/>
          <p:nvPr/>
        </p:nvSpPr>
        <p:spPr>
          <a:xfrm>
            <a:off x="4411509" y="5388203"/>
            <a:ext cx="4312380" cy="17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12700">
            <a:solidFill>
              <a:srgbClr val="6E7A84"/>
            </a:solidFill>
            <a:bevel/>
            <a:tailEnd type="triangle"/>
          </a:ln>
        </p:spPr>
        <p:txBody>
          <a:bodyPr/>
          <a:lstStyle/>
          <a:p>
            <a:pPr/>
          </a:p>
        </p:txBody>
      </p:sp>
      <p:sp>
        <p:nvSpPr>
          <p:cNvPr id="416" name="Verbindungslinie"/>
          <p:cNvSpPr/>
          <p:nvPr/>
        </p:nvSpPr>
        <p:spPr>
          <a:xfrm>
            <a:off x="4412262" y="7847422"/>
            <a:ext cx="4286618" cy="16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12700">
            <a:solidFill>
              <a:srgbClr val="6E7A84"/>
            </a:solidFill>
            <a:bevel/>
            <a:tailEnd type="triangle"/>
          </a:ln>
        </p:spPr>
        <p:txBody>
          <a:bodyPr/>
          <a:lstStyle/>
          <a:p>
            <a:pPr/>
          </a:p>
        </p:txBody>
      </p:sp>
      <p:sp>
        <p:nvSpPr>
          <p:cNvPr id="413" name="Die Begriffe UV und AV machen nur Sinn, wenn es eine Intervention in der Studie gibt."/>
          <p:cNvSpPr/>
          <p:nvPr/>
        </p:nvSpPr>
        <p:spPr>
          <a:xfrm>
            <a:off x="183502" y="8596891"/>
            <a:ext cx="11771733"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latin typeface="Arial"/>
                <a:ea typeface="Arial"/>
                <a:cs typeface="Arial"/>
                <a:sym typeface="Arial"/>
              </a:defRPr>
            </a:lvl1pPr>
          </a:lstStyle>
          <a:p>
            <a:pPr/>
            <a:r>
              <a:t>Die Begriffe UV und AV machen nur Sinn, wenn es eine Intervention in der Studie gibt.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2" name="Effekte finden"/>
          <p:cNvSpPr txBox="1"/>
          <p:nvPr>
            <p:ph type="title"/>
          </p:nvPr>
        </p:nvSpPr>
        <p:spPr>
          <a:xfrm>
            <a:off x="650239" y="4758266"/>
            <a:ext cx="11704322" cy="2406792"/>
          </a:xfrm>
          <a:prstGeom prst="rect">
            <a:avLst/>
          </a:prstGeom>
        </p:spPr>
        <p:txBody>
          <a:bodyPr/>
          <a:lstStyle/>
          <a:p>
            <a:pPr/>
            <a:r>
              <a:t>Effekte finden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8"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19" name="Beeinträchtigung der Validität"/>
          <p:cNvSpPr txBox="1"/>
          <p:nvPr>
            <p:ph type="title"/>
          </p:nvPr>
        </p:nvSpPr>
        <p:spPr>
          <a:xfrm>
            <a:off x="650239" y="4758266"/>
            <a:ext cx="11704322" cy="2406792"/>
          </a:xfrm>
          <a:prstGeom prst="rect">
            <a:avLst/>
          </a:prstGeom>
        </p:spPr>
        <p:txBody>
          <a:bodyPr/>
          <a:lstStyle/>
          <a:p>
            <a:pPr/>
            <a:r>
              <a:t>Beeinträchtigung der Validität</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1" name="Foliennummernplatzhalter 4"/>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22" name="Störfaktoren der internen Validität 1/2"/>
          <p:cNvSpPr txBox="1"/>
          <p:nvPr>
            <p:ph type="body" idx="21"/>
          </p:nvPr>
        </p:nvSpPr>
        <p:spPr>
          <a:prstGeom prst="rect">
            <a:avLst/>
          </a:prstGeom>
        </p:spPr>
        <p:txBody>
          <a:bodyPr/>
          <a:lstStyle/>
          <a:p>
            <a:pPr/>
            <a:r>
              <a:t>Störfaktoren der internen Validität 1/2</a:t>
            </a:r>
          </a:p>
        </p:txBody>
      </p:sp>
      <p:graphicFrame>
        <p:nvGraphicFramePr>
          <p:cNvPr id="423" name="Inhaltsplatzhalter 10"/>
          <p:cNvGraphicFramePr/>
          <p:nvPr/>
        </p:nvGraphicFramePr>
        <p:xfrm>
          <a:off x="420405" y="1837981"/>
          <a:ext cx="12391778" cy="6861563"/>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3058386"/>
                <a:gridCol w="9320690"/>
              </a:tblGrid>
              <a:tr h="521511">
                <a:tc>
                  <a:txBody>
                    <a:bodyPr/>
                    <a:lstStyle/>
                    <a:p>
                      <a:pPr algn="l" defTabSz="1300480">
                        <a:defRPr sz="1800">
                          <a:solidFill>
                            <a:srgbClr val="000000"/>
                          </a:solidFill>
                        </a:defRPr>
                      </a:pPr>
                      <a:r>
                        <a:rPr sz="2400">
                          <a:solidFill>
                            <a:srgbClr val="FFFFFF"/>
                          </a:solidFill>
                          <a:latin typeface="Roboto Condensed Bold"/>
                          <a:ea typeface="Roboto Condensed Bold"/>
                          <a:cs typeface="Roboto Condensed Bold"/>
                          <a:sym typeface="Roboto Condensed Bold"/>
                        </a:rPr>
                        <a:t>Störfaktor</a:t>
                      </a:r>
                    </a:p>
                  </a:txBody>
                  <a:tcPr marL="45720" marR="45720" marT="45720" marB="45720" anchor="t" anchorCtr="0" horzOverflow="overflow"/>
                </a:tc>
                <a:tc>
                  <a:txBody>
                    <a:bodyPr/>
                    <a:lstStyle/>
                    <a:p>
                      <a:pPr algn="l" defTabSz="1300480">
                        <a:defRPr sz="1800">
                          <a:solidFill>
                            <a:srgbClr val="000000"/>
                          </a:solidFill>
                        </a:defRPr>
                      </a:pPr>
                      <a:r>
                        <a:rPr sz="2400">
                          <a:solidFill>
                            <a:srgbClr val="FFFFFF"/>
                          </a:solidFill>
                          <a:latin typeface="Roboto Condensed Bold"/>
                          <a:ea typeface="Roboto Condensed Bold"/>
                          <a:cs typeface="Roboto Condensed Bold"/>
                          <a:sym typeface="Roboto Condensed Bold"/>
                        </a:rPr>
                        <a:t>Beeinträchtigung</a:t>
                      </a:r>
                    </a:p>
                  </a:txBody>
                  <a:tcPr marL="45720" marR="45720" marT="45720" marB="45720" anchor="t" anchorCtr="0" horzOverflow="overflow"/>
                </a:tc>
              </a:tr>
              <a:tr h="1104649">
                <a:tc>
                  <a:txBody>
                    <a:bodyPr/>
                    <a:lstStyle/>
                    <a:p>
                      <a:pPr algn="l" defTabSz="1300480">
                        <a:defRPr sz="1800">
                          <a:solidFill>
                            <a:srgbClr val="000000"/>
                          </a:solidFill>
                        </a:defRPr>
                      </a:pPr>
                      <a:r>
                        <a:rPr sz="2200">
                          <a:solidFill>
                            <a:srgbClr val="262626"/>
                          </a:solidFill>
                          <a:latin typeface="+mj-lt"/>
                          <a:ea typeface="+mj-ea"/>
                          <a:cs typeface="+mj-cs"/>
                          <a:sym typeface="Roboto Condensed Regular"/>
                        </a:rPr>
                        <a:t>Zeitgeschehen (history)</a:t>
                      </a:r>
                    </a:p>
                  </a:txBody>
                  <a:tcPr marL="45720" marR="45720" marT="45720" marB="45720" anchor="t" anchorCtr="0" horzOverflow="overflow"/>
                </a:tc>
                <a:tc>
                  <a:txBody>
                    <a:bodyPr/>
                    <a:lstStyle/>
                    <a:p>
                      <a:pPr algn="l" defTabSz="1300480">
                        <a:defRPr sz="1800">
                          <a:solidFill>
                            <a:srgbClr val="000000"/>
                          </a:solidFill>
                        </a:defRPr>
                      </a:pPr>
                      <a:r>
                        <a:rPr sz="2200">
                          <a:solidFill>
                            <a:srgbClr val="262626"/>
                          </a:solidFill>
                          <a:latin typeface="+mj-lt"/>
                          <a:ea typeface="+mj-ea"/>
                          <a:cs typeface="+mj-cs"/>
                          <a:sym typeface="Roboto Condensed Regular"/>
                        </a:rPr>
                        <a:t>Die beobachteten Effekte gehen nicht allein auf die Untersuchungs-bedingungen, sondern auf unkontrollierte zwischenzeitliche Ereignisse zurück.</a:t>
                      </a:r>
                    </a:p>
                  </a:txBody>
                  <a:tcPr marL="45720" marR="45720" marT="45720" marB="45720" anchor="t" anchorCtr="0" horzOverflow="overflow"/>
                </a:tc>
              </a:tr>
              <a:tr h="1415799">
                <a:tc>
                  <a:txBody>
                    <a:bodyPr/>
                    <a:lstStyle/>
                    <a:p>
                      <a:pPr algn="l" defTabSz="1300480">
                        <a:defRPr sz="1800">
                          <a:solidFill>
                            <a:srgbClr val="000000"/>
                          </a:solidFill>
                        </a:defRPr>
                      </a:pPr>
                      <a:r>
                        <a:rPr sz="2200">
                          <a:solidFill>
                            <a:srgbClr val="262626"/>
                          </a:solidFill>
                          <a:latin typeface="+mj-lt"/>
                          <a:ea typeface="+mj-ea"/>
                          <a:cs typeface="+mj-cs"/>
                          <a:sym typeface="Roboto Condensed Regular"/>
                        </a:rPr>
                        <a:t>Reifung (maturation</a:t>
                      </a:r>
                    </a:p>
                  </a:txBody>
                  <a:tcPr marL="45720" marR="45720" marT="45720" marB="45720" anchor="t" anchorCtr="0" horzOverflow="overflow"/>
                </a:tc>
                <a:tc>
                  <a:txBody>
                    <a:bodyPr/>
                    <a:lstStyle/>
                    <a:p>
                      <a:pPr algn="l" defTabSz="1300480">
                        <a:defRPr sz="1800">
                          <a:solidFill>
                            <a:srgbClr val="000000"/>
                          </a:solidFill>
                        </a:defRPr>
                      </a:pPr>
                      <a:r>
                        <a:rPr sz="2200">
                          <a:solidFill>
                            <a:srgbClr val="262626"/>
                          </a:solidFill>
                          <a:latin typeface="+mj-lt"/>
                          <a:ea typeface="+mj-ea"/>
                          <a:cs typeface="+mj-cs"/>
                          <a:sym typeface="Roboto Condensed Regular"/>
                        </a:rPr>
                        <a:t>Wenn sich der zu untersuchende Sachverhalt bezüglich biologischer (und/oder psychosozialer Reifungsmerkmale verändert, ist mit reifungsbedingten Effekten zu rechnen, die den eigentlichen Befund überlagern.</a:t>
                      </a:r>
                    </a:p>
                  </a:txBody>
                  <a:tcPr marL="45720" marR="45720" marT="45720" marB="45720" anchor="t" anchorCtr="0" horzOverflow="overflow"/>
                </a:tc>
              </a:tr>
              <a:tr h="1318521">
                <a:tc>
                  <a:txBody>
                    <a:bodyPr/>
                    <a:lstStyle/>
                    <a:p>
                      <a:pPr algn="l" defTabSz="1300480">
                        <a:defRPr sz="1800">
                          <a:solidFill>
                            <a:srgbClr val="000000"/>
                          </a:solidFill>
                        </a:defRPr>
                      </a:pPr>
                      <a:r>
                        <a:rPr sz="2200">
                          <a:solidFill>
                            <a:srgbClr val="262626"/>
                          </a:solidFill>
                          <a:latin typeface="+mj-lt"/>
                          <a:ea typeface="+mj-ea"/>
                          <a:cs typeface="+mj-cs"/>
                          <a:sym typeface="Roboto Condensed Regular"/>
                        </a:rPr>
                        <a:t>Mehrfache Testung (test sophistication)</a:t>
                      </a:r>
                    </a:p>
                  </a:txBody>
                  <a:tcPr marL="45720" marR="45720" marT="45720" marB="45720" anchor="t" anchorCtr="0" horzOverflow="overflow"/>
                </a:tc>
                <a:tc>
                  <a:txBody>
                    <a:bodyPr/>
                    <a:lstStyle/>
                    <a:p>
                      <a:pPr algn="l" defTabSz="1300480">
                        <a:defRPr sz="1800">
                          <a:solidFill>
                            <a:srgbClr val="000000"/>
                          </a:solidFill>
                        </a:defRPr>
                      </a:pPr>
                      <a:r>
                        <a:rPr sz="2200">
                          <a:solidFill>
                            <a:srgbClr val="262626"/>
                          </a:solidFill>
                          <a:latin typeface="+mj-lt"/>
                          <a:ea typeface="+mj-ea"/>
                          <a:cs typeface="+mj-cs"/>
                          <a:sym typeface="Roboto Condensed Regular"/>
                        </a:rPr>
                        <a:t>Bei mehrfacher Erhebung derselben Messdaten an ein und demselben Individuum können die während des zweite (dritten …) Messzeitpunkts erhobenen Daten aufgrund vorangegangener Testung beeinflusst sein.</a:t>
                      </a:r>
                    </a:p>
                  </a:txBody>
                  <a:tcPr marL="45720" marR="45720" marT="45720" marB="45720" anchor="t" anchorCtr="0" horzOverflow="overflow"/>
                </a:tc>
              </a:tr>
              <a:tr h="1085599">
                <a:tc>
                  <a:txBody>
                    <a:bodyPr/>
                    <a:lstStyle/>
                    <a:p>
                      <a:pPr algn="l" defTabSz="1300480">
                        <a:defRPr sz="1800">
                          <a:solidFill>
                            <a:srgbClr val="000000"/>
                          </a:solidFill>
                        </a:defRPr>
                      </a:pPr>
                      <a:r>
                        <a:rPr sz="2200">
                          <a:solidFill>
                            <a:srgbClr val="262626"/>
                          </a:solidFill>
                          <a:latin typeface="+mj-lt"/>
                          <a:ea typeface="+mj-ea"/>
                          <a:cs typeface="+mj-cs"/>
                          <a:sym typeface="Roboto Condensed Regular"/>
                        </a:rPr>
                        <a:t>Instrumentierung (instrumentation)</a:t>
                      </a:r>
                    </a:p>
                  </a:txBody>
                  <a:tcPr marL="45720" marR="45720" marT="45720" marB="45720" anchor="t" anchorCtr="0" horzOverflow="overflow"/>
                </a:tc>
                <a:tc>
                  <a:txBody>
                    <a:bodyPr/>
                    <a:lstStyle/>
                    <a:p>
                      <a:pPr algn="l" defTabSz="1300480">
                        <a:defRPr sz="1800">
                          <a:solidFill>
                            <a:srgbClr val="000000"/>
                          </a:solidFill>
                        </a:defRPr>
                      </a:pPr>
                      <a:r>
                        <a:rPr sz="2200">
                          <a:solidFill>
                            <a:srgbClr val="262626"/>
                          </a:solidFill>
                          <a:latin typeface="+mj-lt"/>
                          <a:ea typeface="+mj-ea"/>
                          <a:cs typeface="+mj-cs"/>
                          <a:sym typeface="Roboto Condensed Regular"/>
                        </a:rPr>
                        <a:t>Die gemessenen Werte gehen z. T. auf die (zwischenzeitlich erfolgte) Veränderung der Messinstrumente zurück (z. B. aufgrund mangelnder Objektivität und Reliabilität eines Tests.)</a:t>
                      </a:r>
                    </a:p>
                  </a:txBody>
                  <a:tcPr marL="45720" marR="45720" marT="45720" marB="45720" anchor="t" anchorCtr="0" horzOverflow="overflow"/>
                </a:tc>
              </a:tr>
              <a:tr h="1415799">
                <a:tc>
                  <a:txBody>
                    <a:bodyPr/>
                    <a:lstStyle/>
                    <a:p>
                      <a:pPr algn="l" defTabSz="1300480">
                        <a:defRPr sz="1800">
                          <a:solidFill>
                            <a:srgbClr val="000000"/>
                          </a:solidFill>
                        </a:defRPr>
                      </a:pPr>
                      <a:r>
                        <a:rPr sz="2200">
                          <a:solidFill>
                            <a:srgbClr val="262626"/>
                          </a:solidFill>
                          <a:latin typeface="+mj-lt"/>
                          <a:ea typeface="+mj-ea"/>
                          <a:cs typeface="+mj-cs"/>
                          <a:sym typeface="Roboto Condensed Regular"/>
                        </a:rPr>
                        <a:t>Statistische Regression (regression)</a:t>
                      </a:r>
                    </a:p>
                  </a:txBody>
                  <a:tcPr marL="45720" marR="45720" marT="45720" marB="45720" anchor="t" anchorCtr="0" horzOverflow="overflow"/>
                </a:tc>
                <a:tc>
                  <a:txBody>
                    <a:bodyPr/>
                    <a:lstStyle/>
                    <a:p>
                      <a:pPr algn="l" defTabSz="1300480">
                        <a:defRPr sz="1800">
                          <a:solidFill>
                            <a:srgbClr val="000000"/>
                          </a:solidFill>
                        </a:defRPr>
                      </a:pPr>
                      <a:r>
                        <a:rPr sz="2200">
                          <a:solidFill>
                            <a:srgbClr val="262626"/>
                          </a:solidFill>
                          <a:latin typeface="+mj-lt"/>
                          <a:ea typeface="+mj-ea"/>
                          <a:cs typeface="+mj-cs"/>
                          <a:sym typeface="Roboto Condensed Regular"/>
                        </a:rPr>
                        <a:t>Werden mehr oder weniger extrem verschiedene Leistungsgruppen z. B. mit Hilfe eines Vortests gebildet, dann kann die mangelnde Reliabilität des Instruments zu einer statistischen Regression zur Mitte bei der zweiten Testung führen.</a:t>
                      </a:r>
                    </a:p>
                  </a:txBody>
                  <a:tcPr marL="45720" marR="45720" marT="45720" marB="45720" anchor="t" anchorCtr="0" horzOverflow="overflow"/>
                </a:tc>
              </a:tr>
            </a:tbl>
          </a:graphicData>
        </a:graphic>
      </p:graphicFrame>
      <p:sp>
        <p:nvSpPr>
          <p:cNvPr id="424" name="Textfeld 11"/>
          <p:cNvSpPr txBox="1"/>
          <p:nvPr/>
        </p:nvSpPr>
        <p:spPr>
          <a:xfrm>
            <a:off x="229905" y="9270536"/>
            <a:ext cx="4394108" cy="299784"/>
          </a:xfrm>
          <a:prstGeom prst="rect">
            <a:avLst/>
          </a:prstGeom>
          <a:ln w="12700">
            <a:miter lim="400000"/>
          </a:ln>
          <a:effectLst>
            <a:outerShdw sx="100000" sy="100000" kx="0" ky="0" algn="b" rotWithShape="0" blurRad="139700" dist="50800" dir="8100000">
              <a:srgbClr val="000000">
                <a:alpha val="30000"/>
              </a:srgbClr>
            </a:outerShdw>
          </a:effectLst>
          <a:extLst>
            <a:ext uri="{C572A759-6A51-4108-AA02-DFA0A04FC94B}">
              <ma14:wrappingTextBoxFlag xmlns:ma14="http://schemas.microsoft.com/office/mac/drawingml/2011/main" val="1"/>
            </a:ext>
          </a:extLst>
        </p:spPr>
        <p:txBody>
          <a:bodyPr wrap="none" lIns="51199" tIns="51199" rIns="51199" bIns="51199">
            <a:spAutoFit/>
          </a:bodyPr>
          <a:lstStyle>
            <a:lvl1pPr algn="just" defTabSz="1300480">
              <a:spcBef>
                <a:spcPts val="800"/>
              </a:spcBef>
              <a:defRPr sz="1400">
                <a:latin typeface="Arial"/>
                <a:ea typeface="Arial"/>
                <a:cs typeface="Arial"/>
                <a:sym typeface="Arial"/>
              </a:defRPr>
            </a:lvl1pPr>
          </a:lstStyle>
          <a:p>
            <a:pPr/>
            <a:r>
              <a:t>nach Campbell &amp; Stanley (1966); Reiß &amp; Sarris (2012)</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6" name="Foliennummernplatzhalter 4"/>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27" name="Störfaktoren der internen Validität 2/2"/>
          <p:cNvSpPr txBox="1"/>
          <p:nvPr>
            <p:ph type="body" idx="21"/>
          </p:nvPr>
        </p:nvSpPr>
        <p:spPr>
          <a:prstGeom prst="rect">
            <a:avLst/>
          </a:prstGeom>
        </p:spPr>
        <p:txBody>
          <a:bodyPr/>
          <a:lstStyle/>
          <a:p>
            <a:pPr/>
            <a:r>
              <a:t>Störfaktoren der internen Validität 2/2</a:t>
            </a:r>
          </a:p>
        </p:txBody>
      </p:sp>
      <p:graphicFrame>
        <p:nvGraphicFramePr>
          <p:cNvPr id="428" name="Inhaltsplatzhalter 10"/>
          <p:cNvGraphicFramePr/>
          <p:nvPr/>
        </p:nvGraphicFramePr>
        <p:xfrm>
          <a:off x="191629" y="2508958"/>
          <a:ext cx="12391955" cy="5028358"/>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3376288"/>
                <a:gridCol w="9002965"/>
              </a:tblGrid>
              <a:tr h="468818">
                <a:tc>
                  <a:txBody>
                    <a:bodyPr/>
                    <a:lstStyle/>
                    <a:p>
                      <a:pPr algn="l" defTabSz="1300480">
                        <a:defRPr sz="1800">
                          <a:solidFill>
                            <a:srgbClr val="000000"/>
                          </a:solidFill>
                        </a:defRPr>
                      </a:pPr>
                      <a:r>
                        <a:rPr b="1" sz="2400">
                          <a:solidFill>
                            <a:srgbClr val="FFFFFF"/>
                          </a:solidFill>
                        </a:rPr>
                        <a:t>Störfaktor</a:t>
                      </a:r>
                    </a:p>
                  </a:txBody>
                  <a:tcPr marL="45720" marR="45720" marT="45720" marB="45720" anchor="t" anchorCtr="0" horzOverflow="overflow"/>
                </a:tc>
                <a:tc>
                  <a:txBody>
                    <a:bodyPr/>
                    <a:lstStyle/>
                    <a:p>
                      <a:pPr algn="l" defTabSz="1300480">
                        <a:defRPr sz="1800">
                          <a:solidFill>
                            <a:srgbClr val="000000"/>
                          </a:solidFill>
                        </a:defRPr>
                      </a:pPr>
                      <a:r>
                        <a:rPr b="1" sz="2400">
                          <a:solidFill>
                            <a:srgbClr val="FFFFFF"/>
                          </a:solidFill>
                        </a:rPr>
                        <a:t>Beeinträchtigung</a:t>
                      </a:r>
                    </a:p>
                  </a:txBody>
                  <a:tcPr marL="45720" marR="45720" marT="45720" marB="45720" anchor="t" anchorCtr="0" horzOverflow="overflow"/>
                </a:tc>
              </a:tr>
              <a:tr h="1104649">
                <a:tc>
                  <a:txBody>
                    <a:bodyPr/>
                    <a:lstStyle/>
                    <a:p>
                      <a:pPr algn="l" defTabSz="1300480">
                        <a:defRPr sz="1800">
                          <a:solidFill>
                            <a:srgbClr val="000000"/>
                          </a:solidFill>
                        </a:defRPr>
                      </a:pPr>
                      <a:r>
                        <a:rPr sz="2200">
                          <a:solidFill>
                            <a:srgbClr val="262626"/>
                          </a:solidFill>
                        </a:rPr>
                        <a:t>Auswahlverzerrung (selection)</a:t>
                      </a:r>
                    </a:p>
                  </a:txBody>
                  <a:tcPr marL="45720" marR="45720" marT="45720" marB="45720" anchor="t" anchorCtr="0" horzOverflow="overflow"/>
                </a:tc>
                <a:tc>
                  <a:txBody>
                    <a:bodyPr/>
                    <a:lstStyle/>
                    <a:p>
                      <a:pPr algn="l" defTabSz="1300480">
                        <a:defRPr sz="1800">
                          <a:solidFill>
                            <a:srgbClr val="000000"/>
                          </a:solidFill>
                        </a:defRPr>
                      </a:pPr>
                      <a:r>
                        <a:rPr sz="2200">
                          <a:solidFill>
                            <a:srgbClr val="262626"/>
                          </a:solidFill>
                        </a:rPr>
                        <a:t>Bei nicht-zufälliger Bildung von Versuchsgruppen können die damit von Anfang an bestehenden systematischen Ausgangsunterschiede zwischen den Gruppen den eigentlichen Effekt überlagern.</a:t>
                      </a:r>
                    </a:p>
                  </a:txBody>
                  <a:tcPr marL="45720" marR="45720" marT="45720" marB="45720" anchor="t" anchorCtr="0" horzOverflow="overflow"/>
                </a:tc>
              </a:tr>
              <a:tr h="1415799">
                <a:tc>
                  <a:txBody>
                    <a:bodyPr/>
                    <a:lstStyle/>
                    <a:p>
                      <a:pPr algn="l" defTabSz="1300480">
                        <a:defRPr sz="1800">
                          <a:solidFill>
                            <a:srgbClr val="000000"/>
                          </a:solidFill>
                        </a:defRPr>
                      </a:pPr>
                      <a:r>
                        <a:rPr sz="2200">
                          <a:solidFill>
                            <a:srgbClr val="262626"/>
                          </a:solidFill>
                        </a:rPr>
                        <a:t>Ausfalleffekte (experimental mortality)</a:t>
                      </a:r>
                    </a:p>
                  </a:txBody>
                  <a:tcPr marL="45720" marR="45720" marT="45720" marB="45720" anchor="t" anchorCtr="0" horzOverflow="overflow"/>
                </a:tc>
                <a:tc>
                  <a:txBody>
                    <a:bodyPr/>
                    <a:lstStyle/>
                    <a:p>
                      <a:pPr algn="l" defTabSz="1300480">
                        <a:defRPr sz="1800">
                          <a:solidFill>
                            <a:srgbClr val="000000"/>
                          </a:solidFill>
                        </a:defRPr>
                      </a:pPr>
                      <a:r>
                        <a:rPr sz="2200">
                          <a:solidFill>
                            <a:srgbClr val="262626"/>
                          </a:solidFill>
                        </a:rPr>
                        <a:t>Fallen im Untersuchungsverlauf Versuchspersonen von verschiedenen Versuchsgruppen aus, so kann das die eigentlichen Effekte beeinflussen, wenn die Ausfallquote für die Gruppen systematisch verschieden ist (z. B. mehr „Dropouts“ in Kontrollgruppe).</a:t>
                      </a:r>
                    </a:p>
                  </a:txBody>
                  <a:tcPr marL="45720" marR="45720" marT="45720" marB="45720" anchor="t" anchorCtr="0" horzOverflow="overflow"/>
                </a:tc>
              </a:tr>
              <a:tr h="1085599">
                <a:tc>
                  <a:txBody>
                    <a:bodyPr/>
                    <a:lstStyle/>
                    <a:p>
                      <a:pPr algn="l" defTabSz="1300480">
                        <a:defRPr sz="1800">
                          <a:solidFill>
                            <a:srgbClr val="000000"/>
                          </a:solidFill>
                        </a:defRPr>
                      </a:pPr>
                      <a:r>
                        <a:rPr sz="2200">
                          <a:solidFill>
                            <a:srgbClr val="262626"/>
                          </a:solidFill>
                        </a:rPr>
                        <a:t>Versuchsleitereffekte (experimenter-bias effects)</a:t>
                      </a:r>
                    </a:p>
                  </a:txBody>
                  <a:tcPr marL="45720" marR="45720" marT="45720" marB="45720" anchor="t" anchorCtr="0" horzOverflow="overflow"/>
                </a:tc>
                <a:tc>
                  <a:txBody>
                    <a:bodyPr/>
                    <a:lstStyle/>
                    <a:p>
                      <a:pPr algn="l" defTabSz="1300480">
                        <a:defRPr sz="1800">
                          <a:solidFill>
                            <a:srgbClr val="000000"/>
                          </a:solidFill>
                        </a:defRPr>
                      </a:pPr>
                      <a:r>
                        <a:rPr sz="2200">
                          <a:solidFill>
                            <a:srgbClr val="262626"/>
                          </a:solidFill>
                        </a:rPr>
                        <a:t>Bleiben die Eigenschaften, Verhaltensweisen und/oder Versuchserwartungen des Untersuchers unkontrolliert, kann das eine systematische Beeinträchtigung der eigentlichen Befunde auslösen.</a:t>
                      </a:r>
                    </a:p>
                  </a:txBody>
                  <a:tcPr marL="45720" marR="45720" marT="45720" marB="45720" anchor="t" anchorCtr="0" horzOverflow="overflow"/>
                </a:tc>
              </a:tr>
              <a:tr h="1085599">
                <a:tc>
                  <a:txBody>
                    <a:bodyPr/>
                    <a:lstStyle/>
                    <a:p>
                      <a:pPr algn="l" defTabSz="1300480">
                        <a:defRPr sz="1800">
                          <a:solidFill>
                            <a:srgbClr val="000000"/>
                          </a:solidFill>
                        </a:defRPr>
                      </a:pPr>
                      <a:r>
                        <a:rPr sz="2200">
                          <a:solidFill>
                            <a:srgbClr val="262626"/>
                          </a:solidFill>
                        </a:rPr>
                        <a:t>Interaktive Effekte (carry-over effects)</a:t>
                      </a:r>
                    </a:p>
                  </a:txBody>
                  <a:tcPr marL="45720" marR="45720" marT="45720" marB="45720" anchor="t" anchorCtr="0" horzOverflow="overflow"/>
                </a:tc>
                <a:tc>
                  <a:txBody>
                    <a:bodyPr/>
                    <a:lstStyle/>
                    <a:p>
                      <a:pPr algn="l" defTabSz="1300480">
                        <a:defRPr sz="1800">
                          <a:solidFill>
                            <a:srgbClr val="000000"/>
                          </a:solidFill>
                        </a:defRPr>
                      </a:pPr>
                      <a:r>
                        <a:rPr sz="2200">
                          <a:solidFill>
                            <a:srgbClr val="262626"/>
                          </a:solidFill>
                        </a:rPr>
                        <a:t>Wird ein Individuum unter verschiedenen Untersuchungsbedingungen untersucht und bleiben dabei Übertragungseffekte unkontrolliert, können dadurch die Untersuchungsbefunde verfälscht werden.</a:t>
                      </a:r>
                    </a:p>
                  </a:txBody>
                  <a:tcPr marL="45720" marR="45720" marT="45720" marB="45720" anchor="t" anchorCtr="0" horzOverflow="overflow"/>
                </a:tc>
              </a:tr>
            </a:tbl>
          </a:graphicData>
        </a:graphic>
      </p:graphicFrame>
      <p:sp>
        <p:nvSpPr>
          <p:cNvPr id="429" name="Textfeld 11"/>
          <p:cNvSpPr txBox="1"/>
          <p:nvPr/>
        </p:nvSpPr>
        <p:spPr>
          <a:xfrm>
            <a:off x="255305" y="8973255"/>
            <a:ext cx="4394108" cy="299784"/>
          </a:xfrm>
          <a:prstGeom prst="rect">
            <a:avLst/>
          </a:prstGeom>
          <a:ln w="12700">
            <a:miter lim="400000"/>
          </a:ln>
          <a:effectLst>
            <a:outerShdw sx="100000" sy="100000" kx="0" ky="0" algn="b" rotWithShape="0" blurRad="139700" dist="50800" dir="8100000">
              <a:srgbClr val="000000">
                <a:alpha val="30000"/>
              </a:srgbClr>
            </a:outerShdw>
          </a:effectLst>
          <a:extLst>
            <a:ext uri="{C572A759-6A51-4108-AA02-DFA0A04FC94B}">
              <ma14:wrappingTextBoxFlag xmlns:ma14="http://schemas.microsoft.com/office/mac/drawingml/2011/main" val="1"/>
            </a:ext>
          </a:extLst>
        </p:spPr>
        <p:txBody>
          <a:bodyPr wrap="none" lIns="51199" tIns="51199" rIns="51199" bIns="51199">
            <a:spAutoFit/>
          </a:bodyPr>
          <a:lstStyle>
            <a:lvl1pPr algn="just" defTabSz="1300480">
              <a:spcBef>
                <a:spcPts val="800"/>
              </a:spcBef>
              <a:defRPr sz="1400">
                <a:latin typeface="Arial"/>
                <a:ea typeface="Arial"/>
                <a:cs typeface="Arial"/>
                <a:sym typeface="Arial"/>
              </a:defRPr>
            </a:lvl1pPr>
          </a:lstStyle>
          <a:p>
            <a:pPr/>
            <a:r>
              <a:t>Reiß &amp; Sarris (2012); nach Campbell &amp; Stanley (1966)</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1"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432" name="Beispiel für eine Kausalhypothese: „Ballerspiele machen aggressiv“"/>
          <p:cNvSpPr txBox="1"/>
          <p:nvPr>
            <p:ph type="body" idx="21"/>
          </p:nvPr>
        </p:nvSpPr>
        <p:spPr>
          <a:prstGeom prst="rect">
            <a:avLst/>
          </a:prstGeom>
        </p:spPr>
        <p:txBody>
          <a:bodyPr/>
          <a:lstStyle>
            <a:lvl1pPr marL="99059" marR="99059" indent="99059" defTabSz="1014374">
              <a:defRPr sz="4835"/>
            </a:lvl1pPr>
          </a:lstStyle>
          <a:p>
            <a:pPr/>
            <a:r>
              <a:t>Beispiel für eine Kausalhypothese: „Ballerspiele machen aggressiv“</a:t>
            </a:r>
          </a:p>
        </p:txBody>
      </p:sp>
      <p:sp>
        <p:nvSpPr>
          <p:cNvPr id="433" name="AV"/>
          <p:cNvSpPr/>
          <p:nvPr/>
        </p:nvSpPr>
        <p:spPr>
          <a:xfrm>
            <a:off x="9130735" y="4447142"/>
            <a:ext cx="1218919" cy="118533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3400">
                <a:solidFill>
                  <a:srgbClr val="FFFFFF"/>
                </a:solidFill>
                <a:latin typeface="Roboto Condensed Bold"/>
                <a:ea typeface="Roboto Condensed Bold"/>
                <a:cs typeface="Roboto Condensed Bold"/>
                <a:sym typeface="Roboto Condensed Bold"/>
              </a:defRPr>
            </a:lvl1pPr>
          </a:lstStyle>
          <a:p>
            <a:pPr/>
            <a:r>
              <a:t>AV</a:t>
            </a:r>
          </a:p>
        </p:txBody>
      </p:sp>
      <p:sp>
        <p:nvSpPr>
          <p:cNvPr id="434" name="Aggressives Verhalten"/>
          <p:cNvSpPr/>
          <p:nvPr/>
        </p:nvSpPr>
        <p:spPr>
          <a:xfrm>
            <a:off x="10578276" y="4579819"/>
            <a:ext cx="2007472" cy="7650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defRPr sz="2200"/>
            </a:lvl1pPr>
          </a:lstStyle>
          <a:p>
            <a:pPr/>
            <a:r>
              <a:t>Aggressives Verhalten</a:t>
            </a:r>
          </a:p>
        </p:txBody>
      </p:sp>
      <p:sp>
        <p:nvSpPr>
          <p:cNvPr id="435" name="SV"/>
          <p:cNvSpPr/>
          <p:nvPr/>
        </p:nvSpPr>
        <p:spPr>
          <a:xfrm>
            <a:off x="4759677" y="2783014"/>
            <a:ext cx="1218919" cy="1185334"/>
          </a:xfrm>
          <a:prstGeom prst="ellipse">
            <a:avLst/>
          </a:prstGeom>
          <a:solidFill>
            <a:schemeClr val="accent1">
              <a:lumOff val="12843"/>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3400">
                <a:solidFill>
                  <a:srgbClr val="000000"/>
                </a:solidFill>
              </a:defRPr>
            </a:lvl1pPr>
          </a:lstStyle>
          <a:p>
            <a:pPr/>
            <a:r>
              <a:t>SV</a:t>
            </a:r>
          </a:p>
        </p:txBody>
      </p:sp>
      <p:sp>
        <p:nvSpPr>
          <p:cNvPr id="436" name="SV"/>
          <p:cNvSpPr/>
          <p:nvPr/>
        </p:nvSpPr>
        <p:spPr>
          <a:xfrm>
            <a:off x="3928815" y="4639693"/>
            <a:ext cx="1218919" cy="1185334"/>
          </a:xfrm>
          <a:prstGeom prst="ellipse">
            <a:avLst/>
          </a:prstGeom>
          <a:solidFill>
            <a:schemeClr val="accent1">
              <a:lumOff val="12843"/>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3400">
                <a:solidFill>
                  <a:srgbClr val="000000"/>
                </a:solidFill>
              </a:defRPr>
            </a:lvl1pPr>
          </a:lstStyle>
          <a:p>
            <a:pPr/>
            <a:r>
              <a:t>SV</a:t>
            </a:r>
          </a:p>
        </p:txBody>
      </p:sp>
      <p:sp>
        <p:nvSpPr>
          <p:cNvPr id="437" name="SV"/>
          <p:cNvSpPr/>
          <p:nvPr/>
        </p:nvSpPr>
        <p:spPr>
          <a:xfrm>
            <a:off x="4759677" y="6984051"/>
            <a:ext cx="1218919" cy="1185334"/>
          </a:xfrm>
          <a:prstGeom prst="ellipse">
            <a:avLst/>
          </a:prstGeom>
          <a:solidFill>
            <a:schemeClr val="accent1">
              <a:lumOff val="12843"/>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3400">
                <a:solidFill>
                  <a:srgbClr val="000000"/>
                </a:solidFill>
              </a:defRPr>
            </a:lvl1pPr>
          </a:lstStyle>
          <a:p>
            <a:pPr/>
            <a:r>
              <a:t>SV</a:t>
            </a:r>
          </a:p>
        </p:txBody>
      </p:sp>
      <p:sp>
        <p:nvSpPr>
          <p:cNvPr id="438" name="SV"/>
          <p:cNvSpPr/>
          <p:nvPr/>
        </p:nvSpPr>
        <p:spPr>
          <a:xfrm>
            <a:off x="6475588" y="7806715"/>
            <a:ext cx="1218919" cy="1185335"/>
          </a:xfrm>
          <a:prstGeom prst="ellipse">
            <a:avLst/>
          </a:prstGeom>
          <a:solidFill>
            <a:schemeClr val="accent1">
              <a:lumOff val="12843"/>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3400">
                <a:solidFill>
                  <a:srgbClr val="000000"/>
                </a:solidFill>
              </a:defRPr>
            </a:lvl1pPr>
          </a:lstStyle>
          <a:p>
            <a:pPr/>
            <a:r>
              <a:t>SV</a:t>
            </a:r>
          </a:p>
        </p:txBody>
      </p:sp>
      <p:sp>
        <p:nvSpPr>
          <p:cNvPr id="439" name="UV"/>
          <p:cNvSpPr/>
          <p:nvPr/>
        </p:nvSpPr>
        <p:spPr>
          <a:xfrm>
            <a:off x="6475588" y="1613946"/>
            <a:ext cx="1218919" cy="1185334"/>
          </a:xfrm>
          <a:prstGeom prst="ellipse">
            <a:avLst/>
          </a:prstGeom>
          <a:solidFill>
            <a:schemeClr val="accent5">
              <a:hueOff val="-326855"/>
              <a:satOff val="32847"/>
              <a:lumOff val="-6386"/>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3400">
                <a:solidFill>
                  <a:srgbClr val="FFFFFF"/>
                </a:solidFill>
                <a:latin typeface="Roboto Condensed Bold"/>
                <a:ea typeface="Roboto Condensed Bold"/>
                <a:cs typeface="Roboto Condensed Bold"/>
                <a:sym typeface="Roboto Condensed Bold"/>
              </a:defRPr>
            </a:lvl1pPr>
          </a:lstStyle>
          <a:p>
            <a:pPr/>
            <a:r>
              <a:t>UV</a:t>
            </a:r>
          </a:p>
        </p:txBody>
      </p:sp>
      <p:sp>
        <p:nvSpPr>
          <p:cNvPr id="440" name="Linie"/>
          <p:cNvSpPr/>
          <p:nvPr/>
        </p:nvSpPr>
        <p:spPr>
          <a:xfrm>
            <a:off x="7405511" y="2777673"/>
            <a:ext cx="1839537" cy="1839537"/>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441" name="Linie"/>
          <p:cNvSpPr/>
          <p:nvPr/>
        </p:nvSpPr>
        <p:spPr>
          <a:xfrm>
            <a:off x="5893576" y="3747403"/>
            <a:ext cx="3231104" cy="1144098"/>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442" name="Linie"/>
          <p:cNvSpPr/>
          <p:nvPr/>
        </p:nvSpPr>
        <p:spPr>
          <a:xfrm>
            <a:off x="5145757" y="5272963"/>
            <a:ext cx="3950830" cy="1"/>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443" name="Linie"/>
          <p:cNvSpPr/>
          <p:nvPr/>
        </p:nvSpPr>
        <p:spPr>
          <a:xfrm flipV="1">
            <a:off x="5930476" y="5555179"/>
            <a:ext cx="3159735" cy="1758454"/>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444" name="Linie"/>
          <p:cNvSpPr/>
          <p:nvPr/>
        </p:nvSpPr>
        <p:spPr>
          <a:xfrm flipV="1">
            <a:off x="7578127" y="5718325"/>
            <a:ext cx="1800078" cy="2225144"/>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445" name="Ballerspiel spielen"/>
          <p:cNvSpPr/>
          <p:nvPr/>
        </p:nvSpPr>
        <p:spPr>
          <a:xfrm>
            <a:off x="7868942" y="1824253"/>
            <a:ext cx="2007472" cy="7650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a:defRPr sz="2200"/>
            </a:pPr>
            <a:r>
              <a:t>Ballerspiel</a:t>
            </a:r>
            <a:br/>
            <a:r>
              <a:t>spielen</a:t>
            </a:r>
          </a:p>
        </p:txBody>
      </p:sp>
      <p:sp>
        <p:nvSpPr>
          <p:cNvPr id="446" name="Geschlecht"/>
          <p:cNvSpPr/>
          <p:nvPr/>
        </p:nvSpPr>
        <p:spPr>
          <a:xfrm>
            <a:off x="2793458" y="3062602"/>
            <a:ext cx="2007472" cy="4475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defRPr sz="2200"/>
            </a:lvl1pPr>
          </a:lstStyle>
          <a:p>
            <a:pPr/>
            <a:r>
              <a:t>Geschlecht</a:t>
            </a:r>
          </a:p>
        </p:txBody>
      </p:sp>
      <p:sp>
        <p:nvSpPr>
          <p:cNvPr id="447" name="Waffen-Verfügbarkeit"/>
          <p:cNvSpPr/>
          <p:nvPr/>
        </p:nvSpPr>
        <p:spPr>
          <a:xfrm>
            <a:off x="1818098" y="4860766"/>
            <a:ext cx="2007472" cy="7650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defRPr sz="2200"/>
            </a:lvl1pPr>
          </a:lstStyle>
          <a:p>
            <a:pPr/>
            <a:r>
              <a:t>Waffen-Verfügbarkeit</a:t>
            </a:r>
          </a:p>
        </p:txBody>
      </p:sp>
      <p:sp>
        <p:nvSpPr>
          <p:cNvPr id="448" name="Temperatur"/>
          <p:cNvSpPr/>
          <p:nvPr/>
        </p:nvSpPr>
        <p:spPr>
          <a:xfrm>
            <a:off x="2576711" y="7420676"/>
            <a:ext cx="2007472" cy="4475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defRPr sz="2200"/>
            </a:lvl1pPr>
          </a:lstStyle>
          <a:p>
            <a:pPr/>
            <a:r>
              <a:t>Temperatur</a:t>
            </a:r>
          </a:p>
        </p:txBody>
      </p:sp>
      <p:sp>
        <p:nvSpPr>
          <p:cNvPr id="449" name="Impulsivität"/>
          <p:cNvSpPr/>
          <p:nvPr/>
        </p:nvSpPr>
        <p:spPr>
          <a:xfrm>
            <a:off x="4835441" y="8543400"/>
            <a:ext cx="2007472" cy="4475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defRPr sz="2200"/>
            </a:lvl1pPr>
          </a:lstStyle>
          <a:p>
            <a:pPr/>
            <a:r>
              <a:t>Impulsivität</a:t>
            </a:r>
          </a:p>
        </p:txBody>
      </p:sp>
      <p:sp>
        <p:nvSpPr>
          <p:cNvPr id="450" name="SV"/>
          <p:cNvSpPr/>
          <p:nvPr/>
        </p:nvSpPr>
        <p:spPr>
          <a:xfrm>
            <a:off x="8263219" y="8048147"/>
            <a:ext cx="1218919" cy="1185334"/>
          </a:xfrm>
          <a:prstGeom prst="ellipse">
            <a:avLst/>
          </a:prstGeom>
          <a:solidFill>
            <a:srgbClr val="A7A7A7"/>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3400">
                <a:solidFill>
                  <a:srgbClr val="000000"/>
                </a:solidFill>
              </a:defRPr>
            </a:lvl1pPr>
          </a:lstStyle>
          <a:p>
            <a:pPr/>
            <a:r>
              <a:t>SV</a:t>
            </a:r>
          </a:p>
        </p:txBody>
      </p:sp>
      <p:sp>
        <p:nvSpPr>
          <p:cNvPr id="451" name="Linie"/>
          <p:cNvSpPr/>
          <p:nvPr/>
        </p:nvSpPr>
        <p:spPr>
          <a:xfrm flipV="1">
            <a:off x="9018589" y="5725998"/>
            <a:ext cx="559076" cy="2224230"/>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452" name="???"/>
          <p:cNvSpPr/>
          <p:nvPr/>
        </p:nvSpPr>
        <p:spPr>
          <a:xfrm>
            <a:off x="9784490" y="8555872"/>
            <a:ext cx="2007471" cy="4475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defRPr sz="2200"/>
            </a:lvl1pPr>
          </a:lstStyle>
          <a:p>
            <a:pPr/>
            <a:r>
              <a:t>???</a:t>
            </a:r>
          </a:p>
        </p:txBody>
      </p:sp>
      <p:sp>
        <p:nvSpPr>
          <p:cNvPr id="453" name="*SV: Störvariable"/>
          <p:cNvSpPr/>
          <p:nvPr/>
        </p:nvSpPr>
        <p:spPr>
          <a:xfrm>
            <a:off x="544147" y="2287046"/>
            <a:ext cx="3104963" cy="4475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defRPr sz="2200"/>
            </a:lvl1pPr>
          </a:lstStyle>
          <a:p>
            <a:pPr/>
            <a:r>
              <a:t>*SV: Störvariable</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55" name="Bild" descr="Bild"/>
          <p:cNvPicPr>
            <a:picLocks noChangeAspect="1"/>
          </p:cNvPicPr>
          <p:nvPr/>
        </p:nvPicPr>
        <p:blipFill>
          <a:blip r:embed="rId2">
            <a:alphaModFix amt="13404"/>
            <a:extLst/>
          </a:blip>
          <a:stretch>
            <a:fillRect/>
          </a:stretch>
        </p:blipFill>
        <p:spPr>
          <a:xfrm>
            <a:off x="96440" y="1400937"/>
            <a:ext cx="12812013" cy="6545124"/>
          </a:xfrm>
          <a:prstGeom prst="rect">
            <a:avLst/>
          </a:prstGeom>
          <a:ln w="12700">
            <a:miter lim="400000"/>
          </a:ln>
        </p:spPr>
      </p:pic>
      <p:sp>
        <p:nvSpPr>
          <p:cNvPr id="456"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457" name="Wann ist eine Ursache wirklich eine Ursache?"/>
          <p:cNvSpPr txBox="1"/>
          <p:nvPr>
            <p:ph type="body" idx="21"/>
          </p:nvPr>
        </p:nvSpPr>
        <p:spPr>
          <a:prstGeom prst="rect">
            <a:avLst/>
          </a:prstGeom>
        </p:spPr>
        <p:txBody>
          <a:bodyPr/>
          <a:lstStyle/>
          <a:p>
            <a:pPr/>
            <a:r>
              <a:t>Wann ist eine Ursache wirklich eine Ursache?</a:t>
            </a:r>
          </a:p>
        </p:txBody>
      </p:sp>
      <p:sp>
        <p:nvSpPr>
          <p:cNvPr id="458" name="Kausal-schluss  (Ursache  als Ursache bestätigt)"/>
          <p:cNvSpPr/>
          <p:nvPr/>
        </p:nvSpPr>
        <p:spPr>
          <a:xfrm>
            <a:off x="3430225" y="3701793"/>
            <a:ext cx="6021495" cy="41864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39998A"/>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p>
            <a:pPr algn="ctr">
              <a:defRPr sz="3400">
                <a:solidFill>
                  <a:srgbClr val="FFFFFF"/>
                </a:solidFill>
              </a:defRPr>
            </a:pPr>
            <a:r>
              <a:rPr>
                <a:latin typeface="Roboto Condensed Bold"/>
                <a:ea typeface="Roboto Condensed Bold"/>
                <a:cs typeface="Roboto Condensed Bold"/>
                <a:sym typeface="Roboto Condensed Bold"/>
              </a:rPr>
              <a:t>Kausal-schluss</a:t>
            </a:r>
            <a:br/>
            <a:br/>
            <a:r>
              <a:t>(Ursache </a:t>
            </a:r>
            <a:br/>
            <a:r>
              <a:t>als Ursache bestätigt)</a:t>
            </a:r>
          </a:p>
        </p:txBody>
      </p:sp>
      <p:sp>
        <p:nvSpPr>
          <p:cNvPr id="459" name="KOVARIATION"/>
          <p:cNvSpPr/>
          <p:nvPr/>
        </p:nvSpPr>
        <p:spPr>
          <a:xfrm>
            <a:off x="4689184" y="3616805"/>
            <a:ext cx="3503578" cy="1116331"/>
          </a:xfrm>
          <a:prstGeom prst="roundRect">
            <a:avLst>
              <a:gd name="adj" fmla="val 19407"/>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400"/>
            </a:lvl1pPr>
          </a:lstStyle>
          <a:p>
            <a:pPr/>
            <a:r>
              <a:t>KOVARIATION</a:t>
            </a:r>
          </a:p>
        </p:txBody>
      </p:sp>
      <p:sp>
        <p:nvSpPr>
          <p:cNvPr id="460" name="UV ZEITLICH VOR AV"/>
          <p:cNvSpPr/>
          <p:nvPr/>
        </p:nvSpPr>
        <p:spPr>
          <a:xfrm>
            <a:off x="1040614" y="7458696"/>
            <a:ext cx="3633754" cy="1422895"/>
          </a:xfrm>
          <a:prstGeom prst="roundRect">
            <a:avLst>
              <a:gd name="adj" fmla="val 15226"/>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defRPr sz="2400"/>
            </a:lvl1pPr>
          </a:lstStyle>
          <a:p>
            <a:pPr/>
            <a:r>
              <a:t>UV ZEITLICH VOR AV</a:t>
            </a:r>
          </a:p>
        </p:txBody>
      </p:sp>
      <p:sp>
        <p:nvSpPr>
          <p:cNvPr id="461" name="KEINE ANDEREN URSACHEN MÖGLICH"/>
          <p:cNvSpPr/>
          <p:nvPr/>
        </p:nvSpPr>
        <p:spPr>
          <a:xfrm>
            <a:off x="8442387" y="7458696"/>
            <a:ext cx="3633753" cy="1422895"/>
          </a:xfrm>
          <a:prstGeom prst="roundRect">
            <a:avLst>
              <a:gd name="adj" fmla="val 15226"/>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defRPr sz="2400"/>
            </a:lvl1pPr>
          </a:lstStyle>
          <a:p>
            <a:pPr/>
            <a:r>
              <a:t>KEINE ANDEREN URSACHEN MÖGLICH</a:t>
            </a:r>
          </a:p>
        </p:txBody>
      </p:sp>
      <p:sp>
        <p:nvSpPr>
          <p:cNvPr id="462" name="Die Stufen der UV gehen systematisch mit den Stufen der AV einher (Korrelation)"/>
          <p:cNvSpPr/>
          <p:nvPr/>
        </p:nvSpPr>
        <p:spPr>
          <a:xfrm>
            <a:off x="4858506" y="2084142"/>
            <a:ext cx="3287631" cy="10825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defRPr sz="2200"/>
            </a:lvl1pPr>
          </a:lstStyle>
          <a:p>
            <a:pPr/>
            <a:r>
              <a:t>Die Stufen der UV gehen systematisch mit den Stufen der AV einher (Korrelation)</a:t>
            </a:r>
          </a:p>
        </p:txBody>
      </p:sp>
      <p:sp>
        <p:nvSpPr>
          <p:cNvPr id="463" name="Veränderungen in der UV müssen zeitlich vor den Änderungen der AV auftreten"/>
          <p:cNvSpPr/>
          <p:nvPr/>
        </p:nvSpPr>
        <p:spPr>
          <a:xfrm>
            <a:off x="487447" y="5929357"/>
            <a:ext cx="3287632" cy="14000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defRPr sz="2200"/>
            </a:lvl1pPr>
          </a:lstStyle>
          <a:p>
            <a:pPr/>
            <a:r>
              <a:t>Veränderungen in der UV müssen zeitlich vor den Änderungen der AV auftreten</a:t>
            </a:r>
          </a:p>
        </p:txBody>
      </p:sp>
      <p:sp>
        <p:nvSpPr>
          <p:cNvPr id="464" name="Alternativerklärungen für den Zusammenhang von UV und AV müssen ausgeschlossen sein"/>
          <p:cNvSpPr/>
          <p:nvPr/>
        </p:nvSpPr>
        <p:spPr>
          <a:xfrm>
            <a:off x="9229563" y="5929357"/>
            <a:ext cx="3287632" cy="14000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defRPr sz="2200"/>
            </a:lvl1pPr>
          </a:lstStyle>
          <a:p>
            <a:pPr/>
            <a:r>
              <a:t>Alternativerklärungen für den Zusammenhang von UV und AV müssen ausgeschlossen sein</a:t>
            </a:r>
          </a:p>
        </p:txBody>
      </p:sp>
      <p:sp>
        <p:nvSpPr>
          <p:cNvPr id="465" name="Theorie nach John Stuart Mill:"/>
          <p:cNvSpPr/>
          <p:nvPr/>
        </p:nvSpPr>
        <p:spPr>
          <a:xfrm>
            <a:off x="173263" y="1954720"/>
            <a:ext cx="3747515" cy="485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lvl1pPr>
          </a:lstStyle>
          <a:p>
            <a:pPr/>
            <a:r>
              <a:t>Theorie nach John Stuart Mill:</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7"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468" name="Störvariablen im Experiment"/>
          <p:cNvSpPr txBox="1"/>
          <p:nvPr>
            <p:ph type="body" idx="21"/>
          </p:nvPr>
        </p:nvSpPr>
        <p:spPr>
          <a:prstGeom prst="rect">
            <a:avLst/>
          </a:prstGeom>
        </p:spPr>
        <p:txBody>
          <a:bodyPr/>
          <a:lstStyle/>
          <a:p>
            <a:pPr/>
            <a:r>
              <a:t>Störvariablen im Experiment</a:t>
            </a:r>
          </a:p>
        </p:txBody>
      </p:sp>
      <p:sp>
        <p:nvSpPr>
          <p:cNvPr id="469" name="Meist gibt es viele kausale Variablen, die eine AV beeinflussen (können)…"/>
          <p:cNvSpPr txBox="1"/>
          <p:nvPr>
            <p:ph type="body" idx="22"/>
          </p:nvPr>
        </p:nvSpPr>
        <p:spPr>
          <a:prstGeom prst="rect">
            <a:avLst/>
          </a:prstGeom>
        </p:spPr>
        <p:txBody>
          <a:bodyPr/>
          <a:lstStyle/>
          <a:p>
            <a:pPr/>
            <a:r>
              <a:t>Meist gibt es viele kausale Variablen, die eine AV beeinflussen (können)</a:t>
            </a:r>
          </a:p>
          <a:p>
            <a:pPr/>
            <a:r>
              <a:t>In einer Studie oder einem Experiment interessiert häufig nur der Einfluss einer Variablen, um eine spezifische Hypothese zu prüfen</a:t>
            </a:r>
          </a:p>
          <a:p>
            <a:pPr/>
            <a:r>
              <a:t>Alle in dieser Untersuchung nicht interessierenden Variablen, die die AV beeinflussen, heißen Störvariablen</a:t>
            </a:r>
          </a:p>
          <a:p>
            <a:pPr/>
            <a:r>
              <a:t>Störvariablen mögen selbst theoretisch interessant sein, in einem Experiment versucht man jedoch, sie unter Kontrolle zu bringen, um den Einfluss der interessierenden UV untersuchen zu können</a:t>
            </a:r>
          </a:p>
          <a:p>
            <a:pPr/>
            <a:r>
              <a:t>Kontrolliert man Störvariablen nicht, kann eine Veränderung in AV nicht eindeutig auf UV zurückgeführt werden, ein Kausalschluss ist dann nicht möglich. </a:t>
            </a:r>
          </a:p>
          <a:p>
            <a:pPr/>
            <a:r>
              <a:t>Beobachtungsstudien haben meist weniger Kontrolle über Störvariablen als Studien mit Intervention.</a:t>
            </a:r>
          </a:p>
          <a:p>
            <a:pPr/>
            <a:r>
              <a:t>Studien in kontrolliertem Umfeld sind meist in geringerem Maße Störvariablen ausgesetzt als Studien in „freier Wildbahn“.</a:t>
            </a:r>
          </a:p>
          <a:p>
            <a:pPr/>
            <a:r>
              <a:t>Studien mit Randomisierung umgehen das Problem der personengebundenen Störvariablen (wenn die Fallzahl groß genug ist).</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1"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472" name="Systematische Störvariable"/>
          <p:cNvSpPr txBox="1"/>
          <p:nvPr>
            <p:ph type="body" idx="21"/>
          </p:nvPr>
        </p:nvSpPr>
        <p:spPr>
          <a:prstGeom prst="rect">
            <a:avLst/>
          </a:prstGeom>
        </p:spPr>
        <p:txBody>
          <a:bodyPr/>
          <a:lstStyle/>
          <a:p>
            <a:pPr/>
            <a:r>
              <a:t>Systematische Störvariable</a:t>
            </a:r>
          </a:p>
        </p:txBody>
      </p:sp>
      <p:sp>
        <p:nvSpPr>
          <p:cNvPr id="473" name="AV"/>
          <p:cNvSpPr/>
          <p:nvPr/>
        </p:nvSpPr>
        <p:spPr>
          <a:xfrm>
            <a:off x="9202984" y="1758444"/>
            <a:ext cx="1218919" cy="118533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3400">
                <a:solidFill>
                  <a:srgbClr val="FFFFFF"/>
                </a:solidFill>
                <a:latin typeface="Roboto Condensed Bold"/>
                <a:ea typeface="Roboto Condensed Bold"/>
                <a:cs typeface="Roboto Condensed Bold"/>
                <a:sym typeface="Roboto Condensed Bold"/>
              </a:defRPr>
            </a:lvl1pPr>
          </a:lstStyle>
          <a:p>
            <a:pPr/>
            <a:r>
              <a:t>AV</a:t>
            </a:r>
          </a:p>
        </p:txBody>
      </p:sp>
      <p:sp>
        <p:nvSpPr>
          <p:cNvPr id="474" name="Aggressives Verhalten"/>
          <p:cNvSpPr/>
          <p:nvPr/>
        </p:nvSpPr>
        <p:spPr>
          <a:xfrm>
            <a:off x="10686650" y="1979518"/>
            <a:ext cx="2007471" cy="7650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defRPr sz="2200"/>
            </a:lvl1pPr>
          </a:lstStyle>
          <a:p>
            <a:pPr/>
            <a:r>
              <a:t>Aggressives Verhalten</a:t>
            </a:r>
          </a:p>
        </p:txBody>
      </p:sp>
      <p:sp>
        <p:nvSpPr>
          <p:cNvPr id="475" name="UV"/>
          <p:cNvSpPr/>
          <p:nvPr/>
        </p:nvSpPr>
        <p:spPr>
          <a:xfrm>
            <a:off x="1111108" y="1758444"/>
            <a:ext cx="1218919" cy="1185334"/>
          </a:xfrm>
          <a:prstGeom prst="ellipse">
            <a:avLst/>
          </a:prstGeom>
          <a:solidFill>
            <a:schemeClr val="accent5">
              <a:hueOff val="-326855"/>
              <a:satOff val="32847"/>
              <a:lumOff val="-6386"/>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3400">
                <a:solidFill>
                  <a:srgbClr val="FFFFFF"/>
                </a:solidFill>
                <a:latin typeface="Roboto Condensed Bold"/>
                <a:ea typeface="Roboto Condensed Bold"/>
                <a:cs typeface="Roboto Condensed Bold"/>
                <a:sym typeface="Roboto Condensed Bold"/>
              </a:defRPr>
            </a:lvl1pPr>
          </a:lstStyle>
          <a:p>
            <a:pPr/>
            <a:r>
              <a:t>UV</a:t>
            </a:r>
          </a:p>
        </p:txBody>
      </p:sp>
      <p:sp>
        <p:nvSpPr>
          <p:cNvPr id="476" name="Linie"/>
          <p:cNvSpPr/>
          <p:nvPr/>
        </p:nvSpPr>
        <p:spPr>
          <a:xfrm>
            <a:off x="2423325" y="2322826"/>
            <a:ext cx="6759455" cy="1"/>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477" name="Art des Computerspiel"/>
          <p:cNvSpPr/>
          <p:nvPr/>
        </p:nvSpPr>
        <p:spPr>
          <a:xfrm>
            <a:off x="383402" y="2874657"/>
            <a:ext cx="3668114" cy="4475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defRPr sz="2200"/>
            </a:lvl1pPr>
          </a:lstStyle>
          <a:p>
            <a:pPr/>
            <a:r>
              <a:t>Art des Computerspiel</a:t>
            </a:r>
          </a:p>
        </p:txBody>
      </p:sp>
      <p:sp>
        <p:nvSpPr>
          <p:cNvPr id="478" name="Gruppe 2:…"/>
          <p:cNvSpPr/>
          <p:nvPr/>
        </p:nvSpPr>
        <p:spPr>
          <a:xfrm>
            <a:off x="3479823" y="5697891"/>
            <a:ext cx="3399744" cy="17175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a:defRPr sz="2200">
                <a:latin typeface="Roboto Condensed Bold"/>
                <a:ea typeface="Roboto Condensed Bold"/>
                <a:cs typeface="Roboto Condensed Bold"/>
                <a:sym typeface="Roboto Condensed Bold"/>
              </a:defRPr>
            </a:pPr>
            <a:r>
              <a:t>Gruppe 2:</a:t>
            </a:r>
          </a:p>
          <a:p>
            <a:pPr>
              <a:defRPr sz="2200"/>
            </a:pPr>
            <a:r>
              <a:t>Computerspiel</a:t>
            </a:r>
            <a:br/>
            <a:r>
              <a:t>mit </a:t>
            </a:r>
            <a:r>
              <a:rPr>
                <a:latin typeface="Roboto Condensed Bold"/>
                <a:ea typeface="Roboto Condensed Bold"/>
                <a:cs typeface="Roboto Condensed Bold"/>
                <a:sym typeface="Roboto Condensed Bold"/>
              </a:rPr>
              <a:t>wenig</a:t>
            </a:r>
            <a:r>
              <a:t> Gewalt</a:t>
            </a:r>
          </a:p>
          <a:p>
            <a:pPr>
              <a:defRPr sz="2200"/>
            </a:pPr>
            <a:r>
              <a:t>Temperatur: </a:t>
            </a:r>
            <a:br/>
            <a:r>
              <a:t>kalter Raum</a:t>
            </a:r>
          </a:p>
        </p:txBody>
      </p:sp>
      <p:pic>
        <p:nvPicPr>
          <p:cNvPr id="479" name="Bild" descr="Bild"/>
          <p:cNvPicPr>
            <a:picLocks noChangeAspect="1"/>
          </p:cNvPicPr>
          <p:nvPr/>
        </p:nvPicPr>
        <p:blipFill>
          <a:blip r:embed="rId2">
            <a:extLst/>
          </a:blip>
          <a:srcRect l="11996" t="0" r="11996" b="0"/>
          <a:stretch>
            <a:fillRect/>
          </a:stretch>
        </p:blipFill>
        <p:spPr>
          <a:xfrm>
            <a:off x="476390" y="3293733"/>
            <a:ext cx="2840323" cy="2100152"/>
          </a:xfrm>
          <a:prstGeom prst="rect">
            <a:avLst/>
          </a:prstGeom>
          <a:ln w="12700">
            <a:miter lim="400000"/>
          </a:ln>
        </p:spPr>
      </p:pic>
      <p:pic>
        <p:nvPicPr>
          <p:cNvPr id="480" name="Bild" descr="Bild"/>
          <p:cNvPicPr>
            <a:picLocks noChangeAspect="1"/>
          </p:cNvPicPr>
          <p:nvPr/>
        </p:nvPicPr>
        <p:blipFill>
          <a:blip r:embed="rId3">
            <a:extLst/>
          </a:blip>
          <a:srcRect l="14187" t="0" r="8960" b="0"/>
          <a:stretch>
            <a:fillRect/>
          </a:stretch>
        </p:blipFill>
        <p:spPr>
          <a:xfrm>
            <a:off x="392045" y="5754752"/>
            <a:ext cx="2964989" cy="2314849"/>
          </a:xfrm>
          <a:prstGeom prst="rect">
            <a:avLst/>
          </a:prstGeom>
          <a:ln w="12700">
            <a:miter lim="400000"/>
          </a:ln>
        </p:spPr>
      </p:pic>
      <p:sp>
        <p:nvSpPr>
          <p:cNvPr id="481" name="Gruppe 1:…"/>
          <p:cNvSpPr/>
          <p:nvPr/>
        </p:nvSpPr>
        <p:spPr>
          <a:xfrm>
            <a:off x="3479823" y="3284197"/>
            <a:ext cx="3399744" cy="17175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a:defRPr sz="2200">
                <a:latin typeface="Roboto Condensed Bold"/>
                <a:ea typeface="Roboto Condensed Bold"/>
                <a:cs typeface="Roboto Condensed Bold"/>
                <a:sym typeface="Roboto Condensed Bold"/>
              </a:defRPr>
            </a:pPr>
            <a:r>
              <a:t>Gruppe 1:</a:t>
            </a:r>
          </a:p>
          <a:p>
            <a:pPr>
              <a:defRPr sz="2200"/>
            </a:pPr>
            <a:r>
              <a:t>Computerspiel</a:t>
            </a:r>
            <a:br/>
            <a:r>
              <a:t>mit </a:t>
            </a:r>
            <a:r>
              <a:rPr>
                <a:latin typeface="Roboto Condensed Bold"/>
                <a:ea typeface="Roboto Condensed Bold"/>
                <a:cs typeface="Roboto Condensed Bold"/>
                <a:sym typeface="Roboto Condensed Bold"/>
              </a:rPr>
              <a:t>viel</a:t>
            </a:r>
            <a:r>
              <a:t> Gewalt</a:t>
            </a:r>
          </a:p>
          <a:p>
            <a:pPr>
              <a:defRPr sz="2200"/>
            </a:pPr>
            <a:r>
              <a:t>Temperatur: </a:t>
            </a:r>
            <a:br/>
            <a:r>
              <a:t>heißer Raum</a:t>
            </a:r>
          </a:p>
        </p:txBody>
      </p:sp>
      <p:sp>
        <p:nvSpPr>
          <p:cNvPr id="482" name="Hier lässt sich der Einfluss der Raumtemperatur nicht vom Einfluss der Computerspiels trennen.…"/>
          <p:cNvSpPr/>
          <p:nvPr/>
        </p:nvSpPr>
        <p:spPr>
          <a:xfrm>
            <a:off x="6586525" y="3418152"/>
            <a:ext cx="5967332" cy="40416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81000" indent="-381000">
              <a:buClr>
                <a:schemeClr val="accent5"/>
              </a:buClr>
              <a:buSzPct val="70000"/>
              <a:buFont typeface="Arial"/>
              <a:buChar char="▶︎"/>
              <a:defRPr sz="2400"/>
            </a:pPr>
            <a:r>
              <a:t>Hier lässt sich der Einfluss der Raumtemperatur </a:t>
            </a:r>
            <a:r>
              <a:rPr>
                <a:latin typeface="Roboto Condensed Bold"/>
                <a:ea typeface="Roboto Condensed Bold"/>
                <a:cs typeface="Roboto Condensed Bold"/>
                <a:sym typeface="Roboto Condensed Bold"/>
              </a:rPr>
              <a:t>nicht</a:t>
            </a:r>
            <a:r>
              <a:t> vom Einfluss der Computerspiels trennen.</a:t>
            </a:r>
          </a:p>
          <a:p>
            <a:pPr marL="381000" indent="-381000">
              <a:buClr>
                <a:schemeClr val="accent5"/>
              </a:buClr>
              <a:buSzPct val="70000"/>
              <a:buFont typeface="Arial"/>
              <a:buChar char="▶︎"/>
              <a:defRPr sz="2400"/>
            </a:pPr>
            <a:r>
              <a:t>Der Einfluss der Raumtemperatur variiert systematisch mit der UV. </a:t>
            </a:r>
          </a:p>
          <a:p>
            <a:pPr marL="381000" indent="-381000">
              <a:buClr>
                <a:schemeClr val="accent5"/>
              </a:buClr>
              <a:buSzPct val="70000"/>
              <a:buFont typeface="Arial"/>
              <a:buChar char="▶︎"/>
              <a:defRPr sz="2400"/>
            </a:pPr>
            <a:r>
              <a:t>Man spricht von einer systematischen Störvariablen, wenn die Variable auch einen Einfluss auf die AV hat.</a:t>
            </a:r>
          </a:p>
          <a:p>
            <a:pPr marL="381000" indent="-381000">
              <a:buClr>
                <a:schemeClr val="accent5"/>
              </a:buClr>
              <a:buSzPct val="70000"/>
              <a:buFont typeface="Arial"/>
              <a:buChar char="▶︎"/>
              <a:defRPr sz="2400"/>
            </a:pPr>
            <a:r>
              <a:t>Die beiden Variablen (Art des Computerspiels und Raumtemperatur) sind dann konfundiert.</a:t>
            </a:r>
          </a:p>
          <a:p>
            <a:pPr marL="381000" indent="-381000">
              <a:buClr>
                <a:schemeClr val="accent5"/>
              </a:buClr>
              <a:buSzPct val="70000"/>
              <a:buFont typeface="Arial"/>
              <a:buChar char="▶︎"/>
              <a:defRPr sz="2400"/>
            </a:pPr>
            <a:r>
              <a:t>Die interne Validität ist hier gefährdet!</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4"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485" name="UN-Systematische Störvariable"/>
          <p:cNvSpPr txBox="1"/>
          <p:nvPr>
            <p:ph type="body" idx="21"/>
          </p:nvPr>
        </p:nvSpPr>
        <p:spPr>
          <a:prstGeom prst="rect">
            <a:avLst/>
          </a:prstGeom>
        </p:spPr>
        <p:txBody>
          <a:bodyPr/>
          <a:lstStyle/>
          <a:p>
            <a:pPr/>
            <a:r>
              <a:t>UN-Systematische Störvariable</a:t>
            </a:r>
          </a:p>
        </p:txBody>
      </p:sp>
      <p:sp>
        <p:nvSpPr>
          <p:cNvPr id="486" name="AV"/>
          <p:cNvSpPr/>
          <p:nvPr/>
        </p:nvSpPr>
        <p:spPr>
          <a:xfrm>
            <a:off x="9202984" y="1758444"/>
            <a:ext cx="1218919" cy="118533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3400">
                <a:solidFill>
                  <a:srgbClr val="FFFFFF"/>
                </a:solidFill>
                <a:latin typeface="Roboto Condensed Bold"/>
                <a:ea typeface="Roboto Condensed Bold"/>
                <a:cs typeface="Roboto Condensed Bold"/>
                <a:sym typeface="Roboto Condensed Bold"/>
              </a:defRPr>
            </a:lvl1pPr>
          </a:lstStyle>
          <a:p>
            <a:pPr/>
            <a:r>
              <a:t>AV</a:t>
            </a:r>
          </a:p>
        </p:txBody>
      </p:sp>
      <p:sp>
        <p:nvSpPr>
          <p:cNvPr id="487" name="Aggressives Verhalten"/>
          <p:cNvSpPr/>
          <p:nvPr/>
        </p:nvSpPr>
        <p:spPr>
          <a:xfrm>
            <a:off x="10686650" y="1979518"/>
            <a:ext cx="2007471" cy="7650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defRPr sz="2200"/>
            </a:lvl1pPr>
          </a:lstStyle>
          <a:p>
            <a:pPr/>
            <a:r>
              <a:t>Aggressives Verhalten</a:t>
            </a:r>
          </a:p>
        </p:txBody>
      </p:sp>
      <p:sp>
        <p:nvSpPr>
          <p:cNvPr id="488" name="UV"/>
          <p:cNvSpPr/>
          <p:nvPr/>
        </p:nvSpPr>
        <p:spPr>
          <a:xfrm>
            <a:off x="1111108" y="1758444"/>
            <a:ext cx="1218919" cy="1185334"/>
          </a:xfrm>
          <a:prstGeom prst="ellipse">
            <a:avLst/>
          </a:prstGeom>
          <a:solidFill>
            <a:schemeClr val="accent5">
              <a:hueOff val="-326855"/>
              <a:satOff val="32847"/>
              <a:lumOff val="-6386"/>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3400">
                <a:solidFill>
                  <a:srgbClr val="FFFFFF"/>
                </a:solidFill>
                <a:latin typeface="Roboto Condensed Bold"/>
                <a:ea typeface="Roboto Condensed Bold"/>
                <a:cs typeface="Roboto Condensed Bold"/>
                <a:sym typeface="Roboto Condensed Bold"/>
              </a:defRPr>
            </a:lvl1pPr>
          </a:lstStyle>
          <a:p>
            <a:pPr/>
            <a:r>
              <a:t>UV</a:t>
            </a:r>
          </a:p>
        </p:txBody>
      </p:sp>
      <p:sp>
        <p:nvSpPr>
          <p:cNvPr id="489" name="Linie"/>
          <p:cNvSpPr/>
          <p:nvPr/>
        </p:nvSpPr>
        <p:spPr>
          <a:xfrm>
            <a:off x="2423325" y="2322826"/>
            <a:ext cx="6759455" cy="1"/>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490" name="Art des Computerspiel"/>
          <p:cNvSpPr/>
          <p:nvPr/>
        </p:nvSpPr>
        <p:spPr>
          <a:xfrm>
            <a:off x="383402" y="2874657"/>
            <a:ext cx="3668114" cy="4475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defRPr sz="2200"/>
            </a:lvl1pPr>
          </a:lstStyle>
          <a:p>
            <a:pPr/>
            <a:r>
              <a:t>Art des Computerspiel</a:t>
            </a:r>
          </a:p>
        </p:txBody>
      </p:sp>
      <p:pic>
        <p:nvPicPr>
          <p:cNvPr id="491" name="Bild" descr="Bild"/>
          <p:cNvPicPr>
            <a:picLocks noChangeAspect="1"/>
          </p:cNvPicPr>
          <p:nvPr/>
        </p:nvPicPr>
        <p:blipFill>
          <a:blip r:embed="rId2">
            <a:extLst/>
          </a:blip>
          <a:srcRect l="11996" t="0" r="11996" b="0"/>
          <a:stretch>
            <a:fillRect/>
          </a:stretch>
        </p:blipFill>
        <p:spPr>
          <a:xfrm>
            <a:off x="476390" y="3293733"/>
            <a:ext cx="2840323" cy="2100152"/>
          </a:xfrm>
          <a:prstGeom prst="rect">
            <a:avLst/>
          </a:prstGeom>
          <a:ln w="12700">
            <a:miter lim="400000"/>
          </a:ln>
        </p:spPr>
      </p:pic>
      <p:pic>
        <p:nvPicPr>
          <p:cNvPr id="492" name="Bild" descr="Bild"/>
          <p:cNvPicPr>
            <a:picLocks noChangeAspect="1"/>
          </p:cNvPicPr>
          <p:nvPr/>
        </p:nvPicPr>
        <p:blipFill>
          <a:blip r:embed="rId3">
            <a:extLst/>
          </a:blip>
          <a:srcRect l="14187" t="0" r="8960" b="0"/>
          <a:stretch>
            <a:fillRect/>
          </a:stretch>
        </p:blipFill>
        <p:spPr>
          <a:xfrm>
            <a:off x="392045" y="5754752"/>
            <a:ext cx="2964989" cy="2314849"/>
          </a:xfrm>
          <a:prstGeom prst="rect">
            <a:avLst/>
          </a:prstGeom>
          <a:ln w="12700">
            <a:miter lim="400000"/>
          </a:ln>
        </p:spPr>
      </p:pic>
      <p:sp>
        <p:nvSpPr>
          <p:cNvPr id="493" name="Gruppe 2:…"/>
          <p:cNvSpPr/>
          <p:nvPr/>
        </p:nvSpPr>
        <p:spPr>
          <a:xfrm>
            <a:off x="3479823" y="7049166"/>
            <a:ext cx="3399744" cy="14000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a:defRPr sz="2200">
                <a:latin typeface="Roboto Condensed Bold"/>
                <a:ea typeface="Roboto Condensed Bold"/>
                <a:cs typeface="Roboto Condensed Bold"/>
                <a:sym typeface="Roboto Condensed Bold"/>
              </a:defRPr>
            </a:pPr>
            <a:r>
              <a:t>Gruppe 2:</a:t>
            </a:r>
          </a:p>
          <a:p>
            <a:pPr>
              <a:defRPr sz="2200"/>
            </a:pPr>
            <a:r>
              <a:t>Computerspiel</a:t>
            </a:r>
            <a:br/>
            <a:r>
              <a:t>mit </a:t>
            </a:r>
            <a:r>
              <a:rPr>
                <a:latin typeface="Roboto Condensed Bold"/>
                <a:ea typeface="Roboto Condensed Bold"/>
                <a:cs typeface="Roboto Condensed Bold"/>
                <a:sym typeface="Roboto Condensed Bold"/>
              </a:rPr>
              <a:t>wenig</a:t>
            </a:r>
            <a:r>
              <a:t> Gewalt</a:t>
            </a:r>
          </a:p>
        </p:txBody>
      </p:sp>
      <p:sp>
        <p:nvSpPr>
          <p:cNvPr id="494" name="Gruppe 1:…"/>
          <p:cNvSpPr/>
          <p:nvPr/>
        </p:nvSpPr>
        <p:spPr>
          <a:xfrm>
            <a:off x="3479823" y="3284197"/>
            <a:ext cx="3399744" cy="14000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a:defRPr sz="2200">
                <a:latin typeface="Roboto Condensed Bold"/>
                <a:ea typeface="Roboto Condensed Bold"/>
                <a:cs typeface="Roboto Condensed Bold"/>
                <a:sym typeface="Roboto Condensed Bold"/>
              </a:defRPr>
            </a:pPr>
            <a:r>
              <a:t>Gruppe 1:</a:t>
            </a:r>
          </a:p>
          <a:p>
            <a:pPr>
              <a:defRPr sz="2200"/>
            </a:pPr>
            <a:r>
              <a:t>Computerspiel</a:t>
            </a:r>
            <a:br/>
            <a:r>
              <a:t>mit </a:t>
            </a:r>
            <a:r>
              <a:rPr>
                <a:latin typeface="Roboto Condensed Bold"/>
                <a:ea typeface="Roboto Condensed Bold"/>
                <a:cs typeface="Roboto Condensed Bold"/>
                <a:sym typeface="Roboto Condensed Bold"/>
              </a:rPr>
              <a:t>viel</a:t>
            </a:r>
            <a:r>
              <a:t> Gewalt</a:t>
            </a:r>
          </a:p>
        </p:txBody>
      </p:sp>
      <p:sp>
        <p:nvSpPr>
          <p:cNvPr id="495" name="Die Heizung war kaputt! Es war mal kalt und mal warm, ganz gemischt und ohne System!"/>
          <p:cNvSpPr/>
          <p:nvPr/>
        </p:nvSpPr>
        <p:spPr>
          <a:xfrm>
            <a:off x="3459624" y="4704340"/>
            <a:ext cx="2983953" cy="17175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defRPr sz="2200"/>
            </a:lvl1pPr>
          </a:lstStyle>
          <a:p>
            <a:pPr/>
            <a:r>
              <a:t>Die Heizung war kaputt! Es war mal kalt und mal warm, ganz gemischt und ohne System!</a:t>
            </a:r>
          </a:p>
        </p:txBody>
      </p:sp>
      <p:sp>
        <p:nvSpPr>
          <p:cNvPr id="496" name="Schwankt eine Störvariable nicht systematisch mit der UV, so liegt keine (massive) Einschränkung der internen Validität vor.…"/>
          <p:cNvSpPr/>
          <p:nvPr/>
        </p:nvSpPr>
        <p:spPr>
          <a:xfrm>
            <a:off x="6586525" y="3418152"/>
            <a:ext cx="5806536" cy="47528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81000" indent="-381000">
              <a:buClr>
                <a:schemeClr val="accent5"/>
              </a:buClr>
              <a:buSzPct val="70000"/>
              <a:buFont typeface="Arial"/>
              <a:buChar char="▶︎"/>
              <a:defRPr sz="2400"/>
            </a:pPr>
            <a:r>
              <a:t>Schwankt eine Störvariable nicht systematisch mit der UV, so liegt keine (massive) Einschränkung der internen Validität vor.</a:t>
            </a:r>
          </a:p>
          <a:p>
            <a:pPr marL="381000" indent="-381000">
              <a:buClr>
                <a:schemeClr val="accent5"/>
              </a:buClr>
              <a:buSzPct val="70000"/>
              <a:buFont typeface="Arial"/>
              <a:buChar char="▶︎"/>
              <a:defRPr sz="2400"/>
            </a:pPr>
            <a:r>
              <a:t>Unter einer nicht-systematischen Störvariablen versteht man eine Variable, die einen Einfluss auf die AV hat (mit ihr kovariiert), aber nicht systematisch mit der UV kovariiert</a:t>
            </a:r>
          </a:p>
          <a:p>
            <a:pPr marL="381000" indent="-381000">
              <a:buClr>
                <a:schemeClr val="accent5"/>
              </a:buClr>
              <a:buSzPct val="70000"/>
              <a:buFont typeface="Arial"/>
              <a:buChar char="▶︎"/>
              <a:defRPr sz="2400"/>
            </a:pPr>
            <a:r>
              <a:t>Durch das nicht-systematische Variieren der Raumtemperatur „mittelt“ sich der Einfluss der Raumtemperatur wieder heraus.</a:t>
            </a:r>
          </a:p>
          <a:p>
            <a:pPr marL="381000" indent="-381000">
              <a:buClr>
                <a:schemeClr val="accent5"/>
              </a:buClr>
              <a:buSzPct val="70000"/>
              <a:buFont typeface="Arial"/>
              <a:buChar char="▶︎"/>
              <a:defRPr sz="2400"/>
            </a:pPr>
            <a:r>
              <a:t>Es liegt dann keine Konfundierung vor.</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8"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99" name="Abschluss"/>
          <p:cNvSpPr txBox="1"/>
          <p:nvPr>
            <p:ph type="title"/>
          </p:nvPr>
        </p:nvSpPr>
        <p:spPr>
          <a:xfrm>
            <a:off x="650239" y="4758266"/>
            <a:ext cx="11704322" cy="2931226"/>
          </a:xfrm>
          <a:prstGeom prst="rect">
            <a:avLst/>
          </a:prstGeom>
        </p:spPr>
        <p:txBody>
          <a:bodyPr/>
          <a:lstStyle/>
          <a:p>
            <a:pPr/>
            <a:r>
              <a:t>Abschluss</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1"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02" name="Hinweise"/>
          <p:cNvSpPr txBox="1"/>
          <p:nvPr>
            <p:ph type="body" idx="21"/>
          </p:nvPr>
        </p:nvSpPr>
        <p:spPr>
          <a:prstGeom prst="rect">
            <a:avLst/>
          </a:prstGeom>
        </p:spPr>
        <p:txBody>
          <a:bodyPr/>
          <a:lstStyle/>
          <a:p>
            <a:pPr/>
            <a:r>
              <a:t>Hinweise</a:t>
            </a:r>
          </a:p>
        </p:txBody>
      </p:sp>
      <p:sp>
        <p:nvSpPr>
          <p:cNvPr id="503" name="Dieses Dokument steht unter der Lizenz CC-BY 3.0.…"/>
          <p:cNvSpPr txBox="1"/>
          <p:nvPr>
            <p:ph type="body" idx="22"/>
          </p:nvPr>
        </p:nvSpPr>
        <p:spPr>
          <a:prstGeom prst="rect">
            <a:avLst/>
          </a:prstGeom>
        </p:spPr>
        <p:txBody>
          <a:bodyPr/>
          <a:lstStyle/>
          <a:p>
            <a:pPr/>
            <a:r>
              <a:t>Dieses Dokument steht unter der Lizenz CC-BY 3.0.</a:t>
            </a:r>
          </a:p>
          <a:p>
            <a:pPr/>
            <a:r>
              <a:t>Autor: Sebastian Sauer</a:t>
            </a:r>
          </a:p>
          <a:p>
            <a:pPr/>
            <a:r>
              <a:t>Für externe Links kann keine Haftung übernommen werden.</a:t>
            </a:r>
          </a:p>
          <a:p>
            <a:pPr/>
            <a:r>
              <a:t>Dieses Dokument entstand mit reichlicher Unterstützung vieler Kolleginnen und Kollegen aus der FOM. Vielen Dank!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5" name="Intervention"/>
          <p:cNvSpPr txBox="1"/>
          <p:nvPr>
            <p:ph type="body" idx="21"/>
          </p:nvPr>
        </p:nvSpPr>
        <p:spPr>
          <a:prstGeom prst="rect">
            <a:avLst/>
          </a:prstGeom>
        </p:spPr>
        <p:txBody>
          <a:bodyPr/>
          <a:lstStyle/>
          <a:p>
            <a:pPr/>
            <a:r>
              <a:t>Intervention</a:t>
            </a:r>
          </a:p>
        </p:txBody>
      </p:sp>
      <p:grpSp>
        <p:nvGrpSpPr>
          <p:cNvPr id="148" name="Gruppieren"/>
          <p:cNvGrpSpPr/>
          <p:nvPr/>
        </p:nvGrpSpPr>
        <p:grpSpPr>
          <a:xfrm>
            <a:off x="2061504" y="3505841"/>
            <a:ext cx="1372117" cy="1959191"/>
            <a:chOff x="0" y="0"/>
            <a:chExt cx="1372115" cy="1959190"/>
          </a:xfrm>
        </p:grpSpPr>
        <p:sp>
          <p:nvSpPr>
            <p:cNvPr id="146" name="Frau"/>
            <p:cNvSpPr/>
            <p:nvPr/>
          </p:nvSpPr>
          <p:spPr>
            <a:xfrm>
              <a:off x="0" y="0"/>
              <a:ext cx="612263" cy="1532738"/>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rgbClr val="004A94"/>
            </a:solidFill>
            <a:ln w="12700" cap="flat">
              <a:noFill/>
              <a:miter lim="400000"/>
            </a:ln>
            <a:effectLst/>
          </p:spPr>
          <p:txBody>
            <a:bodyPr wrap="square" lIns="65023" tIns="65023" rIns="65023" bIns="65023" numCol="1" anchor="ctr">
              <a:noAutofit/>
            </a:bodyPr>
            <a:lstStyle/>
            <a:p>
              <a:pPr algn="ctr"/>
            </a:p>
          </p:txBody>
        </p:sp>
        <p:sp>
          <p:nvSpPr>
            <p:cNvPr id="147" name="Mann"/>
            <p:cNvSpPr/>
            <p:nvPr/>
          </p:nvSpPr>
          <p:spPr>
            <a:xfrm>
              <a:off x="778674" y="427126"/>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004A94"/>
            </a:solidFill>
            <a:ln w="12700" cap="flat">
              <a:noFill/>
              <a:miter lim="400000"/>
            </a:ln>
            <a:effectLst/>
          </p:spPr>
          <p:txBody>
            <a:bodyPr wrap="square" lIns="65023" tIns="65023" rIns="65023" bIns="65023" numCol="1" anchor="ctr">
              <a:noAutofit/>
            </a:bodyPr>
            <a:lstStyle/>
            <a:p>
              <a:pPr algn="ctr"/>
            </a:p>
          </p:txBody>
        </p:sp>
      </p:grpSp>
      <p:sp>
        <p:nvSpPr>
          <p:cNvPr id="149" name="Gewichtheben"/>
          <p:cNvSpPr/>
          <p:nvPr/>
        </p:nvSpPr>
        <p:spPr>
          <a:xfrm>
            <a:off x="5735888" y="4169102"/>
            <a:ext cx="1533024" cy="6326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641" y="0"/>
                </a:moveTo>
                <a:cubicBezTo>
                  <a:pt x="4436" y="0"/>
                  <a:pt x="4268" y="407"/>
                  <a:pt x="4268" y="904"/>
                </a:cubicBezTo>
                <a:lnTo>
                  <a:pt x="4268" y="3980"/>
                </a:lnTo>
                <a:cubicBezTo>
                  <a:pt x="4241" y="3967"/>
                  <a:pt x="4214" y="3952"/>
                  <a:pt x="4187" y="3952"/>
                </a:cubicBezTo>
                <a:lnTo>
                  <a:pt x="2605" y="3952"/>
                </a:lnTo>
                <a:cubicBezTo>
                  <a:pt x="2400" y="3952"/>
                  <a:pt x="2232" y="4358"/>
                  <a:pt x="2232" y="4856"/>
                </a:cubicBezTo>
                <a:lnTo>
                  <a:pt x="2232" y="9450"/>
                </a:lnTo>
                <a:lnTo>
                  <a:pt x="557" y="9450"/>
                </a:lnTo>
                <a:cubicBezTo>
                  <a:pt x="249" y="9450"/>
                  <a:pt x="0" y="10054"/>
                  <a:pt x="0" y="10800"/>
                </a:cubicBezTo>
                <a:cubicBezTo>
                  <a:pt x="0" y="11546"/>
                  <a:pt x="249" y="12150"/>
                  <a:pt x="557" y="12150"/>
                </a:cubicBezTo>
                <a:lnTo>
                  <a:pt x="2232" y="12150"/>
                </a:lnTo>
                <a:lnTo>
                  <a:pt x="2232" y="16744"/>
                </a:lnTo>
                <a:cubicBezTo>
                  <a:pt x="2232" y="17242"/>
                  <a:pt x="2400" y="17648"/>
                  <a:pt x="2605" y="17648"/>
                </a:cubicBezTo>
                <a:lnTo>
                  <a:pt x="4187" y="17648"/>
                </a:lnTo>
                <a:cubicBezTo>
                  <a:pt x="4214" y="17648"/>
                  <a:pt x="4241" y="17633"/>
                  <a:pt x="4268" y="17620"/>
                </a:cubicBezTo>
                <a:lnTo>
                  <a:pt x="4268" y="20696"/>
                </a:lnTo>
                <a:cubicBezTo>
                  <a:pt x="4268" y="21193"/>
                  <a:pt x="4436" y="21600"/>
                  <a:pt x="4641" y="21600"/>
                </a:cubicBezTo>
                <a:lnTo>
                  <a:pt x="6218" y="21600"/>
                </a:lnTo>
                <a:cubicBezTo>
                  <a:pt x="6423" y="21600"/>
                  <a:pt x="6591" y="21193"/>
                  <a:pt x="6591" y="20696"/>
                </a:cubicBezTo>
                <a:lnTo>
                  <a:pt x="6591" y="12150"/>
                </a:lnTo>
                <a:lnTo>
                  <a:pt x="10800" y="12150"/>
                </a:lnTo>
                <a:lnTo>
                  <a:pt x="15004" y="12150"/>
                </a:lnTo>
                <a:lnTo>
                  <a:pt x="15004" y="20696"/>
                </a:lnTo>
                <a:cubicBezTo>
                  <a:pt x="15004" y="21193"/>
                  <a:pt x="15170" y="21600"/>
                  <a:pt x="15375" y="21600"/>
                </a:cubicBezTo>
                <a:lnTo>
                  <a:pt x="16959" y="21600"/>
                </a:lnTo>
                <a:cubicBezTo>
                  <a:pt x="17164" y="21600"/>
                  <a:pt x="17332" y="21193"/>
                  <a:pt x="17332" y="20696"/>
                </a:cubicBezTo>
                <a:lnTo>
                  <a:pt x="17332" y="17620"/>
                </a:lnTo>
                <a:cubicBezTo>
                  <a:pt x="17359" y="17633"/>
                  <a:pt x="17386" y="17648"/>
                  <a:pt x="17413" y="17648"/>
                </a:cubicBezTo>
                <a:lnTo>
                  <a:pt x="18995" y="17648"/>
                </a:lnTo>
                <a:cubicBezTo>
                  <a:pt x="19200" y="17648"/>
                  <a:pt x="19368" y="17242"/>
                  <a:pt x="19368" y="16744"/>
                </a:cubicBezTo>
                <a:lnTo>
                  <a:pt x="19368" y="12150"/>
                </a:lnTo>
                <a:lnTo>
                  <a:pt x="21043" y="12150"/>
                </a:lnTo>
                <a:cubicBezTo>
                  <a:pt x="21351" y="12150"/>
                  <a:pt x="21600" y="11546"/>
                  <a:pt x="21600" y="10800"/>
                </a:cubicBezTo>
                <a:cubicBezTo>
                  <a:pt x="21600" y="10054"/>
                  <a:pt x="21351" y="9450"/>
                  <a:pt x="21043" y="9450"/>
                </a:cubicBezTo>
                <a:lnTo>
                  <a:pt x="19368" y="9450"/>
                </a:lnTo>
                <a:lnTo>
                  <a:pt x="19368" y="4856"/>
                </a:lnTo>
                <a:cubicBezTo>
                  <a:pt x="19368" y="4358"/>
                  <a:pt x="19200" y="3952"/>
                  <a:pt x="18995" y="3952"/>
                </a:cubicBezTo>
                <a:lnTo>
                  <a:pt x="17413" y="3952"/>
                </a:lnTo>
                <a:cubicBezTo>
                  <a:pt x="17386" y="3952"/>
                  <a:pt x="17359" y="3967"/>
                  <a:pt x="17332" y="3980"/>
                </a:cubicBezTo>
                <a:lnTo>
                  <a:pt x="17332" y="904"/>
                </a:lnTo>
                <a:cubicBezTo>
                  <a:pt x="17332" y="407"/>
                  <a:pt x="17164" y="0"/>
                  <a:pt x="16959" y="0"/>
                </a:cubicBezTo>
                <a:lnTo>
                  <a:pt x="15382" y="0"/>
                </a:lnTo>
                <a:cubicBezTo>
                  <a:pt x="15177" y="0"/>
                  <a:pt x="15009" y="407"/>
                  <a:pt x="15009" y="904"/>
                </a:cubicBezTo>
                <a:lnTo>
                  <a:pt x="15009" y="9450"/>
                </a:lnTo>
                <a:lnTo>
                  <a:pt x="10800" y="9450"/>
                </a:lnTo>
                <a:lnTo>
                  <a:pt x="6596" y="9450"/>
                </a:lnTo>
                <a:lnTo>
                  <a:pt x="6596" y="904"/>
                </a:lnTo>
                <a:cubicBezTo>
                  <a:pt x="6596" y="407"/>
                  <a:pt x="6430" y="0"/>
                  <a:pt x="6225" y="0"/>
                </a:cubicBezTo>
                <a:lnTo>
                  <a:pt x="4641" y="0"/>
                </a:lnTo>
                <a:close/>
              </a:path>
            </a:pathLst>
          </a:custGeom>
          <a:solidFill>
            <a:srgbClr val="004A94"/>
          </a:solidFill>
          <a:ln w="12700">
            <a:miter lim="400000"/>
          </a:ln>
        </p:spPr>
        <p:txBody>
          <a:bodyPr lIns="65023" tIns="65023" rIns="65023" bIns="65023" anchor="ctr"/>
          <a:lstStyle/>
          <a:p>
            <a:pPr algn="ctr"/>
          </a:p>
        </p:txBody>
      </p:sp>
      <p:sp>
        <p:nvSpPr>
          <p:cNvPr id="150" name="Mikroskop"/>
          <p:cNvSpPr/>
          <p:nvPr/>
        </p:nvSpPr>
        <p:spPr>
          <a:xfrm>
            <a:off x="9950898" y="3760456"/>
            <a:ext cx="1012215" cy="1449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758" y="0"/>
                </a:moveTo>
                <a:lnTo>
                  <a:pt x="5450" y="778"/>
                </a:lnTo>
                <a:lnTo>
                  <a:pt x="6641" y="3247"/>
                </a:lnTo>
                <a:lnTo>
                  <a:pt x="5792" y="3446"/>
                </a:lnTo>
                <a:lnTo>
                  <a:pt x="6104" y="4092"/>
                </a:lnTo>
                <a:cubicBezTo>
                  <a:pt x="6260" y="4416"/>
                  <a:pt x="6045" y="4765"/>
                  <a:pt x="5610" y="4922"/>
                </a:cubicBezTo>
                <a:cubicBezTo>
                  <a:pt x="2282" y="6123"/>
                  <a:pt x="0" y="8548"/>
                  <a:pt x="0" y="11338"/>
                </a:cubicBezTo>
                <a:cubicBezTo>
                  <a:pt x="0" y="13653"/>
                  <a:pt x="1568" y="15716"/>
                  <a:pt x="4002" y="17038"/>
                </a:cubicBezTo>
                <a:cubicBezTo>
                  <a:pt x="4586" y="17355"/>
                  <a:pt x="4834" y="17888"/>
                  <a:pt x="4600" y="18378"/>
                </a:cubicBezTo>
                <a:lnTo>
                  <a:pt x="4184" y="19249"/>
                </a:lnTo>
                <a:lnTo>
                  <a:pt x="1504" y="19249"/>
                </a:lnTo>
                <a:lnTo>
                  <a:pt x="383" y="21600"/>
                </a:lnTo>
                <a:lnTo>
                  <a:pt x="21600" y="21600"/>
                </a:lnTo>
                <a:lnTo>
                  <a:pt x="20479" y="19249"/>
                </a:lnTo>
                <a:lnTo>
                  <a:pt x="11598" y="19249"/>
                </a:lnTo>
                <a:lnTo>
                  <a:pt x="10562" y="17077"/>
                </a:lnTo>
                <a:lnTo>
                  <a:pt x="11571" y="16839"/>
                </a:lnTo>
                <a:lnTo>
                  <a:pt x="11765" y="17236"/>
                </a:lnTo>
                <a:cubicBezTo>
                  <a:pt x="11884" y="17482"/>
                  <a:pt x="13400" y="17349"/>
                  <a:pt x="15152" y="16937"/>
                </a:cubicBezTo>
                <a:cubicBezTo>
                  <a:pt x="16905" y="16524"/>
                  <a:pt x="18230" y="15990"/>
                  <a:pt x="18111" y="15743"/>
                </a:cubicBezTo>
                <a:lnTo>
                  <a:pt x="17339" y="14141"/>
                </a:lnTo>
                <a:lnTo>
                  <a:pt x="9985" y="15870"/>
                </a:lnTo>
                <a:lnTo>
                  <a:pt x="9392" y="14628"/>
                </a:lnTo>
                <a:lnTo>
                  <a:pt x="18738" y="12430"/>
                </a:lnTo>
                <a:lnTo>
                  <a:pt x="18157" y="11225"/>
                </a:lnTo>
                <a:lnTo>
                  <a:pt x="8816" y="13422"/>
                </a:lnTo>
                <a:cubicBezTo>
                  <a:pt x="8484" y="12824"/>
                  <a:pt x="7243" y="12835"/>
                  <a:pt x="6947" y="13456"/>
                </a:cubicBezTo>
                <a:lnTo>
                  <a:pt x="6503" y="14386"/>
                </a:lnTo>
                <a:cubicBezTo>
                  <a:pt x="6304" y="14804"/>
                  <a:pt x="5529" y="14924"/>
                  <a:pt x="5109" y="14596"/>
                </a:cubicBezTo>
                <a:cubicBezTo>
                  <a:pt x="4000" y="13729"/>
                  <a:pt x="3324" y="12589"/>
                  <a:pt x="3324" y="11338"/>
                </a:cubicBezTo>
                <a:cubicBezTo>
                  <a:pt x="3324" y="9736"/>
                  <a:pt x="4435" y="8310"/>
                  <a:pt x="6145" y="7417"/>
                </a:cubicBezTo>
                <a:cubicBezTo>
                  <a:pt x="6760" y="7095"/>
                  <a:pt x="7648" y="7292"/>
                  <a:pt x="7893" y="7801"/>
                </a:cubicBezTo>
                <a:lnTo>
                  <a:pt x="8198" y="8499"/>
                </a:lnTo>
                <a:cubicBezTo>
                  <a:pt x="7412" y="8705"/>
                  <a:pt x="6996" y="9308"/>
                  <a:pt x="7266" y="9868"/>
                </a:cubicBezTo>
                <a:lnTo>
                  <a:pt x="7411" y="10170"/>
                </a:lnTo>
                <a:lnTo>
                  <a:pt x="10048" y="9550"/>
                </a:lnTo>
                <a:lnTo>
                  <a:pt x="11155" y="11844"/>
                </a:lnTo>
                <a:lnTo>
                  <a:pt x="13852" y="11208"/>
                </a:lnTo>
                <a:lnTo>
                  <a:pt x="12745" y="8916"/>
                </a:lnTo>
                <a:lnTo>
                  <a:pt x="15302" y="8314"/>
                </a:lnTo>
                <a:lnTo>
                  <a:pt x="15157" y="8012"/>
                </a:lnTo>
                <a:cubicBezTo>
                  <a:pt x="14886" y="7450"/>
                  <a:pt x="14024" y="7146"/>
                  <a:pt x="13218" y="7317"/>
                </a:cubicBezTo>
                <a:lnTo>
                  <a:pt x="10821" y="2265"/>
                </a:lnTo>
                <a:lnTo>
                  <a:pt x="9949" y="2469"/>
                </a:lnTo>
                <a:lnTo>
                  <a:pt x="8758" y="0"/>
                </a:lnTo>
                <a:close/>
                <a:moveTo>
                  <a:pt x="7777" y="15736"/>
                </a:moveTo>
                <a:cubicBezTo>
                  <a:pt x="8266" y="15736"/>
                  <a:pt x="8661" y="16014"/>
                  <a:pt x="8661" y="16355"/>
                </a:cubicBezTo>
                <a:cubicBezTo>
                  <a:pt x="8661" y="16696"/>
                  <a:pt x="8266" y="16972"/>
                  <a:pt x="7777" y="16972"/>
                </a:cubicBezTo>
                <a:cubicBezTo>
                  <a:pt x="7288" y="16972"/>
                  <a:pt x="6891" y="16696"/>
                  <a:pt x="6891" y="16355"/>
                </a:cubicBezTo>
                <a:cubicBezTo>
                  <a:pt x="6891" y="16014"/>
                  <a:pt x="7288" y="15736"/>
                  <a:pt x="7777" y="15736"/>
                </a:cubicBezTo>
                <a:close/>
              </a:path>
            </a:pathLst>
          </a:custGeom>
          <a:solidFill>
            <a:srgbClr val="004A94"/>
          </a:solidFill>
          <a:ln w="12700">
            <a:miter lim="400000"/>
          </a:ln>
        </p:spPr>
        <p:txBody>
          <a:bodyPr lIns="65023" tIns="65023" rIns="65023" bIns="65023" anchor="ctr"/>
          <a:lstStyle/>
          <a:p>
            <a:pPr algn="ctr"/>
          </a:p>
        </p:txBody>
      </p:sp>
      <p:sp>
        <p:nvSpPr>
          <p:cNvPr id="151" name="Untersuchungsobjekte"/>
          <p:cNvSpPr txBox="1"/>
          <p:nvPr/>
        </p:nvSpPr>
        <p:spPr>
          <a:xfrm>
            <a:off x="1668752" y="6431026"/>
            <a:ext cx="2829246" cy="485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lvl1pPr>
          </a:lstStyle>
          <a:p>
            <a:pPr/>
            <a:r>
              <a:t>Untersuchungsobjekte</a:t>
            </a:r>
          </a:p>
        </p:txBody>
      </p:sp>
      <p:sp>
        <p:nvSpPr>
          <p:cNvPr id="152" name="Intervention (Treatment)"/>
          <p:cNvSpPr txBox="1"/>
          <p:nvPr/>
        </p:nvSpPr>
        <p:spPr>
          <a:xfrm>
            <a:off x="6151305" y="6431026"/>
            <a:ext cx="1573582" cy="8412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lgn="ctr">
              <a:defRPr sz="2400"/>
            </a:pPr>
            <a:r>
              <a:t>Intervention</a:t>
            </a:r>
            <a:br/>
            <a:r>
              <a:t>(Treatment)</a:t>
            </a:r>
          </a:p>
        </p:txBody>
      </p:sp>
      <p:sp>
        <p:nvSpPr>
          <p:cNvPr id="153" name="Messung der Effekte"/>
          <p:cNvSpPr txBox="1"/>
          <p:nvPr/>
        </p:nvSpPr>
        <p:spPr>
          <a:xfrm>
            <a:off x="9378195" y="6431026"/>
            <a:ext cx="2615528" cy="485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lvl1pPr>
          </a:lstStyle>
          <a:p>
            <a:pPr/>
            <a:r>
              <a:t>Messung der Effekte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6" name="Wir wollen Signal, nicht Rauschen"/>
          <p:cNvSpPr txBox="1"/>
          <p:nvPr>
            <p:ph type="body" idx="21"/>
          </p:nvPr>
        </p:nvSpPr>
        <p:spPr>
          <a:prstGeom prst="rect">
            <a:avLst/>
          </a:prstGeom>
        </p:spPr>
        <p:txBody>
          <a:bodyPr/>
          <a:lstStyle/>
          <a:p>
            <a:pPr/>
            <a:r>
              <a:t>Wir wollen Signal, nicht Rauschen</a:t>
            </a:r>
          </a:p>
        </p:txBody>
      </p:sp>
      <p:pic>
        <p:nvPicPr>
          <p:cNvPr id="157" name="Rplot14.pdf" descr="Rplot14.pdf"/>
          <p:cNvPicPr>
            <a:picLocks noChangeAspect="1"/>
          </p:cNvPicPr>
          <p:nvPr/>
        </p:nvPicPr>
        <p:blipFill>
          <a:blip r:embed="rId2">
            <a:extLst/>
          </a:blip>
          <a:stretch>
            <a:fillRect/>
          </a:stretch>
        </p:blipFill>
        <p:spPr>
          <a:xfrm>
            <a:off x="1927471" y="2485365"/>
            <a:ext cx="8545905" cy="569727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160" name="Wir wollen viel „Signal“, wenig „Rauschen“"/>
          <p:cNvSpPr txBox="1"/>
          <p:nvPr>
            <p:ph type="body" idx="21"/>
          </p:nvPr>
        </p:nvSpPr>
        <p:spPr>
          <a:prstGeom prst="rect">
            <a:avLst/>
          </a:prstGeom>
        </p:spPr>
        <p:txBody>
          <a:bodyPr/>
          <a:lstStyle/>
          <a:p>
            <a:pPr/>
            <a:r>
              <a:t>Wir wollen viel „Signal“, wenig „Rauschen“</a:t>
            </a:r>
          </a:p>
        </p:txBody>
      </p:sp>
      <p:sp>
        <p:nvSpPr>
          <p:cNvPr id="161" name="Experimentelle Kontrolle des „Rauschens“…"/>
          <p:cNvSpPr txBox="1"/>
          <p:nvPr>
            <p:ph type="body" idx="22"/>
          </p:nvPr>
        </p:nvSpPr>
        <p:spPr>
          <a:prstGeom prst="rect">
            <a:avLst/>
          </a:prstGeom>
        </p:spPr>
        <p:txBody>
          <a:bodyPr/>
          <a:lstStyle/>
          <a:p>
            <a:pPr/>
            <a:r>
              <a:t>Experimentelle Kontrolle des „Rauschens“</a:t>
            </a:r>
          </a:p>
          <a:p>
            <a:pPr/>
            <a:r>
              <a:t>Das zentrale Bemühen des Untersuchers gilt der experimentellen Kontrolle der sog. Datenfluktuation (Datenvarianz; Rauschen).</a:t>
            </a:r>
          </a:p>
          <a:p>
            <a:pPr/>
            <a:r>
              <a:t>Variabilität in Daten ist natürlich und allgegenwärtig.</a:t>
            </a:r>
          </a:p>
          <a:p>
            <a:pPr/>
            <a:r>
              <a:t>Der Grundgedanke der experimentellen Versuchsplanung besteht darin, unerwünschte Variabilität (Rauschen) von erwünschter (Signal) zu trennen.</a:t>
            </a:r>
          </a:p>
          <a:p>
            <a:pPr/>
            <a:r>
              <a:t>Rauschen ist Variabilität in den Messergebnissen, die nicht durch die Theorie erklärt werden, sondern z. B. von Messfehlern stammen.</a:t>
            </a:r>
          </a:p>
          <a:p>
            <a:pPr/>
            <a:r>
              <a:t>Signal ist die Variabilität, die durch die Theorie erklärt wird. So sollte z. B. in einer Gruppe, die das neue Medikament bekommt, eine höhere Heilungsrate bestehen, als in der Kontrollgruppe. Es gibt also Variabilität zwischen den Gruppen, die erwünscht ist.</a:t>
            </a:r>
          </a:p>
        </p:txBody>
      </p:sp>
      <p:pic>
        <p:nvPicPr>
          <p:cNvPr id="162" name="Bild" descr="Bild"/>
          <p:cNvPicPr>
            <a:picLocks noChangeAspect="1"/>
          </p:cNvPicPr>
          <p:nvPr/>
        </p:nvPicPr>
        <p:blipFill>
          <a:blip r:embed="rId2">
            <a:extLst/>
          </a:blip>
          <a:srcRect l="17414" t="0" r="21214" b="0"/>
          <a:stretch>
            <a:fillRect/>
          </a:stretch>
        </p:blipFill>
        <p:spPr>
          <a:xfrm>
            <a:off x="410675" y="1944875"/>
            <a:ext cx="5184272" cy="5635185"/>
          </a:xfrm>
          <a:prstGeom prst="rect">
            <a:avLst/>
          </a:prstGeom>
          <a:ln w="12700">
            <a:miter lim="400000"/>
          </a:ln>
        </p:spPr>
      </p:pic>
      <p:sp>
        <p:nvSpPr>
          <p:cNvPr id="163" name="Kevin Doncaster, Flickr, 2016, URL"/>
          <p:cNvSpPr txBox="1"/>
          <p:nvPr/>
        </p:nvSpPr>
        <p:spPr>
          <a:xfrm>
            <a:off x="461095" y="7815326"/>
            <a:ext cx="3168797" cy="3967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r>
              <a:t>Kevin Doncaster, Flickr, 2016, </a:t>
            </a:r>
            <a:r>
              <a:rPr u="sng">
                <a:solidFill>
                  <a:srgbClr val="0070C0"/>
                </a:solidFill>
                <a:uFill>
                  <a:solidFill>
                    <a:srgbClr val="0070C0"/>
                  </a:solidFill>
                </a:uFill>
                <a:hlinkClick r:id="rId3" invalidUrl="" action="" tgtFrame="" tooltip="" history="1" highlightClick="0" endSnd="0"/>
              </a:rPr>
              <a:t>URL</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Beschreibung"/>
          <p:cNvSpPr/>
          <p:nvPr/>
        </p:nvSpPr>
        <p:spPr>
          <a:xfrm>
            <a:off x="1661099" y="3470001"/>
            <a:ext cx="2383300" cy="1270001"/>
          </a:xfrm>
          <a:prstGeom prst="roundRect">
            <a:avLst>
              <a:gd name="adj" fmla="val 15000"/>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65022" tIns="65022" rIns="65022" bIns="65022" anchor="ctr"/>
          <a:lstStyle>
            <a:lvl1pPr algn="ctr">
              <a:defRPr sz="2400"/>
            </a:lvl1pPr>
          </a:lstStyle>
          <a:p>
            <a:pPr/>
            <a:r>
              <a:t>Beschreibung</a:t>
            </a:r>
          </a:p>
        </p:txBody>
      </p:sp>
      <p:sp>
        <p:nvSpPr>
          <p:cNvPr id="166" name="Vorhersage"/>
          <p:cNvSpPr/>
          <p:nvPr/>
        </p:nvSpPr>
        <p:spPr>
          <a:xfrm>
            <a:off x="5106832" y="3470001"/>
            <a:ext cx="2383300" cy="1270001"/>
          </a:xfrm>
          <a:prstGeom prst="roundRect">
            <a:avLst>
              <a:gd name="adj" fmla="val 15000"/>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65022" tIns="65022" rIns="65022" bIns="65022" anchor="ctr"/>
          <a:lstStyle>
            <a:lvl1pPr algn="ctr">
              <a:defRPr sz="2400"/>
            </a:lvl1pPr>
          </a:lstStyle>
          <a:p>
            <a:pPr/>
            <a:r>
              <a:t>Vorhersage</a:t>
            </a:r>
          </a:p>
        </p:txBody>
      </p:sp>
      <p:sp>
        <p:nvSpPr>
          <p:cNvPr id="167" name="Erklärung"/>
          <p:cNvSpPr/>
          <p:nvPr/>
        </p:nvSpPr>
        <p:spPr>
          <a:xfrm>
            <a:off x="8552564" y="3470001"/>
            <a:ext cx="2383300" cy="1270001"/>
          </a:xfrm>
          <a:prstGeom prst="roundRect">
            <a:avLst>
              <a:gd name="adj" fmla="val 15000"/>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65022" tIns="65022" rIns="65022" bIns="65022" anchor="ctr"/>
          <a:lstStyle>
            <a:lvl1pPr algn="ctr">
              <a:defRPr sz="2400"/>
            </a:lvl1pPr>
          </a:lstStyle>
          <a:p>
            <a:pPr/>
            <a:r>
              <a:t>Erklärung</a:t>
            </a:r>
          </a:p>
        </p:txBody>
      </p:sp>
      <p:sp>
        <p:nvSpPr>
          <p:cNvPr id="168"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9" name="Drei Arten epistemologischer Studien"/>
          <p:cNvSpPr txBox="1"/>
          <p:nvPr>
            <p:ph type="body" idx="21"/>
          </p:nvPr>
        </p:nvSpPr>
        <p:spPr>
          <a:prstGeom prst="rect">
            <a:avLst/>
          </a:prstGeom>
        </p:spPr>
        <p:txBody>
          <a:bodyPr/>
          <a:lstStyle/>
          <a:p>
            <a:pPr/>
            <a:r>
              <a:t>Drei Arten epistemologischer Studien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Beschreibung"/>
          <p:cNvSpPr/>
          <p:nvPr/>
        </p:nvSpPr>
        <p:spPr>
          <a:xfrm>
            <a:off x="1661099" y="3470001"/>
            <a:ext cx="2383300" cy="1270001"/>
          </a:xfrm>
          <a:prstGeom prst="roundRect">
            <a:avLst>
              <a:gd name="adj" fmla="val 15000"/>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65022" tIns="65022" rIns="65022" bIns="65022" anchor="ctr"/>
          <a:lstStyle>
            <a:lvl1pPr algn="ctr">
              <a:defRPr sz="2400"/>
            </a:lvl1pPr>
          </a:lstStyle>
          <a:p>
            <a:pPr/>
            <a:r>
              <a:t>Beschreibung</a:t>
            </a:r>
          </a:p>
        </p:txBody>
      </p:sp>
      <p:sp>
        <p:nvSpPr>
          <p:cNvPr id="172" name="Vorhersage"/>
          <p:cNvSpPr/>
          <p:nvPr/>
        </p:nvSpPr>
        <p:spPr>
          <a:xfrm>
            <a:off x="5106832" y="3470001"/>
            <a:ext cx="2383300" cy="1270001"/>
          </a:xfrm>
          <a:prstGeom prst="roundRect">
            <a:avLst>
              <a:gd name="adj" fmla="val 15000"/>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65022" tIns="65022" rIns="65022" bIns="65022" anchor="ctr"/>
          <a:lstStyle>
            <a:lvl1pPr algn="ctr">
              <a:defRPr sz="2400"/>
            </a:lvl1pPr>
          </a:lstStyle>
          <a:p>
            <a:pPr/>
            <a:r>
              <a:t>Vorhersage</a:t>
            </a:r>
          </a:p>
        </p:txBody>
      </p:sp>
      <p:sp>
        <p:nvSpPr>
          <p:cNvPr id="173" name="Erklärung"/>
          <p:cNvSpPr/>
          <p:nvPr/>
        </p:nvSpPr>
        <p:spPr>
          <a:xfrm>
            <a:off x="8552564" y="3470001"/>
            <a:ext cx="2383300" cy="1270001"/>
          </a:xfrm>
          <a:prstGeom prst="roundRect">
            <a:avLst>
              <a:gd name="adj" fmla="val 15000"/>
            </a:avLst>
          </a:prstGeom>
          <a:solidFill>
            <a:schemeClr val="accent5">
              <a:hueOff val="-326855"/>
              <a:satOff val="32847"/>
              <a:lumOff val="-6386"/>
            </a:schemeClr>
          </a:solidFill>
          <a:ln w="25400">
            <a:solidFill>
              <a:schemeClr val="accent1"/>
            </a:solidFill>
          </a:ln>
          <a:extLst>
            <a:ext uri="{C572A759-6A51-4108-AA02-DFA0A04FC94B}">
              <ma14:wrappingTextBoxFlag xmlns:ma14="http://schemas.microsoft.com/office/mac/drawingml/2011/main" val="1"/>
            </a:ext>
          </a:extLst>
        </p:spPr>
        <p:txBody>
          <a:bodyPr lIns="65022" tIns="65022" rIns="65022" bIns="65022" anchor="ctr"/>
          <a:lstStyle>
            <a:lvl1pPr algn="ctr">
              <a:defRPr sz="2400">
                <a:solidFill>
                  <a:srgbClr val="FFFFFF"/>
                </a:solidFill>
              </a:defRPr>
            </a:lvl1pPr>
          </a:lstStyle>
          <a:p>
            <a:pPr/>
            <a:r>
              <a:t>Erklärung</a:t>
            </a:r>
          </a:p>
        </p:txBody>
      </p:sp>
      <p:sp>
        <p:nvSpPr>
          <p:cNvPr id="174"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5" name="Drei Arten epistemologischer Studien (2)"/>
          <p:cNvSpPr txBox="1"/>
          <p:nvPr>
            <p:ph type="body" idx="21"/>
          </p:nvPr>
        </p:nvSpPr>
        <p:spPr>
          <a:prstGeom prst="rect">
            <a:avLst/>
          </a:prstGeom>
        </p:spPr>
        <p:txBody>
          <a:bodyPr/>
          <a:lstStyle/>
          <a:p>
            <a:pPr/>
            <a:r>
              <a:t>Drei Arten epistemologischer Studien (2)</a:t>
            </a:r>
          </a:p>
        </p:txBody>
      </p:sp>
      <p:sp>
        <p:nvSpPr>
          <p:cNvPr id="176" name="Internventionelle Studien:…"/>
          <p:cNvSpPr/>
          <p:nvPr/>
        </p:nvSpPr>
        <p:spPr>
          <a:xfrm>
            <a:off x="6832380" y="4666853"/>
            <a:ext cx="4234657" cy="27289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86" y="0"/>
                </a:moveTo>
                <a:lnTo>
                  <a:pt x="17438" y="3572"/>
                </a:lnTo>
                <a:lnTo>
                  <a:pt x="324" y="3572"/>
                </a:lnTo>
                <a:cubicBezTo>
                  <a:pt x="145" y="3572"/>
                  <a:pt x="0" y="3797"/>
                  <a:pt x="0" y="4074"/>
                </a:cubicBezTo>
                <a:lnTo>
                  <a:pt x="0" y="21097"/>
                </a:lnTo>
                <a:cubicBezTo>
                  <a:pt x="0" y="21375"/>
                  <a:pt x="145" y="21600"/>
                  <a:pt x="324" y="21600"/>
                </a:cubicBezTo>
                <a:lnTo>
                  <a:pt x="21276" y="21600"/>
                </a:lnTo>
                <a:cubicBezTo>
                  <a:pt x="21455" y="21600"/>
                  <a:pt x="21600" y="21375"/>
                  <a:pt x="21600" y="21097"/>
                </a:cubicBezTo>
                <a:lnTo>
                  <a:pt x="21600" y="4074"/>
                </a:lnTo>
                <a:cubicBezTo>
                  <a:pt x="21600" y="3797"/>
                  <a:pt x="21455" y="3572"/>
                  <a:pt x="21276" y="3572"/>
                </a:cubicBezTo>
                <a:lnTo>
                  <a:pt x="18731" y="3572"/>
                </a:lnTo>
                <a:lnTo>
                  <a:pt x="18086" y="0"/>
                </a:lnTo>
                <a:close/>
              </a:path>
            </a:pathLst>
          </a:custGeom>
          <a:ln w="25400">
            <a:solidFill>
              <a:schemeClr val="accent1"/>
            </a:solidFill>
          </a:ln>
          <a:extLst>
            <a:ext uri="{C572A759-6A51-4108-AA02-DFA0A04FC94B}">
              <ma14:wrappingTextBoxFlag xmlns:ma14="http://schemas.microsoft.com/office/mac/drawingml/2011/main" val="1"/>
            </a:ext>
          </a:extLst>
        </p:spPr>
        <p:txBody>
          <a:bodyPr lIns="65023" tIns="65023" rIns="65023" bIns="65023" anchor="ctr"/>
          <a:lstStyle/>
          <a:p>
            <a:pPr algn="ctr">
              <a:defRPr sz="2100"/>
            </a:pPr>
            <a:r>
              <a:t>Internventionelle Studien:</a:t>
            </a:r>
            <a:br/>
          </a:p>
          <a:p>
            <a:pPr algn="ctr">
              <a:defRPr sz="2100"/>
            </a:pPr>
            <a:r>
              <a:t>Experimentelle</a:t>
            </a:r>
          </a:p>
          <a:p>
            <a:pPr algn="ctr">
              <a:defRPr sz="2100"/>
            </a:pPr>
            <a:r>
              <a:t>Quasi-Experimentelle Studien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9" name="Was ist ein Effekt?"/>
          <p:cNvSpPr txBox="1"/>
          <p:nvPr>
            <p:ph type="body" idx="21"/>
          </p:nvPr>
        </p:nvSpPr>
        <p:spPr>
          <a:prstGeom prst="rect">
            <a:avLst/>
          </a:prstGeom>
        </p:spPr>
        <p:txBody>
          <a:bodyPr/>
          <a:lstStyle/>
          <a:p>
            <a:pPr/>
            <a:r>
              <a:t>Was ist ein Effekt?</a:t>
            </a:r>
          </a:p>
        </p:txBody>
      </p:sp>
      <p:sp>
        <p:nvSpPr>
          <p:cNvPr id="180" name="Ein Effekt (eines Treatments T/einer Intervention) ist hier definiert als der Unterschied im Ergeben zwischen was passiert ist nachdem das Treatment verabreicht wurde und was passiert wäre, wenn stattdessen eine andere Intervention verabreicht worden wär"/>
          <p:cNvSpPr txBox="1"/>
          <p:nvPr>
            <p:ph type="body" idx="22"/>
          </p:nvPr>
        </p:nvSpPr>
        <p:spPr>
          <a:prstGeom prst="rect">
            <a:avLst/>
          </a:prstGeom>
        </p:spPr>
        <p:txBody>
          <a:bodyPr/>
          <a:lstStyle/>
          <a:p>
            <a:pPr/>
            <a:r>
              <a:t>Ein Effekt (eines Treatments T/einer Intervention) ist hier definiert als der Unterschied im Ergeben zwischen was passiert ist nachdem das Treatment verabreicht wurde und was passiert wäre, wenn stattdessen eine andere Intervention verabreicht worden wäre, unter der Annahme, dass sonst alles andere gleich gewesen wäre.</a:t>
            </a:r>
          </a:p>
        </p:txBody>
      </p:sp>
      <p:pic>
        <p:nvPicPr>
          <p:cNvPr id="181" name="p1.png" descr="p1.png"/>
          <p:cNvPicPr>
            <a:picLocks noChangeAspect="1"/>
          </p:cNvPicPr>
          <p:nvPr/>
        </p:nvPicPr>
        <p:blipFill>
          <a:blip r:embed="rId2">
            <a:extLst/>
          </a:blip>
          <a:stretch>
            <a:fillRect/>
          </a:stretch>
        </p:blipFill>
        <p:spPr>
          <a:xfrm>
            <a:off x="1860273" y="3518468"/>
            <a:ext cx="9284254" cy="4660332"/>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4" name="Leider ist es unmöglich, einen Effekt zu bestimmen"/>
          <p:cNvSpPr txBox="1"/>
          <p:nvPr>
            <p:ph type="body" idx="21"/>
          </p:nvPr>
        </p:nvSpPr>
        <p:spPr>
          <a:prstGeom prst="rect">
            <a:avLst/>
          </a:prstGeom>
        </p:spPr>
        <p:txBody>
          <a:bodyPr/>
          <a:lstStyle/>
          <a:p>
            <a:pPr/>
            <a:r>
              <a:t>Leider ist es unmöglich, einen Effekt zu bestimmen</a:t>
            </a:r>
          </a:p>
        </p:txBody>
      </p:sp>
      <p:sp>
        <p:nvSpPr>
          <p:cNvPr id="185" name="Leider ist es per definitionem unmöglich, zu messen, was der Fall wäre, wenn die Welt anders wäre bzw. wir eine andere Intervention angewendet hätten.…"/>
          <p:cNvSpPr txBox="1"/>
          <p:nvPr>
            <p:ph type="body" idx="22"/>
          </p:nvPr>
        </p:nvSpPr>
        <p:spPr>
          <a:prstGeom prst="rect">
            <a:avLst/>
          </a:prstGeom>
        </p:spPr>
        <p:txBody>
          <a:bodyPr/>
          <a:lstStyle/>
          <a:p>
            <a:pPr/>
            <a:r>
              <a:t>Leider ist es per definitionem unmöglich, zu messen, was der Fall wäre, wenn die Welt anders wäre bzw. wir eine andere Intervention angewendet hätten.</a:t>
            </a:r>
          </a:p>
          <a:p>
            <a:pPr/>
            <a:r>
              <a:t>Man spricht daher von einer k</a:t>
            </a:r>
            <a:r>
              <a:rPr i="1"/>
              <a:t>ontrafaktischen</a:t>
            </a:r>
            <a:r>
              <a:t> Definition.</a:t>
            </a:r>
          </a:p>
          <a:p>
            <a:pPr/>
            <a:r>
              <a:t>Auf dieser Basis definiert man den mittleren Treatmenteffekt (average treatment effect, AVE) wie folgt (bei einer Stichprobe oder Population der Größe N und für die AV </a:t>
            </a:r>
            <a:r>
              <a:rPr i="1"/>
              <a:t>Y</a:t>
            </a:r>
            <a:r>
              <a:t>).</a:t>
            </a:r>
          </a:p>
          <a:p>
            <a:pPr marL="127000" indent="0">
              <a:buClrTx/>
              <a:buSzTx/>
              <a:buFontTx/>
              <a:buNone/>
            </a:pPr>
          </a:p>
          <a:p>
            <a:pPr marL="127000" indent="0">
              <a:buClrTx/>
              <a:buSzTx/>
              <a:buFontTx/>
              <a:buNone/>
            </a:pPr>
          </a:p>
          <a:p>
            <a:pPr marL="127000" indent="0">
              <a:buClrTx/>
              <a:buSzTx/>
              <a:buFontTx/>
              <a:buNone/>
            </a:pPr>
          </a:p>
          <a:p>
            <a:pPr marL="127000" indent="0">
              <a:buClrTx/>
              <a:buSzTx/>
              <a:buFontTx/>
              <a:buNone/>
            </a:pPr>
          </a:p>
          <a:p>
            <a:pPr marL="127000" indent="0">
              <a:buClrTx/>
              <a:buSzTx/>
              <a:buFontTx/>
              <a:buNone/>
            </a:pPr>
          </a:p>
          <a:p>
            <a:pPr marL="127000" indent="0">
              <a:buClrTx/>
              <a:buSzTx/>
              <a:buFontTx/>
              <a:buNone/>
            </a:pPr>
          </a:p>
          <a:p>
            <a:pPr marL="127000" indent="0">
              <a:buClrTx/>
              <a:buSzTx/>
              <a:buFontTx/>
              <a:buNone/>
            </a:pPr>
          </a:p>
          <a:p>
            <a:pPr marL="127000" indent="0">
              <a:buClrTx/>
              <a:buSzTx/>
              <a:buFontTx/>
              <a:buNone/>
            </a:pPr>
          </a:p>
          <a:p>
            <a:pPr marL="127000" indent="0">
              <a:buClrTx/>
              <a:buSzTx/>
              <a:buFontTx/>
              <a:buNone/>
            </a:pPr>
          </a:p>
          <a:p>
            <a:pPr/>
            <a:r>
              <a:t>Nota bene: Man kann bei einer Person (</a:t>
            </a:r>
            <a:r>
              <a:rPr i="1"/>
              <a:t>i</a:t>
            </a:r>
            <a:r>
              <a:t>) nur entweder Y(0) oder Y(1) beobachten.</a:t>
            </a:r>
          </a:p>
        </p:txBody>
      </p:sp>
      <p:sp>
        <p:nvSpPr>
          <p:cNvPr id="186" name="Gleichung"/>
          <p:cNvSpPr txBox="1"/>
          <p:nvPr/>
        </p:nvSpPr>
        <p:spPr>
          <a:xfrm>
            <a:off x="2669861" y="4523349"/>
            <a:ext cx="7665078" cy="2158701"/>
          </a:xfrm>
          <a:prstGeom prst="rect">
            <a:avLst/>
          </a:prstGeom>
          <a:ln w="12700">
            <a:miter lim="400000"/>
          </a:ln>
        </p:spPr>
        <p:txBody>
          <a:bodyPr wrap="none" lIns="0" tIns="0" rIns="0" bIns="0">
            <a:spAutoFit/>
          </a:bodyPr>
          <a:lstStyle/>
          <a:p>
            <a:pPr latinLnBrk="1">
              <a:defRPr>
                <a:solidFill>
                  <a:srgbClr val="000000"/>
                </a:solidFill>
              </a:defRPr>
            </a:pPr>
            <a14:m>
              <m:oMathPara>
                <m:oMathParaPr>
                  <m:jc m:val="centerGroup"/>
                </m:oMathParaPr>
                <m:oMath>
                  <m:r>
                    <a:rPr xmlns:a="http://schemas.openxmlformats.org/drawingml/2006/main" sz="6000" i="1">
                      <a:solidFill>
                        <a:srgbClr val="262626"/>
                      </a:solidFill>
                      <a:latin typeface="Cambria Math" panose="02040503050406030204" pitchFamily="18" charset="0"/>
                    </a:rPr>
                    <m:t>A</m:t>
                  </m:r>
                  <m:r>
                    <a:rPr xmlns:a="http://schemas.openxmlformats.org/drawingml/2006/main" sz="6000" i="1">
                      <a:solidFill>
                        <a:srgbClr val="262626"/>
                      </a:solidFill>
                      <a:latin typeface="Cambria Math" panose="02040503050406030204" pitchFamily="18" charset="0"/>
                    </a:rPr>
                    <m:t>V</m:t>
                  </m:r>
                  <m:r>
                    <a:rPr xmlns:a="http://schemas.openxmlformats.org/drawingml/2006/main" sz="6000" i="1">
                      <a:solidFill>
                        <a:srgbClr val="262626"/>
                      </a:solidFill>
                      <a:latin typeface="Cambria Math" panose="02040503050406030204" pitchFamily="18" charset="0"/>
                    </a:rPr>
                    <m:t>E</m:t>
                  </m:r>
                  <m:r>
                    <a:rPr xmlns:a="http://schemas.openxmlformats.org/drawingml/2006/main" sz="6000" i="1">
                      <a:solidFill>
                        <a:srgbClr val="262626"/>
                      </a:solidFill>
                      <a:latin typeface="Cambria Math" panose="02040503050406030204" pitchFamily="18" charset="0"/>
                    </a:rPr>
                    <m:t>=</m:t>
                  </m:r>
                  <m:limUpp>
                    <m:e>
                      <m:limLow>
                        <m:e>
                          <m:r>
                            <a:rPr xmlns:a="http://schemas.openxmlformats.org/drawingml/2006/main" sz="6000" i="1">
                              <a:solidFill>
                                <a:srgbClr val="262626"/>
                              </a:solidFill>
                              <a:latin typeface="Cambria Math" panose="02040503050406030204" pitchFamily="18" charset="0"/>
                            </a:rPr>
                            <m:t>∑</m:t>
                          </m:r>
                        </m:e>
                        <m:lim>
                          <m:r>
                            <a:rPr xmlns:a="http://schemas.openxmlformats.org/drawingml/2006/main" sz="6000" i="1">
                              <a:solidFill>
                                <a:srgbClr val="262626"/>
                              </a:solidFill>
                              <a:latin typeface="Cambria Math" panose="02040503050406030204" pitchFamily="18" charset="0"/>
                            </a:rPr>
                            <m:t>i</m:t>
                          </m:r>
                        </m:lim>
                      </m:limLow>
                    </m:e>
                    <m:lim>
                      <m:r>
                        <a:rPr xmlns:a="http://schemas.openxmlformats.org/drawingml/2006/main" sz="6000" i="1">
                          <a:solidFill>
                            <a:srgbClr val="262626"/>
                          </a:solidFill>
                          <a:latin typeface="Cambria Math" panose="02040503050406030204" pitchFamily="18" charset="0"/>
                        </a:rPr>
                        <m:t>N</m:t>
                      </m:r>
                    </m:lim>
                  </m:limUpp>
                  <m:r>
                    <a:rPr xmlns:a="http://schemas.openxmlformats.org/drawingml/2006/main" sz="6000" i="1">
                      <a:solidFill>
                        <a:srgbClr val="262626"/>
                      </a:solidFill>
                      <a:latin typeface="Cambria Math" panose="02040503050406030204" pitchFamily="18" charset="0"/>
                    </a:rPr>
                    <m:t>[</m:t>
                  </m:r>
                  <m:sSub>
                    <m:e>
                      <m:r>
                        <a:rPr xmlns:a="http://schemas.openxmlformats.org/drawingml/2006/main" sz="6000" i="1">
                          <a:solidFill>
                            <a:srgbClr val="262626"/>
                          </a:solidFill>
                          <a:latin typeface="Cambria Math" panose="02040503050406030204" pitchFamily="18" charset="0"/>
                        </a:rPr>
                        <m:t>Y</m:t>
                      </m:r>
                    </m:e>
                    <m:sub>
                      <m:r>
                        <a:rPr xmlns:a="http://schemas.openxmlformats.org/drawingml/2006/main" sz="6000" i="1">
                          <a:solidFill>
                            <a:srgbClr val="262626"/>
                          </a:solidFill>
                          <a:latin typeface="Cambria Math" panose="02040503050406030204" pitchFamily="18" charset="0"/>
                        </a:rPr>
                        <m:t>i</m:t>
                      </m:r>
                    </m:sub>
                  </m:sSub>
                  <m:r>
                    <a:rPr xmlns:a="http://schemas.openxmlformats.org/drawingml/2006/main" sz="6000" i="1">
                      <a:solidFill>
                        <a:srgbClr val="262626"/>
                      </a:solidFill>
                      <a:latin typeface="Cambria Math" panose="02040503050406030204" pitchFamily="18" charset="0"/>
                    </a:rPr>
                    <m:t>(</m:t>
                  </m:r>
                  <m:r>
                    <a:rPr xmlns:a="http://schemas.openxmlformats.org/drawingml/2006/main" sz="6000" i="1">
                      <a:solidFill>
                        <a:srgbClr val="262626"/>
                      </a:solidFill>
                      <a:latin typeface="Cambria Math" panose="02040503050406030204" pitchFamily="18" charset="0"/>
                    </a:rPr>
                    <m:t>1</m:t>
                  </m:r>
                  <m:r>
                    <a:rPr xmlns:a="http://schemas.openxmlformats.org/drawingml/2006/main" sz="6000" i="1">
                      <a:solidFill>
                        <a:srgbClr val="262626"/>
                      </a:solidFill>
                      <a:latin typeface="Cambria Math" panose="02040503050406030204" pitchFamily="18" charset="0"/>
                    </a:rPr>
                    <m:t>)</m:t>
                  </m:r>
                  <m:r>
                    <a:rPr xmlns:a="http://schemas.openxmlformats.org/drawingml/2006/main" sz="6000" i="1">
                      <a:solidFill>
                        <a:srgbClr val="262626"/>
                      </a:solidFill>
                      <a:latin typeface="Cambria Math" panose="02040503050406030204" pitchFamily="18" charset="0"/>
                    </a:rPr>
                    <m:t>-</m:t>
                  </m:r>
                  <m:sSub>
                    <m:e>
                      <m:r>
                        <a:rPr xmlns:a="http://schemas.openxmlformats.org/drawingml/2006/main" sz="6000" i="1">
                          <a:solidFill>
                            <a:srgbClr val="262626"/>
                          </a:solidFill>
                          <a:latin typeface="Cambria Math" panose="02040503050406030204" pitchFamily="18" charset="0"/>
                        </a:rPr>
                        <m:t>Y</m:t>
                      </m:r>
                    </m:e>
                    <m:sub>
                      <m:r>
                        <a:rPr xmlns:a="http://schemas.openxmlformats.org/drawingml/2006/main" sz="6000" i="1">
                          <a:solidFill>
                            <a:srgbClr val="262626"/>
                          </a:solidFill>
                          <a:latin typeface="Cambria Math" panose="02040503050406030204" pitchFamily="18" charset="0"/>
                        </a:rPr>
                        <m:t>i</m:t>
                      </m:r>
                    </m:sub>
                  </m:sSub>
                  <m:r>
                    <a:rPr xmlns:a="http://schemas.openxmlformats.org/drawingml/2006/main" sz="6000" i="1">
                      <a:solidFill>
                        <a:srgbClr val="262626"/>
                      </a:solidFill>
                      <a:latin typeface="Cambria Math" panose="02040503050406030204" pitchFamily="18" charset="0"/>
                    </a:rPr>
                    <m:t>(</m:t>
                  </m:r>
                  <m:r>
                    <a:rPr xmlns:a="http://schemas.openxmlformats.org/drawingml/2006/main" sz="6000" i="1">
                      <a:solidFill>
                        <a:srgbClr val="262626"/>
                      </a:solidFill>
                      <a:latin typeface="Cambria Math" panose="02040503050406030204" pitchFamily="18" charset="0"/>
                    </a:rPr>
                    <m:t>0</m:t>
                  </m:r>
                  <m:r>
                    <a:rPr xmlns:a="http://schemas.openxmlformats.org/drawingml/2006/main" sz="6000" i="1">
                      <a:solidFill>
                        <a:srgbClr val="262626"/>
                      </a:solidFill>
                      <a:latin typeface="Cambria Math" panose="02040503050406030204" pitchFamily="18" charset="0"/>
                    </a:rPr>
                    <m:t>)</m:t>
                  </m:r>
                  <m:r>
                    <a:rPr xmlns:a="http://schemas.openxmlformats.org/drawingml/2006/main" sz="6000" i="1">
                      <a:solidFill>
                        <a:srgbClr val="262626"/>
                      </a:solidFill>
                      <a:latin typeface="Cambria Math" panose="02040503050406030204" pitchFamily="18" charset="0"/>
                    </a:rPr>
                    <m:t>]</m:t>
                  </m:r>
                </m:oMath>
              </m:oMathPara>
            </a14:m>
            <a:endParaRPr sz="6000">
              <a:solidFill>
                <a:srgbClr val="262626"/>
              </a:solidFill>
            </a:endParaR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262626"/>
      </a:dk1>
      <a:lt1>
        <a:srgbClr val="FFFFFF"/>
      </a:lt1>
      <a:dk2>
        <a:srgbClr val="A7A7A7"/>
      </a:dk2>
      <a:lt2>
        <a:srgbClr val="535353"/>
      </a:lt2>
      <a:accent1>
        <a:srgbClr val="717D87"/>
      </a:accent1>
      <a:accent2>
        <a:srgbClr val="DBDEE1"/>
      </a:accent2>
      <a:accent3>
        <a:srgbClr val="A10010"/>
      </a:accent3>
      <a:accent4>
        <a:srgbClr val="E7C2C3"/>
      </a:accent4>
      <a:accent5>
        <a:srgbClr val="2066A3">
          <a:alpha val="49648"/>
        </a:srgbClr>
      </a:accent5>
      <a:accent6>
        <a:srgbClr val="B3C91A">
          <a:alpha val="49071"/>
        </a:srgbClr>
      </a:accent6>
      <a:hlink>
        <a:srgbClr val="0000FF"/>
      </a:hlink>
      <a:folHlink>
        <a:srgbClr val="FF00FF"/>
      </a:folHlink>
    </a:clrScheme>
    <a:fontScheme name="Default">
      <a:majorFont>
        <a:latin typeface="Roboto Condensed Regular"/>
        <a:ea typeface="Roboto Condensed Regular"/>
        <a:cs typeface="Roboto Condensed Regular"/>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4A94"/>
        </a:solidFill>
        <a:ln w="12700" cap="flat">
          <a:noFill/>
          <a:miter lim="400000"/>
        </a:ln>
        <a:effectLst/>
        <a:sp3d/>
      </a:spPr>
      <a:bodyPr rot="0" spcFirstLastPara="1" vertOverflow="overflow" horzOverflow="overflow" vert="horz" wrap="square" lIns="65023" tIns="65023" rIns="65023" bIns="65023" numCol="1" spcCol="38100" rtlCol="0" anchor="ctr" upright="0">
        <a:spAutoFit/>
      </a:bodyPr>
      <a:lstStyle>
        <a:defPPr marL="0" marR="0" indent="0" algn="ctr"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bevel/>
        </a:ln>
        <a:effectLst>
          <a:outerShdw sx="100000" sy="100000" kx="0" ky="0" algn="b" rotWithShape="0" blurRad="50800" dist="254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65023" tIns="65023" rIns="65023" bIns="65023"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717D87"/>
      </a:accent1>
      <a:accent2>
        <a:srgbClr val="DBDEE1"/>
      </a:accent2>
      <a:accent3>
        <a:srgbClr val="A10010"/>
      </a:accent3>
      <a:accent4>
        <a:srgbClr val="E7C2C3"/>
      </a:accent4>
      <a:accent5>
        <a:srgbClr val="2066A3">
          <a:alpha val="49648"/>
        </a:srgbClr>
      </a:accent5>
      <a:accent6>
        <a:srgbClr val="B3C91A">
          <a:alpha val="49071"/>
        </a:srgbClr>
      </a:accent6>
      <a:hlink>
        <a:srgbClr val="0000FF"/>
      </a:hlink>
      <a:folHlink>
        <a:srgbClr val="FF00FF"/>
      </a:folHlink>
    </a:clrScheme>
    <a:fontScheme name="Default">
      <a:majorFont>
        <a:latin typeface="Roboto Condensed Regular"/>
        <a:ea typeface="Roboto Condensed Regular"/>
        <a:cs typeface="Roboto Condensed Regular"/>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4A94"/>
        </a:solidFill>
        <a:ln w="12700" cap="flat">
          <a:noFill/>
          <a:miter lim="400000"/>
        </a:ln>
        <a:effectLst/>
        <a:sp3d/>
      </a:spPr>
      <a:bodyPr rot="0" spcFirstLastPara="1" vertOverflow="overflow" horzOverflow="overflow" vert="horz" wrap="square" lIns="65023" tIns="65023" rIns="65023" bIns="65023" numCol="1" spcCol="38100" rtlCol="0" anchor="ctr" upright="0">
        <a:spAutoFit/>
      </a:bodyPr>
      <a:lstStyle>
        <a:defPPr marL="0" marR="0" indent="0" algn="ctr"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bevel/>
        </a:ln>
        <a:effectLst>
          <a:outerShdw sx="100000" sy="100000" kx="0" ky="0" algn="b" rotWithShape="0" blurRad="50800" dist="254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65023" tIns="65023" rIns="65023" bIns="65023"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