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8F44A2F1-9E1F-4B54-A3A2-5F16C0AD49E2}" styleName="">
    <a:tblBg/>
    <a:wholeTbl>
      <a:tcTxStyle b="on" i="on">
        <a:font>
          <a:latin typeface="Arial"/>
          <a:ea typeface="Arial"/>
          <a:cs typeface="Arial"/>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D6D9"/>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def" i="def">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n-lt"/>
        <a:ea typeface="+mn-ea"/>
        <a:cs typeface="+mn-cs"/>
        <a:sym typeface="Helvetica Neue"/>
      </a:defRPr>
    </a:lvl1pPr>
    <a:lvl2pPr indent="228600" defTabSz="457200" latinLnBrk="0">
      <a:lnSpc>
        <a:spcPct val="117999"/>
      </a:lnSpc>
      <a:defRPr sz="3000">
        <a:latin typeface="+mn-lt"/>
        <a:ea typeface="+mn-ea"/>
        <a:cs typeface="+mn-cs"/>
        <a:sym typeface="Helvetica Neue"/>
      </a:defRPr>
    </a:lvl2pPr>
    <a:lvl3pPr indent="457200" defTabSz="457200" latinLnBrk="0">
      <a:lnSpc>
        <a:spcPct val="117999"/>
      </a:lnSpc>
      <a:defRPr sz="3000">
        <a:latin typeface="+mn-lt"/>
        <a:ea typeface="+mn-ea"/>
        <a:cs typeface="+mn-cs"/>
        <a:sym typeface="Helvetica Neue"/>
      </a:defRPr>
    </a:lvl3pPr>
    <a:lvl4pPr indent="685800" defTabSz="457200" latinLnBrk="0">
      <a:lnSpc>
        <a:spcPct val="117999"/>
      </a:lnSpc>
      <a:defRPr sz="3000">
        <a:latin typeface="+mn-lt"/>
        <a:ea typeface="+mn-ea"/>
        <a:cs typeface="+mn-cs"/>
        <a:sym typeface="Helvetica Neue"/>
      </a:defRPr>
    </a:lvl4pPr>
    <a:lvl5pPr indent="914400" defTabSz="457200" latinLnBrk="0">
      <a:lnSpc>
        <a:spcPct val="117999"/>
      </a:lnSpc>
      <a:defRPr sz="3000">
        <a:latin typeface="+mn-lt"/>
        <a:ea typeface="+mn-ea"/>
        <a:cs typeface="+mn-cs"/>
        <a:sym typeface="Helvetica Neue"/>
      </a:defRPr>
    </a:lvl5pPr>
    <a:lvl6pPr indent="1143000" defTabSz="457200" latinLnBrk="0">
      <a:lnSpc>
        <a:spcPct val="117999"/>
      </a:lnSpc>
      <a:defRPr sz="3000">
        <a:latin typeface="+mn-lt"/>
        <a:ea typeface="+mn-ea"/>
        <a:cs typeface="+mn-cs"/>
        <a:sym typeface="Helvetica Neue"/>
      </a:defRPr>
    </a:lvl6pPr>
    <a:lvl7pPr indent="1371600" defTabSz="457200" latinLnBrk="0">
      <a:lnSpc>
        <a:spcPct val="117999"/>
      </a:lnSpc>
      <a:defRPr sz="3000">
        <a:latin typeface="+mn-lt"/>
        <a:ea typeface="+mn-ea"/>
        <a:cs typeface="+mn-cs"/>
        <a:sym typeface="Helvetica Neue"/>
      </a:defRPr>
    </a:lvl7pPr>
    <a:lvl8pPr indent="1600200" defTabSz="457200" latinLnBrk="0">
      <a:lnSpc>
        <a:spcPct val="117999"/>
      </a:lnSpc>
      <a:defRPr sz="3000">
        <a:latin typeface="+mn-lt"/>
        <a:ea typeface="+mn-ea"/>
        <a:cs typeface="+mn-cs"/>
        <a:sym typeface="Helvetica Neue"/>
      </a:defRPr>
    </a:lvl8pPr>
    <a:lvl9pPr indent="1828800" defTabSz="457200" latinLnBrk="0">
      <a:lnSpc>
        <a:spcPct val="117999"/>
      </a:lnSpc>
      <a:defRPr sz="30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algn="ctr" defTabSz="1300480">
              <a:lnSpc>
                <a:spcPct val="90000"/>
              </a:lnSpc>
              <a:spcBef>
                <a:spcPts val="1400"/>
              </a:spcBef>
              <a:defRPr sz="2000">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2457"/>
            <a:ext cx="3034455" cy="393701"/>
          </a:xfrm>
          <a:prstGeom prst="rect">
            <a:avLst/>
          </a:prstGeom>
        </p:spPr>
        <p:txBody>
          <a:bodyPr wrap="none" lIns="48767" tIns="48767" rIns="48767" bIns="48767"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444500" indent="-3175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136" name="Rechteck 14"/>
          <p:cNvSpPr/>
          <p:nvPr/>
        </p:nvSpPr>
        <p:spPr>
          <a:xfrm>
            <a:off x="173849" y="1170582"/>
            <a:ext cx="11330657"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sp>
        <p:nvSpPr>
          <p:cNvPr id="137" name="Rechteck 6"/>
          <p:cNvSpPr/>
          <p:nvPr/>
        </p:nvSpPr>
        <p:spPr>
          <a:xfrm>
            <a:off x="173849" y="9326799"/>
            <a:ext cx="11330657"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pic>
        <p:nvPicPr>
          <p:cNvPr id="138"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139" name="Abschnittsbereich/ Oberthema (optional)"/>
          <p:cNvSpPr txBox="1"/>
          <p:nvPr>
            <p:ph type="title" hasCustomPrompt="1"/>
          </p:nvPr>
        </p:nvSpPr>
        <p:spPr>
          <a:xfrm>
            <a:off x="255305" y="246098"/>
            <a:ext cx="11062823" cy="506722"/>
          </a:xfrm>
          <a:prstGeom prst="rect">
            <a:avLst/>
          </a:prstGeom>
        </p:spPr>
        <p:txBody>
          <a:bodyPr anchor="b">
            <a:normAutofit fontScale="100000" lnSpcReduction="0"/>
          </a:bodyPr>
          <a:lstStyle>
            <a:lvl1pPr marL="0" marR="0">
              <a:lnSpc>
                <a:spcPct val="100000"/>
              </a:lnSpc>
              <a:defRPr sz="2200">
                <a:solidFill>
                  <a:schemeClr val="accent1"/>
                </a:solidFill>
                <a:latin typeface="Arial"/>
                <a:ea typeface="Arial"/>
                <a:cs typeface="Arial"/>
                <a:sym typeface="Arial"/>
              </a:defRPr>
            </a:lvl1pPr>
          </a:lstStyle>
          <a:p>
            <a:pPr/>
            <a:r>
              <a:t>Abschnittsbereich/ Oberthema (optional)</a:t>
            </a:r>
          </a:p>
        </p:txBody>
      </p:sp>
      <p:sp>
        <p:nvSpPr>
          <p:cNvPr id="140" name="Textebene 1…"/>
          <p:cNvSpPr txBox="1"/>
          <p:nvPr>
            <p:ph type="body" sz="quarter" idx="1" hasCustomPrompt="1"/>
          </p:nvPr>
        </p:nvSpPr>
        <p:spPr>
          <a:xfrm>
            <a:off x="255305" y="625828"/>
            <a:ext cx="11083311" cy="512092"/>
          </a:xfrm>
          <a:prstGeom prst="rect">
            <a:avLst/>
          </a:prstGeom>
        </p:spPr>
        <p:txBody>
          <a:bodyPr>
            <a:normAutofit fontScale="100000" lnSpcReduction="0"/>
          </a:bodyPr>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5" marR="0" indent="-391885">
              <a:spcBef>
                <a:spcPts val="600"/>
              </a:spcBef>
              <a:defRPr b="1" sz="2400">
                <a:solidFill>
                  <a:srgbClr val="00998A"/>
                </a:solidFill>
                <a:latin typeface="Arial"/>
                <a:ea typeface="Arial"/>
                <a:cs typeface="Arial"/>
                <a:sym typeface="Arial"/>
              </a:defRPr>
            </a:lvl5pPr>
          </a:lstStyle>
          <a:p>
            <a:pPr/>
            <a:r>
              <a:t>Folientitel</a:t>
            </a:r>
          </a:p>
          <a:p>
            <a:pPr lvl="1"/>
            <a:r>
              <a:t/>
            </a:r>
          </a:p>
          <a:p>
            <a:pPr lvl="2"/>
            <a:r>
              <a:t/>
            </a:r>
          </a:p>
          <a:p>
            <a:pPr lvl="3"/>
            <a:r>
              <a:t/>
            </a:r>
          </a:p>
          <a:p>
            <a:pPr lvl="4"/>
            <a:r>
              <a:t/>
            </a:r>
          </a:p>
        </p:txBody>
      </p:sp>
      <p:sp>
        <p:nvSpPr>
          <p:cNvPr id="141" name="Foliennummer"/>
          <p:cNvSpPr txBox="1"/>
          <p:nvPr>
            <p:ph type="sldNum" sz="quarter" idx="2"/>
          </p:nvPr>
        </p:nvSpPr>
        <p:spPr>
          <a:xfrm>
            <a:off x="12620812" y="9346696"/>
            <a:ext cx="340517" cy="327432"/>
          </a:xfrm>
          <a:prstGeom prst="rect">
            <a:avLst/>
          </a:prstGeom>
        </p:spPr>
        <p:txBody>
          <a:bodyPr wrap="none"/>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kal: 2 Felder">
    <p:spTree>
      <p:nvGrpSpPr>
        <p:cNvPr id="1" name=""/>
        <p:cNvGrpSpPr/>
        <p:nvPr/>
      </p:nvGrpSpPr>
      <p:grpSpPr>
        <a:xfrm>
          <a:off x="0" y="0"/>
          <a:ext cx="0" cy="0"/>
          <a:chOff x="0" y="0"/>
          <a:chExt cx="0" cy="0"/>
        </a:xfrm>
      </p:grpSpPr>
      <p:sp>
        <p:nvSpPr>
          <p:cNvPr id="148" name="Rechteck 14"/>
          <p:cNvSpPr/>
          <p:nvPr/>
        </p:nvSpPr>
        <p:spPr>
          <a:xfrm>
            <a:off x="173849" y="1170582"/>
            <a:ext cx="11330657"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sp>
        <p:nvSpPr>
          <p:cNvPr id="149" name="Rechteck 6"/>
          <p:cNvSpPr/>
          <p:nvPr/>
        </p:nvSpPr>
        <p:spPr>
          <a:xfrm>
            <a:off x="173849" y="9326799"/>
            <a:ext cx="11330657"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pic>
        <p:nvPicPr>
          <p:cNvPr id="150"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151" name="Gerade Verbindung 8"/>
          <p:cNvSpPr/>
          <p:nvPr/>
        </p:nvSpPr>
        <p:spPr>
          <a:xfrm>
            <a:off x="196427" y="5282059"/>
            <a:ext cx="11605053" cy="1"/>
          </a:xfrm>
          <a:prstGeom prst="line">
            <a:avLst/>
          </a:prstGeom>
          <a:ln w="12700">
            <a:solidFill>
              <a:srgbClr val="00998A"/>
            </a:solidFill>
          </a:ln>
        </p:spPr>
        <p:txBody>
          <a:bodyPr lIns="65023" tIns="65023" rIns="65023" bIns="65023"/>
          <a:lstStyle/>
          <a:p>
            <a:pPr defTabSz="1300480">
              <a:defRPr sz="2400">
                <a:latin typeface="Arial"/>
                <a:ea typeface="Arial"/>
                <a:cs typeface="Arial"/>
                <a:sym typeface="Arial"/>
              </a:defRPr>
            </a:pPr>
          </a:p>
        </p:txBody>
      </p:sp>
      <p:sp>
        <p:nvSpPr>
          <p:cNvPr id="152" name="Abschnittsbereich/ Oberthema (optional)"/>
          <p:cNvSpPr txBox="1"/>
          <p:nvPr>
            <p:ph type="title" hasCustomPrompt="1"/>
          </p:nvPr>
        </p:nvSpPr>
        <p:spPr>
          <a:xfrm>
            <a:off x="30941" y="246098"/>
            <a:ext cx="11287186" cy="506722"/>
          </a:xfrm>
          <a:prstGeom prst="rect">
            <a:avLst/>
          </a:prstGeom>
        </p:spPr>
        <p:txBody>
          <a:bodyPr anchor="b">
            <a:normAutofit fontScale="100000" lnSpcReduction="0"/>
          </a:bodyPr>
          <a:lstStyle>
            <a:lvl1pPr marL="0" marR="0">
              <a:lnSpc>
                <a:spcPct val="100000"/>
              </a:lnSpc>
              <a:defRPr sz="2200">
                <a:solidFill>
                  <a:schemeClr val="accent1"/>
                </a:solidFill>
                <a:latin typeface="Arial"/>
                <a:ea typeface="Arial"/>
                <a:cs typeface="Arial"/>
                <a:sym typeface="Arial"/>
              </a:defRPr>
            </a:lvl1pPr>
          </a:lstStyle>
          <a:p>
            <a:pPr/>
            <a:r>
              <a:t>Abschnittsbereich/ Oberthema (optional)</a:t>
            </a:r>
          </a:p>
        </p:txBody>
      </p:sp>
      <p:sp>
        <p:nvSpPr>
          <p:cNvPr id="153" name="Textebene 1…"/>
          <p:cNvSpPr txBox="1"/>
          <p:nvPr>
            <p:ph type="body" sz="quarter" idx="1" hasCustomPrompt="1"/>
          </p:nvPr>
        </p:nvSpPr>
        <p:spPr>
          <a:xfrm>
            <a:off x="30941" y="625828"/>
            <a:ext cx="11307675" cy="512092"/>
          </a:xfrm>
          <a:prstGeom prst="rect">
            <a:avLst/>
          </a:prstGeom>
        </p:spPr>
        <p:txBody>
          <a:bodyPr>
            <a:normAutofit fontScale="100000" lnSpcReduction="0"/>
          </a:bodyPr>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5" marR="0" indent="-391885">
              <a:spcBef>
                <a:spcPts val="600"/>
              </a:spcBef>
              <a:defRPr b="1" sz="2400">
                <a:solidFill>
                  <a:srgbClr val="00998A"/>
                </a:solidFill>
                <a:latin typeface="Arial"/>
                <a:ea typeface="Arial"/>
                <a:cs typeface="Arial"/>
                <a:sym typeface="Arial"/>
              </a:defRPr>
            </a:lvl5pPr>
          </a:lstStyle>
          <a:p>
            <a:pPr/>
            <a:r>
              <a:t>Folientitel</a:t>
            </a:r>
          </a:p>
          <a:p>
            <a:pPr lvl="1"/>
            <a:r>
              <a:t/>
            </a:r>
          </a:p>
          <a:p>
            <a:pPr lvl="2"/>
            <a:r>
              <a:t/>
            </a:r>
          </a:p>
          <a:p>
            <a:pPr lvl="3"/>
            <a:r>
              <a:t/>
            </a:r>
          </a:p>
          <a:p>
            <a:pPr lvl="4"/>
            <a:r>
              <a:t/>
            </a:r>
          </a:p>
        </p:txBody>
      </p:sp>
      <p:sp>
        <p:nvSpPr>
          <p:cNvPr id="154" name="Foliennummer"/>
          <p:cNvSpPr txBox="1"/>
          <p:nvPr>
            <p:ph type="sldNum" sz="quarter" idx="2"/>
          </p:nvPr>
        </p:nvSpPr>
        <p:spPr>
          <a:xfrm>
            <a:off x="12620812" y="9346696"/>
            <a:ext cx="340517" cy="327432"/>
          </a:xfrm>
          <a:prstGeom prst="rect">
            <a:avLst/>
          </a:prstGeom>
        </p:spPr>
        <p:txBody>
          <a:bodyPr wrap="none"/>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pic>
        <p:nvPicPr>
          <p:cNvPr id="161"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62"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63"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64" name="Textebene 1…"/>
          <p:cNvSpPr txBox="1"/>
          <p:nvPr>
            <p:ph type="body" idx="1"/>
          </p:nvPr>
        </p:nvSpPr>
        <p:spPr>
          <a:xfrm>
            <a:off x="190047" y="1428966"/>
            <a:ext cx="11681117" cy="7454693"/>
          </a:xfrm>
          <a:prstGeom prst="rect">
            <a:avLst/>
          </a:prstGeom>
        </p:spPr>
        <p:txBody>
          <a:bodyPr/>
          <a:lstStyle>
            <a:lvl1pPr marL="0" marR="0" indent="1587" defTabSz="914400">
              <a:spcBef>
                <a:spcPts val="1200"/>
              </a:spcBef>
              <a:buSzTx/>
              <a:buNone/>
              <a:defRPr sz="2400">
                <a:latin typeface="Arial"/>
                <a:ea typeface="Arial"/>
                <a:cs typeface="Arial"/>
                <a:sym typeface="Arial"/>
              </a:defRPr>
            </a:lvl1pPr>
            <a:lvl2pPr marL="0" marR="0" indent="1587"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277811" defTabSz="914400">
              <a:spcBef>
                <a:spcPts val="1200"/>
              </a:spcBef>
              <a:buSzTx/>
              <a:buNone/>
              <a:defRPr sz="2400">
                <a:latin typeface="Arial"/>
                <a:ea typeface="Arial"/>
                <a:cs typeface="Arial"/>
                <a:sym typeface="Arial"/>
              </a:defRPr>
            </a:lvl4pPr>
            <a:lvl5pPr marL="716491" marR="0" indent="-449791"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65" name="Foliennummer"/>
          <p:cNvSpPr txBox="1"/>
          <p:nvPr>
            <p:ph type="sldNum" sz="quarter" idx="2"/>
          </p:nvPr>
        </p:nvSpPr>
        <p:spPr>
          <a:xfrm>
            <a:off x="10793861" y="9143496"/>
            <a:ext cx="2167468" cy="327432"/>
          </a:xfrm>
          <a:prstGeom prst="rect">
            <a:avLst/>
          </a:prstGeom>
        </p:spPr>
        <p:txBody>
          <a:bodyPr/>
          <a:lstStyle/>
          <a:p>
            <a:pPr/>
            <a:fld id="{86CB4B4D-7CA3-9044-876B-883B54F8677D}" type="slidenum"/>
          </a:p>
        </p:txBody>
      </p:sp>
      <p:sp>
        <p:nvSpPr>
          <p:cNvPr id="166" name="Titeltext"/>
          <p:cNvSpPr txBox="1"/>
          <p:nvPr>
            <p:ph type="title"/>
          </p:nvPr>
        </p:nvSpPr>
        <p:spPr>
          <a:xfrm>
            <a:off x="108659" y="490409"/>
            <a:ext cx="11015759" cy="752820"/>
          </a:xfrm>
          <a:prstGeom prst="rect">
            <a:avLst/>
          </a:prstGeom>
        </p:spPr>
        <p:txBody>
          <a:bodyPr anchor="b"/>
          <a:lstStyle>
            <a:lvl1pPr marL="0" marR="0" defTabSz="914400">
              <a:lnSpc>
                <a:spcPct val="100000"/>
              </a:lnSpc>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758266"/>
            <a:ext cx="11704322" cy="2406792"/>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444500" indent="-3175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444500" indent="-3175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438727" marR="127000" indent="-311727" algn="l" defTabSz="1300480" rtl="0" latinLnBrk="0">
        <a:lnSpc>
          <a:spcPct val="100000"/>
        </a:lnSpc>
        <a:spcBef>
          <a:spcPts val="1000"/>
        </a:spcBef>
        <a:spcAft>
          <a:spcPts val="0"/>
        </a:spcAft>
        <a:buClrTx/>
        <a:buSzPct val="70000"/>
        <a:buFontTx/>
        <a:buChar char="-"/>
        <a:tabLst/>
        <a:defRPr b="0" baseline="0" cap="none" i="0" spc="0" strike="noStrike" sz="2000" u="none">
          <a:solidFill>
            <a:srgbClr val="000000"/>
          </a:solidFill>
          <a:uFillTx/>
          <a:latin typeface="+mj-lt"/>
          <a:ea typeface="+mj-ea"/>
          <a:cs typeface="+mj-cs"/>
          <a:sym typeface="Roboto Condensed Regular"/>
        </a:defRPr>
      </a:lvl1pPr>
      <a:lvl2pPr marL="869950" marR="127000" indent="-285750" algn="l" defTabSz="1300480" rtl="0" latinLnBrk="0">
        <a:lnSpc>
          <a:spcPct val="100000"/>
        </a:lnSpc>
        <a:spcBef>
          <a:spcPts val="1000"/>
        </a:spcBef>
        <a:spcAft>
          <a:spcPts val="0"/>
        </a:spcAft>
        <a:buClrTx/>
        <a:buSzPct val="50000"/>
        <a:buFontTx/>
        <a:buChar char="+"/>
        <a:tabLst/>
        <a:defRPr b="0" baseline="0" cap="none" i="0" spc="0" strike="noStrike" sz="2000" u="none">
          <a:solidFill>
            <a:srgbClr val="000000"/>
          </a:solidFill>
          <a:uFillTx/>
          <a:latin typeface="+mj-lt"/>
          <a:ea typeface="+mj-ea"/>
          <a:cs typeface="+mj-cs"/>
          <a:sym typeface="Roboto Condensed Regular"/>
        </a:defRPr>
      </a:lvl2pPr>
      <a:lvl3pPr marL="1295400" marR="127000" indent="-254000" algn="l" defTabSz="1300480" rtl="0" latinLnBrk="0">
        <a:lnSpc>
          <a:spcPct val="100000"/>
        </a:lnSpc>
        <a:spcBef>
          <a:spcPts val="1000"/>
        </a:spcBef>
        <a:spcAft>
          <a:spcPts val="0"/>
        </a:spcAft>
        <a:buClrTx/>
        <a:buSzPct val="35000"/>
        <a:buFontTx/>
        <a:buChar char="•"/>
        <a:tabLst/>
        <a:defRPr b="0" baseline="0" cap="none" i="0" spc="0" strike="noStrike" sz="2000" u="none">
          <a:solidFill>
            <a:srgbClr val="000000"/>
          </a:solidFill>
          <a:uFillTx/>
          <a:latin typeface="+mj-lt"/>
          <a:ea typeface="+mj-ea"/>
          <a:cs typeface="+mj-cs"/>
          <a:sym typeface="Roboto Condensed Regular"/>
        </a:defRPr>
      </a:lvl3pPr>
      <a:lvl4pPr marL="1784350" marR="127000" indent="-285750" algn="l" defTabSz="1300480" rtl="0" latinLnBrk="0">
        <a:lnSpc>
          <a:spcPct val="10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Roboto Condensed Regular"/>
        </a:defRPr>
      </a:lvl4pPr>
      <a:lvl5pPr marL="22823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5pPr>
      <a:lvl6pPr marL="27395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6pPr>
      <a:lvl7pPr marL="31967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7pPr>
      <a:lvl8pPr marL="36539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8pPr>
      <a:lvl9pPr marL="41111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ocs.google.com/forms/d/e/1FAIpQLSfOXrpymPxrBHsrLGeXqgFNiYjInojcXYfpGT6_Z9DLhmi1rA/viewform?usp=sf_link" TargetMode="External"/><Relationship Id="rId3" Type="http://schemas.openxmlformats.org/officeDocument/2006/relationships/hyperlink" Target="https://docs.google.com/spreadsheets/d/11jnVSgVbz280E7oFHgQQP-G-QghlWV9CLl9ykDnfjwc/edit?usp=sharing" TargetMode="External"/><Relationship Id="rId4" Type="http://schemas.openxmlformats.org/officeDocument/2006/relationships/hyperlink" Target="https://forms.gle/U2DwDWmzQxfFGEaE7" TargetMode="External"/><Relationship Id="rId5" Type="http://schemas.openxmlformats.org/officeDocument/2006/relationships/hyperlink" Target="https://docs.google.com/spreadsheets/d/1VQV6NwTY6m1CygrZ-xK002TEfq7ggm-V4J4ES8SUNTA/edit?usp=sharing" TargetMode="Externa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www.apple.com/de/" TargetMode="External"/><Relationship Id="rId3" Type="http://schemas.openxmlformats.org/officeDocument/2006/relationships/hyperlink" Target="http://journals.plos.org/plosone/article?id=10.1371/journal.pone.0019516" TargetMode="External"/><Relationship Id="rId4" Type="http://schemas.openxmlformats.org/officeDocument/2006/relationships/hyperlink" Target="http://journals.plos.org/plosone/article?id=10.1371/journal.pone.0073791" TargetMode="External"/><Relationship Id="rId5" Type="http://schemas.openxmlformats.org/officeDocument/2006/relationships/hyperlink" Target="http://journals.plos.org/plosone/article?id=10.1371/journal.pone.0046362" TargetMode="External"/><Relationship Id="rId6" Type="http://schemas.openxmlformats.org/officeDocument/2006/relationships/hyperlink" Target="http://journals.plos.org/plosone/article?id=10.1371/journal.pone.0000039" TargetMode="External"/><Relationship Id="rId7" Type="http://schemas.openxmlformats.org/officeDocument/2006/relationships/hyperlink" Target="http://journals.plos.org/plosone/article?id=10.1371/journal.pone.0111081" TargetMode="External"/><Relationship Id="rId8" Type="http://schemas.openxmlformats.org/officeDocument/2006/relationships/hyperlink" Target="http://journals.plos.org/plosone/article?id=10.1371/journal.pone.0040259" TargetMode="External"/><Relationship Id="rId9" Type="http://schemas.openxmlformats.org/officeDocument/2006/relationships/hyperlink" Target="http://journals.plos.org/plosone/article?id=10.1371/journal.pone.0029265" TargetMode="External"/><Relationship Id="rId10" Type="http://schemas.openxmlformats.org/officeDocument/2006/relationships/hyperlink" Target="http://journals.plos.org/plosone/article?id=10.1371/journal.pone.0029081" TargetMode="External"/><Relationship Id="rId11" Type="http://schemas.openxmlformats.org/officeDocument/2006/relationships/hyperlink" Target="http://journals.plos.org/plosone/article?id=10.1371/journal.pone.0053713" TargetMode="External"/><Relationship Id="rId12" Type="http://schemas.openxmlformats.org/officeDocument/2006/relationships/hyperlink" Target="http://journals.plos.org/plosone/article?id=10.1371/journal.pone.0071327" TargetMode="External"/><Relationship Id="rId13" Type="http://schemas.openxmlformats.org/officeDocument/2006/relationships/hyperlink" Target="http://journals.plos.org/plosone/article?id=10.1371/journal.pone.0093927"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esp.org/files/The%20Moderator-Baron.pdf" TargetMode="External"/></Relationships>

</file>

<file path=ppt/slides/_rels/slide5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esp.org/files/The%20Moderator-Baron.pdf" TargetMode="Externa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files.eric.ed.gov/fulltext/EJ882124.pdf" TargetMode="External"/><Relationship Id="rId3" Type="http://schemas.openxmlformats.org/officeDocument/2006/relationships/hyperlink" Target="https://www.psytoolkit.org/experiment-library/touch_simon.html" TargetMode="External"/><Relationship Id="rId4" Type="http://schemas.openxmlformats.org/officeDocument/2006/relationships/hyperlink" Target="https://docs.google.com/forms/d/e/1FAIpQLSfyCOr6VwIZ0c6MYkOJqoJLF5ZYyEIpuuWYQ7l1SIZMSY5E8g/viewform" TargetMode="Externa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Versuchspläne – Vertiefung"/>
          <p:cNvSpPr txBox="1"/>
          <p:nvPr>
            <p:ph type="ctrTitle"/>
          </p:nvPr>
        </p:nvSpPr>
        <p:spPr>
          <a:prstGeom prst="rect">
            <a:avLst/>
          </a:prstGeom>
        </p:spPr>
        <p:txBody>
          <a:bodyPr/>
          <a:lstStyle/>
          <a:p>
            <a:pPr/>
            <a:r>
              <a:t>Versuchspläne – Vertiefung</a:t>
            </a:r>
          </a:p>
        </p:txBody>
      </p:sp>
      <p:sp>
        <p:nvSpPr>
          <p:cNvPr id="176" name="Thema 05"/>
          <p:cNvSpPr txBox="1"/>
          <p:nvPr>
            <p:ph type="subTitle" sz="quarter" idx="1"/>
          </p:nvPr>
        </p:nvSpPr>
        <p:spPr>
          <a:prstGeom prst="rect">
            <a:avLst/>
          </a:prstGeom>
        </p:spPr>
        <p:txBody>
          <a:bodyPr/>
          <a:lstStyle/>
          <a:p>
            <a:pPr/>
            <a:r>
              <a:t>Thema 05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9" name="Das Experiment – Der „Königsweg“ der empirischen Forschung"/>
          <p:cNvSpPr txBox="1"/>
          <p:nvPr>
            <p:ph type="body" idx="21"/>
          </p:nvPr>
        </p:nvSpPr>
        <p:spPr>
          <a:prstGeom prst="rect">
            <a:avLst/>
          </a:prstGeom>
        </p:spPr>
        <p:txBody>
          <a:bodyPr/>
          <a:lstStyle>
            <a:lvl1pPr marL="106679" marR="106679" indent="106679" defTabSz="1092403">
              <a:defRPr sz="5208"/>
            </a:lvl1pPr>
          </a:lstStyle>
          <a:p>
            <a:pPr/>
            <a:r>
              <a:t>Das Experiment – Der „Königsweg“ der empirischen Forschung</a:t>
            </a:r>
          </a:p>
        </p:txBody>
      </p:sp>
      <p:grpSp>
        <p:nvGrpSpPr>
          <p:cNvPr id="302" name="Diagramm 8"/>
          <p:cNvGrpSpPr/>
          <p:nvPr/>
        </p:nvGrpSpPr>
        <p:grpSpPr>
          <a:xfrm>
            <a:off x="612516" y="2418925"/>
            <a:ext cx="11779768" cy="4172775"/>
            <a:chOff x="0" y="0"/>
            <a:chExt cx="11779766" cy="4172774"/>
          </a:xfrm>
        </p:grpSpPr>
        <p:grpSp>
          <p:nvGrpSpPr>
            <p:cNvPr id="292" name="Gruppieren"/>
            <p:cNvGrpSpPr/>
            <p:nvPr/>
          </p:nvGrpSpPr>
          <p:grpSpPr>
            <a:xfrm>
              <a:off x="-1" y="0"/>
              <a:ext cx="2788112" cy="4172775"/>
              <a:chOff x="0" y="0"/>
              <a:chExt cx="2788110" cy="4172774"/>
            </a:xfrm>
          </p:grpSpPr>
          <p:sp>
            <p:nvSpPr>
              <p:cNvPr id="290" name="Form"/>
              <p:cNvSpPr/>
              <p:nvPr/>
            </p:nvSpPr>
            <p:spPr>
              <a:xfrm rot="16200000">
                <a:off x="-692333" y="692332"/>
                <a:ext cx="4172776" cy="2788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7280" y="21600"/>
                    </a:lnTo>
                    <a:lnTo>
                      <a:pt x="4320" y="21600"/>
                    </a:lnTo>
                    <a:close/>
                  </a:path>
                </a:pathLst>
              </a:custGeom>
              <a:solidFill>
                <a:schemeClr val="accent1"/>
              </a:solidFill>
              <a:ln w="25400" cap="flat">
                <a:solidFill>
                  <a:srgbClr val="FFFFFF"/>
                </a:solidFill>
                <a:prstDash val="solid"/>
                <a:round/>
              </a:ln>
              <a:effectLst/>
            </p:spPr>
            <p:txBody>
              <a:bodyPr wrap="square" lIns="65023" tIns="65023" rIns="65023" bIns="65023" numCol="1" anchor="ctr">
                <a:noAutofit/>
              </a:bodyPr>
              <a:lstStyle/>
              <a:p>
                <a:pPr algn="ctr" defTabSz="885048">
                  <a:lnSpc>
                    <a:spcPct val="90000"/>
                  </a:lnSpc>
                  <a:spcBef>
                    <a:spcPts val="1000"/>
                  </a:spcBef>
                  <a:defRPr>
                    <a:solidFill>
                      <a:srgbClr val="FFFFFF"/>
                    </a:solidFill>
                    <a:latin typeface="Arial"/>
                    <a:ea typeface="Arial"/>
                    <a:cs typeface="Arial"/>
                    <a:sym typeface="Arial"/>
                  </a:defRPr>
                </a:pPr>
              </a:p>
            </p:txBody>
          </p:sp>
          <p:sp>
            <p:nvSpPr>
              <p:cNvPr id="291" name="Trennung mindestens einer unabhängigen Variablen (UV) von einer abhängigen Variablen (AV), wobei die AV gemäß der zu prüfenden Hypothese von der UV (kausal) beeinflusst wird."/>
              <p:cNvSpPr txBox="1"/>
              <p:nvPr/>
            </p:nvSpPr>
            <p:spPr>
              <a:xfrm>
                <a:off x="126435" y="1114054"/>
                <a:ext cx="2533970" cy="19446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885048">
                  <a:lnSpc>
                    <a:spcPct val="90000"/>
                  </a:lnSpc>
                  <a:spcBef>
                    <a:spcPts val="800"/>
                  </a:spcBef>
                  <a:defRPr>
                    <a:solidFill>
                      <a:srgbClr val="FFFFFF"/>
                    </a:solidFill>
                    <a:latin typeface="Arial"/>
                    <a:ea typeface="Arial"/>
                    <a:cs typeface="Arial"/>
                    <a:sym typeface="Arial"/>
                  </a:defRPr>
                </a:lvl1pPr>
              </a:lstStyle>
              <a:p>
                <a:pPr/>
                <a:r>
                  <a:t>Trennung mindestens einer unabhängigen Variablen (UV) von einer abhängigen Variablen (AV), wobei die AV gemäß der zu prüfenden Hypothese von der UV (kausal) beeinflusst wird.</a:t>
                </a:r>
              </a:p>
            </p:txBody>
          </p:sp>
        </p:grpSp>
        <p:grpSp>
          <p:nvGrpSpPr>
            <p:cNvPr id="295" name="Gruppieren"/>
            <p:cNvGrpSpPr/>
            <p:nvPr/>
          </p:nvGrpSpPr>
          <p:grpSpPr>
            <a:xfrm>
              <a:off x="2997218" y="0"/>
              <a:ext cx="2788111" cy="4172775"/>
              <a:chOff x="0" y="0"/>
              <a:chExt cx="2788110" cy="4172774"/>
            </a:xfrm>
          </p:grpSpPr>
          <p:sp>
            <p:nvSpPr>
              <p:cNvPr id="293" name="Form"/>
              <p:cNvSpPr/>
              <p:nvPr/>
            </p:nvSpPr>
            <p:spPr>
              <a:xfrm rot="16200000">
                <a:off x="-692333" y="692332"/>
                <a:ext cx="4172776" cy="2788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7280" y="21600"/>
                    </a:lnTo>
                    <a:lnTo>
                      <a:pt x="4320" y="21600"/>
                    </a:lnTo>
                    <a:close/>
                  </a:path>
                </a:pathLst>
              </a:custGeom>
              <a:solidFill>
                <a:schemeClr val="accent1"/>
              </a:solidFill>
              <a:ln w="25400" cap="flat">
                <a:solidFill>
                  <a:srgbClr val="FFFFFF"/>
                </a:solidFill>
                <a:prstDash val="solid"/>
                <a:round/>
              </a:ln>
              <a:effectLst/>
            </p:spPr>
            <p:txBody>
              <a:bodyPr wrap="square" lIns="65023" tIns="65023" rIns="65023" bIns="65023" numCol="1" anchor="ctr">
                <a:noAutofit/>
              </a:bodyPr>
              <a:lstStyle/>
              <a:p>
                <a:pPr algn="ctr" defTabSz="885048">
                  <a:lnSpc>
                    <a:spcPct val="90000"/>
                  </a:lnSpc>
                  <a:spcBef>
                    <a:spcPts val="1000"/>
                  </a:spcBef>
                  <a:defRPr>
                    <a:solidFill>
                      <a:srgbClr val="FFFFFF"/>
                    </a:solidFill>
                    <a:latin typeface="Arial"/>
                    <a:ea typeface="Arial"/>
                    <a:cs typeface="Arial"/>
                    <a:sym typeface="Arial"/>
                  </a:defRPr>
                </a:pPr>
              </a:p>
            </p:txBody>
          </p:sp>
          <p:sp>
            <p:nvSpPr>
              <p:cNvPr id="294" name="Systematische Variation bzw. Manipulation der UV, um ihre Auswirkung auf die AV zu beobachten"/>
              <p:cNvSpPr txBox="1"/>
              <p:nvPr/>
            </p:nvSpPr>
            <p:spPr>
              <a:xfrm>
                <a:off x="126435" y="1475220"/>
                <a:ext cx="2533970" cy="12223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885048">
                  <a:lnSpc>
                    <a:spcPct val="90000"/>
                  </a:lnSpc>
                  <a:spcBef>
                    <a:spcPts val="800"/>
                  </a:spcBef>
                  <a:defRPr>
                    <a:solidFill>
                      <a:srgbClr val="FFFFFF"/>
                    </a:solidFill>
                    <a:latin typeface="Arial"/>
                    <a:ea typeface="Arial"/>
                    <a:cs typeface="Arial"/>
                    <a:sym typeface="Arial"/>
                  </a:defRPr>
                </a:lvl1pPr>
              </a:lstStyle>
              <a:p>
                <a:pPr/>
                <a:r>
                  <a:t>Systematische Variation bzw. Manipulation der UV, um ihre Auswirkung auf die AV zu beobachten </a:t>
                </a:r>
              </a:p>
            </p:txBody>
          </p:sp>
        </p:grpSp>
        <p:grpSp>
          <p:nvGrpSpPr>
            <p:cNvPr id="298" name="Gruppieren"/>
            <p:cNvGrpSpPr/>
            <p:nvPr/>
          </p:nvGrpSpPr>
          <p:grpSpPr>
            <a:xfrm>
              <a:off x="5994436" y="0"/>
              <a:ext cx="2788111" cy="4172775"/>
              <a:chOff x="0" y="0"/>
              <a:chExt cx="2788110" cy="4172774"/>
            </a:xfrm>
          </p:grpSpPr>
          <p:sp>
            <p:nvSpPr>
              <p:cNvPr id="296" name="Form"/>
              <p:cNvSpPr/>
              <p:nvPr/>
            </p:nvSpPr>
            <p:spPr>
              <a:xfrm rot="16200000">
                <a:off x="-692333" y="692332"/>
                <a:ext cx="4172776" cy="2788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7280" y="21600"/>
                    </a:lnTo>
                    <a:lnTo>
                      <a:pt x="4320" y="21600"/>
                    </a:lnTo>
                    <a:close/>
                  </a:path>
                </a:pathLst>
              </a:custGeom>
              <a:solidFill>
                <a:schemeClr val="accent1"/>
              </a:solidFill>
              <a:ln w="25400" cap="flat">
                <a:solidFill>
                  <a:srgbClr val="FFFFFF"/>
                </a:solidFill>
                <a:prstDash val="solid"/>
                <a:round/>
              </a:ln>
              <a:effectLst/>
            </p:spPr>
            <p:txBody>
              <a:bodyPr wrap="square" lIns="65023" tIns="65023" rIns="65023" bIns="65023" numCol="1" anchor="ctr">
                <a:noAutofit/>
              </a:bodyPr>
              <a:lstStyle/>
              <a:p>
                <a:pPr algn="ctr" defTabSz="885048">
                  <a:lnSpc>
                    <a:spcPct val="90000"/>
                  </a:lnSpc>
                  <a:spcBef>
                    <a:spcPts val="1000"/>
                  </a:spcBef>
                  <a:defRPr>
                    <a:solidFill>
                      <a:srgbClr val="FFFFFF"/>
                    </a:solidFill>
                    <a:latin typeface="Arial"/>
                    <a:ea typeface="Arial"/>
                    <a:cs typeface="Arial"/>
                    <a:sym typeface="Arial"/>
                  </a:defRPr>
                </a:pPr>
              </a:p>
            </p:txBody>
          </p:sp>
          <p:sp>
            <p:nvSpPr>
              <p:cNvPr id="297" name="Kontrolle anderer Einflussfaktoren („Störvariablen“) auf die AV"/>
              <p:cNvSpPr txBox="1"/>
              <p:nvPr/>
            </p:nvSpPr>
            <p:spPr>
              <a:xfrm>
                <a:off x="126435" y="1595609"/>
                <a:ext cx="2533970" cy="9815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885048">
                  <a:lnSpc>
                    <a:spcPct val="90000"/>
                  </a:lnSpc>
                  <a:spcBef>
                    <a:spcPts val="800"/>
                  </a:spcBef>
                  <a:defRPr>
                    <a:solidFill>
                      <a:srgbClr val="FFFFFF"/>
                    </a:solidFill>
                    <a:latin typeface="Arial"/>
                    <a:ea typeface="Arial"/>
                    <a:cs typeface="Arial"/>
                    <a:sym typeface="Arial"/>
                  </a:defRPr>
                </a:lvl1pPr>
              </a:lstStyle>
              <a:p>
                <a:pPr/>
                <a:r>
                  <a:t>Kontrolle anderer Einflussfaktoren („Störvariablen“) auf die AV </a:t>
                </a:r>
              </a:p>
            </p:txBody>
          </p:sp>
        </p:grpSp>
        <p:grpSp>
          <p:nvGrpSpPr>
            <p:cNvPr id="301" name="Gruppieren"/>
            <p:cNvGrpSpPr/>
            <p:nvPr/>
          </p:nvGrpSpPr>
          <p:grpSpPr>
            <a:xfrm>
              <a:off x="8991655" y="0"/>
              <a:ext cx="2788112" cy="4172775"/>
              <a:chOff x="0" y="0"/>
              <a:chExt cx="2788110" cy="4172774"/>
            </a:xfrm>
          </p:grpSpPr>
          <p:sp>
            <p:nvSpPr>
              <p:cNvPr id="299" name="Form"/>
              <p:cNvSpPr/>
              <p:nvPr/>
            </p:nvSpPr>
            <p:spPr>
              <a:xfrm rot="16200000">
                <a:off x="-692333" y="692332"/>
                <a:ext cx="4172776" cy="2788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7280" y="21600"/>
                    </a:lnTo>
                    <a:lnTo>
                      <a:pt x="4320" y="21600"/>
                    </a:lnTo>
                    <a:close/>
                  </a:path>
                </a:pathLst>
              </a:custGeom>
              <a:solidFill>
                <a:schemeClr val="accent1"/>
              </a:solidFill>
              <a:ln w="25400" cap="flat">
                <a:solidFill>
                  <a:srgbClr val="FFFFFF"/>
                </a:solidFill>
                <a:prstDash val="solid"/>
                <a:round/>
              </a:ln>
              <a:effectLst/>
            </p:spPr>
            <p:txBody>
              <a:bodyPr wrap="square" lIns="65023" tIns="65023" rIns="65023" bIns="65023" numCol="1" anchor="ctr">
                <a:noAutofit/>
              </a:bodyPr>
              <a:lstStyle/>
              <a:p>
                <a:pPr algn="ctr" defTabSz="885048">
                  <a:lnSpc>
                    <a:spcPct val="90000"/>
                  </a:lnSpc>
                  <a:spcBef>
                    <a:spcPts val="1000"/>
                  </a:spcBef>
                  <a:defRPr>
                    <a:solidFill>
                      <a:srgbClr val="FFFFFF"/>
                    </a:solidFill>
                    <a:latin typeface="Arial"/>
                    <a:ea typeface="Arial"/>
                    <a:cs typeface="Arial"/>
                    <a:sym typeface="Arial"/>
                  </a:defRPr>
                </a:pPr>
              </a:p>
            </p:txBody>
          </p:sp>
          <p:sp>
            <p:nvSpPr>
              <p:cNvPr id="300" name="Randomisierung, d. h. zufällige Zuordnung von Versuchs-personen zu Versuchs-bedingungen oder der Reihenfolge von Versuchsbedingungen"/>
              <p:cNvSpPr txBox="1"/>
              <p:nvPr/>
            </p:nvSpPr>
            <p:spPr>
              <a:xfrm>
                <a:off x="126435" y="1234443"/>
                <a:ext cx="2533970" cy="17038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885048">
                  <a:lnSpc>
                    <a:spcPct val="90000"/>
                  </a:lnSpc>
                  <a:spcBef>
                    <a:spcPts val="800"/>
                  </a:spcBef>
                  <a:defRPr>
                    <a:solidFill>
                      <a:srgbClr val="FFFFFF"/>
                    </a:solidFill>
                    <a:latin typeface="Arial"/>
                    <a:ea typeface="Arial"/>
                    <a:cs typeface="Arial"/>
                    <a:sym typeface="Arial"/>
                  </a:defRPr>
                </a:lvl1pPr>
              </a:lstStyle>
              <a:p>
                <a:pPr/>
                <a:r>
                  <a:t>Randomisierung, d. h. zufällige Zuordnung von Versuchs-personen zu Versuchs-bedingungen oder der Reihenfolge von Versuchsbedingungen</a:t>
                </a:r>
              </a:p>
            </p:txBody>
          </p:sp>
        </p:grpSp>
      </p:grpSp>
      <p:sp>
        <p:nvSpPr>
          <p:cNvPr id="303" name="Durch das hohe Ausmaß an Kontrolle und die Randomisierung lassen sich mit dem Experiment kausale Hypothesen besonders gut überprüfen!…"/>
          <p:cNvSpPr txBox="1"/>
          <p:nvPr/>
        </p:nvSpPr>
        <p:spPr>
          <a:xfrm>
            <a:off x="70470" y="7331469"/>
            <a:ext cx="12410496" cy="150117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44500" marR="127000" indent="-317500" defTabSz="1300480">
              <a:spcBef>
                <a:spcPts val="1000"/>
              </a:spcBef>
              <a:buClr>
                <a:schemeClr val="accent5"/>
              </a:buClr>
              <a:buSzPct val="70000"/>
              <a:buFont typeface="Arial"/>
              <a:buChar char="▶︎"/>
              <a:defRPr sz="2000">
                <a:solidFill>
                  <a:srgbClr val="000000"/>
                </a:solidFill>
              </a:defRPr>
            </a:pPr>
            <a:r>
              <a:t>Durch das hohe Ausmaß an Kontrolle und die Randomisierung lassen sich mit dem Experiment </a:t>
            </a:r>
            <a:r>
              <a:rPr b="1">
                <a:latin typeface="Arial"/>
                <a:ea typeface="Arial"/>
                <a:cs typeface="Arial"/>
                <a:sym typeface="Arial"/>
              </a:rPr>
              <a:t>kausale Hypothesen </a:t>
            </a:r>
            <a:r>
              <a:t>besonders gut überprüfen!</a:t>
            </a:r>
            <a:endParaRPr>
              <a:solidFill>
                <a:srgbClr val="262626"/>
              </a:solidFill>
              <a:latin typeface="Arial"/>
              <a:ea typeface="Arial"/>
              <a:cs typeface="Arial"/>
              <a:sym typeface="Arial"/>
            </a:endParaRPr>
          </a:p>
          <a:p>
            <a:pPr marL="444500" marR="127000" indent="-317500" defTabSz="1300480">
              <a:spcBef>
                <a:spcPts val="1000"/>
              </a:spcBef>
              <a:buClr>
                <a:schemeClr val="accent5"/>
              </a:buClr>
              <a:buSzPct val="70000"/>
              <a:buFont typeface="Arial"/>
              <a:buChar char="▶︎"/>
              <a:defRPr sz="2000">
                <a:solidFill>
                  <a:srgbClr val="000000"/>
                </a:solidFill>
              </a:defRPr>
            </a:pPr>
            <a:r>
              <a:t>Wann immer Experimente ethisch unbedenklich bzw. vertretbar und praktisch durchführbar sind, stellen sie </a:t>
            </a:r>
            <a:r>
              <a:rPr b="1">
                <a:latin typeface="Arial"/>
                <a:ea typeface="Arial"/>
                <a:cs typeface="Arial"/>
                <a:sym typeface="Arial"/>
              </a:rPr>
              <a:t>das Mittel der Wahl dar, um Kausal-zusammenhänge zu prüfen</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6" name="Experimentelle Logik"/>
          <p:cNvSpPr txBox="1"/>
          <p:nvPr>
            <p:ph type="body" idx="21"/>
          </p:nvPr>
        </p:nvSpPr>
        <p:spPr>
          <a:prstGeom prst="rect">
            <a:avLst/>
          </a:prstGeom>
        </p:spPr>
        <p:txBody>
          <a:bodyPr/>
          <a:lstStyle/>
          <a:p>
            <a:pPr/>
            <a:r>
              <a:t>Experimentelle Logik</a:t>
            </a:r>
          </a:p>
        </p:txBody>
      </p:sp>
      <p:grpSp>
        <p:nvGrpSpPr>
          <p:cNvPr id="309" name="Rechteck: abgerundete Ecken 10"/>
          <p:cNvGrpSpPr/>
          <p:nvPr/>
        </p:nvGrpSpPr>
        <p:grpSpPr>
          <a:xfrm>
            <a:off x="2955141" y="1936737"/>
            <a:ext cx="6914628" cy="982194"/>
            <a:chOff x="0" y="0"/>
            <a:chExt cx="6914626" cy="982193"/>
          </a:xfrm>
        </p:grpSpPr>
        <p:sp>
          <p:nvSpPr>
            <p:cNvPr id="307" name="Abgerundetes Rechteck"/>
            <p:cNvSpPr/>
            <p:nvPr/>
          </p:nvSpPr>
          <p:spPr>
            <a:xfrm>
              <a:off x="1294642" y="0"/>
              <a:ext cx="4442552" cy="982194"/>
            </a:xfrm>
            <a:prstGeom prst="roundRect">
              <a:avLst>
                <a:gd name="adj" fmla="val 11481"/>
              </a:avLst>
            </a:prstGeom>
            <a:solidFill>
              <a:srgbClr val="C9C9C9"/>
            </a:solidFill>
            <a:ln w="25400" cap="flat">
              <a:solidFill>
                <a:srgbClr val="00998A"/>
              </a:solidFill>
              <a:prstDash val="solid"/>
              <a:round/>
            </a:ln>
            <a:effectLst/>
          </p:spPr>
          <p:txBody>
            <a:bodyPr wrap="square" lIns="65023" tIns="65023" rIns="65023" bIns="65023" numCol="1" anchor="ctr">
              <a:noAutofit/>
            </a:bodyPr>
            <a:lstStyle/>
            <a:p>
              <a:pPr algn="ctr" defTabSz="1300480">
                <a:spcBef>
                  <a:spcPts val="800"/>
                </a:spcBef>
                <a:defRPr sz="2400">
                  <a:solidFill>
                    <a:srgbClr val="FFFFFF"/>
                  </a:solidFill>
                  <a:latin typeface="Arial"/>
                  <a:ea typeface="Arial"/>
                  <a:cs typeface="Arial"/>
                  <a:sym typeface="Arial"/>
                </a:defRPr>
              </a:pPr>
            </a:p>
          </p:txBody>
        </p:sp>
        <p:sp>
          <p:nvSpPr>
            <p:cNvPr id="308" name="Hypothese: UV → AV"/>
            <p:cNvSpPr/>
            <p:nvPr/>
          </p:nvSpPr>
          <p:spPr>
            <a:xfrm>
              <a:off x="0" y="507348"/>
              <a:ext cx="691462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p>
              <a:pPr lvl="2" indent="0" algn="ctr" defTabSz="1300480">
                <a:spcBef>
                  <a:spcPts val="800"/>
                </a:spcBef>
                <a:defRPr b="1" sz="2400">
                  <a:latin typeface="Arial"/>
                  <a:ea typeface="Arial"/>
                  <a:cs typeface="Arial"/>
                  <a:sym typeface="Arial"/>
                </a:defRPr>
              </a:pPr>
              <a:r>
                <a:t>Hypothese: UV </a:t>
              </a:r>
              <a:r>
                <a:rPr b="0">
                  <a:latin typeface="Symbol"/>
                  <a:ea typeface="Symbol"/>
                  <a:cs typeface="Symbol"/>
                  <a:sym typeface="Symbol"/>
                </a:rPr>
                <a:t>® </a:t>
              </a:r>
              <a:r>
                <a:t>AV  </a:t>
              </a:r>
            </a:p>
          </p:txBody>
        </p:sp>
      </p:grpSp>
      <p:grpSp>
        <p:nvGrpSpPr>
          <p:cNvPr id="332" name="Diagramm 11"/>
          <p:cNvGrpSpPr/>
          <p:nvPr/>
        </p:nvGrpSpPr>
        <p:grpSpPr>
          <a:xfrm>
            <a:off x="502214" y="3514085"/>
            <a:ext cx="12000372" cy="5237457"/>
            <a:chOff x="0" y="0"/>
            <a:chExt cx="12000371" cy="5237455"/>
          </a:xfrm>
        </p:grpSpPr>
        <p:grpSp>
          <p:nvGrpSpPr>
            <p:cNvPr id="312" name="Gruppieren"/>
            <p:cNvGrpSpPr/>
            <p:nvPr/>
          </p:nvGrpSpPr>
          <p:grpSpPr>
            <a:xfrm>
              <a:off x="-1" y="0"/>
              <a:ext cx="2992834" cy="1496416"/>
              <a:chOff x="0" y="0"/>
              <a:chExt cx="2992832" cy="1496415"/>
            </a:xfrm>
          </p:grpSpPr>
          <p:sp>
            <p:nvSpPr>
              <p:cNvPr id="310" name="Abgerundetes Rechteck"/>
              <p:cNvSpPr/>
              <p:nvPr/>
            </p:nvSpPr>
            <p:spPr>
              <a:xfrm>
                <a:off x="0" y="0"/>
                <a:ext cx="2992832" cy="1496416"/>
              </a:xfrm>
              <a:prstGeom prst="roundRect">
                <a:avLst>
                  <a:gd name="adj" fmla="val 10000"/>
                </a:avLst>
              </a:prstGeom>
              <a:solidFill>
                <a:srgbClr val="C9C9C9"/>
              </a:solidFill>
              <a:ln w="25400" cap="flat">
                <a:solidFill>
                  <a:srgbClr val="FFFFFF"/>
                </a:solidFill>
                <a:prstDash val="solid"/>
                <a:round/>
              </a:ln>
              <a:effectLst/>
            </p:spPr>
            <p:txBody>
              <a:bodyPr wrap="square" lIns="65023" tIns="65023" rIns="65023" bIns="65023" numCol="1" anchor="ctr">
                <a:noAutofit/>
              </a:bodyPr>
              <a:lstStyle/>
              <a:p>
                <a:pPr algn="ctr" defTabSz="1201137">
                  <a:lnSpc>
                    <a:spcPct val="90000"/>
                  </a:lnSpc>
                  <a:spcBef>
                    <a:spcPts val="1000"/>
                  </a:spcBef>
                  <a:defRPr sz="2600">
                    <a:solidFill>
                      <a:srgbClr val="FFFFFF"/>
                    </a:solidFill>
                    <a:latin typeface="Arial"/>
                    <a:ea typeface="Arial"/>
                    <a:cs typeface="Arial"/>
                    <a:sym typeface="Arial"/>
                  </a:defRPr>
                </a:pPr>
              </a:p>
            </p:txBody>
          </p:sp>
          <p:sp>
            <p:nvSpPr>
              <p:cNvPr id="311" name="Manipulation der UV"/>
              <p:cNvSpPr txBox="1"/>
              <p:nvPr/>
            </p:nvSpPr>
            <p:spPr>
              <a:xfrm>
                <a:off x="60987" y="344735"/>
                <a:ext cx="2870858" cy="806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318" tIns="34318" rIns="34318" bIns="34318" numCol="1" anchor="ctr">
                <a:spAutoFit/>
              </a:bodyPr>
              <a:lstStyle>
                <a:lvl1pPr algn="ctr" defTabSz="1201137">
                  <a:lnSpc>
                    <a:spcPct val="90000"/>
                  </a:lnSpc>
                  <a:spcBef>
                    <a:spcPts val="1100"/>
                  </a:spcBef>
                  <a:defRPr sz="2600">
                    <a:latin typeface="Arial"/>
                    <a:ea typeface="Arial"/>
                    <a:cs typeface="Arial"/>
                    <a:sym typeface="Arial"/>
                  </a:defRPr>
                </a:lvl1pPr>
              </a:lstStyle>
              <a:p>
                <a:pPr/>
                <a:r>
                  <a:t>Manipulation der UV</a:t>
                </a:r>
              </a:p>
            </p:txBody>
          </p:sp>
        </p:grpSp>
        <p:sp>
          <p:nvSpPr>
            <p:cNvPr id="313" name="Linie"/>
            <p:cNvSpPr/>
            <p:nvPr/>
          </p:nvSpPr>
          <p:spPr>
            <a:xfrm>
              <a:off x="299282" y="1496416"/>
              <a:ext cx="299283" cy="11223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5A636B"/>
              </a:solidFill>
              <a:prstDash val="solid"/>
              <a:round/>
            </a:ln>
            <a:effectLst/>
          </p:spPr>
          <p:txBody>
            <a:bodyPr wrap="square" lIns="65023" tIns="65023" rIns="65023" bIns="65023" numCol="1" anchor="t">
              <a:noAutofit/>
            </a:bodyPr>
            <a:lstStyle/>
            <a:p>
              <a:pPr defTabSz="1300480">
                <a:defRPr sz="2400">
                  <a:latin typeface="Arial"/>
                  <a:ea typeface="Arial"/>
                  <a:cs typeface="Arial"/>
                  <a:sym typeface="Arial"/>
                </a:defRPr>
              </a:pPr>
            </a:p>
          </p:txBody>
        </p:sp>
        <p:grpSp>
          <p:nvGrpSpPr>
            <p:cNvPr id="316" name="Gruppieren"/>
            <p:cNvGrpSpPr/>
            <p:nvPr/>
          </p:nvGrpSpPr>
          <p:grpSpPr>
            <a:xfrm>
              <a:off x="598566" y="1870521"/>
              <a:ext cx="4985891" cy="1496416"/>
              <a:chOff x="0" y="0"/>
              <a:chExt cx="4985889" cy="1496415"/>
            </a:xfrm>
          </p:grpSpPr>
          <p:sp>
            <p:nvSpPr>
              <p:cNvPr id="314" name="Abgerundetes Rechteck"/>
              <p:cNvSpPr/>
              <p:nvPr/>
            </p:nvSpPr>
            <p:spPr>
              <a:xfrm>
                <a:off x="0" y="0"/>
                <a:ext cx="4985891" cy="1496416"/>
              </a:xfrm>
              <a:prstGeom prst="roundRect">
                <a:avLst>
                  <a:gd name="adj" fmla="val 10000"/>
                </a:avLst>
              </a:prstGeom>
              <a:solidFill>
                <a:srgbClr val="FFFFFF">
                  <a:alpha val="90000"/>
                </a:srgbClr>
              </a:solidFill>
              <a:ln w="25400" cap="flat">
                <a:solidFill>
                  <a:schemeClr val="accent1"/>
                </a:solidFill>
                <a:prstDash val="solid"/>
                <a:round/>
              </a:ln>
              <a:effectLst/>
            </p:spPr>
            <p:txBody>
              <a:bodyPr wrap="square" lIns="65023" tIns="65023" rIns="65023" bIns="65023" numCol="1" anchor="ctr">
                <a:noAutofit/>
              </a:bodyPr>
              <a:lstStyle/>
              <a:p>
                <a:pPr algn="ctr" defTabSz="948266">
                  <a:lnSpc>
                    <a:spcPct val="90000"/>
                  </a:lnSpc>
                  <a:spcBef>
                    <a:spcPts val="1000"/>
                  </a:spcBef>
                  <a:defRPr sz="2400">
                    <a:latin typeface="Arial"/>
                    <a:ea typeface="Arial"/>
                    <a:cs typeface="Arial"/>
                    <a:sym typeface="Arial"/>
                  </a:defRPr>
                </a:pPr>
              </a:p>
            </p:txBody>
          </p:sp>
          <p:sp>
            <p:nvSpPr>
              <p:cNvPr id="315" name="Verschiedene Realisierungen der UV herstellen und die Probanden unter den verschiedenen Bedingungen beobachten"/>
              <p:cNvSpPr txBox="1"/>
              <p:nvPr/>
            </p:nvSpPr>
            <p:spPr>
              <a:xfrm>
                <a:off x="57375" y="315498"/>
                <a:ext cx="4871141" cy="8654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spAutoFit/>
              </a:bodyPr>
              <a:lstStyle>
                <a:lvl1pPr algn="ctr" defTabSz="948266">
                  <a:lnSpc>
                    <a:spcPct val="90000"/>
                  </a:lnSpc>
                  <a:spcBef>
                    <a:spcPts val="800"/>
                  </a:spcBef>
                  <a:defRPr sz="2000">
                    <a:latin typeface="Arial"/>
                    <a:ea typeface="Arial"/>
                    <a:cs typeface="Arial"/>
                    <a:sym typeface="Arial"/>
                  </a:defRPr>
                </a:lvl1pPr>
              </a:lstStyle>
              <a:p>
                <a:pPr/>
                <a:r>
                  <a:t>Verschiedene Realisierungen der UV herstellen und die Probanden unter den verschiedenen Bedingungen beobachten</a:t>
                </a:r>
              </a:p>
            </p:txBody>
          </p:sp>
        </p:grpSp>
        <p:sp>
          <p:nvSpPr>
            <p:cNvPr id="317" name="Linie"/>
            <p:cNvSpPr/>
            <p:nvPr/>
          </p:nvSpPr>
          <p:spPr>
            <a:xfrm>
              <a:off x="299282" y="1496416"/>
              <a:ext cx="299283" cy="2992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5A636B"/>
              </a:solidFill>
              <a:prstDash val="solid"/>
              <a:round/>
            </a:ln>
            <a:effectLst/>
          </p:spPr>
          <p:txBody>
            <a:bodyPr wrap="square" lIns="65023" tIns="65023" rIns="65023" bIns="65023" numCol="1" anchor="t">
              <a:noAutofit/>
            </a:bodyPr>
            <a:lstStyle/>
            <a:p>
              <a:pPr defTabSz="1300480">
                <a:defRPr sz="2400">
                  <a:latin typeface="Arial"/>
                  <a:ea typeface="Arial"/>
                  <a:cs typeface="Arial"/>
                  <a:sym typeface="Arial"/>
                </a:defRPr>
              </a:pPr>
            </a:p>
          </p:txBody>
        </p:sp>
        <p:grpSp>
          <p:nvGrpSpPr>
            <p:cNvPr id="320" name="Gruppieren"/>
            <p:cNvGrpSpPr/>
            <p:nvPr/>
          </p:nvGrpSpPr>
          <p:grpSpPr>
            <a:xfrm>
              <a:off x="598566" y="3741040"/>
              <a:ext cx="5001790" cy="1496416"/>
              <a:chOff x="0" y="0"/>
              <a:chExt cx="5001789" cy="1496415"/>
            </a:xfrm>
          </p:grpSpPr>
          <p:sp>
            <p:nvSpPr>
              <p:cNvPr id="318" name="Abgerundetes Rechteck"/>
              <p:cNvSpPr/>
              <p:nvPr/>
            </p:nvSpPr>
            <p:spPr>
              <a:xfrm>
                <a:off x="0" y="0"/>
                <a:ext cx="5001790" cy="1496416"/>
              </a:xfrm>
              <a:prstGeom prst="roundRect">
                <a:avLst>
                  <a:gd name="adj" fmla="val 10000"/>
                </a:avLst>
              </a:prstGeom>
              <a:solidFill>
                <a:srgbClr val="FFFFFF">
                  <a:alpha val="90000"/>
                </a:srgbClr>
              </a:solidFill>
              <a:ln w="25400" cap="flat">
                <a:solidFill>
                  <a:schemeClr val="accent1"/>
                </a:solidFill>
                <a:prstDash val="solid"/>
                <a:round/>
              </a:ln>
              <a:effectLst/>
            </p:spPr>
            <p:txBody>
              <a:bodyPr wrap="square" lIns="65023" tIns="65023" rIns="65023" bIns="65023" numCol="1" anchor="ctr">
                <a:noAutofit/>
              </a:bodyPr>
              <a:lstStyle/>
              <a:p>
                <a:pPr algn="ctr" defTabSz="948266">
                  <a:lnSpc>
                    <a:spcPct val="90000"/>
                  </a:lnSpc>
                  <a:spcBef>
                    <a:spcPts val="1000"/>
                  </a:spcBef>
                  <a:defRPr sz="2000">
                    <a:latin typeface="Arial"/>
                    <a:ea typeface="Arial"/>
                    <a:cs typeface="Arial"/>
                    <a:sym typeface="Arial"/>
                  </a:defRPr>
                </a:pPr>
              </a:p>
            </p:txBody>
          </p:sp>
          <p:sp>
            <p:nvSpPr>
              <p:cNvPr id="319" name="Einfachste Variante: Experimentalgruppe Kontrolle von Störvariablen und Randomisierung"/>
              <p:cNvSpPr txBox="1"/>
              <p:nvPr/>
            </p:nvSpPr>
            <p:spPr>
              <a:xfrm>
                <a:off x="57375" y="315498"/>
                <a:ext cx="4887040" cy="8654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spAutoFit/>
              </a:bodyPr>
              <a:lstStyle>
                <a:lvl1pPr algn="ctr" defTabSz="948266">
                  <a:lnSpc>
                    <a:spcPct val="90000"/>
                  </a:lnSpc>
                  <a:spcBef>
                    <a:spcPts val="800"/>
                  </a:spcBef>
                  <a:defRPr sz="2000">
                    <a:latin typeface="Arial"/>
                    <a:ea typeface="Arial"/>
                    <a:cs typeface="Arial"/>
                    <a:sym typeface="Arial"/>
                  </a:defRPr>
                </a:lvl1pPr>
              </a:lstStyle>
              <a:p>
                <a:pPr/>
                <a:r>
                  <a:t>Einfachste Variante: Experimentalgruppe Kontrolle von Störvariablen und Randomisierung</a:t>
                </a:r>
              </a:p>
            </p:txBody>
          </p:sp>
        </p:grpSp>
        <p:grpSp>
          <p:nvGrpSpPr>
            <p:cNvPr id="323" name="Gruppieren"/>
            <p:cNvGrpSpPr/>
            <p:nvPr/>
          </p:nvGrpSpPr>
          <p:grpSpPr>
            <a:xfrm>
              <a:off x="5749996" y="0"/>
              <a:ext cx="2992833" cy="1496416"/>
              <a:chOff x="0" y="0"/>
              <a:chExt cx="2992832" cy="1496415"/>
            </a:xfrm>
          </p:grpSpPr>
          <p:sp>
            <p:nvSpPr>
              <p:cNvPr id="321" name="Abgerundetes Rechteck"/>
              <p:cNvSpPr/>
              <p:nvPr/>
            </p:nvSpPr>
            <p:spPr>
              <a:xfrm>
                <a:off x="0" y="0"/>
                <a:ext cx="2992832" cy="1496416"/>
              </a:xfrm>
              <a:prstGeom prst="roundRect">
                <a:avLst>
                  <a:gd name="adj" fmla="val 10000"/>
                </a:avLst>
              </a:prstGeom>
              <a:solidFill>
                <a:srgbClr val="C9C9C9"/>
              </a:solidFill>
              <a:ln w="25400" cap="flat">
                <a:solidFill>
                  <a:srgbClr val="FFFFFF"/>
                </a:solidFill>
                <a:prstDash val="solid"/>
                <a:round/>
              </a:ln>
              <a:effectLst/>
            </p:spPr>
            <p:txBody>
              <a:bodyPr wrap="square" lIns="65023" tIns="65023" rIns="65023" bIns="65023" numCol="1" anchor="ctr">
                <a:noAutofit/>
              </a:bodyPr>
              <a:lstStyle/>
              <a:p>
                <a:pPr algn="ctr" defTabSz="1201137">
                  <a:lnSpc>
                    <a:spcPct val="90000"/>
                  </a:lnSpc>
                  <a:spcBef>
                    <a:spcPts val="1000"/>
                  </a:spcBef>
                  <a:defRPr sz="2600">
                    <a:solidFill>
                      <a:srgbClr val="FFFFFF"/>
                    </a:solidFill>
                    <a:latin typeface="Arial"/>
                    <a:ea typeface="Arial"/>
                    <a:cs typeface="Arial"/>
                    <a:sym typeface="Arial"/>
                  </a:defRPr>
                </a:pPr>
              </a:p>
            </p:txBody>
          </p:sp>
          <p:sp>
            <p:nvSpPr>
              <p:cNvPr id="322" name="Kontrolle von Störvariablen und Randomisierung"/>
              <p:cNvSpPr txBox="1"/>
              <p:nvPr/>
            </p:nvSpPr>
            <p:spPr>
              <a:xfrm>
                <a:off x="60987" y="167030"/>
                <a:ext cx="2870858" cy="11623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318" tIns="34318" rIns="34318" bIns="34318" numCol="1" anchor="ctr">
                <a:spAutoFit/>
              </a:bodyPr>
              <a:lstStyle>
                <a:lvl1pPr algn="ctr" defTabSz="1201137">
                  <a:lnSpc>
                    <a:spcPct val="90000"/>
                  </a:lnSpc>
                  <a:spcBef>
                    <a:spcPts val="1100"/>
                  </a:spcBef>
                  <a:defRPr sz="2600">
                    <a:latin typeface="Arial"/>
                    <a:ea typeface="Arial"/>
                    <a:cs typeface="Arial"/>
                    <a:sym typeface="Arial"/>
                  </a:defRPr>
                </a:lvl1pPr>
              </a:lstStyle>
              <a:p>
                <a:pPr/>
                <a:r>
                  <a:t>Kontrolle von Störvariablen und Randomisierung</a:t>
                </a:r>
              </a:p>
            </p:txBody>
          </p:sp>
        </p:grpSp>
        <p:sp>
          <p:nvSpPr>
            <p:cNvPr id="324" name="Linie"/>
            <p:cNvSpPr/>
            <p:nvPr/>
          </p:nvSpPr>
          <p:spPr>
            <a:xfrm>
              <a:off x="6049280" y="1496416"/>
              <a:ext cx="299283" cy="11223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5A636B"/>
              </a:solidFill>
              <a:prstDash val="solid"/>
              <a:round/>
            </a:ln>
            <a:effectLst/>
          </p:spPr>
          <p:txBody>
            <a:bodyPr wrap="square" lIns="65023" tIns="65023" rIns="65023" bIns="65023" numCol="1" anchor="t">
              <a:noAutofit/>
            </a:bodyPr>
            <a:lstStyle/>
            <a:p>
              <a:pPr defTabSz="1300480">
                <a:defRPr sz="2400">
                  <a:latin typeface="Arial"/>
                  <a:ea typeface="Arial"/>
                  <a:cs typeface="Arial"/>
                  <a:sym typeface="Arial"/>
                </a:defRPr>
              </a:pPr>
            </a:p>
          </p:txBody>
        </p:sp>
        <p:grpSp>
          <p:nvGrpSpPr>
            <p:cNvPr id="327" name="Gruppieren"/>
            <p:cNvGrpSpPr/>
            <p:nvPr/>
          </p:nvGrpSpPr>
          <p:grpSpPr>
            <a:xfrm>
              <a:off x="6348564" y="1870521"/>
              <a:ext cx="5651808" cy="1496416"/>
              <a:chOff x="0" y="0"/>
              <a:chExt cx="5651807" cy="1496415"/>
            </a:xfrm>
          </p:grpSpPr>
          <p:sp>
            <p:nvSpPr>
              <p:cNvPr id="325" name="Abgerundetes Rechteck"/>
              <p:cNvSpPr/>
              <p:nvPr/>
            </p:nvSpPr>
            <p:spPr>
              <a:xfrm>
                <a:off x="0" y="0"/>
                <a:ext cx="5651808" cy="1496416"/>
              </a:xfrm>
              <a:prstGeom prst="roundRect">
                <a:avLst>
                  <a:gd name="adj" fmla="val 10000"/>
                </a:avLst>
              </a:prstGeom>
              <a:solidFill>
                <a:srgbClr val="FFFFFF">
                  <a:alpha val="90000"/>
                </a:srgbClr>
              </a:solidFill>
              <a:ln w="25400" cap="flat">
                <a:solidFill>
                  <a:schemeClr val="accent1"/>
                </a:solidFill>
                <a:prstDash val="solid"/>
                <a:round/>
              </a:ln>
              <a:effectLst/>
            </p:spPr>
            <p:txBody>
              <a:bodyPr wrap="square" lIns="65023" tIns="65023" rIns="65023" bIns="65023" numCol="1" anchor="ctr">
                <a:noAutofit/>
              </a:bodyPr>
              <a:lstStyle/>
              <a:p>
                <a:pPr algn="ctr" defTabSz="948266">
                  <a:lnSpc>
                    <a:spcPct val="90000"/>
                  </a:lnSpc>
                  <a:spcBef>
                    <a:spcPts val="1000"/>
                  </a:spcBef>
                  <a:defRPr sz="2000">
                    <a:latin typeface="Arial"/>
                    <a:ea typeface="Arial"/>
                    <a:cs typeface="Arial"/>
                    <a:sym typeface="Arial"/>
                  </a:defRPr>
                </a:pPr>
              </a:p>
            </p:txBody>
          </p:sp>
          <p:sp>
            <p:nvSpPr>
              <p:cNvPr id="326" name="Störvariablen werden so weit wie möglich in ihrem Einfluss auf die AV ausgeschaltet bzw. deren Korrelation mit der AV verhindert"/>
              <p:cNvSpPr txBox="1"/>
              <p:nvPr/>
            </p:nvSpPr>
            <p:spPr>
              <a:xfrm>
                <a:off x="57374" y="315498"/>
                <a:ext cx="5537058" cy="8654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spAutoFit/>
              </a:bodyPr>
              <a:lstStyle>
                <a:lvl1pPr algn="ctr" defTabSz="948266">
                  <a:lnSpc>
                    <a:spcPct val="90000"/>
                  </a:lnSpc>
                  <a:spcBef>
                    <a:spcPts val="800"/>
                  </a:spcBef>
                  <a:defRPr sz="2000">
                    <a:latin typeface="Arial"/>
                    <a:ea typeface="Arial"/>
                    <a:cs typeface="Arial"/>
                    <a:sym typeface="Arial"/>
                  </a:defRPr>
                </a:lvl1pPr>
              </a:lstStyle>
              <a:p>
                <a:pPr/>
                <a:r>
                  <a:t>Störvariablen werden so weit wie möglich in ihrem Einfluss auf die AV ausgeschaltet bzw. deren Korrelation mit der AV verhindert</a:t>
                </a:r>
              </a:p>
            </p:txBody>
          </p:sp>
        </p:grpSp>
        <p:sp>
          <p:nvSpPr>
            <p:cNvPr id="328" name="Linie"/>
            <p:cNvSpPr/>
            <p:nvPr/>
          </p:nvSpPr>
          <p:spPr>
            <a:xfrm>
              <a:off x="6049280" y="1496416"/>
              <a:ext cx="299283" cy="2992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5A636B"/>
              </a:solidFill>
              <a:prstDash val="solid"/>
              <a:round/>
            </a:ln>
            <a:effectLst/>
          </p:spPr>
          <p:txBody>
            <a:bodyPr wrap="square" lIns="65023" tIns="65023" rIns="65023" bIns="65023" numCol="1" anchor="t">
              <a:noAutofit/>
            </a:bodyPr>
            <a:lstStyle/>
            <a:p>
              <a:pPr defTabSz="1300480">
                <a:defRPr sz="2400">
                  <a:latin typeface="Arial"/>
                  <a:ea typeface="Arial"/>
                  <a:cs typeface="Arial"/>
                  <a:sym typeface="Arial"/>
                </a:defRPr>
              </a:pPr>
            </a:p>
          </p:txBody>
        </p:sp>
        <p:grpSp>
          <p:nvGrpSpPr>
            <p:cNvPr id="331" name="Gruppieren"/>
            <p:cNvGrpSpPr/>
            <p:nvPr/>
          </p:nvGrpSpPr>
          <p:grpSpPr>
            <a:xfrm>
              <a:off x="6348564" y="3741040"/>
              <a:ext cx="5651808" cy="1496416"/>
              <a:chOff x="0" y="0"/>
              <a:chExt cx="5651807" cy="1496415"/>
            </a:xfrm>
          </p:grpSpPr>
          <p:sp>
            <p:nvSpPr>
              <p:cNvPr id="329" name="Abgerundetes Rechteck"/>
              <p:cNvSpPr/>
              <p:nvPr/>
            </p:nvSpPr>
            <p:spPr>
              <a:xfrm>
                <a:off x="0" y="0"/>
                <a:ext cx="5651808" cy="1496416"/>
              </a:xfrm>
              <a:prstGeom prst="roundRect">
                <a:avLst>
                  <a:gd name="adj" fmla="val 10000"/>
                </a:avLst>
              </a:prstGeom>
              <a:solidFill>
                <a:srgbClr val="FFFFFF">
                  <a:alpha val="90000"/>
                </a:srgbClr>
              </a:solidFill>
              <a:ln w="25400" cap="flat">
                <a:solidFill>
                  <a:schemeClr val="accent1"/>
                </a:solidFill>
                <a:prstDash val="solid"/>
                <a:round/>
              </a:ln>
              <a:effectLst/>
            </p:spPr>
            <p:txBody>
              <a:bodyPr wrap="square" lIns="65023" tIns="65023" rIns="65023" bIns="65023" numCol="1" anchor="ctr">
                <a:noAutofit/>
              </a:bodyPr>
              <a:lstStyle/>
              <a:p>
                <a:pPr algn="ctr" defTabSz="948266">
                  <a:lnSpc>
                    <a:spcPct val="90000"/>
                  </a:lnSpc>
                  <a:spcBef>
                    <a:spcPts val="1000"/>
                  </a:spcBef>
                  <a:defRPr i="1" sz="2000">
                    <a:latin typeface="Arial"/>
                    <a:ea typeface="Arial"/>
                    <a:cs typeface="Arial"/>
                    <a:sym typeface="Arial"/>
                  </a:defRPr>
                </a:pPr>
              </a:p>
            </p:txBody>
          </p:sp>
          <p:sp>
            <p:nvSpPr>
              <p:cNvPr id="330" name="Variieren die Werte der AV wie vorhergesagt mit der UV, so ist die Hypothese eines kausalen Einflusses der UV auf AV gestützt worden (aber nicht bewiesen!)"/>
              <p:cNvSpPr txBox="1"/>
              <p:nvPr/>
            </p:nvSpPr>
            <p:spPr>
              <a:xfrm>
                <a:off x="57374" y="183637"/>
                <a:ext cx="5537058" cy="112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093" tIns="27093" rIns="27093" bIns="27093" numCol="1" anchor="ctr">
                <a:spAutoFit/>
              </a:bodyPr>
              <a:lstStyle>
                <a:lvl1pPr algn="ctr" defTabSz="948266">
                  <a:lnSpc>
                    <a:spcPct val="90000"/>
                  </a:lnSpc>
                  <a:spcBef>
                    <a:spcPts val="800"/>
                  </a:spcBef>
                  <a:defRPr sz="2000">
                    <a:latin typeface="Arial"/>
                    <a:ea typeface="Arial"/>
                    <a:cs typeface="Arial"/>
                    <a:sym typeface="Arial"/>
                  </a:defRPr>
                </a:lvl1pPr>
              </a:lstStyle>
              <a:p>
                <a:pPr/>
                <a:r>
                  <a:t>Variieren die Werte der AV wie vorhergesagt mit der UV, so ist die Hypothese eines kausalen Einflusses der UV auf AV gestützt worden (aber nicht bewiesen!)</a:t>
                </a:r>
              </a:p>
            </p:txBody>
          </p:sp>
        </p:gr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5" name="Wann verzichtet man auf ein Experiment?"/>
          <p:cNvSpPr txBox="1"/>
          <p:nvPr>
            <p:ph type="body" idx="21"/>
          </p:nvPr>
        </p:nvSpPr>
        <p:spPr>
          <a:prstGeom prst="rect">
            <a:avLst/>
          </a:prstGeom>
        </p:spPr>
        <p:txBody>
          <a:bodyPr/>
          <a:lstStyle/>
          <a:p>
            <a:pPr/>
            <a:r>
              <a:t>Wann verzichtet man auf ein Experiment?</a:t>
            </a:r>
          </a:p>
        </p:txBody>
      </p:sp>
      <p:sp>
        <p:nvSpPr>
          <p:cNvPr id="336" name="Zumeist sind Experimente im Vergleich zu Beobachtungsstudien vorzuziehen, da Studien mit hoher interner Validität sind besser als Studien mit geringer interner Validität (ceteris paribus), wenn man an Ursachen interessiert ist.…"/>
          <p:cNvSpPr txBox="1"/>
          <p:nvPr/>
        </p:nvSpPr>
        <p:spPr>
          <a:xfrm>
            <a:off x="474627" y="2379187"/>
            <a:ext cx="12487347" cy="1120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indent="-317500">
              <a:spcBef>
                <a:spcPts val="600"/>
              </a:spcBef>
              <a:buClr>
                <a:schemeClr val="accent5"/>
              </a:buClr>
              <a:buSzPct val="70000"/>
              <a:buFont typeface="Arial"/>
              <a:buChar char="▶︎"/>
              <a:defRPr sz="2000">
                <a:solidFill>
                  <a:srgbClr val="000000"/>
                </a:solidFill>
              </a:defRPr>
            </a:pPr>
            <a:r>
              <a:t>Zumeist sind Experimente im Vergleich zu Beobachtungsstudien vorzuziehen, da Studien mit hoher interner Validität sind besser als Studien mit geringer interner Validität (ceteris paribus), wenn man an Ursachen interessiert ist.</a:t>
            </a:r>
          </a:p>
          <a:p>
            <a:pPr marL="317500" indent="-317500">
              <a:spcBef>
                <a:spcPts val="600"/>
              </a:spcBef>
              <a:buClr>
                <a:schemeClr val="accent5"/>
              </a:buClr>
              <a:buSzPct val="70000"/>
              <a:buFont typeface="Arial"/>
              <a:buChar char="▶︎"/>
              <a:defRPr sz="2000">
                <a:solidFill>
                  <a:srgbClr val="000000"/>
                </a:solidFill>
              </a:defRPr>
            </a:pPr>
            <a:r>
              <a:t>Es gibt aber Situationen, in denen man auf eine Beobachtungsstudie ausweichen wird:</a:t>
            </a:r>
          </a:p>
        </p:txBody>
      </p:sp>
      <p:graphicFrame>
        <p:nvGraphicFramePr>
          <p:cNvPr id="337" name="Tabelle"/>
          <p:cNvGraphicFramePr/>
          <p:nvPr/>
        </p:nvGraphicFramePr>
        <p:xfrm>
          <a:off x="1632655" y="4732327"/>
          <a:ext cx="9275238" cy="3190518"/>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2564641"/>
                <a:gridCol w="6697896"/>
              </a:tblGrid>
              <a:tr h="635563">
                <a:tc>
                  <a:txBody>
                    <a:bodyPr/>
                    <a:lstStyle/>
                    <a:p>
                      <a:pPr algn="l">
                        <a:defRPr b="0" i="0" sz="1800">
                          <a:solidFill>
                            <a:srgbClr val="000000"/>
                          </a:solidFill>
                        </a:defRPr>
                      </a:pPr>
                      <a:r>
                        <a:rPr b="1" sz="2000">
                          <a:solidFill>
                            <a:srgbClr val="FFFFFF"/>
                          </a:solidFill>
                        </a:rPr>
                        <a:t>Problem</a:t>
                      </a:r>
                    </a:p>
                  </a:txBody>
                  <a:tcPr marL="63500" marR="63500" marT="63500" marB="63500" anchor="ctr" anchorCtr="0" horzOverflow="overflow"/>
                </a:tc>
                <a:tc>
                  <a:txBody>
                    <a:bodyPr/>
                    <a:lstStyle/>
                    <a:p>
                      <a:pPr algn="l">
                        <a:defRPr b="0" i="0" sz="1800">
                          <a:solidFill>
                            <a:srgbClr val="000000"/>
                          </a:solidFill>
                        </a:defRPr>
                      </a:pPr>
                      <a:r>
                        <a:rPr b="1" sz="2000">
                          <a:solidFill>
                            <a:srgbClr val="FFFFFF"/>
                          </a:solidFill>
                        </a:rPr>
                        <a:t>Beispielexperiment</a:t>
                      </a:r>
                    </a:p>
                  </a:txBody>
                  <a:tcPr marL="63500" marR="63500" marT="63500" marB="63500" anchor="ctr" anchorCtr="0" horzOverflow="overflow"/>
                </a:tc>
              </a:tr>
              <a:tr h="635563">
                <a:tc>
                  <a:txBody>
                    <a:bodyPr/>
                    <a:lstStyle/>
                    <a:p>
                      <a:pPr algn="l">
                        <a:defRPr b="0" i="0" sz="1800">
                          <a:solidFill>
                            <a:srgbClr val="000000"/>
                          </a:solidFill>
                        </a:defRPr>
                      </a:pPr>
                      <a:r>
                        <a:rPr sz="2000">
                          <a:solidFill>
                            <a:srgbClr val="262626"/>
                          </a:solidFill>
                        </a:rPr>
                        <a:t>Ethische Bedenken</a:t>
                      </a:r>
                    </a:p>
                  </a:txBody>
                  <a:tcPr marL="63500" marR="63500" marT="63500" marB="63500" anchor="ctr" anchorCtr="0" horzOverflow="overflow"/>
                </a:tc>
                <a:tc>
                  <a:txBody>
                    <a:bodyPr/>
                    <a:lstStyle/>
                    <a:p>
                      <a:pPr algn="l">
                        <a:defRPr b="0" i="0" sz="1800">
                          <a:solidFill>
                            <a:srgbClr val="000000"/>
                          </a:solidFill>
                        </a:defRPr>
                      </a:pPr>
                      <a:r>
                        <a:rPr sz="2000">
                          <a:solidFill>
                            <a:srgbClr val="262626"/>
                          </a:solidFill>
                        </a:rPr>
                        <a:t>Effekt von 20 Jahre Kette rauchen auf Krebsentwicklung</a:t>
                      </a:r>
                    </a:p>
                  </a:txBody>
                  <a:tcPr marL="63500" marR="63500" marT="63500" marB="63500" anchor="ctr" anchorCtr="0" horzOverflow="overflow"/>
                </a:tc>
              </a:tr>
              <a:tr h="635563">
                <a:tc>
                  <a:txBody>
                    <a:bodyPr/>
                    <a:lstStyle/>
                    <a:p>
                      <a:pPr algn="l">
                        <a:defRPr b="0" i="0" sz="1800">
                          <a:solidFill>
                            <a:srgbClr val="000000"/>
                          </a:solidFill>
                        </a:defRPr>
                      </a:pPr>
                      <a:r>
                        <a:rPr sz="2000">
                          <a:solidFill>
                            <a:srgbClr val="262626"/>
                          </a:solidFill>
                        </a:rPr>
                        <a:t>Unpraktisch</a:t>
                      </a:r>
                    </a:p>
                  </a:txBody>
                  <a:tcPr marL="63500" marR="63500" marT="63500" marB="63500" anchor="ctr" anchorCtr="0" horzOverflow="overflow"/>
                </a:tc>
                <a:tc>
                  <a:txBody>
                    <a:bodyPr/>
                    <a:lstStyle/>
                    <a:p>
                      <a:pPr algn="l">
                        <a:defRPr b="0" i="0" sz="1800">
                          <a:solidFill>
                            <a:srgbClr val="000000"/>
                          </a:solidFill>
                        </a:defRPr>
                      </a:pPr>
                      <a:r>
                        <a:rPr sz="2000">
                          <a:solidFill>
                            <a:srgbClr val="262626"/>
                          </a:solidFill>
                        </a:rPr>
                        <a:t>Effekt von langfristigem Koffeinkonsum auf Blutdruck</a:t>
                      </a:r>
                    </a:p>
                  </a:txBody>
                  <a:tcPr marL="63500" marR="63500" marT="63500" marB="63500" anchor="ctr" anchorCtr="0" horzOverflow="overflow"/>
                </a:tc>
              </a:tr>
              <a:tr h="635563">
                <a:tc>
                  <a:txBody>
                    <a:bodyPr/>
                    <a:lstStyle/>
                    <a:p>
                      <a:pPr algn="l">
                        <a:defRPr b="0" i="0" sz="1800">
                          <a:solidFill>
                            <a:srgbClr val="000000"/>
                          </a:solidFill>
                        </a:defRPr>
                      </a:pPr>
                      <a:r>
                        <a:rPr sz="2000">
                          <a:solidFill>
                            <a:srgbClr val="262626"/>
                          </a:solidFill>
                        </a:rPr>
                        <a:t>Unmöglich</a:t>
                      </a:r>
                    </a:p>
                  </a:txBody>
                  <a:tcPr marL="63500" marR="63500" marT="63500" marB="63500" anchor="ctr" anchorCtr="0" horzOverflow="overflow"/>
                </a:tc>
                <a:tc>
                  <a:txBody>
                    <a:bodyPr/>
                    <a:lstStyle/>
                    <a:p>
                      <a:pPr algn="l">
                        <a:defRPr b="0" i="0" sz="1800">
                          <a:solidFill>
                            <a:srgbClr val="000000"/>
                          </a:solidFill>
                        </a:defRPr>
                      </a:pPr>
                      <a:r>
                        <a:rPr sz="2000">
                          <a:solidFill>
                            <a:srgbClr val="262626"/>
                          </a:solidFill>
                        </a:rPr>
                        <a:t>Effekt von Geschlecht oder Persönlichkeit auf Intelligenz</a:t>
                      </a:r>
                    </a:p>
                  </a:txBody>
                  <a:tcPr marL="63500" marR="63500" marT="63500" marB="63500" anchor="ctr" anchorCtr="0" horzOverflow="overflow"/>
                </a:tc>
              </a:tr>
              <a:tr h="635563">
                <a:tc>
                  <a:txBody>
                    <a:bodyPr/>
                    <a:lstStyle/>
                    <a:p>
                      <a:pPr algn="l">
                        <a:defRPr b="0" i="0" sz="1800">
                          <a:solidFill>
                            <a:srgbClr val="000000"/>
                          </a:solidFill>
                        </a:defRPr>
                      </a:pPr>
                      <a:r>
                        <a:rPr sz="2000">
                          <a:solidFill>
                            <a:srgbClr val="262626"/>
                          </a:solidFill>
                        </a:rPr>
                        <a:t>Aufwändig</a:t>
                      </a:r>
                    </a:p>
                  </a:txBody>
                  <a:tcPr marL="63500" marR="63500" marT="63500" marB="63500" anchor="ctr" anchorCtr="0" horzOverflow="overflow"/>
                </a:tc>
                <a:tc>
                  <a:txBody>
                    <a:bodyPr/>
                    <a:lstStyle/>
                    <a:p>
                      <a:pPr algn="l">
                        <a:defRPr b="0" i="0" sz="1800">
                          <a:solidFill>
                            <a:srgbClr val="000000"/>
                          </a:solidFill>
                        </a:defRPr>
                      </a:pPr>
                      <a:r>
                        <a:rPr sz="2000">
                          <a:solidFill>
                            <a:srgbClr val="262626"/>
                          </a:solidFill>
                        </a:rPr>
                        <a:t>Effekt von 10 Jahren Dauermeditation auf Stressempfinden</a:t>
                      </a:r>
                    </a:p>
                  </a:txBody>
                  <a:tcPr marL="63500" marR="63500" marT="63500" marB="63500" anchor="ctr" anchorCtr="0" horzOverflow="overflow"/>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Foliennummernplatzhalter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Experimente brauchen kein Labor"/>
          <p:cNvSpPr txBox="1"/>
          <p:nvPr>
            <p:ph type="body" idx="21"/>
          </p:nvPr>
        </p:nvSpPr>
        <p:spPr>
          <a:prstGeom prst="rect">
            <a:avLst/>
          </a:prstGeom>
        </p:spPr>
        <p:txBody>
          <a:bodyPr/>
          <a:lstStyle/>
          <a:p>
            <a:pPr/>
            <a:r>
              <a:t>Experimente brauchen kein Labor</a:t>
            </a:r>
          </a:p>
        </p:txBody>
      </p:sp>
      <p:sp>
        <p:nvSpPr>
          <p:cNvPr id="341" name="Inhaltsplatzhalter 6"/>
          <p:cNvSpPr txBox="1"/>
          <p:nvPr/>
        </p:nvSpPr>
        <p:spPr>
          <a:xfrm>
            <a:off x="401224" y="1901797"/>
            <a:ext cx="11476878" cy="227828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444500" marR="127000" indent="-317500" defTabSz="1300480">
              <a:spcBef>
                <a:spcPts val="1000"/>
              </a:spcBef>
              <a:buClr>
                <a:schemeClr val="accent5"/>
              </a:buClr>
              <a:buSzPct val="70000"/>
              <a:buFont typeface="Arial"/>
              <a:buChar char="▶︎"/>
              <a:defRPr sz="2000">
                <a:solidFill>
                  <a:srgbClr val="000000"/>
                </a:solidFill>
              </a:defRPr>
            </a:pPr>
            <a:r>
              <a:t>Auch in Online-Befragungen können experimentelle Designs integriert werden (z. B. durch Einbinden unterschiedlicher Materialien wie Bilder, Videos…)</a:t>
            </a:r>
          </a:p>
          <a:p>
            <a:pPr marL="444500" marR="127000" indent="-317500" defTabSz="1300480">
              <a:spcBef>
                <a:spcPts val="1000"/>
              </a:spcBef>
              <a:buClr>
                <a:schemeClr val="accent5"/>
              </a:buClr>
              <a:buSzPct val="70000"/>
              <a:buFont typeface="Arial"/>
              <a:buChar char="▶︎"/>
              <a:defRPr sz="2000">
                <a:solidFill>
                  <a:srgbClr val="000000"/>
                </a:solidFill>
              </a:defRPr>
            </a:pPr>
            <a:r>
              <a:t>aktueller methodischer Ansatz „</a:t>
            </a:r>
            <a:r>
              <a:rPr b="1">
                <a:latin typeface="Arial"/>
                <a:ea typeface="Arial"/>
                <a:cs typeface="Arial"/>
                <a:sym typeface="Arial"/>
              </a:rPr>
              <a:t>Vignettenstudie</a:t>
            </a:r>
            <a:r>
              <a:t>“</a:t>
            </a:r>
          </a:p>
          <a:p>
            <a:pPr marL="444500" marR="127000" indent="-317500" defTabSz="1300480">
              <a:spcBef>
                <a:spcPts val="1000"/>
              </a:spcBef>
              <a:buClr>
                <a:schemeClr val="accent5"/>
              </a:buClr>
              <a:buSzPct val="70000"/>
              <a:buFont typeface="Arial"/>
              <a:buChar char="▶︎"/>
              <a:defRPr sz="2000">
                <a:solidFill>
                  <a:srgbClr val="000000"/>
                </a:solidFill>
              </a:defRPr>
            </a:pPr>
            <a:r>
              <a:t>z.B. Untersuchung zu Einstellungsänderung im Change Prozess – welche Intervention erzeugt Einstellungsänderung?  (Ellwart &amp; Pfeiffer, 2015)</a:t>
            </a:r>
          </a:p>
        </p:txBody>
      </p:sp>
      <p:pic>
        <p:nvPicPr>
          <p:cNvPr id="342" name="Picture 4" descr="Picture 4"/>
          <p:cNvPicPr>
            <a:picLocks noChangeAspect="1"/>
          </p:cNvPicPr>
          <p:nvPr/>
        </p:nvPicPr>
        <p:blipFill>
          <a:blip r:embed="rId2">
            <a:extLst/>
          </a:blip>
          <a:stretch>
            <a:fillRect/>
          </a:stretch>
        </p:blipFill>
        <p:spPr>
          <a:xfrm>
            <a:off x="664951" y="4467154"/>
            <a:ext cx="8659430" cy="4752037"/>
          </a:xfrm>
          <a:prstGeom prst="rect">
            <a:avLst/>
          </a:prstGeom>
          <a:ln w="12700">
            <a:miter lim="400000"/>
          </a:ln>
        </p:spPr>
      </p:pic>
      <p:sp>
        <p:nvSpPr>
          <p:cNvPr id="343" name="Rechteck 10"/>
          <p:cNvSpPr txBox="1"/>
          <p:nvPr/>
        </p:nvSpPr>
        <p:spPr>
          <a:xfrm>
            <a:off x="9434942" y="7846729"/>
            <a:ext cx="3147117" cy="114023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1300480">
              <a:defRPr sz="1400">
                <a:latin typeface="Arial"/>
                <a:ea typeface="Arial"/>
                <a:cs typeface="Arial"/>
                <a:sym typeface="Arial"/>
              </a:defRPr>
            </a:pPr>
            <a:r>
              <a:t>Ellwart, T. &amp; Peiffer, H. (2015). Ein „Ja “zum neuen Büro. Ansätze zur Einstellungsänderung im Change-Prozess . </a:t>
            </a:r>
            <a:r>
              <a:rPr i="1"/>
              <a:t>PERSONALquarterly</a:t>
            </a:r>
            <a:r>
              <a:t>, </a:t>
            </a:r>
            <a:r>
              <a:rPr i="1"/>
              <a:t>2</a:t>
            </a:r>
            <a:r>
              <a:t>, 22-27.</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6" name="Sicherung der internen Validität: Das Max-Kon-Min-Prinzip"/>
          <p:cNvSpPr txBox="1"/>
          <p:nvPr>
            <p:ph type="title"/>
          </p:nvPr>
        </p:nvSpPr>
        <p:spPr>
          <a:xfrm>
            <a:off x="650239" y="4758266"/>
            <a:ext cx="11704322" cy="2406792"/>
          </a:xfrm>
          <a:prstGeom prst="rect">
            <a:avLst/>
          </a:prstGeom>
        </p:spPr>
        <p:txBody>
          <a:bodyPr/>
          <a:lstStyle/>
          <a:p>
            <a:pPr/>
            <a:r>
              <a:t>Sicherung der internen Validität:</a:t>
            </a:r>
            <a:br/>
            <a:r>
              <a:t>Das Max-Kon-Min-Prinzip</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49" name="Bedeutung der Varianzarten"/>
          <p:cNvSpPr txBox="1"/>
          <p:nvPr>
            <p:ph type="body" idx="21"/>
          </p:nvPr>
        </p:nvSpPr>
        <p:spPr>
          <a:prstGeom prst="rect">
            <a:avLst/>
          </a:prstGeom>
        </p:spPr>
        <p:txBody>
          <a:bodyPr/>
          <a:lstStyle/>
          <a:p>
            <a:pPr/>
            <a:r>
              <a:t>Bedeutung der Varianzarten</a:t>
            </a:r>
          </a:p>
        </p:txBody>
      </p:sp>
      <p:sp>
        <p:nvSpPr>
          <p:cNvPr id="350" name="Logik der Bewertung von Versuchsplänen: Wenn die Primärvarianz (Behandlungsvarianz) größer ist als die Fehlervarianz (Systematischer Fehler + Zufallsfehler), dann hat die UV einen Einfluss auf die AV.…"/>
          <p:cNvSpPr/>
          <p:nvPr/>
        </p:nvSpPr>
        <p:spPr>
          <a:xfrm>
            <a:off x="255305" y="1890355"/>
            <a:ext cx="12494190" cy="456488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800"/>
              </a:spcBef>
              <a:buClr>
                <a:schemeClr val="accent5"/>
              </a:buClr>
              <a:buSzPct val="70000"/>
              <a:buFont typeface="Arial"/>
              <a:buChar char="▶︎"/>
              <a:defRPr sz="2400"/>
            </a:pPr>
            <a:r>
              <a:t>Logik der Bewertung von Versuchsplänen: Wenn die Primärvarianz (Behandlungsvarianz) größer ist als die Fehlervarianz (Systematischer Fehler + Zufallsfehler), dann hat die UV einen Einfluss auf die AV.</a:t>
            </a:r>
          </a:p>
          <a:p>
            <a:pPr marL="381000" indent="-381000">
              <a:spcBef>
                <a:spcPts val="800"/>
              </a:spcBef>
              <a:buClr>
                <a:schemeClr val="accent5"/>
              </a:buClr>
              <a:buSzPct val="70000"/>
              <a:buFont typeface="Arial"/>
              <a:buChar char="▶︎"/>
              <a:defRPr sz="2400"/>
            </a:pPr>
            <a:r>
              <a:t>Auswirkungen dieser Logik auf </a:t>
            </a:r>
          </a:p>
          <a:p>
            <a:pPr lvl="1" marL="666750" indent="-209550">
              <a:spcBef>
                <a:spcPts val="800"/>
              </a:spcBef>
              <a:buClr>
                <a:schemeClr val="accent5"/>
              </a:buClr>
              <a:buSzPct val="50000"/>
              <a:buFont typeface="Arial"/>
              <a:buChar char="▶︎"/>
              <a:defRPr sz="2200"/>
            </a:pPr>
            <a:r>
              <a:rPr>
                <a:latin typeface="Roboto Condensed Bold"/>
                <a:ea typeface="Roboto Condensed Bold"/>
                <a:cs typeface="Roboto Condensed Bold"/>
                <a:sym typeface="Roboto Condensed Bold"/>
              </a:rPr>
              <a:t>Planung von Versuchen</a:t>
            </a:r>
            <a:r>
              <a:t>: Max-Kon-Min-Prinzip und Kontrolltechniken </a:t>
            </a:r>
            <a:br/>
            <a:r>
              <a:t>(„Wie mache ich Wirkungen der UV sichtbar?“) </a:t>
            </a:r>
          </a:p>
          <a:p>
            <a:pPr lvl="1" marL="666750" indent="-209550">
              <a:spcBef>
                <a:spcPts val="800"/>
              </a:spcBef>
              <a:buClr>
                <a:schemeClr val="accent5"/>
              </a:buClr>
              <a:buSzPct val="50000"/>
              <a:buFont typeface="Arial"/>
              <a:buChar char="▶︎"/>
              <a:defRPr sz="2200"/>
            </a:pPr>
            <a:r>
              <a:rPr>
                <a:latin typeface="Roboto Condensed Bold"/>
                <a:ea typeface="Roboto Condensed Bold"/>
                <a:cs typeface="Roboto Condensed Bold"/>
                <a:sym typeface="Roboto Condensed Bold"/>
              </a:rPr>
              <a:t>Überprüfung der Daten</a:t>
            </a:r>
            <a:r>
              <a:t>: Inferenzstatistische Prüfung zur Absicherung gegen den Zufall  („Sind Wirkungen der UV größer als „zufällige“ Schwankungen?“)</a:t>
            </a:r>
          </a:p>
          <a:p>
            <a:pPr marL="349250" indent="-349250">
              <a:spcBef>
                <a:spcPts val="800"/>
              </a:spcBef>
              <a:buClr>
                <a:schemeClr val="accent5"/>
              </a:buClr>
              <a:buSzPct val="70000"/>
              <a:buFont typeface="Arial"/>
              <a:buChar char="▶︎"/>
              <a:defRPr sz="2200"/>
            </a:pPr>
          </a:p>
          <a:p>
            <a:pPr>
              <a:spcBef>
                <a:spcPts val="800"/>
              </a:spcBef>
              <a:defRPr sz="2800">
                <a:solidFill>
                  <a:schemeClr val="accent5">
                    <a:hueOff val="-326855"/>
                    <a:satOff val="32847"/>
                    <a:lumOff val="-6386"/>
                  </a:schemeClr>
                </a:solidFill>
                <a:latin typeface="Roboto Condensed Bold"/>
                <a:ea typeface="Roboto Condensed Bold"/>
                <a:cs typeface="Roboto Condensed Bold"/>
                <a:sym typeface="Roboto Condensed Bold"/>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Das Max-Kon-Min-Prinzip"/>
          <p:cNvSpPr txBox="1"/>
          <p:nvPr>
            <p:ph type="body" idx="21"/>
          </p:nvPr>
        </p:nvSpPr>
        <p:spPr>
          <a:prstGeom prst="rect">
            <a:avLst/>
          </a:prstGeom>
        </p:spPr>
        <p:txBody>
          <a:bodyPr/>
          <a:lstStyle/>
          <a:p>
            <a:pPr/>
            <a:r>
              <a:t>Das Max-Kon-Min-Prinzip</a:t>
            </a:r>
          </a:p>
        </p:txBody>
      </p:sp>
      <p:grpSp>
        <p:nvGrpSpPr>
          <p:cNvPr id="362" name="Gruppieren"/>
          <p:cNvGrpSpPr/>
          <p:nvPr/>
        </p:nvGrpSpPr>
        <p:grpSpPr>
          <a:xfrm>
            <a:off x="4410150" y="2062489"/>
            <a:ext cx="4465754" cy="2607939"/>
            <a:chOff x="0" y="0"/>
            <a:chExt cx="4465752" cy="2607937"/>
          </a:xfrm>
        </p:grpSpPr>
        <p:sp>
          <p:nvSpPr>
            <p:cNvPr id="354" name="Oval"/>
            <p:cNvSpPr/>
            <p:nvPr/>
          </p:nvSpPr>
          <p:spPr>
            <a:xfrm>
              <a:off x="1426989" y="0"/>
              <a:ext cx="1636194" cy="727420"/>
            </a:xfrm>
            <a:prstGeom prst="ellipse">
              <a:avLst/>
            </a:prstGeom>
            <a:solidFill>
              <a:srgbClr val="FFFFFF"/>
            </a:solidFill>
            <a:ln w="25400" cap="flat">
              <a:solidFill>
                <a:schemeClr val="accent1"/>
              </a:solidFill>
              <a:prstDash val="solid"/>
              <a:bevel/>
            </a:ln>
            <a:effectLst/>
          </p:spPr>
          <p:txBody>
            <a:bodyPr wrap="square" lIns="65023" tIns="65023" rIns="65023" bIns="65023" numCol="1" anchor="ctr">
              <a:noAutofit/>
            </a:bodyPr>
            <a:lstStyle/>
            <a:p>
              <a:pPr>
                <a:defRPr sz="3400">
                  <a:latin typeface="Arial"/>
                  <a:ea typeface="Arial"/>
                  <a:cs typeface="Arial"/>
                  <a:sym typeface="Arial"/>
                </a:defRPr>
              </a:pPr>
            </a:p>
          </p:txBody>
        </p:sp>
        <p:sp>
          <p:nvSpPr>
            <p:cNvPr id="355" name="Oval"/>
            <p:cNvSpPr/>
            <p:nvPr/>
          </p:nvSpPr>
          <p:spPr>
            <a:xfrm>
              <a:off x="2829559" y="1880518"/>
              <a:ext cx="1636194" cy="727420"/>
            </a:xfrm>
            <a:prstGeom prst="ellipse">
              <a:avLst/>
            </a:prstGeom>
            <a:solidFill>
              <a:srgbClr val="FFFFFF"/>
            </a:solidFill>
            <a:ln w="25400" cap="flat">
              <a:solidFill>
                <a:schemeClr val="accent1"/>
              </a:solidFill>
              <a:prstDash val="solid"/>
              <a:bevel/>
            </a:ln>
            <a:effectLst/>
          </p:spPr>
          <p:txBody>
            <a:bodyPr wrap="square" lIns="65023" tIns="65023" rIns="65023" bIns="65023" numCol="1" anchor="ctr">
              <a:noAutofit/>
            </a:bodyPr>
            <a:lstStyle/>
            <a:p>
              <a:pPr>
                <a:defRPr sz="3400">
                  <a:latin typeface="Arial"/>
                  <a:ea typeface="Arial"/>
                  <a:cs typeface="Arial"/>
                  <a:sym typeface="Arial"/>
                </a:defRPr>
              </a:pPr>
            </a:p>
          </p:txBody>
        </p:sp>
        <p:sp>
          <p:nvSpPr>
            <p:cNvPr id="356" name="Oval"/>
            <p:cNvSpPr/>
            <p:nvPr/>
          </p:nvSpPr>
          <p:spPr>
            <a:xfrm>
              <a:off x="0" y="1880518"/>
              <a:ext cx="1636194" cy="727420"/>
            </a:xfrm>
            <a:prstGeom prst="ellipse">
              <a:avLst/>
            </a:prstGeom>
            <a:solidFill>
              <a:srgbClr val="FFFFFF"/>
            </a:solidFill>
            <a:ln w="25400" cap="flat">
              <a:solidFill>
                <a:schemeClr val="accent1"/>
              </a:solidFill>
              <a:prstDash val="solid"/>
              <a:bevel/>
            </a:ln>
            <a:effectLst/>
          </p:spPr>
          <p:txBody>
            <a:bodyPr wrap="square" lIns="65023" tIns="65023" rIns="65023" bIns="65023" numCol="1" anchor="ctr">
              <a:noAutofit/>
            </a:bodyPr>
            <a:lstStyle/>
            <a:p>
              <a:pPr>
                <a:defRPr sz="3400">
                  <a:latin typeface="Arial"/>
                  <a:ea typeface="Arial"/>
                  <a:cs typeface="Arial"/>
                  <a:sym typeface="Arial"/>
                </a:defRPr>
              </a:pPr>
            </a:p>
          </p:txBody>
        </p:sp>
        <p:sp>
          <p:nvSpPr>
            <p:cNvPr id="357" name="Dreieck"/>
            <p:cNvSpPr/>
            <p:nvPr/>
          </p:nvSpPr>
          <p:spPr>
            <a:xfrm>
              <a:off x="1212787" y="559706"/>
              <a:ext cx="2064599" cy="170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cap="flat">
              <a:solidFill>
                <a:schemeClr val="accent1"/>
              </a:solidFill>
              <a:prstDash val="solid"/>
              <a:bevel/>
            </a:ln>
            <a:effectLst/>
          </p:spPr>
          <p:txBody>
            <a:bodyPr wrap="square" lIns="65023" tIns="65023" rIns="65023" bIns="65023" numCol="1" anchor="ctr">
              <a:noAutofit/>
            </a:bodyPr>
            <a:lstStyle/>
            <a:p>
              <a:pPr>
                <a:defRPr sz="3400">
                  <a:latin typeface="Arial"/>
                  <a:ea typeface="Arial"/>
                  <a:cs typeface="Arial"/>
                  <a:sym typeface="Arial"/>
                </a:defRPr>
              </a:pPr>
            </a:p>
          </p:txBody>
        </p:sp>
        <p:sp>
          <p:nvSpPr>
            <p:cNvPr id="358" name="MAX"/>
            <p:cNvSpPr/>
            <p:nvPr/>
          </p:nvSpPr>
          <p:spPr>
            <a:xfrm>
              <a:off x="1773582" y="138848"/>
              <a:ext cx="918150" cy="4497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noAutofit/>
            </a:bodyPr>
            <a:lstStyle>
              <a:lvl1pPr>
                <a:defRPr sz="2400">
                  <a:latin typeface="Arial"/>
                  <a:ea typeface="Arial"/>
                  <a:cs typeface="Arial"/>
                  <a:sym typeface="Arial"/>
                </a:defRPr>
              </a:lvl1pPr>
            </a:lstStyle>
            <a:p>
              <a:pPr/>
              <a:r>
                <a:t>MAX</a:t>
              </a:r>
            </a:p>
          </p:txBody>
        </p:sp>
        <p:sp>
          <p:nvSpPr>
            <p:cNvPr id="359" name="KON"/>
            <p:cNvSpPr/>
            <p:nvPr/>
          </p:nvSpPr>
          <p:spPr>
            <a:xfrm>
              <a:off x="359726" y="2019367"/>
              <a:ext cx="918150" cy="4497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noAutofit/>
            </a:bodyPr>
            <a:lstStyle>
              <a:lvl1pPr>
                <a:defRPr sz="2400">
                  <a:latin typeface="Arial"/>
                  <a:ea typeface="Arial"/>
                  <a:cs typeface="Arial"/>
                  <a:sym typeface="Arial"/>
                </a:defRPr>
              </a:lvl1pPr>
            </a:lstStyle>
            <a:p>
              <a:pPr/>
              <a:r>
                <a:t>KON</a:t>
              </a:r>
            </a:p>
          </p:txBody>
        </p:sp>
        <p:sp>
          <p:nvSpPr>
            <p:cNvPr id="360" name="MIN"/>
            <p:cNvSpPr/>
            <p:nvPr/>
          </p:nvSpPr>
          <p:spPr>
            <a:xfrm>
              <a:off x="3443950" y="2019367"/>
              <a:ext cx="801790" cy="4497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noAutofit/>
            </a:bodyPr>
            <a:lstStyle>
              <a:lvl1pPr>
                <a:defRPr sz="2400">
                  <a:latin typeface="Arial"/>
                  <a:ea typeface="Arial"/>
                  <a:cs typeface="Arial"/>
                  <a:sym typeface="Arial"/>
                </a:defRPr>
              </a:lvl1pPr>
            </a:lstStyle>
            <a:p>
              <a:pPr/>
              <a:r>
                <a:t>MIN</a:t>
              </a:r>
            </a:p>
          </p:txBody>
        </p:sp>
        <p:sp>
          <p:nvSpPr>
            <p:cNvPr id="361" name="interne Validität"/>
            <p:cNvSpPr/>
            <p:nvPr/>
          </p:nvSpPr>
          <p:spPr>
            <a:xfrm>
              <a:off x="1672519" y="1402460"/>
              <a:ext cx="1376788" cy="7859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noAutofit/>
            </a:bodyPr>
            <a:lstStyle/>
            <a:p>
              <a:pPr>
                <a:defRPr sz="2400">
                  <a:latin typeface="Arial"/>
                  <a:ea typeface="Arial"/>
                  <a:cs typeface="Arial"/>
                  <a:sym typeface="Arial"/>
                </a:defRPr>
              </a:pPr>
              <a:r>
                <a:t>interne</a:t>
              </a:r>
              <a:br/>
              <a:r>
                <a:t>Validität</a:t>
              </a:r>
            </a:p>
          </p:txBody>
        </p:sp>
      </p:grpSp>
      <p:sp>
        <p:nvSpPr>
          <p:cNvPr id="363" name="MAXimiere die Primärvarianz (Behandlungsvarianz): Wähle die Stufen der UV so, dass möglichst große Unterschiede in der AV zwischen den Gruppen entstehen.…"/>
          <p:cNvSpPr txBox="1"/>
          <p:nvPr/>
        </p:nvSpPr>
        <p:spPr>
          <a:xfrm>
            <a:off x="303276" y="5630502"/>
            <a:ext cx="11779038" cy="283599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800"/>
              </a:spcBef>
              <a:buClr>
                <a:schemeClr val="accent5"/>
              </a:buClr>
              <a:buSzPct val="70000"/>
              <a:buFont typeface="Arial"/>
              <a:buChar char="▶︎"/>
              <a:defRPr sz="2400"/>
            </a:pPr>
            <a:r>
              <a:rPr>
                <a:latin typeface="Roboto Condensed Bold"/>
                <a:ea typeface="Roboto Condensed Bold"/>
                <a:cs typeface="Roboto Condensed Bold"/>
                <a:sym typeface="Roboto Condensed Bold"/>
              </a:rPr>
              <a:t>MAX</a:t>
            </a:r>
            <a:r>
              <a:t>imiere die </a:t>
            </a:r>
            <a:r>
              <a:rPr i="1"/>
              <a:t>Primärvarianz</a:t>
            </a:r>
            <a:r>
              <a:t> (</a:t>
            </a:r>
            <a:r>
              <a:rPr i="1"/>
              <a:t>Behandlungsvarianz</a:t>
            </a:r>
            <a:r>
              <a:t>): Wähle die Stufen der UV so, dass möglichst große Unterschiede in der AV zwischen den Gruppen entstehen.</a:t>
            </a:r>
          </a:p>
          <a:p>
            <a:pPr marL="381000" indent="-381000">
              <a:spcBef>
                <a:spcPts val="800"/>
              </a:spcBef>
              <a:buClr>
                <a:schemeClr val="accent5"/>
              </a:buClr>
              <a:buSzPct val="70000"/>
              <a:buFont typeface="Arial"/>
              <a:buChar char="▶︎"/>
              <a:defRPr sz="2400"/>
            </a:pPr>
            <a:r>
              <a:rPr>
                <a:latin typeface="Roboto Condensed Bold"/>
                <a:ea typeface="Roboto Condensed Bold"/>
                <a:cs typeface="Roboto Condensed Bold"/>
                <a:sym typeface="Roboto Condensed Bold"/>
              </a:rPr>
              <a:t>KON</a:t>
            </a:r>
            <a:r>
              <a:t>trolliere die </a:t>
            </a:r>
            <a:r>
              <a:rPr i="1"/>
              <a:t>Sekundärvarianz</a:t>
            </a:r>
            <a:r>
              <a:t> (</a:t>
            </a:r>
            <a:r>
              <a:rPr i="1"/>
              <a:t>Systematischer Fehler</a:t>
            </a:r>
            <a:r>
              <a:t>): Sorge dafür, dass systematische Fehler (bekannte Störvariablen) in allen Gruppen gleich wirken und bestimme deren Einfluss.</a:t>
            </a:r>
          </a:p>
          <a:p>
            <a:pPr marL="381000" indent="-381000">
              <a:spcBef>
                <a:spcPts val="800"/>
              </a:spcBef>
              <a:buClr>
                <a:schemeClr val="accent5"/>
              </a:buClr>
              <a:buSzPct val="70000"/>
              <a:buFont typeface="Arial"/>
              <a:buChar char="▶︎"/>
              <a:defRPr sz="2400"/>
            </a:pPr>
            <a:r>
              <a:rPr>
                <a:latin typeface="Roboto Condensed Bold"/>
                <a:ea typeface="Roboto Condensed Bold"/>
                <a:cs typeface="Roboto Condensed Bold"/>
                <a:sym typeface="Roboto Condensed Bold"/>
              </a:rPr>
              <a:t>MIN</a:t>
            </a:r>
            <a:r>
              <a:t>imiere die </a:t>
            </a:r>
            <a:r>
              <a:rPr i="1"/>
              <a:t>Fehlervarianz</a:t>
            </a:r>
            <a:r>
              <a:t> (</a:t>
            </a:r>
            <a:r>
              <a:rPr i="1"/>
              <a:t>Zufallsfehler</a:t>
            </a:r>
            <a:r>
              <a:t>): Vermeide unsystematische (zufällige) Merkmalsfluktuationen auf Seiten der Versuchssituation, der Datenerfassung und der Datenverarbeitung.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Maximiere die Primärvarianz…"/>
          <p:cNvSpPr/>
          <p:nvPr/>
        </p:nvSpPr>
        <p:spPr>
          <a:xfrm>
            <a:off x="112134" y="1361292"/>
            <a:ext cx="12557013" cy="78740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marL="244475" indent="-244475">
              <a:lnSpc>
                <a:spcPct val="90000"/>
              </a:lnSpc>
              <a:spcBef>
                <a:spcPts val="1700"/>
              </a:spcBef>
              <a:buClr>
                <a:srgbClr val="23A092"/>
              </a:buClr>
              <a:buSzPct val="100000"/>
              <a:buChar char="▪"/>
              <a:defRPr b="1" sz="2200">
                <a:solidFill>
                  <a:srgbClr val="00998A"/>
                </a:solidFill>
                <a:latin typeface="Arial"/>
                <a:ea typeface="Arial"/>
                <a:cs typeface="Arial"/>
                <a:sym typeface="Arial"/>
              </a:defRPr>
            </a:pPr>
            <a:r>
              <a:rPr u="sng">
                <a:solidFill>
                  <a:srgbClr val="262626"/>
                </a:solidFill>
              </a:rPr>
              <a:t>Max</a:t>
            </a:r>
            <a:r>
              <a:rPr>
                <a:solidFill>
                  <a:srgbClr val="262626"/>
                </a:solidFill>
              </a:rPr>
              <a:t>imiere die Primärvarianz</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Wahl von Extremgruppen</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Intensivierung des Stimulusmaterials</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Manipulationskontrolle</a:t>
            </a:r>
            <a:br/>
          </a:p>
          <a:p>
            <a:pPr marL="244475" indent="-244475">
              <a:lnSpc>
                <a:spcPct val="90000"/>
              </a:lnSpc>
              <a:spcBef>
                <a:spcPts val="1700"/>
              </a:spcBef>
              <a:buClr>
                <a:srgbClr val="23A092"/>
              </a:buClr>
              <a:buSzPct val="100000"/>
              <a:buChar char="▪"/>
              <a:defRPr b="1" sz="2200">
                <a:solidFill>
                  <a:srgbClr val="00998A"/>
                </a:solidFill>
                <a:latin typeface="Arial"/>
                <a:ea typeface="Arial"/>
                <a:cs typeface="Arial"/>
                <a:sym typeface="Arial"/>
              </a:defRPr>
            </a:pPr>
            <a:r>
              <a:rPr u="sng">
                <a:solidFill>
                  <a:srgbClr val="262626"/>
                </a:solidFill>
              </a:rPr>
              <a:t>Kon</a:t>
            </a:r>
            <a:r>
              <a:rPr>
                <a:solidFill>
                  <a:srgbClr val="262626"/>
                </a:solidFill>
              </a:rPr>
              <a:t>trolliere die Sekundärvarianz (systematischer Fehler) </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Coverstory und Verblindung</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Konstanthaltung eines Störfaktors für alle Versuchsgruppen und experimentellen Bedingungen</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Randomisierung der Probanden und der Bedingungen</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Umwandlung eines Störfaktors in eine weitere experimentelle UV („Kontrollvariable“)</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Elimination des Störfaktors (z. B. schalldichter Raum)</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Ausbalancieren (in jeder Gruppe z. B. die Hälfte in den lauten und die Hälfte in leisen Raum)</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Nachträgliche statistische Kontrolle: Kovarianzanalyse</a:t>
            </a:r>
            <a:br/>
          </a:p>
          <a:p>
            <a:pPr marL="244475" indent="-244475">
              <a:lnSpc>
                <a:spcPct val="90000"/>
              </a:lnSpc>
              <a:spcBef>
                <a:spcPts val="1700"/>
              </a:spcBef>
              <a:buClr>
                <a:srgbClr val="23A092"/>
              </a:buClr>
              <a:buSzPct val="100000"/>
              <a:buChar char="▪"/>
              <a:defRPr b="1" sz="2200">
                <a:solidFill>
                  <a:srgbClr val="00998A"/>
                </a:solidFill>
                <a:latin typeface="Arial"/>
                <a:ea typeface="Arial"/>
                <a:cs typeface="Arial"/>
                <a:sym typeface="Arial"/>
              </a:defRPr>
            </a:pPr>
            <a:r>
              <a:rPr u="sng">
                <a:solidFill>
                  <a:srgbClr val="262626"/>
                </a:solidFill>
              </a:rPr>
              <a:t>Min</a:t>
            </a:r>
            <a:r>
              <a:rPr>
                <a:solidFill>
                  <a:srgbClr val="262626"/>
                </a:solidFill>
              </a:rPr>
              <a:t>imiere die Fehlervarianz (unsystematischer Fehler)</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Wahl eines Wiederholungs-Versuchsplans</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Anheben der Standardisierung der Untersuchungssituation</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Erhöhung der Zuverlässigkeit und Gültigkeit des </a:t>
            </a:r>
            <a:br/>
            <a:r>
              <a:t>Messinstruments</a:t>
            </a:r>
          </a:p>
        </p:txBody>
      </p:sp>
      <p:sp>
        <p:nvSpPr>
          <p:cNvPr id="36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67" name="Sicherung der internen Validität: Das Max-Kon-Min-Prinzip"/>
          <p:cNvSpPr txBox="1"/>
          <p:nvPr>
            <p:ph type="body" idx="21"/>
          </p:nvPr>
        </p:nvSpPr>
        <p:spPr>
          <a:prstGeom prst="rect">
            <a:avLst/>
          </a:prstGeom>
        </p:spPr>
        <p:txBody>
          <a:bodyPr/>
          <a:lstStyle>
            <a:lvl1pPr marL="115570" marR="115570" indent="115570" defTabSz="1183436">
              <a:defRPr sz="5642"/>
            </a:lvl1pPr>
          </a:lstStyle>
          <a:p>
            <a:pPr/>
            <a:r>
              <a:t>Sicherung der internen Validität: Das Max-Kon-Min-Prinzip</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0" name="Taxonomie an Kontrolltechniken"/>
          <p:cNvSpPr txBox="1"/>
          <p:nvPr>
            <p:ph type="body" idx="21"/>
          </p:nvPr>
        </p:nvSpPr>
        <p:spPr>
          <a:prstGeom prst="rect">
            <a:avLst/>
          </a:prstGeom>
        </p:spPr>
        <p:txBody>
          <a:bodyPr/>
          <a:lstStyle/>
          <a:p>
            <a:pPr/>
            <a:r>
              <a:t>Taxonomie an Kontrolltechniken</a:t>
            </a:r>
          </a:p>
        </p:txBody>
      </p:sp>
      <p:pic>
        <p:nvPicPr>
          <p:cNvPr id="371" name="Bild" descr="Bild"/>
          <p:cNvPicPr>
            <a:picLocks noChangeAspect="1"/>
          </p:cNvPicPr>
          <p:nvPr/>
        </p:nvPicPr>
        <p:blipFill>
          <a:blip r:embed="rId2">
            <a:extLst/>
          </a:blip>
          <a:srcRect l="3013" t="3586" r="5265" b="9760"/>
          <a:stretch>
            <a:fillRect/>
          </a:stretch>
        </p:blipFill>
        <p:spPr>
          <a:xfrm>
            <a:off x="2641859" y="2313683"/>
            <a:ext cx="6974326" cy="455764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74" name="MAXimierung der Primärvarianz"/>
          <p:cNvSpPr txBox="1"/>
          <p:nvPr>
            <p:ph type="body" idx="21"/>
          </p:nvPr>
        </p:nvSpPr>
        <p:spPr>
          <a:prstGeom prst="rect">
            <a:avLst/>
          </a:prstGeom>
        </p:spPr>
        <p:txBody>
          <a:bodyPr/>
          <a:lstStyle/>
          <a:p>
            <a:pPr/>
            <a:r>
              <a:t>MAXimierung der Primärvarianz</a:t>
            </a:r>
          </a:p>
        </p:txBody>
      </p:sp>
      <p:sp>
        <p:nvSpPr>
          <p:cNvPr id="375" name="Wähle die Stufen der UV so, dass möglichst große Unterschiede in der AV zwischen den Gruppen entstehen.…"/>
          <p:cNvSpPr txBox="1"/>
          <p:nvPr>
            <p:ph type="body" idx="22"/>
          </p:nvPr>
        </p:nvSpPr>
        <p:spPr>
          <a:prstGeom prst="rect">
            <a:avLst/>
          </a:prstGeom>
        </p:spPr>
        <p:txBody>
          <a:bodyPr/>
          <a:lstStyle/>
          <a:p>
            <a:pPr/>
            <a:r>
              <a:t>Wähle die Stufen der UV so, dass möglichst große Unterschiede in der AV zwischen den Gruppen entstehen. </a:t>
            </a:r>
          </a:p>
          <a:p>
            <a:pPr/>
            <a:r>
              <a:t>Kontrolltechniken:</a:t>
            </a:r>
          </a:p>
          <a:p>
            <a:pPr/>
            <a:r>
              <a:t>Wahl von mehreren Bedingungen (&gt; 2 Stufen), „optimale Stufen“</a:t>
            </a:r>
          </a:p>
          <a:p>
            <a:pPr/>
            <a:r>
              <a:t>Wahl von mehrfaktoriellen Designs (Umwandlung eines Störfaktors in eine weitere Variable („Kontrollvariable)</a:t>
            </a:r>
            <a:br/>
            <a:r>
              <a:t>Achtung: Bei mehr als 2 Faktoren wird die Interpretation von Wechselwirkungen problematisch!</a:t>
            </a:r>
          </a:p>
          <a:p>
            <a:pPr/>
            <a:r>
              <a:t>Wahl von extremen Bedingungen („Extremgruppen“)</a:t>
            </a:r>
            <a:br/>
            <a:r>
              <a:t>Achtung: Gefahr von Trivialergebnissen!</a:t>
            </a:r>
          </a:p>
          <a:p>
            <a:pPr/>
            <a:r>
              <a:t>Ziel: Effekte der UV durch die Versuchsplanung möglichst „maximal“ zum Vorschein bringen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Grundlagen von Untersuchungsdesigns"/>
          <p:cNvSpPr txBox="1"/>
          <p:nvPr>
            <p:ph type="title"/>
          </p:nvPr>
        </p:nvSpPr>
        <p:spPr>
          <a:xfrm>
            <a:off x="650239" y="4758266"/>
            <a:ext cx="11704322" cy="2931226"/>
          </a:xfrm>
          <a:prstGeom prst="rect">
            <a:avLst/>
          </a:prstGeom>
        </p:spPr>
        <p:txBody>
          <a:bodyPr/>
          <a:lstStyle/>
          <a:p>
            <a:pPr/>
            <a:r>
              <a:t>Grundlagen von Untersuchungsdesigns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78" name="KONtrolle der Sekundärvarianz - Überblick"/>
          <p:cNvSpPr txBox="1"/>
          <p:nvPr>
            <p:ph type="body" idx="21"/>
          </p:nvPr>
        </p:nvSpPr>
        <p:spPr>
          <a:prstGeom prst="rect">
            <a:avLst/>
          </a:prstGeom>
        </p:spPr>
        <p:txBody>
          <a:bodyPr/>
          <a:lstStyle/>
          <a:p>
            <a:pPr/>
            <a:r>
              <a:t>KONtrolle der Sekundärvarianz - Überblick</a:t>
            </a:r>
          </a:p>
        </p:txBody>
      </p:sp>
      <p:sp>
        <p:nvSpPr>
          <p:cNvPr id="379" name="Sorge dafür, dass systematische Fehler (bekannte Störvariablen) in allen Gruppen gleich wirken und/oder bestimme deren Einfluss.…"/>
          <p:cNvSpPr txBox="1"/>
          <p:nvPr>
            <p:ph type="body" idx="22"/>
          </p:nvPr>
        </p:nvSpPr>
        <p:spPr>
          <a:prstGeom prst="rect">
            <a:avLst/>
          </a:prstGeom>
        </p:spPr>
        <p:txBody>
          <a:bodyPr/>
          <a:lstStyle/>
          <a:p>
            <a:pPr/>
            <a:r>
              <a:t>Sorge dafür, dass systematische Fehler (bekannte Störvariablen) in allen Gruppen gleich wirken und/oder bestimme deren Einfluss.</a:t>
            </a:r>
          </a:p>
          <a:p>
            <a:pPr/>
            <a:r>
              <a:t>Kontrolltechniken: </a:t>
            </a:r>
          </a:p>
          <a:p>
            <a:pPr lvl="1" marL="774700" indent="-190500">
              <a:buClr>
                <a:schemeClr val="accent5"/>
              </a:buClr>
              <a:buFont typeface="Arial"/>
              <a:buChar char="▶︎"/>
            </a:pPr>
            <a:r>
              <a:t>vor der Datenerhebung: </a:t>
            </a:r>
          </a:p>
          <a:p>
            <a:pPr lvl="1" marL="774700" indent="-190500">
              <a:buClr>
                <a:schemeClr val="accent5"/>
              </a:buClr>
              <a:buFont typeface="Arial"/>
              <a:buChar char="▶︎"/>
            </a:pPr>
            <a:r>
              <a:t>Umwandlung von Sekundärvarianz bzw. Störvariable in UV </a:t>
            </a:r>
          </a:p>
          <a:p>
            <a:pPr lvl="1" marL="774700" indent="-190500">
              <a:buClr>
                <a:schemeClr val="accent5"/>
              </a:buClr>
              <a:buFont typeface="Arial"/>
              <a:buChar char="▶︎"/>
            </a:pPr>
            <a:r>
              <a:t>Randomisierung oder Parallelisierung (Blockbildung/Schichtung) </a:t>
            </a:r>
          </a:p>
          <a:p>
            <a:pPr lvl="1" marL="774700" indent="-190500">
              <a:buClr>
                <a:schemeClr val="accent5"/>
              </a:buClr>
              <a:buFont typeface="Arial"/>
              <a:buChar char="▶︎"/>
            </a:pPr>
            <a:r>
              <a:t>Messwiederholung</a:t>
            </a:r>
          </a:p>
          <a:p>
            <a:pPr/>
            <a:r>
              <a:t>während der Datenerhebung: Konstanthaltung</a:t>
            </a:r>
          </a:p>
          <a:p>
            <a:pPr/>
            <a:r>
              <a:t>nach der Datenerhebung: Kovarianzanalystische Kontrolle</a:t>
            </a:r>
          </a:p>
          <a:p>
            <a:pPr/>
            <a:r>
              <a:t>Ziel: Effekte von „Nicht-UVn“, die als Störvariablen einen systematischen Einfluss haben können, bestmöglich unter Kontrolle halten.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82" name="KONtrolle der Sekundärvarianz vor der Datenerhebung I"/>
          <p:cNvSpPr txBox="1"/>
          <p:nvPr>
            <p:ph type="body" idx="21"/>
          </p:nvPr>
        </p:nvSpPr>
        <p:spPr>
          <a:prstGeom prst="rect">
            <a:avLst/>
          </a:prstGeom>
        </p:spPr>
        <p:txBody>
          <a:bodyPr/>
          <a:lstStyle>
            <a:lvl1pPr marL="120650" marR="120650" indent="120650" defTabSz="1235455">
              <a:defRPr sz="5890"/>
            </a:lvl1pPr>
          </a:lstStyle>
          <a:p>
            <a:pPr/>
            <a:r>
              <a:t>KONtrolle der Sekundärvarianz vor der Datenerhebung I</a:t>
            </a:r>
          </a:p>
        </p:txBody>
      </p:sp>
      <p:sp>
        <p:nvSpPr>
          <p:cNvPr id="383" name="Umwandlung von Störvariablen in zusätzliche UVs…"/>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Umwandlung von Störvariablen in zusätzliche UVs</a:t>
            </a:r>
          </a:p>
          <a:p>
            <a:pPr/>
            <a:r>
              <a:t>Vorgehen: </a:t>
            </a:r>
          </a:p>
          <a:p>
            <a:pPr lvl="1" marL="774700" indent="-190500">
              <a:buClr>
                <a:schemeClr val="accent5"/>
              </a:buClr>
              <a:buFont typeface="Arial"/>
              <a:buChar char="▶︎"/>
            </a:pPr>
            <a:r>
              <a:t>Umwandlung einer Störvariablen in zusätzliche UV </a:t>
            </a:r>
          </a:p>
          <a:p>
            <a:pPr lvl="1" marL="774700" indent="-190500">
              <a:buClr>
                <a:schemeClr val="accent5"/>
              </a:buClr>
              <a:buFont typeface="Arial"/>
              <a:buChar char="▶︎"/>
            </a:pPr>
            <a:r>
              <a:t>Beispiele: Alter, Geschlecht, Intelligenz, Schulbildung, Vorwissen</a:t>
            </a:r>
          </a:p>
          <a:p>
            <a:pPr lvl="1" marL="774700" indent="-190500">
              <a:buClr>
                <a:schemeClr val="accent5"/>
              </a:buClr>
              <a:buFont typeface="Arial"/>
              <a:buChar char="▶︎"/>
            </a:pPr>
            <a:r>
              <a:t>Ziel: Kontrolle von Störvariablen (z. B. interindividuelle Varianz)</a:t>
            </a:r>
          </a:p>
          <a:p>
            <a:pPr/>
            <a:r>
              <a:t>Vorteile:</a:t>
            </a:r>
          </a:p>
          <a:p>
            <a:pPr lvl="1" marL="774700" indent="-190500">
              <a:buClr>
                <a:schemeClr val="accent5"/>
              </a:buClr>
              <a:buFont typeface="Arial"/>
              <a:buChar char="▶︎"/>
            </a:pPr>
            <a:r>
              <a:t>Zusätzliche Informationen über Störvariablen</a:t>
            </a:r>
          </a:p>
          <a:p>
            <a:pPr lvl="1" marL="774700" indent="-190500">
              <a:buClr>
                <a:schemeClr val="accent5"/>
              </a:buClr>
              <a:buFont typeface="Arial"/>
              <a:buChar char="▶︎"/>
            </a:pPr>
            <a:r>
              <a:t>Aus umgewandelter UV resultierende Varianz kann aus Gesamtvarianz herausgerechnet werden (z. B. Kovarianzanalyse in der Datenauswertung)</a:t>
            </a:r>
          </a:p>
          <a:p>
            <a:pPr/>
            <a:r>
              <a:t>Nachteil:</a:t>
            </a:r>
          </a:p>
          <a:p>
            <a:pPr lvl="1" marL="774700" indent="-190500">
              <a:buClr>
                <a:schemeClr val="accent5"/>
              </a:buClr>
              <a:buFont typeface="Arial"/>
              <a:buChar char="▶︎"/>
            </a:pPr>
            <a:r>
              <a:t>Kenntnis über Störvariablen, die mit AV korrelieren, wird benötigt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86" name="KONtrolle der Sekundärvarianz vor der Datenerhebung II"/>
          <p:cNvSpPr txBox="1"/>
          <p:nvPr>
            <p:ph type="body" idx="21"/>
          </p:nvPr>
        </p:nvSpPr>
        <p:spPr>
          <a:prstGeom prst="rect">
            <a:avLst/>
          </a:prstGeom>
        </p:spPr>
        <p:txBody>
          <a:bodyPr/>
          <a:lstStyle>
            <a:lvl1pPr marL="119379" marR="119379" indent="119379" defTabSz="1222451">
              <a:defRPr sz="5828"/>
            </a:lvl1pPr>
          </a:lstStyle>
          <a:p>
            <a:pPr/>
            <a:r>
              <a:t>KONtrolle der Sekundärvarianz vor der Datenerhebung II</a:t>
            </a:r>
          </a:p>
        </p:txBody>
      </p:sp>
      <p:sp>
        <p:nvSpPr>
          <p:cNvPr id="387" name="Randomisierung…"/>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Randomisierung</a:t>
            </a:r>
          </a:p>
          <a:p>
            <a:pPr/>
            <a:r>
              <a:t>Annahme: Gebildete Zufallsstichproben, die derselben Population entstammen, gleichen einander weitgehend</a:t>
            </a:r>
          </a:p>
          <a:p>
            <a:pPr/>
            <a:r>
              <a:t>Vorgehen:</a:t>
            </a:r>
          </a:p>
          <a:p>
            <a:pPr lvl="1" marL="774700" indent="-190500">
              <a:buClr>
                <a:schemeClr val="accent5"/>
              </a:buClr>
              <a:buFont typeface="Arial"/>
              <a:buChar char="▶︎"/>
            </a:pPr>
            <a:r>
              <a:t>Zufällige Zuweisung der Probanden zu den Versuchsbedingungen</a:t>
            </a:r>
          </a:p>
          <a:p>
            <a:pPr lvl="1" marL="774700" indent="-190500">
              <a:buClr>
                <a:schemeClr val="accent5"/>
              </a:buClr>
              <a:buFont typeface="Arial"/>
              <a:buChar char="▶︎"/>
            </a:pPr>
            <a:r>
              <a:t>Beispiele: Münzwurf, Loseziehen, Zufallszahlentabelle</a:t>
            </a:r>
          </a:p>
          <a:p>
            <a:pPr/>
            <a:r>
              <a:t>Vorteil:</a:t>
            </a:r>
          </a:p>
          <a:p>
            <a:pPr lvl="1" marL="774700" indent="-190500">
              <a:buClr>
                <a:schemeClr val="accent5"/>
              </a:buClr>
              <a:buFont typeface="Arial"/>
              <a:buChar char="▶︎"/>
            </a:pPr>
            <a:r>
              <a:t>Anwendung, wenn Vielzahl möglicher Störvariablen kontrolliert werden soll, über deren Effekt nichts Genaueres bekannt ist</a:t>
            </a:r>
          </a:p>
          <a:p>
            <a:pPr lvl="1" marL="774700" indent="-190500">
              <a:buClr>
                <a:schemeClr val="accent5"/>
              </a:buClr>
              <a:buFont typeface="Arial"/>
              <a:buChar char="▶︎"/>
            </a:pPr>
            <a:r>
              <a:t>Unbekannte Unbekannte werden automatisch mit kontrolliert (wenn man Glück hat!)</a:t>
            </a:r>
          </a:p>
          <a:p>
            <a:pPr/>
            <a:r>
              <a:t>Nachteile:</a:t>
            </a:r>
          </a:p>
          <a:p>
            <a:pPr lvl="1" marL="774700" indent="-190500">
              <a:buClr>
                <a:schemeClr val="accent5"/>
              </a:buClr>
              <a:buFont typeface="Arial"/>
              <a:buChar char="▶︎"/>
            </a:pPr>
            <a:r>
              <a:t>Nicht effektiv, wenn Stichproben klein sind</a:t>
            </a:r>
          </a:p>
          <a:p>
            <a:pPr lvl="1" marL="774700" indent="-190500">
              <a:buClr>
                <a:schemeClr val="accent5"/>
              </a:buClr>
              <a:buFont typeface="Arial"/>
              <a:buChar char="▶︎"/>
            </a:pPr>
            <a:r>
              <a:t>Vergleichbarkeit ist nie sicher, daher sollten die die relevanten Statistiken der Gruppen jeweils berichtet werden (z. B. Alter, Bildung, Persönlichkeit…)</a:t>
            </a:r>
          </a:p>
          <a:p>
            <a:pPr lvl="1" marL="774700" indent="-190500">
              <a:buClr>
                <a:schemeClr val="accent5"/>
              </a:buClr>
              <a:buFont typeface="Arial"/>
              <a:buChar char="▶︎"/>
            </a:pPr>
            <a:r>
              <a:t>Insgesamt ist Parallelisierung wahrscheinlich effektiver als Randomisierung*</a:t>
            </a:r>
          </a:p>
        </p:txBody>
      </p:sp>
      <p:sp>
        <p:nvSpPr>
          <p:cNvPr id="388" name="*Saint-Mont, U. (2015). Randomization Does Not Help Much, Comparability Does. PloS one, 10(7), e0132102."/>
          <p:cNvSpPr/>
          <p:nvPr/>
        </p:nvSpPr>
        <p:spPr>
          <a:xfrm>
            <a:off x="133686" y="8760287"/>
            <a:ext cx="8809978" cy="32743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defTabSz="457200">
              <a:lnSpc>
                <a:spcPts val="3000"/>
              </a:lnSpc>
              <a:defRPr sz="1400" u="sng">
                <a:solidFill>
                  <a:srgbClr val="232323"/>
                </a:solidFill>
                <a:uFill>
                  <a:solidFill>
                    <a:srgbClr val="0070C0"/>
                  </a:solidFill>
                </a:uFill>
                <a:latin typeface="Arial"/>
                <a:ea typeface="Arial"/>
                <a:cs typeface="Arial"/>
                <a:sym typeface="Arial"/>
              </a:defRPr>
            </a:pPr>
            <a:r>
              <a:t>*Saint-Mont, U. (2015). Randomization Does Not Help Much, Comparability Does. </a:t>
            </a:r>
            <a:r>
              <a:rPr i="1"/>
              <a:t>PloS one</a:t>
            </a:r>
            <a:r>
              <a:t>, </a:t>
            </a:r>
            <a:r>
              <a:rPr i="1"/>
              <a:t>10</a:t>
            </a:r>
            <a:r>
              <a:t>(7), e0132102.</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91" name="Blocking (Stratifizierung)"/>
          <p:cNvSpPr txBox="1"/>
          <p:nvPr>
            <p:ph type="body" idx="21"/>
          </p:nvPr>
        </p:nvSpPr>
        <p:spPr>
          <a:prstGeom prst="rect">
            <a:avLst/>
          </a:prstGeom>
        </p:spPr>
        <p:txBody>
          <a:bodyPr/>
          <a:lstStyle/>
          <a:p>
            <a:pPr/>
            <a:r>
              <a:t>Blocking (Stratifizierung)</a:t>
            </a:r>
          </a:p>
        </p:txBody>
      </p:sp>
      <p:pic>
        <p:nvPicPr>
          <p:cNvPr id="392" name="Bild" descr="Bild"/>
          <p:cNvPicPr>
            <a:picLocks noChangeAspect="1"/>
          </p:cNvPicPr>
          <p:nvPr/>
        </p:nvPicPr>
        <p:blipFill>
          <a:blip r:embed="rId2">
            <a:extLst/>
          </a:blip>
          <a:stretch>
            <a:fillRect/>
          </a:stretch>
        </p:blipFill>
        <p:spPr>
          <a:xfrm>
            <a:off x="2009105" y="3431154"/>
            <a:ext cx="8850490" cy="1661726"/>
          </a:xfrm>
          <a:prstGeom prst="rect">
            <a:avLst/>
          </a:prstGeom>
          <a:ln w="12700">
            <a:miter lim="400000"/>
          </a:ln>
        </p:spPr>
      </p:pic>
      <p:sp>
        <p:nvSpPr>
          <p:cNvPr id="393" name="Beispiel"/>
          <p:cNvSpPr/>
          <p:nvPr/>
        </p:nvSpPr>
        <p:spPr>
          <a:xfrm rot="1374360">
            <a:off x="9919658" y="3367983"/>
            <a:ext cx="1466356" cy="605706"/>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defRPr sz="2400">
                <a:latin typeface="Arial"/>
                <a:ea typeface="Arial"/>
                <a:cs typeface="Arial"/>
                <a:sym typeface="Arial"/>
              </a:defRPr>
            </a:lvl1pPr>
          </a:lstStyle>
          <a:p>
            <a:pPr/>
            <a:r>
              <a:t>Beispiel</a:t>
            </a:r>
          </a:p>
        </p:txBody>
      </p:sp>
      <p:sp>
        <p:nvSpPr>
          <p:cNvPr id="394" name="Dreieck"/>
          <p:cNvSpPr/>
          <p:nvPr/>
        </p:nvSpPr>
        <p:spPr>
          <a:xfrm>
            <a:off x="2255906" y="5163083"/>
            <a:ext cx="8843672" cy="6581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395" name="z. B. Alter"/>
          <p:cNvSpPr/>
          <p:nvPr/>
        </p:nvSpPr>
        <p:spPr>
          <a:xfrm>
            <a:off x="2220808" y="5207373"/>
            <a:ext cx="142341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atin typeface="Arial"/>
                <a:ea typeface="Arial"/>
                <a:cs typeface="Arial"/>
                <a:sym typeface="Arial"/>
              </a:defRPr>
            </a:lvl1pPr>
          </a:lstStyle>
          <a:p>
            <a:pPr/>
            <a:r>
              <a:t>z. B. Alter</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98" name="KONtrolle der Sekundärvarianz vor der Datenerhebung III"/>
          <p:cNvSpPr txBox="1"/>
          <p:nvPr>
            <p:ph type="body" idx="21"/>
          </p:nvPr>
        </p:nvSpPr>
        <p:spPr>
          <a:prstGeom prst="rect">
            <a:avLst/>
          </a:prstGeom>
        </p:spPr>
        <p:txBody>
          <a:bodyPr/>
          <a:lstStyle>
            <a:lvl1pPr marL="118110" marR="118110" indent="118110" defTabSz="1209446">
              <a:defRPr sz="5766"/>
            </a:lvl1pPr>
          </a:lstStyle>
          <a:p>
            <a:pPr/>
            <a:r>
              <a:t>KONtrolle der Sekundärvarianz vor der Datenerhebung III</a:t>
            </a:r>
          </a:p>
        </p:txBody>
      </p:sp>
      <p:sp>
        <p:nvSpPr>
          <p:cNvPr id="399" name="Parallelisierung…"/>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Parallelisierung</a:t>
            </a:r>
          </a:p>
          <a:p>
            <a:pPr/>
            <a:r>
              <a:t>Spezialfall einer Umwandlung von Störvariablen in UV (z. B. Personenmerkmale wie Alter, Intelligenz)</a:t>
            </a:r>
          </a:p>
          <a:p>
            <a:pPr/>
            <a:r>
              <a:t>Zuordnung der Vpn zu den Versuchsbedingungen aufgrund der Merkmale, in denen man eine Einflussgröße auf die AV erwartet</a:t>
            </a:r>
            <a:br/>
          </a:p>
          <a:p>
            <a:pPr marL="127000" indent="0">
              <a:buClrTx/>
              <a:buSzTx/>
              <a:buFontTx/>
              <a:buNone/>
              <a:defRPr>
                <a:latin typeface="Roboto Condensed Bold"/>
                <a:ea typeface="Roboto Condensed Bold"/>
                <a:cs typeface="Roboto Condensed Bold"/>
                <a:sym typeface="Roboto Condensed Bold"/>
              </a:defRPr>
            </a:pPr>
            <a:r>
              <a:t>Blockbildung („Mischung“ aus Randomisierung und Parallelisierung)</a:t>
            </a:r>
          </a:p>
          <a:p>
            <a:pPr/>
            <a:r>
              <a:t>Auswahl von Vpn, die sich hinsichtlich Parallelisierungsmerkmal gleichen</a:t>
            </a:r>
          </a:p>
          <a:p>
            <a:pPr/>
            <a:r>
              <a:t>Aufstellen einer Rangreihe (bezogen auf Ausprägung des Parallelisierungsmerkmals)</a:t>
            </a:r>
          </a:p>
          <a:p>
            <a:pPr/>
            <a:r>
              <a:t>Bildung von “Blöcken” von Vpn mit jeweils benachbarten Rangplätzen</a:t>
            </a:r>
            <a:br/>
            <a:r>
              <a:t>(Gedanke: Vpn eines Blocks sind sich hinsichtlich Parallelisierungsmerkmal ähnlicher als Vpn aus unterschiedlichen Blöcken)</a:t>
            </a:r>
          </a:p>
          <a:p>
            <a:pPr/>
            <a:r>
              <a:t>Zuordnung der Vpn eines “Blocks” zu Versuchsbedingung erfolgt dann per Zufall (“Randomisierung”): “Statistische Zwillinge”</a:t>
            </a:r>
          </a:p>
        </p:txBody>
      </p:sp>
      <p:sp>
        <p:nvSpPr>
          <p:cNvPr id="400" name="Text"/>
          <p:cNvSpPr/>
          <p:nvPr/>
        </p:nvSpPr>
        <p:spPr>
          <a:xfrm>
            <a:off x="185452" y="1210168"/>
            <a:ext cx="11606926" cy="5511463"/>
          </a:xfrm>
          <a:prstGeom prst="rect">
            <a:avLst/>
          </a:prstGeom>
          <a:ln w="12700">
            <a:miter lim="400000"/>
          </a:ln>
        </p:spPr>
        <p:txBody>
          <a:bodyPr lIns="65023" tIns="65023" rIns="65023" bIns="65023">
            <a:spAutoFit/>
          </a:bodyPr>
          <a:lstStyle/>
          <a:p>
            <a:pPr>
              <a:spcBef>
                <a:spcPts val="1700"/>
              </a:spcBef>
              <a:defRPr b="1" sz="2200">
                <a:solidFill>
                  <a:srgbClr val="00998A"/>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03" name="KONtrolle der Sekundärvarianz vor der Datenerhebung IV"/>
          <p:cNvSpPr txBox="1"/>
          <p:nvPr>
            <p:ph type="body" idx="21"/>
          </p:nvPr>
        </p:nvSpPr>
        <p:spPr>
          <a:prstGeom prst="rect">
            <a:avLst/>
          </a:prstGeom>
        </p:spPr>
        <p:txBody>
          <a:bodyPr/>
          <a:lstStyle>
            <a:lvl1pPr marL="118110" marR="118110" indent="118110" defTabSz="1209446">
              <a:defRPr sz="5766"/>
            </a:lvl1pPr>
          </a:lstStyle>
          <a:p>
            <a:pPr/>
            <a:r>
              <a:t>KONtrolle der Sekundärvarianz vor der Datenerhebung IV</a:t>
            </a:r>
          </a:p>
        </p:txBody>
      </p:sp>
      <p:sp>
        <p:nvSpPr>
          <p:cNvPr id="404" name="Messwiederholung…"/>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Messwiederholung</a:t>
            </a:r>
          </a:p>
          <a:p>
            <a:pPr/>
            <a:r>
              <a:t>Vorgehen: Alle Vpn werden unter allen Versuchsbedingungen untersucht</a:t>
            </a:r>
          </a:p>
          <a:p>
            <a:pPr/>
            <a:r>
              <a:t>Ziel: Kontrolle der interindividuellen Varianz (keine interindividuellen Unterschiede zwischen Bedingungen)</a:t>
            </a:r>
          </a:p>
          <a:p>
            <a:pPr/>
            <a:r>
              <a:t>Vorteile:</a:t>
            </a:r>
          </a:p>
          <a:p>
            <a:pPr lvl="1" marL="774700" indent="-190500">
              <a:buClr>
                <a:schemeClr val="accent5"/>
              </a:buClr>
              <a:buFont typeface="Arial"/>
              <a:buChar char="▶︎"/>
            </a:pPr>
            <a:r>
              <a:t>Kenntnis über Personenvariablen, die mit AV korrelieren, nicht nötig</a:t>
            </a:r>
          </a:p>
          <a:p>
            <a:pPr lvl="1" marL="774700" indent="-190500">
              <a:buClr>
                <a:schemeClr val="accent5"/>
              </a:buClr>
              <a:buFont typeface="Arial"/>
              <a:buChar char="▶︎"/>
            </a:pPr>
            <a:r>
              <a:t>Versuchsdurchführung ist ökonomisch</a:t>
            </a:r>
          </a:p>
          <a:p>
            <a:pPr/>
            <a:r>
              <a:t>Nachteile:</a:t>
            </a:r>
          </a:p>
          <a:p>
            <a:pPr lvl="1" marL="774700" indent="-190500">
              <a:buClr>
                <a:schemeClr val="accent5"/>
              </a:buClr>
              <a:buFont typeface="Arial"/>
              <a:buChar char="▶︎"/>
            </a:pPr>
            <a:r>
              <a:t>Vpn sind keine “statische” Einheiten, die von Messung zu Messung konstant bleiben (z. B. Lernfähigkeit, Ermüdung)</a:t>
            </a:r>
          </a:p>
          <a:p>
            <a:pPr lvl="1" marL="774700" indent="-190500">
              <a:buClr>
                <a:schemeClr val="accent5"/>
              </a:buClr>
              <a:buFont typeface="Arial"/>
              <a:buChar char="▶︎"/>
            </a:pPr>
            <a:r>
              <a:t>erhöhter Aufwand (für Vpn)</a:t>
            </a:r>
          </a:p>
          <a:p>
            <a:pPr lvl="1" marL="774700" indent="-190500">
              <a:buClr>
                <a:schemeClr val="accent5"/>
              </a:buClr>
              <a:buFont typeface="Arial"/>
              <a:buChar char="▶︎"/>
            </a:pPr>
            <a:r>
              <a:t>Probleme bei abhängigen Untersuchungsplänen</a:t>
            </a:r>
          </a:p>
          <a:p>
            <a:pPr lvl="1" marL="774700" indent="-190500">
              <a:buClr>
                <a:schemeClr val="accent5"/>
              </a:buClr>
              <a:buFont typeface="Arial"/>
              <a:buChar char="▶︎"/>
            </a:pPr>
            <a:r>
              <a:t>Konfundierung zwischen den UVn und der gewählten  Darbietungsabfolge der Bedingungen</a:t>
            </a:r>
          </a:p>
          <a:p>
            <a:pPr lvl="1" marL="774700" indent="-190500">
              <a:buClr>
                <a:schemeClr val="accent5"/>
              </a:buClr>
              <a:buFont typeface="Arial"/>
              <a:buChar char="▶︎"/>
            </a:pPr>
            <a:r>
              <a:t>Übertragungseffekte („Carry-over Effekte“)</a:t>
            </a:r>
          </a:p>
          <a:p>
            <a:pPr/>
            <a:r>
              <a:t>Methode: Konstanthaltung von Zeiteffekten</a:t>
            </a:r>
          </a:p>
          <a:p>
            <a:pPr lvl="1" marL="774700" indent="-190500">
              <a:buClr>
                <a:schemeClr val="accent5"/>
              </a:buClr>
              <a:buFont typeface="Arial"/>
              <a:buChar char="▶︎"/>
            </a:pPr>
            <a:r>
              <a:t>Vollständige Permutation oder unvollständige Permutation aller möglichen Behandlungskombinationen</a:t>
            </a:r>
          </a:p>
        </p:txBody>
      </p:sp>
      <p:sp>
        <p:nvSpPr>
          <p:cNvPr id="405" name="Text"/>
          <p:cNvSpPr/>
          <p:nvPr/>
        </p:nvSpPr>
        <p:spPr>
          <a:xfrm>
            <a:off x="151273" y="1406363"/>
            <a:ext cx="12391778" cy="7482502"/>
          </a:xfrm>
          <a:prstGeom prst="rect">
            <a:avLst/>
          </a:prstGeom>
          <a:ln w="12700">
            <a:miter lim="400000"/>
          </a:ln>
        </p:spPr>
        <p:txBody>
          <a:bodyPr lIns="65023" tIns="65023" rIns="65023" bIns="65023">
            <a:spAutoFit/>
          </a:bodyPr>
          <a:lstStyle/>
          <a:p>
            <a:pPr>
              <a:spcBef>
                <a:spcPts val="800"/>
              </a:spcBef>
              <a:defRPr b="1" sz="2800">
                <a:solidFill>
                  <a:srgbClr val="00998A"/>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08" name="MINimierung der Fehlervarianz I"/>
          <p:cNvSpPr txBox="1"/>
          <p:nvPr>
            <p:ph type="body" idx="21"/>
          </p:nvPr>
        </p:nvSpPr>
        <p:spPr>
          <a:prstGeom prst="rect">
            <a:avLst/>
          </a:prstGeom>
        </p:spPr>
        <p:txBody>
          <a:bodyPr/>
          <a:lstStyle/>
          <a:p>
            <a:pPr/>
            <a:r>
              <a:t>MINimierung der Fehlervarianz I</a:t>
            </a:r>
          </a:p>
        </p:txBody>
      </p:sp>
      <p:sp>
        <p:nvSpPr>
          <p:cNvPr id="409" name="Vermeide unsystematische (zufällige) Merkmalsfluktuationen auf Seiten der Versuchssituation, der Datenerfassung und der Datenverarbeitung.…"/>
          <p:cNvSpPr txBox="1"/>
          <p:nvPr>
            <p:ph type="body" idx="22"/>
          </p:nvPr>
        </p:nvSpPr>
        <p:spPr>
          <a:prstGeom prst="rect">
            <a:avLst/>
          </a:prstGeom>
        </p:spPr>
        <p:txBody>
          <a:bodyPr/>
          <a:lstStyle/>
          <a:p>
            <a:pPr/>
            <a:r>
              <a:t>Vermeide unsystematische (zufällige) Merkmalsfluktuationen auf Seiten der Versuchssituation, der Datenerfassung und der Datenverarbeitung.</a:t>
            </a:r>
          </a:p>
          <a:p>
            <a:pPr/>
            <a:r>
              <a:t>Kontrolltechniken:</a:t>
            </a:r>
          </a:p>
          <a:p>
            <a:pPr/>
            <a:r>
              <a:t>Kontrollierte Untersuchungsbedingungen (Abschirmung, Eliminierung, Instruktion)</a:t>
            </a:r>
          </a:p>
          <a:p>
            <a:pPr/>
            <a:r>
              <a:t>Einsatz reliabler, valider und objektiver Erhebungsinstrumente (Beobachter, Messinstrumente)</a:t>
            </a:r>
          </a:p>
          <a:p>
            <a:pPr/>
            <a:r>
              <a:t>Doppelte Dateneingabe</a:t>
            </a:r>
          </a:p>
          <a:p>
            <a:pPr/>
            <a:r>
              <a:t>Ziel: Auswirkungen von unbekannten Störvariablen und (Daten-) Fehlern so klein wie möglich halten.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12" name="MINimierung der Fehlervarianz II – Typische Störvariablen"/>
          <p:cNvSpPr txBox="1"/>
          <p:nvPr>
            <p:ph type="body" idx="21"/>
          </p:nvPr>
        </p:nvSpPr>
        <p:spPr>
          <a:prstGeom prst="rect">
            <a:avLst/>
          </a:prstGeom>
        </p:spPr>
        <p:txBody>
          <a:bodyPr/>
          <a:lstStyle>
            <a:lvl1pPr marL="116839" marR="116839" indent="116839" defTabSz="1196441">
              <a:defRPr sz="5704"/>
            </a:lvl1pPr>
          </a:lstStyle>
          <a:p>
            <a:pPr/>
            <a:r>
              <a:t>MINimierung der Fehlervarianz II – Typische Störvariablen</a:t>
            </a:r>
          </a:p>
        </p:txBody>
      </p:sp>
      <p:sp>
        <p:nvSpPr>
          <p:cNvPr id="413" name="Situation…"/>
          <p:cNvSpPr txBox="1"/>
          <p:nvPr>
            <p:ph type="body" idx="22"/>
          </p:nvPr>
        </p:nvSpPr>
        <p:spPr>
          <a:prstGeom prst="rect">
            <a:avLst/>
          </a:prstGeom>
        </p:spPr>
        <p:txBody>
          <a:bodyPr/>
          <a:lstStyle/>
          <a:p>
            <a:pPr/>
            <a:r>
              <a:t>Situation</a:t>
            </a:r>
          </a:p>
          <a:p>
            <a:pPr lvl="1" marL="774700" indent="-190500">
              <a:buClr>
                <a:schemeClr val="accent5"/>
              </a:buClr>
              <a:buFont typeface="Arial"/>
              <a:buChar char="▶︎"/>
            </a:pPr>
            <a:r>
              <a:t>Untersuchungsort und Untersuchungszeit</a:t>
            </a:r>
          </a:p>
          <a:p>
            <a:pPr lvl="1" marL="774700" indent="-190500">
              <a:buClr>
                <a:schemeClr val="accent5"/>
              </a:buClr>
              <a:buFont typeface="Arial"/>
              <a:buChar char="▶︎"/>
            </a:pPr>
            <a:r>
              <a:t>Atmosphäre (Technik, weißer Kittel, ...)</a:t>
            </a:r>
            <a:br/>
          </a:p>
          <a:p>
            <a:pPr/>
            <a:r>
              <a:t>Versuchsperson</a:t>
            </a:r>
          </a:p>
          <a:p>
            <a:pPr lvl="1" marL="774700" indent="-190500">
              <a:buClr>
                <a:schemeClr val="accent5"/>
              </a:buClr>
              <a:buFont typeface="Arial"/>
              <a:buChar char="▶︎"/>
            </a:pPr>
            <a:r>
              <a:t>Motivation: „Intelligente Vp“, soziale Erwünschtheit, Bewertungsangst</a:t>
            </a:r>
          </a:p>
          <a:p>
            <a:pPr lvl="1" marL="774700" indent="-190500">
              <a:buClr>
                <a:schemeClr val="accent5"/>
              </a:buClr>
              <a:buFont typeface="Arial"/>
              <a:buChar char="▶︎"/>
            </a:pPr>
            <a:r>
              <a:t>Erwartung: Placebo (daher: mind. Einfachblindversuch)</a:t>
            </a:r>
          </a:p>
          <a:p>
            <a:pPr lvl="1" marL="774700" indent="-190500">
              <a:buClr>
                <a:schemeClr val="accent5"/>
              </a:buClr>
              <a:buFont typeface="Arial"/>
              <a:buChar char="▶︎"/>
            </a:pPr>
            <a:r>
              <a:t>Prozesse in der Vp: Aktivierung – Ermüdung, Lernen – Übung</a:t>
            </a:r>
            <a:br/>
          </a:p>
          <a:p>
            <a:pPr/>
            <a:r>
              <a:t>Instruktion</a:t>
            </a:r>
          </a:p>
          <a:p>
            <a:pPr lvl="1" marL="774700" indent="-190500">
              <a:buClr>
                <a:schemeClr val="accent5"/>
              </a:buClr>
              <a:buFont typeface="Arial"/>
              <a:buChar char="▶︎"/>
            </a:pPr>
            <a:r>
              <a:t>Eine zentrale Rolle, um diese Störfaktoren zu eliminieren oder konstant zu halten, spielt die Instruktion der Versuchsteilnehmer.</a:t>
            </a:r>
          </a:p>
          <a:p>
            <a:pPr lvl="1" marL="774700" indent="-190500">
              <a:buClr>
                <a:schemeClr val="accent5"/>
              </a:buClr>
              <a:buFont typeface="Arial"/>
              <a:buChar char="▶︎"/>
            </a:pPr>
            <a:r>
              <a:t>Die Instruktion umfasst nicht nur den verbalen Anweisungsteil, sondern alle Versuchsumstände: die Umgebung, das Verhalten des Versuchsleiters, usw.</a:t>
            </a:r>
          </a:p>
          <a:p>
            <a:pPr lvl="1" marL="774700" indent="-190500">
              <a:buClr>
                <a:schemeClr val="accent5"/>
              </a:buClr>
              <a:buFont typeface="Arial"/>
              <a:buChar char="▶︎"/>
            </a:pPr>
            <a:r>
              <a:t>Die Instruktion sollte daher möglichst schriftlich ausformuliert und standardisiert sein.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16" name="MINimierung der Fehlervarianz III – Typische Störvariablen"/>
          <p:cNvSpPr txBox="1"/>
          <p:nvPr>
            <p:ph type="body" idx="21"/>
          </p:nvPr>
        </p:nvSpPr>
        <p:spPr>
          <a:prstGeom prst="rect">
            <a:avLst/>
          </a:prstGeom>
        </p:spPr>
        <p:txBody>
          <a:bodyPr/>
          <a:lstStyle>
            <a:lvl1pPr marL="115570" marR="115570" indent="115570" defTabSz="1183436">
              <a:defRPr sz="5642"/>
            </a:lvl1pPr>
          </a:lstStyle>
          <a:p>
            <a:pPr/>
            <a:r>
              <a:t>MINimierung der Fehlervarianz III – Typische Störvariablen</a:t>
            </a:r>
          </a:p>
        </p:txBody>
      </p:sp>
      <p:sp>
        <p:nvSpPr>
          <p:cNvPr id="417" name="Verlässlichkeit der Messwerte…"/>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Verlässlichkeit der Messwerte</a:t>
            </a:r>
          </a:p>
          <a:p>
            <a:pPr/>
            <a:r>
              <a:t>Bewertungsstandard: Gütekriterien der Messen</a:t>
            </a:r>
          </a:p>
          <a:p>
            <a:pPr lvl="1" marL="774700" indent="-190500">
              <a:buClr>
                <a:schemeClr val="accent5"/>
              </a:buClr>
              <a:buFont typeface="Arial"/>
              <a:buChar char="▶︎"/>
            </a:pPr>
            <a:r>
              <a:t>Validität: Grad der Genauigkeit, das zu messen oder vorherzusagen, was gemessen oder vorhergesagt werden soll</a:t>
            </a:r>
          </a:p>
          <a:p>
            <a:pPr lvl="1" marL="774700" indent="-190500">
              <a:buClr>
                <a:schemeClr val="accent5"/>
              </a:buClr>
              <a:buFont typeface="Arial"/>
              <a:buChar char="▶︎"/>
            </a:pPr>
            <a:r>
              <a:t>Reliabilität: Grad der Genauigkeit, mit dem etwas gemessen wird (unabhängig davon, ob dies auch gemessen werden soll)</a:t>
            </a:r>
          </a:p>
          <a:p>
            <a:pPr lvl="1" marL="774700" indent="-190500">
              <a:buClr>
                <a:schemeClr val="accent5"/>
              </a:buClr>
              <a:buFont typeface="Arial"/>
              <a:buChar char="▶︎"/>
            </a:pPr>
            <a:r>
              <a:t>Objektivität: Grad der Unabhängigkeit der Ergebnisse vom Untersucher</a:t>
            </a:r>
          </a:p>
          <a:p>
            <a:pPr/>
            <a:r>
              <a:t>Datenerhebung: Beispiel Fragebogen</a:t>
            </a:r>
          </a:p>
          <a:p>
            <a:pPr lvl="1" marL="774700" indent="-190500">
              <a:buClr>
                <a:schemeClr val="accent5"/>
              </a:buClr>
              <a:buFont typeface="Arial"/>
              <a:buChar char="▶︎"/>
            </a:pPr>
            <a:r>
              <a:t>Besser Onlinebefragung als schriftliche Befragung (keine Übertragungsfehler; Minimierung von Missing Values; ...)</a:t>
            </a:r>
          </a:p>
          <a:p>
            <a:pPr/>
            <a:r>
              <a:t>Datenerhebung: Beispiel Verhaltensbeobachtung</a:t>
            </a:r>
          </a:p>
          <a:p>
            <a:pPr lvl="1" marL="774700" indent="-190500">
              <a:buClr>
                <a:schemeClr val="accent5"/>
              </a:buClr>
              <a:buFont typeface="Arial"/>
              <a:buChar char="▶︎"/>
            </a:pPr>
            <a:r>
              <a:t>Systematische statt zufälliger Beobachtung</a:t>
            </a:r>
          </a:p>
          <a:p>
            <a:pPr lvl="1" marL="774700" indent="-190500">
              <a:buClr>
                <a:schemeClr val="accent5"/>
              </a:buClr>
              <a:buFont typeface="Arial"/>
              <a:buChar char="▶︎"/>
            </a:pPr>
            <a:r>
              <a:t>Geschulte Beobachter, immer zwei Beobachter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Bitte entwickeln Sie jeweils ein eigenes Beispiel für ein…"/>
          <p:cNvSpPr txBox="1"/>
          <p:nvPr>
            <p:ph type="body" idx="21"/>
          </p:nvPr>
        </p:nvSpPr>
        <p:spPr>
          <a:prstGeom prst="rect">
            <a:avLst/>
          </a:prstGeom>
        </p:spPr>
        <p:txBody>
          <a:bodyPr/>
          <a:lstStyle/>
          <a:p>
            <a:pPr/>
            <a:r>
              <a:t>Bitte entwickeln Sie jeweils ein eigenes Beispiel für ein</a:t>
            </a:r>
          </a:p>
          <a:p>
            <a:pPr lvl="1" marL="774700" indent="-190500">
              <a:buClr>
                <a:schemeClr val="accent5"/>
              </a:buClr>
              <a:buFont typeface="Arial"/>
              <a:buChar char="▶︎"/>
            </a:pPr>
            <a:r>
              <a:t>Einfaktorielles experimentelles Forschungsdesign</a:t>
            </a:r>
          </a:p>
          <a:p>
            <a:pPr lvl="1" marL="774700" indent="-190500">
              <a:buClr>
                <a:schemeClr val="accent5"/>
              </a:buClr>
              <a:buFont typeface="Arial"/>
              <a:buChar char="▶︎"/>
            </a:pPr>
            <a:r>
              <a:t>Zweifaktorielles experimentelles Forschungsdesign</a:t>
            </a:r>
          </a:p>
          <a:p>
            <a:pPr/>
          </a:p>
          <a:p>
            <a:pPr/>
            <a:r>
              <a:t>Sie entwickeln eine Studie zur Untersuchung des Einflusses von Arbeitsbelastung auf die Arbeitszufriedenheit. Dazu können Sie in drei Abteilungen eines Unternehmens jeweils 30 Mitarbeiterinnen und Mitarbeiter beobachten und befragen. Bitte entwickeln Sie jeweils konkrete Vorschläge in der angegeben Zahl zur</a:t>
            </a:r>
          </a:p>
          <a:p>
            <a:pPr lvl="1" marL="774700" indent="-190500">
              <a:buClr>
                <a:schemeClr val="accent5"/>
              </a:buClr>
              <a:buFont typeface="Arial"/>
              <a:buChar char="▶︎"/>
            </a:pPr>
            <a:r>
              <a:t>Maximierung der Primärvarianz</a:t>
            </a:r>
          </a:p>
          <a:p>
            <a:pPr lvl="1" marL="774700" indent="-190500">
              <a:buClr>
                <a:schemeClr val="accent5"/>
              </a:buClr>
              <a:buFont typeface="Arial"/>
              <a:buChar char="▶︎"/>
            </a:pPr>
            <a:r>
              <a:t>Kontrolle der Sekundärvarianz </a:t>
            </a:r>
          </a:p>
          <a:p>
            <a:pPr lvl="1" marL="774700" indent="-190500">
              <a:buClr>
                <a:schemeClr val="accent5"/>
              </a:buClr>
              <a:buFont typeface="Arial"/>
              <a:buChar char="▶︎"/>
            </a:pPr>
            <a:r>
              <a:t>Minimierung der Fehlervarianz </a:t>
            </a:r>
          </a:p>
        </p:txBody>
      </p:sp>
      <p:sp>
        <p:nvSpPr>
          <p:cNvPr id="421" name="Erarbeiten Sie ein experimentelles Design"/>
          <p:cNvSpPr txBox="1"/>
          <p:nvPr>
            <p:ph type="body" idx="22"/>
          </p:nvPr>
        </p:nvSpPr>
        <p:spPr>
          <a:prstGeom prst="rect">
            <a:avLst/>
          </a:prstGeom>
        </p:spPr>
        <p:txBody>
          <a:bodyPr/>
          <a:lstStyle/>
          <a:p>
            <a:pPr/>
            <a:r>
              <a:t>Erarbeiten Sie ein experimentelles Design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182" name="Feldforschung vs. Laborforschung"/>
          <p:cNvSpPr txBox="1"/>
          <p:nvPr>
            <p:ph type="body" idx="21"/>
          </p:nvPr>
        </p:nvSpPr>
        <p:spPr>
          <a:prstGeom prst="rect">
            <a:avLst/>
          </a:prstGeom>
        </p:spPr>
        <p:txBody>
          <a:bodyPr/>
          <a:lstStyle/>
          <a:p>
            <a:pPr/>
            <a:r>
              <a:t>Feldforschung vs. Laborforschung</a:t>
            </a:r>
          </a:p>
        </p:txBody>
      </p:sp>
      <p:sp>
        <p:nvSpPr>
          <p:cNvPr id="183" name="Experimentelle Laborstudie"/>
          <p:cNvSpPr/>
          <p:nvPr/>
        </p:nvSpPr>
        <p:spPr>
          <a:xfrm>
            <a:off x="3158288" y="3245033"/>
            <a:ext cx="2808590" cy="892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600"/>
            </a:lvl1pPr>
          </a:lstStyle>
          <a:p>
            <a:pPr/>
            <a:r>
              <a:t>Experimentelle Laborstudie</a:t>
            </a:r>
          </a:p>
        </p:txBody>
      </p:sp>
      <p:sp>
        <p:nvSpPr>
          <p:cNvPr id="184" name="Experimentelle Feldstudie"/>
          <p:cNvSpPr/>
          <p:nvPr/>
        </p:nvSpPr>
        <p:spPr>
          <a:xfrm>
            <a:off x="6198400" y="3245033"/>
            <a:ext cx="2943325" cy="892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600">
                <a:latin typeface="Roboto Condensed Bold"/>
                <a:ea typeface="Roboto Condensed Bold"/>
                <a:cs typeface="Roboto Condensed Bold"/>
                <a:sym typeface="Roboto Condensed Bold"/>
              </a:defRPr>
            </a:lvl1pPr>
          </a:lstStyle>
          <a:p>
            <a:pPr/>
            <a:r>
              <a:t>Experimentelle Feldstudie</a:t>
            </a:r>
          </a:p>
        </p:txBody>
      </p:sp>
      <p:sp>
        <p:nvSpPr>
          <p:cNvPr id="185" name="Quasi-experimentelle Laborstudie"/>
          <p:cNvSpPr/>
          <p:nvPr/>
        </p:nvSpPr>
        <p:spPr>
          <a:xfrm>
            <a:off x="3195283" y="5249940"/>
            <a:ext cx="2536097" cy="1273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600"/>
            </a:lvl1pPr>
          </a:lstStyle>
          <a:p>
            <a:pPr/>
            <a:r>
              <a:t>Quasi-experimentelle Laborstudie</a:t>
            </a:r>
          </a:p>
        </p:txBody>
      </p:sp>
      <p:sp>
        <p:nvSpPr>
          <p:cNvPr id="186" name="Quasi-experimentelle Feldstudie"/>
          <p:cNvSpPr/>
          <p:nvPr/>
        </p:nvSpPr>
        <p:spPr>
          <a:xfrm>
            <a:off x="6209280" y="5261490"/>
            <a:ext cx="3143149" cy="892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600"/>
            </a:lvl1pPr>
          </a:lstStyle>
          <a:p>
            <a:pPr/>
            <a:r>
              <a:t>Quasi-experimentelle Feldstudie</a:t>
            </a:r>
          </a:p>
        </p:txBody>
      </p:sp>
      <p:sp>
        <p:nvSpPr>
          <p:cNvPr id="187" name="Linie"/>
          <p:cNvSpPr/>
          <p:nvPr/>
        </p:nvSpPr>
        <p:spPr>
          <a:xfrm flipV="1">
            <a:off x="2532845" y="2889238"/>
            <a:ext cx="1" cy="3887116"/>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188" name="Linie"/>
          <p:cNvSpPr/>
          <p:nvPr/>
        </p:nvSpPr>
        <p:spPr>
          <a:xfrm>
            <a:off x="2557205" y="6760678"/>
            <a:ext cx="6255146"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189" name="interne Validität"/>
          <p:cNvSpPr/>
          <p:nvPr/>
        </p:nvSpPr>
        <p:spPr>
          <a:xfrm>
            <a:off x="1484812" y="2100761"/>
            <a:ext cx="1883815"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200"/>
            </a:lvl1pPr>
          </a:lstStyle>
          <a:p>
            <a:pPr/>
            <a:r>
              <a:t>interne Validität</a:t>
            </a:r>
          </a:p>
        </p:txBody>
      </p:sp>
      <p:sp>
        <p:nvSpPr>
          <p:cNvPr id="190" name="externe Validität"/>
          <p:cNvSpPr/>
          <p:nvPr/>
        </p:nvSpPr>
        <p:spPr>
          <a:xfrm>
            <a:off x="9016541" y="6537821"/>
            <a:ext cx="1938113"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200"/>
            </a:lvl1pPr>
          </a:lstStyle>
          <a:p>
            <a:pPr/>
            <a:r>
              <a:t>externe Validität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24" name="Wie ist die interne Validität der „Ballerstudie“ zu retten?"/>
          <p:cNvSpPr txBox="1"/>
          <p:nvPr>
            <p:ph type="body" idx="21"/>
          </p:nvPr>
        </p:nvSpPr>
        <p:spPr>
          <a:prstGeom prst="rect">
            <a:avLst/>
          </a:prstGeom>
        </p:spPr>
        <p:txBody>
          <a:bodyPr/>
          <a:lstStyle>
            <a:lvl1pPr marL="118110" marR="118110" indent="118110" defTabSz="1209446">
              <a:defRPr sz="5766"/>
            </a:lvl1pPr>
          </a:lstStyle>
          <a:p>
            <a:pPr/>
            <a:r>
              <a:t>Wie ist die interne Validität der „Ballerstudie“ zu retten?</a:t>
            </a:r>
          </a:p>
        </p:txBody>
      </p:sp>
      <p:sp>
        <p:nvSpPr>
          <p:cNvPr id="425" name="AV"/>
          <p:cNvSpPr/>
          <p:nvPr/>
        </p:nvSpPr>
        <p:spPr>
          <a:xfrm>
            <a:off x="9202984" y="1758444"/>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AV</a:t>
            </a:r>
          </a:p>
        </p:txBody>
      </p:sp>
      <p:sp>
        <p:nvSpPr>
          <p:cNvPr id="426" name="Aggressives Verhalten"/>
          <p:cNvSpPr/>
          <p:nvPr/>
        </p:nvSpPr>
        <p:spPr>
          <a:xfrm>
            <a:off x="10686650" y="1979518"/>
            <a:ext cx="2007471"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Aggressives Verhalten</a:t>
            </a:r>
          </a:p>
        </p:txBody>
      </p:sp>
      <p:sp>
        <p:nvSpPr>
          <p:cNvPr id="427" name="UV"/>
          <p:cNvSpPr/>
          <p:nvPr/>
        </p:nvSpPr>
        <p:spPr>
          <a:xfrm>
            <a:off x="1111108" y="1758444"/>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UV</a:t>
            </a:r>
          </a:p>
        </p:txBody>
      </p:sp>
      <p:sp>
        <p:nvSpPr>
          <p:cNvPr id="428" name="Linie"/>
          <p:cNvSpPr/>
          <p:nvPr/>
        </p:nvSpPr>
        <p:spPr>
          <a:xfrm>
            <a:off x="2423325" y="2322826"/>
            <a:ext cx="6759455"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29" name="Art des Computerspiel"/>
          <p:cNvSpPr/>
          <p:nvPr/>
        </p:nvSpPr>
        <p:spPr>
          <a:xfrm>
            <a:off x="383402" y="2874657"/>
            <a:ext cx="3668114"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Art des Computerspiel</a:t>
            </a:r>
          </a:p>
        </p:txBody>
      </p:sp>
      <p:pic>
        <p:nvPicPr>
          <p:cNvPr id="430" name="Bild" descr="Bild"/>
          <p:cNvPicPr>
            <a:picLocks noChangeAspect="1"/>
          </p:cNvPicPr>
          <p:nvPr/>
        </p:nvPicPr>
        <p:blipFill>
          <a:blip r:embed="rId2">
            <a:extLst/>
          </a:blip>
          <a:srcRect l="11996" t="0" r="11996" b="0"/>
          <a:stretch>
            <a:fillRect/>
          </a:stretch>
        </p:blipFill>
        <p:spPr>
          <a:xfrm>
            <a:off x="476390" y="3293733"/>
            <a:ext cx="2840323" cy="2100152"/>
          </a:xfrm>
          <a:prstGeom prst="rect">
            <a:avLst/>
          </a:prstGeom>
          <a:ln w="12700">
            <a:miter lim="400000"/>
          </a:ln>
        </p:spPr>
      </p:pic>
      <p:pic>
        <p:nvPicPr>
          <p:cNvPr id="431" name="Bild" descr="Bild"/>
          <p:cNvPicPr>
            <a:picLocks noChangeAspect="1"/>
          </p:cNvPicPr>
          <p:nvPr/>
        </p:nvPicPr>
        <p:blipFill>
          <a:blip r:embed="rId3">
            <a:extLst/>
          </a:blip>
          <a:srcRect l="14187" t="0" r="8960" b="0"/>
          <a:stretch>
            <a:fillRect/>
          </a:stretch>
        </p:blipFill>
        <p:spPr>
          <a:xfrm>
            <a:off x="392045" y="5754752"/>
            <a:ext cx="2964989" cy="2314849"/>
          </a:xfrm>
          <a:prstGeom prst="rect">
            <a:avLst/>
          </a:prstGeom>
          <a:ln w="12700">
            <a:miter lim="400000"/>
          </a:ln>
        </p:spPr>
      </p:pic>
      <p:sp>
        <p:nvSpPr>
          <p:cNvPr id="432" name="Gruppe 2:…"/>
          <p:cNvSpPr/>
          <p:nvPr/>
        </p:nvSpPr>
        <p:spPr>
          <a:xfrm>
            <a:off x="3479823" y="7049166"/>
            <a:ext cx="3399744"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2:</a:t>
            </a:r>
          </a:p>
          <a:p>
            <a:pPr>
              <a:defRPr sz="2200"/>
            </a:pPr>
            <a:r>
              <a:t>Computerspiel</a:t>
            </a:r>
            <a:br/>
            <a:r>
              <a:t>mit </a:t>
            </a:r>
            <a:r>
              <a:rPr>
                <a:latin typeface="Roboto Condensed Bold"/>
                <a:ea typeface="Roboto Condensed Bold"/>
                <a:cs typeface="Roboto Condensed Bold"/>
                <a:sym typeface="Roboto Condensed Bold"/>
              </a:rPr>
              <a:t>wenig</a:t>
            </a:r>
            <a:r>
              <a:t> Gewalt</a:t>
            </a:r>
          </a:p>
        </p:txBody>
      </p:sp>
      <p:sp>
        <p:nvSpPr>
          <p:cNvPr id="433" name="Gruppe 1:…"/>
          <p:cNvSpPr/>
          <p:nvPr/>
        </p:nvSpPr>
        <p:spPr>
          <a:xfrm>
            <a:off x="3479823" y="3284197"/>
            <a:ext cx="3399744"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1:</a:t>
            </a:r>
          </a:p>
          <a:p>
            <a:pPr>
              <a:defRPr sz="2200"/>
            </a:pPr>
            <a:r>
              <a:t>Computerspiel</a:t>
            </a:r>
            <a:br/>
            <a:r>
              <a:t>mit </a:t>
            </a:r>
            <a:r>
              <a:rPr>
                <a:latin typeface="Roboto Condensed Bold"/>
                <a:ea typeface="Roboto Condensed Bold"/>
                <a:cs typeface="Roboto Condensed Bold"/>
                <a:sym typeface="Roboto Condensed Bold"/>
              </a:rPr>
              <a:t>viel</a:t>
            </a:r>
            <a:r>
              <a:t> Gewalt</a:t>
            </a:r>
          </a:p>
        </p:txBody>
      </p:sp>
      <p:sp>
        <p:nvSpPr>
          <p:cNvPr id="434" name="Die Heizung war kaputt! Es war mal kalt und mal warm, ganz gemischt und ohne System!"/>
          <p:cNvSpPr/>
          <p:nvPr/>
        </p:nvSpPr>
        <p:spPr>
          <a:xfrm>
            <a:off x="3459624" y="4704340"/>
            <a:ext cx="2983953" cy="171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Die Heizung war kaputt! Es war mal kalt und mal warm, ganz gemischt und ohne System!</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437" name="Versuchsvorbereitung"/>
          <p:cNvSpPr txBox="1"/>
          <p:nvPr>
            <p:ph type="body" idx="21"/>
          </p:nvPr>
        </p:nvSpPr>
        <p:spPr>
          <a:prstGeom prst="rect">
            <a:avLst/>
          </a:prstGeom>
        </p:spPr>
        <p:txBody>
          <a:bodyPr/>
          <a:lstStyle/>
          <a:p>
            <a:pPr/>
            <a:r>
              <a:t>Versuchsvorbereitung</a:t>
            </a:r>
          </a:p>
        </p:txBody>
      </p:sp>
      <p:sp>
        <p:nvSpPr>
          <p:cNvPr id="438" name="Denken Sie an diese Punkte:…"/>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Denken Sie an diese Punkte:</a:t>
            </a:r>
          </a:p>
          <a:p>
            <a:pPr/>
            <a:r>
              <a:t>Prüfen der ethischen Unbedenklichkeit der Versuchsdurchführung</a:t>
            </a:r>
          </a:p>
          <a:p>
            <a:pPr/>
            <a:r>
              <a:t>Erstellung bzw. Vorbereitung des nötigen Materials (Instruktionen, Fragebögen, Apparate)</a:t>
            </a:r>
          </a:p>
          <a:p>
            <a:pPr/>
            <a:r>
              <a:t>Evtl. Vortests und Probeläufe planen</a:t>
            </a:r>
          </a:p>
          <a:p>
            <a:pPr/>
            <a:r>
              <a:t>Qualität der Messverfahren und Stimuli prüfen</a:t>
            </a:r>
            <a:br/>
          </a:p>
          <a:p>
            <a:pPr marL="127000" indent="0">
              <a:buClrTx/>
              <a:buSzTx/>
              <a:buFontTx/>
              <a:buNone/>
              <a:defRPr>
                <a:latin typeface="Roboto Condensed Bold"/>
                <a:ea typeface="Roboto Condensed Bold"/>
                <a:cs typeface="Roboto Condensed Bold"/>
                <a:sym typeface="Roboto Condensed Bold"/>
              </a:defRPr>
            </a:pPr>
            <a:r>
              <a:t>Typische Fehler:</a:t>
            </a:r>
          </a:p>
          <a:p>
            <a:pPr/>
            <a:r>
              <a:t>Motivation der Teilnehmenden: Wer überredet/gezwungen wird mitzumachen, könnte nur halbherzig mitmachen, was die Ergebnisse verfälschen würde</a:t>
            </a:r>
          </a:p>
          <a:p>
            <a:pPr/>
            <a:r>
              <a:t>Stör-und Fehlereinflüsse: z. B. selektive Stichprobe; Versuchsleiterartefakt, Hawthorne-Effekt („boa, ich bin in der Wissenschaft!“)</a:t>
            </a:r>
          </a:p>
          <a:p>
            <a:pPr/>
            <a:r>
              <a:t>Umstände der experimentellen Situation</a:t>
            </a:r>
          </a:p>
          <a:p>
            <a:pPr/>
            <a:r>
              <a:t>„Drop-out“ – Versuchspersonen gehen während der Studie verloren</a:t>
            </a:r>
          </a:p>
          <a:p>
            <a:pPr/>
            <a:r>
              <a:t>Qualität der Datenerhebung</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41" name="Was sind UV, AV und SV meiner Studie?"/>
          <p:cNvSpPr txBox="1"/>
          <p:nvPr>
            <p:ph type="body" idx="22"/>
          </p:nvPr>
        </p:nvSpPr>
        <p:spPr>
          <a:prstGeom prst="rect">
            <a:avLst/>
          </a:prstGeom>
        </p:spPr>
        <p:txBody>
          <a:bodyPr/>
          <a:lstStyle/>
          <a:p>
            <a:pPr/>
            <a:r>
              <a:t>Was sind UV, AV und SV meiner Studie?</a:t>
            </a:r>
          </a:p>
        </p:txBody>
      </p:sp>
      <p:sp>
        <p:nvSpPr>
          <p:cNvPr id="442" name="AV"/>
          <p:cNvSpPr/>
          <p:nvPr/>
        </p:nvSpPr>
        <p:spPr>
          <a:xfrm>
            <a:off x="9202984" y="1758444"/>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latin typeface="Roboto Condensed Bold"/>
                <a:ea typeface="Roboto Condensed Bold"/>
                <a:cs typeface="Roboto Condensed Bold"/>
                <a:sym typeface="Roboto Condensed Bold"/>
              </a:defRPr>
            </a:lvl1pPr>
          </a:lstStyle>
          <a:p>
            <a:pPr/>
            <a:r>
              <a:t>AV</a:t>
            </a:r>
          </a:p>
        </p:txBody>
      </p:sp>
      <p:sp>
        <p:nvSpPr>
          <p:cNvPr id="443" name="???"/>
          <p:cNvSpPr/>
          <p:nvPr/>
        </p:nvSpPr>
        <p:spPr>
          <a:xfrm>
            <a:off x="10686650" y="2113793"/>
            <a:ext cx="603415"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t>
            </a:r>
          </a:p>
        </p:txBody>
      </p:sp>
      <p:sp>
        <p:nvSpPr>
          <p:cNvPr id="444" name="UV"/>
          <p:cNvSpPr/>
          <p:nvPr/>
        </p:nvSpPr>
        <p:spPr>
          <a:xfrm>
            <a:off x="1111108" y="1758444"/>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chemeClr val="accent2">
                    <a:lumOff val="6470"/>
                  </a:schemeClr>
                </a:solidFill>
                <a:latin typeface="Roboto Condensed Bold"/>
                <a:ea typeface="Roboto Condensed Bold"/>
                <a:cs typeface="Roboto Condensed Bold"/>
                <a:sym typeface="Roboto Condensed Bold"/>
              </a:defRPr>
            </a:lvl1pPr>
          </a:lstStyle>
          <a:p>
            <a:pPr/>
            <a:r>
              <a:t>UV</a:t>
            </a:r>
          </a:p>
        </p:txBody>
      </p:sp>
      <p:sp>
        <p:nvSpPr>
          <p:cNvPr id="445" name="Linie"/>
          <p:cNvSpPr/>
          <p:nvPr/>
        </p:nvSpPr>
        <p:spPr>
          <a:xfrm>
            <a:off x="2423325" y="2322826"/>
            <a:ext cx="6759455"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46" name="???"/>
          <p:cNvSpPr/>
          <p:nvPr/>
        </p:nvSpPr>
        <p:spPr>
          <a:xfrm>
            <a:off x="133774" y="2741836"/>
            <a:ext cx="1365108"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defRPr sz="2200"/>
            </a:lvl1pPr>
          </a:lstStyle>
          <a:p>
            <a:pPr/>
            <a:r>
              <a:t>???</a:t>
            </a:r>
          </a:p>
        </p:txBody>
      </p:sp>
      <p:sp>
        <p:nvSpPr>
          <p:cNvPr id="447" name="SV"/>
          <p:cNvSpPr/>
          <p:nvPr/>
        </p:nvSpPr>
        <p:spPr>
          <a:xfrm>
            <a:off x="7745676" y="5442974"/>
            <a:ext cx="1218919" cy="1185334"/>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48" name="SV"/>
          <p:cNvSpPr/>
          <p:nvPr/>
        </p:nvSpPr>
        <p:spPr>
          <a:xfrm>
            <a:off x="9799037" y="5542621"/>
            <a:ext cx="1218919" cy="1185335"/>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49" name="Linie"/>
          <p:cNvSpPr/>
          <p:nvPr/>
        </p:nvSpPr>
        <p:spPr>
          <a:xfrm flipV="1">
            <a:off x="8400263" y="2741836"/>
            <a:ext cx="786859" cy="2658275"/>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50" name="Linie"/>
          <p:cNvSpPr/>
          <p:nvPr/>
        </p:nvSpPr>
        <p:spPr>
          <a:xfrm flipH="1" flipV="1">
            <a:off x="9903389" y="3086426"/>
            <a:ext cx="374299" cy="2310598"/>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51" name="???"/>
          <p:cNvSpPr/>
          <p:nvPr/>
        </p:nvSpPr>
        <p:spPr>
          <a:xfrm>
            <a:off x="6969695" y="5810087"/>
            <a:ext cx="603416"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t>
            </a:r>
          </a:p>
        </p:txBody>
      </p:sp>
      <p:sp>
        <p:nvSpPr>
          <p:cNvPr id="452" name="???"/>
          <p:cNvSpPr/>
          <p:nvPr/>
        </p:nvSpPr>
        <p:spPr>
          <a:xfrm>
            <a:off x="11046448" y="5926256"/>
            <a:ext cx="603416"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t>
            </a:r>
          </a:p>
        </p:txBody>
      </p:sp>
      <p:sp>
        <p:nvSpPr>
          <p:cNvPr id="453" name="Mit welchen Störvariablen ist zu rechnen?…"/>
          <p:cNvSpPr/>
          <p:nvPr/>
        </p:nvSpPr>
        <p:spPr>
          <a:xfrm>
            <a:off x="682706" y="5442974"/>
            <a:ext cx="5123729"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pPr>
            <a:r>
              <a:t>Mit welchen Störvariablen ist zu rechnen?</a:t>
            </a:r>
          </a:p>
          <a:p>
            <a:pPr>
              <a:defRPr sz="2400"/>
            </a:pPr>
            <a:r>
              <a:t>Wie kontrolliere ich diese?</a:t>
            </a:r>
          </a:p>
        </p:txBody>
      </p:sp>
      <p:sp>
        <p:nvSpPr>
          <p:cNvPr id="454" name="UV und AV sollten in Ihrem Bericht klar benannt sein. Maßnahmen zur Kontrolle von Störvariablen sollten angesprochen werden. Eine diagrammatische Darstellung dieser Art bezeichnet man auch als &quot;Pfaddiagramm&quot;, wobei die Pfeile die &quot;Pfade&quot; darstellen."/>
          <p:cNvSpPr/>
          <p:nvPr/>
        </p:nvSpPr>
        <p:spPr>
          <a:xfrm>
            <a:off x="904207" y="7636206"/>
            <a:ext cx="11563571" cy="1196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400"/>
            </a:lvl1pPr>
          </a:lstStyle>
          <a:p>
            <a:pPr/>
            <a:r>
              <a:t>UV und AV sollten in Ihrem Bericht klar benannt sein. Maßnahmen zur Kontrolle von Störvariablen sollten angesprochen werden. Eine diagrammatische Darstellung dieser Art bezeichnet man auch als "Pfaddiagramm", wobei die Pfeile die "Pfade" darstellen.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7" name="Stellen Sie Ihr Modell als Pfaddiagramm dar!"/>
          <p:cNvSpPr txBox="1"/>
          <p:nvPr>
            <p:ph type="body" idx="21"/>
          </p:nvPr>
        </p:nvSpPr>
        <p:spPr>
          <a:prstGeom prst="rect">
            <a:avLst/>
          </a:prstGeom>
        </p:spPr>
        <p:txBody>
          <a:bodyPr/>
          <a:lstStyle/>
          <a:p>
            <a:pPr/>
            <a:r>
              <a:t>Stellen Sie Ihr Modell als Pfaddiagramm dar!</a:t>
            </a:r>
          </a:p>
        </p:txBody>
      </p:sp>
      <p:sp>
        <p:nvSpPr>
          <p:cNvPr id="458" name="Oval"/>
          <p:cNvSpPr/>
          <p:nvPr/>
        </p:nvSpPr>
        <p:spPr>
          <a:xfrm>
            <a:off x="740806" y="2510858"/>
            <a:ext cx="4086537" cy="1367489"/>
          </a:xfrm>
          <a:prstGeom prst="ellipse">
            <a:avLst/>
          </a:prstGeom>
          <a:solidFill>
            <a:schemeClr val="accent5">
              <a:alpha val="25000"/>
            </a:schemeClr>
          </a:solidFill>
          <a:ln w="12700">
            <a:miter lim="400000"/>
            <a:tailEnd type="triangle"/>
          </a:ln>
        </p:spPr>
        <p:txBody>
          <a:bodyPr lIns="65023" tIns="65023" rIns="65023" bIns="65023" anchor="ctr"/>
          <a:lstStyle/>
          <a:p>
            <a:pPr algn="ctr" defTabSz="1300480">
              <a:defRPr sz="2400">
                <a:solidFill>
                  <a:schemeClr val="accent5">
                    <a:hueOff val="-326855"/>
                    <a:satOff val="32847"/>
                    <a:lumOff val="-6386"/>
                  </a:schemeClr>
                </a:solidFill>
                <a:latin typeface="Arial"/>
                <a:ea typeface="Arial"/>
                <a:cs typeface="Arial"/>
                <a:sym typeface="Arial"/>
              </a:defRPr>
            </a:pPr>
          </a:p>
        </p:txBody>
      </p:sp>
      <p:sp>
        <p:nvSpPr>
          <p:cNvPr id="459" name="Markendarbietung…"/>
          <p:cNvSpPr txBox="1"/>
          <p:nvPr/>
        </p:nvSpPr>
        <p:spPr>
          <a:xfrm>
            <a:off x="1213405" y="2761278"/>
            <a:ext cx="3141338"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defTabSz="1300480">
              <a:defRPr sz="2400">
                <a:solidFill>
                  <a:schemeClr val="accent5">
                    <a:hueOff val="-326855"/>
                    <a:satOff val="32847"/>
                    <a:lumOff val="-6386"/>
                  </a:schemeClr>
                </a:solidFill>
              </a:defRPr>
            </a:pPr>
            <a:r>
              <a:rPr>
                <a:uFill>
                  <a:solidFill>
                    <a:srgbClr val="000000"/>
                  </a:solidFill>
                </a:uFill>
                <a:latin typeface="Roboto Condensed Bold"/>
                <a:ea typeface="Roboto Condensed Bold"/>
                <a:cs typeface="Roboto Condensed Bold"/>
                <a:sym typeface="Roboto Condensed Bold"/>
              </a:rPr>
              <a:t>Markendarbietung</a:t>
            </a:r>
          </a:p>
          <a:p>
            <a:pPr algn="ctr" defTabSz="1300480">
              <a:defRPr sz="2400">
                <a:solidFill>
                  <a:srgbClr val="000000"/>
                </a:solidFill>
              </a:defRPr>
            </a:pPr>
            <a:r>
              <a:rPr>
                <a:uFill>
                  <a:solidFill>
                    <a:srgbClr val="000000"/>
                  </a:solidFill>
                </a:uFill>
              </a:rPr>
              <a:t>(offen anstatt verblindet)</a:t>
            </a:r>
          </a:p>
        </p:txBody>
      </p:sp>
      <p:sp>
        <p:nvSpPr>
          <p:cNvPr id="460" name="Oval"/>
          <p:cNvSpPr/>
          <p:nvPr/>
        </p:nvSpPr>
        <p:spPr>
          <a:xfrm>
            <a:off x="740806" y="4463869"/>
            <a:ext cx="4086537" cy="1367490"/>
          </a:xfrm>
          <a:prstGeom prst="ellipse">
            <a:avLst/>
          </a:prstGeom>
          <a:solidFill>
            <a:schemeClr val="accent5">
              <a:alpha val="25000"/>
            </a:schemeClr>
          </a:solidFill>
          <a:ln w="12700">
            <a:miter lim="400000"/>
            <a:tailEnd type="triangle"/>
          </a:ln>
        </p:spPr>
        <p:txBody>
          <a:bodyPr lIns="65023" tIns="65023" rIns="65023" bIns="65023" anchor="ctr"/>
          <a:lstStyle/>
          <a:p>
            <a:pPr algn="ctr" defTabSz="1300480">
              <a:defRPr sz="2400">
                <a:solidFill>
                  <a:schemeClr val="accent5">
                    <a:hueOff val="-326855"/>
                    <a:satOff val="32847"/>
                    <a:lumOff val="-6386"/>
                  </a:schemeClr>
                </a:solidFill>
                <a:latin typeface="Arial"/>
                <a:ea typeface="Arial"/>
                <a:cs typeface="Arial"/>
                <a:sym typeface="Arial"/>
              </a:defRPr>
            </a:pPr>
          </a:p>
        </p:txBody>
      </p:sp>
      <p:sp>
        <p:nvSpPr>
          <p:cNvPr id="461" name="Bekanntheitsgrad…"/>
          <p:cNvSpPr txBox="1"/>
          <p:nvPr/>
        </p:nvSpPr>
        <p:spPr>
          <a:xfrm>
            <a:off x="1638235" y="4714289"/>
            <a:ext cx="2291679"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defTabSz="1300480">
              <a:defRPr sz="2400">
                <a:solidFill>
                  <a:schemeClr val="accent5">
                    <a:hueOff val="-326855"/>
                    <a:satOff val="32847"/>
                    <a:lumOff val="-6386"/>
                  </a:schemeClr>
                </a:solidFill>
                <a:uFill>
                  <a:solidFill>
                    <a:srgbClr val="000000"/>
                  </a:solidFill>
                </a:uFill>
                <a:latin typeface="Roboto Condensed Bold"/>
                <a:ea typeface="Roboto Condensed Bold"/>
                <a:cs typeface="Roboto Condensed Bold"/>
                <a:sym typeface="Roboto Condensed Bold"/>
              </a:defRPr>
            </a:pPr>
            <a:r>
              <a:t>Bekanntheitsgrad</a:t>
            </a:r>
          </a:p>
          <a:p>
            <a:pPr algn="ctr" defTabSz="1300480">
              <a:defRPr sz="2400">
                <a:solidFill>
                  <a:srgbClr val="000000"/>
                </a:solidFill>
              </a:defRPr>
            </a:pPr>
            <a:r>
              <a:rPr>
                <a:uFill>
                  <a:solidFill>
                    <a:srgbClr val="000000"/>
                  </a:solidFill>
                </a:uFill>
              </a:rPr>
              <a:t>(der Marken)</a:t>
            </a:r>
          </a:p>
        </p:txBody>
      </p:sp>
      <p:sp>
        <p:nvSpPr>
          <p:cNvPr id="462" name="Oval"/>
          <p:cNvSpPr/>
          <p:nvPr/>
        </p:nvSpPr>
        <p:spPr>
          <a:xfrm>
            <a:off x="740806" y="6416881"/>
            <a:ext cx="4086537" cy="1367489"/>
          </a:xfrm>
          <a:prstGeom prst="ellipse">
            <a:avLst/>
          </a:prstGeom>
          <a:solidFill>
            <a:schemeClr val="accent5">
              <a:alpha val="25000"/>
            </a:schemeClr>
          </a:solidFill>
          <a:ln w="12700">
            <a:miter lim="400000"/>
            <a:tailEnd type="triangle"/>
          </a:ln>
        </p:spPr>
        <p:txBody>
          <a:bodyPr lIns="65023" tIns="65023" rIns="65023" bIns="65023" anchor="ctr"/>
          <a:lstStyle/>
          <a:p>
            <a:pPr algn="ctr" defTabSz="1300480">
              <a:defRPr sz="2400">
                <a:solidFill>
                  <a:schemeClr val="accent5">
                    <a:hueOff val="-326855"/>
                    <a:satOff val="32847"/>
                    <a:lumOff val="-6386"/>
                  </a:schemeClr>
                </a:solidFill>
                <a:latin typeface="Arial"/>
                <a:ea typeface="Arial"/>
                <a:cs typeface="Arial"/>
                <a:sym typeface="Arial"/>
              </a:defRPr>
            </a:pPr>
          </a:p>
        </p:txBody>
      </p:sp>
      <p:sp>
        <p:nvSpPr>
          <p:cNvPr id="463" name="Einstellung…"/>
          <p:cNvSpPr txBox="1"/>
          <p:nvPr/>
        </p:nvSpPr>
        <p:spPr>
          <a:xfrm>
            <a:off x="1501462" y="6667301"/>
            <a:ext cx="2565225"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defTabSz="1300480">
              <a:defRPr sz="2400">
                <a:solidFill>
                  <a:schemeClr val="accent5">
                    <a:hueOff val="-326855"/>
                    <a:satOff val="32847"/>
                    <a:lumOff val="-6386"/>
                  </a:schemeClr>
                </a:solidFill>
                <a:uFill>
                  <a:solidFill>
                    <a:srgbClr val="000000"/>
                  </a:solidFill>
                </a:uFill>
                <a:latin typeface="Roboto Condensed Bold"/>
                <a:ea typeface="Roboto Condensed Bold"/>
                <a:cs typeface="Roboto Condensed Bold"/>
                <a:sym typeface="Roboto Condensed Bold"/>
              </a:defRPr>
            </a:pPr>
            <a:r>
              <a:t>Einstellung</a:t>
            </a:r>
          </a:p>
          <a:p>
            <a:pPr algn="ctr" defTabSz="1300480">
              <a:defRPr sz="2400">
                <a:solidFill>
                  <a:srgbClr val="000000"/>
                </a:solidFill>
              </a:defRPr>
            </a:pPr>
            <a:r>
              <a:rPr>
                <a:uFill>
                  <a:solidFill>
                    <a:srgbClr val="000000"/>
                  </a:solidFill>
                </a:uFill>
              </a:rPr>
              <a:t>(gegenüber Marken)</a:t>
            </a:r>
          </a:p>
        </p:txBody>
      </p:sp>
      <p:sp>
        <p:nvSpPr>
          <p:cNvPr id="464" name="Oval"/>
          <p:cNvSpPr/>
          <p:nvPr/>
        </p:nvSpPr>
        <p:spPr>
          <a:xfrm>
            <a:off x="7919753" y="4303710"/>
            <a:ext cx="4086536" cy="1367489"/>
          </a:xfrm>
          <a:prstGeom prst="ellipse">
            <a:avLst/>
          </a:prstGeom>
          <a:solidFill>
            <a:schemeClr val="accent5">
              <a:alpha val="25000"/>
            </a:schemeClr>
          </a:solidFill>
          <a:ln w="12700">
            <a:miter lim="400000"/>
            <a:tailEnd type="triangle"/>
          </a:ln>
        </p:spPr>
        <p:txBody>
          <a:bodyPr lIns="65023" tIns="65023" rIns="65023" bIns="65023" anchor="ctr"/>
          <a:lstStyle/>
          <a:p>
            <a:pPr algn="ctr" defTabSz="1300480">
              <a:defRPr sz="2400">
                <a:solidFill>
                  <a:schemeClr val="accent5">
                    <a:hueOff val="-326855"/>
                    <a:satOff val="32847"/>
                    <a:lumOff val="-6386"/>
                  </a:schemeClr>
                </a:solidFill>
                <a:latin typeface="Arial"/>
                <a:ea typeface="Arial"/>
                <a:cs typeface="Arial"/>
                <a:sym typeface="Arial"/>
              </a:defRPr>
            </a:pPr>
          </a:p>
        </p:txBody>
      </p:sp>
      <p:sp>
        <p:nvSpPr>
          <p:cNvPr id="465" name="Präferenz…"/>
          <p:cNvSpPr txBox="1"/>
          <p:nvPr/>
        </p:nvSpPr>
        <p:spPr>
          <a:xfrm>
            <a:off x="8423457" y="4554130"/>
            <a:ext cx="3079128"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defTabSz="1300480">
              <a:defRPr sz="2400">
                <a:solidFill>
                  <a:schemeClr val="accent5">
                    <a:hueOff val="-326855"/>
                    <a:satOff val="32847"/>
                    <a:lumOff val="-6386"/>
                  </a:schemeClr>
                </a:solidFill>
                <a:uFill>
                  <a:solidFill>
                    <a:srgbClr val="000000"/>
                  </a:solidFill>
                </a:uFill>
                <a:latin typeface="Roboto Condensed Bold"/>
                <a:ea typeface="Roboto Condensed Bold"/>
                <a:cs typeface="Roboto Condensed Bold"/>
                <a:sym typeface="Roboto Condensed Bold"/>
              </a:defRPr>
            </a:pPr>
            <a:r>
              <a:t>Präferenz</a:t>
            </a:r>
          </a:p>
          <a:p>
            <a:pPr algn="ctr" defTabSz="1300480">
              <a:defRPr sz="2400">
                <a:solidFill>
                  <a:srgbClr val="000000"/>
                </a:solidFill>
              </a:defRPr>
            </a:pPr>
            <a:r>
              <a:rPr>
                <a:uFill>
                  <a:solidFill>
                    <a:srgbClr val="000000"/>
                  </a:solidFill>
                </a:uFill>
              </a:rPr>
              <a:t>(für Produkt A anstatt B)</a:t>
            </a:r>
          </a:p>
        </p:txBody>
      </p:sp>
      <p:sp>
        <p:nvSpPr>
          <p:cNvPr id="466" name="Linie"/>
          <p:cNvSpPr/>
          <p:nvPr/>
        </p:nvSpPr>
        <p:spPr>
          <a:xfrm>
            <a:off x="4922544" y="3256428"/>
            <a:ext cx="2959109" cy="1715787"/>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67" name="Linie"/>
          <p:cNvSpPr/>
          <p:nvPr/>
        </p:nvSpPr>
        <p:spPr>
          <a:xfrm>
            <a:off x="4894786" y="5048414"/>
            <a:ext cx="3024968"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68" name="Linie"/>
          <p:cNvSpPr/>
          <p:nvPr/>
        </p:nvSpPr>
        <p:spPr>
          <a:xfrm flipV="1">
            <a:off x="4960644" y="5157952"/>
            <a:ext cx="2959109" cy="1715787"/>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69" name="UV(s) (Ursache)"/>
          <p:cNvSpPr txBox="1"/>
          <p:nvPr/>
        </p:nvSpPr>
        <p:spPr>
          <a:xfrm>
            <a:off x="1620525" y="1725330"/>
            <a:ext cx="2058167"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defRPr>
            </a:lvl1pPr>
          </a:lstStyle>
          <a:p>
            <a:pPr/>
            <a:r>
              <a:t>UV(s) (Ursache)</a:t>
            </a:r>
          </a:p>
        </p:txBody>
      </p:sp>
      <p:sp>
        <p:nvSpPr>
          <p:cNvPr id="470" name="AV (Wirkung)"/>
          <p:cNvSpPr txBox="1"/>
          <p:nvPr/>
        </p:nvSpPr>
        <p:spPr>
          <a:xfrm>
            <a:off x="9180616" y="1725330"/>
            <a:ext cx="1718392"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defRPr>
            </a:lvl1pPr>
          </a:lstStyle>
          <a:p>
            <a:pPr/>
            <a:r>
              <a:t>AV (Wirkung)</a:t>
            </a:r>
          </a:p>
        </p:txBody>
      </p:sp>
      <p:sp>
        <p:nvSpPr>
          <p:cNvPr id="471" name="+"/>
          <p:cNvSpPr txBox="1"/>
          <p:nvPr/>
        </p:nvSpPr>
        <p:spPr>
          <a:xfrm>
            <a:off x="6209491" y="3379998"/>
            <a:ext cx="320747"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472" name="+"/>
          <p:cNvSpPr txBox="1"/>
          <p:nvPr/>
        </p:nvSpPr>
        <p:spPr>
          <a:xfrm>
            <a:off x="6238540" y="4489106"/>
            <a:ext cx="320747"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473" name="+"/>
          <p:cNvSpPr txBox="1"/>
          <p:nvPr/>
        </p:nvSpPr>
        <p:spPr>
          <a:xfrm>
            <a:off x="6209491" y="6167707"/>
            <a:ext cx="320748"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pic>
        <p:nvPicPr>
          <p:cNvPr id="474" name="Bild" descr="Bild"/>
          <p:cNvPicPr>
            <a:picLocks noChangeAspect="1"/>
          </p:cNvPicPr>
          <p:nvPr/>
        </p:nvPicPr>
        <p:blipFill>
          <a:blip r:embed="rId2">
            <a:extLst/>
          </a:blip>
          <a:srcRect l="31137" t="0" r="31137" b="0"/>
          <a:stretch>
            <a:fillRect/>
          </a:stretch>
        </p:blipFill>
        <p:spPr>
          <a:xfrm>
            <a:off x="8646309" y="6416881"/>
            <a:ext cx="1411259" cy="2478384"/>
          </a:xfrm>
          <a:prstGeom prst="rect">
            <a:avLst/>
          </a:prstGeom>
          <a:ln w="12700">
            <a:miter lim="400000"/>
          </a:ln>
        </p:spPr>
      </p:pic>
      <p:pic>
        <p:nvPicPr>
          <p:cNvPr id="475" name="Bild" descr="Bild"/>
          <p:cNvPicPr>
            <a:picLocks noChangeAspect="1"/>
          </p:cNvPicPr>
          <p:nvPr/>
        </p:nvPicPr>
        <p:blipFill>
          <a:blip r:embed="rId3">
            <a:extLst/>
          </a:blip>
          <a:stretch>
            <a:fillRect/>
          </a:stretch>
        </p:blipFill>
        <p:spPr>
          <a:xfrm>
            <a:off x="10424451" y="6305615"/>
            <a:ext cx="1906378" cy="2643510"/>
          </a:xfrm>
          <a:prstGeom prst="rect">
            <a:avLst/>
          </a:prstGeom>
          <a:ln w="12700">
            <a:miter lim="400000"/>
          </a:ln>
        </p:spPr>
      </p:pic>
      <p:sp>
        <p:nvSpPr>
          <p:cNvPr id="476" name="Produkt A"/>
          <p:cNvSpPr txBox="1"/>
          <p:nvPr/>
        </p:nvSpPr>
        <p:spPr>
          <a:xfrm>
            <a:off x="8593105" y="5969308"/>
            <a:ext cx="1464343"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Produkt A</a:t>
            </a:r>
          </a:p>
        </p:txBody>
      </p:sp>
      <p:sp>
        <p:nvSpPr>
          <p:cNvPr id="477" name="Produkt B"/>
          <p:cNvSpPr txBox="1"/>
          <p:nvPr/>
        </p:nvSpPr>
        <p:spPr>
          <a:xfrm>
            <a:off x="10645394" y="5958378"/>
            <a:ext cx="1481160"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Produkt B</a:t>
            </a:r>
          </a:p>
        </p:txBody>
      </p:sp>
      <p:grpSp>
        <p:nvGrpSpPr>
          <p:cNvPr id="480" name="Erstellen Sie das Pfaddiagramm für Ihre Studie!"/>
          <p:cNvGrpSpPr/>
          <p:nvPr/>
        </p:nvGrpSpPr>
        <p:grpSpPr>
          <a:xfrm>
            <a:off x="730072" y="8149130"/>
            <a:ext cx="6268366" cy="1069849"/>
            <a:chOff x="0" y="0"/>
            <a:chExt cx="6268364" cy="1069847"/>
          </a:xfrm>
        </p:grpSpPr>
        <p:sp>
          <p:nvSpPr>
            <p:cNvPr id="479" name="Erstellen Sie das Pfaddiagramm für Ihre Studie!"/>
            <p:cNvSpPr txBox="1"/>
            <p:nvPr/>
          </p:nvSpPr>
          <p:spPr>
            <a:xfrm>
              <a:off x="215900" y="139700"/>
              <a:ext cx="5836565" cy="511048"/>
            </a:xfrm>
            <a:prstGeom prst="rect">
              <a:avLst/>
            </a:prstGeom>
            <a:noFill/>
            <a:ln>
              <a:noFill/>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defRPr sz="2400">
                  <a:solidFill>
                    <a:srgbClr val="000000"/>
                  </a:solidFill>
                </a:defRPr>
              </a:lvl1pPr>
            </a:lstStyle>
            <a:p>
              <a:pPr/>
              <a:r>
                <a:t>Erstellen Sie das Pfaddiagramm für Ihre Studie!</a:t>
              </a:r>
            </a:p>
          </p:txBody>
        </p:sp>
        <p:pic>
          <p:nvPicPr>
            <p:cNvPr id="478" name="Erstellen Sie das Pfaddiagramm für Ihre Studie! Erstellen Sie das Pfaddiagramm für Ihre Studie!" descr="Erstellen Sie das Pfaddiagramm für Ihre Studie! Erstellen Sie das Pfaddiagramm für Ihre Studie!"/>
            <p:cNvPicPr>
              <a:picLocks noChangeAspect="0"/>
            </p:cNvPicPr>
            <p:nvPr/>
          </p:nvPicPr>
          <p:blipFill>
            <a:blip r:embed="rId4">
              <a:extLst/>
            </a:blip>
            <a:stretch>
              <a:fillRect/>
            </a:stretch>
          </p:blipFill>
          <p:spPr>
            <a:xfrm>
              <a:off x="0" y="0"/>
              <a:ext cx="6268365" cy="1069848"/>
            </a:xfrm>
            <a:prstGeom prst="rect">
              <a:avLst/>
            </a:prstGeom>
            <a:effectLst/>
          </p:spPr>
        </p:pic>
      </p:grpSp>
      <p:sp>
        <p:nvSpPr>
          <p:cNvPr id="481" name="Beispiel"/>
          <p:cNvSpPr txBox="1"/>
          <p:nvPr/>
        </p:nvSpPr>
        <p:spPr>
          <a:xfrm rot="826412">
            <a:off x="11173136" y="2487307"/>
            <a:ext cx="1118417" cy="511049"/>
          </a:xfrm>
          <a:prstGeom prst="rect">
            <a:avLst/>
          </a:prstGeom>
          <a:ln w="25400">
            <a:solidFill>
              <a:schemeClr val="accent1"/>
            </a:solidFill>
            <a:bevel/>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defRPr>
            </a:lvl1pPr>
          </a:lstStyle>
          <a:p>
            <a:pPr/>
            <a:r>
              <a:t>Beispiel</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4" name="Geben Sie Ihre Körpergröße (und einige Korrelate) in dieses Formular ein (anonym)!…"/>
          <p:cNvSpPr txBox="1"/>
          <p:nvPr>
            <p:ph type="body" idx="21"/>
          </p:nvPr>
        </p:nvSpPr>
        <p:spPr>
          <a:xfrm>
            <a:off x="355304" y="1892300"/>
            <a:ext cx="12294192" cy="6350000"/>
          </a:xfrm>
          <a:prstGeom prst="rect">
            <a:avLst/>
          </a:prstGeom>
        </p:spPr>
        <p:txBody>
          <a:bodyPr/>
          <a:lstStyle/>
          <a:p>
            <a:pPr/>
            <a:r>
              <a:t>Geben Sie Ihre Körpergröße (und einige Korrelate) </a:t>
            </a:r>
            <a:r>
              <a:rPr u="sng">
                <a:solidFill>
                  <a:srgbClr val="0070C0"/>
                </a:solidFill>
                <a:uFill>
                  <a:solidFill>
                    <a:srgbClr val="0070C0"/>
                  </a:solidFill>
                </a:uFill>
                <a:hlinkClick r:id="rId2" invalidUrl="" action="" tgtFrame="" tooltip="" history="1" highlightClick="0" endSnd="0"/>
              </a:rPr>
              <a:t>in dieses Formular</a:t>
            </a:r>
            <a:r>
              <a:t> ein (anonym)!</a:t>
            </a:r>
          </a:p>
          <a:p>
            <a:pPr/>
            <a:r>
              <a:t>Betrachten Sie die Daten Ihrer Gruppe (heutiges Datum) </a:t>
            </a:r>
            <a:r>
              <a:rPr u="sng">
                <a:solidFill>
                  <a:srgbClr val="0070C0"/>
                </a:solidFill>
                <a:uFill>
                  <a:solidFill>
                    <a:srgbClr val="0070C0"/>
                  </a:solidFill>
                </a:uFill>
                <a:hlinkClick r:id="rId3" invalidUrl="" action="" tgtFrame="" tooltip="" history="1" highlightClick="0" endSnd="0"/>
              </a:rPr>
              <a:t>in diesem Datenblatt</a:t>
            </a:r>
            <a:r>
              <a:t>!</a:t>
            </a:r>
          </a:p>
          <a:p>
            <a:pPr/>
            <a:r>
              <a:t>Ziehen Sie aus diesen Daten eine Stichprobe der Größe </a:t>
            </a:r>
            <a:r>
              <a:rPr i="1"/>
              <a:t>n=5 </a:t>
            </a:r>
            <a:r>
              <a:t>und eine mit </a:t>
            </a:r>
            <a:r>
              <a:rPr i="1"/>
              <a:t>n=20 </a:t>
            </a:r>
            <a:r>
              <a:t>(Körpergröße).</a:t>
            </a:r>
          </a:p>
          <a:p>
            <a:pPr/>
            <a:r>
              <a:t>Berechnen Sie jeweils Mittelwert und Standardabweichung!</a:t>
            </a:r>
          </a:p>
          <a:p>
            <a:pPr/>
            <a:r>
              <a:t>Geben Sie dann die Kennwerte der zwei Stichproben wiederum </a:t>
            </a:r>
            <a:r>
              <a:rPr u="sng">
                <a:solidFill>
                  <a:srgbClr val="0070C0"/>
                </a:solidFill>
                <a:uFill>
                  <a:solidFill>
                    <a:srgbClr val="0070C0"/>
                  </a:solidFill>
                </a:uFill>
                <a:hlinkClick r:id="rId4" invalidUrl="" action="" tgtFrame="" tooltip="" history="1" highlightClick="0" endSnd="0"/>
              </a:rPr>
              <a:t>in dieses Formular</a:t>
            </a:r>
            <a:r>
              <a:t> ein! </a:t>
            </a:r>
          </a:p>
          <a:p>
            <a:pPr/>
            <a:r>
              <a:t>Die Daten zu den Kennwerten der Stichproben können Sie </a:t>
            </a:r>
            <a:r>
              <a:rPr u="sng">
                <a:solidFill>
                  <a:srgbClr val="0070C0"/>
                </a:solidFill>
                <a:uFill>
                  <a:solidFill>
                    <a:srgbClr val="0070C0"/>
                  </a:solidFill>
                </a:uFill>
                <a:hlinkClick r:id="rId5" invalidUrl="" action="" tgtFrame="" tooltip="" history="1" highlightClick="0" endSnd="0"/>
              </a:rPr>
              <a:t>hier</a:t>
            </a:r>
            <a:r>
              <a:t> abrufen (entweder per CSV-Download oder per Import von GoogleSheets in R).</a:t>
            </a:r>
          </a:p>
          <a:p>
            <a:pPr/>
            <a:r>
              <a:t>Beantworten Sie auf Basis der Daten zu den Stichprobenkennwerten folgende Fragen:</a:t>
            </a:r>
          </a:p>
          <a:p>
            <a:pPr lvl="1" marL="774700" indent="-190500">
              <a:buClr>
                <a:schemeClr val="accent5"/>
              </a:buClr>
              <a:buFont typeface="Arial"/>
              <a:buChar char="▶︎"/>
            </a:pPr>
            <a:r>
              <a:t>Streuen die Mittelwerte der Stichprobe?</a:t>
            </a:r>
          </a:p>
          <a:p>
            <a:pPr lvl="1" marL="774700" indent="-190500">
              <a:buClr>
                <a:schemeClr val="accent5"/>
              </a:buClr>
              <a:buFont typeface="Arial"/>
              <a:buChar char="▶︎"/>
            </a:pPr>
            <a:r>
              <a:t>Streuen die Standardabweichungen der Stichprobe?</a:t>
            </a:r>
          </a:p>
          <a:p>
            <a:pPr lvl="1" marL="774700" indent="-190500">
              <a:buClr>
                <a:schemeClr val="accent5"/>
              </a:buClr>
              <a:buFont typeface="Arial"/>
              <a:buChar char="▶︎"/>
            </a:pPr>
            <a:r>
              <a:t>Hängt die Streuung der Mittelwerte mit der Stichprobengröße zusammen?</a:t>
            </a:r>
          </a:p>
        </p:txBody>
      </p:sp>
      <p:sp>
        <p:nvSpPr>
          <p:cNvPr id="485" name="Wie groß ist unsere Gruppe im Schnitt?"/>
          <p:cNvSpPr txBox="1"/>
          <p:nvPr>
            <p:ph type="body" idx="22"/>
          </p:nvPr>
        </p:nvSpPr>
        <p:spPr>
          <a:prstGeom prst="rect">
            <a:avLst/>
          </a:prstGeom>
        </p:spPr>
        <p:txBody>
          <a:bodyPr/>
          <a:lstStyle/>
          <a:p>
            <a:pPr/>
            <a:r>
              <a:t>Wie groß ist unsere Gruppe im Schnitt?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8" name="Klassifikation quantitativer Versuchsplänen"/>
          <p:cNvSpPr txBox="1"/>
          <p:nvPr>
            <p:ph type="title"/>
          </p:nvPr>
        </p:nvSpPr>
        <p:spPr>
          <a:xfrm>
            <a:off x="650239" y="4758266"/>
            <a:ext cx="11704322" cy="2406792"/>
          </a:xfrm>
          <a:prstGeom prst="rect">
            <a:avLst/>
          </a:prstGeom>
        </p:spPr>
        <p:txBody>
          <a:bodyPr/>
          <a:lstStyle/>
          <a:p>
            <a:pPr/>
            <a:r>
              <a:t>Klassifikation quantitativer Versuchsplänen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1" name="Klassifikationskriterien für Untersuchungsdesigns"/>
          <p:cNvSpPr txBox="1"/>
          <p:nvPr>
            <p:ph type="body" idx="21"/>
          </p:nvPr>
        </p:nvSpPr>
        <p:spPr>
          <a:prstGeom prst="rect">
            <a:avLst/>
          </a:prstGeom>
        </p:spPr>
        <p:txBody>
          <a:bodyPr/>
          <a:lstStyle/>
          <a:p>
            <a:pPr/>
            <a:r>
              <a:t>Klassifikationskriterien für Untersuchungsdesigns </a:t>
            </a:r>
          </a:p>
        </p:txBody>
      </p:sp>
      <p:graphicFrame>
        <p:nvGraphicFramePr>
          <p:cNvPr id="492" name="Inhaltsplatzhalter 7"/>
          <p:cNvGraphicFramePr/>
          <p:nvPr/>
        </p:nvGraphicFramePr>
        <p:xfrm>
          <a:off x="337709" y="2042400"/>
          <a:ext cx="11843179" cy="7500615"/>
        </p:xfrm>
        <a:graphic xmlns:a="http://schemas.openxmlformats.org/drawingml/2006/main">
          <a:graphicData uri="http://schemas.openxmlformats.org/drawingml/2006/table">
            <a:tbl>
              <a:tblPr firstCol="0" firstRow="1" lastCol="0" lastRow="0" bandCol="0" bandRow="1" rtl="0">
                <a:tableStyleId>{D51ADE6A-740E-44AE-83CC-AE7238B6C88D}</a:tableStyleId>
              </a:tblPr>
              <a:tblGrid>
                <a:gridCol w="4081287"/>
                <a:gridCol w="7749190"/>
              </a:tblGrid>
              <a:tr h="406980">
                <a:tc>
                  <a:txBody>
                    <a:bodyPr/>
                    <a:lstStyle/>
                    <a:p>
                      <a:pPr algn="l">
                        <a:defRPr b="0" i="0" sz="1800">
                          <a:solidFill>
                            <a:srgbClr val="000000"/>
                          </a:solidFill>
                        </a:defRPr>
                      </a:pPr>
                      <a:r>
                        <a:rPr i="1" sz="2000">
                          <a:solidFill>
                            <a:srgbClr val="FFFFFF"/>
                          </a:solidFill>
                          <a:latin typeface="Roboto Condensed Bold"/>
                          <a:ea typeface="Roboto Condensed Bold"/>
                          <a:cs typeface="Roboto Condensed Bold"/>
                          <a:sym typeface="Roboto Condensed Bold"/>
                        </a:rPr>
                        <a:t>Kriterium</a:t>
                      </a:r>
                    </a:p>
                  </a:txBody>
                  <a:tcPr marL="45720" marR="45720" marT="45720" marB="45720" anchor="t" anchorCtr="0" horzOverflow="overflow"/>
                </a:tc>
                <a:tc>
                  <a:txBody>
                    <a:bodyPr/>
                    <a:lstStyle/>
                    <a:p>
                      <a:pPr algn="l">
                        <a:defRPr b="0" i="0" sz="1800">
                          <a:solidFill>
                            <a:srgbClr val="000000"/>
                          </a:solidFill>
                        </a:defRPr>
                      </a:pPr>
                      <a:r>
                        <a:rPr i="1" sz="2000">
                          <a:solidFill>
                            <a:srgbClr val="FFFFFF"/>
                          </a:solidFill>
                          <a:latin typeface="Roboto Condensed Bold"/>
                          <a:ea typeface="Roboto Condensed Bold"/>
                          <a:cs typeface="Roboto Condensed Bold"/>
                          <a:sym typeface="Roboto Condensed Bold"/>
                        </a:rPr>
                        <a:t>Varianten von Designs</a:t>
                      </a:r>
                    </a:p>
                  </a:txBody>
                  <a:tcPr marL="45720" marR="45720" marT="45720" marB="45720" anchor="t" anchorCtr="0" horzOverflow="overflow"/>
                </a:tc>
              </a:tr>
              <a:tr h="558327">
                <a:tc>
                  <a:txBody>
                    <a:bodyPr/>
                    <a:lstStyle/>
                    <a:p>
                      <a:pPr algn="l">
                        <a:defRPr sz="1800">
                          <a:solidFill>
                            <a:srgbClr val="000000"/>
                          </a:solidFill>
                        </a:defRPr>
                      </a:pPr>
                      <a:r>
                        <a:rPr sz="2000">
                          <a:solidFill>
                            <a:srgbClr val="262626"/>
                          </a:solidFill>
                          <a:latin typeface="+mj-lt"/>
                          <a:ea typeface="+mj-ea"/>
                          <a:cs typeface="+mj-cs"/>
                          <a:sym typeface="Roboto Condensed Regular"/>
                        </a:rPr>
                        <a:t>Wissenschaftstheoretischer Ansatz</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qualitativ</a:t>
                      </a:r>
                      <a:r>
                        <a:rPr>
                          <a:latin typeface="+mj-lt"/>
                          <a:ea typeface="+mj-ea"/>
                          <a:cs typeface="+mj-cs"/>
                          <a:sym typeface="Roboto Condensed Regular"/>
                        </a:rPr>
                        <a:t>, </a:t>
                      </a:r>
                      <a:r>
                        <a:t>quantitativ</a:t>
                      </a:r>
                      <a:r>
                        <a:rPr>
                          <a:latin typeface="+mj-lt"/>
                          <a:ea typeface="+mj-ea"/>
                          <a:cs typeface="+mj-cs"/>
                          <a:sym typeface="Roboto Condensed Regular"/>
                        </a:rPr>
                        <a:t>, </a:t>
                      </a:r>
                      <a:r>
                        <a:t>Mixed-Methods</a:t>
                      </a:r>
                    </a:p>
                  </a:txBody>
                  <a:tcPr marL="45720" marR="45720" marT="45720" marB="45720" anchor="t" anchorCtr="0" horzOverflow="overflow"/>
                </a:tc>
              </a:tr>
              <a:tr h="776401">
                <a:tc>
                  <a:txBody>
                    <a:bodyPr/>
                    <a:lstStyle/>
                    <a:p>
                      <a:pPr algn="l">
                        <a:defRPr sz="1800">
                          <a:solidFill>
                            <a:srgbClr val="000000"/>
                          </a:solidFill>
                        </a:defRPr>
                      </a:pPr>
                      <a:r>
                        <a:rPr sz="2000">
                          <a:solidFill>
                            <a:srgbClr val="262626"/>
                          </a:solidFill>
                          <a:latin typeface="+mj-lt"/>
                          <a:ea typeface="+mj-ea"/>
                          <a:cs typeface="+mj-cs"/>
                          <a:sym typeface="Roboto Condensed Regular"/>
                        </a:rPr>
                        <a:t>Erkenntnisziel</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grundlagenwissenschaftlich</a:t>
                      </a:r>
                      <a:r>
                        <a:rPr>
                          <a:latin typeface="+mj-lt"/>
                          <a:ea typeface="+mj-ea"/>
                          <a:cs typeface="+mj-cs"/>
                          <a:sym typeface="Roboto Condensed Regular"/>
                        </a:rPr>
                        <a:t>, </a:t>
                      </a:r>
                      <a:r>
                        <a:t>anwendungswissenschaftlich</a:t>
                      </a:r>
                      <a:r>
                        <a:rPr>
                          <a:latin typeface="+mj-lt"/>
                          <a:ea typeface="+mj-ea"/>
                          <a:cs typeface="+mj-cs"/>
                          <a:sym typeface="Roboto Condensed Regular"/>
                        </a:rPr>
                        <a:t> (unabhängige vs. Auftragsstudie)</a:t>
                      </a:r>
                    </a:p>
                  </a:txBody>
                  <a:tcPr marL="45720" marR="45720" marT="45720" marB="45720" anchor="t" anchorCtr="0" horzOverflow="overflow"/>
                </a:tc>
              </a:tr>
              <a:tr h="776401">
                <a:tc>
                  <a:txBody>
                    <a:bodyPr/>
                    <a:lstStyle/>
                    <a:p>
                      <a:pPr algn="l">
                        <a:defRPr sz="1800">
                          <a:solidFill>
                            <a:srgbClr val="000000"/>
                          </a:solidFill>
                        </a:defRPr>
                      </a:pPr>
                      <a:r>
                        <a:rPr sz="2000">
                          <a:solidFill>
                            <a:srgbClr val="262626"/>
                          </a:solidFill>
                          <a:latin typeface="+mj-lt"/>
                          <a:ea typeface="+mj-ea"/>
                          <a:cs typeface="+mj-cs"/>
                          <a:sym typeface="Roboto Condensed Regular"/>
                        </a:rPr>
                        <a:t>Gegenstand</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Empirische</a:t>
                      </a:r>
                      <a:r>
                        <a:rPr>
                          <a:latin typeface="+mj-lt"/>
                          <a:ea typeface="+mj-ea"/>
                          <a:cs typeface="+mj-cs"/>
                          <a:sym typeface="Roboto Condensed Regular"/>
                        </a:rPr>
                        <a:t> Studie (Original- vs. Replikationsstudie), </a:t>
                      </a:r>
                      <a:r>
                        <a:t>Methodenstudie</a:t>
                      </a:r>
                      <a:r>
                        <a:rPr>
                          <a:latin typeface="+mj-lt"/>
                          <a:ea typeface="+mj-ea"/>
                          <a:cs typeface="+mj-cs"/>
                          <a:sym typeface="Roboto Condensed Regular"/>
                        </a:rPr>
                        <a:t>, </a:t>
                      </a:r>
                      <a:r>
                        <a:t>Theoriestudie</a:t>
                      </a:r>
                      <a:r>
                        <a:rPr>
                          <a:latin typeface="+mj-lt"/>
                          <a:ea typeface="+mj-ea"/>
                          <a:cs typeface="+mj-cs"/>
                          <a:sym typeface="Roboto Condensed Regular"/>
                        </a:rPr>
                        <a:t> (Review vs. Metaanalyse)</a:t>
                      </a:r>
                    </a:p>
                  </a:txBody>
                  <a:tcPr marL="45720" marR="45720" marT="45720" marB="45720" anchor="t" anchorCtr="0" horzOverflow="overflow"/>
                </a:tc>
              </a:tr>
              <a:tr h="543113">
                <a:tc>
                  <a:txBody>
                    <a:bodyPr/>
                    <a:lstStyle/>
                    <a:p>
                      <a:pPr algn="l">
                        <a:defRPr sz="1800">
                          <a:solidFill>
                            <a:srgbClr val="000000"/>
                          </a:solidFill>
                        </a:defRPr>
                      </a:pPr>
                      <a:r>
                        <a:rPr sz="2000">
                          <a:solidFill>
                            <a:srgbClr val="262626"/>
                          </a:solidFill>
                          <a:latin typeface="+mj-lt"/>
                          <a:ea typeface="+mj-ea"/>
                          <a:cs typeface="+mj-cs"/>
                          <a:sym typeface="Roboto Condensed Regular"/>
                        </a:rPr>
                        <a:t>Datengrundlage (empirisch)</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Primäranalyse</a:t>
                      </a:r>
                      <a:r>
                        <a:rPr>
                          <a:latin typeface="+mj-lt"/>
                          <a:ea typeface="+mj-ea"/>
                          <a:cs typeface="+mj-cs"/>
                          <a:sym typeface="Roboto Condensed Regular"/>
                        </a:rPr>
                        <a:t>, </a:t>
                      </a:r>
                      <a:r>
                        <a:t>Sekundäranalyse</a:t>
                      </a:r>
                      <a:r>
                        <a:rPr>
                          <a:latin typeface="+mj-lt"/>
                          <a:ea typeface="+mj-ea"/>
                          <a:cs typeface="+mj-cs"/>
                          <a:sym typeface="Roboto Condensed Regular"/>
                        </a:rPr>
                        <a:t>, </a:t>
                      </a:r>
                      <a:r>
                        <a:t>Metaanalyse</a:t>
                      </a:r>
                    </a:p>
                  </a:txBody>
                  <a:tcPr marL="45720" marR="45720" marT="45720" marB="45720" anchor="t" anchorCtr="0" horzOverflow="overflow"/>
                </a:tc>
              </a:tr>
              <a:tr h="1009690">
                <a:tc>
                  <a:txBody>
                    <a:bodyPr/>
                    <a:lstStyle/>
                    <a:p>
                      <a:pPr algn="l">
                        <a:defRPr sz="1800">
                          <a:solidFill>
                            <a:srgbClr val="000000"/>
                          </a:solidFill>
                        </a:defRPr>
                      </a:pPr>
                      <a:r>
                        <a:rPr sz="2000">
                          <a:solidFill>
                            <a:srgbClr val="262626"/>
                          </a:solidFill>
                          <a:latin typeface="+mj-lt"/>
                          <a:ea typeface="+mj-ea"/>
                          <a:cs typeface="+mj-cs"/>
                          <a:sym typeface="Roboto Condensed Regular"/>
                        </a:rPr>
                        <a:t>Erkenntnisinteresse (empirisch)</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explorativ</a:t>
                      </a:r>
                      <a:r>
                        <a:rPr>
                          <a:latin typeface="+mj-lt"/>
                          <a:ea typeface="+mj-ea"/>
                          <a:cs typeface="+mj-cs"/>
                          <a:sym typeface="Roboto Condensed Regular"/>
                        </a:rPr>
                        <a:t> (gegenstandsbeschreibend, theoriebildend), </a:t>
                      </a:r>
                      <a:r>
                        <a:t>deskriptiv</a:t>
                      </a:r>
                      <a:r>
                        <a:rPr>
                          <a:latin typeface="+mj-lt"/>
                          <a:ea typeface="+mj-ea"/>
                          <a:cs typeface="+mj-cs"/>
                          <a:sym typeface="Roboto Condensed Regular"/>
                        </a:rPr>
                        <a:t> (populationsbeschreibend), </a:t>
                      </a:r>
                      <a:r>
                        <a:t>explanativ</a:t>
                      </a:r>
                      <a:r>
                        <a:rPr>
                          <a:latin typeface="+mj-lt"/>
                          <a:ea typeface="+mj-ea"/>
                          <a:cs typeface="+mj-cs"/>
                          <a:sym typeface="Roboto Condensed Regular"/>
                        </a:rPr>
                        <a:t> (hypothesenprüfend)</a:t>
                      </a:r>
                    </a:p>
                  </a:txBody>
                  <a:tcPr marL="45720" marR="45720" marT="45720" marB="45720" anchor="t" anchorCtr="0" horzOverflow="overflow"/>
                </a:tc>
              </a:tr>
              <a:tr h="1009690">
                <a:tc>
                  <a:txBody>
                    <a:bodyPr/>
                    <a:lstStyle/>
                    <a:p>
                      <a:pPr algn="l">
                        <a:defRPr sz="1800">
                          <a:solidFill>
                            <a:srgbClr val="000000"/>
                          </a:solidFill>
                        </a:defRPr>
                      </a:pPr>
                      <a:r>
                        <a:rPr sz="2000">
                          <a:solidFill>
                            <a:srgbClr val="262626"/>
                          </a:solidFill>
                          <a:latin typeface="+mj-lt"/>
                          <a:ea typeface="+mj-ea"/>
                          <a:cs typeface="+mj-cs"/>
                          <a:sym typeface="Roboto Condensed Regular"/>
                        </a:rPr>
                        <a:t>Bildung &amp; Behandlung von Untersuchungsgruppen (explanativ)</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Experimentelle</a:t>
                      </a:r>
                      <a:r>
                        <a:rPr>
                          <a:latin typeface="+mj-lt"/>
                          <a:ea typeface="+mj-ea"/>
                          <a:cs typeface="+mj-cs"/>
                          <a:sym typeface="Roboto Condensed Regular"/>
                        </a:rPr>
                        <a:t>, </a:t>
                      </a:r>
                      <a:r>
                        <a:t>quasi-experimentelle</a:t>
                      </a:r>
                      <a:r>
                        <a:rPr>
                          <a:latin typeface="+mj-lt"/>
                          <a:ea typeface="+mj-ea"/>
                          <a:cs typeface="+mj-cs"/>
                          <a:sym typeface="Roboto Condensed Regular"/>
                        </a:rPr>
                        <a:t>, </a:t>
                      </a:r>
                      <a:r>
                        <a:t>nicht-experimentelle</a:t>
                      </a:r>
                      <a:r>
                        <a:rPr>
                          <a:latin typeface="+mj-lt"/>
                          <a:ea typeface="+mj-ea"/>
                          <a:cs typeface="+mj-cs"/>
                          <a:sym typeface="Roboto Condensed Regular"/>
                        </a:rPr>
                        <a:t> Studie (Korrelationsstudie vs. Ex-post-facto-Studie)</a:t>
                      </a:r>
                    </a:p>
                  </a:txBody>
                  <a:tcPr marL="45720" marR="45720" marT="45720" marB="45720" anchor="t" anchorCtr="0" horzOverflow="overflow"/>
                </a:tc>
              </a:tr>
              <a:tr h="387930">
                <a:tc>
                  <a:txBody>
                    <a:bodyPr/>
                    <a:lstStyle/>
                    <a:p>
                      <a:pPr algn="l">
                        <a:defRPr sz="1800">
                          <a:solidFill>
                            <a:srgbClr val="000000"/>
                          </a:solidFill>
                        </a:defRPr>
                      </a:pPr>
                      <a:r>
                        <a:rPr sz="2000">
                          <a:solidFill>
                            <a:srgbClr val="262626"/>
                          </a:solidFill>
                          <a:latin typeface="+mj-lt"/>
                          <a:ea typeface="+mj-ea"/>
                          <a:cs typeface="+mj-cs"/>
                          <a:sym typeface="Roboto Condensed Regular"/>
                        </a:rPr>
                        <a:t>Untersuchungsort</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Labor</a:t>
                      </a:r>
                      <a:r>
                        <a:rPr>
                          <a:latin typeface="+mj-lt"/>
                          <a:ea typeface="+mj-ea"/>
                          <a:cs typeface="+mj-cs"/>
                          <a:sym typeface="Roboto Condensed Regular"/>
                        </a:rPr>
                        <a:t>, </a:t>
                      </a:r>
                      <a:r>
                        <a:t>Feld</a:t>
                      </a:r>
                    </a:p>
                  </a:txBody>
                  <a:tcPr marL="45720" marR="45720" marT="45720" marB="45720" anchor="t" anchorCtr="0" horzOverflow="overflow"/>
                </a:tc>
              </a:tr>
              <a:tr h="1242978">
                <a:tc>
                  <a:txBody>
                    <a:bodyPr/>
                    <a:lstStyle/>
                    <a:p>
                      <a:pPr algn="l">
                        <a:defRPr sz="1800">
                          <a:solidFill>
                            <a:srgbClr val="000000"/>
                          </a:solidFill>
                        </a:defRPr>
                      </a:pPr>
                      <a:r>
                        <a:rPr sz="2000">
                          <a:solidFill>
                            <a:srgbClr val="262626"/>
                          </a:solidFill>
                          <a:latin typeface="+mj-lt"/>
                          <a:ea typeface="+mj-ea"/>
                          <a:cs typeface="+mj-cs"/>
                          <a:sym typeface="Roboto Condensed Regular"/>
                        </a:rPr>
                        <a:t>Anzahl Untersuchungszeitpunkte (empirisch)</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(Quasi-)experimentell mit/ohne Messwiederholung </a:t>
                      </a:r>
                      <a:r>
                        <a:rPr>
                          <a:latin typeface="+mj-lt"/>
                          <a:ea typeface="+mj-ea"/>
                          <a:cs typeface="+mj-cs"/>
                          <a:sym typeface="Roboto Condensed Regular"/>
                        </a:rPr>
                        <a:t>(between-subjects vs. within-subjects), </a:t>
                      </a:r>
                      <a:r>
                        <a:t>nicht-experimentelle mit/ohne Messwiederholung</a:t>
                      </a:r>
                      <a:r>
                        <a:rPr>
                          <a:latin typeface="+mj-lt"/>
                          <a:ea typeface="+mj-ea"/>
                          <a:cs typeface="+mj-cs"/>
                          <a:sym typeface="Roboto Condensed Regular"/>
                        </a:rPr>
                        <a:t> (Querschnitt vs. Trend vs. Längsschnitt)</a:t>
                      </a:r>
                    </a:p>
                  </a:txBody>
                  <a:tcPr marL="45720" marR="45720" marT="45720" marB="45720" anchor="t" anchorCtr="0" horzOverflow="overflow"/>
                </a:tc>
              </a:tr>
              <a:tr h="776401">
                <a:tc>
                  <a:txBody>
                    <a:bodyPr/>
                    <a:lstStyle/>
                    <a:p>
                      <a:pPr algn="l">
                        <a:defRPr sz="1800">
                          <a:solidFill>
                            <a:srgbClr val="000000"/>
                          </a:solidFill>
                        </a:defRPr>
                      </a:pPr>
                      <a:r>
                        <a:rPr sz="2000">
                          <a:solidFill>
                            <a:srgbClr val="262626"/>
                          </a:solidFill>
                          <a:latin typeface="+mj-lt"/>
                          <a:ea typeface="+mj-ea"/>
                          <a:cs typeface="+mj-cs"/>
                          <a:sym typeface="Roboto Condensed Regular"/>
                        </a:rPr>
                        <a:t>Anzahl Untersuchungsobjekte (empirisch)</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Gruppenstudie</a:t>
                      </a:r>
                      <a:r>
                        <a:rPr>
                          <a:latin typeface="+mj-lt"/>
                          <a:ea typeface="+mj-ea"/>
                          <a:cs typeface="+mj-cs"/>
                          <a:sym typeface="Roboto Condensed Regular"/>
                        </a:rPr>
                        <a:t> (Stichprobenstudie vs. Vollerhebung), </a:t>
                      </a:r>
                      <a:r>
                        <a:t>Einzelfallstudie</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95" name="Im Überblick: Zwei Arten von Versuchsplänen in der Forschung"/>
          <p:cNvSpPr txBox="1"/>
          <p:nvPr>
            <p:ph type="body" idx="21"/>
          </p:nvPr>
        </p:nvSpPr>
        <p:spPr>
          <a:prstGeom prst="rect">
            <a:avLst/>
          </a:prstGeom>
        </p:spPr>
        <p:txBody>
          <a:bodyPr/>
          <a:lstStyle>
            <a:lvl1pPr marL="107950" marR="107950" indent="107950" defTabSz="1105408">
              <a:defRPr sz="5270"/>
            </a:lvl1pPr>
          </a:lstStyle>
          <a:p>
            <a:pPr/>
            <a:r>
              <a:t>Im Überblick: Zwei Arten von Versuchsplänen in der Forschung</a:t>
            </a:r>
          </a:p>
        </p:txBody>
      </p:sp>
      <p:sp>
        <p:nvSpPr>
          <p:cNvPr id="496" name="Experimentelle Pläne"/>
          <p:cNvSpPr/>
          <p:nvPr/>
        </p:nvSpPr>
        <p:spPr>
          <a:xfrm>
            <a:off x="8255799" y="2011599"/>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Experimentelle Pläne</a:t>
            </a:r>
          </a:p>
        </p:txBody>
      </p:sp>
      <p:sp>
        <p:nvSpPr>
          <p:cNvPr id="497" name="Randomisierung"/>
          <p:cNvSpPr/>
          <p:nvPr/>
        </p:nvSpPr>
        <p:spPr>
          <a:xfrm>
            <a:off x="7703138" y="3599188"/>
            <a:ext cx="4630915" cy="470597"/>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Randomisierung</a:t>
            </a:r>
          </a:p>
        </p:txBody>
      </p:sp>
      <p:sp>
        <p:nvSpPr>
          <p:cNvPr id="498" name="Aufputsch- mittel"/>
          <p:cNvSpPr/>
          <p:nvPr/>
        </p:nvSpPr>
        <p:spPr>
          <a:xfrm>
            <a:off x="7661474" y="5183818"/>
            <a:ext cx="2167468" cy="1444978"/>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Aufputsch-</a:t>
            </a:r>
            <a:br/>
            <a:r>
              <a:t>mittel</a:t>
            </a:r>
          </a:p>
        </p:txBody>
      </p:sp>
      <p:sp>
        <p:nvSpPr>
          <p:cNvPr id="499" name="Zuckerpille"/>
          <p:cNvSpPr/>
          <p:nvPr/>
        </p:nvSpPr>
        <p:spPr>
          <a:xfrm>
            <a:off x="10055848" y="5183818"/>
            <a:ext cx="2167467" cy="1444978"/>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Zuckerpille</a:t>
            </a:r>
          </a:p>
        </p:txBody>
      </p:sp>
      <p:sp>
        <p:nvSpPr>
          <p:cNvPr id="500" name="Messung 1 (Konzentration)"/>
          <p:cNvSpPr/>
          <p:nvPr/>
        </p:nvSpPr>
        <p:spPr>
          <a:xfrm>
            <a:off x="7638932" y="4333166"/>
            <a:ext cx="4759326" cy="689893"/>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1 (Konzentration) </a:t>
            </a:r>
          </a:p>
        </p:txBody>
      </p:sp>
      <p:sp>
        <p:nvSpPr>
          <p:cNvPr id="501" name="Messung 2 (Konzentration)"/>
          <p:cNvSpPr/>
          <p:nvPr/>
        </p:nvSpPr>
        <p:spPr>
          <a:xfrm>
            <a:off x="7638932" y="6903584"/>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2 (Konzentration) </a:t>
            </a:r>
          </a:p>
        </p:txBody>
      </p:sp>
      <p:sp>
        <p:nvSpPr>
          <p:cNvPr id="502" name="Geringe interne Validität"/>
          <p:cNvSpPr/>
          <p:nvPr/>
        </p:nvSpPr>
        <p:spPr>
          <a:xfrm>
            <a:off x="588480" y="7841096"/>
            <a:ext cx="4219126"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defRPr sz="3400"/>
            </a:pPr>
            <a:r>
              <a:rPr i="1"/>
              <a:t>Geringe</a:t>
            </a:r>
            <a:r>
              <a:t> interne Validität</a:t>
            </a:r>
          </a:p>
        </p:txBody>
      </p:sp>
      <p:sp>
        <p:nvSpPr>
          <p:cNvPr id="503" name="hohe interne Validität"/>
          <p:cNvSpPr/>
          <p:nvPr/>
        </p:nvSpPr>
        <p:spPr>
          <a:xfrm>
            <a:off x="7938005" y="7850203"/>
            <a:ext cx="3751484"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defRPr sz="3400"/>
            </a:pPr>
            <a:r>
              <a:rPr i="1"/>
              <a:t>hohe</a:t>
            </a:r>
            <a:r>
              <a:t> interne Validität</a:t>
            </a:r>
          </a:p>
        </p:txBody>
      </p:sp>
      <p:sp>
        <p:nvSpPr>
          <p:cNvPr id="504" name="Beobachtungs- pläne"/>
          <p:cNvSpPr/>
          <p:nvPr/>
        </p:nvSpPr>
        <p:spPr>
          <a:xfrm>
            <a:off x="723852" y="2011599"/>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a:defRPr sz="2200">
                <a:solidFill>
                  <a:srgbClr val="FFFFFF"/>
                </a:solidFill>
                <a:latin typeface="Roboto Condensed Bold"/>
                <a:ea typeface="Roboto Condensed Bold"/>
                <a:cs typeface="Roboto Condensed Bold"/>
                <a:sym typeface="Roboto Condensed Bold"/>
              </a:defRPr>
            </a:pPr>
            <a:r>
              <a:t>Beobachtungs-</a:t>
            </a:r>
            <a:br/>
            <a:r>
              <a:t>pläne</a:t>
            </a:r>
          </a:p>
        </p:txBody>
      </p:sp>
      <p:sp>
        <p:nvSpPr>
          <p:cNvPr id="505" name="Konzentration"/>
          <p:cNvSpPr/>
          <p:nvPr/>
        </p:nvSpPr>
        <p:spPr>
          <a:xfrm>
            <a:off x="1297610" y="3628944"/>
            <a:ext cx="2302370" cy="906231"/>
          </a:xfrm>
          <a:prstGeom prst="ellipse">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Konzentration</a:t>
            </a:r>
          </a:p>
        </p:txBody>
      </p:sp>
      <p:sp>
        <p:nvSpPr>
          <p:cNvPr id="506" name="Aufputsch-mittel"/>
          <p:cNvSpPr/>
          <p:nvPr/>
        </p:nvSpPr>
        <p:spPr>
          <a:xfrm>
            <a:off x="1297610" y="5981160"/>
            <a:ext cx="2302370" cy="987877"/>
          </a:xfrm>
          <a:prstGeom prst="ellipse">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Aufputsch-mittel</a:t>
            </a:r>
          </a:p>
        </p:txBody>
      </p:sp>
      <p:cxnSp>
        <p:nvCxnSpPr>
          <p:cNvPr id="507" name="Verbindungslinie"/>
          <p:cNvCxnSpPr>
            <a:stCxn id="506" idx="0"/>
            <a:endCxn id="505" idx="0"/>
          </p:cNvCxnSpPr>
          <p:nvPr/>
        </p:nvCxnSpPr>
        <p:spPr>
          <a:xfrm flipV="1">
            <a:off x="2448795" y="4082059"/>
            <a:ext cx="1" cy="2393040"/>
          </a:xfrm>
          <a:prstGeom prst="straightConnector1">
            <a:avLst/>
          </a:prstGeom>
          <a:ln w="25400">
            <a:solidFill>
              <a:schemeClr val="accent1"/>
            </a:solidFill>
            <a:bevel/>
            <a:headEnd type="triangle"/>
            <a:tailEnd type="triangle"/>
          </a:ln>
          <a:effectLst>
            <a:outerShdw sx="100000" sy="100000" kx="0" ky="0" algn="b" rotWithShape="0" blurRad="50800" dist="25400" dir="5400000">
              <a:srgbClr val="000000">
                <a:alpha val="38000"/>
              </a:srgbClr>
            </a:outerShdw>
          </a:effectLst>
        </p:spPr>
      </p:cxnSp>
      <p:sp>
        <p:nvSpPr>
          <p:cNvPr id="508" name="Korrelation zu Zeitpunkt t0"/>
          <p:cNvSpPr/>
          <p:nvPr/>
        </p:nvSpPr>
        <p:spPr>
          <a:xfrm>
            <a:off x="1771555" y="5028043"/>
            <a:ext cx="3056667"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sz="2200"/>
            </a:lvl1pPr>
          </a:lstStyle>
          <a:p>
            <a:pPr/>
            <a:r>
              <a:t>Korrelation zu Zeitpunkt t0</a:t>
            </a:r>
          </a:p>
        </p:txBody>
      </p:sp>
      <p:sp>
        <p:nvSpPr>
          <p:cNvPr id="509" name="Wo möglich, sollten experimentelle Pläne bevorzugt werden."/>
          <p:cNvSpPr/>
          <p:nvPr/>
        </p:nvSpPr>
        <p:spPr>
          <a:xfrm>
            <a:off x="273813" y="8644728"/>
            <a:ext cx="7354067"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sz="2400"/>
            </a:lvl1pPr>
          </a:lstStyle>
          <a:p>
            <a:pPr/>
            <a:r>
              <a:t>Wo möglich, sollten experimentelle Pläne bevorzugt werden.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12" name="Within- vs. Between-Designs"/>
          <p:cNvSpPr txBox="1"/>
          <p:nvPr>
            <p:ph type="body" idx="21"/>
          </p:nvPr>
        </p:nvSpPr>
        <p:spPr>
          <a:prstGeom prst="rect">
            <a:avLst/>
          </a:prstGeom>
        </p:spPr>
        <p:txBody>
          <a:bodyPr/>
          <a:lstStyle/>
          <a:p>
            <a:pPr/>
            <a:r>
              <a:t>Within- vs. Between-Designs</a:t>
            </a:r>
          </a:p>
        </p:txBody>
      </p:sp>
      <p:sp>
        <p:nvSpPr>
          <p:cNvPr id="513" name="between subject"/>
          <p:cNvSpPr/>
          <p:nvPr/>
        </p:nvSpPr>
        <p:spPr>
          <a:xfrm>
            <a:off x="8130751" y="1494970"/>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a:defRPr sz="2200">
                <a:solidFill>
                  <a:srgbClr val="FFFFFF"/>
                </a:solidFill>
                <a:latin typeface="Roboto Condensed Bold"/>
                <a:ea typeface="Roboto Condensed Bold"/>
                <a:cs typeface="Roboto Condensed Bold"/>
                <a:sym typeface="Roboto Condensed Bold"/>
              </a:defRPr>
            </a:pPr>
            <a:r>
              <a:t>between</a:t>
            </a:r>
            <a:br/>
            <a:r>
              <a:t>subject</a:t>
            </a:r>
          </a:p>
        </p:txBody>
      </p:sp>
      <p:sp>
        <p:nvSpPr>
          <p:cNvPr id="514" name="within subject"/>
          <p:cNvSpPr/>
          <p:nvPr/>
        </p:nvSpPr>
        <p:spPr>
          <a:xfrm>
            <a:off x="914893" y="1494970"/>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a:defRPr sz="2200">
                <a:solidFill>
                  <a:srgbClr val="FFFFFF"/>
                </a:solidFill>
                <a:latin typeface="Roboto Condensed Bold"/>
                <a:ea typeface="Roboto Condensed Bold"/>
                <a:cs typeface="Roboto Condensed Bold"/>
                <a:sym typeface="Roboto Condensed Bold"/>
              </a:defRPr>
            </a:pPr>
            <a:r>
              <a:t>within</a:t>
            </a:r>
            <a:br/>
            <a:r>
              <a:t>subject</a:t>
            </a:r>
          </a:p>
        </p:txBody>
      </p:sp>
      <p:sp>
        <p:nvSpPr>
          <p:cNvPr id="515" name="Randomisierung"/>
          <p:cNvSpPr/>
          <p:nvPr/>
        </p:nvSpPr>
        <p:spPr>
          <a:xfrm>
            <a:off x="7668400" y="3812623"/>
            <a:ext cx="4630915" cy="470597"/>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Randomisierung</a:t>
            </a:r>
          </a:p>
        </p:txBody>
      </p:sp>
      <p:sp>
        <p:nvSpPr>
          <p:cNvPr id="516" name="Experimental-gruppe (Gruppe 1) Intervention 1"/>
          <p:cNvSpPr/>
          <p:nvPr/>
        </p:nvSpPr>
        <p:spPr>
          <a:xfrm>
            <a:off x="7668400" y="4457820"/>
            <a:ext cx="2466460" cy="1444978"/>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Experimental-gruppe (Gruppe 1)</a:t>
            </a:r>
            <a:br/>
            <a:r>
              <a:t>Intervention 1</a:t>
            </a:r>
          </a:p>
        </p:txBody>
      </p:sp>
      <p:sp>
        <p:nvSpPr>
          <p:cNvPr id="517" name="Kontrollgruppe (Gruppe 2) Intervention 2"/>
          <p:cNvSpPr/>
          <p:nvPr/>
        </p:nvSpPr>
        <p:spPr>
          <a:xfrm>
            <a:off x="10298218" y="4437923"/>
            <a:ext cx="2167468" cy="1444979"/>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Kontrollg</a:t>
            </a:r>
            <a:r>
              <a:t>ruppe (Gruppe 2)</a:t>
            </a:r>
            <a:br/>
            <a:r>
              <a:t>Intervention 2</a:t>
            </a:r>
          </a:p>
        </p:txBody>
      </p:sp>
      <p:sp>
        <p:nvSpPr>
          <p:cNvPr id="518" name="Messung 1 (Konzentration)"/>
          <p:cNvSpPr/>
          <p:nvPr/>
        </p:nvSpPr>
        <p:spPr>
          <a:xfrm>
            <a:off x="7609126" y="3024330"/>
            <a:ext cx="4759326" cy="689893"/>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1 (Konzentration) </a:t>
            </a:r>
          </a:p>
        </p:txBody>
      </p:sp>
      <p:sp>
        <p:nvSpPr>
          <p:cNvPr id="519" name="Messung 2 (Konzentration)"/>
          <p:cNvSpPr/>
          <p:nvPr/>
        </p:nvSpPr>
        <p:spPr>
          <a:xfrm>
            <a:off x="7609126" y="6081893"/>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2 (Konzentration) </a:t>
            </a:r>
          </a:p>
        </p:txBody>
      </p:sp>
      <p:sp>
        <p:nvSpPr>
          <p:cNvPr id="520" name="höhere Power"/>
          <p:cNvSpPr/>
          <p:nvPr/>
        </p:nvSpPr>
        <p:spPr>
          <a:xfrm>
            <a:off x="1260674" y="7994868"/>
            <a:ext cx="2474638"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3400"/>
            </a:lvl1pPr>
          </a:lstStyle>
          <a:p>
            <a:pPr/>
            <a:r>
              <a:t>höhere Power</a:t>
            </a:r>
          </a:p>
        </p:txBody>
      </p:sp>
      <p:sp>
        <p:nvSpPr>
          <p:cNvPr id="521" name="geringere Power"/>
          <p:cNvSpPr/>
          <p:nvPr/>
        </p:nvSpPr>
        <p:spPr>
          <a:xfrm>
            <a:off x="8333269" y="7994868"/>
            <a:ext cx="2907703"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3400"/>
            </a:lvl1pPr>
          </a:lstStyle>
          <a:p>
            <a:pPr/>
            <a:r>
              <a:t>geringere Power</a:t>
            </a:r>
          </a:p>
        </p:txBody>
      </p:sp>
      <p:sp>
        <p:nvSpPr>
          <p:cNvPr id="522" name="Intervention 1"/>
          <p:cNvSpPr/>
          <p:nvPr/>
        </p:nvSpPr>
        <p:spPr>
          <a:xfrm>
            <a:off x="340359" y="4445120"/>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1</a:t>
            </a:r>
          </a:p>
        </p:txBody>
      </p:sp>
      <p:sp>
        <p:nvSpPr>
          <p:cNvPr id="523" name="Intervention 2"/>
          <p:cNvSpPr/>
          <p:nvPr/>
        </p:nvSpPr>
        <p:spPr>
          <a:xfrm>
            <a:off x="340359" y="6035306"/>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2</a:t>
            </a:r>
          </a:p>
        </p:txBody>
      </p:sp>
      <p:sp>
        <p:nvSpPr>
          <p:cNvPr id="524" name="Intervention 2"/>
          <p:cNvSpPr/>
          <p:nvPr/>
        </p:nvSpPr>
        <p:spPr>
          <a:xfrm>
            <a:off x="2832946" y="4445120"/>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2</a:t>
            </a:r>
          </a:p>
        </p:txBody>
      </p:sp>
      <p:sp>
        <p:nvSpPr>
          <p:cNvPr id="525" name="Intervention 1"/>
          <p:cNvSpPr/>
          <p:nvPr/>
        </p:nvSpPr>
        <p:spPr>
          <a:xfrm>
            <a:off x="2832946" y="6035306"/>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1</a:t>
            </a:r>
          </a:p>
        </p:txBody>
      </p:sp>
      <p:sp>
        <p:nvSpPr>
          <p:cNvPr id="526" name="Reihenfolgen-Randomisierung"/>
          <p:cNvSpPr/>
          <p:nvPr/>
        </p:nvSpPr>
        <p:spPr>
          <a:xfrm>
            <a:off x="360801" y="3812623"/>
            <a:ext cx="4630914" cy="470597"/>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Reihenfolgen-</a:t>
            </a:r>
            <a:r>
              <a:t>Randomisierung</a:t>
            </a:r>
          </a:p>
        </p:txBody>
      </p:sp>
      <p:sp>
        <p:nvSpPr>
          <p:cNvPr id="527" name="Messung 1 (Konzentration)"/>
          <p:cNvSpPr/>
          <p:nvPr/>
        </p:nvSpPr>
        <p:spPr>
          <a:xfrm>
            <a:off x="290724" y="3024330"/>
            <a:ext cx="4759326" cy="689893"/>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1 (Konzentration) </a:t>
            </a:r>
          </a:p>
        </p:txBody>
      </p:sp>
      <p:sp>
        <p:nvSpPr>
          <p:cNvPr id="528" name="Messung 3 (Konzentration)"/>
          <p:cNvSpPr/>
          <p:nvPr/>
        </p:nvSpPr>
        <p:spPr>
          <a:xfrm>
            <a:off x="290724" y="6941408"/>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3 (Konzentration) </a:t>
            </a:r>
          </a:p>
        </p:txBody>
      </p:sp>
      <p:sp>
        <p:nvSpPr>
          <p:cNvPr id="529" name="Wo möglich, sollten within-Subject-Pläne bevorzugt werden."/>
          <p:cNvSpPr/>
          <p:nvPr/>
        </p:nvSpPr>
        <p:spPr>
          <a:xfrm>
            <a:off x="273814" y="8670128"/>
            <a:ext cx="7288433"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vl1pPr>
          </a:lstStyle>
          <a:p>
            <a:pPr/>
            <a:r>
              <a:t>Wo möglich, sollten within-Subject-Pläne bevorzugt werden.</a:t>
            </a:r>
          </a:p>
        </p:txBody>
      </p:sp>
      <p:sp>
        <p:nvSpPr>
          <p:cNvPr id="530" name="Messung 2 (Konzentration)"/>
          <p:cNvSpPr/>
          <p:nvPr/>
        </p:nvSpPr>
        <p:spPr>
          <a:xfrm>
            <a:off x="296595" y="5215923"/>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2 (Konzentration)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33" name="Vor- und Nachteile von Within-Designs"/>
          <p:cNvSpPr txBox="1"/>
          <p:nvPr>
            <p:ph type="body" idx="21"/>
          </p:nvPr>
        </p:nvSpPr>
        <p:spPr>
          <a:prstGeom prst="rect">
            <a:avLst/>
          </a:prstGeom>
        </p:spPr>
        <p:txBody>
          <a:bodyPr/>
          <a:lstStyle/>
          <a:p>
            <a:pPr/>
            <a:r>
              <a:t>Vor- und Nachteile von Within-Designs</a:t>
            </a:r>
          </a:p>
        </p:txBody>
      </p:sp>
      <p:sp>
        <p:nvSpPr>
          <p:cNvPr id="534" name="Personen werden mit sich selbst verglichen, dadurch werden personen-gebundene Störvariablen neutralisiert…"/>
          <p:cNvSpPr/>
          <p:nvPr/>
        </p:nvSpPr>
        <p:spPr>
          <a:xfrm>
            <a:off x="5601758" y="2731448"/>
            <a:ext cx="7006850" cy="4892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49250" indent="-349250">
              <a:buClr>
                <a:schemeClr val="accent5"/>
              </a:buClr>
              <a:buSzPct val="70000"/>
              <a:buFont typeface="Arial"/>
              <a:buChar char="▶︎"/>
              <a:defRPr sz="2200"/>
            </a:pPr>
            <a:r>
              <a:t>Personen werden mit sich selbst verglichen, dadurch werden personen-gebundene Störvariablen neutralisiert</a:t>
            </a:r>
          </a:p>
          <a:p>
            <a:pPr marL="349250" indent="-349250">
              <a:buClr>
                <a:schemeClr val="accent5"/>
              </a:buClr>
              <a:buSzPct val="70000"/>
              <a:buFont typeface="Arial"/>
              <a:buChar char="▶︎"/>
              <a:defRPr sz="2200"/>
            </a:pPr>
            <a:r>
              <a:t>Weniger „Rauschen“ als bei beim between-subject-Design, da nur intraindividuelle Unterschiede eingehen, die frei sind von interindividuellen Unterschieden</a:t>
            </a:r>
          </a:p>
          <a:p>
            <a:pPr marL="349250" indent="-349250">
              <a:buClr>
                <a:schemeClr val="accent5"/>
              </a:buClr>
              <a:buSzPct val="70000"/>
              <a:buFont typeface="Arial"/>
              <a:buChar char="▶︎"/>
              <a:defRPr sz="2200"/>
            </a:pPr>
            <a:r>
              <a:t>Daher weniger Versuchspersonen nötig, um Effekt zu entdecken</a:t>
            </a:r>
          </a:p>
          <a:p>
            <a:pPr marL="349250" indent="-349250">
              <a:buClr>
                <a:schemeClr val="accent5"/>
              </a:buClr>
              <a:buSzPct val="70000"/>
              <a:buFont typeface="Arial"/>
              <a:buChar char="▶︎"/>
              <a:defRPr sz="2200"/>
            </a:pPr>
          </a:p>
          <a:p>
            <a:pPr marL="349250" indent="-349250">
              <a:buClr>
                <a:schemeClr val="accent5"/>
              </a:buClr>
              <a:buSzPct val="70000"/>
              <a:buFont typeface="Arial"/>
              <a:buChar char="▶︎"/>
              <a:defRPr sz="2200"/>
            </a:pPr>
          </a:p>
          <a:p>
            <a:pPr marL="349250" indent="-349250">
              <a:buClr>
                <a:schemeClr val="accent5"/>
              </a:buClr>
              <a:buSzPct val="70000"/>
              <a:buFont typeface="Arial"/>
              <a:buChar char="▶︎"/>
              <a:defRPr sz="2200"/>
            </a:pPr>
          </a:p>
          <a:p>
            <a:pPr marL="349250" indent="-349250">
              <a:buClr>
                <a:schemeClr val="accent5"/>
              </a:buClr>
              <a:buSzPct val="70000"/>
              <a:buFont typeface="Arial"/>
              <a:buChar char="▶︎"/>
              <a:defRPr sz="2200"/>
            </a:pPr>
          </a:p>
          <a:p>
            <a:pPr marL="349250" indent="-349250">
              <a:buClr>
                <a:schemeClr val="accent5"/>
              </a:buClr>
              <a:buSzPct val="70000"/>
              <a:buFont typeface="Arial"/>
              <a:buChar char="▶︎"/>
              <a:defRPr sz="2200"/>
            </a:pPr>
            <a:r>
              <a:t>Carry-Over-Effekte müssen beachtet werden (Kontrolle von Reihenfolge-Effkten nötig)</a:t>
            </a:r>
          </a:p>
          <a:p>
            <a:pPr marL="349250" indent="-349250">
              <a:buClr>
                <a:schemeClr val="accent5"/>
              </a:buClr>
              <a:buSzPct val="70000"/>
              <a:buFont typeface="Arial"/>
              <a:buChar char="▶︎"/>
              <a:defRPr sz="2200"/>
            </a:pPr>
            <a:r>
              <a:t>Within-Designs sind nicht immer einsetzbar </a:t>
            </a:r>
          </a:p>
          <a:p>
            <a:pPr marL="349250" indent="-349250">
              <a:buClr>
                <a:schemeClr val="accent5"/>
              </a:buClr>
              <a:buSzPct val="70000"/>
              <a:buFont typeface="Arial"/>
              <a:buChar char="▶︎"/>
              <a:defRPr sz="2200"/>
            </a:pPr>
            <a:r>
              <a:t>Zeitaufwand pro Versuchsperson höher</a:t>
            </a:r>
          </a:p>
        </p:txBody>
      </p:sp>
      <p:sp>
        <p:nvSpPr>
          <p:cNvPr id="535" name="Vorteile"/>
          <p:cNvSpPr/>
          <p:nvPr/>
        </p:nvSpPr>
        <p:spPr>
          <a:xfrm>
            <a:off x="8100754" y="1728185"/>
            <a:ext cx="2008856" cy="82778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Vorteile</a:t>
            </a:r>
          </a:p>
        </p:txBody>
      </p:sp>
      <p:sp>
        <p:nvSpPr>
          <p:cNvPr id="536" name="Nachteile"/>
          <p:cNvSpPr/>
          <p:nvPr/>
        </p:nvSpPr>
        <p:spPr>
          <a:xfrm>
            <a:off x="8100754" y="5146976"/>
            <a:ext cx="2008856" cy="82778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Nachteile</a:t>
            </a:r>
          </a:p>
        </p:txBody>
      </p:sp>
      <p:sp>
        <p:nvSpPr>
          <p:cNvPr id="537" name="within subject"/>
          <p:cNvSpPr/>
          <p:nvPr/>
        </p:nvSpPr>
        <p:spPr>
          <a:xfrm>
            <a:off x="914893" y="1494970"/>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a:defRPr sz="2200">
                <a:solidFill>
                  <a:srgbClr val="FFFFFF"/>
                </a:solidFill>
                <a:latin typeface="Roboto Condensed Bold"/>
                <a:ea typeface="Roboto Condensed Bold"/>
                <a:cs typeface="Roboto Condensed Bold"/>
                <a:sym typeface="Roboto Condensed Bold"/>
              </a:defRPr>
            </a:pPr>
            <a:r>
              <a:t>within</a:t>
            </a:r>
            <a:br/>
            <a:r>
              <a:t>subject</a:t>
            </a:r>
          </a:p>
        </p:txBody>
      </p:sp>
      <p:sp>
        <p:nvSpPr>
          <p:cNvPr id="538" name="Intervention 1"/>
          <p:cNvSpPr/>
          <p:nvPr/>
        </p:nvSpPr>
        <p:spPr>
          <a:xfrm>
            <a:off x="340359" y="4445120"/>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1</a:t>
            </a:r>
          </a:p>
        </p:txBody>
      </p:sp>
      <p:sp>
        <p:nvSpPr>
          <p:cNvPr id="539" name="Intervention 2"/>
          <p:cNvSpPr/>
          <p:nvPr/>
        </p:nvSpPr>
        <p:spPr>
          <a:xfrm>
            <a:off x="340359" y="6035306"/>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2</a:t>
            </a:r>
          </a:p>
        </p:txBody>
      </p:sp>
      <p:sp>
        <p:nvSpPr>
          <p:cNvPr id="540" name="Intervention 2"/>
          <p:cNvSpPr/>
          <p:nvPr/>
        </p:nvSpPr>
        <p:spPr>
          <a:xfrm>
            <a:off x="2832946" y="4445120"/>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2</a:t>
            </a:r>
          </a:p>
        </p:txBody>
      </p:sp>
      <p:sp>
        <p:nvSpPr>
          <p:cNvPr id="541" name="Intervention 1"/>
          <p:cNvSpPr/>
          <p:nvPr/>
        </p:nvSpPr>
        <p:spPr>
          <a:xfrm>
            <a:off x="2832946" y="6035306"/>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1</a:t>
            </a:r>
          </a:p>
        </p:txBody>
      </p:sp>
      <p:sp>
        <p:nvSpPr>
          <p:cNvPr id="542" name="Reihenfolgen-Randomisierung"/>
          <p:cNvSpPr/>
          <p:nvPr/>
        </p:nvSpPr>
        <p:spPr>
          <a:xfrm>
            <a:off x="360801" y="3812623"/>
            <a:ext cx="4630914" cy="470597"/>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Reihenfolgen-</a:t>
            </a:r>
            <a:r>
              <a:t>Randomisierung</a:t>
            </a:r>
          </a:p>
        </p:txBody>
      </p:sp>
      <p:sp>
        <p:nvSpPr>
          <p:cNvPr id="543" name="Messung 1 (Konzentration)"/>
          <p:cNvSpPr/>
          <p:nvPr/>
        </p:nvSpPr>
        <p:spPr>
          <a:xfrm>
            <a:off x="290724" y="3024330"/>
            <a:ext cx="4759326" cy="689893"/>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1 (Konzentration) </a:t>
            </a:r>
          </a:p>
        </p:txBody>
      </p:sp>
      <p:sp>
        <p:nvSpPr>
          <p:cNvPr id="544" name="Messung 3 (Konzentration)"/>
          <p:cNvSpPr/>
          <p:nvPr/>
        </p:nvSpPr>
        <p:spPr>
          <a:xfrm>
            <a:off x="290724" y="6941408"/>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3 (Konzentration) </a:t>
            </a:r>
          </a:p>
        </p:txBody>
      </p:sp>
      <p:sp>
        <p:nvSpPr>
          <p:cNvPr id="545" name="Messung 2 (Konzentration)"/>
          <p:cNvSpPr/>
          <p:nvPr/>
        </p:nvSpPr>
        <p:spPr>
          <a:xfrm>
            <a:off x="296595" y="5215923"/>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2 (Konzentration)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Klassifikationskriterien für Untersuchungsdesigns"/>
          <p:cNvSpPr txBox="1"/>
          <p:nvPr>
            <p:ph type="body" idx="21"/>
          </p:nvPr>
        </p:nvSpPr>
        <p:spPr>
          <a:prstGeom prst="rect">
            <a:avLst/>
          </a:prstGeom>
        </p:spPr>
        <p:txBody>
          <a:bodyPr/>
          <a:lstStyle/>
          <a:p>
            <a:pPr/>
            <a:r>
              <a:t>Klassifikationskriterien für Untersuchungsdesigns </a:t>
            </a:r>
          </a:p>
        </p:txBody>
      </p:sp>
      <p:graphicFrame>
        <p:nvGraphicFramePr>
          <p:cNvPr id="194" name="Tabelle"/>
          <p:cNvGraphicFramePr/>
          <p:nvPr/>
        </p:nvGraphicFramePr>
        <p:xfrm>
          <a:off x="488950" y="1900891"/>
          <a:ext cx="11633200" cy="7053934"/>
        </p:xfrm>
        <a:graphic xmlns:a="http://schemas.openxmlformats.org/drawingml/2006/main">
          <a:graphicData uri="http://schemas.openxmlformats.org/drawingml/2006/table">
            <a:tbl>
              <a:tblPr firstCol="0" firstRow="0" lastCol="0" lastRow="0" bandCol="0" bandRow="1" rtl="0">
                <a:tableStyleId>{D51ADE6A-740E-44AE-83CC-AE7238B6C88D}</a:tableStyleId>
              </a:tblPr>
              <a:tblGrid>
                <a:gridCol w="4173220"/>
                <a:gridCol w="7447280"/>
              </a:tblGrid>
              <a:tr h="537662">
                <a:tc>
                  <a:txBody>
                    <a:bodyPr/>
                    <a:lstStyle/>
                    <a:p>
                      <a:pPr algn="l">
                        <a:defRPr sz="1800">
                          <a:solidFill>
                            <a:srgbClr val="000000"/>
                          </a:solidFill>
                        </a:defRPr>
                      </a:pPr>
                      <a:r>
                        <a:rPr sz="2200">
                          <a:solidFill>
                            <a:srgbClr val="FFFFFF"/>
                          </a:solidFill>
                          <a:latin typeface="Roboto Condensed Bold"/>
                          <a:ea typeface="Roboto Condensed Bold"/>
                          <a:cs typeface="Roboto Condensed Bold"/>
                          <a:sym typeface="Roboto Condensed Bold"/>
                        </a:rPr>
                        <a:t>Kriterium</a:t>
                      </a:r>
                    </a:p>
                  </a:txBody>
                  <a:tcPr marL="121920" marR="121920" marT="60960" marB="60960" anchor="t" anchorCtr="0" horzOverflow="overflow">
                    <a:solidFill>
                      <a:schemeClr val="accent1"/>
                    </a:solidFill>
                  </a:tcPr>
                </a:tc>
                <a:tc>
                  <a:txBody>
                    <a:bodyPr/>
                    <a:lstStyle/>
                    <a:p>
                      <a:pPr algn="l">
                        <a:defRPr sz="1800">
                          <a:solidFill>
                            <a:srgbClr val="000000"/>
                          </a:solidFill>
                        </a:defRPr>
                      </a:pPr>
                      <a:r>
                        <a:rPr sz="2200">
                          <a:solidFill>
                            <a:srgbClr val="FFFFFF"/>
                          </a:solidFill>
                          <a:latin typeface="Roboto Condensed Bold"/>
                          <a:ea typeface="Roboto Condensed Bold"/>
                          <a:cs typeface="Roboto Condensed Bold"/>
                          <a:sym typeface="Roboto Condensed Bold"/>
                        </a:rPr>
                        <a:t>Varianten von Designs</a:t>
                      </a:r>
                    </a:p>
                  </a:txBody>
                  <a:tcPr marL="121920" marR="121920" marT="60960" marB="60960" anchor="t" anchorCtr="0" horzOverflow="overflow">
                    <a:solidFill>
                      <a:schemeClr val="accent1"/>
                    </a:solidFill>
                  </a:tcPr>
                </a:tc>
              </a:tr>
              <a:tr h="591257">
                <a:tc>
                  <a:txBody>
                    <a:bodyPr/>
                    <a:lstStyle/>
                    <a:p>
                      <a:pPr algn="l">
                        <a:defRPr sz="1800">
                          <a:solidFill>
                            <a:srgbClr val="000000"/>
                          </a:solidFill>
                        </a:defRPr>
                      </a:pPr>
                      <a:r>
                        <a:rPr sz="2200">
                          <a:solidFill>
                            <a:srgbClr val="262626"/>
                          </a:solidFill>
                          <a:latin typeface="+mj-lt"/>
                          <a:ea typeface="+mj-ea"/>
                          <a:cs typeface="+mj-cs"/>
                          <a:sym typeface="Roboto Condensed Regular"/>
                        </a:rPr>
                        <a:t>Wissenschaftstheoretischer Ansatz</a:t>
                      </a:r>
                    </a:p>
                  </a:txBody>
                  <a:tcPr marL="121920" marR="121920" marT="60960" marB="60960" anchor="t" anchorCtr="0" horzOverflow="overflow">
                    <a:solidFill>
                      <a:srgbClr val="D5D7D9"/>
                    </a:solidFill>
                  </a:tcPr>
                </a:tc>
                <a:tc>
                  <a:txBody>
                    <a:bodyPr/>
                    <a:lstStyle/>
                    <a:p>
                      <a:pPr algn="l">
                        <a:defRPr sz="1800">
                          <a:solidFill>
                            <a:srgbClr val="000000"/>
                          </a:solidFill>
                        </a:defRPr>
                      </a:pPr>
                      <a:r>
                        <a:rPr sz="2200">
                          <a:solidFill>
                            <a:srgbClr val="262626"/>
                          </a:solidFill>
                          <a:latin typeface="+mj-lt"/>
                          <a:ea typeface="+mj-ea"/>
                          <a:cs typeface="+mj-cs"/>
                          <a:sym typeface="Roboto Condensed Regular"/>
                        </a:rPr>
                        <a:t>qualitativ, quantitativ, Mixed-Methods</a:t>
                      </a:r>
                    </a:p>
                  </a:txBody>
                  <a:tcPr marL="121920" marR="121920" marT="60960" marB="60960" anchor="t" anchorCtr="0" horzOverflow="overflow">
                    <a:solidFill>
                      <a:srgbClr val="D5D7D9"/>
                    </a:solidFill>
                  </a:tcPr>
                </a:tc>
              </a:tr>
              <a:tr h="710510">
                <a:tc>
                  <a:txBody>
                    <a:bodyPr/>
                    <a:lstStyle/>
                    <a:p>
                      <a:pPr algn="l">
                        <a:defRPr sz="1800">
                          <a:solidFill>
                            <a:srgbClr val="000000"/>
                          </a:solidFill>
                        </a:defRPr>
                      </a:pPr>
                      <a:r>
                        <a:rPr sz="2200">
                          <a:solidFill>
                            <a:srgbClr val="262626"/>
                          </a:solidFill>
                          <a:latin typeface="+mj-lt"/>
                          <a:ea typeface="+mj-ea"/>
                          <a:cs typeface="+mj-cs"/>
                          <a:sym typeface="Roboto Condensed Regular"/>
                        </a:rPr>
                        <a:t>Erkenntnisziel</a:t>
                      </a:r>
                    </a:p>
                  </a:txBody>
                  <a:tcPr marL="121920" marR="121920" marT="60960" marB="60960" anchor="t" anchorCtr="0" horzOverflow="overflow">
                    <a:solidFill>
                      <a:srgbClr val="EBECED"/>
                    </a:solidFill>
                  </a:tcPr>
                </a:tc>
                <a:tc>
                  <a:txBody>
                    <a:bodyPr/>
                    <a:lstStyle/>
                    <a:p>
                      <a:pPr algn="l">
                        <a:defRPr sz="1800">
                          <a:solidFill>
                            <a:srgbClr val="000000"/>
                          </a:solidFill>
                        </a:defRPr>
                      </a:pPr>
                      <a:r>
                        <a:rPr sz="2200">
                          <a:solidFill>
                            <a:srgbClr val="262626"/>
                          </a:solidFill>
                          <a:latin typeface="+mj-lt"/>
                          <a:ea typeface="+mj-ea"/>
                          <a:cs typeface="+mj-cs"/>
                          <a:sym typeface="Roboto Condensed Regular"/>
                        </a:rPr>
                        <a:t>grundlagenwissenschaftlich, anwendungswissenschaftlich (unabhängige vs. Auftragsstudie)</a:t>
                      </a:r>
                    </a:p>
                  </a:txBody>
                  <a:tcPr marL="121920" marR="121920" marT="60960" marB="60960" anchor="t" anchorCtr="0" horzOverflow="overflow">
                    <a:solidFill>
                      <a:srgbClr val="EBECED"/>
                    </a:solidFill>
                  </a:tcPr>
                </a:tc>
              </a:tr>
              <a:tr h="710510">
                <a:tc>
                  <a:txBody>
                    <a:bodyPr/>
                    <a:lstStyle/>
                    <a:p>
                      <a:pPr algn="l">
                        <a:defRPr sz="1800">
                          <a:solidFill>
                            <a:srgbClr val="000000"/>
                          </a:solidFill>
                        </a:defRPr>
                      </a:pPr>
                      <a:r>
                        <a:rPr sz="2200">
                          <a:solidFill>
                            <a:srgbClr val="262626"/>
                          </a:solidFill>
                          <a:latin typeface="+mj-lt"/>
                          <a:ea typeface="+mj-ea"/>
                          <a:cs typeface="+mj-cs"/>
                          <a:sym typeface="Roboto Condensed Regular"/>
                        </a:rPr>
                        <a:t>Gegenstand</a:t>
                      </a:r>
                    </a:p>
                  </a:txBody>
                  <a:tcPr marL="121920" marR="121920" marT="60960" marB="60960" anchor="t" anchorCtr="0" horzOverflow="overflow">
                    <a:solidFill>
                      <a:srgbClr val="D5D7D9"/>
                    </a:solidFill>
                  </a:tcPr>
                </a:tc>
                <a:tc>
                  <a:txBody>
                    <a:bodyPr/>
                    <a:lstStyle/>
                    <a:p>
                      <a:pPr algn="l">
                        <a:defRPr sz="1800">
                          <a:solidFill>
                            <a:srgbClr val="000000"/>
                          </a:solidFill>
                        </a:defRPr>
                      </a:pPr>
                      <a:r>
                        <a:rPr sz="2200">
                          <a:solidFill>
                            <a:srgbClr val="262626"/>
                          </a:solidFill>
                          <a:latin typeface="+mj-lt"/>
                          <a:ea typeface="+mj-ea"/>
                          <a:cs typeface="+mj-cs"/>
                          <a:sym typeface="Roboto Condensed Regular"/>
                        </a:rPr>
                        <a:t>Empirische Studie (Original- vs. Replikationsstudie), Methodenstudie, Theoriestudie (Review vs. Metaanalyse)</a:t>
                      </a:r>
                    </a:p>
                  </a:txBody>
                  <a:tcPr marL="121920" marR="121920" marT="60960" marB="60960" anchor="t" anchorCtr="0" horzOverflow="overflow">
                    <a:solidFill>
                      <a:srgbClr val="D5D7D9"/>
                    </a:solidFill>
                  </a:tcPr>
                </a:tc>
              </a:tr>
              <a:tr h="418410">
                <a:tc>
                  <a:txBody>
                    <a:bodyPr/>
                    <a:lstStyle/>
                    <a:p>
                      <a:pPr algn="l">
                        <a:defRPr sz="1800">
                          <a:solidFill>
                            <a:srgbClr val="000000"/>
                          </a:solidFill>
                        </a:defRPr>
                      </a:pPr>
                      <a:r>
                        <a:rPr sz="2200">
                          <a:solidFill>
                            <a:srgbClr val="262626"/>
                          </a:solidFill>
                          <a:latin typeface="+mj-lt"/>
                          <a:ea typeface="+mj-ea"/>
                          <a:cs typeface="+mj-cs"/>
                          <a:sym typeface="Roboto Condensed Regular"/>
                        </a:rPr>
                        <a:t>Datengrundlage (empirisch)</a:t>
                      </a:r>
                    </a:p>
                  </a:txBody>
                  <a:tcPr marL="121920" marR="121920" marT="60960" marB="60960" anchor="t" anchorCtr="0" horzOverflow="overflow">
                    <a:solidFill>
                      <a:srgbClr val="EBECED"/>
                    </a:solidFill>
                  </a:tcPr>
                </a:tc>
                <a:tc>
                  <a:txBody>
                    <a:bodyPr/>
                    <a:lstStyle/>
                    <a:p>
                      <a:pPr algn="l">
                        <a:defRPr sz="1800">
                          <a:solidFill>
                            <a:srgbClr val="000000"/>
                          </a:solidFill>
                        </a:defRPr>
                      </a:pPr>
                      <a:r>
                        <a:rPr sz="2200">
                          <a:solidFill>
                            <a:srgbClr val="262626"/>
                          </a:solidFill>
                          <a:latin typeface="+mj-lt"/>
                          <a:ea typeface="+mj-ea"/>
                          <a:cs typeface="+mj-cs"/>
                          <a:sym typeface="Roboto Condensed Regular"/>
                        </a:rPr>
                        <a:t>Primäranalyse, Sekundäranalyse, Metaanalyse</a:t>
                      </a:r>
                    </a:p>
                  </a:txBody>
                  <a:tcPr marL="121920" marR="121920" marT="60960" marB="60960" anchor="t" anchorCtr="0" horzOverflow="overflow">
                    <a:solidFill>
                      <a:srgbClr val="EBECED"/>
                    </a:solidFill>
                  </a:tcPr>
                </a:tc>
              </a:tr>
              <a:tr h="1002610">
                <a:tc>
                  <a:txBody>
                    <a:bodyPr/>
                    <a:lstStyle/>
                    <a:p>
                      <a:pPr algn="l">
                        <a:defRPr sz="1800">
                          <a:solidFill>
                            <a:srgbClr val="000000"/>
                          </a:solidFill>
                        </a:defRPr>
                      </a:pPr>
                      <a:r>
                        <a:rPr sz="2200">
                          <a:solidFill>
                            <a:srgbClr val="262626"/>
                          </a:solidFill>
                          <a:latin typeface="+mj-lt"/>
                          <a:ea typeface="+mj-ea"/>
                          <a:cs typeface="+mj-cs"/>
                          <a:sym typeface="Roboto Condensed Regular"/>
                        </a:rPr>
                        <a:t>Erkenntnisinteresse (empirisch)</a:t>
                      </a:r>
                    </a:p>
                  </a:txBody>
                  <a:tcPr marL="121920" marR="121920" marT="60960" marB="60960" anchor="t" anchorCtr="0" horzOverflow="overflow">
                    <a:solidFill>
                      <a:srgbClr val="D5D7D9"/>
                    </a:solidFill>
                  </a:tcPr>
                </a:tc>
                <a:tc>
                  <a:txBody>
                    <a:bodyPr/>
                    <a:lstStyle/>
                    <a:p>
                      <a:pPr algn="l">
                        <a:defRPr sz="1800">
                          <a:solidFill>
                            <a:srgbClr val="000000"/>
                          </a:solidFill>
                        </a:defRPr>
                      </a:pPr>
                      <a:r>
                        <a:rPr sz="2200">
                          <a:solidFill>
                            <a:srgbClr val="262626"/>
                          </a:solidFill>
                          <a:latin typeface="+mj-lt"/>
                          <a:ea typeface="+mj-ea"/>
                          <a:cs typeface="+mj-cs"/>
                          <a:sym typeface="Roboto Condensed Regular"/>
                        </a:rPr>
                        <a:t>explorativ (gegenstandsbeschreibend, theoriebildend), deskriptiv (populationsbeschreibend), explanativ (hypothesenprüfend)</a:t>
                      </a:r>
                    </a:p>
                  </a:txBody>
                  <a:tcPr marL="121920" marR="121920" marT="60960" marB="60960" anchor="t" anchorCtr="0" horzOverflow="overflow">
                    <a:solidFill>
                      <a:srgbClr val="D5D7D9"/>
                    </a:solidFill>
                  </a:tcPr>
                </a:tc>
              </a:tr>
              <a:tr h="1002610">
                <a:tc>
                  <a:txBody>
                    <a:bodyPr/>
                    <a:lstStyle/>
                    <a:p>
                      <a:pPr algn="l">
                        <a:defRPr sz="1800">
                          <a:solidFill>
                            <a:srgbClr val="000000"/>
                          </a:solidFill>
                        </a:defRPr>
                      </a:pPr>
                      <a:r>
                        <a:rPr sz="2200">
                          <a:solidFill>
                            <a:srgbClr val="262626"/>
                          </a:solidFill>
                          <a:latin typeface="+mj-lt"/>
                          <a:ea typeface="+mj-ea"/>
                          <a:cs typeface="+mj-cs"/>
                          <a:sym typeface="Roboto Condensed Regular"/>
                        </a:rPr>
                        <a:t>Bildung &amp; Behandlung von Untersuchungsgruppen (explanativ)</a:t>
                      </a:r>
                    </a:p>
                  </a:txBody>
                  <a:tcPr marL="121920" marR="121920" marT="60960" marB="60960" anchor="t" anchorCtr="0" horzOverflow="overflow">
                    <a:solidFill>
                      <a:srgbClr val="EBECED"/>
                    </a:solidFill>
                  </a:tcPr>
                </a:tc>
                <a:tc>
                  <a:txBody>
                    <a:bodyPr/>
                    <a:lstStyle/>
                    <a:p>
                      <a:pPr algn="l">
                        <a:defRPr sz="1800">
                          <a:solidFill>
                            <a:srgbClr val="000000"/>
                          </a:solidFill>
                        </a:defRPr>
                      </a:pPr>
                      <a:r>
                        <a:rPr sz="2200">
                          <a:solidFill>
                            <a:srgbClr val="262626"/>
                          </a:solidFill>
                          <a:latin typeface="+mj-lt"/>
                          <a:ea typeface="+mj-ea"/>
                          <a:cs typeface="+mj-cs"/>
                          <a:sym typeface="Roboto Condensed Regular"/>
                        </a:rPr>
                        <a:t>Experimentelle, quasi-experimentelle, nicht-experimentelle Studie (Korrelationsstudie vs. Ex-post-facto-Studie)</a:t>
                      </a:r>
                    </a:p>
                  </a:txBody>
                  <a:tcPr marL="121920" marR="121920" marT="60960" marB="60960" anchor="t" anchorCtr="0" horzOverflow="overflow">
                    <a:solidFill>
                      <a:srgbClr val="EBECED"/>
                    </a:solidFill>
                  </a:tcPr>
                </a:tc>
              </a:tr>
              <a:tr h="418410">
                <a:tc>
                  <a:txBody>
                    <a:bodyPr/>
                    <a:lstStyle/>
                    <a:p>
                      <a:pPr algn="l">
                        <a:defRPr sz="1800">
                          <a:solidFill>
                            <a:srgbClr val="000000"/>
                          </a:solidFill>
                        </a:defRPr>
                      </a:pPr>
                      <a:r>
                        <a:rPr sz="2200">
                          <a:solidFill>
                            <a:srgbClr val="262626"/>
                          </a:solidFill>
                          <a:latin typeface="+mj-lt"/>
                          <a:ea typeface="+mj-ea"/>
                          <a:cs typeface="+mj-cs"/>
                          <a:sym typeface="Roboto Condensed Regular"/>
                        </a:rPr>
                        <a:t>Untersuchungsort</a:t>
                      </a:r>
                    </a:p>
                  </a:txBody>
                  <a:tcPr marL="121920" marR="121920" marT="60960" marB="60960" anchor="t" anchorCtr="0" horzOverflow="overflow">
                    <a:solidFill>
                      <a:srgbClr val="D5D7D9"/>
                    </a:solidFill>
                  </a:tcPr>
                </a:tc>
                <a:tc>
                  <a:txBody>
                    <a:bodyPr/>
                    <a:lstStyle/>
                    <a:p>
                      <a:pPr algn="l">
                        <a:defRPr sz="1800">
                          <a:solidFill>
                            <a:srgbClr val="000000"/>
                          </a:solidFill>
                        </a:defRPr>
                      </a:pPr>
                      <a:r>
                        <a:rPr sz="2200">
                          <a:solidFill>
                            <a:srgbClr val="262626"/>
                          </a:solidFill>
                          <a:latin typeface="+mj-lt"/>
                          <a:ea typeface="+mj-ea"/>
                          <a:cs typeface="+mj-cs"/>
                          <a:sym typeface="Roboto Condensed Regular"/>
                        </a:rPr>
                        <a:t>Labor, Feld</a:t>
                      </a:r>
                    </a:p>
                  </a:txBody>
                  <a:tcPr marL="121920" marR="121920" marT="60960" marB="60960" anchor="t" anchorCtr="0" horzOverflow="overflow">
                    <a:solidFill>
                      <a:srgbClr val="D5D7D9"/>
                    </a:solidFill>
                  </a:tcPr>
                </a:tc>
              </a:tr>
              <a:tr h="1294710">
                <a:tc>
                  <a:txBody>
                    <a:bodyPr/>
                    <a:lstStyle/>
                    <a:p>
                      <a:pPr algn="l">
                        <a:defRPr sz="1800">
                          <a:solidFill>
                            <a:srgbClr val="000000"/>
                          </a:solidFill>
                        </a:defRPr>
                      </a:pPr>
                      <a:r>
                        <a:rPr sz="2200">
                          <a:solidFill>
                            <a:srgbClr val="262626"/>
                          </a:solidFill>
                          <a:latin typeface="+mj-lt"/>
                          <a:ea typeface="+mj-ea"/>
                          <a:cs typeface="+mj-cs"/>
                          <a:sym typeface="Roboto Condensed Regular"/>
                        </a:rPr>
                        <a:t>Anzahl Untersuchungs-zeitpunkte (empirisch)</a:t>
                      </a:r>
                    </a:p>
                  </a:txBody>
                  <a:tcPr marL="121920" marR="121920" marT="60960" marB="60960" anchor="t" anchorCtr="0" horzOverflow="overflow">
                    <a:solidFill>
                      <a:srgbClr val="EBECED"/>
                    </a:solidFill>
                  </a:tcPr>
                </a:tc>
                <a:tc>
                  <a:txBody>
                    <a:bodyPr/>
                    <a:lstStyle/>
                    <a:p>
                      <a:pPr algn="l">
                        <a:defRPr sz="1800">
                          <a:solidFill>
                            <a:srgbClr val="000000"/>
                          </a:solidFill>
                        </a:defRPr>
                      </a:pPr>
                      <a:r>
                        <a:rPr sz="2200">
                          <a:solidFill>
                            <a:srgbClr val="262626"/>
                          </a:solidFill>
                          <a:latin typeface="+mj-lt"/>
                          <a:ea typeface="+mj-ea"/>
                          <a:cs typeface="+mj-cs"/>
                          <a:sym typeface="Roboto Condensed Regular"/>
                        </a:rPr>
                        <a:t>(Quasi-)experimentell mit/ohne Messwiederholung (between-subjects vs. within-subjects), nicht-experimentelle mit/ohne Messwiederholung (Querschnitt vs. Trend vs. Längsschnitt)</a:t>
                      </a:r>
                    </a:p>
                  </a:txBody>
                  <a:tcPr marL="121920" marR="121920" marT="60960" marB="60960" anchor="t" anchorCtr="0" horzOverflow="overflow">
                    <a:solidFill>
                      <a:srgbClr val="EBECED"/>
                    </a:solidFill>
                  </a:tcPr>
                </a:tc>
              </a:tr>
              <a:tr h="710510">
                <a:tc>
                  <a:txBody>
                    <a:bodyPr/>
                    <a:lstStyle/>
                    <a:p>
                      <a:pPr algn="l">
                        <a:defRPr sz="1800">
                          <a:solidFill>
                            <a:srgbClr val="000000"/>
                          </a:solidFill>
                        </a:defRPr>
                      </a:pPr>
                      <a:r>
                        <a:rPr sz="2200">
                          <a:solidFill>
                            <a:srgbClr val="262626"/>
                          </a:solidFill>
                          <a:latin typeface="+mj-lt"/>
                          <a:ea typeface="+mj-ea"/>
                          <a:cs typeface="+mj-cs"/>
                          <a:sym typeface="Roboto Condensed Regular"/>
                        </a:rPr>
                        <a:t>Anzahl Untersuchungsobjekte (empirisch)</a:t>
                      </a:r>
                    </a:p>
                  </a:txBody>
                  <a:tcPr marL="121920" marR="121920" marT="60960" marB="60960" anchor="t" anchorCtr="0" horzOverflow="overflow">
                    <a:solidFill>
                      <a:srgbClr val="D5D7D9"/>
                    </a:solidFill>
                  </a:tcPr>
                </a:tc>
                <a:tc>
                  <a:txBody>
                    <a:bodyPr/>
                    <a:lstStyle/>
                    <a:p>
                      <a:pPr algn="l">
                        <a:defRPr sz="1800">
                          <a:solidFill>
                            <a:srgbClr val="000000"/>
                          </a:solidFill>
                        </a:defRPr>
                      </a:pPr>
                      <a:r>
                        <a:rPr sz="2200">
                          <a:solidFill>
                            <a:srgbClr val="262626"/>
                          </a:solidFill>
                          <a:latin typeface="+mj-lt"/>
                          <a:ea typeface="+mj-ea"/>
                          <a:cs typeface="+mj-cs"/>
                          <a:sym typeface="Roboto Condensed Regular"/>
                        </a:rPr>
                        <a:t>Gruppenstudie (Stichprobenstudie vs. Vollerhebung), Einzelfallstudie</a:t>
                      </a:r>
                    </a:p>
                  </a:txBody>
                  <a:tcPr marL="121920" marR="121920" marT="60960" marB="60960" anchor="t" anchorCtr="0" horzOverflow="overflow">
                    <a:solidFill>
                      <a:srgbClr val="D5D7D9"/>
                    </a:solidFill>
                  </a:tcPr>
                </a:tc>
              </a:tr>
            </a:tbl>
          </a:graphicData>
        </a:graphic>
      </p:graphicFrame>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48" name="Coole Studien von PLOS One – Lassen Sie sich inspirieren!"/>
          <p:cNvSpPr txBox="1"/>
          <p:nvPr>
            <p:ph type="body" idx="21"/>
          </p:nvPr>
        </p:nvSpPr>
        <p:spPr>
          <a:prstGeom prst="rect">
            <a:avLst/>
          </a:prstGeom>
        </p:spPr>
        <p:txBody>
          <a:bodyPr/>
          <a:lstStyle>
            <a:lvl1pPr marL="102870" marR="102870" indent="102870" defTabSz="1053388">
              <a:defRPr sz="5022"/>
            </a:lvl1pPr>
          </a:lstStyle>
          <a:p>
            <a:pPr/>
            <a:r>
              <a:t>Coole Studien von PLOS One – Lassen Sie sich inspirieren!</a:t>
            </a:r>
          </a:p>
        </p:txBody>
      </p:sp>
      <p:sp>
        <p:nvSpPr>
          <p:cNvPr id="549" name="Non-Disruptive Tactics of Suppression Are Superior in Countering Terrorism, Insurgency, and Financial Panics"/>
          <p:cNvSpPr/>
          <p:nvPr/>
        </p:nvSpPr>
        <p:spPr>
          <a:xfrm>
            <a:off x="681907" y="8787575"/>
            <a:ext cx="10318128"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2" invalidUrl="" action="" tgtFrame="" tooltip="" history="1" highlightClick="0" endSnd="0"/>
              </a:defRPr>
            </a:lvl1pPr>
          </a:lstStyle>
          <a:p>
            <a:pPr>
              <a:defRPr>
                <a:solidFill>
                  <a:srgbClr val="323333"/>
                </a:solidFill>
              </a:defRPr>
            </a:pPr>
            <a:r>
              <a:rPr>
                <a:solidFill>
                  <a:srgbClr val="0070C0"/>
                </a:solidFill>
                <a:hlinkClick r:id="rId2" invalidUrl="" action="" tgtFrame="" tooltip="" history="1" highlightClick="0" endSnd="0"/>
              </a:rPr>
              <a:t>Non-Disruptive Tactics of Suppression Are Superior in Countering Terrorism, Insurgency, and Financial Panics</a:t>
            </a:r>
          </a:p>
        </p:txBody>
      </p:sp>
      <p:sp>
        <p:nvSpPr>
          <p:cNvPr id="550" name="A Propaganda Index for Reviewing Problem Framing in Articles and Manuscripts: An Exploratory Study">
            <a:hlinkClick r:id="rId3" invalidUrl="" action="" tgtFrame="" tooltip="" history="1" highlightClick="0" endSnd="0"/>
          </p:cNvPr>
          <p:cNvSpPr/>
          <p:nvPr/>
        </p:nvSpPr>
        <p:spPr>
          <a:xfrm>
            <a:off x="681907" y="8126076"/>
            <a:ext cx="9749195"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3" invalidUrl="" action="" tgtFrame="" tooltip="" history="1" highlightClick="0" endSnd="0"/>
              </a:defRPr>
            </a:lvl1pPr>
          </a:lstStyle>
          <a:p>
            <a:pPr>
              <a:defRPr>
                <a:solidFill>
                  <a:srgbClr val="323333"/>
                </a:solidFill>
              </a:defRPr>
            </a:pPr>
            <a:r>
              <a:rPr>
                <a:solidFill>
                  <a:srgbClr val="0070C0"/>
                </a:solidFill>
                <a:hlinkClick r:id="rId3" invalidUrl="" action="" tgtFrame="" tooltip="" history="1" highlightClick="0" endSnd="0"/>
              </a:rPr>
              <a:t>A Propaganda Index for Reviewing Problem Framing in Articles and Manuscripts: An Exploratory Study</a:t>
            </a:r>
          </a:p>
        </p:txBody>
      </p:sp>
      <p:sp>
        <p:nvSpPr>
          <p:cNvPr id="551" name="Personality, Gender, and Age in the Language of Social Media: The Open-Vocabulary Approach"/>
          <p:cNvSpPr/>
          <p:nvPr/>
        </p:nvSpPr>
        <p:spPr>
          <a:xfrm>
            <a:off x="681907" y="7464576"/>
            <a:ext cx="8934696"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4" invalidUrl="" action="" tgtFrame="" tooltip="" history="1" highlightClick="0" endSnd="0"/>
              </a:defRPr>
            </a:lvl1pPr>
          </a:lstStyle>
          <a:p>
            <a:pPr>
              <a:defRPr>
                <a:solidFill>
                  <a:srgbClr val="323333"/>
                </a:solidFill>
              </a:defRPr>
            </a:pPr>
            <a:r>
              <a:rPr>
                <a:solidFill>
                  <a:srgbClr val="0070C0"/>
                </a:solidFill>
                <a:hlinkClick r:id="rId4" invalidUrl="" action="" tgtFrame="" tooltip="" history="1" highlightClick="0" endSnd="0"/>
              </a:rPr>
              <a:t>Personality, Gender, and Age in the Language of Social Media: The Open-Vocabulary Approach</a:t>
            </a:r>
          </a:p>
        </p:txBody>
      </p:sp>
      <p:sp>
        <p:nvSpPr>
          <p:cNvPr id="552" name="The Power of Kawaii: Viewing Cute Images Promotes a Careful Behavior and Narrows Attentional Focus">
            <a:hlinkClick r:id="" invalidUrl="" action="ppaction://hlinkshowjump?jump=nextslide" tgtFrame="" tooltip="" history="1" highlightClick="0" endSnd="0"/>
          </p:cNvPr>
          <p:cNvSpPr/>
          <p:nvPr/>
        </p:nvSpPr>
        <p:spPr>
          <a:xfrm>
            <a:off x="681907" y="6803077"/>
            <a:ext cx="9825767"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5" invalidUrl="" action="" tgtFrame="" tooltip="" history="1" highlightClick="0" endSnd="0"/>
              </a:defRPr>
            </a:lvl1pPr>
          </a:lstStyle>
          <a:p>
            <a:pPr>
              <a:defRPr>
                <a:solidFill>
                  <a:srgbClr val="323333"/>
                </a:solidFill>
              </a:defRPr>
            </a:pPr>
            <a:r>
              <a:rPr>
                <a:solidFill>
                  <a:srgbClr val="0070C0"/>
                </a:solidFill>
                <a:hlinkClick r:id="rId5" invalidUrl="" action="" tgtFrame="" tooltip="" history="1" highlightClick="0" endSnd="0"/>
              </a:rPr>
              <a:t>The Power of Kawaii: Viewing Cute Images Promotes a Careful Behavior and Narrows Attentional Focus</a:t>
            </a:r>
          </a:p>
        </p:txBody>
      </p:sp>
      <p:sp>
        <p:nvSpPr>
          <p:cNvPr id="553" name="A Virtual Reprise of the Stanley Milgram Obedience Experiments">
            <a:hlinkClick r:id="rId6" invalidUrl="" action="" tgtFrame="" tooltip="" history="1" highlightClick="0" endSnd="0"/>
          </p:cNvPr>
          <p:cNvSpPr/>
          <p:nvPr/>
        </p:nvSpPr>
        <p:spPr>
          <a:xfrm>
            <a:off x="681907" y="6141579"/>
            <a:ext cx="6168837"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6" invalidUrl="" action="" tgtFrame="" tooltip="" history="1" highlightClick="0" endSnd="0"/>
              </a:defRPr>
            </a:lvl1pPr>
          </a:lstStyle>
          <a:p>
            <a:pPr>
              <a:defRPr>
                <a:solidFill>
                  <a:srgbClr val="323333"/>
                </a:solidFill>
              </a:defRPr>
            </a:pPr>
            <a:r>
              <a:rPr>
                <a:solidFill>
                  <a:srgbClr val="0070C0"/>
                </a:solidFill>
                <a:hlinkClick r:id="rId6" invalidUrl="" action="" tgtFrame="" tooltip="" history="1" highlightClick="0" endSnd="0"/>
              </a:rPr>
              <a:t>A Virtual Reprise of the Stanley Milgram Obedience Experiments</a:t>
            </a:r>
          </a:p>
        </p:txBody>
      </p:sp>
      <p:sp>
        <p:nvSpPr>
          <p:cNvPr id="554" name="Always Gamble on an Empty Stomach: Hunger Is Associated with Advantageous Decision Making"/>
          <p:cNvSpPr/>
          <p:nvPr/>
        </p:nvSpPr>
        <p:spPr>
          <a:xfrm>
            <a:off x="681907" y="5480080"/>
            <a:ext cx="9234622"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7" invalidUrl="" action="" tgtFrame="" tooltip="" history="1" highlightClick="0" endSnd="0"/>
              </a:defRPr>
            </a:lvl1pPr>
          </a:lstStyle>
          <a:p>
            <a:pPr>
              <a:defRPr>
                <a:solidFill>
                  <a:srgbClr val="323333"/>
                </a:solidFill>
              </a:defRPr>
            </a:pPr>
            <a:r>
              <a:rPr>
                <a:solidFill>
                  <a:srgbClr val="0070C0"/>
                </a:solidFill>
                <a:hlinkClick r:id="rId7" invalidUrl="" action="" tgtFrame="" tooltip="" history="1" highlightClick="0" endSnd="0"/>
              </a:rPr>
              <a:t>Always Gamble on an Empty Stomach: Hunger Is Associated with Advantageous Decision Making</a:t>
            </a:r>
          </a:p>
        </p:txBody>
      </p:sp>
      <p:sp>
        <p:nvSpPr>
          <p:cNvPr id="555" name="The Eyes Don’t Have It: Lie Detection and Neuro-Linguistic Programming"/>
          <p:cNvSpPr/>
          <p:nvPr/>
        </p:nvSpPr>
        <p:spPr>
          <a:xfrm>
            <a:off x="681907" y="4818581"/>
            <a:ext cx="7026533"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8" invalidUrl="" action="" tgtFrame="" tooltip="" history="1" highlightClick="0" endSnd="0"/>
              </a:defRPr>
            </a:lvl1pPr>
          </a:lstStyle>
          <a:p>
            <a:pPr>
              <a:defRPr>
                <a:solidFill>
                  <a:srgbClr val="323333"/>
                </a:solidFill>
              </a:defRPr>
            </a:pPr>
            <a:r>
              <a:rPr>
                <a:solidFill>
                  <a:srgbClr val="0070C0"/>
                </a:solidFill>
                <a:hlinkClick r:id="rId8" invalidUrl="" action="" tgtFrame="" tooltip="" history="1" highlightClick="0" endSnd="0"/>
              </a:rPr>
              <a:t>The Eyes Don’t Have It: Lie Detection and Neuro-Linguistic Programming</a:t>
            </a:r>
          </a:p>
        </p:txBody>
      </p:sp>
      <p:sp>
        <p:nvSpPr>
          <p:cNvPr id="556" name="The Distance Between Mars and Venus: Measuring Global Sex Differences in Personality"/>
          <p:cNvSpPr/>
          <p:nvPr/>
        </p:nvSpPr>
        <p:spPr>
          <a:xfrm>
            <a:off x="681907" y="4157082"/>
            <a:ext cx="8355717"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9" invalidUrl="" action="" tgtFrame="" tooltip="" history="1" highlightClick="0" endSnd="0"/>
              </a:defRPr>
            </a:lvl1pPr>
          </a:lstStyle>
          <a:p>
            <a:pPr>
              <a:defRPr>
                <a:solidFill>
                  <a:srgbClr val="323333"/>
                </a:solidFill>
              </a:defRPr>
            </a:pPr>
            <a:r>
              <a:rPr>
                <a:solidFill>
                  <a:srgbClr val="0070C0"/>
                </a:solidFill>
                <a:hlinkClick r:id="rId9" invalidUrl="" action="" tgtFrame="" tooltip="" history="1" highlightClick="0" endSnd="0"/>
              </a:rPr>
              <a:t>The Distance Between Mars and Venus: Measuring Global Sex Differences in Personality</a:t>
            </a:r>
          </a:p>
        </p:txBody>
      </p:sp>
      <p:sp>
        <p:nvSpPr>
          <p:cNvPr id="557" name="Behavioral Priming: It's All in the Mind, but Whose Mind?"/>
          <p:cNvSpPr/>
          <p:nvPr/>
        </p:nvSpPr>
        <p:spPr>
          <a:xfrm>
            <a:off x="681907" y="3495583"/>
            <a:ext cx="5538959"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10" invalidUrl="" action="" tgtFrame="" tooltip="" history="1" highlightClick="0" endSnd="0"/>
              </a:defRPr>
            </a:lvl1pPr>
          </a:lstStyle>
          <a:p>
            <a:pPr>
              <a:defRPr>
                <a:solidFill>
                  <a:srgbClr val="323333"/>
                </a:solidFill>
              </a:defRPr>
            </a:pPr>
            <a:r>
              <a:rPr>
                <a:solidFill>
                  <a:srgbClr val="0070C0"/>
                </a:solidFill>
                <a:hlinkClick r:id="rId10" invalidUrl="" action="" tgtFrame="" tooltip="" history="1" highlightClick="0" endSnd="0"/>
              </a:rPr>
              <a:t>Behavioral Priming: It's All in the Mind, but Whose Mind?</a:t>
            </a:r>
          </a:p>
        </p:txBody>
      </p:sp>
      <p:sp>
        <p:nvSpPr>
          <p:cNvPr id="558" name="Temptation at Work"/>
          <p:cNvSpPr/>
          <p:nvPr/>
        </p:nvSpPr>
        <p:spPr>
          <a:xfrm>
            <a:off x="698840" y="2834085"/>
            <a:ext cx="1958154"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11" invalidUrl="" action="" tgtFrame="" tooltip="" history="1" highlightClick="0" endSnd="0"/>
              </a:defRPr>
            </a:lvl1pPr>
          </a:lstStyle>
          <a:p>
            <a:pPr>
              <a:defRPr>
                <a:solidFill>
                  <a:srgbClr val="323333"/>
                </a:solidFill>
              </a:defRPr>
            </a:pPr>
            <a:r>
              <a:rPr>
                <a:solidFill>
                  <a:srgbClr val="0070C0"/>
                </a:solidFill>
                <a:hlinkClick r:id="rId11" invalidUrl="" action="" tgtFrame="" tooltip="" history="1" highlightClick="0" endSnd="0"/>
              </a:rPr>
              <a:t>Temptation at Work</a:t>
            </a:r>
          </a:p>
        </p:txBody>
      </p:sp>
      <p:sp>
        <p:nvSpPr>
          <p:cNvPr id="559" name="Loss of Control Increases Belief in Precognition and Belief in Precognition Increases Control"/>
          <p:cNvSpPr/>
          <p:nvPr/>
        </p:nvSpPr>
        <p:spPr>
          <a:xfrm>
            <a:off x="681907" y="2172586"/>
            <a:ext cx="8687790"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12" invalidUrl="" action="" tgtFrame="" tooltip="" history="1" highlightClick="0" endSnd="0"/>
              </a:defRPr>
            </a:lvl1pPr>
          </a:lstStyle>
          <a:p>
            <a:pPr>
              <a:defRPr>
                <a:solidFill>
                  <a:srgbClr val="323333"/>
                </a:solidFill>
              </a:defRPr>
            </a:pPr>
            <a:r>
              <a:rPr>
                <a:solidFill>
                  <a:srgbClr val="0070C0"/>
                </a:solidFill>
                <a:hlinkClick r:id="rId12" invalidUrl="" action="" tgtFrame="" tooltip="" history="1" highlightClick="0" endSnd="0"/>
              </a:rPr>
              <a:t>Loss of Control Increases Belief in Precognition and Belief in Precognition Increases Control</a:t>
            </a:r>
          </a:p>
        </p:txBody>
      </p:sp>
      <p:sp>
        <p:nvSpPr>
          <p:cNvPr id="560" name="Meta-Milgram: An Empirical Synthesis of the Obedience Experiments"/>
          <p:cNvSpPr/>
          <p:nvPr/>
        </p:nvSpPr>
        <p:spPr>
          <a:xfrm>
            <a:off x="664973" y="1750438"/>
            <a:ext cx="6599248"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13" invalidUrl="" action="" tgtFrame="" tooltip="" history="1" highlightClick="0" endSnd="0"/>
              </a:defRPr>
            </a:lvl1pPr>
          </a:lstStyle>
          <a:p>
            <a:pPr>
              <a:defRPr>
                <a:solidFill>
                  <a:srgbClr val="323333"/>
                </a:solidFill>
              </a:defRPr>
            </a:pPr>
            <a:r>
              <a:rPr>
                <a:solidFill>
                  <a:srgbClr val="0070C0"/>
                </a:solidFill>
                <a:hlinkClick r:id="rId13" invalidUrl="" action="" tgtFrame="" tooltip="" history="1" highlightClick="0" endSnd="0"/>
              </a:rPr>
              <a:t>Meta-Milgram: An Empirical Synthesis of the Obedience Experiments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563" name="Das Experiment – Der „Königsweg“ der empirischen Forschung"/>
          <p:cNvSpPr txBox="1"/>
          <p:nvPr>
            <p:ph type="body" idx="21"/>
          </p:nvPr>
        </p:nvSpPr>
        <p:spPr>
          <a:prstGeom prst="rect">
            <a:avLst/>
          </a:prstGeom>
        </p:spPr>
        <p:txBody>
          <a:bodyPr/>
          <a:lstStyle>
            <a:lvl1pPr marL="106679" marR="106679" indent="106679" defTabSz="1092403">
              <a:defRPr sz="5208"/>
            </a:lvl1pPr>
          </a:lstStyle>
          <a:p>
            <a:pPr/>
            <a:r>
              <a:t>Das Experiment – Der „Königsweg“ der empirischen Forschung</a:t>
            </a:r>
          </a:p>
        </p:txBody>
      </p:sp>
      <p:sp>
        <p:nvSpPr>
          <p:cNvPr id="564" name="Das Experiment ist eine Sonderform der wissenschaftlichen Beobachtung, die folgende Kriterien erfüllt:…"/>
          <p:cNvSpPr txBox="1"/>
          <p:nvPr>
            <p:ph type="body" idx="22"/>
          </p:nvPr>
        </p:nvSpPr>
        <p:spPr>
          <a:prstGeom prst="rect">
            <a:avLst/>
          </a:prstGeom>
        </p:spPr>
        <p:txBody>
          <a:bodyPr/>
          <a:lstStyle/>
          <a:p>
            <a:pPr marL="116839" marR="116839" indent="0" defTabSz="1196441">
              <a:spcBef>
                <a:spcPts val="900"/>
              </a:spcBef>
              <a:buClrTx/>
              <a:buSzTx/>
              <a:buFontTx/>
              <a:buNone/>
              <a:defRPr sz="1840"/>
            </a:pPr>
            <a:r>
              <a:t>Das Experiment ist eine Sonderform der wissenschaftlichen Beobachtung, die folgende Kriterien erfüllt:</a:t>
            </a:r>
          </a:p>
          <a:p>
            <a:pPr marL="408940" marR="116839" indent="-292100" defTabSz="1196441">
              <a:spcBef>
                <a:spcPts val="900"/>
              </a:spcBef>
              <a:defRPr sz="1840"/>
            </a:pPr>
            <a:r>
              <a:t>Trennung mindestens einer unabhängigen Variablen (UV) von einer abhängigen Variablen (AV), wobei die AV gemäß der zu prüfenden Hypothese von der UV (kausal) beeinflusst wird.</a:t>
            </a:r>
          </a:p>
          <a:p>
            <a:pPr marL="408940" marR="116839" indent="-292100" defTabSz="1196441">
              <a:spcBef>
                <a:spcPts val="900"/>
              </a:spcBef>
              <a:defRPr sz="1840"/>
            </a:pPr>
            <a:r>
              <a:t>Systematische Variation bzw. Manipulation der UV, um ihre Auswirkung auf die AV zu beobachten; </a:t>
            </a:r>
          </a:p>
          <a:p>
            <a:pPr marL="408940" marR="116839" indent="-292100" defTabSz="1196441">
              <a:spcBef>
                <a:spcPts val="900"/>
              </a:spcBef>
              <a:defRPr sz="1840"/>
            </a:pPr>
            <a:r>
              <a:t>Kontrolle anderer Einflussfaktoren („Störvariablen“) auf die AV </a:t>
            </a:r>
          </a:p>
          <a:p>
            <a:pPr marL="408940" marR="116839" indent="-292100" defTabSz="1196441">
              <a:spcBef>
                <a:spcPts val="900"/>
              </a:spcBef>
              <a:defRPr sz="1840"/>
            </a:pPr>
            <a:r>
              <a:t>Randomisierung, d. h. die zufällige Zuordnung von Versuchspersonen zu Versuchsbedingungen oder der Reihenfolge von Versuchsbedingungen</a:t>
            </a:r>
          </a:p>
          <a:p>
            <a:pPr marL="116839" marR="116839" indent="0" defTabSz="1196441">
              <a:spcBef>
                <a:spcPts val="900"/>
              </a:spcBef>
              <a:buClrTx/>
              <a:buSzTx/>
              <a:buFontTx/>
              <a:buNone/>
              <a:defRPr sz="1840"/>
            </a:pPr>
            <a:r>
              <a:t>Wann immer Experimente ethisch unbedenklich bzw. vertretbar und praktisch durchführbar sind, stellen sie das Mittel der Wahl dar, um Kausalzusammenhänge zu prüfen.</a:t>
            </a:r>
          </a:p>
          <a:p>
            <a:pPr marL="116839" marR="116839" indent="0" defTabSz="1196441">
              <a:spcBef>
                <a:spcPts val="900"/>
              </a:spcBef>
              <a:buClrTx/>
              <a:buSzTx/>
              <a:buFontTx/>
              <a:buNone/>
              <a:defRPr sz="1840"/>
            </a:pPr>
            <a:r>
              <a:t>Manipulation der UV</a:t>
            </a:r>
          </a:p>
          <a:p>
            <a:pPr marL="408940" marR="116839" indent="-292100" defTabSz="1196441">
              <a:spcBef>
                <a:spcPts val="900"/>
              </a:spcBef>
              <a:defRPr sz="1840"/>
            </a:pPr>
            <a:r>
              <a:t>Es werden verschiedene Realisierungen der UV hergestellt und die Probanden unter den verschiedenen Bedingungen beobachtet</a:t>
            </a:r>
          </a:p>
          <a:p>
            <a:pPr marL="408940" marR="116839" indent="-292100" defTabSz="1196441">
              <a:spcBef>
                <a:spcPts val="900"/>
              </a:spcBef>
              <a:defRPr sz="1840"/>
            </a:pPr>
            <a:r>
              <a:t>Einfachste Variante: Experimentalgruppe versus Kontrollgruppe (z. B. Medikament vs. Placebo)</a:t>
            </a:r>
          </a:p>
          <a:p>
            <a:pPr marL="116839" marR="116839" indent="0" defTabSz="1196441">
              <a:spcBef>
                <a:spcPts val="900"/>
              </a:spcBef>
              <a:buClrTx/>
              <a:buSzTx/>
              <a:buFontTx/>
              <a:buNone/>
              <a:defRPr sz="1840"/>
            </a:pPr>
            <a:r>
              <a:t>Kontrolle von Störvariablen und Randomisierung</a:t>
            </a:r>
          </a:p>
          <a:p>
            <a:pPr marL="408940" marR="116839" indent="-292100" defTabSz="1196441">
              <a:spcBef>
                <a:spcPts val="900"/>
              </a:spcBef>
              <a:defRPr sz="1840"/>
            </a:pPr>
            <a:r>
              <a:t>Störvariablen werden so weit wie möglich in ihrem Einfluss auf die AV ausgeschaltet bzw. deren Korrelation mit der AV verhindert</a:t>
            </a:r>
          </a:p>
          <a:p>
            <a:pPr marL="408940" marR="116839" indent="-292100" defTabSz="1196441">
              <a:spcBef>
                <a:spcPts val="900"/>
              </a:spcBef>
              <a:defRPr sz="1840"/>
            </a:pPr>
            <a:r>
              <a:t>Variieren die Werte der AV wie vorhergesagt mit der UV, so ist die Hypothese eines kausalen Einflusses der UV auf AV gestützt worden (aber nicht bewiesen!)</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7" name="Typische quantitative Versuchspläne"/>
          <p:cNvSpPr txBox="1"/>
          <p:nvPr>
            <p:ph type="title"/>
          </p:nvPr>
        </p:nvSpPr>
        <p:spPr>
          <a:xfrm>
            <a:off x="650239" y="4758266"/>
            <a:ext cx="11704322" cy="2406792"/>
          </a:xfrm>
          <a:prstGeom prst="rect">
            <a:avLst/>
          </a:prstGeom>
        </p:spPr>
        <p:txBody>
          <a:bodyPr/>
          <a:lstStyle/>
          <a:p>
            <a:pPr/>
            <a:r>
              <a:t>Typische quantitative Versuchspläne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0" name="Experimentell: Zwei Gruppen querschnittlich"/>
          <p:cNvSpPr txBox="1"/>
          <p:nvPr>
            <p:ph type="body" idx="21"/>
          </p:nvPr>
        </p:nvSpPr>
        <p:spPr>
          <a:prstGeom prst="rect">
            <a:avLst/>
          </a:prstGeom>
        </p:spPr>
        <p:txBody>
          <a:bodyPr/>
          <a:lstStyle/>
          <a:p>
            <a:pPr/>
            <a:r>
              <a:t>Experimentell: Zwei Gruppen querschnittlich</a:t>
            </a:r>
          </a:p>
        </p:txBody>
      </p:sp>
      <p:sp>
        <p:nvSpPr>
          <p:cNvPr id="571" name="Rechteck"/>
          <p:cNvSpPr/>
          <p:nvPr/>
        </p:nvSpPr>
        <p:spPr>
          <a:xfrm>
            <a:off x="4503010" y="2863176"/>
            <a:ext cx="2262386" cy="3656741"/>
          </a:xfrm>
          <a:prstGeom prst="rect">
            <a:avLst/>
          </a:prstGeom>
          <a:solidFill>
            <a:srgbClr val="FFFFFF"/>
          </a:solidFill>
          <a:ln w="25400">
            <a:solidFill>
              <a:schemeClr val="accent1"/>
            </a:solidFill>
            <a:bevel/>
          </a:ln>
        </p:spPr>
        <p:txBody>
          <a:bodyPr lIns="65023" tIns="65023" rIns="65023" bIns="65023" anchor="ctr"/>
          <a:lstStyle/>
          <a:p>
            <a:pPr algn="ctr">
              <a:defRPr sz="2400">
                <a:latin typeface="Arial"/>
                <a:ea typeface="Arial"/>
                <a:cs typeface="Arial"/>
                <a:sym typeface="Arial"/>
              </a:defRPr>
            </a:pPr>
          </a:p>
        </p:txBody>
      </p:sp>
      <p:sp>
        <p:nvSpPr>
          <p:cNvPr id="572" name="UV"/>
          <p:cNvSpPr txBox="1"/>
          <p:nvPr/>
        </p:nvSpPr>
        <p:spPr>
          <a:xfrm>
            <a:off x="1880755" y="2088383"/>
            <a:ext cx="56616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UV</a:t>
            </a:r>
          </a:p>
        </p:txBody>
      </p:sp>
      <p:sp>
        <p:nvSpPr>
          <p:cNvPr id="573" name="Gruppe/ Ereignis 1"/>
          <p:cNvSpPr/>
          <p:nvPr/>
        </p:nvSpPr>
        <p:spPr>
          <a:xfrm>
            <a:off x="477110" y="2863176"/>
            <a:ext cx="3509037"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1</a:t>
            </a:r>
          </a:p>
        </p:txBody>
      </p:sp>
      <p:sp>
        <p:nvSpPr>
          <p:cNvPr id="574" name="Gruppe/ Ereignis 2"/>
          <p:cNvSpPr/>
          <p:nvPr/>
        </p:nvSpPr>
        <p:spPr>
          <a:xfrm>
            <a:off x="477110" y="5259835"/>
            <a:ext cx="3509037"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800">
                <a:latin typeface="Arial"/>
                <a:ea typeface="Arial"/>
                <a:cs typeface="Arial"/>
                <a:sym typeface="Arial"/>
              </a:defRPr>
            </a:pPr>
            <a:r>
              <a:t>Gruppe/ Ereignis </a:t>
            </a:r>
            <a:r>
              <a:rPr b="1"/>
              <a:t>2</a:t>
            </a:r>
          </a:p>
        </p:txBody>
      </p:sp>
      <p:sp>
        <p:nvSpPr>
          <p:cNvPr id="575" name="AV"/>
          <p:cNvSpPr txBox="1"/>
          <p:nvPr/>
        </p:nvSpPr>
        <p:spPr>
          <a:xfrm>
            <a:off x="5190822" y="2088383"/>
            <a:ext cx="5267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AV</a:t>
            </a:r>
          </a:p>
        </p:txBody>
      </p:sp>
      <p:sp>
        <p:nvSpPr>
          <p:cNvPr id="576" name="Messung"/>
          <p:cNvSpPr txBox="1"/>
          <p:nvPr/>
        </p:nvSpPr>
        <p:spPr>
          <a:xfrm>
            <a:off x="4944448" y="4442372"/>
            <a:ext cx="1379510"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Messung</a:t>
            </a:r>
          </a:p>
        </p:txBody>
      </p:sp>
      <p:sp>
        <p:nvSpPr>
          <p:cNvPr id="577"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578" name="Ist die Arbeitszufriedenheit (AV) höher in der Entwicklungsabteilung oder im Vertrieb? Führt Koffein zu höherer Aufmerksamkeit als ein Placebo?"/>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Ist die Arbeitszufriedenheit (AV) höher in der Entwicklungsabteilung oder im Vertrieb? Führt Koffein zu höherer Aufmerksamkeit als ein Placebo?</a:t>
            </a:r>
          </a:p>
        </p:txBody>
      </p:sp>
      <p:sp>
        <p:nvSpPr>
          <p:cNvPr id="579"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b="1" sz="1400">
                <a:solidFill>
                  <a:srgbClr val="FFFFFF"/>
                </a:solidFill>
                <a:latin typeface="Arial"/>
                <a:ea typeface="Arial"/>
                <a:cs typeface="Arial"/>
                <a:sym typeface="Arial"/>
              </a:defRPr>
            </a:pPr>
          </a:p>
        </p:txBody>
      </p:sp>
      <p:sp>
        <p:nvSpPr>
          <p:cNvPr id="580"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1000"/>
              </a:spcBef>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581"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lgn="ctr">
              <a:defRPr sz="2400">
                <a:latin typeface="Arial"/>
                <a:ea typeface="Arial"/>
                <a:cs typeface="Arial"/>
                <a:sym typeface="Arial"/>
              </a:defRPr>
            </a:pPr>
          </a:p>
        </p:txBody>
      </p:sp>
      <p:sp>
        <p:nvSpPr>
          <p:cNvPr id="582"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spcBef>
                <a:spcPts val="1000"/>
              </a:spcBef>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583" name="Vergleich des Mittelwerts oder Medians zwischen den Gruppen…"/>
          <p:cNvSpPr txBox="1"/>
          <p:nvPr/>
        </p:nvSpPr>
        <p:spPr>
          <a:xfrm>
            <a:off x="7964864" y="2999828"/>
            <a:ext cx="4289445" cy="29113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300">
                <a:solidFill>
                  <a:srgbClr val="000000"/>
                </a:solidFill>
              </a:defRPr>
            </a:pPr>
            <a:r>
              <a:t>Vergleich des Mittelwerts oder Medians zwischen den Gruppen</a:t>
            </a:r>
          </a:p>
          <a:p>
            <a:pPr marL="381000" indent="-381000">
              <a:spcBef>
                <a:spcPts val="1000"/>
              </a:spcBef>
              <a:buClr>
                <a:schemeClr val="accent5"/>
              </a:buClr>
              <a:buSzPct val="70000"/>
              <a:buFont typeface="Arial"/>
              <a:buChar char="▶︎"/>
              <a:defRPr sz="2300">
                <a:solidFill>
                  <a:srgbClr val="000000"/>
                </a:solidFill>
              </a:defRPr>
            </a:pPr>
            <a:r>
              <a:t>Einfache Regression mit UV als nominalen Prädiktorn</a:t>
            </a:r>
          </a:p>
          <a:p>
            <a:pPr marL="381000" indent="-381000">
              <a:spcBef>
                <a:spcPts val="1000"/>
              </a:spcBef>
              <a:buClr>
                <a:schemeClr val="accent5"/>
              </a:buClr>
              <a:buSzPct val="70000"/>
              <a:buFont typeface="Arial"/>
              <a:buChar char="▶︎"/>
              <a:defRPr sz="2300">
                <a:solidFill>
                  <a:srgbClr val="000000"/>
                </a:solidFill>
              </a:defRPr>
            </a:pPr>
            <a:r>
              <a:t>Effektstärke und Konfidenzintervalle berechnen</a:t>
            </a:r>
          </a:p>
          <a:p>
            <a:pPr marL="381000" indent="-381000">
              <a:spcBef>
                <a:spcPts val="1000"/>
              </a:spcBef>
              <a:buClr>
                <a:schemeClr val="accent5"/>
              </a:buClr>
              <a:buSzPct val="70000"/>
              <a:buFont typeface="Arial"/>
              <a:buChar char="▶︎"/>
              <a:defRPr sz="2300">
                <a:solidFill>
                  <a:srgbClr val="000000"/>
                </a:solidFill>
              </a:defRPr>
            </a:pPr>
            <a:r>
              <a:t>Test zu Mittelwerts-vergleichen</a:t>
            </a:r>
          </a:p>
        </p:txBody>
      </p:sp>
      <p:sp>
        <p:nvSpPr>
          <p:cNvPr id="584" name="Linie"/>
          <p:cNvSpPr/>
          <p:nvPr/>
        </p:nvSpPr>
        <p:spPr>
          <a:xfrm>
            <a:off x="469325" y="6822095"/>
            <a:ext cx="6308772"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585" name="Zeit"/>
          <p:cNvSpPr txBox="1"/>
          <p:nvPr/>
        </p:nvSpPr>
        <p:spPr>
          <a:xfrm>
            <a:off x="3623710" y="6883055"/>
            <a:ext cx="566165"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a:solidFill>
                  <a:srgbClr val="000000"/>
                </a:solidFill>
                <a:latin typeface="Arial"/>
                <a:ea typeface="Arial"/>
                <a:cs typeface="Arial"/>
                <a:sym typeface="Arial"/>
              </a:defRPr>
            </a:lvl1pPr>
          </a:lstStyle>
          <a:p>
            <a:pPr/>
            <a:r>
              <a:t>Zeit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8" name="Experimentell: Mehr als zwei Gruppen querschnittlich"/>
          <p:cNvSpPr txBox="1"/>
          <p:nvPr>
            <p:ph type="body" idx="21"/>
          </p:nvPr>
        </p:nvSpPr>
        <p:spPr>
          <a:prstGeom prst="rect">
            <a:avLst/>
          </a:prstGeom>
        </p:spPr>
        <p:txBody>
          <a:bodyPr/>
          <a:lstStyle>
            <a:lvl1pPr marL="125729" marR="125729" indent="125729" defTabSz="1287475">
              <a:defRPr sz="6138"/>
            </a:lvl1pPr>
          </a:lstStyle>
          <a:p>
            <a:pPr/>
            <a:r>
              <a:t>Experimentell: Mehr als zwei Gruppen querschnittlich</a:t>
            </a:r>
          </a:p>
        </p:txBody>
      </p:sp>
      <p:sp>
        <p:nvSpPr>
          <p:cNvPr id="589" name="Rechteck"/>
          <p:cNvSpPr/>
          <p:nvPr/>
        </p:nvSpPr>
        <p:spPr>
          <a:xfrm>
            <a:off x="4503010" y="2863176"/>
            <a:ext cx="2262386" cy="3656741"/>
          </a:xfrm>
          <a:prstGeom prst="rect">
            <a:avLst/>
          </a:prstGeom>
          <a:solidFill>
            <a:srgbClr val="FFFFFF"/>
          </a:solidFill>
          <a:ln w="254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590" name="UV"/>
          <p:cNvSpPr txBox="1"/>
          <p:nvPr/>
        </p:nvSpPr>
        <p:spPr>
          <a:xfrm>
            <a:off x="1880755" y="2088383"/>
            <a:ext cx="56616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UV</a:t>
            </a:r>
          </a:p>
        </p:txBody>
      </p:sp>
      <p:sp>
        <p:nvSpPr>
          <p:cNvPr id="591" name="Gruppe/ Ereignis 1"/>
          <p:cNvSpPr/>
          <p:nvPr/>
        </p:nvSpPr>
        <p:spPr>
          <a:xfrm>
            <a:off x="477110" y="2863176"/>
            <a:ext cx="3509037" cy="865718"/>
          </a:xfrm>
          <a:prstGeom prst="roundRect">
            <a:avLst>
              <a:gd name="adj" fmla="val 22005"/>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1</a:t>
            </a:r>
          </a:p>
        </p:txBody>
      </p:sp>
      <p:sp>
        <p:nvSpPr>
          <p:cNvPr id="592" name="AV"/>
          <p:cNvSpPr txBox="1"/>
          <p:nvPr/>
        </p:nvSpPr>
        <p:spPr>
          <a:xfrm>
            <a:off x="5190822" y="2088383"/>
            <a:ext cx="5267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AV</a:t>
            </a:r>
          </a:p>
        </p:txBody>
      </p:sp>
      <p:sp>
        <p:nvSpPr>
          <p:cNvPr id="593" name="Messung"/>
          <p:cNvSpPr txBox="1"/>
          <p:nvPr/>
        </p:nvSpPr>
        <p:spPr>
          <a:xfrm>
            <a:off x="4944448" y="4442372"/>
            <a:ext cx="1379510"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Messung</a:t>
            </a:r>
          </a:p>
        </p:txBody>
      </p:sp>
      <p:sp>
        <p:nvSpPr>
          <p:cNvPr id="594"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595" name="Ist die Arbeitszufriedenheit (AV) höher in der Entwicklungsabteilung, in der Produktion oder im Vertrieb? Führt Koffein zu höherer Aufmerksamkeit als ein Placebo oder als eine Kontrollgruppe?"/>
          <p:cNvSpPr txBox="1"/>
          <p:nvPr/>
        </p:nvSpPr>
        <p:spPr>
          <a:xfrm>
            <a:off x="3038276" y="7708617"/>
            <a:ext cx="9216034" cy="12159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Ist die Arbeitszufriedenheit (AV) höher in der Entwicklungsabteilung, in der Produktion oder im Vertrieb? Führt Koffein zu höherer Aufmerksamkeit als ein Placebo oder als eine Kontrollgruppe?</a:t>
            </a:r>
          </a:p>
        </p:txBody>
      </p:sp>
      <p:sp>
        <p:nvSpPr>
          <p:cNvPr id="596"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597"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b="1" sz="2400">
                <a:solidFill>
                  <a:srgbClr val="FFFFFF"/>
                </a:solidFill>
                <a:latin typeface="Arial"/>
                <a:ea typeface="Arial"/>
                <a:cs typeface="Arial"/>
                <a:sym typeface="Arial"/>
              </a:defRPr>
            </a:lvl1pPr>
          </a:lstStyle>
          <a:p>
            <a:pPr/>
            <a:r>
              <a:t>Beispiel</a:t>
            </a:r>
          </a:p>
        </p:txBody>
      </p:sp>
      <p:sp>
        <p:nvSpPr>
          <p:cNvPr id="598"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599"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600" name="Vergleich des Mittelwerts oder Medians zwischen den Gruppen…"/>
          <p:cNvSpPr txBox="1"/>
          <p:nvPr/>
        </p:nvSpPr>
        <p:spPr>
          <a:xfrm>
            <a:off x="7964864" y="2999828"/>
            <a:ext cx="4289445" cy="2873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Vergleich des Mittelwerts oder Medians zwischen den Gruppen</a:t>
            </a:r>
          </a:p>
          <a:p>
            <a:pPr marL="381000" indent="-381000">
              <a:spcBef>
                <a:spcPts val="1000"/>
              </a:spcBef>
              <a:buClr>
                <a:schemeClr val="accent5"/>
              </a:buClr>
              <a:buSzPct val="70000"/>
              <a:buFont typeface="Arial"/>
              <a:buChar char="▶︎"/>
              <a:defRPr sz="2400">
                <a:solidFill>
                  <a:srgbClr val="000000"/>
                </a:solidFill>
              </a:defRPr>
            </a:pPr>
            <a:r>
              <a:t>Effektstärke-Maße und Konfidenz-Intervalle sollten – wie immer – berechnet werden</a:t>
            </a:r>
          </a:p>
          <a:p>
            <a:pPr marL="381000" indent="-381000">
              <a:spcBef>
                <a:spcPts val="1000"/>
              </a:spcBef>
              <a:buClr>
                <a:schemeClr val="accent5"/>
              </a:buClr>
              <a:buSzPct val="70000"/>
              <a:buFont typeface="Arial"/>
              <a:buChar char="▶︎"/>
              <a:defRPr sz="2400">
                <a:solidFill>
                  <a:srgbClr val="000000"/>
                </a:solidFill>
              </a:defRPr>
            </a:pPr>
            <a:r>
              <a:t>Test zu Mittelwertsvergleichen</a:t>
            </a:r>
          </a:p>
        </p:txBody>
      </p:sp>
      <p:sp>
        <p:nvSpPr>
          <p:cNvPr id="601" name="Gruppe/ Ereignis 2"/>
          <p:cNvSpPr/>
          <p:nvPr/>
        </p:nvSpPr>
        <p:spPr>
          <a:xfrm>
            <a:off x="447418" y="3936772"/>
            <a:ext cx="3509038" cy="865718"/>
          </a:xfrm>
          <a:prstGeom prst="roundRect">
            <a:avLst>
              <a:gd name="adj" fmla="val 22005"/>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2</a:t>
            </a:r>
          </a:p>
        </p:txBody>
      </p:sp>
      <p:sp>
        <p:nvSpPr>
          <p:cNvPr id="602" name="Gruppe/ Ereignis n"/>
          <p:cNvSpPr/>
          <p:nvPr/>
        </p:nvSpPr>
        <p:spPr>
          <a:xfrm>
            <a:off x="477110" y="5691487"/>
            <a:ext cx="3509037" cy="865717"/>
          </a:xfrm>
          <a:prstGeom prst="roundRect">
            <a:avLst>
              <a:gd name="adj" fmla="val 22005"/>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n</a:t>
            </a:r>
          </a:p>
        </p:txBody>
      </p:sp>
      <p:sp>
        <p:nvSpPr>
          <p:cNvPr id="603" name="…"/>
          <p:cNvSpPr txBox="1"/>
          <p:nvPr/>
        </p:nvSpPr>
        <p:spPr>
          <a:xfrm>
            <a:off x="2007854" y="4998085"/>
            <a:ext cx="447549"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604" name="Linie"/>
          <p:cNvSpPr/>
          <p:nvPr/>
        </p:nvSpPr>
        <p:spPr>
          <a:xfrm>
            <a:off x="469325" y="6822095"/>
            <a:ext cx="6308772"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05" name="Zeit"/>
          <p:cNvSpPr txBox="1"/>
          <p:nvPr/>
        </p:nvSpPr>
        <p:spPr>
          <a:xfrm>
            <a:off x="3623710" y="6883055"/>
            <a:ext cx="566165"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a:solidFill>
                  <a:srgbClr val="000000"/>
                </a:solidFill>
                <a:latin typeface="Arial"/>
                <a:ea typeface="Arial"/>
                <a:cs typeface="Arial"/>
                <a:sym typeface="Arial"/>
              </a:defRPr>
            </a:lvl1pPr>
          </a:lstStyle>
          <a:p>
            <a:pPr/>
            <a:r>
              <a:t>Zeit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8" name="Experimentell: Zwei (oder mehr) Gruppen, vorher-nachher"/>
          <p:cNvSpPr txBox="1"/>
          <p:nvPr>
            <p:ph type="body" idx="21"/>
          </p:nvPr>
        </p:nvSpPr>
        <p:spPr>
          <a:prstGeom prst="rect">
            <a:avLst/>
          </a:prstGeom>
        </p:spPr>
        <p:txBody>
          <a:bodyPr/>
          <a:lstStyle>
            <a:lvl1pPr marL="115570" marR="115570" indent="115570" defTabSz="1183436">
              <a:defRPr sz="5642"/>
            </a:lvl1pPr>
          </a:lstStyle>
          <a:p>
            <a:pPr/>
            <a:r>
              <a:t>Experimentell: Zwei (oder mehr) Gruppen, vorher-nachher</a:t>
            </a:r>
          </a:p>
        </p:txBody>
      </p:sp>
      <p:sp>
        <p:nvSpPr>
          <p:cNvPr id="609" name="Rechteck"/>
          <p:cNvSpPr/>
          <p:nvPr/>
        </p:nvSpPr>
        <p:spPr>
          <a:xfrm>
            <a:off x="5811416" y="2863176"/>
            <a:ext cx="1634332" cy="3656741"/>
          </a:xfrm>
          <a:prstGeom prst="rect">
            <a:avLst/>
          </a:prstGeom>
          <a:solidFill>
            <a:srgbClr val="FFFFFF"/>
          </a:solidFill>
          <a:ln w="254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610" name="UV"/>
          <p:cNvSpPr txBox="1"/>
          <p:nvPr/>
        </p:nvSpPr>
        <p:spPr>
          <a:xfrm>
            <a:off x="3772025" y="2088383"/>
            <a:ext cx="56616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UV</a:t>
            </a:r>
          </a:p>
        </p:txBody>
      </p:sp>
      <p:sp>
        <p:nvSpPr>
          <p:cNvPr id="611" name="Gruppe/ Ereignis 1"/>
          <p:cNvSpPr/>
          <p:nvPr/>
        </p:nvSpPr>
        <p:spPr>
          <a:xfrm>
            <a:off x="2195959" y="2873284"/>
            <a:ext cx="3509037"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1</a:t>
            </a:r>
          </a:p>
        </p:txBody>
      </p:sp>
      <p:sp>
        <p:nvSpPr>
          <p:cNvPr id="612" name="Gruppe/ Ereignis n"/>
          <p:cNvSpPr/>
          <p:nvPr/>
        </p:nvSpPr>
        <p:spPr>
          <a:xfrm>
            <a:off x="2195959" y="5218757"/>
            <a:ext cx="3509037"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800">
                <a:latin typeface="Arial"/>
                <a:ea typeface="Arial"/>
                <a:cs typeface="Arial"/>
                <a:sym typeface="Arial"/>
              </a:defRPr>
            </a:pPr>
            <a:r>
              <a:t>Gruppe/ Ereignis </a:t>
            </a:r>
            <a:r>
              <a:rPr b="1"/>
              <a:t>n</a:t>
            </a:r>
          </a:p>
        </p:txBody>
      </p:sp>
      <p:sp>
        <p:nvSpPr>
          <p:cNvPr id="613" name="AV"/>
          <p:cNvSpPr txBox="1"/>
          <p:nvPr/>
        </p:nvSpPr>
        <p:spPr>
          <a:xfrm>
            <a:off x="6238963" y="2088383"/>
            <a:ext cx="52672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AV</a:t>
            </a:r>
          </a:p>
        </p:txBody>
      </p:sp>
      <p:sp>
        <p:nvSpPr>
          <p:cNvPr id="614" name="Messung 2"/>
          <p:cNvSpPr txBox="1"/>
          <p:nvPr/>
        </p:nvSpPr>
        <p:spPr>
          <a:xfrm>
            <a:off x="5824739" y="4408004"/>
            <a:ext cx="1633709"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Messung 2</a:t>
            </a:r>
          </a:p>
        </p:txBody>
      </p:sp>
      <p:sp>
        <p:nvSpPr>
          <p:cNvPr id="615"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616" name="Erhöht Koffein die Aufmerksamkeit (gemessen an &quot;Baseline&quot; zu Messzeitpunkt 1) stärker als ein Placebo?"/>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 Erhöht Koffein die Aufmerksamkeit (gemessen an "Baseline" zu Messzeitpunkt 1) stärker als ein Placebo?</a:t>
            </a:r>
          </a:p>
        </p:txBody>
      </p:sp>
      <p:sp>
        <p:nvSpPr>
          <p:cNvPr id="617"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618"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619"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620"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621" name="Vergleich der mittleren (medianen) Veränderung zwischen den Gruppen…"/>
          <p:cNvSpPr txBox="1"/>
          <p:nvPr/>
        </p:nvSpPr>
        <p:spPr>
          <a:xfrm>
            <a:off x="7964864" y="2999828"/>
            <a:ext cx="4289445" cy="394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Vergleich der mittleren (medianen) Veränderung zwischen den Gruppen</a:t>
            </a:r>
          </a:p>
          <a:p>
            <a:pPr marL="381000" indent="-381000">
              <a:spcBef>
                <a:spcPts val="1000"/>
              </a:spcBef>
              <a:buClr>
                <a:schemeClr val="accent5"/>
              </a:buClr>
              <a:buSzPct val="70000"/>
              <a:buFont typeface="Arial"/>
              <a:buChar char="▶︎"/>
              <a:defRPr sz="2400">
                <a:solidFill>
                  <a:srgbClr val="000000"/>
                </a:solidFill>
              </a:defRPr>
            </a:pPr>
            <a:r>
              <a:t>Besser: Regression mit Messung 1 und UV als Prädiktoren</a:t>
            </a:r>
          </a:p>
          <a:p>
            <a:pPr marL="381000" indent="-381000">
              <a:spcBef>
                <a:spcPts val="1000"/>
              </a:spcBef>
              <a:buClr>
                <a:schemeClr val="accent5"/>
              </a:buClr>
              <a:buSzPct val="70000"/>
              <a:buFont typeface="Arial"/>
              <a:buChar char="▶︎"/>
              <a:defRPr sz="2400">
                <a:solidFill>
                  <a:srgbClr val="000000"/>
                </a:solidFill>
              </a:defRPr>
            </a:pPr>
            <a:r>
              <a:t>Oder: ANOVA mit einem between-Faktor (UV) und einem within-Faktor (Mess-Zeitpunkt 1 vs. 2)</a:t>
            </a:r>
          </a:p>
        </p:txBody>
      </p:sp>
      <p:sp>
        <p:nvSpPr>
          <p:cNvPr id="622" name="Rechteck"/>
          <p:cNvSpPr/>
          <p:nvPr/>
        </p:nvSpPr>
        <p:spPr>
          <a:xfrm>
            <a:off x="455208" y="2832018"/>
            <a:ext cx="1634332" cy="3656741"/>
          </a:xfrm>
          <a:prstGeom prst="rect">
            <a:avLst/>
          </a:prstGeom>
          <a:solidFill>
            <a:srgbClr val="FFFFFF"/>
          </a:solidFill>
          <a:ln w="254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623" name="Messung 1"/>
          <p:cNvSpPr txBox="1"/>
          <p:nvPr/>
        </p:nvSpPr>
        <p:spPr>
          <a:xfrm>
            <a:off x="468531" y="4445582"/>
            <a:ext cx="1633709"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Messung 1</a:t>
            </a:r>
          </a:p>
        </p:txBody>
      </p:sp>
      <p:sp>
        <p:nvSpPr>
          <p:cNvPr id="624" name="AV"/>
          <p:cNvSpPr txBox="1"/>
          <p:nvPr/>
        </p:nvSpPr>
        <p:spPr>
          <a:xfrm>
            <a:off x="1025921" y="2088383"/>
            <a:ext cx="5267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AV</a:t>
            </a:r>
          </a:p>
        </p:txBody>
      </p:sp>
      <p:sp>
        <p:nvSpPr>
          <p:cNvPr id="625" name="…"/>
          <p:cNvSpPr txBox="1"/>
          <p:nvPr/>
        </p:nvSpPr>
        <p:spPr>
          <a:xfrm>
            <a:off x="3831333" y="4445582"/>
            <a:ext cx="447549"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626" name="Linie"/>
          <p:cNvSpPr/>
          <p:nvPr/>
        </p:nvSpPr>
        <p:spPr>
          <a:xfrm>
            <a:off x="469325" y="6822095"/>
            <a:ext cx="6962306"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27" name="Zeit"/>
          <p:cNvSpPr txBox="1"/>
          <p:nvPr/>
        </p:nvSpPr>
        <p:spPr>
          <a:xfrm>
            <a:off x="3831333" y="6883055"/>
            <a:ext cx="566165"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a:solidFill>
                  <a:srgbClr val="000000"/>
                </a:solidFill>
                <a:latin typeface="Arial"/>
                <a:ea typeface="Arial"/>
                <a:cs typeface="Arial"/>
                <a:sym typeface="Arial"/>
              </a:defRPr>
            </a:lvl1pPr>
          </a:lstStyle>
          <a:p>
            <a:pPr/>
            <a:r>
              <a:t>Zeit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0" name="Beobachtend: Ein oder mehr Prädiktoren"/>
          <p:cNvSpPr txBox="1"/>
          <p:nvPr>
            <p:ph type="body" idx="21"/>
          </p:nvPr>
        </p:nvSpPr>
        <p:spPr>
          <a:prstGeom prst="rect">
            <a:avLst/>
          </a:prstGeom>
        </p:spPr>
        <p:txBody>
          <a:bodyPr/>
          <a:lstStyle/>
          <a:p>
            <a:pPr/>
            <a:r>
              <a:t>Beobachtend: Ein oder mehr Prädiktoren</a:t>
            </a:r>
          </a:p>
        </p:txBody>
      </p:sp>
      <p:sp>
        <p:nvSpPr>
          <p:cNvPr id="631"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632" name="Welchen Einfluss haben die Prädiktoren Gehalt, Führungsstil und Betriebsklima auf das Commitment der Mitarbeiter?"/>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Welchen Einfluss haben die Prädiktoren Gehalt, Führungsstil und Betriebsklima auf das Commitment der Mitarbeiter?</a:t>
            </a:r>
          </a:p>
        </p:txBody>
      </p:sp>
      <p:sp>
        <p:nvSpPr>
          <p:cNvPr id="633"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634"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b="1" sz="2400">
                <a:solidFill>
                  <a:srgbClr val="FFFFFF"/>
                </a:solidFill>
                <a:latin typeface="Arial"/>
                <a:ea typeface="Arial"/>
                <a:cs typeface="Arial"/>
                <a:sym typeface="Arial"/>
              </a:defRPr>
            </a:lvl1pPr>
          </a:lstStyle>
          <a:p>
            <a:pPr/>
            <a:r>
              <a:t>Beispiel</a:t>
            </a:r>
          </a:p>
        </p:txBody>
      </p:sp>
      <p:sp>
        <p:nvSpPr>
          <p:cNvPr id="635"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636"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637" name="Regression…"/>
          <p:cNvSpPr txBox="1"/>
          <p:nvPr/>
        </p:nvSpPr>
        <p:spPr>
          <a:xfrm>
            <a:off x="7964864" y="2999828"/>
            <a:ext cx="4289445" cy="4067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Regression</a:t>
            </a:r>
          </a:p>
          <a:p>
            <a:pPr marL="381000" indent="-381000">
              <a:spcBef>
                <a:spcPts val="1000"/>
              </a:spcBef>
              <a:buClr>
                <a:schemeClr val="accent5"/>
              </a:buClr>
              <a:buSzPct val="70000"/>
              <a:buFont typeface="Arial"/>
              <a:buChar char="▶︎"/>
              <a:defRPr sz="2400">
                <a:solidFill>
                  <a:srgbClr val="000000"/>
                </a:solidFill>
              </a:defRPr>
            </a:pPr>
            <a:r>
              <a:t>Einfache Regression bei einem Prädiktor</a:t>
            </a:r>
          </a:p>
          <a:p>
            <a:pPr marL="381000" indent="-381000">
              <a:spcBef>
                <a:spcPts val="1000"/>
              </a:spcBef>
              <a:buClr>
                <a:schemeClr val="accent5"/>
              </a:buClr>
              <a:buSzPct val="70000"/>
              <a:buFont typeface="Arial"/>
              <a:buChar char="▶︎"/>
              <a:defRPr sz="2400">
                <a:solidFill>
                  <a:srgbClr val="000000"/>
                </a:solidFill>
              </a:defRPr>
            </a:pPr>
            <a:r>
              <a:t>Multiple Regression bei mehreren Prädiktoren</a:t>
            </a:r>
          </a:p>
          <a:p>
            <a:pPr marL="381000" indent="-381000">
              <a:spcBef>
                <a:spcPts val="1000"/>
              </a:spcBef>
              <a:buClr>
                <a:schemeClr val="accent5"/>
              </a:buClr>
              <a:buSzPct val="70000"/>
              <a:buFont typeface="Arial"/>
              <a:buChar char="▶︎"/>
              <a:defRPr sz="2400">
                <a:solidFill>
                  <a:srgbClr val="000000"/>
                </a:solidFill>
              </a:defRPr>
            </a:pPr>
            <a:r>
              <a:t>Die Prädiktoren können beliebig skaliert sein; das Kriterium ist bei der "normalen" (multiplen) Regression metrisch skaliert</a:t>
            </a:r>
          </a:p>
        </p:txBody>
      </p:sp>
      <p:sp>
        <p:nvSpPr>
          <p:cNvPr id="638" name="Commit-ment"/>
          <p:cNvSpPr/>
          <p:nvPr/>
        </p:nvSpPr>
        <p:spPr>
          <a:xfrm>
            <a:off x="5738014" y="382205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Commit-ment</a:t>
            </a:r>
          </a:p>
        </p:txBody>
      </p:sp>
      <p:sp>
        <p:nvSpPr>
          <p:cNvPr id="639" name="Gehalt"/>
          <p:cNvSpPr/>
          <p:nvPr/>
        </p:nvSpPr>
        <p:spPr>
          <a:xfrm>
            <a:off x="667178" y="202583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Gehalt</a:t>
            </a:r>
          </a:p>
        </p:txBody>
      </p:sp>
      <p:sp>
        <p:nvSpPr>
          <p:cNvPr id="640" name="Führungs- stil"/>
          <p:cNvSpPr/>
          <p:nvPr/>
        </p:nvSpPr>
        <p:spPr>
          <a:xfrm>
            <a:off x="667178" y="373463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Führungs-</a:t>
            </a:r>
            <a:br/>
            <a:r>
              <a:t>stil</a:t>
            </a:r>
          </a:p>
        </p:txBody>
      </p:sp>
      <p:sp>
        <p:nvSpPr>
          <p:cNvPr id="641" name="Betrisbs- klima"/>
          <p:cNvSpPr/>
          <p:nvPr/>
        </p:nvSpPr>
        <p:spPr>
          <a:xfrm>
            <a:off x="667178" y="5650226"/>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Betrisbs-</a:t>
            </a:r>
            <a:br/>
            <a:r>
              <a:t>klima</a:t>
            </a:r>
          </a:p>
        </p:txBody>
      </p:sp>
      <p:sp>
        <p:nvSpPr>
          <p:cNvPr id="642" name="Linie"/>
          <p:cNvSpPr/>
          <p:nvPr/>
        </p:nvSpPr>
        <p:spPr>
          <a:xfrm>
            <a:off x="2480653" y="2544189"/>
            <a:ext cx="3208944" cy="178586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43" name="Linie"/>
          <p:cNvSpPr/>
          <p:nvPr/>
        </p:nvSpPr>
        <p:spPr>
          <a:xfrm>
            <a:off x="2439164" y="4423746"/>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44" name="Linie"/>
          <p:cNvSpPr/>
          <p:nvPr/>
        </p:nvSpPr>
        <p:spPr>
          <a:xfrm flipH="1">
            <a:off x="2508752" y="4517443"/>
            <a:ext cx="3208945" cy="1785862"/>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45" name="Prädiktoren"/>
          <p:cNvSpPr txBox="1"/>
          <p:nvPr/>
        </p:nvSpPr>
        <p:spPr>
          <a:xfrm>
            <a:off x="760352" y="1351257"/>
            <a:ext cx="17014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Prädiktoren</a:t>
            </a:r>
          </a:p>
        </p:txBody>
      </p:sp>
      <p:sp>
        <p:nvSpPr>
          <p:cNvPr id="646" name="Kriterium"/>
          <p:cNvSpPr txBox="1"/>
          <p:nvPr/>
        </p:nvSpPr>
        <p:spPr>
          <a:xfrm>
            <a:off x="5772918" y="1351257"/>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9" name="Beobachtend: Mehrere Prädiktoren, Kriterium dichotom"/>
          <p:cNvSpPr txBox="1"/>
          <p:nvPr>
            <p:ph type="body" idx="21"/>
          </p:nvPr>
        </p:nvSpPr>
        <p:spPr>
          <a:prstGeom prst="rect">
            <a:avLst/>
          </a:prstGeom>
        </p:spPr>
        <p:txBody>
          <a:bodyPr/>
          <a:lstStyle>
            <a:lvl1pPr marL="121919" marR="121919" indent="121919" defTabSz="1248460">
              <a:defRPr sz="5952"/>
            </a:lvl1pPr>
          </a:lstStyle>
          <a:p>
            <a:pPr/>
            <a:r>
              <a:t>Beobachtend: Mehrere Prädiktoren, Kriterium dichotom</a:t>
            </a:r>
          </a:p>
        </p:txBody>
      </p:sp>
      <p:sp>
        <p:nvSpPr>
          <p:cNvPr id="650"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651" name="Welchen Einfluss haben die Prädiktoren Gehalt, Führungsstil und Betriebsklima auf die Wechselabsicht (ja vs. nein) der Mitarbeiter?"/>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000000"/>
                </a:solidFill>
              </a:defRPr>
            </a:lvl1pPr>
          </a:lstStyle>
          <a:p>
            <a:pPr/>
            <a:r>
              <a:t>Welchen Einfluss haben die Prädiktoren Gehalt, Führungsstil und Betriebsklima auf die Wechselabsicht (ja vs. nein) der Mitarbeiter?</a:t>
            </a:r>
          </a:p>
        </p:txBody>
      </p:sp>
      <p:sp>
        <p:nvSpPr>
          <p:cNvPr id="652"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653"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b="1" sz="2400">
                <a:solidFill>
                  <a:srgbClr val="FFFFFF"/>
                </a:solidFill>
                <a:latin typeface="Arial"/>
                <a:ea typeface="Arial"/>
                <a:cs typeface="Arial"/>
                <a:sym typeface="Arial"/>
              </a:defRPr>
            </a:lvl1pPr>
          </a:lstStyle>
          <a:p>
            <a:pPr/>
            <a:r>
              <a:t>Beispiel</a:t>
            </a:r>
          </a:p>
        </p:txBody>
      </p:sp>
      <p:sp>
        <p:nvSpPr>
          <p:cNvPr id="654"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655"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656" name="logistische Regression bei dichotomem Kriterium…"/>
          <p:cNvSpPr txBox="1"/>
          <p:nvPr/>
        </p:nvSpPr>
        <p:spPr>
          <a:xfrm>
            <a:off x="7964864" y="2999828"/>
            <a:ext cx="4289445" cy="2746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rPr i="1"/>
              <a:t>logistische</a:t>
            </a:r>
            <a:r>
              <a:t> Regression bei dichotomem Kriterium</a:t>
            </a:r>
          </a:p>
          <a:p>
            <a:pPr marL="381000" indent="-381000">
              <a:spcBef>
                <a:spcPts val="1000"/>
              </a:spcBef>
              <a:buClr>
                <a:schemeClr val="accent5"/>
              </a:buClr>
              <a:buSzPct val="70000"/>
              <a:buFont typeface="Arial"/>
              <a:buChar char="▶︎"/>
              <a:defRPr sz="2400">
                <a:solidFill>
                  <a:srgbClr val="000000"/>
                </a:solidFill>
              </a:defRPr>
            </a:pPr>
            <a:r>
              <a:t>Die Prädiktoren können beliebig skaliert sein; das Kriterium ist bei der "normalen" (multiplen) Regression metrisch skaliert</a:t>
            </a:r>
          </a:p>
        </p:txBody>
      </p:sp>
      <p:sp>
        <p:nvSpPr>
          <p:cNvPr id="657" name="Wechsel- absicht"/>
          <p:cNvSpPr/>
          <p:nvPr/>
        </p:nvSpPr>
        <p:spPr>
          <a:xfrm>
            <a:off x="5738014" y="382205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Wechsel-</a:t>
            </a:r>
            <a:br/>
            <a:r>
              <a:t>absicht</a:t>
            </a:r>
          </a:p>
        </p:txBody>
      </p:sp>
      <p:sp>
        <p:nvSpPr>
          <p:cNvPr id="658" name="Gehalt"/>
          <p:cNvSpPr/>
          <p:nvPr/>
        </p:nvSpPr>
        <p:spPr>
          <a:xfrm>
            <a:off x="667178" y="202583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Gehalt</a:t>
            </a:r>
          </a:p>
        </p:txBody>
      </p:sp>
      <p:sp>
        <p:nvSpPr>
          <p:cNvPr id="659" name="Führungs- stil"/>
          <p:cNvSpPr/>
          <p:nvPr/>
        </p:nvSpPr>
        <p:spPr>
          <a:xfrm>
            <a:off x="667178" y="373463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Führungs-</a:t>
            </a:r>
            <a:br/>
            <a:r>
              <a:t>stil</a:t>
            </a:r>
          </a:p>
        </p:txBody>
      </p:sp>
      <p:sp>
        <p:nvSpPr>
          <p:cNvPr id="660" name="Betrisbs- klima"/>
          <p:cNvSpPr/>
          <p:nvPr/>
        </p:nvSpPr>
        <p:spPr>
          <a:xfrm>
            <a:off x="667178" y="5650226"/>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Betrisbs-</a:t>
            </a:r>
            <a:br/>
            <a:r>
              <a:t>klima</a:t>
            </a:r>
          </a:p>
        </p:txBody>
      </p:sp>
      <p:sp>
        <p:nvSpPr>
          <p:cNvPr id="661" name="Linie"/>
          <p:cNvSpPr/>
          <p:nvPr/>
        </p:nvSpPr>
        <p:spPr>
          <a:xfrm>
            <a:off x="2480653" y="2544189"/>
            <a:ext cx="3208944" cy="178586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62" name="Linie"/>
          <p:cNvSpPr/>
          <p:nvPr/>
        </p:nvSpPr>
        <p:spPr>
          <a:xfrm>
            <a:off x="2439164" y="4423746"/>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63" name="Linie"/>
          <p:cNvSpPr/>
          <p:nvPr/>
        </p:nvSpPr>
        <p:spPr>
          <a:xfrm flipH="1">
            <a:off x="2508752" y="4517443"/>
            <a:ext cx="3208945" cy="1785862"/>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64" name="Prädiktoren"/>
          <p:cNvSpPr txBox="1"/>
          <p:nvPr/>
        </p:nvSpPr>
        <p:spPr>
          <a:xfrm>
            <a:off x="760352" y="1351257"/>
            <a:ext cx="17014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Prädiktoren</a:t>
            </a:r>
          </a:p>
        </p:txBody>
      </p:sp>
      <p:sp>
        <p:nvSpPr>
          <p:cNvPr id="665" name="Kriterium"/>
          <p:cNvSpPr txBox="1"/>
          <p:nvPr/>
        </p:nvSpPr>
        <p:spPr>
          <a:xfrm>
            <a:off x="5821351" y="1351257"/>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8" name="Beobachtend: Mehrere Prädiktoren, Kriterium ist Häufigkeit"/>
          <p:cNvSpPr txBox="1"/>
          <p:nvPr>
            <p:ph type="body" idx="21"/>
          </p:nvPr>
        </p:nvSpPr>
        <p:spPr>
          <a:prstGeom prst="rect">
            <a:avLst/>
          </a:prstGeom>
        </p:spPr>
        <p:txBody>
          <a:bodyPr/>
          <a:lstStyle>
            <a:lvl1pPr marL="111760" marR="111760" indent="111760" defTabSz="1144422">
              <a:defRPr sz="5456"/>
            </a:lvl1pPr>
          </a:lstStyle>
          <a:p>
            <a:pPr/>
            <a:r>
              <a:t>Beobachtend: Mehrere Prädiktoren, Kriterium ist Häufigkeit</a:t>
            </a:r>
          </a:p>
        </p:txBody>
      </p:sp>
      <p:sp>
        <p:nvSpPr>
          <p:cNvPr id="669"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670" name="Sie wollen wissen, wie sich einige Merkmale des Gesichts auf Facebook-Likes auswirken."/>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000000"/>
                </a:solidFill>
              </a:defRPr>
            </a:lvl1pPr>
          </a:lstStyle>
          <a:p>
            <a:pPr/>
            <a:r>
              <a:t>Sie wollen wissen, wie sich einige Merkmale des Gesichts auf Facebook-Likes auswirken.</a:t>
            </a:r>
          </a:p>
        </p:txBody>
      </p:sp>
      <p:sp>
        <p:nvSpPr>
          <p:cNvPr id="671"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672"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673"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674"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675" name="Poisson-Regression bei Häufigkeits-Kriterium…"/>
          <p:cNvSpPr txBox="1"/>
          <p:nvPr/>
        </p:nvSpPr>
        <p:spPr>
          <a:xfrm>
            <a:off x="7964864" y="2999828"/>
            <a:ext cx="4289445" cy="3355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rPr i="1"/>
              <a:t>Poisson-</a:t>
            </a:r>
            <a:r>
              <a:t>Regression bei Häufigkeits-Kriterium</a:t>
            </a:r>
          </a:p>
          <a:p>
            <a:pPr marL="381000" indent="-381000">
              <a:spcBef>
                <a:spcPts val="1000"/>
              </a:spcBef>
              <a:buClr>
                <a:schemeClr val="accent5"/>
              </a:buClr>
              <a:buSzPct val="70000"/>
              <a:buFont typeface="Arial"/>
              <a:buChar char="▶︎"/>
              <a:defRPr sz="2400">
                <a:solidFill>
                  <a:srgbClr val="000000"/>
                </a:solidFill>
              </a:defRPr>
            </a:pPr>
            <a:r>
              <a:t>Alternativ: Normale Regression</a:t>
            </a:r>
          </a:p>
          <a:p>
            <a:pPr marL="381000" indent="-381000">
              <a:spcBef>
                <a:spcPts val="1000"/>
              </a:spcBef>
              <a:buClr>
                <a:schemeClr val="accent5"/>
              </a:buClr>
              <a:buSzPct val="70000"/>
              <a:buFont typeface="Arial"/>
              <a:buChar char="▶︎"/>
              <a:defRPr sz="2400">
                <a:solidFill>
                  <a:srgbClr val="000000"/>
                </a:solidFill>
              </a:defRPr>
            </a:pPr>
            <a:r>
              <a:t>Die Prädiktoren können beliebig skaliert sein; das Kriterium ist eine Häufigkeit</a:t>
            </a:r>
          </a:p>
          <a:p>
            <a:pPr marL="381000" indent="-381000">
              <a:spcBef>
                <a:spcPts val="1000"/>
              </a:spcBef>
              <a:buClr>
                <a:schemeClr val="accent5"/>
              </a:buClr>
              <a:buSzPct val="70000"/>
              <a:buFont typeface="Arial"/>
              <a:buChar char="▶︎"/>
              <a:defRPr sz="2400">
                <a:solidFill>
                  <a:srgbClr val="000000"/>
                </a:solidFill>
              </a:defRPr>
            </a:pPr>
            <a:r>
              <a:t>Zur Not machen Sie die normale Regression</a:t>
            </a:r>
          </a:p>
        </p:txBody>
      </p:sp>
      <p:sp>
        <p:nvSpPr>
          <p:cNvPr id="676" name="Anzahl…"/>
          <p:cNvSpPr/>
          <p:nvPr/>
        </p:nvSpPr>
        <p:spPr>
          <a:xfrm>
            <a:off x="5738014" y="382205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Anzahl</a:t>
            </a:r>
          </a:p>
          <a:p>
            <a:pPr algn="ctr">
              <a:defRPr sz="2400">
                <a:latin typeface="Arial"/>
                <a:ea typeface="Arial"/>
                <a:cs typeface="Arial"/>
                <a:sym typeface="Arial"/>
              </a:defRPr>
            </a:pPr>
            <a:r>
              <a:t>Likes</a:t>
            </a:r>
          </a:p>
        </p:txBody>
      </p:sp>
      <p:sp>
        <p:nvSpPr>
          <p:cNvPr id="677" name="Symmetrie"/>
          <p:cNvSpPr/>
          <p:nvPr/>
        </p:nvSpPr>
        <p:spPr>
          <a:xfrm>
            <a:off x="667178" y="202583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Symmetrie</a:t>
            </a:r>
          </a:p>
        </p:txBody>
      </p:sp>
      <p:sp>
        <p:nvSpPr>
          <p:cNvPr id="678" name="Kopf- neigung"/>
          <p:cNvSpPr/>
          <p:nvPr/>
        </p:nvSpPr>
        <p:spPr>
          <a:xfrm>
            <a:off x="667178" y="373463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Kopf-</a:t>
            </a:r>
            <a:br/>
            <a:r>
              <a:t>neigung</a:t>
            </a:r>
          </a:p>
        </p:txBody>
      </p:sp>
      <p:sp>
        <p:nvSpPr>
          <p:cNvPr id="679" name="Lächeln"/>
          <p:cNvSpPr/>
          <p:nvPr/>
        </p:nvSpPr>
        <p:spPr>
          <a:xfrm>
            <a:off x="667178" y="5650226"/>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Lächeln</a:t>
            </a:r>
          </a:p>
        </p:txBody>
      </p:sp>
      <p:sp>
        <p:nvSpPr>
          <p:cNvPr id="680" name="Linie"/>
          <p:cNvSpPr/>
          <p:nvPr/>
        </p:nvSpPr>
        <p:spPr>
          <a:xfrm>
            <a:off x="2480653" y="2544189"/>
            <a:ext cx="3208944" cy="178586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81" name="Linie"/>
          <p:cNvSpPr/>
          <p:nvPr/>
        </p:nvSpPr>
        <p:spPr>
          <a:xfrm>
            <a:off x="2439164" y="4423746"/>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82" name="Linie"/>
          <p:cNvSpPr/>
          <p:nvPr/>
        </p:nvSpPr>
        <p:spPr>
          <a:xfrm flipH="1">
            <a:off x="2508752" y="4517443"/>
            <a:ext cx="3208945" cy="1785862"/>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83" name="Prädiktoren"/>
          <p:cNvSpPr txBox="1"/>
          <p:nvPr/>
        </p:nvSpPr>
        <p:spPr>
          <a:xfrm>
            <a:off x="760352" y="1351257"/>
            <a:ext cx="17014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Prädiktoren</a:t>
            </a:r>
          </a:p>
        </p:txBody>
      </p:sp>
      <p:sp>
        <p:nvSpPr>
          <p:cNvPr id="684" name="Kriterium"/>
          <p:cNvSpPr txBox="1"/>
          <p:nvPr/>
        </p:nvSpPr>
        <p:spPr>
          <a:xfrm>
            <a:off x="5821351" y="1351257"/>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7" name="Beobachtend: Ein nominaler Prädiktor, Kriterium nominal"/>
          <p:cNvSpPr txBox="1"/>
          <p:nvPr>
            <p:ph type="body" idx="21"/>
          </p:nvPr>
        </p:nvSpPr>
        <p:spPr>
          <a:prstGeom prst="rect">
            <a:avLst/>
          </a:prstGeom>
        </p:spPr>
        <p:txBody>
          <a:bodyPr/>
          <a:lstStyle>
            <a:lvl1pPr marL="118110" marR="118110" indent="118110" defTabSz="1209446">
              <a:defRPr sz="5766"/>
            </a:lvl1pPr>
          </a:lstStyle>
          <a:p>
            <a:pPr/>
            <a:r>
              <a:t>Beobachtend: Ein nominaler Prädiktor, Kriterium nominal</a:t>
            </a:r>
          </a:p>
        </p:txBody>
      </p:sp>
      <p:sp>
        <p:nvSpPr>
          <p:cNvPr id="688"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689" name="Gibt es einen Zusammenhang (Unterschied) zwischen Abteilung(en) und Wechselbabsicht (ja vs. nein)?"/>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Gibt es einen Zusammenhang (Unterschied) zwischen Abteilung(en) und Wechselbabsicht (ja vs. nein)?</a:t>
            </a:r>
          </a:p>
        </p:txBody>
      </p:sp>
      <p:sp>
        <p:nvSpPr>
          <p:cNvPr id="690"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691"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b="1" sz="2400">
                <a:solidFill>
                  <a:srgbClr val="FFFFFF"/>
                </a:solidFill>
                <a:latin typeface="Arial"/>
                <a:ea typeface="Arial"/>
                <a:cs typeface="Arial"/>
                <a:sym typeface="Arial"/>
              </a:defRPr>
            </a:lvl1pPr>
          </a:lstStyle>
          <a:p>
            <a:pPr/>
            <a:r>
              <a:t>Beispiel</a:t>
            </a:r>
          </a:p>
        </p:txBody>
      </p:sp>
      <p:sp>
        <p:nvSpPr>
          <p:cNvPr id="692"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693"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694" name="logistische Regression ist möglich…"/>
          <p:cNvSpPr txBox="1"/>
          <p:nvPr/>
        </p:nvSpPr>
        <p:spPr>
          <a:xfrm>
            <a:off x="7964864" y="2999828"/>
            <a:ext cx="4289445" cy="3584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rPr i="1"/>
              <a:t>logistische</a:t>
            </a:r>
            <a:r>
              <a:t> Regression ist möglich</a:t>
            </a:r>
          </a:p>
          <a:p>
            <a:pPr marL="381000" indent="-381000">
              <a:spcBef>
                <a:spcPts val="1000"/>
              </a:spcBef>
              <a:buClr>
                <a:schemeClr val="accent5"/>
              </a:buClr>
              <a:buSzPct val="70000"/>
              <a:buFont typeface="Arial"/>
              <a:buChar char="▶︎"/>
              <a:defRPr sz="2400">
                <a:solidFill>
                  <a:srgbClr val="000000"/>
                </a:solidFill>
              </a:defRPr>
            </a:pPr>
            <a:r>
              <a:t>Chi-Quadrat-Test ist auch möglich</a:t>
            </a:r>
          </a:p>
          <a:p>
            <a:pPr marL="381000" indent="-381000">
              <a:spcBef>
                <a:spcPts val="1000"/>
              </a:spcBef>
              <a:buClr>
                <a:schemeClr val="accent5"/>
              </a:buClr>
              <a:buSzPct val="70000"/>
              <a:buFont typeface="Arial"/>
              <a:buChar char="▶︎"/>
              <a:defRPr sz="2400">
                <a:solidFill>
                  <a:srgbClr val="000000"/>
                </a:solidFill>
              </a:defRPr>
            </a:pPr>
            <a:r>
              <a:t>Als Maß der Effektstärke bietet sich das Odds Ratio und der Anteilsdifferenz (Phi-Koeffizient an) – nur bei dichotomen Variablen</a:t>
            </a:r>
          </a:p>
        </p:txBody>
      </p:sp>
      <p:sp>
        <p:nvSpPr>
          <p:cNvPr id="695" name="Wechsel- absicht"/>
          <p:cNvSpPr/>
          <p:nvPr/>
        </p:nvSpPr>
        <p:spPr>
          <a:xfrm>
            <a:off x="5738014" y="378395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Wechsel-</a:t>
            </a:r>
            <a:br/>
            <a:r>
              <a:t>absicht</a:t>
            </a:r>
          </a:p>
        </p:txBody>
      </p:sp>
      <p:sp>
        <p:nvSpPr>
          <p:cNvPr id="696" name="Abteilung"/>
          <p:cNvSpPr/>
          <p:nvPr/>
        </p:nvSpPr>
        <p:spPr>
          <a:xfrm>
            <a:off x="667178" y="373463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Abteilung</a:t>
            </a:r>
          </a:p>
        </p:txBody>
      </p:sp>
      <p:sp>
        <p:nvSpPr>
          <p:cNvPr id="697" name="Linie"/>
          <p:cNvSpPr/>
          <p:nvPr/>
        </p:nvSpPr>
        <p:spPr>
          <a:xfrm>
            <a:off x="2439164" y="4423746"/>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98" name="Prädiktor"/>
          <p:cNvSpPr txBox="1"/>
          <p:nvPr/>
        </p:nvSpPr>
        <p:spPr>
          <a:xfrm>
            <a:off x="1076770" y="2088383"/>
            <a:ext cx="136239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a:t>
            </a:r>
          </a:p>
        </p:txBody>
      </p:sp>
      <p:sp>
        <p:nvSpPr>
          <p:cNvPr id="699" name="Kriterium"/>
          <p:cNvSpPr txBox="1"/>
          <p:nvPr/>
        </p:nvSpPr>
        <p:spPr>
          <a:xfrm>
            <a:off x="5879082" y="2088383"/>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Entscheidungsbaum quantitativer Designs"/>
          <p:cNvSpPr txBox="1"/>
          <p:nvPr>
            <p:ph type="body" idx="21"/>
          </p:nvPr>
        </p:nvSpPr>
        <p:spPr>
          <a:prstGeom prst="rect">
            <a:avLst/>
          </a:prstGeom>
        </p:spPr>
        <p:txBody>
          <a:bodyPr/>
          <a:lstStyle/>
          <a:p>
            <a:pPr/>
            <a:r>
              <a:t>Entscheidungsbaum quantitativer Designs</a:t>
            </a:r>
          </a:p>
        </p:txBody>
      </p:sp>
      <p:sp>
        <p:nvSpPr>
          <p:cNvPr id="198" name="Textfeld 96"/>
          <p:cNvSpPr txBox="1"/>
          <p:nvPr/>
        </p:nvSpPr>
        <p:spPr>
          <a:xfrm>
            <a:off x="7716343" y="9009708"/>
            <a:ext cx="4143382" cy="324353"/>
          </a:xfrm>
          <a:prstGeom prst="rect">
            <a:avLst/>
          </a:prstGeom>
          <a:ln w="12700">
            <a:miter lim="400000"/>
          </a:ln>
          <a:extLst>
            <a:ext uri="{C572A759-6A51-4108-AA02-DFA0A04FC94B}">
              <ma14:wrappingTextBoxFlag xmlns:ma14="http://schemas.microsoft.com/office/mac/drawingml/2011/main" val="1"/>
            </a:ext>
          </a:extLst>
        </p:spPr>
        <p:txBody>
          <a:bodyPr wrap="none" lIns="51199" tIns="51199" rIns="51199" bIns="51199">
            <a:spAutoFit/>
          </a:bodyPr>
          <a:lstStyle>
            <a:lvl1pPr defTabSz="1300480">
              <a:defRPr sz="1600">
                <a:latin typeface="Arial"/>
                <a:ea typeface="Arial"/>
                <a:cs typeface="Arial"/>
                <a:sym typeface="Arial"/>
              </a:defRPr>
            </a:lvl1pPr>
          </a:lstStyle>
          <a:p>
            <a:pPr/>
            <a:r>
              <a:t>Bröder (2011), modifiziert nach Hager (1987)</a:t>
            </a:r>
          </a:p>
        </p:txBody>
      </p:sp>
      <p:grpSp>
        <p:nvGrpSpPr>
          <p:cNvPr id="248" name="Gruppieren 106"/>
          <p:cNvGrpSpPr/>
          <p:nvPr/>
        </p:nvGrpSpPr>
        <p:grpSpPr>
          <a:xfrm>
            <a:off x="157927" y="1566998"/>
            <a:ext cx="13271625" cy="7727312"/>
            <a:chOff x="0" y="0"/>
            <a:chExt cx="13271623" cy="7727311"/>
          </a:xfrm>
        </p:grpSpPr>
        <p:grpSp>
          <p:nvGrpSpPr>
            <p:cNvPr id="201" name="Rechteck 8"/>
            <p:cNvGrpSpPr/>
            <p:nvPr/>
          </p:nvGrpSpPr>
          <p:grpSpPr>
            <a:xfrm>
              <a:off x="-1" y="4252663"/>
              <a:ext cx="1759379" cy="671769"/>
              <a:chOff x="0" y="0"/>
              <a:chExt cx="1759377" cy="671768"/>
            </a:xfrm>
          </p:grpSpPr>
          <p:sp>
            <p:nvSpPr>
              <p:cNvPr id="199" name="Rechteck"/>
              <p:cNvSpPr/>
              <p:nvPr/>
            </p:nvSpPr>
            <p:spPr>
              <a:xfrm>
                <a:off x="0" y="0"/>
                <a:ext cx="1759378" cy="671769"/>
              </a:xfrm>
              <a:prstGeom prst="rect">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tabLst>
                    <a:tab pos="355600" algn="l"/>
                  </a:tabLst>
                  <a:defRPr sz="2400">
                    <a:solidFill>
                      <a:srgbClr val="FFFFFF"/>
                    </a:solidFill>
                    <a:latin typeface="Arial"/>
                    <a:ea typeface="Arial"/>
                    <a:cs typeface="Arial"/>
                    <a:sym typeface="Arial"/>
                  </a:defRPr>
                </a:pPr>
              </a:p>
            </p:txBody>
          </p:sp>
          <p:sp>
            <p:nvSpPr>
              <p:cNvPr id="200" name="Trennung           UV vs. AV?"/>
              <p:cNvSpPr/>
              <p:nvPr/>
            </p:nvSpPr>
            <p:spPr>
              <a:xfrm>
                <a:off x="27093" y="27093"/>
                <a:ext cx="17051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tabLst>
                    <a:tab pos="355600" algn="l"/>
                  </a:tabLst>
                  <a:defRPr>
                    <a:latin typeface="Arial"/>
                    <a:ea typeface="Arial"/>
                    <a:cs typeface="Arial"/>
                    <a:sym typeface="Arial"/>
                  </a:defRPr>
                </a:lvl1pPr>
              </a:lstStyle>
              <a:p>
                <a:pPr/>
                <a:r>
                  <a:t>Trennung           UV vs. AV?</a:t>
                </a:r>
              </a:p>
            </p:txBody>
          </p:sp>
        </p:grpSp>
        <p:grpSp>
          <p:nvGrpSpPr>
            <p:cNvPr id="204" name="Ellipse 26"/>
            <p:cNvGrpSpPr/>
            <p:nvPr/>
          </p:nvGrpSpPr>
          <p:grpSpPr>
            <a:xfrm>
              <a:off x="1191077" y="2375745"/>
              <a:ext cx="1099375" cy="522875"/>
              <a:chOff x="0" y="0"/>
              <a:chExt cx="1099374" cy="522874"/>
            </a:xfrm>
          </p:grpSpPr>
          <p:sp>
            <p:nvSpPr>
              <p:cNvPr id="202" name="Oval"/>
              <p:cNvSpPr/>
              <p:nvPr/>
            </p:nvSpPr>
            <p:spPr>
              <a:xfrm>
                <a:off x="-1" y="0"/>
                <a:ext cx="1099376" cy="522875"/>
              </a:xfrm>
              <a:prstGeom prst="ellipse">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defRPr sz="2400">
                    <a:solidFill>
                      <a:srgbClr val="FFFFFF"/>
                    </a:solidFill>
                    <a:latin typeface="Arial"/>
                    <a:ea typeface="Arial"/>
                    <a:cs typeface="Arial"/>
                    <a:sym typeface="Arial"/>
                  </a:defRPr>
                </a:pPr>
              </a:p>
            </p:txBody>
          </p:sp>
          <p:sp>
            <p:nvSpPr>
              <p:cNvPr id="203" name="ja"/>
              <p:cNvSpPr/>
              <p:nvPr/>
            </p:nvSpPr>
            <p:spPr>
              <a:xfrm>
                <a:off x="188093" y="103667"/>
                <a:ext cx="72318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defRPr>
                    <a:latin typeface="Arial"/>
                    <a:ea typeface="Arial"/>
                    <a:cs typeface="Arial"/>
                    <a:sym typeface="Arial"/>
                  </a:defRPr>
                </a:lvl1pPr>
              </a:lstStyle>
              <a:p>
                <a:pPr/>
                <a:r>
                  <a:t>ja</a:t>
                </a:r>
              </a:p>
            </p:txBody>
          </p:sp>
        </p:grpSp>
        <p:grpSp>
          <p:nvGrpSpPr>
            <p:cNvPr id="207" name="Ellipse 32"/>
            <p:cNvGrpSpPr/>
            <p:nvPr/>
          </p:nvGrpSpPr>
          <p:grpSpPr>
            <a:xfrm>
              <a:off x="1301218" y="6583363"/>
              <a:ext cx="1099376" cy="522875"/>
              <a:chOff x="0" y="0"/>
              <a:chExt cx="1099374" cy="522874"/>
            </a:xfrm>
          </p:grpSpPr>
          <p:sp>
            <p:nvSpPr>
              <p:cNvPr id="205" name="Oval"/>
              <p:cNvSpPr/>
              <p:nvPr/>
            </p:nvSpPr>
            <p:spPr>
              <a:xfrm>
                <a:off x="-1" y="0"/>
                <a:ext cx="1099376" cy="522875"/>
              </a:xfrm>
              <a:prstGeom prst="ellipse">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defRPr sz="2400">
                    <a:solidFill>
                      <a:srgbClr val="FFFFFF"/>
                    </a:solidFill>
                    <a:latin typeface="Arial"/>
                    <a:ea typeface="Arial"/>
                    <a:cs typeface="Arial"/>
                    <a:sym typeface="Arial"/>
                  </a:defRPr>
                </a:pPr>
              </a:p>
            </p:txBody>
          </p:sp>
          <p:sp>
            <p:nvSpPr>
              <p:cNvPr id="206" name="nein"/>
              <p:cNvSpPr/>
              <p:nvPr/>
            </p:nvSpPr>
            <p:spPr>
              <a:xfrm>
                <a:off x="188093" y="103667"/>
                <a:ext cx="72318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defRPr>
                    <a:latin typeface="Arial"/>
                    <a:ea typeface="Arial"/>
                    <a:cs typeface="Arial"/>
                    <a:sym typeface="Arial"/>
                  </a:defRPr>
                </a:lvl1pPr>
              </a:lstStyle>
              <a:p>
                <a:pPr/>
                <a:r>
                  <a:t>nein</a:t>
                </a:r>
              </a:p>
            </p:txBody>
          </p:sp>
        </p:grpSp>
        <p:grpSp>
          <p:nvGrpSpPr>
            <p:cNvPr id="210" name="Rechteck 35"/>
            <p:cNvGrpSpPr/>
            <p:nvPr/>
          </p:nvGrpSpPr>
          <p:grpSpPr>
            <a:xfrm>
              <a:off x="2601840" y="2304276"/>
              <a:ext cx="1759378" cy="671769"/>
              <a:chOff x="0" y="0"/>
              <a:chExt cx="1759377" cy="671768"/>
            </a:xfrm>
          </p:grpSpPr>
          <p:sp>
            <p:nvSpPr>
              <p:cNvPr id="208" name="Rechteck"/>
              <p:cNvSpPr/>
              <p:nvPr/>
            </p:nvSpPr>
            <p:spPr>
              <a:xfrm>
                <a:off x="0" y="0"/>
                <a:ext cx="1759378" cy="671769"/>
              </a:xfrm>
              <a:prstGeom prst="rect">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tabLst>
                    <a:tab pos="355600" algn="l"/>
                  </a:tabLst>
                  <a:defRPr sz="2400">
                    <a:solidFill>
                      <a:srgbClr val="FFFFFF"/>
                    </a:solidFill>
                    <a:latin typeface="Arial"/>
                    <a:ea typeface="Arial"/>
                    <a:cs typeface="Arial"/>
                    <a:sym typeface="Arial"/>
                  </a:defRPr>
                </a:pPr>
              </a:p>
            </p:txBody>
          </p:sp>
          <p:sp>
            <p:nvSpPr>
              <p:cNvPr id="209" name="Sequenz           UV vs. AV?"/>
              <p:cNvSpPr/>
              <p:nvPr/>
            </p:nvSpPr>
            <p:spPr>
              <a:xfrm>
                <a:off x="27093" y="27093"/>
                <a:ext cx="17051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tabLst>
                    <a:tab pos="355600" algn="l"/>
                  </a:tabLst>
                  <a:defRPr>
                    <a:latin typeface="Arial"/>
                    <a:ea typeface="Arial"/>
                    <a:cs typeface="Arial"/>
                    <a:sym typeface="Arial"/>
                  </a:defRPr>
                </a:lvl1pPr>
              </a:lstStyle>
              <a:p>
                <a:pPr/>
                <a:r>
                  <a:t>Sequenz           UV vs. AV?</a:t>
                </a:r>
              </a:p>
            </p:txBody>
          </p:sp>
        </p:grpSp>
        <p:grpSp>
          <p:nvGrpSpPr>
            <p:cNvPr id="213" name="Ellipse 36"/>
            <p:cNvGrpSpPr/>
            <p:nvPr/>
          </p:nvGrpSpPr>
          <p:grpSpPr>
            <a:xfrm>
              <a:off x="4466351" y="1439990"/>
              <a:ext cx="1099376" cy="522875"/>
              <a:chOff x="0" y="0"/>
              <a:chExt cx="1099374" cy="522874"/>
            </a:xfrm>
          </p:grpSpPr>
          <p:sp>
            <p:nvSpPr>
              <p:cNvPr id="211" name="Oval"/>
              <p:cNvSpPr/>
              <p:nvPr/>
            </p:nvSpPr>
            <p:spPr>
              <a:xfrm>
                <a:off x="-1" y="0"/>
                <a:ext cx="1099376" cy="522875"/>
              </a:xfrm>
              <a:prstGeom prst="ellipse">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defRPr sz="2400">
                    <a:solidFill>
                      <a:srgbClr val="FFFFFF"/>
                    </a:solidFill>
                    <a:latin typeface="Arial"/>
                    <a:ea typeface="Arial"/>
                    <a:cs typeface="Arial"/>
                    <a:sym typeface="Arial"/>
                  </a:defRPr>
                </a:pPr>
              </a:p>
            </p:txBody>
          </p:sp>
          <p:sp>
            <p:nvSpPr>
              <p:cNvPr id="212" name="ja"/>
              <p:cNvSpPr/>
              <p:nvPr/>
            </p:nvSpPr>
            <p:spPr>
              <a:xfrm>
                <a:off x="188093" y="103667"/>
                <a:ext cx="72318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defRPr>
                    <a:latin typeface="Arial"/>
                    <a:ea typeface="Arial"/>
                    <a:cs typeface="Arial"/>
                    <a:sym typeface="Arial"/>
                  </a:defRPr>
                </a:lvl1pPr>
              </a:lstStyle>
              <a:p>
                <a:pPr/>
                <a:r>
                  <a:t>ja</a:t>
                </a:r>
              </a:p>
            </p:txBody>
          </p:sp>
        </p:grpSp>
        <p:grpSp>
          <p:nvGrpSpPr>
            <p:cNvPr id="216" name="Ellipse 37"/>
            <p:cNvGrpSpPr/>
            <p:nvPr/>
          </p:nvGrpSpPr>
          <p:grpSpPr>
            <a:xfrm>
              <a:off x="4257207" y="5666863"/>
              <a:ext cx="1099376" cy="522875"/>
              <a:chOff x="0" y="0"/>
              <a:chExt cx="1099374" cy="522874"/>
            </a:xfrm>
          </p:grpSpPr>
          <p:sp>
            <p:nvSpPr>
              <p:cNvPr id="214" name="Oval"/>
              <p:cNvSpPr/>
              <p:nvPr/>
            </p:nvSpPr>
            <p:spPr>
              <a:xfrm>
                <a:off x="-1" y="0"/>
                <a:ext cx="1099376" cy="522875"/>
              </a:xfrm>
              <a:prstGeom prst="ellipse">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defRPr sz="2400">
                    <a:solidFill>
                      <a:srgbClr val="FFFFFF"/>
                    </a:solidFill>
                    <a:latin typeface="Arial"/>
                    <a:ea typeface="Arial"/>
                    <a:cs typeface="Arial"/>
                    <a:sym typeface="Arial"/>
                  </a:defRPr>
                </a:pPr>
              </a:p>
            </p:txBody>
          </p:sp>
          <p:sp>
            <p:nvSpPr>
              <p:cNvPr id="215" name="nein"/>
              <p:cNvSpPr/>
              <p:nvPr/>
            </p:nvSpPr>
            <p:spPr>
              <a:xfrm>
                <a:off x="188093" y="103667"/>
                <a:ext cx="72318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defRPr>
                    <a:latin typeface="Arial"/>
                    <a:ea typeface="Arial"/>
                    <a:cs typeface="Arial"/>
                    <a:sym typeface="Arial"/>
                  </a:defRPr>
                </a:lvl1pPr>
              </a:lstStyle>
              <a:p>
                <a:pPr/>
                <a:r>
                  <a:t>nein</a:t>
                </a:r>
              </a:p>
            </p:txBody>
          </p:sp>
        </p:grpSp>
        <p:grpSp>
          <p:nvGrpSpPr>
            <p:cNvPr id="219" name="Ellipse 38"/>
            <p:cNvGrpSpPr/>
            <p:nvPr/>
          </p:nvGrpSpPr>
          <p:grpSpPr>
            <a:xfrm>
              <a:off x="4806895" y="4626316"/>
              <a:ext cx="2032399" cy="522876"/>
              <a:chOff x="0" y="0"/>
              <a:chExt cx="2032398" cy="522874"/>
            </a:xfrm>
          </p:grpSpPr>
          <p:sp>
            <p:nvSpPr>
              <p:cNvPr id="217" name="Oval"/>
              <p:cNvSpPr/>
              <p:nvPr/>
            </p:nvSpPr>
            <p:spPr>
              <a:xfrm>
                <a:off x="-1" y="0"/>
                <a:ext cx="2032400" cy="522875"/>
              </a:xfrm>
              <a:prstGeom prst="ellipse">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defRPr sz="2400">
                    <a:solidFill>
                      <a:srgbClr val="FFFFFF"/>
                    </a:solidFill>
                    <a:latin typeface="Arial"/>
                    <a:ea typeface="Arial"/>
                    <a:cs typeface="Arial"/>
                    <a:sym typeface="Arial"/>
                  </a:defRPr>
                </a:pPr>
              </a:p>
            </p:txBody>
          </p:sp>
          <p:sp>
            <p:nvSpPr>
              <p:cNvPr id="218" name="vertauscht"/>
              <p:cNvSpPr/>
              <p:nvPr/>
            </p:nvSpPr>
            <p:spPr>
              <a:xfrm>
                <a:off x="324730" y="103667"/>
                <a:ext cx="138293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defRPr>
                    <a:latin typeface="Arial"/>
                    <a:ea typeface="Arial"/>
                    <a:cs typeface="Arial"/>
                    <a:sym typeface="Arial"/>
                  </a:defRPr>
                </a:lvl1pPr>
              </a:lstStyle>
              <a:p>
                <a:pPr/>
                <a:r>
                  <a:t>vertauscht</a:t>
                </a:r>
              </a:p>
            </p:txBody>
          </p:sp>
        </p:grpSp>
        <p:grpSp>
          <p:nvGrpSpPr>
            <p:cNvPr id="222" name="Rechteck 39"/>
            <p:cNvGrpSpPr/>
            <p:nvPr/>
          </p:nvGrpSpPr>
          <p:grpSpPr>
            <a:xfrm>
              <a:off x="5787828" y="1359826"/>
              <a:ext cx="1759379" cy="671769"/>
              <a:chOff x="0" y="0"/>
              <a:chExt cx="1759377" cy="671768"/>
            </a:xfrm>
          </p:grpSpPr>
          <p:sp>
            <p:nvSpPr>
              <p:cNvPr id="220" name="Rechteck"/>
              <p:cNvSpPr/>
              <p:nvPr/>
            </p:nvSpPr>
            <p:spPr>
              <a:xfrm>
                <a:off x="0" y="0"/>
                <a:ext cx="1759378" cy="671769"/>
              </a:xfrm>
              <a:prstGeom prst="rect">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tabLst>
                    <a:tab pos="355600" algn="l"/>
                  </a:tabLst>
                  <a:defRPr sz="2400">
                    <a:solidFill>
                      <a:srgbClr val="FFFFFF"/>
                    </a:solidFill>
                    <a:latin typeface="Arial"/>
                    <a:ea typeface="Arial"/>
                    <a:cs typeface="Arial"/>
                    <a:sym typeface="Arial"/>
                  </a:defRPr>
                </a:pPr>
              </a:p>
            </p:txBody>
          </p:sp>
          <p:sp>
            <p:nvSpPr>
              <p:cNvPr id="221" name="Randomi-sierung?"/>
              <p:cNvSpPr/>
              <p:nvPr/>
            </p:nvSpPr>
            <p:spPr>
              <a:xfrm>
                <a:off x="27093" y="27093"/>
                <a:ext cx="17051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tabLst>
                    <a:tab pos="355600" algn="l"/>
                  </a:tabLst>
                  <a:defRPr>
                    <a:latin typeface="Arial"/>
                    <a:ea typeface="Arial"/>
                    <a:cs typeface="Arial"/>
                    <a:sym typeface="Arial"/>
                  </a:defRPr>
                </a:lvl1pPr>
              </a:lstStyle>
              <a:p>
                <a:pPr/>
                <a:r>
                  <a:t>Randomi-sierung?</a:t>
                </a:r>
              </a:p>
            </p:txBody>
          </p:sp>
        </p:grpSp>
        <p:grpSp>
          <p:nvGrpSpPr>
            <p:cNvPr id="225" name="Ellipse 55"/>
            <p:cNvGrpSpPr/>
            <p:nvPr/>
          </p:nvGrpSpPr>
          <p:grpSpPr>
            <a:xfrm>
              <a:off x="7906952" y="655792"/>
              <a:ext cx="1099376" cy="522875"/>
              <a:chOff x="0" y="0"/>
              <a:chExt cx="1099374" cy="522874"/>
            </a:xfrm>
          </p:grpSpPr>
          <p:sp>
            <p:nvSpPr>
              <p:cNvPr id="223" name="Oval"/>
              <p:cNvSpPr/>
              <p:nvPr/>
            </p:nvSpPr>
            <p:spPr>
              <a:xfrm>
                <a:off x="-1" y="0"/>
                <a:ext cx="1099376" cy="522875"/>
              </a:xfrm>
              <a:prstGeom prst="ellipse">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defRPr sz="2400">
                    <a:solidFill>
                      <a:srgbClr val="FFFFFF"/>
                    </a:solidFill>
                    <a:latin typeface="Arial"/>
                    <a:ea typeface="Arial"/>
                    <a:cs typeface="Arial"/>
                    <a:sym typeface="Arial"/>
                  </a:defRPr>
                </a:pPr>
              </a:p>
            </p:txBody>
          </p:sp>
          <p:sp>
            <p:nvSpPr>
              <p:cNvPr id="224" name="ja"/>
              <p:cNvSpPr/>
              <p:nvPr/>
            </p:nvSpPr>
            <p:spPr>
              <a:xfrm>
                <a:off x="188093" y="103667"/>
                <a:ext cx="72318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defRPr>
                    <a:latin typeface="Arial"/>
                    <a:ea typeface="Arial"/>
                    <a:cs typeface="Arial"/>
                    <a:sym typeface="Arial"/>
                  </a:defRPr>
                </a:lvl1pPr>
              </a:lstStyle>
              <a:p>
                <a:pPr/>
                <a:r>
                  <a:t>ja</a:t>
                </a:r>
              </a:p>
            </p:txBody>
          </p:sp>
        </p:grpSp>
        <p:grpSp>
          <p:nvGrpSpPr>
            <p:cNvPr id="228" name="Ellipse 63"/>
            <p:cNvGrpSpPr/>
            <p:nvPr/>
          </p:nvGrpSpPr>
          <p:grpSpPr>
            <a:xfrm>
              <a:off x="7727078" y="3142037"/>
              <a:ext cx="1099376" cy="522875"/>
              <a:chOff x="0" y="0"/>
              <a:chExt cx="1099374" cy="522874"/>
            </a:xfrm>
          </p:grpSpPr>
          <p:sp>
            <p:nvSpPr>
              <p:cNvPr id="226" name="Oval"/>
              <p:cNvSpPr/>
              <p:nvPr/>
            </p:nvSpPr>
            <p:spPr>
              <a:xfrm>
                <a:off x="-1" y="0"/>
                <a:ext cx="1099376" cy="522875"/>
              </a:xfrm>
              <a:prstGeom prst="ellipse">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defRPr sz="2400">
                    <a:solidFill>
                      <a:srgbClr val="FFFFFF"/>
                    </a:solidFill>
                    <a:latin typeface="Arial"/>
                    <a:ea typeface="Arial"/>
                    <a:cs typeface="Arial"/>
                    <a:sym typeface="Arial"/>
                  </a:defRPr>
                </a:pPr>
              </a:p>
            </p:txBody>
          </p:sp>
          <p:sp>
            <p:nvSpPr>
              <p:cNvPr id="227" name="nein"/>
              <p:cNvSpPr/>
              <p:nvPr/>
            </p:nvSpPr>
            <p:spPr>
              <a:xfrm>
                <a:off x="188093" y="103667"/>
                <a:ext cx="72318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defRPr>
                    <a:latin typeface="Arial"/>
                    <a:ea typeface="Arial"/>
                    <a:cs typeface="Arial"/>
                    <a:sym typeface="Arial"/>
                  </a:defRPr>
                </a:lvl1pPr>
              </a:lstStyle>
              <a:p>
                <a:pPr/>
                <a:r>
                  <a:t>nein</a:t>
                </a:r>
              </a:p>
            </p:txBody>
          </p:sp>
        </p:grpSp>
        <p:grpSp>
          <p:nvGrpSpPr>
            <p:cNvPr id="231" name="Rechteck 71"/>
            <p:cNvGrpSpPr/>
            <p:nvPr/>
          </p:nvGrpSpPr>
          <p:grpSpPr>
            <a:xfrm>
              <a:off x="9145264" y="113530"/>
              <a:ext cx="1759378" cy="473306"/>
              <a:chOff x="0" y="0"/>
              <a:chExt cx="1759377" cy="473305"/>
            </a:xfrm>
          </p:grpSpPr>
          <p:sp>
            <p:nvSpPr>
              <p:cNvPr id="229" name="Rechteck"/>
              <p:cNvSpPr/>
              <p:nvPr/>
            </p:nvSpPr>
            <p:spPr>
              <a:xfrm>
                <a:off x="0" y="-1"/>
                <a:ext cx="1759378" cy="473307"/>
              </a:xfrm>
              <a:prstGeom prst="rect">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tabLst>
                    <a:tab pos="355600" algn="l"/>
                  </a:tabLst>
                  <a:defRPr sz="2400">
                    <a:solidFill>
                      <a:srgbClr val="FFFFFF"/>
                    </a:solidFill>
                    <a:latin typeface="Arial"/>
                    <a:ea typeface="Arial"/>
                    <a:cs typeface="Arial"/>
                    <a:sym typeface="Arial"/>
                  </a:defRPr>
                </a:pPr>
              </a:p>
            </p:txBody>
          </p:sp>
          <p:sp>
            <p:nvSpPr>
              <p:cNvPr id="230" name="„Labor“?"/>
              <p:cNvSpPr/>
              <p:nvPr/>
            </p:nvSpPr>
            <p:spPr>
              <a:xfrm>
                <a:off x="27093" y="27093"/>
                <a:ext cx="17051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tabLst>
                    <a:tab pos="355600" algn="l"/>
                  </a:tabLst>
                  <a:defRPr>
                    <a:latin typeface="Arial"/>
                    <a:ea typeface="Arial"/>
                    <a:cs typeface="Arial"/>
                    <a:sym typeface="Arial"/>
                  </a:defRPr>
                </a:lvl1pPr>
              </a:lstStyle>
              <a:p>
                <a:pPr/>
                <a:r>
                  <a:t>„Labor“?</a:t>
                </a:r>
              </a:p>
            </p:txBody>
          </p:sp>
        </p:grpSp>
        <p:grpSp>
          <p:nvGrpSpPr>
            <p:cNvPr id="234" name="Rechteck 75"/>
            <p:cNvGrpSpPr/>
            <p:nvPr/>
          </p:nvGrpSpPr>
          <p:grpSpPr>
            <a:xfrm>
              <a:off x="9141391" y="1148539"/>
              <a:ext cx="1759378" cy="473307"/>
              <a:chOff x="0" y="0"/>
              <a:chExt cx="1759377" cy="473305"/>
            </a:xfrm>
          </p:grpSpPr>
          <p:sp>
            <p:nvSpPr>
              <p:cNvPr id="232" name="Rechteck"/>
              <p:cNvSpPr/>
              <p:nvPr/>
            </p:nvSpPr>
            <p:spPr>
              <a:xfrm>
                <a:off x="0" y="-1"/>
                <a:ext cx="1759378" cy="473307"/>
              </a:xfrm>
              <a:prstGeom prst="rect">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tabLst>
                    <a:tab pos="355600" algn="l"/>
                  </a:tabLst>
                  <a:defRPr sz="2400">
                    <a:solidFill>
                      <a:srgbClr val="FFFFFF"/>
                    </a:solidFill>
                    <a:latin typeface="Arial"/>
                    <a:ea typeface="Arial"/>
                    <a:cs typeface="Arial"/>
                    <a:sym typeface="Arial"/>
                  </a:defRPr>
                </a:pPr>
              </a:p>
            </p:txBody>
          </p:sp>
          <p:sp>
            <p:nvSpPr>
              <p:cNvPr id="233" name="„Feld“?"/>
              <p:cNvSpPr/>
              <p:nvPr/>
            </p:nvSpPr>
            <p:spPr>
              <a:xfrm>
                <a:off x="27093" y="27093"/>
                <a:ext cx="17051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tabLst>
                    <a:tab pos="355600" algn="l"/>
                  </a:tabLst>
                  <a:defRPr>
                    <a:latin typeface="Arial"/>
                    <a:ea typeface="Arial"/>
                    <a:cs typeface="Arial"/>
                    <a:sym typeface="Arial"/>
                  </a:defRPr>
                </a:lvl1pPr>
              </a:lstStyle>
              <a:p>
                <a:pPr/>
                <a:r>
                  <a:t>„Feld“?</a:t>
                </a:r>
              </a:p>
            </p:txBody>
          </p:sp>
        </p:grpSp>
        <p:grpSp>
          <p:nvGrpSpPr>
            <p:cNvPr id="237" name="Rechteck 76"/>
            <p:cNvGrpSpPr/>
            <p:nvPr/>
          </p:nvGrpSpPr>
          <p:grpSpPr>
            <a:xfrm>
              <a:off x="9146483" y="2703459"/>
              <a:ext cx="1759378" cy="473307"/>
              <a:chOff x="0" y="0"/>
              <a:chExt cx="1759377" cy="473305"/>
            </a:xfrm>
          </p:grpSpPr>
          <p:sp>
            <p:nvSpPr>
              <p:cNvPr id="235" name="Rechteck"/>
              <p:cNvSpPr/>
              <p:nvPr/>
            </p:nvSpPr>
            <p:spPr>
              <a:xfrm>
                <a:off x="0" y="-1"/>
                <a:ext cx="1759378" cy="473307"/>
              </a:xfrm>
              <a:prstGeom prst="rect">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tabLst>
                    <a:tab pos="355600" algn="l"/>
                  </a:tabLst>
                  <a:defRPr sz="2400">
                    <a:solidFill>
                      <a:srgbClr val="FFFFFF"/>
                    </a:solidFill>
                    <a:latin typeface="Arial"/>
                    <a:ea typeface="Arial"/>
                    <a:cs typeface="Arial"/>
                    <a:sym typeface="Arial"/>
                  </a:defRPr>
                </a:pPr>
              </a:p>
            </p:txBody>
          </p:sp>
          <p:sp>
            <p:nvSpPr>
              <p:cNvPr id="236" name="„Labor“?"/>
              <p:cNvSpPr/>
              <p:nvPr/>
            </p:nvSpPr>
            <p:spPr>
              <a:xfrm>
                <a:off x="27093" y="27093"/>
                <a:ext cx="17051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tabLst>
                    <a:tab pos="355600" algn="l"/>
                  </a:tabLst>
                  <a:defRPr>
                    <a:latin typeface="Arial"/>
                    <a:ea typeface="Arial"/>
                    <a:cs typeface="Arial"/>
                    <a:sym typeface="Arial"/>
                  </a:defRPr>
                </a:lvl1pPr>
              </a:lstStyle>
              <a:p>
                <a:pPr/>
                <a:r>
                  <a:t>„Labor“?</a:t>
                </a:r>
              </a:p>
            </p:txBody>
          </p:sp>
        </p:grpSp>
        <p:grpSp>
          <p:nvGrpSpPr>
            <p:cNvPr id="240" name="Rechteck 77"/>
            <p:cNvGrpSpPr/>
            <p:nvPr/>
          </p:nvGrpSpPr>
          <p:grpSpPr>
            <a:xfrm>
              <a:off x="9142610" y="3738469"/>
              <a:ext cx="1759378" cy="473306"/>
              <a:chOff x="0" y="0"/>
              <a:chExt cx="1759377" cy="473305"/>
            </a:xfrm>
          </p:grpSpPr>
          <p:sp>
            <p:nvSpPr>
              <p:cNvPr id="238" name="Rechteck"/>
              <p:cNvSpPr/>
              <p:nvPr/>
            </p:nvSpPr>
            <p:spPr>
              <a:xfrm>
                <a:off x="0" y="-1"/>
                <a:ext cx="1759378" cy="473307"/>
              </a:xfrm>
              <a:prstGeom prst="rect">
                <a:avLst/>
              </a:prstGeom>
              <a:solidFill>
                <a:schemeClr val="accent2"/>
              </a:solidFill>
              <a:ln w="50800" cap="flat">
                <a:solidFill>
                  <a:srgbClr val="FFFFFF"/>
                </a:solidFill>
                <a:prstDash val="solid"/>
                <a:roun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algn="ctr" defTabSz="1300480">
                  <a:tabLst>
                    <a:tab pos="355600" algn="l"/>
                  </a:tabLst>
                  <a:defRPr sz="2400">
                    <a:solidFill>
                      <a:srgbClr val="FFFFFF"/>
                    </a:solidFill>
                    <a:latin typeface="Arial"/>
                    <a:ea typeface="Arial"/>
                    <a:cs typeface="Arial"/>
                    <a:sym typeface="Arial"/>
                  </a:defRPr>
                </a:pPr>
              </a:p>
            </p:txBody>
          </p:sp>
          <p:sp>
            <p:nvSpPr>
              <p:cNvPr id="239" name="„Feld“?"/>
              <p:cNvSpPr/>
              <p:nvPr/>
            </p:nvSpPr>
            <p:spPr>
              <a:xfrm>
                <a:off x="27093" y="27093"/>
                <a:ext cx="17051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defTabSz="1300480">
                  <a:tabLst>
                    <a:tab pos="355600" algn="l"/>
                  </a:tabLst>
                  <a:defRPr>
                    <a:latin typeface="Arial"/>
                    <a:ea typeface="Arial"/>
                    <a:cs typeface="Arial"/>
                    <a:sym typeface="Arial"/>
                  </a:defRPr>
                </a:lvl1pPr>
              </a:lstStyle>
              <a:p>
                <a:pPr/>
                <a:r>
                  <a:t>„Feld“?</a:t>
                </a:r>
              </a:p>
            </p:txBody>
          </p:sp>
        </p:grpSp>
        <p:sp>
          <p:nvSpPr>
            <p:cNvPr id="241" name="Textfeld 92"/>
            <p:cNvSpPr/>
            <p:nvPr/>
          </p:nvSpPr>
          <p:spPr>
            <a:xfrm>
              <a:off x="6525879" y="498145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1199" tIns="51199" rIns="51199" bIns="51199" numCol="1" anchor="t">
              <a:spAutoFit/>
            </a:bodyPr>
            <a:lstStyle/>
            <a:p>
              <a:pPr defTabSz="1300480">
                <a:defRPr sz="1600">
                  <a:latin typeface="Arial"/>
                  <a:ea typeface="Arial"/>
                  <a:cs typeface="Arial"/>
                  <a:sym typeface="Arial"/>
                </a:defRPr>
              </a:pPr>
              <a:r>
                <a:t>(AV ist gegeben,</a:t>
              </a:r>
            </a:p>
            <a:p>
              <a:pPr defTabSz="1300480">
                <a:defRPr sz="1600">
                  <a:latin typeface="Arial"/>
                  <a:ea typeface="Arial"/>
                  <a:cs typeface="Arial"/>
                  <a:sym typeface="Arial"/>
                </a:defRPr>
              </a:pPr>
              <a:r>
                <a:t>UV wird untersucht)</a:t>
              </a:r>
            </a:p>
          </p:txBody>
        </p:sp>
        <p:sp>
          <p:nvSpPr>
            <p:cNvPr id="242" name="Textfeld 98"/>
            <p:cNvSpPr/>
            <p:nvPr/>
          </p:nvSpPr>
          <p:spPr>
            <a:xfrm>
              <a:off x="11858360"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1199" tIns="51199" rIns="51199" bIns="51199" numCol="1" anchor="t">
              <a:spAutoFit/>
            </a:bodyPr>
            <a:lstStyle/>
            <a:p>
              <a:pPr algn="ctr" defTabSz="1300480">
                <a:defRPr b="1">
                  <a:latin typeface="Arial"/>
                  <a:ea typeface="Arial"/>
                  <a:cs typeface="Arial"/>
                  <a:sym typeface="Arial"/>
                </a:defRPr>
              </a:pPr>
              <a:r>
                <a:t>Labor-</a:t>
              </a:r>
            </a:p>
            <a:p>
              <a:pPr algn="ctr" defTabSz="1300480">
                <a:defRPr b="1">
                  <a:latin typeface="Arial"/>
                  <a:ea typeface="Arial"/>
                  <a:cs typeface="Arial"/>
                  <a:sym typeface="Arial"/>
                </a:defRPr>
              </a:pPr>
              <a:r>
                <a:t>experiment </a:t>
              </a:r>
            </a:p>
          </p:txBody>
        </p:sp>
        <p:sp>
          <p:nvSpPr>
            <p:cNvPr id="243" name="Textfeld 99"/>
            <p:cNvSpPr/>
            <p:nvPr/>
          </p:nvSpPr>
          <p:spPr>
            <a:xfrm>
              <a:off x="11874247" y="103655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1199" tIns="51199" rIns="51199" bIns="51199" numCol="1" anchor="t">
              <a:spAutoFit/>
            </a:bodyPr>
            <a:lstStyle/>
            <a:p>
              <a:pPr algn="ctr" defTabSz="1300480">
                <a:defRPr b="1">
                  <a:latin typeface="Arial"/>
                  <a:ea typeface="Arial"/>
                  <a:cs typeface="Arial"/>
                  <a:sym typeface="Arial"/>
                </a:defRPr>
              </a:pPr>
              <a:r>
                <a:t>Feld-</a:t>
              </a:r>
            </a:p>
            <a:p>
              <a:pPr algn="ctr" defTabSz="1300480">
                <a:defRPr b="1">
                  <a:latin typeface="Arial"/>
                  <a:ea typeface="Arial"/>
                  <a:cs typeface="Arial"/>
                  <a:sym typeface="Arial"/>
                </a:defRPr>
              </a:pPr>
              <a:r>
                <a:t>experiment </a:t>
              </a:r>
            </a:p>
          </p:txBody>
        </p:sp>
        <p:sp>
          <p:nvSpPr>
            <p:cNvPr id="244" name="Textfeld 100"/>
            <p:cNvSpPr/>
            <p:nvPr/>
          </p:nvSpPr>
          <p:spPr>
            <a:xfrm>
              <a:off x="11904532" y="254238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1199" tIns="51199" rIns="51199" bIns="51199" numCol="1" anchor="t">
              <a:spAutoFit/>
            </a:bodyPr>
            <a:lstStyle/>
            <a:p>
              <a:pPr algn="ctr" defTabSz="1300480">
                <a:defRPr b="1">
                  <a:latin typeface="Arial"/>
                  <a:ea typeface="Arial"/>
                  <a:cs typeface="Arial"/>
                  <a:sym typeface="Arial"/>
                </a:defRPr>
              </a:pPr>
              <a:r>
                <a:t>Quasi-</a:t>
              </a:r>
            </a:p>
            <a:p>
              <a:pPr algn="ctr" defTabSz="1300480">
                <a:defRPr b="1">
                  <a:latin typeface="Arial"/>
                  <a:ea typeface="Arial"/>
                  <a:cs typeface="Arial"/>
                  <a:sym typeface="Arial"/>
                </a:defRPr>
              </a:pPr>
              <a:r>
                <a:t>experiment </a:t>
              </a:r>
            </a:p>
          </p:txBody>
        </p:sp>
        <p:sp>
          <p:nvSpPr>
            <p:cNvPr id="245" name="Textfeld 101"/>
            <p:cNvSpPr/>
            <p:nvPr/>
          </p:nvSpPr>
          <p:spPr>
            <a:xfrm>
              <a:off x="12001623" y="37634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1199" tIns="51199" rIns="51199" bIns="51199" numCol="1" anchor="t">
              <a:spAutoFit/>
            </a:bodyPr>
            <a:lstStyle>
              <a:lvl1pPr algn="ctr" defTabSz="1300480">
                <a:defRPr b="1">
                  <a:latin typeface="Arial"/>
                  <a:ea typeface="Arial"/>
                  <a:cs typeface="Arial"/>
                  <a:sym typeface="Arial"/>
                </a:defRPr>
              </a:lvl1pPr>
            </a:lstStyle>
            <a:p>
              <a:pPr/>
              <a:r>
                <a:t>Feldstudie </a:t>
              </a:r>
            </a:p>
          </p:txBody>
        </p:sp>
        <p:sp>
          <p:nvSpPr>
            <p:cNvPr id="246" name="Textfeld 102"/>
            <p:cNvSpPr/>
            <p:nvPr/>
          </p:nvSpPr>
          <p:spPr>
            <a:xfrm>
              <a:off x="11895992" y="466933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1199" tIns="51199" rIns="51199" bIns="51199" numCol="1" anchor="t">
              <a:spAutoFit/>
            </a:bodyPr>
            <a:lstStyle/>
            <a:p>
              <a:pPr algn="ctr" defTabSz="1300480">
                <a:defRPr b="1">
                  <a:latin typeface="Arial"/>
                  <a:ea typeface="Arial"/>
                  <a:cs typeface="Arial"/>
                  <a:sym typeface="Arial"/>
                </a:defRPr>
              </a:pPr>
              <a:r>
                <a:t>Ex-post-facto-</a:t>
              </a:r>
            </a:p>
            <a:p>
              <a:pPr algn="ctr" defTabSz="1300480">
                <a:defRPr b="1">
                  <a:latin typeface="Arial"/>
                  <a:ea typeface="Arial"/>
                  <a:cs typeface="Arial"/>
                  <a:sym typeface="Arial"/>
                </a:defRPr>
              </a:pPr>
              <a:r>
                <a:t>Design</a:t>
              </a:r>
            </a:p>
          </p:txBody>
        </p:sp>
        <p:sp>
          <p:nvSpPr>
            <p:cNvPr id="247" name="Textfeld 103"/>
            <p:cNvSpPr/>
            <p:nvPr/>
          </p:nvSpPr>
          <p:spPr>
            <a:xfrm>
              <a:off x="11804988" y="645731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1199" tIns="51199" rIns="51199" bIns="51199" numCol="1" anchor="t">
              <a:spAutoFit/>
            </a:bodyPr>
            <a:lstStyle/>
            <a:p>
              <a:pPr algn="ctr" defTabSz="1300480">
                <a:defRPr b="1">
                  <a:latin typeface="Arial"/>
                  <a:ea typeface="Arial"/>
                  <a:cs typeface="Arial"/>
                  <a:sym typeface="Arial"/>
                </a:defRPr>
              </a:pPr>
              <a:r>
                <a:t>Korrelations-</a:t>
              </a:r>
            </a:p>
            <a:p>
              <a:pPr algn="ctr" defTabSz="1300480">
                <a:defRPr b="1">
                  <a:latin typeface="Arial"/>
                  <a:ea typeface="Arial"/>
                  <a:cs typeface="Arial"/>
                  <a:sym typeface="Arial"/>
                </a:defRPr>
              </a:pPr>
              <a:r>
                <a:t>studie</a:t>
              </a:r>
            </a:p>
          </p:txBody>
        </p:sp>
      </p:grpSp>
      <p:sp>
        <p:nvSpPr>
          <p:cNvPr id="249" name="Gerader Verbinder 11"/>
          <p:cNvSpPr/>
          <p:nvPr/>
        </p:nvSpPr>
        <p:spPr>
          <a:xfrm flipV="1">
            <a:off x="1037616" y="4465618"/>
            <a:ext cx="861077" cy="1354045"/>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0" name="Gerader Verbinder 15"/>
          <p:cNvSpPr/>
          <p:nvPr/>
        </p:nvSpPr>
        <p:spPr>
          <a:xfrm>
            <a:off x="1037616" y="6491430"/>
            <a:ext cx="971218" cy="1658932"/>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1" name="Gerader Verbinder 19"/>
          <p:cNvSpPr/>
          <p:nvPr/>
        </p:nvSpPr>
        <p:spPr>
          <a:xfrm>
            <a:off x="2448379" y="4204181"/>
            <a:ext cx="311390" cy="2979"/>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2" name="Gerader Verbinder 21"/>
          <p:cNvSpPr/>
          <p:nvPr/>
        </p:nvSpPr>
        <p:spPr>
          <a:xfrm flipV="1">
            <a:off x="2558520" y="8376540"/>
            <a:ext cx="8613308" cy="35259"/>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3" name="Gerader Verbinder 24"/>
          <p:cNvSpPr/>
          <p:nvPr/>
        </p:nvSpPr>
        <p:spPr>
          <a:xfrm>
            <a:off x="4519145" y="4207159"/>
            <a:ext cx="445678" cy="3026703"/>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4" name="Gerader Verbinder 28"/>
          <p:cNvSpPr/>
          <p:nvPr/>
        </p:nvSpPr>
        <p:spPr>
          <a:xfrm>
            <a:off x="5353510" y="7680162"/>
            <a:ext cx="1815242" cy="688297"/>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5" name="Gerader Verbinder 31"/>
          <p:cNvSpPr/>
          <p:nvPr/>
        </p:nvSpPr>
        <p:spPr>
          <a:xfrm>
            <a:off x="4519145" y="4207159"/>
            <a:ext cx="1461878" cy="1986157"/>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6" name="Gerader Verbinder 41"/>
          <p:cNvSpPr/>
          <p:nvPr/>
        </p:nvSpPr>
        <p:spPr>
          <a:xfrm flipV="1">
            <a:off x="4519145" y="3529864"/>
            <a:ext cx="654821" cy="677296"/>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7" name="Gerader Verbinder 54"/>
          <p:cNvSpPr/>
          <p:nvPr/>
        </p:nvSpPr>
        <p:spPr>
          <a:xfrm flipV="1">
            <a:off x="6997219" y="6439807"/>
            <a:ext cx="3990059" cy="14946"/>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8" name="Gerader Verbinder 58"/>
          <p:cNvSpPr/>
          <p:nvPr/>
        </p:nvSpPr>
        <p:spPr>
          <a:xfrm flipV="1">
            <a:off x="5723653" y="3262709"/>
            <a:ext cx="222104" cy="5717"/>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59" name="Gerader Verbinder 60"/>
          <p:cNvSpPr/>
          <p:nvPr/>
        </p:nvSpPr>
        <p:spPr>
          <a:xfrm>
            <a:off x="7705133" y="3262709"/>
            <a:ext cx="729560" cy="1446327"/>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60" name="Gerader Verbinder 62"/>
          <p:cNvSpPr/>
          <p:nvPr/>
        </p:nvSpPr>
        <p:spPr>
          <a:xfrm flipV="1">
            <a:off x="7705133" y="2484228"/>
            <a:ext cx="359748" cy="778483"/>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61" name="Gerader Verbinder 70"/>
          <p:cNvSpPr/>
          <p:nvPr/>
        </p:nvSpPr>
        <p:spPr>
          <a:xfrm>
            <a:off x="8823381" y="5155336"/>
            <a:ext cx="477158" cy="386786"/>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62" name="Gerader Verbinder 73"/>
          <p:cNvSpPr/>
          <p:nvPr/>
        </p:nvSpPr>
        <p:spPr>
          <a:xfrm flipV="1">
            <a:off x="8823381" y="4507111"/>
            <a:ext cx="481031" cy="278499"/>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63" name="Gerader Verbinder 79"/>
          <p:cNvSpPr/>
          <p:nvPr/>
        </p:nvSpPr>
        <p:spPr>
          <a:xfrm>
            <a:off x="9003255" y="2669091"/>
            <a:ext cx="296065" cy="283101"/>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
        <p:nvSpPr>
          <p:cNvPr id="264" name="Gerader Verbinder 82"/>
          <p:cNvSpPr/>
          <p:nvPr/>
        </p:nvSpPr>
        <p:spPr>
          <a:xfrm flipV="1">
            <a:off x="9003255" y="1917182"/>
            <a:ext cx="299936" cy="382183"/>
          </a:xfrm>
          <a:prstGeom prst="line">
            <a:avLst/>
          </a:prstGeom>
          <a:ln w="25400">
            <a:solidFill>
              <a:srgbClr val="262626"/>
            </a:solidFill>
          </a:ln>
        </p:spPr>
        <p:txBody>
          <a:bodyPr lIns="65023" tIns="65023" rIns="65023" bIns="65023"/>
          <a:lstStyle/>
          <a:p>
            <a:pPr defTabSz="1300480">
              <a:defRPr sz="2400">
                <a:latin typeface="Arial"/>
                <a:ea typeface="Arial"/>
                <a:cs typeface="Arial"/>
                <a:sym typeface="Arial"/>
              </a:defRPr>
            </a:pP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2" name="Beobachtend: Moderatoreffekt"/>
          <p:cNvSpPr txBox="1"/>
          <p:nvPr>
            <p:ph type="body" idx="21"/>
          </p:nvPr>
        </p:nvSpPr>
        <p:spPr>
          <a:prstGeom prst="rect">
            <a:avLst/>
          </a:prstGeom>
        </p:spPr>
        <p:txBody>
          <a:bodyPr/>
          <a:lstStyle/>
          <a:p>
            <a:pPr/>
            <a:r>
              <a:t>Beobachtend: Moderatoreffekt</a:t>
            </a:r>
          </a:p>
        </p:txBody>
      </p:sp>
      <p:sp>
        <p:nvSpPr>
          <p:cNvPr id="703"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704" name="Ist der Einfluss des Führungsstil unterschiedlich je nach Abteilung (hinsichtlich Commitment)?"/>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1000"/>
              </a:spcBef>
              <a:defRPr sz="2400">
                <a:solidFill>
                  <a:srgbClr val="000000"/>
                </a:solidFill>
              </a:defRPr>
            </a:pPr>
            <a:r>
              <a:t>Ist der Einfluss des Führungsstil </a:t>
            </a:r>
            <a:r>
              <a:rPr i="1"/>
              <a:t>unterschiedlich</a:t>
            </a:r>
            <a:r>
              <a:t> je nach Abteilung (hinsichtlich Commitment)?</a:t>
            </a:r>
          </a:p>
        </p:txBody>
      </p:sp>
      <p:sp>
        <p:nvSpPr>
          <p:cNvPr id="705"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b="1" sz="1400">
                <a:solidFill>
                  <a:srgbClr val="FFFFFF"/>
                </a:solidFill>
                <a:latin typeface="Arial"/>
                <a:ea typeface="Arial"/>
                <a:cs typeface="Arial"/>
                <a:sym typeface="Arial"/>
              </a:defRPr>
            </a:pPr>
          </a:p>
        </p:txBody>
      </p:sp>
      <p:sp>
        <p:nvSpPr>
          <p:cNvPr id="706"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1000"/>
              </a:spcBef>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707"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708"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spcBef>
                <a:spcPts val="1000"/>
              </a:spcBef>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709" name="Regression…"/>
          <p:cNvSpPr txBox="1"/>
          <p:nvPr/>
        </p:nvSpPr>
        <p:spPr>
          <a:xfrm>
            <a:off x="7911096" y="2903474"/>
            <a:ext cx="4289445" cy="4422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Regression </a:t>
            </a:r>
          </a:p>
          <a:p>
            <a:pPr marL="381000" indent="-381000">
              <a:spcBef>
                <a:spcPts val="1000"/>
              </a:spcBef>
              <a:buClr>
                <a:schemeClr val="accent5"/>
              </a:buClr>
              <a:buSzPct val="70000"/>
              <a:buFont typeface="Arial"/>
              <a:buChar char="▶︎"/>
              <a:defRPr sz="2400">
                <a:solidFill>
                  <a:srgbClr val="000000"/>
                </a:solidFill>
              </a:defRPr>
            </a:pPr>
            <a:r>
              <a:t>Es gehen sowohl Führungsstil als auch Abteilung als Prädiktoren ein</a:t>
            </a:r>
          </a:p>
          <a:p>
            <a:pPr marL="381000" indent="-381000">
              <a:spcBef>
                <a:spcPts val="1000"/>
              </a:spcBef>
              <a:buClr>
                <a:schemeClr val="accent5"/>
              </a:buClr>
              <a:buSzPct val="70000"/>
              <a:buFont typeface="Arial"/>
              <a:buChar char="▶︎"/>
              <a:defRPr sz="2400">
                <a:solidFill>
                  <a:srgbClr val="000000"/>
                </a:solidFill>
              </a:defRPr>
            </a:pPr>
            <a:r>
              <a:t>Aber zusätzlich geht noch der </a:t>
            </a:r>
            <a:r>
              <a:rPr i="1"/>
              <a:t>Interaktionsterm</a:t>
            </a:r>
            <a:r>
              <a:t> ein: das Produkt der beiden Variablen, von denen wir eine Interaktion erwarten</a:t>
            </a:r>
          </a:p>
          <a:p>
            <a:pPr marL="381000" indent="-381000">
              <a:spcBef>
                <a:spcPts val="1000"/>
              </a:spcBef>
              <a:buClr>
                <a:schemeClr val="accent5"/>
              </a:buClr>
              <a:buSzPct val="70000"/>
              <a:buFont typeface="Arial"/>
              <a:buChar char="▶︎"/>
              <a:defRPr sz="2400">
                <a:solidFill>
                  <a:srgbClr val="000000"/>
                </a:solidFill>
              </a:defRPr>
            </a:pPr>
            <a:r>
              <a:t>Moderatoreffekte werden häufig untersucht</a:t>
            </a:r>
          </a:p>
        </p:txBody>
      </p:sp>
      <p:sp>
        <p:nvSpPr>
          <p:cNvPr id="710" name="Commit- ment"/>
          <p:cNvSpPr/>
          <p:nvPr/>
        </p:nvSpPr>
        <p:spPr>
          <a:xfrm>
            <a:off x="5674514" y="286425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Commit-</a:t>
            </a:r>
            <a:br/>
            <a:r>
              <a:t>ment</a:t>
            </a:r>
          </a:p>
        </p:txBody>
      </p:sp>
      <p:sp>
        <p:nvSpPr>
          <p:cNvPr id="711" name="Führungs- stil"/>
          <p:cNvSpPr/>
          <p:nvPr/>
        </p:nvSpPr>
        <p:spPr>
          <a:xfrm>
            <a:off x="591731" y="286425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Führungs-</a:t>
            </a:r>
            <a:br/>
            <a:r>
              <a:t>stil</a:t>
            </a:r>
          </a:p>
        </p:txBody>
      </p:sp>
      <p:sp>
        <p:nvSpPr>
          <p:cNvPr id="712" name="Abteilung"/>
          <p:cNvSpPr/>
          <p:nvPr/>
        </p:nvSpPr>
        <p:spPr>
          <a:xfrm>
            <a:off x="3050976" y="5369303"/>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Abteilung</a:t>
            </a:r>
          </a:p>
        </p:txBody>
      </p:sp>
      <p:sp>
        <p:nvSpPr>
          <p:cNvPr id="713" name="Linie"/>
          <p:cNvSpPr/>
          <p:nvPr/>
        </p:nvSpPr>
        <p:spPr>
          <a:xfrm>
            <a:off x="2375664" y="3465948"/>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14" name="Linie"/>
          <p:cNvSpPr/>
          <p:nvPr/>
        </p:nvSpPr>
        <p:spPr>
          <a:xfrm>
            <a:off x="3911520" y="3526908"/>
            <a:ext cx="1" cy="1800814"/>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15" name="Standardartikel: Baron &amp; Kenny, 1986"/>
          <p:cNvSpPr txBox="1"/>
          <p:nvPr/>
        </p:nvSpPr>
        <p:spPr>
          <a:xfrm>
            <a:off x="317679" y="9150011"/>
            <a:ext cx="456636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u="sng">
                <a:solidFill>
                  <a:srgbClr val="0070C0"/>
                </a:solidFill>
                <a:uFill>
                  <a:solidFill>
                    <a:srgbClr val="0070C0"/>
                  </a:solidFill>
                </a:uFill>
                <a:hlinkClick r:id="rId2"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2" invalidUrl="" action="" tgtFrame="" tooltip="" history="1" highlightClick="0" endSnd="0"/>
              </a:rPr>
              <a:t>Standardartikel: Baron &amp; Kenny, 1986</a:t>
            </a:r>
          </a:p>
        </p:txBody>
      </p:sp>
      <p:sp>
        <p:nvSpPr>
          <p:cNvPr id="716" name="Prädiktor(en)"/>
          <p:cNvSpPr txBox="1"/>
          <p:nvPr/>
        </p:nvSpPr>
        <p:spPr>
          <a:xfrm>
            <a:off x="600582" y="2162484"/>
            <a:ext cx="1904427"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Prädiktor(en)</a:t>
            </a:r>
          </a:p>
        </p:txBody>
      </p:sp>
      <p:sp>
        <p:nvSpPr>
          <p:cNvPr id="717" name="Kriterium"/>
          <p:cNvSpPr txBox="1"/>
          <p:nvPr/>
        </p:nvSpPr>
        <p:spPr>
          <a:xfrm>
            <a:off x="5879082" y="2088383"/>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
        <p:nvSpPr>
          <p:cNvPr id="718" name="Moderator"/>
          <p:cNvSpPr txBox="1"/>
          <p:nvPr/>
        </p:nvSpPr>
        <p:spPr>
          <a:xfrm>
            <a:off x="3255544" y="6812876"/>
            <a:ext cx="1531911"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Moderator</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1" name="Was ist ein Moderatormodell und was nicht?"/>
          <p:cNvSpPr txBox="1"/>
          <p:nvPr>
            <p:ph type="body" idx="21"/>
          </p:nvPr>
        </p:nvSpPr>
        <p:spPr>
          <a:prstGeom prst="rect">
            <a:avLst/>
          </a:prstGeom>
        </p:spPr>
        <p:txBody>
          <a:bodyPr/>
          <a:lstStyle/>
          <a:p>
            <a:pPr/>
            <a:r>
              <a:t>Was ist ein Moderatormodell und was nicht?</a:t>
            </a:r>
          </a:p>
        </p:txBody>
      </p:sp>
      <p:grpSp>
        <p:nvGrpSpPr>
          <p:cNvPr id="729" name="Gruppieren"/>
          <p:cNvGrpSpPr/>
          <p:nvPr/>
        </p:nvGrpSpPr>
        <p:grpSpPr>
          <a:xfrm>
            <a:off x="239323" y="2429603"/>
            <a:ext cx="5936135" cy="4894394"/>
            <a:chOff x="0" y="0"/>
            <a:chExt cx="5936133" cy="4894393"/>
          </a:xfrm>
        </p:grpSpPr>
        <p:sp>
          <p:nvSpPr>
            <p:cNvPr id="722" name="Commit-ment"/>
            <p:cNvSpPr/>
            <p:nvPr/>
          </p:nvSpPr>
          <p:spPr>
            <a:xfrm>
              <a:off x="4164900" y="1701953"/>
              <a:ext cx="1771234" cy="1270001"/>
            </a:xfrm>
            <a:prstGeom prst="roundRect">
              <a:avLst>
                <a:gd name="adj" fmla="val 15000"/>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ctr">
              <a:noAutofit/>
            </a:bodyPr>
            <a:lstStyle>
              <a:lvl1pPr algn="ctr">
                <a:defRPr sz="2400">
                  <a:latin typeface="Arial"/>
                  <a:ea typeface="Arial"/>
                  <a:cs typeface="Arial"/>
                  <a:sym typeface="Arial"/>
                </a:defRPr>
              </a:lvl1pPr>
            </a:lstStyle>
            <a:p>
              <a:pPr/>
              <a:r>
                <a:t>Commit-ment</a:t>
              </a:r>
            </a:p>
          </p:txBody>
        </p:sp>
        <p:sp>
          <p:nvSpPr>
            <p:cNvPr id="723" name="Gehalt"/>
            <p:cNvSpPr/>
            <p:nvPr/>
          </p:nvSpPr>
          <p:spPr>
            <a:xfrm>
              <a:off x="0" y="0"/>
              <a:ext cx="1771233" cy="1270000"/>
            </a:xfrm>
            <a:prstGeom prst="roundRect">
              <a:avLst>
                <a:gd name="adj" fmla="val 15000"/>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ctr">
              <a:noAutofit/>
            </a:bodyPr>
            <a:lstStyle>
              <a:lvl1pPr algn="ctr">
                <a:defRPr sz="2400">
                  <a:latin typeface="Arial"/>
                  <a:ea typeface="Arial"/>
                  <a:cs typeface="Arial"/>
                  <a:sym typeface="Arial"/>
                </a:defRPr>
              </a:lvl1pPr>
            </a:lstStyle>
            <a:p>
              <a:pPr/>
              <a:r>
                <a:t>Gehalt</a:t>
              </a:r>
            </a:p>
          </p:txBody>
        </p:sp>
        <p:sp>
          <p:nvSpPr>
            <p:cNvPr id="724" name="Gehalt* Abteilung"/>
            <p:cNvSpPr/>
            <p:nvPr/>
          </p:nvSpPr>
          <p:spPr>
            <a:xfrm>
              <a:off x="414681" y="1762913"/>
              <a:ext cx="1771234" cy="1270001"/>
            </a:xfrm>
            <a:prstGeom prst="roundRect">
              <a:avLst>
                <a:gd name="adj" fmla="val 15000"/>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ctr">
              <a:noAutofit/>
            </a:bodyPr>
            <a:lstStyle/>
            <a:p>
              <a:pPr algn="ctr">
                <a:defRPr sz="2400">
                  <a:latin typeface="Arial"/>
                  <a:ea typeface="Arial"/>
                  <a:cs typeface="Arial"/>
                  <a:sym typeface="Arial"/>
                </a:defRPr>
              </a:pPr>
              <a:r>
                <a:t>Gehalt*</a:t>
              </a:r>
              <a:br/>
              <a:r>
                <a:t>Abteilung</a:t>
              </a:r>
            </a:p>
          </p:txBody>
        </p:sp>
        <p:sp>
          <p:nvSpPr>
            <p:cNvPr id="725" name="Abteilung"/>
            <p:cNvSpPr/>
            <p:nvPr/>
          </p:nvSpPr>
          <p:spPr>
            <a:xfrm>
              <a:off x="0" y="3624393"/>
              <a:ext cx="1771233" cy="1270001"/>
            </a:xfrm>
            <a:prstGeom prst="roundRect">
              <a:avLst>
                <a:gd name="adj" fmla="val 15000"/>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ctr">
              <a:noAutofit/>
            </a:bodyPr>
            <a:lstStyle>
              <a:lvl1pPr algn="ctr">
                <a:defRPr sz="2400">
                  <a:latin typeface="Arial"/>
                  <a:ea typeface="Arial"/>
                  <a:cs typeface="Arial"/>
                  <a:sym typeface="Arial"/>
                </a:defRPr>
              </a:lvl1pPr>
            </a:lstStyle>
            <a:p>
              <a:pPr/>
              <a:r>
                <a:t>Abteilung</a:t>
              </a:r>
            </a:p>
          </p:txBody>
        </p:sp>
        <p:sp>
          <p:nvSpPr>
            <p:cNvPr id="726" name="Linie"/>
            <p:cNvSpPr/>
            <p:nvPr/>
          </p:nvSpPr>
          <p:spPr>
            <a:xfrm>
              <a:off x="1813474" y="518356"/>
              <a:ext cx="2338727" cy="1539286"/>
            </a:xfrm>
            <a:prstGeom prst="line">
              <a:avLst/>
            </a:prstGeom>
            <a:noFill/>
            <a:ln w="25400" cap="flat">
              <a:solidFill>
                <a:schemeClr val="accent1"/>
              </a:solidFill>
              <a:prstDash val="solid"/>
              <a:bevel/>
              <a:tail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27" name="Linie"/>
            <p:cNvSpPr/>
            <p:nvPr/>
          </p:nvSpPr>
          <p:spPr>
            <a:xfrm>
              <a:off x="2218932" y="2397913"/>
              <a:ext cx="1912951" cy="1"/>
            </a:xfrm>
            <a:prstGeom prst="line">
              <a:avLst/>
            </a:prstGeom>
            <a:noFill/>
            <a:ln w="25400" cap="flat">
              <a:solidFill>
                <a:schemeClr val="accent1"/>
              </a:solidFill>
              <a:prstDash val="solid"/>
              <a:bevel/>
              <a:tail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28" name="Linie"/>
            <p:cNvSpPr/>
            <p:nvPr/>
          </p:nvSpPr>
          <p:spPr>
            <a:xfrm flipH="1">
              <a:off x="1841573" y="2738186"/>
              <a:ext cx="2283092" cy="1539286"/>
            </a:xfrm>
            <a:prstGeom prst="line">
              <a:avLst/>
            </a:prstGeom>
            <a:noFill/>
            <a:ln w="25400" cap="flat">
              <a:solidFill>
                <a:schemeClr val="accent1"/>
              </a:solidFill>
              <a:prstDash val="solid"/>
              <a:bevel/>
              <a:head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grpSp>
      <p:sp>
        <p:nvSpPr>
          <p:cNvPr id="730" name="Commit-ment"/>
          <p:cNvSpPr/>
          <p:nvPr/>
        </p:nvSpPr>
        <p:spPr>
          <a:xfrm>
            <a:off x="10981543" y="4131557"/>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Commit-ment</a:t>
            </a:r>
          </a:p>
        </p:txBody>
      </p:sp>
      <p:sp>
        <p:nvSpPr>
          <p:cNvPr id="731" name="Gehalt"/>
          <p:cNvSpPr/>
          <p:nvPr/>
        </p:nvSpPr>
        <p:spPr>
          <a:xfrm>
            <a:off x="6816642" y="2429603"/>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Gehalt</a:t>
            </a:r>
          </a:p>
        </p:txBody>
      </p:sp>
      <p:sp>
        <p:nvSpPr>
          <p:cNvPr id="732" name="Abteilung"/>
          <p:cNvSpPr/>
          <p:nvPr/>
        </p:nvSpPr>
        <p:spPr>
          <a:xfrm>
            <a:off x="6816642" y="6053996"/>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Abteilung</a:t>
            </a:r>
          </a:p>
        </p:txBody>
      </p:sp>
      <p:sp>
        <p:nvSpPr>
          <p:cNvPr id="733" name="Linie"/>
          <p:cNvSpPr/>
          <p:nvPr/>
        </p:nvSpPr>
        <p:spPr>
          <a:xfrm>
            <a:off x="8630116" y="2947959"/>
            <a:ext cx="2338728" cy="1539286"/>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34" name="Linie"/>
          <p:cNvSpPr/>
          <p:nvPr/>
        </p:nvSpPr>
        <p:spPr>
          <a:xfrm flipH="1">
            <a:off x="8658216" y="5167789"/>
            <a:ext cx="2283092" cy="1539286"/>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35" name="Moderatormodell"/>
          <p:cNvSpPr txBox="1"/>
          <p:nvPr/>
        </p:nvSpPr>
        <p:spPr>
          <a:xfrm>
            <a:off x="1847037" y="1559492"/>
            <a:ext cx="2232593"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sz="2400">
                <a:latin typeface="Roboto Condensed Bold"/>
                <a:ea typeface="Roboto Condensed Bold"/>
                <a:cs typeface="Roboto Condensed Bold"/>
                <a:sym typeface="Roboto Condensed Bold"/>
              </a:defRPr>
            </a:lvl1pPr>
          </a:lstStyle>
          <a:p>
            <a:pPr/>
            <a:r>
              <a:t>Moderatormodell</a:t>
            </a:r>
          </a:p>
        </p:txBody>
      </p:sp>
      <p:sp>
        <p:nvSpPr>
          <p:cNvPr id="736" name="reines Prädiktorenmodell"/>
          <p:cNvSpPr txBox="1"/>
          <p:nvPr/>
        </p:nvSpPr>
        <p:spPr>
          <a:xfrm>
            <a:off x="7878725" y="1568191"/>
            <a:ext cx="3218431"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sz="2400">
                <a:latin typeface="Roboto Condensed Bold"/>
                <a:ea typeface="Roboto Condensed Bold"/>
                <a:cs typeface="Roboto Condensed Bold"/>
                <a:sym typeface="Roboto Condensed Bold"/>
              </a:defRPr>
            </a:lvl1pPr>
          </a:lstStyle>
          <a:p>
            <a:pPr/>
            <a:r>
              <a:t>reines Prädiktorenmodell</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9" name="Veranschaulichung eines Interaktions-/Moderatoreffekts"/>
          <p:cNvSpPr txBox="1"/>
          <p:nvPr>
            <p:ph type="body" idx="21"/>
          </p:nvPr>
        </p:nvSpPr>
        <p:spPr>
          <a:prstGeom prst="rect">
            <a:avLst/>
          </a:prstGeom>
        </p:spPr>
        <p:txBody>
          <a:bodyPr/>
          <a:lstStyle>
            <a:lvl1pPr marL="116839" marR="116839" indent="116839" defTabSz="1196441">
              <a:defRPr sz="5704"/>
            </a:lvl1pPr>
          </a:lstStyle>
          <a:p>
            <a:pPr/>
            <a:r>
              <a:t>Veranschaulichung eines Interaktions-/Moderatoreffekts</a:t>
            </a:r>
          </a:p>
        </p:txBody>
      </p:sp>
      <p:sp>
        <p:nvSpPr>
          <p:cNvPr id="740" name="ohne Interaktionseffekt: : y ~ x1 + x2"/>
          <p:cNvSpPr txBox="1"/>
          <p:nvPr/>
        </p:nvSpPr>
        <p:spPr>
          <a:xfrm>
            <a:off x="1116031" y="2772224"/>
            <a:ext cx="4160352"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200">
                <a:solidFill>
                  <a:srgbClr val="000000"/>
                </a:solidFill>
              </a:defRPr>
            </a:pPr>
            <a:r>
              <a:rPr>
                <a:latin typeface="Roboto Condensed Bold"/>
                <a:ea typeface="Roboto Condensed Bold"/>
                <a:cs typeface="Roboto Condensed Bold"/>
                <a:sym typeface="Roboto Condensed Bold"/>
              </a:rPr>
              <a:t>ohne</a:t>
            </a:r>
            <a:r>
              <a:t> Interaktionseffekt: : y ~ x1 + x2</a:t>
            </a:r>
          </a:p>
        </p:txBody>
      </p:sp>
      <p:sp>
        <p:nvSpPr>
          <p:cNvPr id="741" name="mit Interaktionseffekt: : y ~ x1 + x2 + x1*x2"/>
          <p:cNvSpPr txBox="1"/>
          <p:nvPr/>
        </p:nvSpPr>
        <p:spPr>
          <a:xfrm>
            <a:off x="7114717" y="2772224"/>
            <a:ext cx="4884227"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200">
                <a:solidFill>
                  <a:srgbClr val="000000"/>
                </a:solidFill>
              </a:defRPr>
            </a:pPr>
            <a:r>
              <a:rPr>
                <a:latin typeface="Roboto Condensed Bold"/>
                <a:ea typeface="Roboto Condensed Bold"/>
                <a:cs typeface="Roboto Condensed Bold"/>
                <a:sym typeface="Roboto Condensed Bold"/>
              </a:rPr>
              <a:t>mit</a:t>
            </a:r>
            <a:r>
              <a:t> Interaktionseffekt: : y ~ x1 + x2 + x1*x2</a:t>
            </a:r>
          </a:p>
        </p:txBody>
      </p:sp>
      <p:sp>
        <p:nvSpPr>
          <p:cNvPr id="742" name="Die Stufen von x1 wirken für alle Stufen von x2 gleich auf y"/>
          <p:cNvSpPr txBox="1"/>
          <p:nvPr/>
        </p:nvSpPr>
        <p:spPr>
          <a:xfrm>
            <a:off x="593741" y="8560411"/>
            <a:ext cx="5870559" cy="841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defRPr sz="2400">
                <a:solidFill>
                  <a:srgbClr val="000000"/>
                </a:solidFill>
              </a:defRPr>
            </a:lvl1pPr>
          </a:lstStyle>
          <a:p>
            <a:pPr/>
            <a:r>
              <a:t>Die Stufen von x1 wirken für alle Stufen von x2 gleich auf y</a:t>
            </a:r>
          </a:p>
        </p:txBody>
      </p:sp>
      <p:sp>
        <p:nvSpPr>
          <p:cNvPr id="743" name="Die Stufen von x1 wirken unterschiedlich auf y je nach den Stufen von x2"/>
          <p:cNvSpPr txBox="1"/>
          <p:nvPr/>
        </p:nvSpPr>
        <p:spPr>
          <a:xfrm>
            <a:off x="7096142" y="8560411"/>
            <a:ext cx="5717033" cy="841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defRPr sz="2400">
                <a:solidFill>
                  <a:srgbClr val="000000"/>
                </a:solidFill>
              </a:defRPr>
            </a:lvl1pPr>
          </a:lstStyle>
          <a:p>
            <a:pPr/>
            <a:r>
              <a:t>Die Stufen von x1 wirken unterschiedlich auf y je nach den Stufen von x2</a:t>
            </a:r>
          </a:p>
        </p:txBody>
      </p:sp>
      <p:sp>
        <p:nvSpPr>
          <p:cNvPr id="744" name="Regressionsmodell: affairs ~ yearsmarried + rating (+ yearsmarried*rating)"/>
          <p:cNvSpPr txBox="1"/>
          <p:nvPr/>
        </p:nvSpPr>
        <p:spPr>
          <a:xfrm>
            <a:off x="433413" y="2077758"/>
            <a:ext cx="10957072"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defRPr>
            </a:pPr>
            <a:r>
              <a:t>Regressionsmodell: </a:t>
            </a:r>
            <a:r>
              <a:rPr sz="2000">
                <a:latin typeface="Courier"/>
                <a:ea typeface="Courier"/>
                <a:cs typeface="Courier"/>
                <a:sym typeface="Courier"/>
              </a:rPr>
              <a:t>affairs ~ yearsmarried + rating (+ yearsmarried*rating)</a:t>
            </a:r>
          </a:p>
        </p:txBody>
      </p:sp>
      <p:pic>
        <p:nvPicPr>
          <p:cNvPr id="745" name="Bild" descr="Bild"/>
          <p:cNvPicPr>
            <a:picLocks noChangeAspect="1"/>
          </p:cNvPicPr>
          <p:nvPr/>
        </p:nvPicPr>
        <p:blipFill>
          <a:blip r:embed="rId2">
            <a:extLst/>
          </a:blip>
          <a:srcRect l="20595" t="17250" r="18996" b="15391"/>
          <a:stretch>
            <a:fillRect/>
          </a:stretch>
        </p:blipFill>
        <p:spPr>
          <a:xfrm>
            <a:off x="7744797" y="3905882"/>
            <a:ext cx="4603089" cy="4362782"/>
          </a:xfrm>
          <a:prstGeom prst="rect">
            <a:avLst/>
          </a:prstGeom>
          <a:ln w="12700">
            <a:miter lim="400000"/>
          </a:ln>
        </p:spPr>
      </p:pic>
      <p:pic>
        <p:nvPicPr>
          <p:cNvPr id="746" name="Bild" descr="Bild"/>
          <p:cNvPicPr>
            <a:picLocks noChangeAspect="1"/>
          </p:cNvPicPr>
          <p:nvPr/>
        </p:nvPicPr>
        <p:blipFill>
          <a:blip r:embed="rId3">
            <a:extLst/>
          </a:blip>
          <a:srcRect l="22726" t="17283" r="19601" b="14095"/>
          <a:stretch>
            <a:fillRect/>
          </a:stretch>
        </p:blipFill>
        <p:spPr>
          <a:xfrm>
            <a:off x="822372" y="3574094"/>
            <a:ext cx="4969974" cy="5026490"/>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9" name="Visualisieren Sie einen Interaktionseffekt in 3D!"/>
          <p:cNvSpPr txBox="1"/>
          <p:nvPr>
            <p:ph type="body" idx="21"/>
          </p:nvPr>
        </p:nvSpPr>
        <p:spPr>
          <a:prstGeom prst="rect">
            <a:avLst/>
          </a:prstGeom>
        </p:spPr>
        <p:txBody>
          <a:bodyPr/>
          <a:lstStyle/>
          <a:p>
            <a:pPr/>
            <a:r>
              <a:t>Visualisieren Sie einen Interaktionseffekt in 3D!</a:t>
            </a:r>
          </a:p>
        </p:txBody>
      </p:sp>
      <p:sp>
        <p:nvSpPr>
          <p:cNvPr id="750" name="Laden Sie den Datensatz &quot;affairs&quot;; erstellen Sie Diagramme mit &quot;Regressionsebenen&quot;!…"/>
          <p:cNvSpPr txBox="1"/>
          <p:nvPr>
            <p:ph type="body" idx="22"/>
          </p:nvPr>
        </p:nvSpPr>
        <p:spPr>
          <a:prstGeom prst="rect">
            <a:avLst/>
          </a:prstGeom>
        </p:spPr>
        <p:txBody>
          <a:bodyPr/>
          <a:lstStyle/>
          <a:p>
            <a:pPr marL="0" marR="0" indent="1587" defTabSz="914400">
              <a:spcBef>
                <a:spcPts val="1200"/>
              </a:spcBef>
              <a:buClrTx/>
              <a:buSzTx/>
              <a:buFontTx/>
              <a:buNone/>
              <a:defRPr sz="2400"/>
            </a:pPr>
            <a:r>
              <a:t>Laden Sie den Datensatz "affairs"; erstellen Sie Diagramme mit "Regressionsebenen"!</a:t>
            </a:r>
          </a:p>
          <a:p>
            <a:pPr marL="0" marR="0" indent="1587" defTabSz="914400">
              <a:spcBef>
                <a:spcPts val="1200"/>
              </a:spcBef>
              <a:buClrTx/>
              <a:buSzTx/>
              <a:buFontTx/>
              <a:buNone/>
              <a:defRPr sz="2400">
                <a:latin typeface="Arial"/>
                <a:ea typeface="Arial"/>
                <a:cs typeface="Arial"/>
                <a:sym typeface="Arial"/>
              </a:defRPr>
            </a:pPr>
          </a:p>
          <a:p>
            <a:pPr marL="0" marR="0" indent="1587" defTabSz="914400">
              <a:spcBef>
                <a:spcPts val="1200"/>
              </a:spcBef>
              <a:buClrTx/>
              <a:buSzTx/>
              <a:buFontTx/>
              <a:buNone/>
              <a:defRPr sz="2400">
                <a:latin typeface="Courier"/>
                <a:ea typeface="Courier"/>
                <a:cs typeface="Courier"/>
                <a:sym typeface="Courier"/>
              </a:defRPr>
            </a:pPr>
            <a:r>
              <a:t>lm1 &lt;- lm(affairs ~ yearsmarried + rating, data = affair)</a:t>
            </a:r>
          </a:p>
          <a:p>
            <a:pPr marL="0" marR="0" indent="1587" defTabSz="914400">
              <a:spcBef>
                <a:spcPts val="1200"/>
              </a:spcBef>
              <a:buClrTx/>
              <a:buSzTx/>
              <a:buFontTx/>
              <a:buNone/>
              <a:defRPr sz="2400">
                <a:latin typeface="Courier"/>
                <a:ea typeface="Courier"/>
                <a:cs typeface="Courier"/>
                <a:sym typeface="Courier"/>
              </a:defRPr>
            </a:pPr>
            <a:r>
              <a:t>summary(lm1)</a:t>
            </a:r>
          </a:p>
          <a:p>
            <a:pPr marL="0" marR="0" indent="1587" defTabSz="914400">
              <a:spcBef>
                <a:spcPts val="1200"/>
              </a:spcBef>
              <a:buClrTx/>
              <a:buSzTx/>
              <a:buFontTx/>
              <a:buNone/>
              <a:defRPr sz="2400">
                <a:latin typeface="Courier"/>
                <a:ea typeface="Courier"/>
                <a:cs typeface="Courier"/>
                <a:sym typeface="Courier"/>
              </a:defRPr>
            </a:pPr>
          </a:p>
          <a:p>
            <a:pPr marL="0" marR="0" indent="1587" defTabSz="914400">
              <a:spcBef>
                <a:spcPts val="1200"/>
              </a:spcBef>
              <a:buClrTx/>
              <a:buSzTx/>
              <a:buFontTx/>
              <a:buNone/>
              <a:defRPr sz="2400">
                <a:latin typeface="Courier"/>
                <a:ea typeface="Courier"/>
                <a:cs typeface="Courier"/>
                <a:sym typeface="Courier"/>
              </a:defRPr>
            </a:pPr>
          </a:p>
          <a:p>
            <a:pPr marL="0" marR="0" indent="1587" defTabSz="914400">
              <a:spcBef>
                <a:spcPts val="1200"/>
              </a:spcBef>
              <a:buClrTx/>
              <a:buSzTx/>
              <a:buFontTx/>
              <a:buNone/>
              <a:defRPr sz="2400">
                <a:latin typeface="Courier"/>
                <a:ea typeface="Courier"/>
                <a:cs typeface="Courier"/>
                <a:sym typeface="Courier"/>
              </a:defRPr>
            </a:pPr>
            <a:r>
              <a:t>lm2 &lt;- lm(affairs ~ yearsmarried + rating + yearsmarried*rating, data = affair)</a:t>
            </a:r>
          </a:p>
          <a:p>
            <a:pPr marL="0" marR="0" indent="1587" defTabSz="914400">
              <a:spcBef>
                <a:spcPts val="1200"/>
              </a:spcBef>
              <a:buClrTx/>
              <a:buSzTx/>
              <a:buFontTx/>
              <a:buNone/>
              <a:defRPr sz="2400">
                <a:latin typeface="Courier"/>
                <a:ea typeface="Courier"/>
                <a:cs typeface="Courier"/>
                <a:sym typeface="Courier"/>
              </a:defRPr>
            </a:pPr>
            <a:r>
              <a:t>summary(lm2)</a:t>
            </a:r>
          </a:p>
          <a:p>
            <a:pPr marL="0" marR="0" indent="1587" defTabSz="914400">
              <a:spcBef>
                <a:spcPts val="1200"/>
              </a:spcBef>
              <a:buClrTx/>
              <a:buSzTx/>
              <a:buFontTx/>
              <a:buNone/>
              <a:defRPr sz="2400">
                <a:latin typeface="Courier"/>
                <a:ea typeface="Courier"/>
                <a:cs typeface="Courier"/>
                <a:sym typeface="Courier"/>
              </a:defRPr>
            </a:pPr>
          </a:p>
          <a:p>
            <a:pPr marL="0" marR="0" indent="1587" defTabSz="914400">
              <a:spcBef>
                <a:spcPts val="1200"/>
              </a:spcBef>
              <a:buClrTx/>
              <a:buSzTx/>
              <a:buFontTx/>
              <a:buNone/>
              <a:defRPr sz="2400">
                <a:latin typeface="Courier"/>
                <a:ea typeface="Courier"/>
                <a:cs typeface="Courier"/>
                <a:sym typeface="Courier"/>
              </a:defRPr>
            </a:pPr>
            <a:r>
              <a:t>persp(lm1, yearsmarried ~ rating, zlab = "affairs")</a:t>
            </a:r>
          </a:p>
          <a:p>
            <a:pPr marL="0" marR="0" indent="1587" defTabSz="914400">
              <a:spcBef>
                <a:spcPts val="1200"/>
              </a:spcBef>
              <a:buClrTx/>
              <a:buSzTx/>
              <a:buFontTx/>
              <a:buNone/>
              <a:defRPr sz="2400">
                <a:latin typeface="Courier"/>
                <a:ea typeface="Courier"/>
                <a:cs typeface="Courier"/>
                <a:sym typeface="Courier"/>
              </a:defRPr>
            </a:pPr>
            <a:r>
              <a:t>persp(lm2, yearsmarried ~ rating, zlab = "affairs")</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3" name="Beobachtend: Mediatoreffekt"/>
          <p:cNvSpPr txBox="1"/>
          <p:nvPr>
            <p:ph type="body" idx="21"/>
          </p:nvPr>
        </p:nvSpPr>
        <p:spPr>
          <a:prstGeom prst="rect">
            <a:avLst/>
          </a:prstGeom>
        </p:spPr>
        <p:txBody>
          <a:bodyPr/>
          <a:lstStyle/>
          <a:p>
            <a:pPr/>
            <a:r>
              <a:t>Beobachtend: Mediatoreffekt</a:t>
            </a:r>
          </a:p>
        </p:txBody>
      </p:sp>
      <p:sp>
        <p:nvSpPr>
          <p:cNvPr id="754"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755" name="Wird der Einfluss vom Führungsstil auf das Commitment durch die Zufriedenheit der Mitarbeiter erklärt?"/>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000000"/>
                </a:solidFill>
              </a:defRPr>
            </a:lvl1pPr>
          </a:lstStyle>
          <a:p>
            <a:pPr/>
            <a:r>
              <a:t>Wird der Einfluss vom Führungsstil auf das Commitment durch die Zufriedenheit der Mitarbeiter erklärt?</a:t>
            </a:r>
          </a:p>
        </p:txBody>
      </p:sp>
      <p:sp>
        <p:nvSpPr>
          <p:cNvPr id="756"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b="1" sz="1400">
                <a:solidFill>
                  <a:srgbClr val="FFFFFF"/>
                </a:solidFill>
                <a:latin typeface="Arial"/>
                <a:ea typeface="Arial"/>
                <a:cs typeface="Arial"/>
                <a:sym typeface="Arial"/>
              </a:defRPr>
            </a:pPr>
          </a:p>
        </p:txBody>
      </p:sp>
      <p:sp>
        <p:nvSpPr>
          <p:cNvPr id="757"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758"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759"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760" name="In Regressionsmodellen M1-M3 müssen Effekte vorhanden sein…"/>
          <p:cNvSpPr txBox="1"/>
          <p:nvPr/>
        </p:nvSpPr>
        <p:spPr>
          <a:xfrm>
            <a:off x="7964864" y="2999828"/>
            <a:ext cx="4289445" cy="4321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In Regressionsmodellen M1-M3 müssen Effekte vorhanden sein</a:t>
            </a:r>
          </a:p>
          <a:p>
            <a:pPr marL="381000" indent="-381000">
              <a:spcBef>
                <a:spcPts val="1000"/>
              </a:spcBef>
              <a:buClr>
                <a:schemeClr val="accent5"/>
              </a:buClr>
              <a:buSzPct val="70000"/>
              <a:buFont typeface="Arial"/>
              <a:buChar char="▶︎"/>
              <a:defRPr sz="2400">
                <a:solidFill>
                  <a:srgbClr val="000000"/>
                </a:solidFill>
              </a:defRPr>
            </a:pPr>
            <a:r>
              <a:t>M1: P –&gt; M</a:t>
            </a:r>
          </a:p>
          <a:p>
            <a:pPr marL="381000" indent="-381000">
              <a:spcBef>
                <a:spcPts val="1000"/>
              </a:spcBef>
              <a:buClr>
                <a:schemeClr val="accent5"/>
              </a:buClr>
              <a:buSzPct val="70000"/>
              <a:buFont typeface="Arial"/>
              <a:buChar char="▶︎"/>
              <a:defRPr sz="2400">
                <a:solidFill>
                  <a:srgbClr val="000000"/>
                </a:solidFill>
              </a:defRPr>
            </a:pPr>
            <a:r>
              <a:t>M2: P –&gt; K</a:t>
            </a:r>
          </a:p>
          <a:p>
            <a:pPr marL="381000" indent="-381000">
              <a:spcBef>
                <a:spcPts val="1000"/>
              </a:spcBef>
              <a:buClr>
                <a:schemeClr val="accent5"/>
              </a:buClr>
              <a:buSzPct val="70000"/>
              <a:buFont typeface="Arial"/>
              <a:buChar char="▶︎"/>
              <a:defRPr sz="2400">
                <a:solidFill>
                  <a:srgbClr val="000000"/>
                </a:solidFill>
              </a:defRPr>
            </a:pPr>
            <a:r>
              <a:t>M3: P + M –&gt; K</a:t>
            </a:r>
          </a:p>
          <a:p>
            <a:pPr marL="381000" indent="-381000">
              <a:spcBef>
                <a:spcPts val="1000"/>
              </a:spcBef>
              <a:buClr>
                <a:schemeClr val="accent5"/>
              </a:buClr>
              <a:buSzPct val="70000"/>
              <a:buFont typeface="Arial"/>
              <a:buChar char="▶︎"/>
              <a:defRPr sz="2400">
                <a:solidFill>
                  <a:srgbClr val="000000"/>
                </a:solidFill>
              </a:defRPr>
            </a:pPr>
            <a:r>
              <a:t>Dabei muss der Einfluss von P in M3 größer sein als in M2 (Mediatoreffekt)</a:t>
            </a:r>
          </a:p>
        </p:txBody>
      </p:sp>
      <p:sp>
        <p:nvSpPr>
          <p:cNvPr id="761" name="Commit- ment"/>
          <p:cNvSpPr/>
          <p:nvPr/>
        </p:nvSpPr>
        <p:spPr>
          <a:xfrm>
            <a:off x="5674514" y="286425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Commit-</a:t>
            </a:r>
            <a:br/>
            <a:r>
              <a:t>ment</a:t>
            </a:r>
          </a:p>
        </p:txBody>
      </p:sp>
      <p:sp>
        <p:nvSpPr>
          <p:cNvPr id="762" name="Führungs- stil"/>
          <p:cNvSpPr/>
          <p:nvPr/>
        </p:nvSpPr>
        <p:spPr>
          <a:xfrm>
            <a:off x="591731" y="286425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Führungs-</a:t>
            </a:r>
            <a:br/>
            <a:r>
              <a:t>stil</a:t>
            </a:r>
          </a:p>
        </p:txBody>
      </p:sp>
      <p:sp>
        <p:nvSpPr>
          <p:cNvPr id="763" name="Zufrieden- heit"/>
          <p:cNvSpPr/>
          <p:nvPr/>
        </p:nvSpPr>
        <p:spPr>
          <a:xfrm>
            <a:off x="3050976" y="5369303"/>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Zufrieden-</a:t>
            </a:r>
            <a:br/>
            <a:r>
              <a:t>heit</a:t>
            </a:r>
          </a:p>
        </p:txBody>
      </p:sp>
      <p:sp>
        <p:nvSpPr>
          <p:cNvPr id="764" name="Linie"/>
          <p:cNvSpPr/>
          <p:nvPr/>
        </p:nvSpPr>
        <p:spPr>
          <a:xfrm>
            <a:off x="2375664" y="3465948"/>
            <a:ext cx="1335797" cy="181440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65" name="Linie"/>
          <p:cNvSpPr/>
          <p:nvPr/>
        </p:nvSpPr>
        <p:spPr>
          <a:xfrm flipH="1">
            <a:off x="4021642" y="3435733"/>
            <a:ext cx="1636137" cy="1781867"/>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66" name="Standardartikel: Baron &amp; Kenny, 1986"/>
          <p:cNvSpPr txBox="1"/>
          <p:nvPr/>
        </p:nvSpPr>
        <p:spPr>
          <a:xfrm>
            <a:off x="419807" y="9068513"/>
            <a:ext cx="4566367"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u="sng">
                <a:solidFill>
                  <a:srgbClr val="0070C0"/>
                </a:solidFill>
                <a:uFill>
                  <a:solidFill>
                    <a:srgbClr val="0070C0"/>
                  </a:solidFill>
                </a:uFill>
                <a:hlinkClick r:id="rId2"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2" invalidUrl="" action="" tgtFrame="" tooltip="" history="1" highlightClick="0" endSnd="0"/>
              </a:rPr>
              <a:t>Standardartikel: Baron &amp; Kenny, 1986</a:t>
            </a:r>
          </a:p>
        </p:txBody>
      </p:sp>
      <p:sp>
        <p:nvSpPr>
          <p:cNvPr id="767" name="Linie"/>
          <p:cNvSpPr/>
          <p:nvPr/>
        </p:nvSpPr>
        <p:spPr>
          <a:xfrm flipH="1" flipV="1">
            <a:off x="2376349" y="3435733"/>
            <a:ext cx="3285466" cy="1"/>
          </a:xfrm>
          <a:prstGeom prst="line">
            <a:avLst/>
          </a:prstGeom>
          <a:ln w="25400">
            <a:solidFill>
              <a:schemeClr val="accent1"/>
            </a:solidFill>
            <a:prstDash val="sysDot"/>
            <a:miter lim="400000"/>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68" name="Prädiktor(en)"/>
          <p:cNvSpPr txBox="1"/>
          <p:nvPr/>
        </p:nvSpPr>
        <p:spPr>
          <a:xfrm>
            <a:off x="579031" y="2088383"/>
            <a:ext cx="1904427"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latin typeface="Arial"/>
                <a:ea typeface="Arial"/>
                <a:cs typeface="Arial"/>
                <a:sym typeface="Arial"/>
              </a:defRPr>
            </a:pPr>
            <a:r>
              <a:rPr u="sng"/>
              <a:t>P</a:t>
            </a:r>
            <a:r>
              <a:t>rädiktor(en)</a:t>
            </a:r>
          </a:p>
        </p:txBody>
      </p:sp>
      <p:sp>
        <p:nvSpPr>
          <p:cNvPr id="769" name="Mediator(en)"/>
          <p:cNvSpPr txBox="1"/>
          <p:nvPr/>
        </p:nvSpPr>
        <p:spPr>
          <a:xfrm>
            <a:off x="3038276" y="6782417"/>
            <a:ext cx="1870644"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latin typeface="Arial"/>
                <a:ea typeface="Arial"/>
                <a:cs typeface="Arial"/>
                <a:sym typeface="Arial"/>
              </a:defRPr>
            </a:pPr>
            <a:r>
              <a:rPr u="sng"/>
              <a:t>M</a:t>
            </a:r>
            <a:r>
              <a:t>ediator(en)</a:t>
            </a:r>
          </a:p>
        </p:txBody>
      </p:sp>
      <p:sp>
        <p:nvSpPr>
          <p:cNvPr id="770" name="Kriterium"/>
          <p:cNvSpPr txBox="1"/>
          <p:nvPr/>
        </p:nvSpPr>
        <p:spPr>
          <a:xfrm>
            <a:off x="5879082" y="2088383"/>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latin typeface="Arial"/>
                <a:ea typeface="Arial"/>
                <a:cs typeface="Arial"/>
                <a:sym typeface="Arial"/>
              </a:defRPr>
            </a:pPr>
            <a:r>
              <a:rPr u="sng"/>
              <a:t>K</a:t>
            </a:r>
            <a:r>
              <a:t>riterium</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3" name="Übung"/>
          <p:cNvSpPr txBox="1"/>
          <p:nvPr>
            <p:ph type="title"/>
          </p:nvPr>
        </p:nvSpPr>
        <p:spPr>
          <a:prstGeom prst="rect">
            <a:avLst/>
          </a:prstGeom>
        </p:spPr>
        <p:txBody>
          <a:bodyPr/>
          <a:lstStyle/>
          <a:p>
            <a:pPr/>
            <a:r>
              <a:t>Übung</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6" name="Live-Experiment: Einfluss von Musik auf die Konzentration"/>
          <p:cNvSpPr txBox="1"/>
          <p:nvPr>
            <p:ph type="body" idx="21"/>
          </p:nvPr>
        </p:nvSpPr>
        <p:spPr>
          <a:prstGeom prst="rect">
            <a:avLst/>
          </a:prstGeom>
        </p:spPr>
        <p:txBody>
          <a:bodyPr/>
          <a:lstStyle>
            <a:lvl1pPr marL="114300" marR="114300" indent="114300" defTabSz="1170431">
              <a:defRPr sz="5580"/>
            </a:lvl1pPr>
          </a:lstStyle>
          <a:p>
            <a:pPr/>
            <a:r>
              <a:t>Live-Experiment: Einfluss von Musik auf die Konzentration</a:t>
            </a:r>
          </a:p>
        </p:txBody>
      </p:sp>
      <p:sp>
        <p:nvSpPr>
          <p:cNvPr id="777" name="Forschungsfrage: Hat Musik einen Einfluss auf die Konzentrationsleistung?…"/>
          <p:cNvSpPr txBox="1"/>
          <p:nvPr>
            <p:ph type="body" idx="22"/>
          </p:nvPr>
        </p:nvSpPr>
        <p:spPr>
          <a:prstGeom prst="rect">
            <a:avLst/>
          </a:prstGeom>
        </p:spPr>
        <p:txBody>
          <a:bodyPr/>
          <a:lstStyle/>
          <a:p>
            <a:pPr marL="417830" marR="119379" indent="-298450" defTabSz="1222451">
              <a:spcBef>
                <a:spcPts val="900"/>
              </a:spcBef>
              <a:defRPr sz="1879"/>
            </a:pPr>
            <a:r>
              <a:t>Forschungsfrage: Hat Musik einen Einfluss auf die Konzentrationsleistung?</a:t>
            </a:r>
          </a:p>
          <a:p>
            <a:pPr marL="417830" marR="119379" indent="-298450" defTabSz="1222451">
              <a:spcBef>
                <a:spcPts val="900"/>
              </a:spcBef>
              <a:defRPr sz="1879"/>
            </a:pPr>
            <a:r>
              <a:t>Theoretischer Hintergrund und Literatur: Chou, P. T.-M. (2010). Attention Drainage Effect: How Background Music Effects Concentration in Taiwanese College Students. </a:t>
            </a:r>
            <a:r>
              <a:rPr i="1"/>
              <a:t>Journal of the Scholarship of Teaching and Learning, 10</a:t>
            </a:r>
            <a:r>
              <a:t>(1), 36–46. Retrieved from https://eric.ed.gov/?id=EJ882124.</a:t>
            </a:r>
          </a:p>
          <a:p>
            <a:pPr marL="417830" marR="119379" indent="-298450" defTabSz="1222451">
              <a:spcBef>
                <a:spcPts val="900"/>
              </a:spcBef>
              <a:defRPr sz="1879"/>
            </a:pPr>
            <a:r>
              <a:rPr u="sng">
                <a:solidFill>
                  <a:srgbClr val="0070C0"/>
                </a:solidFill>
                <a:uFill>
                  <a:solidFill>
                    <a:srgbClr val="0070C0"/>
                  </a:solidFill>
                </a:uFill>
                <a:hlinkClick r:id="rId2" invalidUrl="" action="" tgtFrame="" tooltip="" history="1" highlightClick="0" endSnd="0"/>
              </a:rPr>
              <a:t>Link zum Volltext</a:t>
            </a:r>
          </a:p>
          <a:p>
            <a:pPr marL="417830" marR="119379" indent="-298450" defTabSz="1222451">
              <a:spcBef>
                <a:spcPts val="900"/>
              </a:spcBef>
              <a:defRPr sz="1879"/>
            </a:pPr>
            <a:r>
              <a:t>Hypothesen:</a:t>
            </a:r>
          </a:p>
          <a:p>
            <a:pPr lvl="1" marL="728218" marR="119379" indent="-179070" defTabSz="1222451">
              <a:spcBef>
                <a:spcPts val="900"/>
              </a:spcBef>
              <a:buClr>
                <a:schemeClr val="accent5"/>
              </a:buClr>
              <a:buFont typeface="Arial"/>
              <a:buChar char="▶︎"/>
              <a:defRPr sz="1879"/>
            </a:pPr>
            <a:r>
              <a:t>Probanden in einer Musik-Bedingung M zeigen im Mittelwert geringere Konzentrationsleistungen als Probanden in einer Kontroll-Bedingung K (μ_M &gt; μ_K)</a:t>
            </a:r>
          </a:p>
          <a:p>
            <a:pPr lvl="1" marL="728218" marR="119379" indent="-179070" defTabSz="1222451">
              <a:spcBef>
                <a:spcPts val="900"/>
              </a:spcBef>
              <a:buClr>
                <a:schemeClr val="accent5"/>
              </a:buClr>
              <a:buFont typeface="Arial"/>
              <a:buChar char="▶︎"/>
              <a:defRPr sz="1879"/>
            </a:pPr>
            <a:r>
              <a:t>Probanden in der Bedingung nicht-muttersprachlichen Musik (NM) zeigen im Vergleich zur Bedingung muttersprachlicher Musik (MM) höhere Konzentrationswerte im Mittelwert (μ_NM &gt; μ_MM)</a:t>
            </a:r>
          </a:p>
          <a:p>
            <a:pPr marL="417830" marR="119379" indent="-298450" defTabSz="1222451">
              <a:spcBef>
                <a:spcPts val="900"/>
              </a:spcBef>
              <a:defRPr sz="1879"/>
            </a:pPr>
            <a:r>
              <a:t>Stimuli: &lt;müssen noch festgelegt werden&gt;</a:t>
            </a:r>
          </a:p>
          <a:p>
            <a:pPr marL="417830" marR="119379" indent="-298450" defTabSz="1222451">
              <a:spcBef>
                <a:spcPts val="900"/>
              </a:spcBef>
              <a:defRPr sz="1879"/>
            </a:pPr>
            <a:r>
              <a:t>Messinstrumente: Konzentration wird mit dieser Operationalisieren des Simon-Tests erhöben: </a:t>
            </a:r>
            <a:r>
              <a:rPr u="sng">
                <a:solidFill>
                  <a:srgbClr val="0070C0"/>
                </a:solidFill>
                <a:uFill>
                  <a:solidFill>
                    <a:srgbClr val="0070C0"/>
                  </a:solidFill>
                </a:uFill>
                <a:hlinkClick r:id="rId3" invalidUrl="" action="" tgtFrame="" tooltip="" history="1" highlightClick="0" endSnd="0"/>
              </a:rPr>
              <a:t>https://www.psytoolkit.org/experiment-library/touch_simon.html</a:t>
            </a:r>
          </a:p>
          <a:p>
            <a:pPr marL="417830" marR="119379" indent="-298450" defTabSz="1222451">
              <a:spcBef>
                <a:spcPts val="900"/>
              </a:spcBef>
              <a:defRPr sz="1879"/>
            </a:pPr>
            <a:r>
              <a:t>Datenerhebung: Nutzen Sie </a:t>
            </a:r>
            <a:r>
              <a:rPr u="sng">
                <a:solidFill>
                  <a:srgbClr val="0070C0"/>
                </a:solidFill>
                <a:uFill>
                  <a:solidFill>
                    <a:srgbClr val="0070C0"/>
                  </a:solidFill>
                </a:uFill>
                <a:hlinkClick r:id="rId4" invalidUrl="" action="" tgtFrame="" tooltip="" history="1" highlightClick="0" endSnd="0"/>
              </a:rPr>
              <a:t>dieses Formular</a:t>
            </a:r>
            <a:r>
              <a:t> zur Protokollierung der Daten</a:t>
            </a:r>
          </a:p>
          <a:p>
            <a:pPr marL="417830" marR="119379" indent="-298450" defTabSz="1222451">
              <a:spcBef>
                <a:spcPts val="900"/>
              </a:spcBef>
              <a:defRPr sz="1879"/>
            </a:pPr>
            <a:r>
              <a:t>Design: &lt;muss noch festgelegt werden&gt; </a:t>
            </a:r>
          </a:p>
          <a:p>
            <a:pPr marL="417830" marR="119379" indent="-298450" defTabSz="1222451">
              <a:spcBef>
                <a:spcPts val="900"/>
              </a:spcBef>
              <a:defRPr sz="1879"/>
            </a:pPr>
            <a:r>
              <a:t>Durchführungskontrolle: &lt;muss noch festgelegt werden&gt;</a:t>
            </a:r>
          </a:p>
          <a:p>
            <a:pPr marL="417830" marR="119379" indent="-298450" defTabSz="1222451">
              <a:spcBef>
                <a:spcPts val="900"/>
              </a:spcBef>
              <a:defRPr sz="1879"/>
            </a:pPr>
            <a:r>
              <a:t>Auswertung: &lt;muss noch festgelegt werden&gt;</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0"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3" name="Hinweise"/>
          <p:cNvSpPr txBox="1"/>
          <p:nvPr>
            <p:ph type="body" idx="21"/>
          </p:nvPr>
        </p:nvSpPr>
        <p:spPr>
          <a:prstGeom prst="rect">
            <a:avLst/>
          </a:prstGeom>
        </p:spPr>
        <p:txBody>
          <a:bodyPr/>
          <a:lstStyle/>
          <a:p>
            <a:pPr/>
            <a:r>
              <a:t>Hinweise</a:t>
            </a:r>
          </a:p>
        </p:txBody>
      </p:sp>
      <p:sp>
        <p:nvSpPr>
          <p:cNvPr id="784" name="Dieses Dokument steht unter der Lizenz CC-BY 3.0.…"/>
          <p:cNvSpPr txBox="1"/>
          <p:nvPr>
            <p:ph type="body" idx="22"/>
          </p:nvPr>
        </p:nvSpPr>
        <p:spPr>
          <a:prstGeom prst="rect">
            <a:avLst/>
          </a:prstGeom>
        </p:spPr>
        <p:txBody>
          <a:bodyPr/>
          <a:lstStyle/>
          <a:p>
            <a:pPr/>
            <a:r>
              <a:t>Dieses Dokument steht unter der Lizenz CC-BY 3.0.</a:t>
            </a:r>
          </a:p>
          <a:p>
            <a:pPr/>
            <a:r>
              <a:t>Autor: Sebastian Sauer</a:t>
            </a:r>
          </a:p>
          <a:p>
            <a:pPr/>
            <a:r>
              <a:t>Für externe Links kann keine Haftung übernommen werden.</a:t>
            </a:r>
          </a:p>
          <a:p>
            <a:pPr/>
            <a:r>
              <a:t>Dieses Dokument entstand mit reichlicher Unterstützung vieler Kolleginnen und Kollegen aus der FOM. Vielen Dank!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7" name="Übersicht Versuchspläne: Korrelationsstudien"/>
          <p:cNvSpPr txBox="1"/>
          <p:nvPr>
            <p:ph type="body" idx="21"/>
          </p:nvPr>
        </p:nvSpPr>
        <p:spPr>
          <a:prstGeom prst="rect">
            <a:avLst/>
          </a:prstGeom>
        </p:spPr>
        <p:txBody>
          <a:bodyPr/>
          <a:lstStyle/>
          <a:p>
            <a:pPr/>
            <a:r>
              <a:t>Übersicht Versuchspläne: Korrelationsstudien</a:t>
            </a:r>
          </a:p>
        </p:txBody>
      </p:sp>
      <p:sp>
        <p:nvSpPr>
          <p:cNvPr id="268" name="Inhaltsplatzhalter 57"/>
          <p:cNvSpPr txBox="1"/>
          <p:nvPr/>
        </p:nvSpPr>
        <p:spPr>
          <a:xfrm>
            <a:off x="575032" y="1788659"/>
            <a:ext cx="12378428" cy="394240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127000" marR="127000" defTabSz="1300480">
              <a:spcBef>
                <a:spcPts val="1000"/>
              </a:spcBef>
              <a:defRPr sz="2000">
                <a:solidFill>
                  <a:srgbClr val="000000"/>
                </a:solidFill>
                <a:latin typeface="Roboto Condensed Bold"/>
                <a:ea typeface="Roboto Condensed Bold"/>
                <a:cs typeface="Roboto Condensed Bold"/>
                <a:sym typeface="Roboto Condensed Bold"/>
              </a:defRPr>
            </a:pPr>
            <a:r>
              <a:t>Korrelationsstudie ohne Trennung UV-AV</a:t>
            </a:r>
            <a:endParaRPr b="1" sz="2800">
              <a:solidFill>
                <a:srgbClr val="00998A"/>
              </a:solidFill>
              <a:latin typeface="Arial"/>
              <a:ea typeface="Arial"/>
              <a:cs typeface="Arial"/>
              <a:sym typeface="Arial"/>
            </a:endParaRPr>
          </a:p>
          <a:p>
            <a:pPr marL="444500" marR="127000" indent="-317500" defTabSz="1300480">
              <a:spcBef>
                <a:spcPts val="1000"/>
              </a:spcBef>
              <a:buClr>
                <a:schemeClr val="accent5"/>
              </a:buClr>
              <a:buSzPct val="70000"/>
              <a:buFont typeface="Arial"/>
              <a:buChar char="▶︎"/>
              <a:defRPr sz="2000">
                <a:solidFill>
                  <a:srgbClr val="000000"/>
                </a:solidFill>
              </a:defRPr>
            </a:pPr>
            <a:r>
              <a:t>Untersuchung von Zusammenhängen zwischen Variablen </a:t>
            </a:r>
          </a:p>
          <a:p>
            <a:pPr marL="444500" marR="127000" indent="-317500" defTabSz="1300480">
              <a:spcBef>
                <a:spcPts val="1000"/>
              </a:spcBef>
              <a:buClr>
                <a:schemeClr val="accent5"/>
              </a:buClr>
              <a:buSzPct val="70000"/>
              <a:buFont typeface="Arial"/>
              <a:buChar char="▶︎"/>
              <a:defRPr sz="2000">
                <a:solidFill>
                  <a:srgbClr val="000000"/>
                </a:solidFill>
              </a:defRPr>
            </a:pPr>
            <a:r>
              <a:t>simultane Erhebung von Variablen</a:t>
            </a:r>
          </a:p>
          <a:p>
            <a:pPr marL="444500" marR="127000" indent="-317500" defTabSz="1300480">
              <a:spcBef>
                <a:spcPts val="1000"/>
              </a:spcBef>
              <a:buClr>
                <a:schemeClr val="accent5"/>
              </a:buClr>
              <a:buSzPct val="70000"/>
              <a:buFont typeface="Arial"/>
              <a:buChar char="▶︎"/>
              <a:defRPr sz="2000">
                <a:solidFill>
                  <a:srgbClr val="000000"/>
                </a:solidFill>
              </a:defRPr>
            </a:pPr>
            <a:r>
              <a:t>keine Manipulation der Variablen</a:t>
            </a:r>
          </a:p>
          <a:p>
            <a:pPr marL="444500" marR="127000" indent="-317500" defTabSz="1300480">
              <a:spcBef>
                <a:spcPts val="1000"/>
              </a:spcBef>
              <a:buClr>
                <a:schemeClr val="accent5"/>
              </a:buClr>
              <a:buSzPct val="70000"/>
              <a:buFont typeface="Arial"/>
              <a:buChar char="▶︎"/>
              <a:defRPr sz="2000">
                <a:solidFill>
                  <a:srgbClr val="000000"/>
                </a:solidFill>
              </a:defRPr>
            </a:pPr>
            <a:r>
              <a:t>Aus Korrelationsstudien dürfen keine kausalen Schlüsse gezogen werden!</a:t>
            </a:r>
          </a:p>
          <a:p>
            <a:pPr marL="444500" marR="127000" indent="-317500" defTabSz="1300480">
              <a:spcBef>
                <a:spcPts val="1000"/>
              </a:spcBef>
              <a:buClr>
                <a:schemeClr val="accent5"/>
              </a:buClr>
              <a:buSzPct val="70000"/>
              <a:buFont typeface="Arial"/>
              <a:buChar char="▶︎"/>
              <a:defRPr sz="2000">
                <a:solidFill>
                  <a:srgbClr val="000000"/>
                </a:solidFill>
              </a:defRPr>
            </a:pPr>
            <a:r>
              <a:t>Beispiel: Erfassen der Zusammenhänge zwischen verschiedenen Persönlichkeitseigenschaften</a:t>
            </a:r>
          </a:p>
        </p:txBody>
      </p:sp>
      <p:sp>
        <p:nvSpPr>
          <p:cNvPr id="269" name="Inhaltsplatzhalter 6"/>
          <p:cNvSpPr txBox="1"/>
          <p:nvPr/>
        </p:nvSpPr>
        <p:spPr>
          <a:xfrm>
            <a:off x="654406" y="5127981"/>
            <a:ext cx="11695988" cy="394240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127000" marR="127000" defTabSz="1300480">
              <a:spcBef>
                <a:spcPts val="1000"/>
              </a:spcBef>
              <a:defRPr sz="2000">
                <a:solidFill>
                  <a:srgbClr val="000000"/>
                </a:solidFill>
                <a:latin typeface="Roboto Condensed Bold"/>
                <a:ea typeface="Roboto Condensed Bold"/>
                <a:cs typeface="Roboto Condensed Bold"/>
                <a:sym typeface="Roboto Condensed Bold"/>
              </a:defRPr>
            </a:pPr>
            <a:r>
              <a:t>Korrelationsstudie mit theoretischer Trennung UV-AV</a:t>
            </a:r>
            <a:endParaRPr b="1" sz="2800">
              <a:solidFill>
                <a:srgbClr val="00998A"/>
              </a:solidFill>
              <a:latin typeface="Arial"/>
              <a:ea typeface="Arial"/>
              <a:cs typeface="Arial"/>
              <a:sym typeface="Arial"/>
            </a:endParaRPr>
          </a:p>
          <a:p>
            <a:pPr marL="444500" marR="127000" indent="-317500" defTabSz="1300480">
              <a:spcBef>
                <a:spcPts val="1000"/>
              </a:spcBef>
              <a:buClr>
                <a:schemeClr val="accent5"/>
              </a:buClr>
              <a:buSzPct val="70000"/>
              <a:buFont typeface="Arial"/>
              <a:buChar char="▶︎"/>
              <a:defRPr sz="2000">
                <a:solidFill>
                  <a:srgbClr val="000000"/>
                </a:solidFill>
              </a:defRPr>
            </a:pPr>
            <a:r>
              <a:t>simultane Erhebung von Variablen</a:t>
            </a:r>
          </a:p>
          <a:p>
            <a:pPr marL="444500" marR="127000" indent="-317500" defTabSz="1300480">
              <a:spcBef>
                <a:spcPts val="1000"/>
              </a:spcBef>
              <a:buClr>
                <a:schemeClr val="accent5"/>
              </a:buClr>
              <a:buSzPct val="70000"/>
              <a:buFont typeface="Arial"/>
              <a:buChar char="▶︎"/>
              <a:defRPr sz="2000">
                <a:solidFill>
                  <a:srgbClr val="000000"/>
                </a:solidFill>
              </a:defRPr>
            </a:pPr>
            <a:r>
              <a:t>keine Manipulation von Variablen</a:t>
            </a:r>
          </a:p>
          <a:p>
            <a:pPr marL="444500" marR="127000" indent="-317500" defTabSz="1300480">
              <a:spcBef>
                <a:spcPts val="1000"/>
              </a:spcBef>
              <a:buClr>
                <a:schemeClr val="accent5"/>
              </a:buClr>
              <a:buSzPct val="70000"/>
              <a:buFont typeface="Arial"/>
              <a:buChar char="▶︎"/>
              <a:defRPr sz="2000">
                <a:solidFill>
                  <a:srgbClr val="000000"/>
                </a:solidFill>
              </a:defRPr>
            </a:pPr>
            <a:r>
              <a:t>theoretisch angenommene Kausalrichtung der interessierenden Variablen</a:t>
            </a:r>
          </a:p>
          <a:p>
            <a:pPr marL="444500" marR="127000" indent="-317500" defTabSz="1300480">
              <a:spcBef>
                <a:spcPts val="1000"/>
              </a:spcBef>
              <a:buClr>
                <a:schemeClr val="accent5"/>
              </a:buClr>
              <a:buSzPct val="70000"/>
              <a:buFont typeface="Arial"/>
              <a:buChar char="▶︎"/>
              <a:defRPr sz="2000">
                <a:solidFill>
                  <a:srgbClr val="000000"/>
                </a:solidFill>
              </a:defRPr>
            </a:pPr>
            <a:r>
              <a:t>Beispiel: Zusammenhang zwischen wahrgenommener Kontrollierbarkeit (“UV”) und gefühltem Mitleid (“AV”) (Weiner et al., 1986)</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2" name="Übersicht Versuchspläne: Ex-Post-Facto &amp; Vorexperimentelle Anordnung"/>
          <p:cNvSpPr txBox="1"/>
          <p:nvPr>
            <p:ph type="body" idx="21"/>
          </p:nvPr>
        </p:nvSpPr>
        <p:spPr>
          <a:prstGeom prst="rect">
            <a:avLst/>
          </a:prstGeom>
        </p:spPr>
        <p:txBody>
          <a:bodyPr/>
          <a:lstStyle>
            <a:lvl1pPr marL="96519" marR="96519" indent="96519" defTabSz="988364">
              <a:defRPr sz="4712"/>
            </a:lvl1pPr>
          </a:lstStyle>
          <a:p>
            <a:pPr/>
            <a:r>
              <a:t>Übersicht Versuchspläne: Ex-Post-Facto &amp; Vorexperimentelle Anordnung</a:t>
            </a:r>
          </a:p>
        </p:txBody>
      </p:sp>
      <p:sp>
        <p:nvSpPr>
          <p:cNvPr id="273" name="Inhaltsplatzhalter 57"/>
          <p:cNvSpPr txBox="1"/>
          <p:nvPr/>
        </p:nvSpPr>
        <p:spPr>
          <a:xfrm>
            <a:off x="310369" y="1867128"/>
            <a:ext cx="11579289" cy="394240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127000" marR="127000" defTabSz="1300480">
              <a:spcBef>
                <a:spcPts val="1000"/>
              </a:spcBef>
              <a:defRPr sz="2000">
                <a:solidFill>
                  <a:srgbClr val="000000"/>
                </a:solidFill>
                <a:latin typeface="Roboto Condensed Bold"/>
                <a:ea typeface="Roboto Condensed Bold"/>
                <a:cs typeface="Roboto Condensed Bold"/>
                <a:sym typeface="Roboto Condensed Bold"/>
              </a:defRPr>
            </a:pPr>
            <a:r>
              <a:t>Ex-post-facto-Studie</a:t>
            </a:r>
          </a:p>
          <a:p>
            <a:pPr marL="444500" marR="127000" indent="-317500" defTabSz="1300480">
              <a:spcBef>
                <a:spcPts val="1000"/>
              </a:spcBef>
              <a:buClr>
                <a:schemeClr val="accent5"/>
              </a:buClr>
              <a:buSzPct val="70000"/>
              <a:buFont typeface="Arial"/>
              <a:buChar char="▶︎"/>
              <a:defRPr sz="2000">
                <a:solidFill>
                  <a:srgbClr val="000000"/>
                </a:solidFill>
              </a:defRPr>
            </a:pPr>
            <a:r>
              <a:t>simultane Erfassung einer AV und einer zeitlich zurückliegenden UV (sofern die Daten zugänglich sind)</a:t>
            </a:r>
          </a:p>
          <a:p>
            <a:pPr marL="444500" marR="127000" indent="-317500" defTabSz="1300480">
              <a:spcBef>
                <a:spcPts val="1000"/>
              </a:spcBef>
              <a:buClr>
                <a:schemeClr val="accent5"/>
              </a:buClr>
              <a:buSzPct val="70000"/>
              <a:buFont typeface="Arial"/>
              <a:buChar char="▶︎"/>
              <a:defRPr sz="2000">
                <a:solidFill>
                  <a:srgbClr val="000000"/>
                </a:solidFill>
              </a:defRPr>
            </a:pPr>
            <a:r>
              <a:t>Keine Möglichkeit zur Kausalinterpretation der Zusammenhänge (fehlende Kontrolle der Störvariablen, nachträgliche Zuordnung UV, AV)</a:t>
            </a:r>
          </a:p>
          <a:p>
            <a:pPr marL="444500" marR="127000" indent="-317500" defTabSz="1300480">
              <a:spcBef>
                <a:spcPts val="1000"/>
              </a:spcBef>
              <a:buClr>
                <a:schemeClr val="accent5"/>
              </a:buClr>
              <a:buSzPct val="70000"/>
              <a:buFont typeface="Arial"/>
              <a:buChar char="▶︎"/>
              <a:defRPr sz="2000">
                <a:solidFill>
                  <a:srgbClr val="000000"/>
                </a:solidFill>
              </a:defRPr>
            </a:pPr>
            <a:r>
              <a:t>Beispiel: Unterscheiden sich erfolgreiche von weniger erfolgreichen Manager durch höhere Schulabschlüsse?</a:t>
            </a:r>
          </a:p>
        </p:txBody>
      </p:sp>
      <p:sp>
        <p:nvSpPr>
          <p:cNvPr id="274" name="Inhaltsplatzhalter 4"/>
          <p:cNvSpPr txBox="1"/>
          <p:nvPr/>
        </p:nvSpPr>
        <p:spPr>
          <a:xfrm>
            <a:off x="217918" y="5382221"/>
            <a:ext cx="11579289" cy="394240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127000" marR="127000" defTabSz="1300480">
              <a:spcBef>
                <a:spcPts val="1000"/>
              </a:spcBef>
              <a:defRPr sz="2000">
                <a:solidFill>
                  <a:srgbClr val="000000"/>
                </a:solidFill>
                <a:latin typeface="Roboto Condensed Bold"/>
                <a:ea typeface="Roboto Condensed Bold"/>
                <a:cs typeface="Roboto Condensed Bold"/>
                <a:sym typeface="Roboto Condensed Bold"/>
              </a:defRPr>
            </a:pPr>
            <a:r>
              <a:t>Vorexperimentelle (ungültige) Designs</a:t>
            </a:r>
          </a:p>
          <a:p>
            <a:pPr marL="444500" marR="127000" indent="-317500" defTabSz="1300480">
              <a:spcBef>
                <a:spcPts val="1000"/>
              </a:spcBef>
              <a:buClr>
                <a:schemeClr val="accent5"/>
              </a:buClr>
              <a:buSzPct val="70000"/>
              <a:buFont typeface="Arial"/>
              <a:buChar char="▶︎"/>
              <a:defRPr sz="2000">
                <a:solidFill>
                  <a:srgbClr val="000000"/>
                </a:solidFill>
              </a:defRPr>
            </a:pPr>
            <a:r>
              <a:t>„nur“ Beschreibung</a:t>
            </a:r>
          </a:p>
          <a:p>
            <a:pPr marL="444500" marR="127000" indent="-317500" defTabSz="1300480">
              <a:spcBef>
                <a:spcPts val="1000"/>
              </a:spcBef>
              <a:buClr>
                <a:schemeClr val="accent5"/>
              </a:buClr>
              <a:buSzPct val="70000"/>
              <a:buFont typeface="Arial"/>
              <a:buChar char="▶︎"/>
              <a:defRPr sz="2000">
                <a:solidFill>
                  <a:srgbClr val="000000"/>
                </a:solidFill>
              </a:defRPr>
            </a:pPr>
            <a:r>
              <a:t>Untersuchung weist durchgängig für alle Vpn die gleiche Situation auf („Studie“, nur eine Faktorstufe wird untersucht) </a:t>
            </a:r>
          </a:p>
          <a:p>
            <a:pPr marL="444500" marR="127000" indent="-317500" defTabSz="1300480">
              <a:spcBef>
                <a:spcPts val="1000"/>
              </a:spcBef>
              <a:buClr>
                <a:schemeClr val="accent5"/>
              </a:buClr>
              <a:buSzPct val="70000"/>
              <a:buFont typeface="Arial"/>
              <a:buChar char="▶︎"/>
              <a:defRPr sz="2000">
                <a:solidFill>
                  <a:srgbClr val="000000"/>
                </a:solidFill>
              </a:defRPr>
            </a:pPr>
            <a:r>
              <a:t>ggf. für Pilotuntersuchung einsetzbar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7" name="Übersicht Versuchspläne: Feldstudie &amp; Quasi-Experiment"/>
          <p:cNvSpPr txBox="1"/>
          <p:nvPr>
            <p:ph type="body" idx="21"/>
          </p:nvPr>
        </p:nvSpPr>
        <p:spPr>
          <a:prstGeom prst="rect">
            <a:avLst/>
          </a:prstGeom>
        </p:spPr>
        <p:txBody>
          <a:bodyPr/>
          <a:lstStyle>
            <a:lvl1pPr marL="116839" marR="116839" indent="116839" defTabSz="1196441">
              <a:defRPr sz="5704"/>
            </a:lvl1pPr>
          </a:lstStyle>
          <a:p>
            <a:pPr/>
            <a:r>
              <a:t>Übersicht Versuchspläne: Feldstudie &amp; Quasi-Experiment</a:t>
            </a:r>
          </a:p>
        </p:txBody>
      </p:sp>
      <p:sp>
        <p:nvSpPr>
          <p:cNvPr id="278" name="Inhaltsplatzhalter 57"/>
          <p:cNvSpPr txBox="1"/>
          <p:nvPr/>
        </p:nvSpPr>
        <p:spPr>
          <a:xfrm>
            <a:off x="320792" y="1890241"/>
            <a:ext cx="12363217" cy="394240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127000" marR="127000" defTabSz="1300480">
              <a:spcBef>
                <a:spcPts val="1000"/>
              </a:spcBef>
              <a:defRPr sz="2000">
                <a:solidFill>
                  <a:srgbClr val="000000"/>
                </a:solidFill>
                <a:latin typeface="Roboto Condensed Bold"/>
                <a:ea typeface="Roboto Condensed Bold"/>
                <a:cs typeface="Roboto Condensed Bold"/>
                <a:sym typeface="Roboto Condensed Bold"/>
              </a:defRPr>
            </a:pPr>
            <a:r>
              <a:t>Feldstudie</a:t>
            </a:r>
            <a:endParaRPr b="1" sz="2800">
              <a:solidFill>
                <a:srgbClr val="00998A"/>
              </a:solidFill>
              <a:latin typeface="Arial"/>
              <a:ea typeface="Arial"/>
              <a:cs typeface="Arial"/>
              <a:sym typeface="Arial"/>
            </a:endParaRPr>
          </a:p>
          <a:p>
            <a:pPr marL="444500" marR="127000" indent="-317500" defTabSz="1300480">
              <a:spcBef>
                <a:spcPts val="1000"/>
              </a:spcBef>
              <a:buClr>
                <a:schemeClr val="accent5"/>
              </a:buClr>
              <a:buSzPct val="70000"/>
              <a:buFont typeface="Arial"/>
              <a:buChar char="▶︎"/>
              <a:defRPr sz="2000">
                <a:solidFill>
                  <a:srgbClr val="000000"/>
                </a:solidFill>
              </a:defRPr>
            </a:pPr>
            <a:r>
              <a:t>Beobachtung einer AV bei vorgegebener (nicht manipulierter) UV in der “natürlichen” Umgebung</a:t>
            </a:r>
          </a:p>
          <a:p>
            <a:pPr marL="444500" marR="127000" indent="-317500" defTabSz="1300480">
              <a:spcBef>
                <a:spcPts val="1000"/>
              </a:spcBef>
              <a:buClr>
                <a:schemeClr val="accent5"/>
              </a:buClr>
              <a:buSzPct val="70000"/>
              <a:buFont typeface="Arial"/>
              <a:buChar char="▶︎"/>
              <a:defRPr sz="2000">
                <a:solidFill>
                  <a:srgbClr val="000000"/>
                </a:solidFill>
              </a:defRPr>
            </a:pPr>
            <a:r>
              <a:t>eingeschränkte interne Validität, da keine Randomisierung und keine hinreichende Kontrolle von Situationsvariablen</a:t>
            </a:r>
          </a:p>
          <a:p>
            <a:pPr marL="444500" marR="127000" indent="-317500" defTabSz="1300480">
              <a:spcBef>
                <a:spcPts val="1000"/>
              </a:spcBef>
              <a:buClr>
                <a:schemeClr val="accent5"/>
              </a:buClr>
              <a:buSzPct val="70000"/>
              <a:buFont typeface="Arial"/>
              <a:buChar char="▶︎"/>
              <a:defRPr sz="2000">
                <a:solidFill>
                  <a:srgbClr val="000000"/>
                </a:solidFill>
              </a:defRPr>
            </a:pPr>
            <a:r>
              <a:t>hohe externe Validität</a:t>
            </a:r>
          </a:p>
          <a:p>
            <a:pPr marL="444500" marR="127000" indent="-317500" defTabSz="1300480">
              <a:spcBef>
                <a:spcPts val="1000"/>
              </a:spcBef>
              <a:buClr>
                <a:schemeClr val="accent5"/>
              </a:buClr>
              <a:buSzPct val="70000"/>
              <a:buFont typeface="Arial"/>
              <a:buChar char="▶︎"/>
              <a:defRPr sz="2000">
                <a:solidFill>
                  <a:srgbClr val="000000"/>
                </a:solidFill>
              </a:defRPr>
            </a:pPr>
            <a:r>
              <a:t>kausale Interpretation nur mit größter Vorsicht formulierbar</a:t>
            </a:r>
          </a:p>
          <a:p>
            <a:pPr marL="444500" marR="127000" indent="-317500" defTabSz="1300480">
              <a:spcBef>
                <a:spcPts val="1000"/>
              </a:spcBef>
              <a:buClr>
                <a:schemeClr val="accent5"/>
              </a:buClr>
              <a:buSzPct val="70000"/>
              <a:buFont typeface="Arial"/>
              <a:buChar char="▶︎"/>
              <a:defRPr sz="2000">
                <a:solidFill>
                  <a:srgbClr val="000000"/>
                </a:solidFill>
              </a:defRPr>
            </a:pPr>
            <a:r>
              <a:t>Beispiel: Unterscheiden sich Stadt- und Landbewohner bzgl. Lebenszufriedenheit?</a:t>
            </a:r>
          </a:p>
        </p:txBody>
      </p:sp>
      <p:sp>
        <p:nvSpPr>
          <p:cNvPr id="279" name="Inhaltsplatzhalter 4"/>
          <p:cNvSpPr txBox="1"/>
          <p:nvPr/>
        </p:nvSpPr>
        <p:spPr>
          <a:xfrm>
            <a:off x="343905" y="5497785"/>
            <a:ext cx="12110414" cy="257477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127000" marR="127000" defTabSz="1300480">
              <a:spcBef>
                <a:spcPts val="1000"/>
              </a:spcBef>
              <a:defRPr sz="2000">
                <a:solidFill>
                  <a:srgbClr val="000000"/>
                </a:solidFill>
                <a:latin typeface="Roboto Condensed Bold"/>
                <a:ea typeface="Roboto Condensed Bold"/>
                <a:cs typeface="Roboto Condensed Bold"/>
                <a:sym typeface="Roboto Condensed Bold"/>
              </a:defRPr>
            </a:pPr>
            <a:r>
              <a:t>Quasi-Experiment</a:t>
            </a:r>
          </a:p>
          <a:p>
            <a:pPr marL="444500" marR="127000" indent="-317500" defTabSz="1300480">
              <a:spcBef>
                <a:spcPts val="1000"/>
              </a:spcBef>
              <a:buClr>
                <a:schemeClr val="accent5"/>
              </a:buClr>
              <a:buSzPct val="70000"/>
              <a:buFont typeface="Arial"/>
              <a:buChar char="▶︎"/>
              <a:defRPr sz="2000">
                <a:solidFill>
                  <a:srgbClr val="000000"/>
                </a:solidFill>
              </a:defRPr>
            </a:pPr>
            <a:r>
              <a:t>Beobachtung einer AV bei vorgegebener (nicht manipulierter) UV unter kontrollierten (“Labor”-) Bedingungen</a:t>
            </a:r>
          </a:p>
          <a:p>
            <a:pPr marL="444500" marR="127000" indent="-317500" defTabSz="1300480">
              <a:spcBef>
                <a:spcPts val="1000"/>
              </a:spcBef>
              <a:buClr>
                <a:schemeClr val="accent5"/>
              </a:buClr>
              <a:buSzPct val="70000"/>
              <a:buFont typeface="Arial"/>
              <a:buChar char="▶︎"/>
              <a:defRPr sz="2000">
                <a:solidFill>
                  <a:srgbClr val="000000"/>
                </a:solidFill>
              </a:defRPr>
            </a:pPr>
            <a:r>
              <a:t>eingeschränkte interne Validität, da keine Randomisierung</a:t>
            </a:r>
          </a:p>
          <a:p>
            <a:pPr marL="444500" marR="127000" indent="-317500" defTabSz="1300480">
              <a:spcBef>
                <a:spcPts val="1000"/>
              </a:spcBef>
              <a:buClr>
                <a:schemeClr val="accent5"/>
              </a:buClr>
              <a:buSzPct val="70000"/>
              <a:buFont typeface="Arial"/>
              <a:buChar char="▶︎"/>
              <a:defRPr sz="2000">
                <a:solidFill>
                  <a:srgbClr val="000000"/>
                </a:solidFill>
              </a:defRPr>
            </a:pPr>
            <a:r>
              <a:t>da im Laborsetting durchgeführt, weniger externale Validität als Feldstudie</a:t>
            </a:r>
          </a:p>
          <a:p>
            <a:pPr marL="444500" marR="127000" indent="-317500" defTabSz="1300480">
              <a:spcBef>
                <a:spcPts val="1000"/>
              </a:spcBef>
              <a:buClr>
                <a:schemeClr val="accent5"/>
              </a:buClr>
              <a:buSzPct val="70000"/>
              <a:buFont typeface="Arial"/>
              <a:buChar char="▶︎"/>
              <a:defRPr sz="2000">
                <a:solidFill>
                  <a:srgbClr val="000000"/>
                </a:solidFill>
              </a:defRPr>
            </a:pPr>
            <a:r>
              <a:t>Beispiel: Haben Smartphone-Nutzer ein schlechteres Kurzzeitgedächtnis als Menschen ohne Smartphone?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Fußzeilenplatzhalter 2"/>
          <p:cNvSpPr txBox="1"/>
          <p:nvPr/>
        </p:nvSpPr>
        <p:spPr>
          <a:xfrm>
            <a:off x="2611797" y="9346696"/>
            <a:ext cx="7781206" cy="32743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defTabSz="1300480">
              <a:defRPr sz="1400">
                <a:solidFill>
                  <a:schemeClr val="accent1"/>
                </a:solidFill>
                <a:latin typeface="Arial"/>
                <a:ea typeface="Arial"/>
                <a:cs typeface="Arial"/>
                <a:sym typeface="Arial"/>
              </a:defRPr>
            </a:lvl1pPr>
          </a:lstStyle>
          <a:p>
            <a:pPr/>
            <a:r>
              <a:t>Dozent/-in | Empirisches Projekt</a:t>
            </a:r>
          </a:p>
        </p:txBody>
      </p:sp>
      <p:sp>
        <p:nvSpPr>
          <p:cNvPr id="282"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 name="Übersicht Versuchspläne: Feldexperiment &amp; Laborexperiment"/>
          <p:cNvSpPr txBox="1"/>
          <p:nvPr>
            <p:ph type="body" idx="21"/>
          </p:nvPr>
        </p:nvSpPr>
        <p:spPr>
          <a:prstGeom prst="rect">
            <a:avLst/>
          </a:prstGeom>
        </p:spPr>
        <p:txBody>
          <a:bodyPr/>
          <a:lstStyle>
            <a:lvl1pPr marL="107950" marR="107950" indent="107950" defTabSz="1105408">
              <a:defRPr sz="5270"/>
            </a:lvl1pPr>
          </a:lstStyle>
          <a:p>
            <a:pPr/>
            <a:r>
              <a:t>Übersicht Versuchspläne: Feldexperiment &amp; Laborexperiment</a:t>
            </a:r>
          </a:p>
        </p:txBody>
      </p:sp>
      <p:sp>
        <p:nvSpPr>
          <p:cNvPr id="284" name="Datumsplatzhalter 111"/>
          <p:cNvSpPr txBox="1"/>
          <p:nvPr/>
        </p:nvSpPr>
        <p:spPr>
          <a:xfrm>
            <a:off x="90538" y="9346696"/>
            <a:ext cx="2037420" cy="32743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defTabSz="1300480">
              <a:defRPr sz="1400">
                <a:solidFill>
                  <a:schemeClr val="accent1"/>
                </a:solidFill>
                <a:latin typeface="Arial"/>
                <a:ea typeface="Arial"/>
                <a:cs typeface="Arial"/>
                <a:sym typeface="Arial"/>
              </a:defRPr>
            </a:lvl1pPr>
          </a:lstStyle>
          <a:p>
            <a:pPr/>
            <a:r>
              <a:t>WS/SoSe 20XX</a:t>
            </a:r>
          </a:p>
        </p:txBody>
      </p:sp>
      <p:sp>
        <p:nvSpPr>
          <p:cNvPr id="285" name="Inhaltsplatzhalter 57"/>
          <p:cNvSpPr txBox="1"/>
          <p:nvPr/>
        </p:nvSpPr>
        <p:spPr>
          <a:xfrm>
            <a:off x="217918" y="1878685"/>
            <a:ext cx="11579289" cy="394240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127000" marR="127000" defTabSz="1300480">
              <a:spcBef>
                <a:spcPts val="1000"/>
              </a:spcBef>
              <a:defRPr sz="2000">
                <a:solidFill>
                  <a:srgbClr val="000000"/>
                </a:solidFill>
                <a:latin typeface="Roboto Condensed Bold"/>
                <a:ea typeface="Roboto Condensed Bold"/>
                <a:cs typeface="Roboto Condensed Bold"/>
                <a:sym typeface="Roboto Condensed Bold"/>
              </a:defRPr>
            </a:pPr>
            <a:r>
              <a:t>Feldexperiment</a:t>
            </a:r>
          </a:p>
          <a:p>
            <a:pPr marL="444500" marR="127000" indent="-317500" defTabSz="1300480">
              <a:spcBef>
                <a:spcPts val="1000"/>
              </a:spcBef>
              <a:buClr>
                <a:schemeClr val="accent5"/>
              </a:buClr>
              <a:buSzPct val="70000"/>
              <a:buFont typeface="Arial"/>
              <a:buChar char="▶︎"/>
              <a:defRPr sz="2000">
                <a:solidFill>
                  <a:srgbClr val="000000"/>
                </a:solidFill>
              </a:defRPr>
            </a:pPr>
            <a:r>
              <a:t>Beobachtung einer AV bei randomisierter Zuweisung zu Bedingungen der UV in der “natürlichen” Umgebung </a:t>
            </a:r>
          </a:p>
          <a:p>
            <a:pPr marL="444500" marR="127000" indent="-317500" defTabSz="1300480">
              <a:spcBef>
                <a:spcPts val="1000"/>
              </a:spcBef>
              <a:buClr>
                <a:schemeClr val="accent5"/>
              </a:buClr>
              <a:buSzPct val="70000"/>
              <a:buFont typeface="Arial"/>
              <a:buChar char="▶︎"/>
              <a:defRPr sz="2000">
                <a:solidFill>
                  <a:srgbClr val="000000"/>
                </a:solidFill>
              </a:defRPr>
            </a:pPr>
            <a:r>
              <a:t>geringere interne Validität als Laborexperiment, aber höhere externe Vailidität</a:t>
            </a:r>
          </a:p>
          <a:p>
            <a:pPr marL="444500" marR="127000" indent="-317500" defTabSz="1300480">
              <a:spcBef>
                <a:spcPts val="1000"/>
              </a:spcBef>
              <a:buClr>
                <a:schemeClr val="accent5"/>
              </a:buClr>
              <a:buSzPct val="70000"/>
              <a:buFont typeface="Arial"/>
              <a:buChar char="▶︎"/>
              <a:defRPr sz="2000">
                <a:solidFill>
                  <a:srgbClr val="000000"/>
                </a:solidFill>
              </a:defRPr>
            </a:pPr>
            <a:r>
              <a:t>Beispiel: Mit welcher Überredungstechnik kann man Studenten auf dem Campus am besten zum Blutspenden überreden? (Cialdini &amp; Ascani, 1976)</a:t>
            </a:r>
          </a:p>
        </p:txBody>
      </p:sp>
      <p:sp>
        <p:nvSpPr>
          <p:cNvPr id="286" name="Inhaltsplatzhalter 4"/>
          <p:cNvSpPr txBox="1"/>
          <p:nvPr/>
        </p:nvSpPr>
        <p:spPr>
          <a:xfrm>
            <a:off x="217918" y="5382221"/>
            <a:ext cx="11579289" cy="394240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127000" marR="127000" defTabSz="1300480">
              <a:spcBef>
                <a:spcPts val="1000"/>
              </a:spcBef>
              <a:defRPr sz="2000">
                <a:solidFill>
                  <a:srgbClr val="000000"/>
                </a:solidFill>
                <a:latin typeface="Roboto Condensed Bold"/>
                <a:ea typeface="Roboto Condensed Bold"/>
                <a:cs typeface="Roboto Condensed Bold"/>
                <a:sym typeface="Roboto Condensed Bold"/>
              </a:defRPr>
            </a:pPr>
            <a:r>
              <a:t>Laborexperiment</a:t>
            </a:r>
            <a:endParaRPr b="1" sz="2800">
              <a:solidFill>
                <a:srgbClr val="00998A"/>
              </a:solidFill>
              <a:latin typeface="Arial"/>
              <a:ea typeface="Arial"/>
              <a:cs typeface="Arial"/>
              <a:sym typeface="Arial"/>
            </a:endParaRPr>
          </a:p>
          <a:p>
            <a:pPr marL="444500" marR="127000" indent="-317500" defTabSz="1300480">
              <a:spcBef>
                <a:spcPts val="1000"/>
              </a:spcBef>
              <a:buClr>
                <a:schemeClr val="accent5"/>
              </a:buClr>
              <a:buSzPct val="70000"/>
              <a:buFont typeface="Arial"/>
              <a:buChar char="▶︎"/>
              <a:defRPr sz="2000">
                <a:solidFill>
                  <a:srgbClr val="000000"/>
                </a:solidFill>
              </a:defRPr>
            </a:pPr>
            <a:r>
              <a:t>Beobachtung einer AV bei randomisierter Zuweisung zu Bedingungen der UV in einer kontrollierten (daher meist „künstlichen“) Umgebung.</a:t>
            </a:r>
          </a:p>
          <a:p>
            <a:pPr marL="444500" marR="127000" indent="-317500" defTabSz="1300480">
              <a:spcBef>
                <a:spcPts val="1000"/>
              </a:spcBef>
              <a:buClr>
                <a:schemeClr val="accent5"/>
              </a:buClr>
              <a:buSzPct val="70000"/>
              <a:buFont typeface="Arial"/>
              <a:buChar char="▶︎"/>
              <a:defRPr sz="2000">
                <a:solidFill>
                  <a:srgbClr val="000000"/>
                </a:solidFill>
              </a:defRPr>
            </a:pPr>
            <a:r>
              <a:t>Vorteil: Durch die kontrollierte Laborumgebung werden viele potenzielle Störvariablen ausgeschaltet bzw. konstant gehalten.</a:t>
            </a:r>
          </a:p>
          <a:p>
            <a:pPr marL="444500" marR="127000" indent="-317500" defTabSz="1300480">
              <a:spcBef>
                <a:spcPts val="1000"/>
              </a:spcBef>
              <a:buClr>
                <a:schemeClr val="accent5"/>
              </a:buClr>
              <a:buSzPct val="70000"/>
              <a:buFont typeface="Arial"/>
              <a:buChar char="▶︎"/>
              <a:defRPr sz="2000">
                <a:solidFill>
                  <a:srgbClr val="000000"/>
                </a:solidFill>
              </a:defRPr>
            </a:pPr>
            <a:r>
              <a:t>ermöglicht die Überprüfung kausaler Wirkzusammenhänge</a:t>
            </a:r>
          </a:p>
          <a:p>
            <a:pPr marL="444500" marR="127000" indent="-317500" defTabSz="1300480">
              <a:spcBef>
                <a:spcPts val="1000"/>
              </a:spcBef>
              <a:buClr>
                <a:schemeClr val="accent5"/>
              </a:buClr>
              <a:buSzPct val="70000"/>
              <a:buFont typeface="Arial"/>
              <a:buChar char="▶︎"/>
              <a:defRPr sz="2000">
                <a:solidFill>
                  <a:srgbClr val="000000"/>
                </a:solidFill>
              </a:defRPr>
            </a:pPr>
            <a:r>
              <a:t>hohe interne Validität, geringe externe Validität</a:t>
            </a:r>
          </a:p>
          <a:p>
            <a:pPr marL="444500" marR="127000" indent="-317500" defTabSz="1300480">
              <a:spcBef>
                <a:spcPts val="1000"/>
              </a:spcBef>
              <a:buClr>
                <a:schemeClr val="accent5"/>
              </a:buClr>
              <a:buSzPct val="70000"/>
              <a:buFont typeface="Arial"/>
              <a:buChar char="▶︎"/>
              <a:defRPr sz="2000">
                <a:solidFill>
                  <a:srgbClr val="000000"/>
                </a:solidFill>
              </a:defRPr>
            </a:pPr>
            <a:r>
              <a:t>Beispiel: Einfluss des Zeitdrucks (UV) auf Entscheidungsstrategien (AV)</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