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D51ADE6A-740E-44AE-83CC-AE7238B6C88D}"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BBFC77FB-9ED0-4EC9-95AA-A1379042E648}"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ff">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4C3C2611-4C71-4FC5-86AE-919BDF0F9419}" styleName="">
    <a:tblBg/>
    <a:wholeTbl>
      <a:tcTxStyle b="off" i="off">
        <a:font>
          <a:latin typeface="Arial"/>
          <a:ea typeface="Arial"/>
          <a:cs typeface="Arial"/>
        </a:font>
        <a:srgbClr val="26262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6D9"/>
          </a:solidFill>
        </a:fill>
      </a:tcStyle>
    </a:wholeTbl>
    <a:band2H>
      <a:tcTxStyle b="def" i="def"/>
      <a:tcStyle>
        <a:tcBdr/>
        <a:fill>
          <a:solidFill>
            <a:srgbClr val="EBECED"/>
          </a:solidFill>
        </a:fill>
      </a:tcStyle>
    </a:band2H>
    <a:firstCol>
      <a:tcTxStyle b="de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de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508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def"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508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8F44A2F1-9E1F-4B54-A3A2-5F16C0AD49E2}" styleName="">
    <a:tblBg/>
    <a:wholeTbl>
      <a:tcTxStyle b="on" i="on">
        <a:font>
          <a:latin typeface="Arial"/>
          <a:ea typeface="Arial"/>
          <a:cs typeface="Arial"/>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4D6D9"/>
          </a:solidFill>
        </a:fill>
      </a:tcStyle>
    </a:wholeTbl>
    <a:band2H>
      <a:tcTxStyle b="def" i="def"/>
      <a:tcStyle>
        <a:tcBdr/>
        <a:fill>
          <a:solidFill>
            <a:srgbClr val="EBEC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def" i="def">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n-lt"/>
        <a:ea typeface="+mn-ea"/>
        <a:cs typeface="+mn-cs"/>
        <a:sym typeface="Helvetica Neue"/>
      </a:defRPr>
    </a:lvl1pPr>
    <a:lvl2pPr indent="228600" defTabSz="457200" latinLnBrk="0">
      <a:lnSpc>
        <a:spcPct val="117999"/>
      </a:lnSpc>
      <a:defRPr sz="3000">
        <a:latin typeface="+mn-lt"/>
        <a:ea typeface="+mn-ea"/>
        <a:cs typeface="+mn-cs"/>
        <a:sym typeface="Helvetica Neue"/>
      </a:defRPr>
    </a:lvl2pPr>
    <a:lvl3pPr indent="457200" defTabSz="457200" latinLnBrk="0">
      <a:lnSpc>
        <a:spcPct val="117999"/>
      </a:lnSpc>
      <a:defRPr sz="3000">
        <a:latin typeface="+mn-lt"/>
        <a:ea typeface="+mn-ea"/>
        <a:cs typeface="+mn-cs"/>
        <a:sym typeface="Helvetica Neue"/>
      </a:defRPr>
    </a:lvl3pPr>
    <a:lvl4pPr indent="685800" defTabSz="457200" latinLnBrk="0">
      <a:lnSpc>
        <a:spcPct val="117999"/>
      </a:lnSpc>
      <a:defRPr sz="3000">
        <a:latin typeface="+mn-lt"/>
        <a:ea typeface="+mn-ea"/>
        <a:cs typeface="+mn-cs"/>
        <a:sym typeface="Helvetica Neue"/>
      </a:defRPr>
    </a:lvl4pPr>
    <a:lvl5pPr indent="914400" defTabSz="457200" latinLnBrk="0">
      <a:lnSpc>
        <a:spcPct val="117999"/>
      </a:lnSpc>
      <a:defRPr sz="3000">
        <a:latin typeface="+mn-lt"/>
        <a:ea typeface="+mn-ea"/>
        <a:cs typeface="+mn-cs"/>
        <a:sym typeface="Helvetica Neue"/>
      </a:defRPr>
    </a:lvl5pPr>
    <a:lvl6pPr indent="1143000" defTabSz="457200" latinLnBrk="0">
      <a:lnSpc>
        <a:spcPct val="117999"/>
      </a:lnSpc>
      <a:defRPr sz="3000">
        <a:latin typeface="+mn-lt"/>
        <a:ea typeface="+mn-ea"/>
        <a:cs typeface="+mn-cs"/>
        <a:sym typeface="Helvetica Neue"/>
      </a:defRPr>
    </a:lvl6pPr>
    <a:lvl7pPr indent="1371600" defTabSz="457200" latinLnBrk="0">
      <a:lnSpc>
        <a:spcPct val="117999"/>
      </a:lnSpc>
      <a:defRPr sz="3000">
        <a:latin typeface="+mn-lt"/>
        <a:ea typeface="+mn-ea"/>
        <a:cs typeface="+mn-cs"/>
        <a:sym typeface="Helvetica Neue"/>
      </a:defRPr>
    </a:lvl7pPr>
    <a:lvl8pPr indent="1600200" defTabSz="457200" latinLnBrk="0">
      <a:lnSpc>
        <a:spcPct val="117999"/>
      </a:lnSpc>
      <a:defRPr sz="3000">
        <a:latin typeface="+mn-lt"/>
        <a:ea typeface="+mn-ea"/>
        <a:cs typeface="+mn-cs"/>
        <a:sym typeface="Helvetica Neue"/>
      </a:defRPr>
    </a:lvl8pPr>
    <a:lvl9pPr indent="1828800" defTabSz="457200" latinLnBrk="0">
      <a:lnSpc>
        <a:spcPct val="117999"/>
      </a:lnSpc>
      <a:defRPr sz="30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1_Titelfolie-hsan">
    <p:spTree>
      <p:nvGrpSpPr>
        <p:cNvPr id="1" name=""/>
        <p:cNvGrpSpPr/>
        <p:nvPr/>
      </p:nvGrpSpPr>
      <p:grpSpPr>
        <a:xfrm>
          <a:off x="0" y="0"/>
          <a:ext cx="0" cy="0"/>
          <a:chOff x="0" y="0"/>
          <a:chExt cx="0" cy="0"/>
        </a:xfrm>
      </p:grpSpPr>
      <p:sp>
        <p:nvSpPr>
          <p:cNvPr id="11" name="Titeltext"/>
          <p:cNvSpPr txBox="1"/>
          <p:nvPr>
            <p:ph type="title"/>
          </p:nvPr>
        </p:nvSpPr>
        <p:spPr>
          <a:xfrm>
            <a:off x="894079" y="3287927"/>
            <a:ext cx="11216642" cy="2482999"/>
          </a:xfrm>
          <a:prstGeom prst="rect">
            <a:avLst/>
          </a:prstGeom>
        </p:spPr>
        <p:txBody>
          <a:bodyPr lIns="48767" tIns="48767" rIns="48767" bIns="48767">
            <a:normAutofit fontScale="100000" lnSpcReduction="0"/>
          </a:bodyPr>
          <a:lstStyle>
            <a:lvl1pPr algn="r">
              <a:lnSpc>
                <a:spcPct val="100000"/>
              </a:lnSpc>
              <a:spcBef>
                <a:spcPts val="1000"/>
              </a:spcBef>
              <a:defRPr sz="8400">
                <a:solidFill>
                  <a:schemeClr val="accent5"/>
                </a:solidFill>
              </a:defRPr>
            </a:lvl1pPr>
          </a:lstStyle>
          <a:p>
            <a:pPr/>
            <a:r>
              <a:t>Titeltext</a:t>
            </a:r>
          </a:p>
        </p:txBody>
      </p:sp>
      <p:sp>
        <p:nvSpPr>
          <p:cNvPr id="12" name="Textebene 1…"/>
          <p:cNvSpPr txBox="1"/>
          <p:nvPr>
            <p:ph type="body" sz="quarter" idx="1"/>
          </p:nvPr>
        </p:nvSpPr>
        <p:spPr>
          <a:xfrm>
            <a:off x="894079" y="5821125"/>
            <a:ext cx="11216642" cy="1533761"/>
          </a:xfrm>
          <a:prstGeom prst="rect">
            <a:avLst/>
          </a:prstGeom>
        </p:spPr>
        <p:txBody>
          <a:bodyPr lIns="48767" tIns="48767" rIns="48767" bIns="48767"/>
          <a:lstStyle>
            <a:lvl1pPr marL="127000" indent="0" algn="r">
              <a:lnSpc>
                <a:spcPct val="90000"/>
              </a:lnSpc>
              <a:spcBef>
                <a:spcPts val="1400"/>
              </a:spcBef>
              <a:buSzTx/>
              <a:buNone/>
              <a:defRPr sz="3500">
                <a:solidFill>
                  <a:schemeClr val="accent6"/>
                </a:solidFill>
              </a:defRPr>
            </a:lvl1pPr>
            <a:lvl2pPr marL="127000" indent="457200" algn="r">
              <a:lnSpc>
                <a:spcPct val="90000"/>
              </a:lnSpc>
              <a:spcBef>
                <a:spcPts val="1400"/>
              </a:spcBef>
              <a:buSzTx/>
              <a:buNone/>
              <a:defRPr sz="3500">
                <a:solidFill>
                  <a:schemeClr val="accent1">
                    <a:lumOff val="12843"/>
                  </a:schemeClr>
                </a:solidFill>
              </a:defRPr>
            </a:lvl2pPr>
            <a:lvl3pPr marL="127000" indent="914400" algn="r">
              <a:lnSpc>
                <a:spcPct val="90000"/>
              </a:lnSpc>
              <a:spcBef>
                <a:spcPts val="1400"/>
              </a:spcBef>
              <a:buSzTx/>
              <a:buNone/>
              <a:defRPr sz="3500">
                <a:solidFill>
                  <a:srgbClr val="497CAA"/>
                </a:solidFill>
              </a:defRPr>
            </a:lvl3pPr>
            <a:lvl4pPr marL="127000" indent="1371600" algn="r">
              <a:lnSpc>
                <a:spcPct val="90000"/>
              </a:lnSpc>
              <a:spcBef>
                <a:spcPts val="1400"/>
              </a:spcBef>
              <a:buSzTx/>
              <a:buNone/>
              <a:defRPr sz="3500">
                <a:solidFill>
                  <a:srgbClr val="497CAA"/>
                </a:solidFill>
              </a:defRPr>
            </a:lvl4pPr>
            <a:lvl5pPr marL="127000" indent="1828800" algn="r">
              <a:lnSpc>
                <a:spcPct val="90000"/>
              </a:lnSpc>
              <a:spcBef>
                <a:spcPts val="1400"/>
              </a:spcBef>
              <a:buSzTx/>
              <a:buNone/>
              <a:defRPr sz="3500">
                <a:solidFill>
                  <a:srgbClr val="497CAA"/>
                </a:solidFill>
              </a:defRPr>
            </a:lvl5pPr>
          </a:lstStyle>
          <a:p>
            <a:pPr/>
            <a:r>
              <a:t>Textebene 1</a:t>
            </a:r>
          </a:p>
          <a:p>
            <a:pPr lvl="1"/>
            <a:r>
              <a:t>Textebene 2</a:t>
            </a:r>
          </a:p>
          <a:p>
            <a:pPr lvl="2"/>
            <a:r>
              <a:t>Textebene 3</a:t>
            </a:r>
          </a:p>
          <a:p>
            <a:pPr lvl="3"/>
            <a:r>
              <a:t>Textebene 4</a:t>
            </a:r>
          </a:p>
          <a:p>
            <a:pPr lvl="4"/>
            <a:r>
              <a:t>Textebene 5</a:t>
            </a:r>
          </a:p>
        </p:txBody>
      </p:sp>
      <p:sp>
        <p:nvSpPr>
          <p:cNvPr id="13" name="Rechteck 6"/>
          <p:cNvSpPr/>
          <p:nvPr/>
        </p:nvSpPr>
        <p:spPr>
          <a:xfrm>
            <a:off x="-1" y="1219199"/>
            <a:ext cx="13004801" cy="1333395"/>
          </a:xfrm>
          <a:prstGeom prst="rect">
            <a:avLst/>
          </a:prstGeom>
          <a:solidFill>
            <a:schemeClr val="accent5">
              <a:hueOff val="-326855"/>
              <a:satOff val="32847"/>
              <a:lumOff val="-6386"/>
            </a:schemeClr>
          </a:solidFill>
          <a:ln w="12700">
            <a:miter lim="400000"/>
          </a:ln>
        </p:spPr>
        <p:txBody>
          <a:bodyPr lIns="48767" tIns="48767" rIns="48767" bIns="48767" anchor="ctr"/>
          <a:lstStyle/>
          <a:p>
            <a:pPr marL="127000" marR="127000" algn="ctr" defTabSz="1300480">
              <a:lnSpc>
                <a:spcPct val="90000"/>
              </a:lnSpc>
              <a:spcBef>
                <a:spcPts val="1400"/>
              </a:spcBef>
              <a:defRPr sz="2000">
                <a:solidFill>
                  <a:srgbClr val="FFFFFF"/>
                </a:solidFill>
              </a:defRPr>
            </a:pPr>
          </a:p>
        </p:txBody>
      </p:sp>
      <p:pic>
        <p:nvPicPr>
          <p:cNvPr id="14" name="Grafik 7" descr="Grafik 7"/>
          <p:cNvPicPr>
            <a:picLocks noChangeAspect="1"/>
          </p:cNvPicPr>
          <p:nvPr/>
        </p:nvPicPr>
        <p:blipFill>
          <a:blip r:embed="rId2">
            <a:extLst/>
          </a:blip>
          <a:stretch>
            <a:fillRect/>
          </a:stretch>
        </p:blipFill>
        <p:spPr>
          <a:xfrm>
            <a:off x="906049" y="1611398"/>
            <a:ext cx="1836001" cy="578189"/>
          </a:xfrm>
          <a:prstGeom prst="rect">
            <a:avLst/>
          </a:prstGeom>
          <a:ln w="12700">
            <a:miter lim="400000"/>
          </a:ln>
        </p:spPr>
      </p:pic>
      <p:sp>
        <p:nvSpPr>
          <p:cNvPr id="15" name="Textfeld 8"/>
          <p:cNvSpPr txBox="1"/>
          <p:nvPr/>
        </p:nvSpPr>
        <p:spPr>
          <a:xfrm>
            <a:off x="2689703" y="1680274"/>
            <a:ext cx="9947252" cy="4404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p>
            <a:pPr algn="r" defTabSz="1300480">
              <a:defRPr sz="2000">
                <a:solidFill>
                  <a:srgbClr val="FFFFFF"/>
                </a:solidFill>
                <a:latin typeface="Open Sans Regular"/>
                <a:ea typeface="Open Sans Regular"/>
                <a:cs typeface="Open Sans Regular"/>
                <a:sym typeface="Open Sans Regular"/>
              </a:defRPr>
            </a:pPr>
            <a:r>
              <a:rPr>
                <a:latin typeface="Open Sans Bold"/>
                <a:ea typeface="Open Sans Bold"/>
                <a:cs typeface="Open Sans Bold"/>
                <a:sym typeface="Open Sans Bold"/>
              </a:rPr>
              <a:t>a</a:t>
            </a:r>
            <a:r>
              <a:t>ngewandte </a:t>
            </a:r>
            <a:r>
              <a:rPr>
                <a:latin typeface="Open Sans Bold"/>
                <a:ea typeface="Open Sans Bold"/>
                <a:cs typeface="Open Sans Bold"/>
                <a:sym typeface="Open Sans Bold"/>
              </a:rPr>
              <a:t>w</a:t>
            </a:r>
            <a:r>
              <a:t>irtschafts- und </a:t>
            </a:r>
            <a:r>
              <a:rPr>
                <a:latin typeface="Open Sans Bold"/>
                <a:ea typeface="Open Sans Bold"/>
                <a:cs typeface="Open Sans Bold"/>
                <a:sym typeface="Open Sans Bold"/>
              </a:rPr>
              <a:t>m</a:t>
            </a:r>
            <a:r>
              <a:t>edienpsychologie</a:t>
            </a:r>
          </a:p>
        </p:txBody>
      </p:sp>
      <p:pic>
        <p:nvPicPr>
          <p:cNvPr id="16" name="Grafik 11" descr="Grafik 11"/>
          <p:cNvPicPr>
            <a:picLocks noChangeAspect="1"/>
          </p:cNvPicPr>
          <p:nvPr/>
        </p:nvPicPr>
        <p:blipFill>
          <a:blip r:embed="rId3">
            <a:extLst/>
          </a:blip>
          <a:stretch>
            <a:fillRect/>
          </a:stretch>
        </p:blipFill>
        <p:spPr>
          <a:xfrm>
            <a:off x="10754250" y="8879478"/>
            <a:ext cx="1630034" cy="704467"/>
          </a:xfrm>
          <a:prstGeom prst="rect">
            <a:avLst/>
          </a:prstGeom>
          <a:ln w="12700">
            <a:miter lim="400000"/>
          </a:ln>
        </p:spPr>
      </p:pic>
      <p:sp>
        <p:nvSpPr>
          <p:cNvPr id="17" name="Foliennummer"/>
          <p:cNvSpPr txBox="1"/>
          <p:nvPr>
            <p:ph type="sldNum" sz="quarter" idx="2"/>
          </p:nvPr>
        </p:nvSpPr>
        <p:spPr>
          <a:xfrm>
            <a:off x="6285653" y="7802457"/>
            <a:ext cx="3034455" cy="393701"/>
          </a:xfrm>
          <a:prstGeom prst="rect">
            <a:avLst/>
          </a:prstGeom>
        </p:spPr>
        <p:txBody>
          <a:bodyPr wrap="none" lIns="48767" tIns="48767" rIns="48767" bIns="48767" anchor="ctr"/>
          <a:lstStyle>
            <a:lvl1pPr defTabSz="1300480">
              <a:defRPr sz="18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Foliennummer"/>
          <p:cNvSpPr txBox="1"/>
          <p:nvPr>
            <p:ph type="sldNum" sz="quarter" idx="2"/>
          </p:nvPr>
        </p:nvSpPr>
        <p:spPr>
          <a:xfrm>
            <a:off x="12534900" y="9144000"/>
            <a:ext cx="430358" cy="327432"/>
          </a:xfrm>
          <a:prstGeom prst="rect">
            <a:avLst/>
          </a:prstGeom>
        </p:spPr>
        <p:txBody>
          <a:bodyPr/>
          <a:lstStyle/>
          <a:p>
            <a:pPr/>
            <a:fld id="{86CB4B4D-7CA3-9044-876B-883B54F8677D}" type="slidenum"/>
          </a:p>
        </p:txBody>
      </p:sp>
      <p:sp>
        <p:nvSpPr>
          <p:cNvPr id="100" name="Titeltext"/>
          <p:cNvSpPr txBox="1"/>
          <p:nvPr>
            <p:ph type="body" sz="quarter" idx="21"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0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10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leer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0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Nur_Titel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16"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17"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stStyle>
          <a:p>
            <a:pPr/>
            <a:r>
              <a:t>Folientitel</a:t>
            </a:r>
          </a:p>
        </p:txBody>
      </p:sp>
      <p:sp>
        <p:nvSpPr>
          <p:cNvPr id="11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el_zwei_Hälften">
    <p:spTree>
      <p:nvGrpSpPr>
        <p:cNvPr id="1" name=""/>
        <p:cNvGrpSpPr/>
        <p:nvPr/>
      </p:nvGrpSpPr>
      <p:grpSpPr>
        <a:xfrm>
          <a:off x="0" y="0"/>
          <a:ext cx="0" cy="0"/>
          <a:chOff x="0" y="0"/>
          <a:chExt cx="0" cy="0"/>
        </a:xfrm>
      </p:grpSpPr>
      <p:sp>
        <p:nvSpPr>
          <p:cNvPr id="125"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26"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27"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12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
        <p:nvSpPr>
          <p:cNvPr id="129" name="Textebene 1…"/>
          <p:cNvSpPr txBox="1"/>
          <p:nvPr>
            <p:ph type="body" sz="half" idx="23"/>
          </p:nvPr>
        </p:nvSpPr>
        <p:spPr>
          <a:xfrm>
            <a:off x="6690359" y="1905000"/>
            <a:ext cx="6044166"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Textebene 1</a:t>
            </a:r>
          </a:p>
          <a:p>
            <a:pPr marL="444500" indent="-317500">
              <a:buClr>
                <a:schemeClr val="accent5"/>
              </a:buClr>
              <a:buFont typeface="Arial"/>
              <a:buChar char="▶︎"/>
            </a:pPr>
            <a:r>
              <a:t>Text</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Zwischenfolie">
    <p:spTree>
      <p:nvGrpSpPr>
        <p:cNvPr id="1" name=""/>
        <p:cNvGrpSpPr/>
        <p:nvPr/>
      </p:nvGrpSpPr>
      <p:grpSpPr>
        <a:xfrm>
          <a:off x="0" y="0"/>
          <a:ext cx="0" cy="0"/>
          <a:chOff x="0" y="0"/>
          <a:chExt cx="0" cy="0"/>
        </a:xfrm>
      </p:grpSpPr>
      <p:sp>
        <p:nvSpPr>
          <p:cNvPr id="24"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25" name="Titeltext"/>
          <p:cNvSpPr txBox="1"/>
          <p:nvPr>
            <p:ph type="title"/>
          </p:nvPr>
        </p:nvSpPr>
        <p:spPr>
          <a:xfrm>
            <a:off x="650239" y="4758266"/>
            <a:ext cx="11704322" cy="2406792"/>
          </a:xfrm>
          <a:prstGeom prst="rect">
            <a:avLst/>
          </a:prstGeom>
        </p:spPr>
        <p:txBody>
          <a:bodyPr/>
          <a:lstStyle>
            <a:lvl1pPr algn="r">
              <a:defRPr sz="8400">
                <a:solidFill>
                  <a:schemeClr val="accent5"/>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sp>
        <p:nvSpPr>
          <p:cNvPr id="3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3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34" name="Textebene 1"/>
          <p:cNvSpPr txBox="1"/>
          <p:nvPr>
            <p:ph type="body" idx="22" hasCustomPrompt="1"/>
          </p:nvPr>
        </p:nvSpPr>
        <p:spPr>
          <a:xfrm>
            <a:off x="282297" y="1905000"/>
            <a:ext cx="12248713"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3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tertitelund_Inhalt">
    <p:spTree>
      <p:nvGrpSpPr>
        <p:cNvPr id="1" name=""/>
        <p:cNvGrpSpPr/>
        <p:nvPr/>
      </p:nvGrpSpPr>
      <p:grpSpPr>
        <a:xfrm>
          <a:off x="0" y="0"/>
          <a:ext cx="0" cy="0"/>
          <a:chOff x="0" y="0"/>
          <a:chExt cx="0" cy="0"/>
        </a:xfrm>
      </p:grpSpPr>
      <p:sp>
        <p:nvSpPr>
          <p:cNvPr id="4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4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44" name="Textebene 1"/>
          <p:cNvSpPr txBox="1"/>
          <p:nvPr>
            <p:ph type="body" idx="22" hasCustomPrompt="1"/>
          </p:nvPr>
        </p:nvSpPr>
        <p:spPr>
          <a:xfrm>
            <a:off x="310913" y="1905000"/>
            <a:ext cx="12382974"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4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sp>
        <p:nvSpPr>
          <p:cNvPr id="5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5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5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Titel_rechts_Text">
    <p:spTree>
      <p:nvGrpSpPr>
        <p:cNvPr id="1" name=""/>
        <p:cNvGrpSpPr/>
        <p:nvPr/>
      </p:nvGrpSpPr>
      <p:grpSpPr>
        <a:xfrm>
          <a:off x="0" y="0"/>
          <a:ext cx="0" cy="0"/>
          <a:chOff x="0" y="0"/>
          <a:chExt cx="0" cy="0"/>
        </a:xfrm>
      </p:grpSpPr>
      <p:sp>
        <p:nvSpPr>
          <p:cNvPr id="6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6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63" name="Textebene 1"/>
          <p:cNvSpPr txBox="1"/>
          <p:nvPr>
            <p:ph type="body" sz="half" idx="22" hasCustomPrompt="1"/>
          </p:nvPr>
        </p:nvSpPr>
        <p:spPr>
          <a:xfrm>
            <a:off x="6238180" y="1905000"/>
            <a:ext cx="6760469" cy="6350000"/>
          </a:xfrm>
          <a:prstGeom prst="rect">
            <a:avLst/>
          </a:prstGeom>
        </p:spPr>
        <p:txBody>
          <a:bodyPr lIns="127000" tIns="127000" rIns="127000" bIns="127000">
            <a:normAutofit fontScale="100000" lnSpcReduction="0"/>
          </a:bodyPr>
          <a:lstStyle>
            <a:lvl1pPr marL="444500" indent="-317500">
              <a:buClr>
                <a:schemeClr val="accent5"/>
              </a:buClr>
              <a:buFont typeface="Arial"/>
              <a:buChar char="▶︎"/>
            </a:lvl1pPr>
          </a:lstStyle>
          <a:p>
            <a:pPr/>
            <a:r>
              <a:t>Standardtext hier eingeben</a:t>
            </a:r>
          </a:p>
        </p:txBody>
      </p:sp>
      <p:sp>
        <p:nvSpPr>
          <p:cNvPr id="6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a_Titel_links_Text">
    <p:spTree>
      <p:nvGrpSpPr>
        <p:cNvPr id="1" name=""/>
        <p:cNvGrpSpPr/>
        <p:nvPr/>
      </p:nvGrpSpPr>
      <p:grpSpPr>
        <a:xfrm>
          <a:off x="0" y="0"/>
          <a:ext cx="0" cy="0"/>
          <a:chOff x="0" y="0"/>
          <a:chExt cx="0" cy="0"/>
        </a:xfrm>
      </p:grpSpPr>
      <p:sp>
        <p:nvSpPr>
          <p:cNvPr id="7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7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73"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7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weiß">
    <p:spTree>
      <p:nvGrpSpPr>
        <p:cNvPr id="1" name=""/>
        <p:cNvGrpSpPr/>
        <p:nvPr/>
      </p:nvGrpSpPr>
      <p:grpSpPr>
        <a:xfrm>
          <a:off x="0" y="0"/>
          <a:ext cx="0" cy="0"/>
          <a:chOff x="0" y="0"/>
          <a:chExt cx="0" cy="0"/>
        </a:xfrm>
      </p:grpSpPr>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88" name="Foliennummer"/>
          <p:cNvSpPr txBox="1"/>
          <p:nvPr>
            <p:ph type="sldNum" sz="quarter" idx="2"/>
          </p:nvPr>
        </p:nvSpPr>
        <p:spPr>
          <a:xfrm>
            <a:off x="12530984" y="9143496"/>
            <a:ext cx="430344" cy="327432"/>
          </a:xfrm>
          <a:prstGeom prst="rect">
            <a:avLst/>
          </a:prstGeom>
        </p:spPr>
        <p:txBody>
          <a:bodyPr/>
          <a:lstStyle/>
          <a:p>
            <a:pPr/>
            <a:fld id="{86CB4B4D-7CA3-9044-876B-883B54F8677D}" type="slidenum"/>
          </a:p>
        </p:txBody>
      </p:sp>
      <p:sp>
        <p:nvSpPr>
          <p:cNvPr id="89" name="Textebene 1"/>
          <p:cNvSpPr txBox="1"/>
          <p:nvPr>
            <p:ph type="body" idx="21" hasCustomPrompt="1"/>
          </p:nvPr>
        </p:nvSpPr>
        <p:spPr>
          <a:xfrm>
            <a:off x="233931" y="1905000"/>
            <a:ext cx="12294193" cy="6350000"/>
          </a:xfrm>
          <a:prstGeom prst="rect">
            <a:avLst/>
          </a:prstGeom>
        </p:spPr>
        <p:txBody>
          <a:bodyPr lIns="48767" tIns="48767" rIns="48767" bIns="48767">
            <a:normAutofit fontScale="100000" lnSpcReduction="0"/>
          </a:bodyPr>
          <a:lstStyle>
            <a:lvl1pPr marL="444500" indent="-317500">
              <a:buClr>
                <a:schemeClr val="accent5"/>
              </a:buClr>
              <a:buFont typeface="Arial"/>
              <a:buChar char="▶︎"/>
            </a:lvl1pPr>
          </a:lstStyle>
          <a:p>
            <a:pPr/>
            <a:r>
              <a:t>Standardtext hier eingeben</a:t>
            </a:r>
          </a:p>
        </p:txBody>
      </p:sp>
      <p:sp>
        <p:nvSpPr>
          <p:cNvPr id="90" name="Titeltext"/>
          <p:cNvSpPr txBox="1"/>
          <p:nvPr>
            <p:ph type="body" sz="quarter" idx="22"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9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9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liennummer"/>
          <p:cNvSpPr txBox="1"/>
          <p:nvPr>
            <p:ph type="sldNum" sz="quarter" idx="2"/>
          </p:nvPr>
        </p:nvSpPr>
        <p:spPr>
          <a:xfrm>
            <a:off x="10795000" y="9137650"/>
            <a:ext cx="2029566" cy="327432"/>
          </a:xfrm>
          <a:prstGeom prst="rect">
            <a:avLst/>
          </a:prstGeom>
          <a:ln w="12700">
            <a:miter lim="400000"/>
          </a:ln>
        </p:spPr>
        <p:txBody>
          <a:bodyPr lIns="65023" tIns="65023" rIns="65023" bIns="65023">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3" name="Titeltext"/>
          <p:cNvSpPr txBox="1"/>
          <p:nvPr>
            <p:ph type="title"/>
          </p:nvPr>
        </p:nvSpPr>
        <p:spPr>
          <a:xfrm>
            <a:off x="650239" y="130950"/>
            <a:ext cx="11704322" cy="21448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lstStyle/>
          <a:p>
            <a:pPr/>
            <a:r>
              <a:t>Titeltext</a:t>
            </a:r>
          </a:p>
        </p:txBody>
      </p:sp>
      <p:sp>
        <p:nvSpPr>
          <p:cNvPr id="4" name="Textebene 1…"/>
          <p:cNvSpPr txBox="1"/>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1pPr>
      <a:lvl2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2pPr>
      <a:lvl3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3pPr>
      <a:lvl4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4pPr>
      <a:lvl5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5pPr>
      <a:lvl6pPr marL="127000" marR="127000" indent="4572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6pPr>
      <a:lvl7pPr marL="127000" marR="127000" indent="9144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7pPr>
      <a:lvl8pPr marL="127000" marR="127000" indent="13716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8pPr>
      <a:lvl9pPr marL="127000" marR="127000" indent="18288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9pPr>
    </p:titleStyle>
    <p:bodyStyle>
      <a:lvl1pPr marL="438727" marR="127000" indent="-311727" algn="l" defTabSz="1300480" rtl="0" latinLnBrk="0">
        <a:lnSpc>
          <a:spcPct val="100000"/>
        </a:lnSpc>
        <a:spcBef>
          <a:spcPts val="1000"/>
        </a:spcBef>
        <a:spcAft>
          <a:spcPts val="0"/>
        </a:spcAft>
        <a:buClrTx/>
        <a:buSzPct val="70000"/>
        <a:buFontTx/>
        <a:buChar char="-"/>
        <a:tabLst/>
        <a:defRPr b="0" baseline="0" cap="none" i="0" spc="0" strike="noStrike" sz="2000" u="none">
          <a:solidFill>
            <a:srgbClr val="000000"/>
          </a:solidFill>
          <a:uFillTx/>
          <a:latin typeface="+mj-lt"/>
          <a:ea typeface="+mj-ea"/>
          <a:cs typeface="+mj-cs"/>
          <a:sym typeface="Roboto Condensed Regular"/>
        </a:defRPr>
      </a:lvl1pPr>
      <a:lvl2pPr marL="869950" marR="127000" indent="-285750" algn="l" defTabSz="1300480" rtl="0" latinLnBrk="0">
        <a:lnSpc>
          <a:spcPct val="100000"/>
        </a:lnSpc>
        <a:spcBef>
          <a:spcPts val="1000"/>
        </a:spcBef>
        <a:spcAft>
          <a:spcPts val="0"/>
        </a:spcAft>
        <a:buClrTx/>
        <a:buSzPct val="50000"/>
        <a:buFontTx/>
        <a:buChar char="+"/>
        <a:tabLst/>
        <a:defRPr b="0" baseline="0" cap="none" i="0" spc="0" strike="noStrike" sz="2000" u="none">
          <a:solidFill>
            <a:srgbClr val="000000"/>
          </a:solidFill>
          <a:uFillTx/>
          <a:latin typeface="+mj-lt"/>
          <a:ea typeface="+mj-ea"/>
          <a:cs typeface="+mj-cs"/>
          <a:sym typeface="Roboto Condensed Regular"/>
        </a:defRPr>
      </a:lvl2pPr>
      <a:lvl3pPr marL="1295400" marR="127000" indent="-254000" algn="l" defTabSz="1300480" rtl="0" latinLnBrk="0">
        <a:lnSpc>
          <a:spcPct val="100000"/>
        </a:lnSpc>
        <a:spcBef>
          <a:spcPts val="1000"/>
        </a:spcBef>
        <a:spcAft>
          <a:spcPts val="0"/>
        </a:spcAft>
        <a:buClrTx/>
        <a:buSzPct val="35000"/>
        <a:buFontTx/>
        <a:buChar char="•"/>
        <a:tabLst/>
        <a:defRPr b="0" baseline="0" cap="none" i="0" spc="0" strike="noStrike" sz="2000" u="none">
          <a:solidFill>
            <a:srgbClr val="000000"/>
          </a:solidFill>
          <a:uFillTx/>
          <a:latin typeface="+mj-lt"/>
          <a:ea typeface="+mj-ea"/>
          <a:cs typeface="+mj-cs"/>
          <a:sym typeface="Roboto Condensed Regular"/>
        </a:defRPr>
      </a:lvl3pPr>
      <a:lvl4pPr marL="1784350" marR="127000" indent="-285750" algn="l" defTabSz="1300480" rtl="0" latinLnBrk="0">
        <a:lnSpc>
          <a:spcPct val="100000"/>
        </a:lnSpc>
        <a:spcBef>
          <a:spcPts val="1000"/>
        </a:spcBef>
        <a:spcAft>
          <a:spcPts val="0"/>
        </a:spcAft>
        <a:buClrTx/>
        <a:buSzPct val="100000"/>
        <a:buFontTx/>
        <a:buChar char="➢"/>
        <a:tabLst/>
        <a:defRPr b="0" baseline="0" cap="none" i="0" spc="0" strike="noStrike" sz="2000" u="none">
          <a:solidFill>
            <a:srgbClr val="000000"/>
          </a:solidFill>
          <a:uFillTx/>
          <a:latin typeface="+mj-lt"/>
          <a:ea typeface="+mj-ea"/>
          <a:cs typeface="+mj-cs"/>
          <a:sym typeface="Roboto Condensed Regular"/>
        </a:defRPr>
      </a:lvl4pPr>
      <a:lvl5pPr marL="22823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5pPr>
      <a:lvl6pPr marL="27395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6pPr>
      <a:lvl7pPr marL="31967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7pPr>
      <a:lvl8pPr marL="36539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8pPr>
      <a:lvl9pPr marL="41111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3.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tif"/></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3.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Relationship Id="rId3" Type="http://schemas.openxmlformats.org/officeDocument/2006/relationships/hyperlink" Target="https://www.flickr.com/photos/kmdoncaster/26122812592/in/photolist-FNof5y-2mc1A2s-2kSxmNC-9An8PY-9An8LC-eboiZc-eboiTv-9BNZtA-9sBhxS-9Ajcbp-9sBhzA-9BNZoL-4DWUsp-9syhsz-4EvJMV-9BNZrW-9BL46M-2kC1HRF-9y85Rw-e8JHK8-4JX3KL-4JSNtK-4JX2Vw-2iUjATa-4JX46G-Luntri-9KDBVQ-9tLgsd-2ygkj-JZnPs-bJTzvP-qHaiwG-2iRbhkz-2m7z6zP-p93AWU-byze8N-4FEXmd-dQXTU3-4FALw6-4FEXvj-4FEXxU-5kmhH-ahDb3-4FALmT-4FEXo5-4FALyX-2mZ4Z7Y-6hBJ8T-25qHpvX-e6b7Wx"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docs.google.com/forms/d/e/1FAIpQLSfOXrpymPxrBHsrLGeXqgFNiYjInojcXYfpGT6_Z9DLhmi1rA/viewform?usp=sf_link" TargetMode="External"/><Relationship Id="rId3" Type="http://schemas.openxmlformats.org/officeDocument/2006/relationships/hyperlink" Target="https://docs.google.com/spreadsheets/d/11jnVSgVbz280E7oFHgQQP-G-QghlWV9CLl9ykDnfjwc/edit?usp=sharing" TargetMode="External"/><Relationship Id="rId4" Type="http://schemas.openxmlformats.org/officeDocument/2006/relationships/hyperlink" Target="https://forms.gle/U2DwDWmzQxfFGEaE7" TargetMode="External"/><Relationship Id="rId5" Type="http://schemas.openxmlformats.org/officeDocument/2006/relationships/hyperlink" Target="https://docs.google.com/spreadsheets/d/1VQV6NwTY6m1CygrZ-xK002TEfq7ggm-V4J4ES8SUNTA/edit?usp=sharing" TargetMode="Externa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www.apple.com/de/" TargetMode="External"/><Relationship Id="rId3" Type="http://schemas.openxmlformats.org/officeDocument/2006/relationships/hyperlink" Target="http://journals.plos.org/plosone/article?id=10.1371/journal.pone.0019516" TargetMode="External"/><Relationship Id="rId4" Type="http://schemas.openxmlformats.org/officeDocument/2006/relationships/hyperlink" Target="http://journals.plos.org/plosone/article?id=10.1371/journal.pone.0073791" TargetMode="External"/><Relationship Id="rId5" Type="http://schemas.openxmlformats.org/officeDocument/2006/relationships/hyperlink" Target="http://journals.plos.org/plosone/article?id=10.1371/journal.pone.0046362" TargetMode="External"/><Relationship Id="rId6" Type="http://schemas.openxmlformats.org/officeDocument/2006/relationships/hyperlink" Target="http://journals.plos.org/plosone/article?id=10.1371/journal.pone.0000039" TargetMode="External"/><Relationship Id="rId7" Type="http://schemas.openxmlformats.org/officeDocument/2006/relationships/hyperlink" Target="http://journals.plos.org/plosone/article?id=10.1371/journal.pone.0111081" TargetMode="External"/><Relationship Id="rId8" Type="http://schemas.openxmlformats.org/officeDocument/2006/relationships/hyperlink" Target="http://journals.plos.org/plosone/article?id=10.1371/journal.pone.0040259" TargetMode="External"/><Relationship Id="rId9" Type="http://schemas.openxmlformats.org/officeDocument/2006/relationships/hyperlink" Target="http://journals.plos.org/plosone/article?id=10.1371/journal.pone.0029265" TargetMode="External"/><Relationship Id="rId10" Type="http://schemas.openxmlformats.org/officeDocument/2006/relationships/hyperlink" Target="http://journals.plos.org/plosone/article?id=10.1371/journal.pone.0029081" TargetMode="External"/><Relationship Id="rId11" Type="http://schemas.openxmlformats.org/officeDocument/2006/relationships/hyperlink" Target="http://journals.plos.org/plosone/article?id=10.1371/journal.pone.0053713" TargetMode="External"/><Relationship Id="rId12" Type="http://schemas.openxmlformats.org/officeDocument/2006/relationships/hyperlink" Target="http://journals.plos.org/plosone/article?id=10.1371/journal.pone.0071327" TargetMode="External"/><Relationship Id="rId13" Type="http://schemas.openxmlformats.org/officeDocument/2006/relationships/hyperlink" Target="http://journals.plos.org/plosone/article?id=10.1371/journal.pone.0093927" TargetMode="External"/></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sesp.org/files/The%20Moderator-Baron.pdf" TargetMode="External"/></Relationships>

</file>

<file path=ppt/slides/_rels/slide69.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7.png"/><Relationship Id="rId3" Type="http://schemas.openxmlformats.org/officeDocument/2006/relationships/image" Target="../media/image18.png"/></Relationships>

</file>

<file path=ppt/slides/_rels/slide7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sesp.org/files/The%20Moderator-Baron.pdf" TargetMode="External"/></Relationships>

</file>

<file path=ppt/slides/_rels/slide7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Interventionelle Versuchspläne"/>
          <p:cNvSpPr txBox="1"/>
          <p:nvPr>
            <p:ph type="ctrTitle"/>
          </p:nvPr>
        </p:nvSpPr>
        <p:spPr>
          <a:prstGeom prst="rect">
            <a:avLst/>
          </a:prstGeom>
        </p:spPr>
        <p:txBody>
          <a:bodyPr/>
          <a:lstStyle/>
          <a:p>
            <a:pPr/>
            <a:r>
              <a:t>Interventionelle Versuchspläne</a:t>
            </a:r>
          </a:p>
        </p:txBody>
      </p:sp>
      <p:sp>
        <p:nvSpPr>
          <p:cNvPr id="139" name="Thema 04"/>
          <p:cNvSpPr txBox="1"/>
          <p:nvPr>
            <p:ph type="subTitle" sz="quarter" idx="1"/>
          </p:nvPr>
        </p:nvSpPr>
        <p:spPr>
          <a:prstGeom prst="rect">
            <a:avLst/>
          </a:prstGeom>
        </p:spPr>
        <p:txBody>
          <a:bodyPr/>
          <a:lstStyle/>
          <a:p>
            <a:pPr/>
            <a:r>
              <a:t>Thema 04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9" name="Der Effekt ist eine Funktion von fünf Größen"/>
          <p:cNvSpPr txBox="1"/>
          <p:nvPr>
            <p:ph type="body" idx="21"/>
          </p:nvPr>
        </p:nvSpPr>
        <p:spPr>
          <a:prstGeom prst="rect">
            <a:avLst/>
          </a:prstGeom>
        </p:spPr>
        <p:txBody>
          <a:bodyPr/>
          <a:lstStyle/>
          <a:p>
            <a:pPr/>
            <a:r>
              <a:t>Der Effekt ist eine Funktion von fünf Größen</a:t>
            </a:r>
          </a:p>
        </p:txBody>
      </p:sp>
      <p:pic>
        <p:nvPicPr>
          <p:cNvPr id="190" name="p2.png" descr="p2.png"/>
          <p:cNvPicPr>
            <a:picLocks noChangeAspect="1"/>
          </p:cNvPicPr>
          <p:nvPr/>
        </p:nvPicPr>
        <p:blipFill>
          <a:blip r:embed="rId2">
            <a:extLst/>
          </a:blip>
          <a:stretch>
            <a:fillRect/>
          </a:stretch>
        </p:blipFill>
        <p:spPr>
          <a:xfrm>
            <a:off x="4618752" y="2819117"/>
            <a:ext cx="5285089" cy="6007383"/>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Die fünf Determinanten eines Effekts"/>
          <p:cNvSpPr txBox="1"/>
          <p:nvPr>
            <p:ph type="body" idx="21"/>
          </p:nvPr>
        </p:nvSpPr>
        <p:spPr>
          <a:prstGeom prst="rect">
            <a:avLst/>
          </a:prstGeom>
        </p:spPr>
        <p:txBody>
          <a:bodyPr/>
          <a:lstStyle/>
          <a:p>
            <a:pPr/>
            <a:r>
              <a:t>Die fünf Determinanten eines Effekts</a:t>
            </a:r>
          </a:p>
        </p:txBody>
      </p:sp>
      <p:sp>
        <p:nvSpPr>
          <p:cNvPr id="194" name="Ursache (U) – wie?…"/>
          <p:cNvSpPr txBox="1"/>
          <p:nvPr>
            <p:ph type="body" idx="22"/>
          </p:nvPr>
        </p:nvSpPr>
        <p:spPr>
          <a:xfrm>
            <a:off x="282297" y="1905000"/>
            <a:ext cx="12274335" cy="7149435"/>
          </a:xfrm>
          <a:prstGeom prst="rect">
            <a:avLst/>
          </a:prstGeom>
        </p:spPr>
        <p:txBody>
          <a:bodyPr/>
          <a:lstStyle/>
          <a:p>
            <a:pPr/>
            <a:r>
              <a:t>Ursache (U) – wie?</a:t>
            </a:r>
          </a:p>
          <a:p>
            <a:pPr lvl="1" marL="774700" indent="-190500">
              <a:buClr>
                <a:schemeClr val="accent5"/>
              </a:buClr>
              <a:buFont typeface="Arial"/>
              <a:buChar char="▶︎"/>
            </a:pPr>
            <a:r>
              <a:t>Damit ist das Treatment gemeint, soweit es die Ursache für den Effekt ist.</a:t>
            </a:r>
          </a:p>
          <a:p>
            <a:pPr lvl="1" marL="774700" indent="-190500">
              <a:buClr>
                <a:schemeClr val="accent5"/>
              </a:buClr>
              <a:buFont typeface="Arial"/>
              <a:buChar char="▶︎"/>
            </a:pPr>
            <a:r>
              <a:t>Art und Menge des Treatment spielt natürlich eine Rolle (50 mg Ibuprofen wirken anders als 500 mg).</a:t>
            </a:r>
          </a:p>
          <a:p>
            <a:pPr/>
            <a:r>
              <a:t>Versuchsobjekte (O) – wer?</a:t>
            </a:r>
          </a:p>
          <a:p>
            <a:pPr lvl="1" marL="774700" indent="-190500">
              <a:buClr>
                <a:schemeClr val="accent5"/>
              </a:buClr>
              <a:buFont typeface="Arial"/>
              <a:buChar char="▶︎"/>
            </a:pPr>
            <a:r>
              <a:t>Häufig Personen in der Psychologie, aber auch Firmen, Teams etc.</a:t>
            </a:r>
          </a:p>
          <a:p>
            <a:pPr lvl="1" marL="774700" indent="-190500">
              <a:buClr>
                <a:schemeClr val="accent5"/>
              </a:buClr>
              <a:buFont typeface="Arial"/>
              <a:buChar char="▶︎"/>
            </a:pPr>
            <a:r>
              <a:t>Auf dem Versuchsobjekt werden das Treatment angewendet und die Effekte gemessen.</a:t>
            </a:r>
          </a:p>
          <a:p>
            <a:pPr lvl="1" marL="774700" indent="-190500">
              <a:buClr>
                <a:schemeClr val="accent5"/>
              </a:buClr>
              <a:buFont typeface="Arial"/>
              <a:buChar char="▶︎"/>
            </a:pPr>
            <a:r>
              <a:t>Die Effekte können als zwischen den Versuchsobjekten variieren.</a:t>
            </a:r>
          </a:p>
          <a:p>
            <a:pPr/>
            <a:r>
              <a:t>Zeit (Z) – wann?</a:t>
            </a:r>
          </a:p>
          <a:p>
            <a:pPr lvl="1" marL="774700" indent="-190500">
              <a:buClr>
                <a:schemeClr val="accent5"/>
              </a:buClr>
              <a:buFont typeface="Arial"/>
              <a:buChar char="▶︎"/>
            </a:pPr>
            <a:r>
              <a:t>Der Effekt hängt vom Zeit des Treatments ab und von der Periode zwischen Applikation und Messung des Effekts.</a:t>
            </a:r>
          </a:p>
          <a:p>
            <a:pPr/>
            <a:r>
              <a:t>Rahmen (R) – wo?</a:t>
            </a:r>
          </a:p>
          <a:p>
            <a:pPr lvl="1" marL="774700" indent="-190500">
              <a:buClr>
                <a:schemeClr val="accent5"/>
              </a:buClr>
              <a:buFont typeface="Arial"/>
              <a:buChar char="▶︎"/>
            </a:pPr>
            <a:r>
              <a:t>Eine Kopfschmerztablette wirkt vielleicht besser, wenn sie während eines entspannenden Bades an einem ruhigen Abend zuhause eingenommen wird (als während eines stressigen Projektmeetings).</a:t>
            </a:r>
          </a:p>
          <a:p>
            <a:pPr/>
            <a:r>
              <a:t>Messinstrument (M) – was?</a:t>
            </a:r>
          </a:p>
          <a:p>
            <a:pPr lvl="1" marL="774700" indent="-190500">
              <a:buClr>
                <a:schemeClr val="accent5"/>
              </a:buClr>
              <a:buFont typeface="Arial"/>
              <a:buChar char="▶︎"/>
            </a:pPr>
            <a:r>
              <a:t>Je nach verwendeten Messinstrument oder Zielvariablen können die Effekte des Treatments deutlicher oder weniger deutlich zum Tragen kommen.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7" name="Effektstärke als Funktion der fünf Determinanten"/>
          <p:cNvSpPr txBox="1"/>
          <p:nvPr>
            <p:ph type="body" idx="21"/>
          </p:nvPr>
        </p:nvSpPr>
        <p:spPr>
          <a:prstGeom prst="rect">
            <a:avLst/>
          </a:prstGeom>
        </p:spPr>
        <p:txBody>
          <a:bodyPr/>
          <a:lstStyle/>
          <a:p>
            <a:pPr/>
            <a:r>
              <a:t>Effektstärke als Funktion der fünf Determinanten</a:t>
            </a:r>
          </a:p>
        </p:txBody>
      </p:sp>
      <p:sp>
        <p:nvSpPr>
          <p:cNvPr id="198" name="Gleichung"/>
          <p:cNvSpPr txBox="1"/>
          <p:nvPr/>
        </p:nvSpPr>
        <p:spPr>
          <a:xfrm>
            <a:off x="3806168" y="4562094"/>
            <a:ext cx="4821461" cy="629413"/>
          </a:xfrm>
          <a:prstGeom prst="rect">
            <a:avLst/>
          </a:prstGeom>
          <a:ln w="12700">
            <a:miter lim="400000"/>
          </a:ln>
        </p:spPr>
        <p:txBody>
          <a:bodyPr wrap="none" lIns="0" tIns="0" rIns="0" bIns="0">
            <a:spAutoFit/>
          </a:bodyPr>
          <a:lstStyle/>
          <a:p>
            <a:pPr latinLnBrk="1">
              <a:defRPr>
                <a:solidFill>
                  <a:srgbClr val="000000"/>
                </a:solidFill>
              </a:defRPr>
            </a:pPr>
            <a14:m>
              <m:oMathPara>
                <m:oMathParaPr>
                  <m:jc m:val="centerGroup"/>
                </m:oMathParaPr>
                <m:oMath>
                  <m:r>
                    <a:rPr xmlns:a="http://schemas.openxmlformats.org/drawingml/2006/main" sz="5600" i="1">
                      <a:solidFill>
                        <a:srgbClr val="262626"/>
                      </a:solidFill>
                      <a:latin typeface="Cambria Math" panose="02040503050406030204" pitchFamily="18" charset="0"/>
                    </a:rPr>
                    <m:t>E</m:t>
                  </m:r>
                  <m:r>
                    <a:rPr xmlns:a="http://schemas.openxmlformats.org/drawingml/2006/main" sz="5600" i="1">
                      <a:solidFill>
                        <a:srgbClr val="262626"/>
                      </a:solidFill>
                      <a:latin typeface="Cambria Math" panose="02040503050406030204" pitchFamily="18" charset="0"/>
                    </a:rPr>
                    <m:t>S</m:t>
                  </m:r>
                  <m:r>
                    <a:rPr xmlns:a="http://schemas.openxmlformats.org/drawingml/2006/main" sz="5600" i="1">
                      <a:solidFill>
                        <a:srgbClr val="262626"/>
                      </a:solidFill>
                      <a:latin typeface="Cambria Math" panose="02040503050406030204" pitchFamily="18" charset="0"/>
                    </a:rPr>
                    <m:t>=</m:t>
                  </m:r>
                  <m:r>
                    <a:rPr xmlns:a="http://schemas.openxmlformats.org/drawingml/2006/main" sz="5600" i="1">
                      <a:solidFill>
                        <a:srgbClr val="262626"/>
                      </a:solidFill>
                      <a:latin typeface="Cambria Math" panose="02040503050406030204" pitchFamily="18" charset="0"/>
                    </a:rPr>
                    <m:t>f</m:t>
                  </m:r>
                  <m:r>
                    <a:rPr xmlns:a="http://schemas.openxmlformats.org/drawingml/2006/main" sz="5600" i="1">
                      <a:solidFill>
                        <a:srgbClr val="262626"/>
                      </a:solidFill>
                      <a:latin typeface="Cambria Math" panose="02040503050406030204" pitchFamily="18" charset="0"/>
                    </a:rPr>
                    <m:t>(</m:t>
                  </m:r>
                  <m:r>
                    <a:rPr xmlns:a="http://schemas.openxmlformats.org/drawingml/2006/main" sz="5600" i="1">
                      <a:solidFill>
                        <a:srgbClr val="262626"/>
                      </a:solidFill>
                      <a:latin typeface="Cambria Math" panose="02040503050406030204" pitchFamily="18" charset="0"/>
                    </a:rPr>
                    <m:t>U</m:t>
                  </m:r>
                  <m:r>
                    <a:rPr xmlns:a="http://schemas.openxmlformats.org/drawingml/2006/main" sz="5600" i="1">
                      <a:solidFill>
                        <a:srgbClr val="262626"/>
                      </a:solidFill>
                      <a:latin typeface="Cambria Math" panose="02040503050406030204" pitchFamily="18" charset="0"/>
                    </a:rPr>
                    <m:t>O</m:t>
                  </m:r>
                  <m:r>
                    <a:rPr xmlns:a="http://schemas.openxmlformats.org/drawingml/2006/main" sz="5600" i="1">
                      <a:solidFill>
                        <a:srgbClr val="262626"/>
                      </a:solidFill>
                      <a:latin typeface="Cambria Math" panose="02040503050406030204" pitchFamily="18" charset="0"/>
                    </a:rPr>
                    <m:t>Z</m:t>
                  </m:r>
                  <m:r>
                    <a:rPr xmlns:a="http://schemas.openxmlformats.org/drawingml/2006/main" sz="5600" i="1">
                      <a:solidFill>
                        <a:srgbClr val="262626"/>
                      </a:solidFill>
                      <a:latin typeface="Cambria Math" panose="02040503050406030204" pitchFamily="18" charset="0"/>
                    </a:rPr>
                    <m:t>R</m:t>
                  </m:r>
                  <m:r>
                    <a:rPr xmlns:a="http://schemas.openxmlformats.org/drawingml/2006/main" sz="5600" i="1">
                      <a:solidFill>
                        <a:srgbClr val="262626"/>
                      </a:solidFill>
                      <a:latin typeface="Cambria Math" panose="02040503050406030204" pitchFamily="18" charset="0"/>
                    </a:rPr>
                    <m:t>M</m:t>
                  </m:r>
                  <m:r>
                    <a:rPr xmlns:a="http://schemas.openxmlformats.org/drawingml/2006/main" sz="5600" i="1">
                      <a:solidFill>
                        <a:srgbClr val="262626"/>
                      </a:solidFill>
                      <a:latin typeface="Cambria Math" panose="02040503050406030204" pitchFamily="18" charset="0"/>
                    </a:rPr>
                    <m:t>)</m:t>
                  </m:r>
                </m:oMath>
              </m:oMathPara>
            </a14:m>
            <a:endParaRPr sz="5600">
              <a:solidFill>
                <a:srgbClr val="262626"/>
              </a:solidFill>
            </a:endParaR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1" name="Konstruktvalidität als Funktion der fünf Determinanten"/>
          <p:cNvSpPr txBox="1"/>
          <p:nvPr>
            <p:ph type="body" idx="21"/>
          </p:nvPr>
        </p:nvSpPr>
        <p:spPr>
          <a:prstGeom prst="rect">
            <a:avLst/>
          </a:prstGeom>
        </p:spPr>
        <p:txBody>
          <a:bodyPr/>
          <a:lstStyle>
            <a:lvl1pPr marL="120650" marR="120650" indent="120650" defTabSz="1235455">
              <a:defRPr sz="5890"/>
            </a:lvl1pPr>
          </a:lstStyle>
          <a:p>
            <a:pPr/>
            <a:r>
              <a:t>Konstruktvalidität als Funktion der fünf Determinanten</a:t>
            </a:r>
          </a:p>
        </p:txBody>
      </p:sp>
      <p:sp>
        <p:nvSpPr>
          <p:cNvPr id="202" name="Fehlzuordnungen in den fünf Determinanten begrenzen die Konstruktvalidität eines Effekts.…"/>
          <p:cNvSpPr txBox="1"/>
          <p:nvPr>
            <p:ph type="body" idx="22"/>
          </p:nvPr>
        </p:nvSpPr>
        <p:spPr>
          <a:xfrm>
            <a:off x="282297" y="1905000"/>
            <a:ext cx="12440206" cy="7545803"/>
          </a:xfrm>
          <a:prstGeom prst="rect">
            <a:avLst/>
          </a:prstGeom>
        </p:spPr>
        <p:txBody>
          <a:bodyPr/>
          <a:lstStyle/>
          <a:p>
            <a:pPr/>
            <a:r>
              <a:t>Fehlzuordnungen in den fünf Determinanten begrenzen die Konstruktvalidität eines Effekts.</a:t>
            </a:r>
          </a:p>
          <a:p>
            <a:pPr/>
            <a:r>
              <a:t>Ursache (U) – wie?</a:t>
            </a:r>
          </a:p>
          <a:p>
            <a:pPr lvl="1" marL="774700" indent="-190500">
              <a:buClr>
                <a:schemeClr val="accent5"/>
              </a:buClr>
              <a:buFont typeface="Arial"/>
              <a:buChar char="▶︎"/>
            </a:pPr>
            <a:r>
              <a:t>Eine neue Coachingmethode (T) hat keinen Effekt, aber die Freundlichkeit des Coaches wurde fälschlich als Effekt des Treatments T interpretiert.</a:t>
            </a:r>
          </a:p>
          <a:p>
            <a:pPr/>
            <a:r>
              <a:t>Versuchsobjekte (O) – wer?</a:t>
            </a:r>
          </a:p>
          <a:p>
            <a:pPr lvl="1" marL="774700" indent="-190500">
              <a:buClr>
                <a:schemeClr val="accent5"/>
              </a:buClr>
              <a:buFont typeface="Arial"/>
              <a:buChar char="▶︎"/>
            </a:pPr>
            <a:r>
              <a:t>Die Forscher gaben an, die Teilnehmer:innen waren „Health care professionals“, dabei handelte es sich um ungelernte Hilfskräfte.</a:t>
            </a:r>
          </a:p>
          <a:p>
            <a:pPr lvl="1" marL="774700" indent="-190500">
              <a:buClr>
                <a:schemeClr val="accent5"/>
              </a:buClr>
              <a:buFont typeface="Arial"/>
              <a:buChar char="▶︎"/>
            </a:pPr>
            <a:r>
              <a:t>Die Teilnehmer waren nicht kooperativ und haben sich nicht an die Instruktionen gehalten.</a:t>
            </a:r>
          </a:p>
          <a:p>
            <a:pPr/>
            <a:r>
              <a:t>Zeit (Z) – wann?</a:t>
            </a:r>
          </a:p>
          <a:p>
            <a:pPr lvl="1" marL="774700" indent="-190500">
              <a:buClr>
                <a:schemeClr val="accent5"/>
              </a:buClr>
              <a:buFont typeface="Arial"/>
              <a:buChar char="▶︎"/>
            </a:pPr>
            <a:r>
              <a:t>Die Forscherin nahm an, das Treatment habe keinen Effekt, aber sie hat nur zu früh gemessen.</a:t>
            </a:r>
          </a:p>
          <a:p>
            <a:pPr/>
            <a:r>
              <a:t>Rahmen (R) – wo?</a:t>
            </a:r>
          </a:p>
          <a:p>
            <a:pPr lvl="1" marL="774700" indent="-190500">
              <a:buClr>
                <a:schemeClr val="accent5"/>
              </a:buClr>
              <a:buFont typeface="Arial"/>
              <a:buChar char="▶︎"/>
            </a:pPr>
            <a:r>
              <a:t>Vielleicht funktioniert Coaching nur im reichen, demokratischen Westen bei gebildeten Menschen, hängt also vom Rahmen (Ort, Kontext) ab? Die Forscher sind sich über diese Beschränkung aber nicht im klaren.</a:t>
            </a:r>
          </a:p>
          <a:p>
            <a:pPr/>
            <a:r>
              <a:t>Messinstrument (M) – was?</a:t>
            </a:r>
          </a:p>
          <a:p>
            <a:pPr lvl="1" marL="774700" indent="-190500">
              <a:buClr>
                <a:schemeClr val="accent5"/>
              </a:buClr>
              <a:buFont typeface="Arial"/>
              <a:buChar char="▶︎"/>
            </a:pPr>
            <a:r>
              <a:t>Der Statistiktest des Professors hat nicht das Statistikwissen gemessen, sondern die Spick-Kompetenz (aber die dafür sehr genau). Leider fiel das dem Prof nicht auf (leider für den Prof, die Studis fanden es super).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5" name="Interne Validität als Spezialfall der Konstruktvalidität"/>
          <p:cNvSpPr txBox="1"/>
          <p:nvPr>
            <p:ph type="body" idx="21"/>
          </p:nvPr>
        </p:nvSpPr>
        <p:spPr>
          <a:prstGeom prst="rect">
            <a:avLst/>
          </a:prstGeom>
        </p:spPr>
        <p:txBody>
          <a:bodyPr/>
          <a:lstStyle>
            <a:lvl1pPr marL="124460" marR="124460" indent="124460" defTabSz="1274470">
              <a:defRPr sz="6076"/>
            </a:lvl1pPr>
          </a:lstStyle>
          <a:p>
            <a:pPr/>
            <a:r>
              <a:t>Interne Validität als Spezialfall der Konstruktvalidität</a:t>
            </a:r>
          </a:p>
        </p:txBody>
      </p:sp>
      <p:sp>
        <p:nvSpPr>
          <p:cNvPr id="206" name="Die interne Validität kann als Spezialfall der Konstruktvalidität gesehen werden.…"/>
          <p:cNvSpPr txBox="1"/>
          <p:nvPr>
            <p:ph type="body" idx="22"/>
          </p:nvPr>
        </p:nvSpPr>
        <p:spPr>
          <a:xfrm>
            <a:off x="282297" y="1905000"/>
            <a:ext cx="12440206" cy="7545803"/>
          </a:xfrm>
          <a:prstGeom prst="rect">
            <a:avLst/>
          </a:prstGeom>
        </p:spPr>
        <p:txBody>
          <a:bodyPr/>
          <a:lstStyle/>
          <a:p>
            <a:pPr/>
            <a:r>
              <a:t>Die interne Validität kann als Spezialfall der Konstruktvalidität gesehen werden.</a:t>
            </a:r>
          </a:p>
          <a:p>
            <a:pPr/>
            <a:r>
              <a:t>Bedrohungen bzw. Einschränkungen der internen Validität beziehen sich nur bestimmte Fehlbeschreibungen beim Determinanten der Ursache (U): Störvariablen die auch ohne das Treatment T zu einen Effekt führen würden.</a:t>
            </a:r>
            <a:br/>
          </a:p>
          <a:p>
            <a:pPr/>
            <a:r>
              <a:t>Versuchsobjekte (O) – wer?</a:t>
            </a:r>
          </a:p>
          <a:p>
            <a:pPr lvl="1" marL="774700" indent="-190500">
              <a:buClr>
                <a:schemeClr val="accent5"/>
              </a:buClr>
              <a:buFont typeface="Arial"/>
              <a:buChar char="▶︎"/>
            </a:pPr>
            <a:r>
              <a:t>In einer medizinischen Studie werden die gesünderen Patienten in die Gruppe mit dem neuen Medikament gebracht, aber die kränkeren in die Gruppe mit dem bisherigen Standard-Medikament.</a:t>
            </a:r>
          </a:p>
          <a:p>
            <a:pPr/>
            <a:r>
              <a:t>Zeit (Z) – wann?</a:t>
            </a:r>
          </a:p>
          <a:p>
            <a:pPr lvl="1" marL="774700" indent="-190500">
              <a:buClr>
                <a:schemeClr val="accent5"/>
              </a:buClr>
              <a:buFont typeface="Arial"/>
              <a:buChar char="▶︎"/>
            </a:pPr>
            <a:r>
              <a:t>Zur Messung von Stress wird Speichel-Kortisol entnommen. Die Proben der Experimentalgruppe bleiben aber zulange der Raumtemperatur und Sauerstoff ausgesetzt (im Gegensatz zu den Proben der Kontrollgruppe).</a:t>
            </a:r>
          </a:p>
          <a:p>
            <a:pPr/>
            <a:r>
              <a:t>Rahmen (R) – wo?</a:t>
            </a:r>
          </a:p>
          <a:p>
            <a:pPr lvl="1" marL="774700" indent="-190500">
              <a:buClr>
                <a:schemeClr val="accent5"/>
              </a:buClr>
              <a:buFont typeface="Arial"/>
              <a:buChar char="▶︎"/>
            </a:pPr>
            <a:r>
              <a:t>Die Verabreichung des neuen Medikaments fand in einer Wellness-Klinik statt. Das alte Medikament im Keller des alten Krankenhauses.</a:t>
            </a:r>
          </a:p>
          <a:p>
            <a:pPr/>
            <a:r>
              <a:t>Messinstrument (M) – was?</a:t>
            </a:r>
          </a:p>
          <a:p>
            <a:pPr lvl="1" marL="774700" indent="-190500">
              <a:buClr>
                <a:schemeClr val="accent5"/>
              </a:buClr>
              <a:buFont typeface="Arial"/>
              <a:buChar char="▶︎"/>
            </a:pPr>
            <a:r>
              <a:t>In der Experimentalgruppe wurde ein erfahrener Beobachter zur Analyse des Assessment-Centers eingesetzt, in der Kontrollgruppe der Praktikant, der von Tuten und Blasen keine Ahnung hatte.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9" name="Externe Validität"/>
          <p:cNvSpPr txBox="1"/>
          <p:nvPr>
            <p:ph type="body" idx="21"/>
          </p:nvPr>
        </p:nvSpPr>
        <p:spPr>
          <a:prstGeom prst="rect">
            <a:avLst/>
          </a:prstGeom>
        </p:spPr>
        <p:txBody>
          <a:bodyPr/>
          <a:lstStyle/>
          <a:p>
            <a:pPr/>
            <a:r>
              <a:t>Externe Validität</a:t>
            </a:r>
          </a:p>
        </p:txBody>
      </p:sp>
      <p:sp>
        <p:nvSpPr>
          <p:cNvPr id="210" name="Die externe Validität fragt, wie gut ein Effekt verallgemeinert werden kann.…"/>
          <p:cNvSpPr txBox="1"/>
          <p:nvPr>
            <p:ph type="body" idx="22"/>
          </p:nvPr>
        </p:nvSpPr>
        <p:spPr>
          <a:xfrm>
            <a:off x="282297" y="1905000"/>
            <a:ext cx="12440206" cy="7545803"/>
          </a:xfrm>
          <a:prstGeom prst="rect">
            <a:avLst/>
          </a:prstGeom>
        </p:spPr>
        <p:txBody>
          <a:bodyPr/>
          <a:lstStyle/>
          <a:p>
            <a:pPr/>
            <a:r>
              <a:t>Die externe Validität fragt, wie gut ein Effekt verallgemeinert werden kann.</a:t>
            </a:r>
          </a:p>
          <a:p>
            <a:pPr marL="127000" indent="0">
              <a:buClrTx/>
              <a:buSzTx/>
              <a:buFontTx/>
              <a:buNone/>
            </a:pPr>
          </a:p>
          <a:p>
            <a:pPr/>
            <a:r>
              <a:t>Ursache (U) – wie?</a:t>
            </a:r>
          </a:p>
          <a:p>
            <a:pPr lvl="1" marL="774700" indent="-190500">
              <a:buClr>
                <a:schemeClr val="accent5"/>
              </a:buClr>
              <a:buFont typeface="Arial"/>
              <a:buChar char="▶︎"/>
            </a:pPr>
            <a:r>
              <a:t>Eine Forscherin hat nur einen Teil eines neuen Coachingskonzepts in einem Treatment umgesetzt. Sind die Ergebnisse jetzt auf das ganze Coachingkonzept verallgemeinerter?</a:t>
            </a:r>
          </a:p>
          <a:p>
            <a:pPr lvl="1" marL="774700" indent="-190500">
              <a:buClr>
                <a:schemeClr val="accent5"/>
              </a:buClr>
              <a:buFont typeface="Arial"/>
              <a:buChar char="▶︎"/>
            </a:pPr>
            <a:r>
              <a:t>Gibt die Forscherin korrekt an, dass nur ein Teil im Treatment umgesetzt wird, liegt hingegen keine Schwäche in der Konstruktvalidität vor.</a:t>
            </a:r>
          </a:p>
          <a:p>
            <a:pPr/>
            <a:r>
              <a:t>Versuchsobjekte (O) – wer?</a:t>
            </a:r>
          </a:p>
          <a:p>
            <a:pPr lvl="1" marL="774700" indent="-190500">
              <a:buClr>
                <a:schemeClr val="accent5"/>
              </a:buClr>
              <a:buFont typeface="Arial"/>
              <a:buChar char="▶︎"/>
            </a:pPr>
            <a:r>
              <a:t>Ein Krebsmedikament wurde nur an älteren Frauen evaluiert (und dies hat das Forscherteam korrekt angegeben). Ob der Effekt wohl auch für andere Altersgruppen und Geschlechter gilt?</a:t>
            </a:r>
          </a:p>
          <a:p>
            <a:pPr/>
            <a:r>
              <a:t>Zeit (Z) – wann?</a:t>
            </a:r>
          </a:p>
          <a:p>
            <a:pPr lvl="1" marL="774700" indent="-190500">
              <a:buClr>
                <a:schemeClr val="accent5"/>
              </a:buClr>
              <a:buFont typeface="Arial"/>
              <a:buChar char="▶︎"/>
            </a:pPr>
            <a:r>
              <a:t>Ein Allergiemittel reduziert kurzfristig die relevanten Symptome. Aber ob es wohl auch langfristig Effekte hat?</a:t>
            </a:r>
          </a:p>
          <a:p>
            <a:pPr/>
            <a:r>
              <a:t>Rahmen (R) – wo?</a:t>
            </a:r>
          </a:p>
          <a:p>
            <a:pPr lvl="1" marL="774700" indent="-190500">
              <a:buClr>
                <a:schemeClr val="accent5"/>
              </a:buClr>
              <a:buFont typeface="Arial"/>
              <a:buChar char="▶︎"/>
            </a:pPr>
            <a:r>
              <a:t>Ob psychologische Erkenntnisse auch in nicht-studentischen Populationen gelten?</a:t>
            </a:r>
          </a:p>
          <a:p>
            <a:pPr/>
            <a:r>
              <a:t>Messinstrument (M) – was?</a:t>
            </a:r>
          </a:p>
          <a:p>
            <a:pPr lvl="1" marL="774700" indent="-190500">
              <a:buClr>
                <a:schemeClr val="accent5"/>
              </a:buClr>
              <a:buFont typeface="Arial"/>
              <a:buChar char="▶︎"/>
            </a:pPr>
            <a:r>
              <a:t>Finden sich die Effekte des Vorschultrainings wohl nicht nur in einem bestimmten Intelligenztest, sondern auch in anderen? Haben sie vielleicht auch Effekte auf die emotionale (nicht nur kognitive) Entwicklung des Kindes?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1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213" name="Die zwei Hauptarten der Validität in der Forschung"/>
          <p:cNvSpPr txBox="1"/>
          <p:nvPr>
            <p:ph type="body" idx="21"/>
          </p:nvPr>
        </p:nvSpPr>
        <p:spPr>
          <a:prstGeom prst="rect">
            <a:avLst/>
          </a:prstGeom>
        </p:spPr>
        <p:txBody>
          <a:bodyPr/>
          <a:lstStyle/>
          <a:p>
            <a:pPr/>
            <a:r>
              <a:t>Die zwei Hauptarten der Validität in der Forschung</a:t>
            </a:r>
          </a:p>
        </p:txBody>
      </p:sp>
      <p:sp>
        <p:nvSpPr>
          <p:cNvPr id="214" name="VALIDITÄT"/>
          <p:cNvSpPr/>
          <p:nvPr/>
        </p:nvSpPr>
        <p:spPr>
          <a:xfrm>
            <a:off x="4889500" y="4405942"/>
            <a:ext cx="2638849" cy="2719636"/>
          </a:xfrm>
          <a:prstGeom prst="ellipse">
            <a:avLst/>
          </a:prstGeom>
          <a:solidFill>
            <a:srgbClr val="39998A"/>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defRPr sz="3400">
                <a:solidFill>
                  <a:srgbClr val="FFFFFF"/>
                </a:solidFill>
                <a:latin typeface="Arial"/>
                <a:ea typeface="Arial"/>
                <a:cs typeface="Arial"/>
                <a:sym typeface="Arial"/>
              </a:defRPr>
            </a:lvl1pPr>
          </a:lstStyle>
          <a:p>
            <a:pPr/>
            <a:r>
              <a:t>VALIDITÄT</a:t>
            </a:r>
          </a:p>
        </p:txBody>
      </p:sp>
      <p:sp>
        <p:nvSpPr>
          <p:cNvPr id="215" name="interne Validität"/>
          <p:cNvSpPr/>
          <p:nvPr/>
        </p:nvSpPr>
        <p:spPr>
          <a:xfrm>
            <a:off x="4889500" y="1912537"/>
            <a:ext cx="2638849" cy="2719636"/>
          </a:xfrm>
          <a:prstGeom prst="ellipse">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3400">
                <a:latin typeface="Arial"/>
                <a:ea typeface="Arial"/>
                <a:cs typeface="Arial"/>
                <a:sym typeface="Arial"/>
              </a:defRPr>
            </a:pPr>
            <a:r>
              <a:t>interne</a:t>
            </a:r>
            <a:br/>
            <a:r>
              <a:t>Validität</a:t>
            </a:r>
          </a:p>
        </p:txBody>
      </p:sp>
      <p:sp>
        <p:nvSpPr>
          <p:cNvPr id="216" name="externe Validität"/>
          <p:cNvSpPr/>
          <p:nvPr/>
        </p:nvSpPr>
        <p:spPr>
          <a:xfrm>
            <a:off x="4889500" y="6933835"/>
            <a:ext cx="2638849" cy="2719636"/>
          </a:xfrm>
          <a:prstGeom prst="ellipse">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3400">
                <a:latin typeface="Arial"/>
                <a:ea typeface="Arial"/>
                <a:cs typeface="Arial"/>
                <a:sym typeface="Arial"/>
              </a:defRPr>
            </a:pPr>
            <a:r>
              <a:t>externe</a:t>
            </a:r>
            <a:br/>
            <a:r>
              <a:t>Validität</a:t>
            </a:r>
          </a:p>
        </p:txBody>
      </p:sp>
      <p:sp>
        <p:nvSpPr>
          <p:cNvPr id="217" name="„Wirkkette“"/>
          <p:cNvSpPr/>
          <p:nvPr/>
        </p:nvSpPr>
        <p:spPr>
          <a:xfrm>
            <a:off x="1622483" y="3115295"/>
            <a:ext cx="2229641" cy="611223"/>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3400">
                <a:latin typeface="Arial"/>
                <a:ea typeface="Arial"/>
                <a:cs typeface="Arial"/>
                <a:sym typeface="Arial"/>
              </a:defRPr>
            </a:lvl1pPr>
          </a:lstStyle>
          <a:p>
            <a:pPr/>
            <a:r>
              <a:t>„Wirkkette“</a:t>
            </a:r>
          </a:p>
        </p:txBody>
      </p:sp>
      <p:sp>
        <p:nvSpPr>
          <p:cNvPr id="218" name="„Das echte Leben“"/>
          <p:cNvSpPr/>
          <p:nvPr/>
        </p:nvSpPr>
        <p:spPr>
          <a:xfrm>
            <a:off x="8642818" y="7777997"/>
            <a:ext cx="3695189" cy="611223"/>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3400">
                <a:latin typeface="Arial"/>
                <a:ea typeface="Arial"/>
                <a:cs typeface="Arial"/>
                <a:sym typeface="Arial"/>
              </a:defRPr>
            </a:lvl1pPr>
          </a:lstStyle>
          <a:p>
            <a:pPr/>
            <a:r>
              <a:t>„Das echte Leben“</a:t>
            </a:r>
          </a:p>
        </p:txBody>
      </p:sp>
      <p:sp>
        <p:nvSpPr>
          <p:cNvPr id="219" name="Linie"/>
          <p:cNvSpPr/>
          <p:nvPr/>
        </p:nvSpPr>
        <p:spPr>
          <a:xfrm>
            <a:off x="7667625" y="8173973"/>
            <a:ext cx="703934" cy="1"/>
          </a:xfrm>
          <a:prstGeom prst="line">
            <a:avLst/>
          </a:prstGeom>
          <a:ln w="25400">
            <a:solidFill>
              <a:schemeClr val="accent1"/>
            </a:solidFill>
            <a:bevel/>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220" name="Linie"/>
          <p:cNvSpPr/>
          <p:nvPr/>
        </p:nvSpPr>
        <p:spPr>
          <a:xfrm>
            <a:off x="4142413" y="3420906"/>
            <a:ext cx="703935" cy="1"/>
          </a:xfrm>
          <a:prstGeom prst="line">
            <a:avLst/>
          </a:prstGeom>
          <a:ln w="25400">
            <a:solidFill>
              <a:schemeClr val="accent1"/>
            </a:solidFill>
            <a:bevel/>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2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3" name="Interne vs. externe Validität"/>
          <p:cNvSpPr txBox="1"/>
          <p:nvPr>
            <p:ph type="body" idx="21"/>
          </p:nvPr>
        </p:nvSpPr>
        <p:spPr>
          <a:prstGeom prst="rect">
            <a:avLst/>
          </a:prstGeom>
        </p:spPr>
        <p:txBody>
          <a:bodyPr/>
          <a:lstStyle/>
          <a:p>
            <a:pPr/>
            <a:r>
              <a:t>Interne vs. externe Validität</a:t>
            </a:r>
          </a:p>
        </p:txBody>
      </p:sp>
      <p:sp>
        <p:nvSpPr>
          <p:cNvPr id="224" name="Interne Validität…"/>
          <p:cNvSpPr txBox="1"/>
          <p:nvPr>
            <p:ph type="body" idx="22"/>
          </p:nvPr>
        </p:nvSpPr>
        <p:spPr>
          <a:prstGeom prst="rect">
            <a:avLst/>
          </a:prstGeom>
        </p:spPr>
        <p:txBody>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Interne Validität </a:t>
            </a:r>
          </a:p>
          <a:p>
            <a:pPr marL="444500" indent="-317500">
              <a:buClr>
                <a:schemeClr val="accent5"/>
              </a:buClr>
              <a:buFont typeface="Arial"/>
              <a:buChar char="▶︎"/>
            </a:pPr>
            <a:r>
              <a:t>Hat die UV wirklich einen Effekt auf die AV gehabt?</a:t>
            </a:r>
          </a:p>
        </p:txBody>
      </p:sp>
      <p:sp>
        <p:nvSpPr>
          <p:cNvPr id="225" name="Externe Validität…"/>
          <p:cNvSpPr txBox="1"/>
          <p:nvPr>
            <p:ph type="body" idx="23"/>
          </p:nvPr>
        </p:nvSpPr>
        <p:spPr>
          <a:prstGeom prst="rect">
            <a:avLst/>
          </a:prstGeom>
        </p:spPr>
        <p:txBody>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Externe Validität</a:t>
            </a:r>
          </a:p>
          <a:p>
            <a:pPr marL="444500" indent="-317500">
              <a:buClr>
                <a:schemeClr val="accent5"/>
              </a:buClr>
              <a:buFont typeface="Arial"/>
              <a:buChar char="▶︎"/>
            </a:pPr>
            <a:r>
              <a:t>Inwieweit kann man den Effekt (der UV auf die AV in der vorliegenden Studie) verallgemeinern z.B. auf eine oder mehrere Populationen, Situationen, Variablen?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27" name="Dreieck"/>
          <p:cNvSpPr/>
          <p:nvPr/>
        </p:nvSpPr>
        <p:spPr>
          <a:xfrm>
            <a:off x="6671217" y="1293191"/>
            <a:ext cx="1806223" cy="75546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chemeClr val="accent2"/>
          </a:solidFill>
          <a:ln w="12700">
            <a:miter lim="400000"/>
          </a:ln>
        </p:spPr>
        <p:txBody>
          <a:bodyPr lIns="65023" tIns="65023" rIns="65023" bIns="65023" anchor="ctr"/>
          <a:lstStyle/>
          <a:p>
            <a:pPr>
              <a:defRPr sz="3000">
                <a:solidFill>
                  <a:srgbClr val="FFFFFF"/>
                </a:solidFill>
                <a:latin typeface="Arial"/>
                <a:ea typeface="Arial"/>
                <a:cs typeface="Arial"/>
                <a:sym typeface="Arial"/>
              </a:defRPr>
            </a:pPr>
          </a:p>
        </p:txBody>
      </p:sp>
      <p:sp>
        <p:nvSpPr>
          <p:cNvPr id="228" name="Dreieck"/>
          <p:cNvSpPr/>
          <p:nvPr/>
        </p:nvSpPr>
        <p:spPr>
          <a:xfrm rot="10800000">
            <a:off x="4814584" y="1355671"/>
            <a:ext cx="1806224" cy="77410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chemeClr val="accent2"/>
          </a:solidFill>
          <a:ln w="12700">
            <a:miter lim="400000"/>
          </a:ln>
        </p:spPr>
        <p:txBody>
          <a:bodyPr lIns="65023" tIns="65023" rIns="65023" bIns="65023" anchor="ctr"/>
          <a:lstStyle/>
          <a:p>
            <a:pPr>
              <a:defRPr sz="3000">
                <a:solidFill>
                  <a:srgbClr val="FFFFFF"/>
                </a:solidFill>
                <a:latin typeface="Arial"/>
                <a:ea typeface="Arial"/>
                <a:cs typeface="Arial"/>
                <a:sym typeface="Arial"/>
              </a:defRPr>
            </a:pPr>
          </a:p>
        </p:txBody>
      </p:sp>
      <p:sp>
        <p:nvSpPr>
          <p:cNvPr id="22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230" name="Interne vs. externe Validität"/>
          <p:cNvSpPr txBox="1"/>
          <p:nvPr>
            <p:ph type="body" idx="21"/>
          </p:nvPr>
        </p:nvSpPr>
        <p:spPr>
          <a:prstGeom prst="rect">
            <a:avLst/>
          </a:prstGeom>
        </p:spPr>
        <p:txBody>
          <a:bodyPr/>
          <a:lstStyle/>
          <a:p>
            <a:pPr/>
            <a:r>
              <a:t>Interne vs. externe Validität</a:t>
            </a:r>
          </a:p>
        </p:txBody>
      </p:sp>
      <p:sp>
        <p:nvSpPr>
          <p:cNvPr id="231" name="VALIDITÄT"/>
          <p:cNvSpPr/>
          <p:nvPr/>
        </p:nvSpPr>
        <p:spPr>
          <a:xfrm>
            <a:off x="5120075" y="3866383"/>
            <a:ext cx="2638849" cy="2719635"/>
          </a:xfrm>
          <a:prstGeom prst="ellipse">
            <a:avLst/>
          </a:prstGeom>
          <a:solidFill>
            <a:srgbClr val="39998A"/>
          </a:solidFill>
          <a:ln w="127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defRPr sz="3000">
                <a:solidFill>
                  <a:srgbClr val="FFFFFF"/>
                </a:solidFill>
                <a:latin typeface="Arial"/>
                <a:ea typeface="Arial"/>
                <a:cs typeface="Arial"/>
                <a:sym typeface="Arial"/>
              </a:defRPr>
            </a:lvl1pPr>
          </a:lstStyle>
          <a:p>
            <a:pPr/>
            <a:r>
              <a:t>VALIDITÄT</a:t>
            </a:r>
          </a:p>
        </p:txBody>
      </p:sp>
      <p:sp>
        <p:nvSpPr>
          <p:cNvPr id="232" name="interne Validität"/>
          <p:cNvSpPr/>
          <p:nvPr/>
        </p:nvSpPr>
        <p:spPr>
          <a:xfrm>
            <a:off x="5126425" y="1284824"/>
            <a:ext cx="2638849" cy="2719636"/>
          </a:xfrm>
          <a:prstGeom prst="ellipse">
            <a:avLst/>
          </a:prstGeom>
          <a:solidFill>
            <a:srgbClr val="BFE5E2"/>
          </a:solidFill>
          <a:ln w="12700">
            <a:solidFill>
              <a:srgbClr val="525B63"/>
            </a:solidFill>
            <a:bevel/>
          </a:ln>
          <a:extLst>
            <a:ext uri="{C572A759-6A51-4108-AA02-DFA0A04FC94B}">
              <ma14:wrappingTextBoxFlag xmlns:ma14="http://schemas.microsoft.com/office/mac/drawingml/2011/main" val="1"/>
            </a:ext>
          </a:extLst>
        </p:spPr>
        <p:txBody>
          <a:bodyPr lIns="65023" tIns="65023" rIns="65023" bIns="65023" anchor="ctr"/>
          <a:lstStyle/>
          <a:p>
            <a:pPr algn="ctr">
              <a:defRPr b="1" sz="2200">
                <a:latin typeface="Arial"/>
                <a:ea typeface="Arial"/>
                <a:cs typeface="Arial"/>
                <a:sym typeface="Arial"/>
              </a:defRPr>
            </a:pPr>
            <a:r>
              <a:t>interne</a:t>
            </a:r>
            <a:br/>
            <a:r>
              <a:t>Validität</a:t>
            </a:r>
          </a:p>
        </p:txBody>
      </p:sp>
      <p:sp>
        <p:nvSpPr>
          <p:cNvPr id="233" name="externe Validität"/>
          <p:cNvSpPr/>
          <p:nvPr/>
        </p:nvSpPr>
        <p:spPr>
          <a:xfrm>
            <a:off x="5120075" y="6394275"/>
            <a:ext cx="2638849" cy="2719636"/>
          </a:xfrm>
          <a:prstGeom prst="ellipse">
            <a:avLst/>
          </a:prstGeom>
          <a:gradFill>
            <a:gsLst>
              <a:gs pos="0">
                <a:schemeClr val="accent4">
                  <a:satOff val="56470"/>
                  <a:lumOff val="8887"/>
                </a:schemeClr>
              </a:gs>
              <a:gs pos="35000">
                <a:srgbClr val="FFE2E3"/>
              </a:gs>
              <a:gs pos="100000">
                <a:schemeClr val="accent4">
                  <a:satOff val="56470"/>
                  <a:lumOff val="14424"/>
                </a:schemeClr>
              </a:gs>
            </a:gsLst>
            <a:lin ang="16200000"/>
          </a:gradFill>
          <a:ln w="3175">
            <a:solidFill>
              <a:srgbClr val="E3BDBE"/>
            </a:solidFill>
            <a:bevel/>
          </a:ln>
          <a:effectLst>
            <a:outerShdw sx="100000" sy="100000" kx="0" ky="0" algn="b" rotWithShape="0" blurRad="25400" dist="12700" dir="5400000">
              <a:srgbClr val="000000">
                <a:alpha val="38000"/>
              </a:srgbClr>
            </a:outerShdw>
          </a:effectLst>
          <a:extLst>
            <a:ext uri="{C572A759-6A51-4108-AA02-DFA0A04FC94B}">
              <ma14:wrappingTextBoxFlag xmlns:ma14="http://schemas.microsoft.com/office/mac/drawingml/2011/main" val="1"/>
            </a:ext>
          </a:extLst>
        </p:spPr>
        <p:txBody>
          <a:bodyPr lIns="65023" tIns="65023" rIns="65023" bIns="65023" anchor="ctr"/>
          <a:lstStyle/>
          <a:p>
            <a:pPr algn="ctr">
              <a:defRPr b="1" sz="2200">
                <a:latin typeface="Arial"/>
                <a:ea typeface="Arial"/>
                <a:cs typeface="Arial"/>
                <a:sym typeface="Arial"/>
              </a:defRPr>
            </a:pPr>
            <a:r>
              <a:t>externe</a:t>
            </a:r>
            <a:br/>
            <a:r>
              <a:t>Validität</a:t>
            </a:r>
          </a:p>
        </p:txBody>
      </p:sp>
      <p:sp>
        <p:nvSpPr>
          <p:cNvPr id="234" name="eine Studie ist intern valide, wenn die Variation der AV auf die Variation der UV zurückgeführt werden kann (und andere Erklärungen ausgeschlossen sind)…"/>
          <p:cNvSpPr/>
          <p:nvPr/>
        </p:nvSpPr>
        <p:spPr>
          <a:xfrm>
            <a:off x="161997" y="2176154"/>
            <a:ext cx="4680962" cy="6465101"/>
          </a:xfrm>
          <a:prstGeom prst="rect">
            <a:avLst/>
          </a:prstGeom>
          <a:solidFill>
            <a:srgbClr val="BFE5E2"/>
          </a:solidFill>
          <a:ln w="12700">
            <a:solidFill>
              <a:srgbClr val="525B63"/>
            </a:solidFill>
            <a:bevel/>
          </a:ln>
          <a:extLst>
            <a:ext uri="{C572A759-6A51-4108-AA02-DFA0A04FC94B}">
              <ma14:wrappingTextBoxFlag xmlns:ma14="http://schemas.microsoft.com/office/mac/drawingml/2011/main" val="1"/>
            </a:ext>
          </a:extLst>
        </p:spPr>
        <p:txBody>
          <a:bodyPr lIns="51199" tIns="51199" rIns="51199" bIns="51199">
            <a:spAutoFit/>
          </a:bodyPr>
          <a:lstStyle/>
          <a:p>
            <a:pPr marL="193006" indent="-193006">
              <a:buClr>
                <a:srgbClr val="02998B"/>
              </a:buClr>
              <a:buSzPct val="125000"/>
              <a:buChar char="▪︎"/>
              <a:defRPr sz="2200"/>
            </a:pPr>
            <a:r>
              <a:t>eine Studie ist intern valide, wenn die </a:t>
            </a:r>
            <a:r>
              <a:rPr>
                <a:latin typeface="Roboto Condensed Bold"/>
                <a:ea typeface="Roboto Condensed Bold"/>
                <a:cs typeface="Roboto Condensed Bold"/>
                <a:sym typeface="Roboto Condensed Bold"/>
              </a:rPr>
              <a:t>Variation der AV </a:t>
            </a:r>
            <a:r>
              <a:t>auf </a:t>
            </a:r>
            <a:r>
              <a:rPr>
                <a:latin typeface="Roboto Condensed Bold"/>
                <a:ea typeface="Roboto Condensed Bold"/>
                <a:cs typeface="Roboto Condensed Bold"/>
                <a:sym typeface="Roboto Condensed Bold"/>
              </a:rPr>
              <a:t>die Variation der UV</a:t>
            </a:r>
            <a:r>
              <a:t> </a:t>
            </a:r>
            <a:r>
              <a:rPr>
                <a:latin typeface="Roboto Condensed Bold"/>
                <a:ea typeface="Roboto Condensed Bold"/>
                <a:cs typeface="Roboto Condensed Bold"/>
                <a:sym typeface="Roboto Condensed Bold"/>
              </a:rPr>
              <a:t>zurückgeführt</a:t>
            </a:r>
            <a:r>
              <a:t> werden kann (und andere Erklärungen ausgeschlossen sind)</a:t>
            </a:r>
          </a:p>
          <a:p>
            <a:pPr marL="193006" indent="-193006">
              <a:buClr>
                <a:srgbClr val="02998B"/>
              </a:buClr>
              <a:buSzPct val="125000"/>
              <a:buChar char="▪︎"/>
              <a:defRPr sz="2200"/>
            </a:pPr>
            <a:r>
              <a:t>Es geht also um die Frage, ob die angenommenen Ursachen (</a:t>
            </a:r>
            <a:r>
              <a:rPr>
                <a:latin typeface="Roboto Condensed Bold"/>
                <a:ea typeface="Roboto Condensed Bold"/>
                <a:cs typeface="Roboto Condensed Bold"/>
                <a:sym typeface="Roboto Condensed Bold"/>
              </a:rPr>
              <a:t>UV</a:t>
            </a:r>
            <a:r>
              <a:t>) wirklich die </a:t>
            </a:r>
            <a:r>
              <a:rPr>
                <a:latin typeface="Roboto Condensed Bold"/>
                <a:ea typeface="Roboto Condensed Bold"/>
                <a:cs typeface="Roboto Condensed Bold"/>
                <a:sym typeface="Roboto Condensed Bold"/>
              </a:rPr>
              <a:t>Ursache</a:t>
            </a:r>
            <a:r>
              <a:t> der Effekte (</a:t>
            </a:r>
            <a:r>
              <a:rPr>
                <a:latin typeface="Roboto Condensed Bold"/>
                <a:ea typeface="Roboto Condensed Bold"/>
                <a:cs typeface="Roboto Condensed Bold"/>
                <a:sym typeface="Roboto Condensed Bold"/>
              </a:rPr>
              <a:t>AV</a:t>
            </a:r>
            <a:r>
              <a:t>) sind – es geht um die Frage der </a:t>
            </a:r>
            <a:r>
              <a:rPr>
                <a:latin typeface="Roboto Condensed Bold"/>
                <a:ea typeface="Roboto Condensed Bold"/>
                <a:cs typeface="Roboto Condensed Bold"/>
                <a:sym typeface="Roboto Condensed Bold"/>
              </a:rPr>
              <a:t>Kausalität</a:t>
            </a:r>
          </a:p>
          <a:p>
            <a:pPr marL="193006" indent="-193006">
              <a:buClr>
                <a:srgbClr val="02998B"/>
              </a:buClr>
              <a:buSzPct val="125000"/>
              <a:buChar char="▪︎"/>
              <a:defRPr sz="2200"/>
            </a:pPr>
            <a:r>
              <a:t>Die Frage nach dem „</a:t>
            </a:r>
            <a:r>
              <a:rPr>
                <a:latin typeface="Roboto Condensed Bold"/>
                <a:ea typeface="Roboto Condensed Bold"/>
                <a:cs typeface="Roboto Condensed Bold"/>
                <a:sym typeface="Roboto Condensed Bold"/>
              </a:rPr>
              <a:t>Warum</a:t>
            </a:r>
            <a:r>
              <a:t>“, d.h. nach der Ursache ist (das?) Herzstück der Wissenschaft!</a:t>
            </a:r>
          </a:p>
          <a:p>
            <a:pPr marL="193006" indent="-193006">
              <a:buClr>
                <a:srgbClr val="02998B"/>
              </a:buClr>
              <a:buSzPct val="125000"/>
              <a:buChar char="▪︎"/>
              <a:defRPr sz="2200"/>
            </a:pPr>
            <a:r>
              <a:t>Entsprechend ist die </a:t>
            </a:r>
            <a:r>
              <a:rPr>
                <a:latin typeface="Roboto Condensed Bold"/>
                <a:ea typeface="Roboto Condensed Bold"/>
                <a:cs typeface="Roboto Condensed Bold"/>
                <a:sym typeface="Roboto Condensed Bold"/>
              </a:rPr>
              <a:t>interne Validität sehr wichtig</a:t>
            </a:r>
            <a:endParaRPr>
              <a:latin typeface="Roboto Condensed Bold"/>
              <a:ea typeface="Roboto Condensed Bold"/>
              <a:cs typeface="Roboto Condensed Bold"/>
              <a:sym typeface="Roboto Condensed Bold"/>
            </a:endParaRPr>
          </a:p>
          <a:p>
            <a:pPr marL="193006" indent="-193006">
              <a:buClr>
                <a:srgbClr val="02998B"/>
              </a:buClr>
              <a:buSzPct val="125000"/>
              <a:buChar char="▪︎"/>
              <a:defRPr sz="2200"/>
            </a:pPr>
            <a:r>
              <a:t>Es existieren </a:t>
            </a:r>
            <a:r>
              <a:rPr>
                <a:latin typeface="Roboto Condensed Bold"/>
                <a:ea typeface="Roboto Condensed Bold"/>
                <a:cs typeface="Roboto Condensed Bold"/>
                <a:sym typeface="Roboto Condensed Bold"/>
              </a:rPr>
              <a:t>mehrere Methoden</a:t>
            </a:r>
            <a:r>
              <a:t>, um die interne Validität sicherzustellen</a:t>
            </a:r>
          </a:p>
          <a:p>
            <a:pPr marL="193006" indent="-193006">
              <a:buClr>
                <a:srgbClr val="02998B"/>
              </a:buClr>
              <a:buSzPct val="125000"/>
              <a:buChar char="▪︎"/>
              <a:defRPr sz="2200"/>
            </a:pPr>
            <a:r>
              <a:t>Allerdings existiert </a:t>
            </a:r>
            <a:r>
              <a:rPr>
                <a:latin typeface="Roboto Condensed Bold"/>
                <a:ea typeface="Roboto Condensed Bold"/>
                <a:cs typeface="Roboto Condensed Bold"/>
                <a:sym typeface="Roboto Condensed Bold"/>
              </a:rPr>
              <a:t>keine Kenn-zahl</a:t>
            </a:r>
            <a:r>
              <a:t>, für die man einen Score auszählen könnte (es gibt ein paar verschiedene Checklisten)</a:t>
            </a:r>
          </a:p>
        </p:txBody>
      </p:sp>
      <p:sp>
        <p:nvSpPr>
          <p:cNvPr id="235" name="unter externer Validität versteht man die Übertragbarkeit der Ergebnisse in den „Alltag“…"/>
          <p:cNvSpPr/>
          <p:nvPr/>
        </p:nvSpPr>
        <p:spPr>
          <a:xfrm>
            <a:off x="8215427" y="2337006"/>
            <a:ext cx="4304620" cy="6455576"/>
          </a:xfrm>
          <a:prstGeom prst="rect">
            <a:avLst/>
          </a:prstGeom>
          <a:gradFill>
            <a:gsLst>
              <a:gs pos="0">
                <a:schemeClr val="accent4">
                  <a:satOff val="56470"/>
                  <a:lumOff val="8887"/>
                </a:schemeClr>
              </a:gs>
              <a:gs pos="35000">
                <a:srgbClr val="FFE2E3"/>
              </a:gs>
              <a:gs pos="100000">
                <a:schemeClr val="accent4">
                  <a:satOff val="56470"/>
                  <a:lumOff val="14424"/>
                </a:schemeClr>
              </a:gs>
            </a:gsLst>
            <a:path>
              <a:fillToRect l="48086" t="116850" r="51913" b="-16850"/>
            </a:path>
          </a:gradFill>
          <a:ln w="3175">
            <a:solidFill>
              <a:srgbClr val="E3BDBE"/>
            </a:solidFill>
            <a:bevel/>
          </a:ln>
          <a:effectLst>
            <a:outerShdw sx="100000" sy="100000" kx="0" ky="0" algn="b" rotWithShape="0" blurRad="25400" dist="12700" dir="5400000">
              <a:srgbClr val="000000">
                <a:alpha val="38000"/>
              </a:srgbClr>
            </a:outerShdw>
          </a:effectLst>
          <a:extLst>
            <a:ext uri="{C572A759-6A51-4108-AA02-DFA0A04FC94B}">
              <ma14:wrappingTextBoxFlag xmlns:ma14="http://schemas.microsoft.com/office/mac/drawingml/2011/main" val="1"/>
            </a:ext>
          </a:extLst>
        </p:spPr>
        <p:txBody>
          <a:bodyPr lIns="51199" tIns="51199" rIns="51199" bIns="51199">
            <a:spAutoFit/>
          </a:bodyPr>
          <a:lstStyle/>
          <a:p>
            <a:pPr marL="193006" indent="-193006">
              <a:buClr>
                <a:srgbClr val="02998B"/>
              </a:buClr>
              <a:buSzPct val="125000"/>
              <a:buChar char="▪︎"/>
              <a:defRPr sz="2200"/>
            </a:pPr>
            <a:r>
              <a:t>unter externer Validität versteht man die </a:t>
            </a:r>
            <a:r>
              <a:rPr>
                <a:latin typeface="Roboto Condensed Bold"/>
                <a:ea typeface="Roboto Condensed Bold"/>
                <a:cs typeface="Roboto Condensed Bold"/>
                <a:sym typeface="Roboto Condensed Bold"/>
              </a:rPr>
              <a:t>Übertragbarkeit</a:t>
            </a:r>
            <a:r>
              <a:t> der Ergebnisse in den „</a:t>
            </a:r>
            <a:r>
              <a:rPr>
                <a:latin typeface="Roboto Condensed Bold"/>
                <a:ea typeface="Roboto Condensed Bold"/>
                <a:cs typeface="Roboto Condensed Bold"/>
                <a:sym typeface="Roboto Condensed Bold"/>
              </a:rPr>
              <a:t>Alltag</a:t>
            </a:r>
            <a:r>
              <a:t>“</a:t>
            </a:r>
          </a:p>
          <a:p>
            <a:pPr marL="193006" indent="-193006">
              <a:buClr>
                <a:srgbClr val="02998B"/>
              </a:buClr>
              <a:buSzPct val="125000"/>
              <a:buChar char="▪︎"/>
              <a:defRPr sz="2200"/>
            </a:pPr>
            <a:r>
              <a:t>Auf andere </a:t>
            </a:r>
            <a:r>
              <a:rPr>
                <a:latin typeface="Roboto Condensed Bold"/>
                <a:ea typeface="Roboto Condensed Bold"/>
                <a:cs typeface="Roboto Condensed Bold"/>
                <a:sym typeface="Roboto Condensed Bold"/>
              </a:rPr>
              <a:t>Personen</a:t>
            </a:r>
            <a:r>
              <a:t>, </a:t>
            </a:r>
            <a:r>
              <a:rPr>
                <a:latin typeface="Roboto Condensed Bold"/>
                <a:ea typeface="Roboto Condensed Bold"/>
                <a:cs typeface="Roboto Condensed Bold"/>
                <a:sym typeface="Roboto Condensed Bold"/>
              </a:rPr>
              <a:t>Situationen</a:t>
            </a:r>
            <a:r>
              <a:t>, Orte, Zeitpunkte</a:t>
            </a:r>
            <a:r>
              <a:rPr>
                <a:latin typeface="Roboto Condensed Bold"/>
                <a:ea typeface="Roboto Condensed Bold"/>
                <a:cs typeface="Roboto Condensed Bold"/>
                <a:sym typeface="Roboto Condensed Bold"/>
              </a:rPr>
              <a:t>…</a:t>
            </a:r>
          </a:p>
          <a:p>
            <a:pPr marL="193006" indent="-193006">
              <a:buClr>
                <a:srgbClr val="02998B"/>
              </a:buClr>
              <a:buSzPct val="125000"/>
              <a:buChar char="▪︎"/>
              <a:defRPr sz="2200"/>
            </a:pPr>
            <a:r>
              <a:t>Wenn Sie nur linkshändige, 17-jährige, bayerische Frauen (WiPsy-Studierende der FOM) in Ihrer Stichprobe haben, könnte die Generalisierbarkeit eingeschränkt sein..</a:t>
            </a:r>
          </a:p>
          <a:p>
            <a:pPr marL="193006" indent="-193006">
              <a:buClr>
                <a:srgbClr val="02998B"/>
              </a:buClr>
              <a:buSzPct val="125000"/>
              <a:buChar char="▪︎"/>
              <a:defRPr sz="2200"/>
            </a:pPr>
            <a:r>
              <a:t>Es existieren </a:t>
            </a:r>
            <a:r>
              <a:rPr>
                <a:latin typeface="Roboto Condensed Bold"/>
                <a:ea typeface="Roboto Condensed Bold"/>
                <a:cs typeface="Roboto Condensed Bold"/>
                <a:sym typeface="Roboto Condensed Bold"/>
              </a:rPr>
              <a:t>kaum Kenn-zahlen</a:t>
            </a:r>
            <a:r>
              <a:t> für externe Validität</a:t>
            </a:r>
          </a:p>
          <a:p>
            <a:pPr marL="193006" indent="-193006">
              <a:buClr>
                <a:srgbClr val="02998B"/>
              </a:buClr>
              <a:buSzPct val="125000"/>
              <a:buChar char="▪︎"/>
              <a:defRPr sz="2200"/>
            </a:pPr>
            <a:r>
              <a:t>In der Praxis prüft man die </a:t>
            </a:r>
            <a:r>
              <a:rPr>
                <a:latin typeface="Roboto Condensed Bold"/>
                <a:ea typeface="Roboto Condensed Bold"/>
                <a:cs typeface="Roboto Condensed Bold"/>
                <a:sym typeface="Roboto Condensed Bold"/>
              </a:rPr>
              <a:t>Merkmale der Stichprobe</a:t>
            </a:r>
            <a:r>
              <a:t> und </a:t>
            </a:r>
            <a:r>
              <a:rPr>
                <a:latin typeface="Roboto Condensed Bold"/>
                <a:ea typeface="Roboto Condensed Bold"/>
                <a:cs typeface="Roboto Condensed Bold"/>
                <a:sym typeface="Roboto Condensed Bold"/>
              </a:rPr>
              <a:t>vergleicht </a:t>
            </a:r>
            <a:r>
              <a:t>diese mit der relevanten </a:t>
            </a:r>
            <a:r>
              <a:rPr>
                <a:latin typeface="Roboto Condensed Bold"/>
                <a:ea typeface="Roboto Condensed Bold"/>
                <a:cs typeface="Roboto Condensed Bold"/>
                <a:sym typeface="Roboto Condensed Bold"/>
              </a:rPr>
              <a:t>Allgemein-Bevölkerung</a:t>
            </a:r>
            <a:endParaRPr>
              <a:latin typeface="Roboto Condensed Bold"/>
              <a:ea typeface="Roboto Condensed Bold"/>
              <a:cs typeface="Roboto Condensed Bold"/>
              <a:sym typeface="Roboto Condensed Bold"/>
            </a:endParaRPr>
          </a:p>
          <a:p>
            <a:pPr marL="193006" indent="-193006">
              <a:buClr>
                <a:srgbClr val="02998B"/>
              </a:buClr>
              <a:buSzPct val="125000"/>
              <a:buChar char="▪︎"/>
              <a:defRPr sz="2200"/>
            </a:pPr>
            <a:r>
              <a:t>Generelle nehmen viele Forschende die externe Validität weniger wichtig als die interne Validität</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3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238" name="Titeltext"/>
          <p:cNvSpPr txBox="1"/>
          <p:nvPr>
            <p:ph type="body" idx="21"/>
          </p:nvPr>
        </p:nvSpPr>
        <p:spPr>
          <a:prstGeom prst="rect">
            <a:avLst/>
          </a:prstGeom>
        </p:spPr>
        <p:txBody>
          <a:bodyPr/>
          <a:lstStyle/>
          <a:p>
            <a:pPr/>
            <a:r>
              <a:t>Titeltext</a:t>
            </a:r>
          </a:p>
        </p:txBody>
      </p:sp>
      <p:pic>
        <p:nvPicPr>
          <p:cNvPr id="239" name="Bild" descr="Bild"/>
          <p:cNvPicPr>
            <a:picLocks noChangeAspect="1"/>
          </p:cNvPicPr>
          <p:nvPr/>
        </p:nvPicPr>
        <p:blipFill>
          <a:blip r:embed="rId2">
            <a:extLst/>
          </a:blip>
          <a:stretch>
            <a:fillRect/>
          </a:stretch>
        </p:blipFill>
        <p:spPr>
          <a:xfrm>
            <a:off x="7224890" y="2570794"/>
            <a:ext cx="1391004" cy="1562560"/>
          </a:xfrm>
          <a:prstGeom prst="rect">
            <a:avLst/>
          </a:prstGeom>
          <a:ln w="12700">
            <a:miter lim="400000"/>
          </a:ln>
        </p:spPr>
      </p:pic>
      <p:grpSp>
        <p:nvGrpSpPr>
          <p:cNvPr id="242" name="Böse Zungen* sagen, Psychologen wissen nur über zwei Dinge Bescheid:"/>
          <p:cNvGrpSpPr/>
          <p:nvPr/>
        </p:nvGrpSpPr>
        <p:grpSpPr>
          <a:xfrm>
            <a:off x="907890" y="1394982"/>
            <a:ext cx="10596586" cy="1059878"/>
            <a:chOff x="0" y="0"/>
            <a:chExt cx="10596584" cy="1059876"/>
          </a:xfrm>
        </p:grpSpPr>
        <p:sp>
          <p:nvSpPr>
            <p:cNvPr id="241" name="Böse Zungen* sagen, Psychologen wissen nur über zwei Dinge Bescheid:"/>
            <p:cNvSpPr/>
            <p:nvPr/>
          </p:nvSpPr>
          <p:spPr>
            <a:xfrm>
              <a:off x="215900" y="139700"/>
              <a:ext cx="10164785" cy="501077"/>
            </a:xfrm>
            <a:prstGeom prst="rect">
              <a:avLst/>
            </a:prstGeom>
            <a:noFill/>
            <a:ln>
              <a:noFill/>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defRPr sz="2400">
                  <a:latin typeface="Arial"/>
                  <a:ea typeface="Arial"/>
                  <a:cs typeface="Arial"/>
                  <a:sym typeface="Arial"/>
                </a:defRPr>
              </a:lvl1pPr>
            </a:lstStyle>
            <a:p>
              <a:pPr/>
              <a:r>
                <a:t>Böse Zungen* sagen, Psychologen wissen nur über zwei Dinge Bescheid:</a:t>
              </a:r>
            </a:p>
          </p:txBody>
        </p:sp>
        <p:pic>
          <p:nvPicPr>
            <p:cNvPr id="240" name="Böse Zungen* sagen, Psychologen wissen nur über zwei Dinge Bescheid: Böse Zungen* sagen, Psychologen wissen nur über zwei Dinge Bescheid:" descr="Böse Zungen* sagen, Psychologen wissen nur über zwei Dinge Bescheid: Böse Zungen* sagen, Psychologen wissen nur über zwei Dinge Bescheid:"/>
            <p:cNvPicPr>
              <a:picLocks noChangeAspect="0"/>
            </p:cNvPicPr>
            <p:nvPr/>
          </p:nvPicPr>
          <p:blipFill>
            <a:blip r:embed="rId3">
              <a:extLst/>
            </a:blip>
            <a:stretch>
              <a:fillRect/>
            </a:stretch>
          </p:blipFill>
          <p:spPr>
            <a:xfrm>
              <a:off x="0" y="0"/>
              <a:ext cx="10596585" cy="1059877"/>
            </a:xfrm>
            <a:prstGeom prst="rect">
              <a:avLst/>
            </a:prstGeom>
            <a:effectLst/>
          </p:spPr>
        </p:pic>
      </p:grpSp>
      <p:sp>
        <p:nvSpPr>
          <p:cNvPr id="243" name="Ratten"/>
          <p:cNvSpPr/>
          <p:nvPr/>
        </p:nvSpPr>
        <p:spPr>
          <a:xfrm>
            <a:off x="2587492" y="3100170"/>
            <a:ext cx="1091082"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b="1" sz="2400">
                <a:latin typeface="Arial"/>
                <a:ea typeface="Arial"/>
                <a:cs typeface="Arial"/>
                <a:sym typeface="Arial"/>
              </a:defRPr>
            </a:lvl1pPr>
          </a:lstStyle>
          <a:p>
            <a:pPr/>
            <a:r>
              <a:t>Ratten</a:t>
            </a:r>
          </a:p>
        </p:txBody>
      </p:sp>
      <p:sp>
        <p:nvSpPr>
          <p:cNvPr id="244" name="USA-Studis"/>
          <p:cNvSpPr/>
          <p:nvPr/>
        </p:nvSpPr>
        <p:spPr>
          <a:xfrm>
            <a:off x="8616476" y="3096238"/>
            <a:ext cx="1819149"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b="1" sz="2400">
                <a:latin typeface="Arial"/>
                <a:ea typeface="Arial"/>
                <a:cs typeface="Arial"/>
                <a:sym typeface="Arial"/>
              </a:defRPr>
            </a:lvl1pPr>
          </a:lstStyle>
          <a:p>
            <a:pPr/>
            <a:r>
              <a:t>USA-Studis</a:t>
            </a:r>
          </a:p>
        </p:txBody>
      </p:sp>
      <p:sp>
        <p:nvSpPr>
          <p:cNvPr id="245" name="Pfeil"/>
          <p:cNvSpPr/>
          <p:nvPr/>
        </p:nvSpPr>
        <p:spPr>
          <a:xfrm rot="5400000">
            <a:off x="5630512" y="4829126"/>
            <a:ext cx="1806223" cy="1806223"/>
          </a:xfrm>
          <a:prstGeom prst="rightArrow">
            <a:avLst>
              <a:gd name="adj1" fmla="val 32000"/>
              <a:gd name="adj2" fmla="val 64000"/>
            </a:avLst>
          </a:prstGeom>
          <a:solidFill>
            <a:srgbClr val="FFFFFF"/>
          </a:solidFill>
          <a:ln w="25400">
            <a:solidFill>
              <a:schemeClr val="accent1"/>
            </a:solidFill>
            <a:bevel/>
          </a:ln>
        </p:spPr>
        <p:txBody>
          <a:bodyPr lIns="65023" tIns="65023" rIns="65023" bIns="65023" anchor="ctr"/>
          <a:lstStyle/>
          <a:p>
            <a:pPr>
              <a:defRPr sz="3400">
                <a:latin typeface="Arial"/>
                <a:ea typeface="Arial"/>
                <a:cs typeface="Arial"/>
                <a:sym typeface="Arial"/>
              </a:defRPr>
            </a:pPr>
          </a:p>
        </p:txBody>
      </p:sp>
      <p:sp>
        <p:nvSpPr>
          <p:cNvPr id="246" name="Pfeil"/>
          <p:cNvSpPr/>
          <p:nvPr/>
        </p:nvSpPr>
        <p:spPr>
          <a:xfrm rot="5400000">
            <a:off x="9850158" y="4713528"/>
            <a:ext cx="1806223" cy="1806223"/>
          </a:xfrm>
          <a:prstGeom prst="rightArrow">
            <a:avLst>
              <a:gd name="adj1" fmla="val 32000"/>
              <a:gd name="adj2" fmla="val 64000"/>
            </a:avLst>
          </a:prstGeom>
          <a:solidFill>
            <a:srgbClr val="FFFFFF"/>
          </a:solidFill>
          <a:ln w="25400">
            <a:solidFill>
              <a:schemeClr val="accent1"/>
            </a:solidFill>
            <a:bevel/>
          </a:ln>
        </p:spPr>
        <p:txBody>
          <a:bodyPr lIns="65023" tIns="65023" rIns="65023" bIns="65023" anchor="ctr"/>
          <a:lstStyle/>
          <a:p>
            <a:pPr>
              <a:defRPr sz="3400">
                <a:latin typeface="Arial"/>
                <a:ea typeface="Arial"/>
                <a:cs typeface="Arial"/>
                <a:sym typeface="Arial"/>
              </a:defRPr>
            </a:pPr>
          </a:p>
        </p:txBody>
      </p:sp>
      <p:sp>
        <p:nvSpPr>
          <p:cNvPr id="247" name="Pfeil"/>
          <p:cNvSpPr/>
          <p:nvPr/>
        </p:nvSpPr>
        <p:spPr>
          <a:xfrm rot="5400000">
            <a:off x="1410866" y="4713528"/>
            <a:ext cx="1806224" cy="1806223"/>
          </a:xfrm>
          <a:prstGeom prst="rightArrow">
            <a:avLst>
              <a:gd name="adj1" fmla="val 32000"/>
              <a:gd name="adj2" fmla="val 64000"/>
            </a:avLst>
          </a:prstGeom>
          <a:solidFill>
            <a:srgbClr val="FFFFFF"/>
          </a:solidFill>
          <a:ln w="25400">
            <a:solidFill>
              <a:schemeClr val="accent1"/>
            </a:solidFill>
            <a:bevel/>
          </a:ln>
        </p:spPr>
        <p:txBody>
          <a:bodyPr lIns="65023" tIns="65023" rIns="65023" bIns="65023" anchor="ctr"/>
          <a:lstStyle/>
          <a:p>
            <a:pPr>
              <a:defRPr sz="3400">
                <a:latin typeface="Arial"/>
                <a:ea typeface="Arial"/>
                <a:cs typeface="Arial"/>
                <a:sym typeface="Arial"/>
              </a:defRPr>
            </a:pPr>
          </a:p>
        </p:txBody>
      </p:sp>
      <p:sp>
        <p:nvSpPr>
          <p:cNvPr id="258" name="Verbindungslinie"/>
          <p:cNvSpPr/>
          <p:nvPr/>
        </p:nvSpPr>
        <p:spPr>
          <a:xfrm>
            <a:off x="1120915" y="3446292"/>
            <a:ext cx="10824861" cy="857735"/>
          </a:xfrm>
          <a:custGeom>
            <a:avLst/>
            <a:gdLst/>
            <a:ahLst/>
            <a:cxnLst>
              <a:cxn ang="0">
                <a:pos x="wd2" y="hd2"/>
              </a:cxn>
              <a:cxn ang="5400000">
                <a:pos x="wd2" y="hd2"/>
              </a:cxn>
              <a:cxn ang="10800000">
                <a:pos x="wd2" y="hd2"/>
              </a:cxn>
              <a:cxn ang="16200000">
                <a:pos x="wd2" y="hd2"/>
              </a:cxn>
            </a:cxnLst>
            <a:rect l="0" t="0" r="r" b="b"/>
            <a:pathLst>
              <a:path w="21600" h="16246" fill="norm" stroke="1" extrusionOk="0">
                <a:moveTo>
                  <a:pt x="21600" y="0"/>
                </a:moveTo>
                <a:cubicBezTo>
                  <a:pt x="14433" y="20503"/>
                  <a:pt x="7233" y="21600"/>
                  <a:pt x="0" y="3291"/>
                </a:cubicBezTo>
              </a:path>
            </a:pathLst>
          </a:custGeom>
          <a:ln w="25400">
            <a:solidFill>
              <a:schemeClr val="accent1"/>
            </a:solidFill>
            <a:bevel/>
          </a:ln>
          <a:effectLst>
            <a:outerShdw sx="100000" sy="100000" kx="0" ky="0" algn="b" rotWithShape="0" blurRad="50800" dist="25400" dir="5400000">
              <a:srgbClr val="000000">
                <a:alpha val="38000"/>
              </a:srgbClr>
            </a:outerShdw>
          </a:effectLst>
        </p:spPr>
        <p:txBody>
          <a:bodyPr/>
          <a:lstStyle/>
          <a:p>
            <a:pPr/>
          </a:p>
        </p:txBody>
      </p:sp>
      <p:sp>
        <p:nvSpPr>
          <p:cNvPr id="249" name="Verallgemeinerbarkeit nötig"/>
          <p:cNvSpPr/>
          <p:nvPr/>
        </p:nvSpPr>
        <p:spPr>
          <a:xfrm>
            <a:off x="4415921" y="4316900"/>
            <a:ext cx="3836365"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atin typeface="Arial"/>
                <a:ea typeface="Arial"/>
                <a:cs typeface="Arial"/>
                <a:sym typeface="Arial"/>
              </a:defRPr>
            </a:lvl1pPr>
          </a:lstStyle>
          <a:p>
            <a:pPr/>
            <a:r>
              <a:t>Verallgemeinerbarkeit nötig</a:t>
            </a:r>
          </a:p>
        </p:txBody>
      </p:sp>
      <p:sp>
        <p:nvSpPr>
          <p:cNvPr id="250" name="andere Populationen"/>
          <p:cNvSpPr/>
          <p:nvPr/>
        </p:nvSpPr>
        <p:spPr>
          <a:xfrm>
            <a:off x="905154" y="8194346"/>
            <a:ext cx="2956047"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atin typeface="Arial"/>
                <a:ea typeface="Arial"/>
                <a:cs typeface="Arial"/>
                <a:sym typeface="Arial"/>
              </a:defRPr>
            </a:lvl1pPr>
          </a:lstStyle>
          <a:p>
            <a:pPr/>
            <a:r>
              <a:t>andere Populationen</a:t>
            </a:r>
          </a:p>
        </p:txBody>
      </p:sp>
      <p:sp>
        <p:nvSpPr>
          <p:cNvPr id="251" name="andere Umfelder"/>
          <p:cNvSpPr/>
          <p:nvPr/>
        </p:nvSpPr>
        <p:spPr>
          <a:xfrm>
            <a:off x="5102815" y="8194346"/>
            <a:ext cx="2412973"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atin typeface="Arial"/>
                <a:ea typeface="Arial"/>
                <a:cs typeface="Arial"/>
                <a:sym typeface="Arial"/>
              </a:defRPr>
            </a:lvl1pPr>
          </a:lstStyle>
          <a:p>
            <a:pPr/>
            <a:r>
              <a:t>andere Umfelder</a:t>
            </a:r>
          </a:p>
        </p:txBody>
      </p:sp>
      <p:sp>
        <p:nvSpPr>
          <p:cNvPr id="252" name="andere Zeiten"/>
          <p:cNvSpPr/>
          <p:nvPr/>
        </p:nvSpPr>
        <p:spPr>
          <a:xfrm>
            <a:off x="9972901" y="8194346"/>
            <a:ext cx="2023639"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atin typeface="Arial"/>
                <a:ea typeface="Arial"/>
                <a:cs typeface="Arial"/>
                <a:sym typeface="Arial"/>
              </a:defRPr>
            </a:lvl1pPr>
          </a:lstStyle>
          <a:p>
            <a:pPr/>
            <a:r>
              <a:t>andere Zeiten</a:t>
            </a:r>
          </a:p>
        </p:txBody>
      </p:sp>
      <p:pic>
        <p:nvPicPr>
          <p:cNvPr id="253" name="Bild" descr="Bild"/>
          <p:cNvPicPr>
            <a:picLocks noChangeAspect="1"/>
          </p:cNvPicPr>
          <p:nvPr/>
        </p:nvPicPr>
        <p:blipFill>
          <a:blip r:embed="rId4">
            <a:extLst/>
          </a:blip>
          <a:stretch>
            <a:fillRect/>
          </a:stretch>
        </p:blipFill>
        <p:spPr>
          <a:xfrm>
            <a:off x="9903441" y="5983337"/>
            <a:ext cx="1699656" cy="1699656"/>
          </a:xfrm>
          <a:prstGeom prst="rect">
            <a:avLst/>
          </a:prstGeom>
          <a:ln w="12700">
            <a:miter lim="400000"/>
          </a:ln>
        </p:spPr>
      </p:pic>
      <p:pic>
        <p:nvPicPr>
          <p:cNvPr id="254" name="Bild" descr="Bild"/>
          <p:cNvPicPr>
            <a:picLocks noChangeAspect="1"/>
          </p:cNvPicPr>
          <p:nvPr/>
        </p:nvPicPr>
        <p:blipFill>
          <a:blip r:embed="rId5">
            <a:extLst/>
          </a:blip>
          <a:stretch>
            <a:fillRect/>
          </a:stretch>
        </p:blipFill>
        <p:spPr>
          <a:xfrm>
            <a:off x="1230244" y="5749431"/>
            <a:ext cx="2167468" cy="2167467"/>
          </a:xfrm>
          <a:prstGeom prst="rect">
            <a:avLst/>
          </a:prstGeom>
          <a:ln w="12700">
            <a:miter lim="400000"/>
          </a:ln>
        </p:spPr>
      </p:pic>
      <p:pic>
        <p:nvPicPr>
          <p:cNvPr id="255" name="Bild" descr="Bild"/>
          <p:cNvPicPr>
            <a:picLocks noChangeAspect="1"/>
          </p:cNvPicPr>
          <p:nvPr/>
        </p:nvPicPr>
        <p:blipFill>
          <a:blip r:embed="rId6">
            <a:extLst/>
          </a:blip>
          <a:stretch>
            <a:fillRect/>
          </a:stretch>
        </p:blipFill>
        <p:spPr>
          <a:xfrm>
            <a:off x="5504009" y="5903007"/>
            <a:ext cx="2126746" cy="2126746"/>
          </a:xfrm>
          <a:prstGeom prst="rect">
            <a:avLst/>
          </a:prstGeom>
          <a:ln w="12700">
            <a:miter lim="400000"/>
          </a:ln>
        </p:spPr>
      </p:pic>
      <p:sp>
        <p:nvSpPr>
          <p:cNvPr id="256" name="*Henrich, J., Heine, S. J., &amp; Norenzayan, A. (2010). The Weirdest People in the World? Behavioral and Brain Sciences, 33(2-3), 61–83."/>
          <p:cNvSpPr/>
          <p:nvPr/>
        </p:nvSpPr>
        <p:spPr>
          <a:xfrm>
            <a:off x="339104" y="8834616"/>
            <a:ext cx="10757184" cy="327432"/>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1400">
                <a:latin typeface="Arial"/>
                <a:ea typeface="Arial"/>
                <a:cs typeface="Arial"/>
                <a:sym typeface="Arial"/>
              </a:defRPr>
            </a:lvl1pPr>
          </a:lstStyle>
          <a:p>
            <a:pPr/>
            <a:r>
              <a:t>*Henrich, J., Heine, S. J., &amp; Norenzayan, A. (2010). The Weirdest People in the World? Behavioral and Brain Sciences, 33(2-3), 61–83.</a:t>
            </a:r>
          </a:p>
        </p:txBody>
      </p:sp>
      <p:pic>
        <p:nvPicPr>
          <p:cNvPr id="257" name="Bild" descr="Bild"/>
          <p:cNvPicPr>
            <a:picLocks noChangeAspect="1"/>
          </p:cNvPicPr>
          <p:nvPr/>
        </p:nvPicPr>
        <p:blipFill>
          <a:blip r:embed="rId7">
            <a:extLst/>
          </a:blip>
          <a:stretch>
            <a:fillRect/>
          </a:stretch>
        </p:blipFill>
        <p:spPr>
          <a:xfrm>
            <a:off x="2935348" y="2477530"/>
            <a:ext cx="2167468" cy="141195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2" name="Effekte finden"/>
          <p:cNvSpPr txBox="1"/>
          <p:nvPr>
            <p:ph type="title"/>
          </p:nvPr>
        </p:nvSpPr>
        <p:spPr>
          <a:xfrm>
            <a:off x="650239" y="4758266"/>
            <a:ext cx="11704322" cy="2406792"/>
          </a:xfrm>
          <a:prstGeom prst="rect">
            <a:avLst/>
          </a:prstGeom>
        </p:spPr>
        <p:txBody>
          <a:bodyPr/>
          <a:lstStyle/>
          <a:p>
            <a:pPr/>
            <a:r>
              <a:t>Effekte finden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Foliennummernplatzhalt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1" name="Störfaktoren der internen Validität 1/2"/>
          <p:cNvSpPr txBox="1"/>
          <p:nvPr>
            <p:ph type="body" idx="21"/>
          </p:nvPr>
        </p:nvSpPr>
        <p:spPr>
          <a:prstGeom prst="rect">
            <a:avLst/>
          </a:prstGeom>
        </p:spPr>
        <p:txBody>
          <a:bodyPr/>
          <a:lstStyle/>
          <a:p>
            <a:pPr/>
            <a:r>
              <a:t>Störfaktoren der internen Validität 1/2</a:t>
            </a:r>
          </a:p>
        </p:txBody>
      </p:sp>
      <p:graphicFrame>
        <p:nvGraphicFramePr>
          <p:cNvPr id="262" name="Inhaltsplatzhalter 10"/>
          <p:cNvGraphicFramePr/>
          <p:nvPr/>
        </p:nvGraphicFramePr>
        <p:xfrm>
          <a:off x="420405" y="1837981"/>
          <a:ext cx="12391778" cy="6861563"/>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058386"/>
                <a:gridCol w="9320690"/>
              </a:tblGrid>
              <a:tr h="521511">
                <a:tc>
                  <a:txBody>
                    <a:bodyPr/>
                    <a:lstStyle/>
                    <a:p>
                      <a:pPr algn="l" defTabSz="1300480">
                        <a:defRPr sz="1800">
                          <a:solidFill>
                            <a:srgbClr val="000000"/>
                          </a:solidFill>
                        </a:defRPr>
                      </a:pPr>
                      <a:r>
                        <a:rPr sz="2400">
                          <a:solidFill>
                            <a:srgbClr val="FFFFFF"/>
                          </a:solidFill>
                          <a:latin typeface="Roboto Condensed Bold"/>
                          <a:ea typeface="Roboto Condensed Bold"/>
                          <a:cs typeface="Roboto Condensed Bold"/>
                          <a:sym typeface="Roboto Condensed Bold"/>
                        </a:rPr>
                        <a:t>Störfaktor</a:t>
                      </a:r>
                    </a:p>
                  </a:txBody>
                  <a:tcPr marL="45720" marR="45720" marT="45720" marB="45720" anchor="t" anchorCtr="0" horzOverflow="overflow"/>
                </a:tc>
                <a:tc>
                  <a:txBody>
                    <a:bodyPr/>
                    <a:lstStyle/>
                    <a:p>
                      <a:pPr algn="l" defTabSz="1300480">
                        <a:defRPr sz="1800">
                          <a:solidFill>
                            <a:srgbClr val="000000"/>
                          </a:solidFill>
                        </a:defRPr>
                      </a:pPr>
                      <a:r>
                        <a:rPr sz="2400">
                          <a:solidFill>
                            <a:srgbClr val="FFFFFF"/>
                          </a:solidFill>
                          <a:latin typeface="Roboto Condensed Bold"/>
                          <a:ea typeface="Roboto Condensed Bold"/>
                          <a:cs typeface="Roboto Condensed Bold"/>
                          <a:sym typeface="Roboto Condensed Bold"/>
                        </a:rPr>
                        <a:t>Beeinträchtigung</a:t>
                      </a:r>
                    </a:p>
                  </a:txBody>
                  <a:tcPr marL="45720" marR="45720" marT="45720" marB="45720" anchor="t" anchorCtr="0" horzOverflow="overflow"/>
                </a:tc>
              </a:tr>
              <a:tr h="1104649">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Zeitgeschehen (history)</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Die beobachteten Effekte gehen nicht allein auf die Untersuchungs-bedingungen, sondern auf unkontrollierte zwischenzeitliche Ereignisse zurück.</a:t>
                      </a:r>
                    </a:p>
                  </a:txBody>
                  <a:tcPr marL="45720" marR="45720" marT="45720" marB="45720" anchor="t" anchorCtr="0" horzOverflow="overflow"/>
                </a:tc>
              </a:tr>
              <a:tr h="1415799">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Reifung (maturation</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Wenn sich der zu untersuchende Sachverhalt bezüglich biologischer (und/oder psychosozialer Reifungsmerkmale verändert, ist mit reifungsbedingten Effekten zu rechnen, die den eigentlichen Befund überlagern.</a:t>
                      </a:r>
                    </a:p>
                  </a:txBody>
                  <a:tcPr marL="45720" marR="45720" marT="45720" marB="45720" anchor="t" anchorCtr="0" horzOverflow="overflow"/>
                </a:tc>
              </a:tr>
              <a:tr h="1318521">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Mehrfache Testung (test sophistication)</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Bei mehrfacher Erhebung derselben Messdaten an ein und demselben Individuum können die während des zweite (dritten …) Messzeitpunkts erhobenen Daten aufgrund vorangegangener Testung beeinflusst sein.</a:t>
                      </a:r>
                    </a:p>
                  </a:txBody>
                  <a:tcPr marL="45720" marR="45720" marT="45720" marB="45720" anchor="t" anchorCtr="0" horzOverflow="overflow"/>
                </a:tc>
              </a:tr>
              <a:tr h="1085599">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Instrumentierung (instrumentation)</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Die gemessenen Werte gehen z. T. auf die (zwischenzeitlich erfolgte) Veränderung der Messinstrumente zurück (z. B. aufgrund mangelnder Objektivität und Reliabilität eines Tests.)</a:t>
                      </a:r>
                    </a:p>
                  </a:txBody>
                  <a:tcPr marL="45720" marR="45720" marT="45720" marB="45720" anchor="t" anchorCtr="0" horzOverflow="overflow"/>
                </a:tc>
              </a:tr>
              <a:tr h="1415799">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Statistische Regression (regression)</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latin typeface="+mj-lt"/>
                          <a:ea typeface="+mj-ea"/>
                          <a:cs typeface="+mj-cs"/>
                          <a:sym typeface="Roboto Condensed Regular"/>
                        </a:rPr>
                        <a:t>Werden mehr oder weniger extrem verschiedene Leistungsgruppen z. B. mit Hilfe eines Vortests gebildet, dann kann die mangelnde Reliabilität des Instruments zu einer statistischen Regression zur Mitte bei der zweiten Testung führen.</a:t>
                      </a:r>
                    </a:p>
                  </a:txBody>
                  <a:tcPr marL="45720" marR="45720" marT="45720" marB="45720" anchor="t" anchorCtr="0" horzOverflow="overflow"/>
                </a:tc>
              </a:tr>
            </a:tbl>
          </a:graphicData>
        </a:graphic>
      </p:graphicFrame>
      <p:sp>
        <p:nvSpPr>
          <p:cNvPr id="263" name="Textfeld 11"/>
          <p:cNvSpPr txBox="1"/>
          <p:nvPr/>
        </p:nvSpPr>
        <p:spPr>
          <a:xfrm>
            <a:off x="229905" y="9270536"/>
            <a:ext cx="4394108" cy="299784"/>
          </a:xfrm>
          <a:prstGeom prst="rect">
            <a:avLst/>
          </a:prstGeom>
          <a:ln w="12700">
            <a:miter lim="400000"/>
          </a:ln>
          <a:effectLst>
            <a:outerShdw sx="100000" sy="100000" kx="0" ky="0" algn="b" rotWithShape="0" blurRad="139700" dist="50800" dir="8100000">
              <a:srgbClr val="000000">
                <a:alpha val="30000"/>
              </a:srgbClr>
            </a:outerShdw>
          </a:effectLst>
          <a:extLst>
            <a:ext uri="{C572A759-6A51-4108-AA02-DFA0A04FC94B}">
              <ma14:wrappingTextBoxFlag xmlns:ma14="http://schemas.microsoft.com/office/mac/drawingml/2011/main" val="1"/>
            </a:ext>
          </a:extLst>
        </p:spPr>
        <p:txBody>
          <a:bodyPr wrap="none" lIns="51199" tIns="51199" rIns="51199" bIns="51199">
            <a:spAutoFit/>
          </a:bodyPr>
          <a:lstStyle>
            <a:lvl1pPr algn="just" defTabSz="1300480">
              <a:spcBef>
                <a:spcPts val="800"/>
              </a:spcBef>
              <a:defRPr sz="1400">
                <a:latin typeface="Arial"/>
                <a:ea typeface="Arial"/>
                <a:cs typeface="Arial"/>
                <a:sym typeface="Arial"/>
              </a:defRPr>
            </a:lvl1pPr>
          </a:lstStyle>
          <a:p>
            <a:pPr/>
            <a:r>
              <a:t>nach Campbell &amp; Stanley (1966); Reiß &amp; Sarris (2012)</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Foliennummernplatzhalt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Störfaktoren der internen Validität 2/2"/>
          <p:cNvSpPr txBox="1"/>
          <p:nvPr>
            <p:ph type="body" idx="21"/>
          </p:nvPr>
        </p:nvSpPr>
        <p:spPr>
          <a:prstGeom prst="rect">
            <a:avLst/>
          </a:prstGeom>
        </p:spPr>
        <p:txBody>
          <a:bodyPr/>
          <a:lstStyle/>
          <a:p>
            <a:pPr/>
            <a:r>
              <a:t>Störfaktoren der internen Validität 2/2</a:t>
            </a:r>
          </a:p>
        </p:txBody>
      </p:sp>
      <p:graphicFrame>
        <p:nvGraphicFramePr>
          <p:cNvPr id="267" name="Inhaltsplatzhalter 10"/>
          <p:cNvGraphicFramePr/>
          <p:nvPr/>
        </p:nvGraphicFramePr>
        <p:xfrm>
          <a:off x="191629" y="2508958"/>
          <a:ext cx="12391955" cy="5028358"/>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376288"/>
                <a:gridCol w="9002965"/>
              </a:tblGrid>
              <a:tr h="468818">
                <a:tc>
                  <a:txBody>
                    <a:bodyPr/>
                    <a:lstStyle/>
                    <a:p>
                      <a:pPr algn="l" defTabSz="1300480">
                        <a:defRPr sz="1800">
                          <a:solidFill>
                            <a:srgbClr val="000000"/>
                          </a:solidFill>
                        </a:defRPr>
                      </a:pPr>
                      <a:r>
                        <a:rPr b="1" sz="2400">
                          <a:solidFill>
                            <a:srgbClr val="FFFFFF"/>
                          </a:solidFill>
                        </a:rPr>
                        <a:t>Störfaktor</a:t>
                      </a:r>
                    </a:p>
                  </a:txBody>
                  <a:tcPr marL="45720" marR="45720" marT="45720" marB="45720" anchor="t" anchorCtr="0" horzOverflow="overflow"/>
                </a:tc>
                <a:tc>
                  <a:txBody>
                    <a:bodyPr/>
                    <a:lstStyle/>
                    <a:p>
                      <a:pPr algn="l" defTabSz="1300480">
                        <a:defRPr sz="1800">
                          <a:solidFill>
                            <a:srgbClr val="000000"/>
                          </a:solidFill>
                        </a:defRPr>
                      </a:pPr>
                      <a:r>
                        <a:rPr b="1" sz="2400">
                          <a:solidFill>
                            <a:srgbClr val="FFFFFF"/>
                          </a:solidFill>
                        </a:rPr>
                        <a:t>Beeinträchtigung</a:t>
                      </a:r>
                    </a:p>
                  </a:txBody>
                  <a:tcPr marL="45720" marR="45720" marT="45720" marB="45720" anchor="t" anchorCtr="0" horzOverflow="overflow"/>
                </a:tc>
              </a:tr>
              <a:tr h="1104649">
                <a:tc>
                  <a:txBody>
                    <a:bodyPr/>
                    <a:lstStyle/>
                    <a:p>
                      <a:pPr algn="l" defTabSz="1300480">
                        <a:defRPr sz="1800">
                          <a:solidFill>
                            <a:srgbClr val="000000"/>
                          </a:solidFill>
                        </a:defRPr>
                      </a:pPr>
                      <a:r>
                        <a:rPr sz="2200">
                          <a:solidFill>
                            <a:srgbClr val="262626"/>
                          </a:solidFill>
                        </a:rPr>
                        <a:t>Auswahlverzerrung (selection)</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rPr>
                        <a:t>Bei nicht-zufälliger Bildung von Versuchsgruppen können die damit von Anfang an bestehenden systematischen Ausgangsunterschiede zwischen den Gruppen den eigentlichen Effekt überlagern.</a:t>
                      </a:r>
                    </a:p>
                  </a:txBody>
                  <a:tcPr marL="45720" marR="45720" marT="45720" marB="45720" anchor="t" anchorCtr="0" horzOverflow="overflow"/>
                </a:tc>
              </a:tr>
              <a:tr h="1415799">
                <a:tc>
                  <a:txBody>
                    <a:bodyPr/>
                    <a:lstStyle/>
                    <a:p>
                      <a:pPr algn="l" defTabSz="1300480">
                        <a:defRPr sz="1800">
                          <a:solidFill>
                            <a:srgbClr val="000000"/>
                          </a:solidFill>
                        </a:defRPr>
                      </a:pPr>
                      <a:r>
                        <a:rPr sz="2200">
                          <a:solidFill>
                            <a:srgbClr val="262626"/>
                          </a:solidFill>
                        </a:rPr>
                        <a:t>Ausfalleffekte (experimental mortality)</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rPr>
                        <a:t>Fallen im Untersuchungsverlauf Versuchspersonen von verschiedenen Versuchsgruppen aus, so kann das die eigentlichen Effekte beeinflussen, wenn die Ausfallquote für die Gruppen systematisch verschieden ist (z. B. mehr „Dropouts“ in Kontrollgruppe).</a:t>
                      </a:r>
                    </a:p>
                  </a:txBody>
                  <a:tcPr marL="45720" marR="45720" marT="45720" marB="45720" anchor="t" anchorCtr="0" horzOverflow="overflow"/>
                </a:tc>
              </a:tr>
              <a:tr h="1085599">
                <a:tc>
                  <a:txBody>
                    <a:bodyPr/>
                    <a:lstStyle/>
                    <a:p>
                      <a:pPr algn="l" defTabSz="1300480">
                        <a:defRPr sz="1800">
                          <a:solidFill>
                            <a:srgbClr val="000000"/>
                          </a:solidFill>
                        </a:defRPr>
                      </a:pPr>
                      <a:r>
                        <a:rPr sz="2200">
                          <a:solidFill>
                            <a:srgbClr val="262626"/>
                          </a:solidFill>
                        </a:rPr>
                        <a:t>Versuchsleitereffekte (experimenter-bias effects)</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rPr>
                        <a:t>Bleiben die Eigenschaften, Verhaltensweisen und/oder Versuchserwartungen des Untersuchers unkontrolliert, kann das eine systematische Beeinträchtigung der eigentlichen Befunde auslösen.</a:t>
                      </a:r>
                    </a:p>
                  </a:txBody>
                  <a:tcPr marL="45720" marR="45720" marT="45720" marB="45720" anchor="t" anchorCtr="0" horzOverflow="overflow"/>
                </a:tc>
              </a:tr>
              <a:tr h="1085599">
                <a:tc>
                  <a:txBody>
                    <a:bodyPr/>
                    <a:lstStyle/>
                    <a:p>
                      <a:pPr algn="l" defTabSz="1300480">
                        <a:defRPr sz="1800">
                          <a:solidFill>
                            <a:srgbClr val="000000"/>
                          </a:solidFill>
                        </a:defRPr>
                      </a:pPr>
                      <a:r>
                        <a:rPr sz="2200">
                          <a:solidFill>
                            <a:srgbClr val="262626"/>
                          </a:solidFill>
                        </a:rPr>
                        <a:t>Interaktive Effekte (carry-over effects)</a:t>
                      </a:r>
                    </a:p>
                  </a:txBody>
                  <a:tcPr marL="45720" marR="45720" marT="45720" marB="45720" anchor="t" anchorCtr="0" horzOverflow="overflow"/>
                </a:tc>
                <a:tc>
                  <a:txBody>
                    <a:bodyPr/>
                    <a:lstStyle/>
                    <a:p>
                      <a:pPr algn="l" defTabSz="1300480">
                        <a:defRPr sz="1800">
                          <a:solidFill>
                            <a:srgbClr val="000000"/>
                          </a:solidFill>
                        </a:defRPr>
                      </a:pPr>
                      <a:r>
                        <a:rPr sz="2200">
                          <a:solidFill>
                            <a:srgbClr val="262626"/>
                          </a:solidFill>
                        </a:rPr>
                        <a:t>Wird ein Individuum unter verschiedenen Untersuchungsbedingungen untersucht und bleiben dabei Übertragungseffekte unkontrolliert, können dadurch die Untersuchungsbefunde verfälscht werden.</a:t>
                      </a:r>
                    </a:p>
                  </a:txBody>
                  <a:tcPr marL="45720" marR="45720" marT="45720" marB="45720" anchor="t" anchorCtr="0" horzOverflow="overflow"/>
                </a:tc>
              </a:tr>
            </a:tbl>
          </a:graphicData>
        </a:graphic>
      </p:graphicFrame>
      <p:sp>
        <p:nvSpPr>
          <p:cNvPr id="268" name="Textfeld 11"/>
          <p:cNvSpPr txBox="1"/>
          <p:nvPr/>
        </p:nvSpPr>
        <p:spPr>
          <a:xfrm>
            <a:off x="255305" y="8973255"/>
            <a:ext cx="4394108" cy="299784"/>
          </a:xfrm>
          <a:prstGeom prst="rect">
            <a:avLst/>
          </a:prstGeom>
          <a:ln w="12700">
            <a:miter lim="400000"/>
          </a:ln>
          <a:effectLst>
            <a:outerShdw sx="100000" sy="100000" kx="0" ky="0" algn="b" rotWithShape="0" blurRad="139700" dist="50800" dir="8100000">
              <a:srgbClr val="000000">
                <a:alpha val="30000"/>
              </a:srgbClr>
            </a:outerShdw>
          </a:effectLst>
          <a:extLst>
            <a:ext uri="{C572A759-6A51-4108-AA02-DFA0A04FC94B}">
              <ma14:wrappingTextBoxFlag xmlns:ma14="http://schemas.microsoft.com/office/mac/drawingml/2011/main" val="1"/>
            </a:ext>
          </a:extLst>
        </p:spPr>
        <p:txBody>
          <a:bodyPr wrap="none" lIns="51199" tIns="51199" rIns="51199" bIns="51199">
            <a:spAutoFit/>
          </a:bodyPr>
          <a:lstStyle>
            <a:lvl1pPr algn="just" defTabSz="1300480">
              <a:spcBef>
                <a:spcPts val="800"/>
              </a:spcBef>
              <a:defRPr sz="1400">
                <a:latin typeface="Arial"/>
                <a:ea typeface="Arial"/>
                <a:cs typeface="Arial"/>
                <a:sym typeface="Arial"/>
              </a:defRPr>
            </a:lvl1pPr>
          </a:lstStyle>
          <a:p>
            <a:pPr/>
            <a:r>
              <a:t>Reiß &amp; Sarris (2012); nach Campbell &amp; Stanley (1966)</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1" name="Übersetzen Sie Ihre Forschungsfrage in ein Modell"/>
          <p:cNvSpPr txBox="1"/>
          <p:nvPr>
            <p:ph type="body" idx="21"/>
          </p:nvPr>
        </p:nvSpPr>
        <p:spPr>
          <a:prstGeom prst="rect">
            <a:avLst/>
          </a:prstGeom>
        </p:spPr>
        <p:txBody>
          <a:bodyPr/>
          <a:lstStyle/>
          <a:p>
            <a:pPr/>
            <a:r>
              <a:t>Übersetzen Sie Ihre Forschungsfrage in ein Modell</a:t>
            </a:r>
          </a:p>
        </p:txBody>
      </p:sp>
      <p:sp>
        <p:nvSpPr>
          <p:cNvPr id="272" name="Suchen Sie in der Literatur nach theoretischen Modellen bzw. Theorien, die die von Ihnen untersuchten Konstrukte gemeinsam betrachten.…"/>
          <p:cNvSpPr/>
          <p:nvPr/>
        </p:nvSpPr>
        <p:spPr>
          <a:xfrm>
            <a:off x="498561" y="1892887"/>
            <a:ext cx="11606926" cy="166082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marL="381000" indent="-381000">
              <a:spcBef>
                <a:spcPts val="800"/>
              </a:spcBef>
              <a:buClr>
                <a:schemeClr val="accent5"/>
              </a:buClr>
              <a:buSzPct val="70000"/>
              <a:buFont typeface="Arial"/>
              <a:buChar char="▶︎"/>
              <a:defRPr sz="2400"/>
            </a:pPr>
            <a:r>
              <a:t>Suchen Sie in der Literatur nach theoretischen Modellen bzw. Theorien, die die von Ihnen untersuchten Konstrukte </a:t>
            </a:r>
            <a:r>
              <a:rPr i="1"/>
              <a:t>gemeinsam</a:t>
            </a:r>
            <a:r>
              <a:t> betrachten.</a:t>
            </a:r>
          </a:p>
          <a:p>
            <a:pPr marL="381000" indent="-381000">
              <a:spcBef>
                <a:spcPts val="800"/>
              </a:spcBef>
              <a:buClr>
                <a:schemeClr val="accent5"/>
              </a:buClr>
              <a:buSzPct val="70000"/>
              <a:buFont typeface="Arial"/>
              <a:buChar char="▶︎"/>
              <a:defRPr sz="2400"/>
            </a:pPr>
            <a:r>
              <a:t>Man kann sich auch selber Modelle ausdenken; diese sollten aber möglichst stark in existierenden Theorien abgebildet sein und durch empirische Belege gestützt sein.</a:t>
            </a:r>
          </a:p>
        </p:txBody>
      </p:sp>
      <p:sp>
        <p:nvSpPr>
          <p:cNvPr id="273" name="Rechteck"/>
          <p:cNvSpPr/>
          <p:nvPr/>
        </p:nvSpPr>
        <p:spPr>
          <a:xfrm>
            <a:off x="5803689" y="6092119"/>
            <a:ext cx="1771331" cy="1074657"/>
          </a:xfrm>
          <a:prstGeom prst="rect">
            <a:avLst/>
          </a:prstGeom>
          <a:solidFill>
            <a:srgbClr val="BFE5E2"/>
          </a:solidFill>
          <a:ln w="19050">
            <a:solidFill>
              <a:srgbClr val="007368"/>
            </a:solidFill>
            <a:miter/>
          </a:ln>
        </p:spPr>
        <p:txBody>
          <a:bodyPr lIns="36000" tIns="36000" rIns="36000" bIns="36000"/>
          <a:lstStyle/>
          <a:p>
            <a:pPr algn="ctr">
              <a:defRPr sz="2400">
                <a:solidFill>
                  <a:srgbClr val="FFFFFF"/>
                </a:solidFill>
                <a:latin typeface="Arial"/>
                <a:ea typeface="Arial"/>
                <a:cs typeface="Arial"/>
                <a:sym typeface="Arial"/>
              </a:defRPr>
            </a:pPr>
          </a:p>
        </p:txBody>
      </p:sp>
      <p:sp>
        <p:nvSpPr>
          <p:cNvPr id="274" name="Mittlere Dauer der täglichen Handy-Nutzung"/>
          <p:cNvSpPr txBox="1"/>
          <p:nvPr/>
        </p:nvSpPr>
        <p:spPr>
          <a:xfrm>
            <a:off x="5813214" y="6197136"/>
            <a:ext cx="1771331" cy="864623"/>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spAutoFit/>
          </a:bodyPr>
          <a:lstStyle>
            <a:lvl1pPr algn="ctr">
              <a:defRPr>
                <a:latin typeface="Arial"/>
                <a:ea typeface="Arial"/>
                <a:cs typeface="Arial"/>
                <a:sym typeface="Arial"/>
              </a:defRPr>
            </a:lvl1pPr>
          </a:lstStyle>
          <a:p>
            <a:pPr/>
            <a:r>
              <a:t>Mittlere Dauer der täglichen Handy-Nutzung</a:t>
            </a:r>
          </a:p>
        </p:txBody>
      </p:sp>
      <p:sp>
        <p:nvSpPr>
          <p:cNvPr id="275" name="Rechteck"/>
          <p:cNvSpPr/>
          <p:nvPr/>
        </p:nvSpPr>
        <p:spPr>
          <a:xfrm>
            <a:off x="10779655" y="6042436"/>
            <a:ext cx="1771330" cy="1174023"/>
          </a:xfrm>
          <a:prstGeom prst="rect">
            <a:avLst/>
          </a:prstGeom>
          <a:solidFill>
            <a:srgbClr val="BFE5E2"/>
          </a:solidFill>
          <a:ln w="19050">
            <a:solidFill>
              <a:srgbClr val="007368"/>
            </a:solidFill>
            <a:miter/>
          </a:ln>
        </p:spPr>
        <p:txBody>
          <a:bodyPr lIns="36000" tIns="36000" rIns="36000" bIns="36000"/>
          <a:lstStyle/>
          <a:p>
            <a:pPr algn="ctr">
              <a:defRPr sz="2400">
                <a:solidFill>
                  <a:srgbClr val="FFFFFF"/>
                </a:solidFill>
                <a:latin typeface="Arial"/>
                <a:ea typeface="Arial"/>
                <a:cs typeface="Arial"/>
                <a:sym typeface="Arial"/>
              </a:defRPr>
            </a:pPr>
          </a:p>
        </p:txBody>
      </p:sp>
      <p:sp>
        <p:nvSpPr>
          <p:cNvPr id="276" name="Konzentrations-fähigkeit"/>
          <p:cNvSpPr txBox="1"/>
          <p:nvPr/>
        </p:nvSpPr>
        <p:spPr>
          <a:xfrm>
            <a:off x="10779655" y="6302844"/>
            <a:ext cx="1771330" cy="653208"/>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lstStyle>
            <a:lvl1pPr algn="ctr">
              <a:defRPr>
                <a:latin typeface="Arial"/>
                <a:ea typeface="Arial"/>
                <a:cs typeface="Arial"/>
                <a:sym typeface="Arial"/>
              </a:defRPr>
            </a:lvl1pPr>
          </a:lstStyle>
          <a:p>
            <a:pPr/>
            <a:r>
              <a:t>Konzentrations-fähigkeit</a:t>
            </a:r>
          </a:p>
        </p:txBody>
      </p:sp>
      <p:cxnSp>
        <p:nvCxnSpPr>
          <p:cNvPr id="277" name="Gerade Verbindung mit Pfeil 11"/>
          <p:cNvCxnSpPr>
            <a:stCxn id="274" idx="0"/>
            <a:endCxn id="276" idx="0"/>
          </p:cNvCxnSpPr>
          <p:nvPr/>
        </p:nvCxnSpPr>
        <p:spPr>
          <a:xfrm>
            <a:off x="6698879" y="6629447"/>
            <a:ext cx="4966441" cy="1"/>
          </a:xfrm>
          <a:prstGeom prst="straightConnector1">
            <a:avLst/>
          </a:prstGeom>
          <a:ln w="19050">
            <a:solidFill>
              <a:schemeClr val="accent1"/>
            </a:solidFill>
            <a:miter/>
            <a:tailEnd type="triangle"/>
          </a:ln>
        </p:spPr>
      </p:cxnSp>
      <p:sp>
        <p:nvSpPr>
          <p:cNvPr id="278" name="Rechteck"/>
          <p:cNvSpPr/>
          <p:nvPr/>
        </p:nvSpPr>
        <p:spPr>
          <a:xfrm>
            <a:off x="8296434" y="4984601"/>
            <a:ext cx="1771331" cy="710850"/>
          </a:xfrm>
          <a:prstGeom prst="rect">
            <a:avLst/>
          </a:prstGeom>
          <a:solidFill>
            <a:srgbClr val="BFE5E2"/>
          </a:solidFill>
          <a:ln w="19050">
            <a:solidFill>
              <a:srgbClr val="007368"/>
            </a:solidFill>
            <a:miter/>
          </a:ln>
        </p:spPr>
        <p:txBody>
          <a:bodyPr lIns="36000" tIns="36000" rIns="36000" bIns="36000"/>
          <a:lstStyle/>
          <a:p>
            <a:pPr algn="ctr">
              <a:defRPr sz="2400">
                <a:solidFill>
                  <a:srgbClr val="FFFFFF"/>
                </a:solidFill>
                <a:latin typeface="Arial"/>
                <a:ea typeface="Arial"/>
                <a:cs typeface="Arial"/>
                <a:sym typeface="Arial"/>
              </a:defRPr>
            </a:pPr>
          </a:p>
        </p:txBody>
      </p:sp>
      <p:sp>
        <p:nvSpPr>
          <p:cNvPr id="279" name="Geschlecht"/>
          <p:cNvSpPr txBox="1"/>
          <p:nvPr/>
        </p:nvSpPr>
        <p:spPr>
          <a:xfrm>
            <a:off x="8296434" y="5174415"/>
            <a:ext cx="1771331" cy="331222"/>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spAutoFit/>
          </a:bodyPr>
          <a:lstStyle>
            <a:lvl1pPr algn="ctr">
              <a:defRPr>
                <a:latin typeface="Arial"/>
                <a:ea typeface="Arial"/>
                <a:cs typeface="Arial"/>
                <a:sym typeface="Arial"/>
              </a:defRPr>
            </a:lvl1pPr>
          </a:lstStyle>
          <a:p>
            <a:pPr/>
            <a:r>
              <a:t>Geschlecht</a:t>
            </a:r>
          </a:p>
        </p:txBody>
      </p:sp>
      <p:sp>
        <p:nvSpPr>
          <p:cNvPr id="280" name="Gerade Verbindung mit Pfeil 14"/>
          <p:cNvSpPr/>
          <p:nvPr/>
        </p:nvSpPr>
        <p:spPr>
          <a:xfrm>
            <a:off x="9182100" y="5682750"/>
            <a:ext cx="1" cy="946697"/>
          </a:xfrm>
          <a:prstGeom prst="line">
            <a:avLst/>
          </a:prstGeom>
          <a:ln w="19050">
            <a:solidFill>
              <a:schemeClr val="accent1"/>
            </a:solidFill>
            <a:miter/>
            <a:tailEnd type="triangle"/>
          </a:ln>
        </p:spPr>
        <p:txBody>
          <a:bodyPr lIns="45719" rIns="45719"/>
          <a:lstStyle/>
          <a:p>
            <a:pPr algn="ctr">
              <a:defRPr sz="2400">
                <a:latin typeface="Arial"/>
                <a:ea typeface="Arial"/>
                <a:cs typeface="Arial"/>
                <a:sym typeface="Arial"/>
              </a:defRPr>
            </a:pPr>
          </a:p>
        </p:txBody>
      </p:sp>
      <p:sp>
        <p:nvSpPr>
          <p:cNvPr id="281" name="„Wer viel am Handy rumdaddelt, der ist halt nicht so auf Zack, im Hirn, und so, vor allem bei Jungs, übrigens, liegt an den Genen. Ach ja, wer sich halt nicht im Griff hat, der daddelt halt mehr.“"/>
          <p:cNvSpPr/>
          <p:nvPr/>
        </p:nvSpPr>
        <p:spPr>
          <a:xfrm>
            <a:off x="777961" y="5408598"/>
            <a:ext cx="3089889" cy="19969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lvl1pPr>
              <a:spcBef>
                <a:spcPts val="800"/>
              </a:spcBef>
            </a:lvl1pPr>
          </a:lstStyle>
          <a:p>
            <a:pPr/>
            <a:r>
              <a:t>„Wer viel am Handy rumdaddelt, der ist halt nicht so auf Zack, im Hirn, und so, vor allem bei Jungs, übrigens, liegt an den Genen. Ach ja, wer sich halt nicht im Griff hat, der daddelt halt mehr.“ </a:t>
            </a:r>
          </a:p>
        </p:txBody>
      </p:sp>
      <p:sp>
        <p:nvSpPr>
          <p:cNvPr id="282" name="Rechteck"/>
          <p:cNvSpPr/>
          <p:nvPr/>
        </p:nvSpPr>
        <p:spPr>
          <a:xfrm>
            <a:off x="5803689" y="8274579"/>
            <a:ext cx="1771331" cy="1074657"/>
          </a:xfrm>
          <a:prstGeom prst="rect">
            <a:avLst/>
          </a:prstGeom>
          <a:solidFill>
            <a:srgbClr val="BFE5E2"/>
          </a:solidFill>
          <a:ln w="19050">
            <a:solidFill>
              <a:srgbClr val="007368"/>
            </a:solidFill>
            <a:miter/>
          </a:ln>
        </p:spPr>
        <p:txBody>
          <a:bodyPr lIns="36000" tIns="36000" rIns="36000" bIns="36000"/>
          <a:lstStyle/>
          <a:p>
            <a:pPr algn="ctr">
              <a:defRPr sz="2400">
                <a:solidFill>
                  <a:srgbClr val="FFFFFF"/>
                </a:solidFill>
                <a:latin typeface="Arial"/>
                <a:ea typeface="Arial"/>
                <a:cs typeface="Arial"/>
                <a:sym typeface="Arial"/>
              </a:defRPr>
            </a:pPr>
          </a:p>
        </p:txBody>
      </p:sp>
      <p:sp>
        <p:nvSpPr>
          <p:cNvPr id="283" name="Impulskontrolle"/>
          <p:cNvSpPr txBox="1"/>
          <p:nvPr/>
        </p:nvSpPr>
        <p:spPr>
          <a:xfrm>
            <a:off x="5803689" y="8646296"/>
            <a:ext cx="1771331" cy="331222"/>
          </a:xfrm>
          <a:prstGeom prst="rect">
            <a:avLst/>
          </a:prstGeom>
          <a:ln w="12700">
            <a:miter lim="400000"/>
          </a:ln>
          <a:extLst>
            <a:ext uri="{C572A759-6A51-4108-AA02-DFA0A04FC94B}">
              <ma14:wrappingTextBoxFlag xmlns:ma14="http://schemas.microsoft.com/office/mac/drawingml/2011/main" val="1"/>
            </a:ext>
          </a:extLst>
        </p:spPr>
        <p:txBody>
          <a:bodyPr lIns="36000" tIns="36000" rIns="36000" bIns="36000">
            <a:spAutoFit/>
          </a:bodyPr>
          <a:lstStyle>
            <a:lvl1pPr algn="ctr">
              <a:defRPr>
                <a:latin typeface="Arial"/>
                <a:ea typeface="Arial"/>
                <a:cs typeface="Arial"/>
                <a:sym typeface="Arial"/>
              </a:defRPr>
            </a:lvl1pPr>
          </a:lstStyle>
          <a:p>
            <a:pPr/>
            <a:r>
              <a:t>Impulskontrolle</a:t>
            </a:r>
          </a:p>
        </p:txBody>
      </p:sp>
      <p:sp>
        <p:nvSpPr>
          <p:cNvPr id="284" name="Gerade Verbindung mit Pfeil 14"/>
          <p:cNvSpPr/>
          <p:nvPr/>
        </p:nvSpPr>
        <p:spPr>
          <a:xfrm flipV="1">
            <a:off x="6764314" y="7188112"/>
            <a:ext cx="1" cy="1093707"/>
          </a:xfrm>
          <a:prstGeom prst="line">
            <a:avLst/>
          </a:prstGeom>
          <a:ln w="19050">
            <a:solidFill>
              <a:schemeClr val="accent1"/>
            </a:solidFill>
            <a:miter/>
            <a:tailEnd type="triangle"/>
          </a:ln>
        </p:spPr>
        <p:txBody>
          <a:bodyPr lIns="45719" rIns="45719"/>
          <a:lstStyle/>
          <a:p>
            <a:pPr algn="ctr">
              <a:defRPr sz="2400">
                <a:latin typeface="Arial"/>
                <a:ea typeface="Arial"/>
                <a:cs typeface="Arial"/>
                <a:sym typeface="Arial"/>
              </a:defRPr>
            </a:pPr>
          </a:p>
        </p:txBody>
      </p:sp>
      <p:sp>
        <p:nvSpPr>
          <p:cNvPr id="285" name="Laienformulierung"/>
          <p:cNvSpPr/>
          <p:nvPr/>
        </p:nvSpPr>
        <p:spPr>
          <a:xfrm>
            <a:off x="635000" y="4167250"/>
            <a:ext cx="3944888" cy="627807"/>
          </a:xfrm>
          <a:prstGeom prst="roundRect">
            <a:avLst>
              <a:gd name="adj" fmla="val 171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a:latin typeface="Arial"/>
                <a:ea typeface="Arial"/>
                <a:cs typeface="Arial"/>
                <a:sym typeface="Arial"/>
              </a:defRPr>
            </a:lvl1pPr>
          </a:lstStyle>
          <a:p>
            <a:pPr/>
            <a:r>
              <a:t>Laienformulierung</a:t>
            </a:r>
          </a:p>
        </p:txBody>
      </p:sp>
      <p:sp>
        <p:nvSpPr>
          <p:cNvPr id="286" name="Wissenschaftliches Modell"/>
          <p:cNvSpPr/>
          <p:nvPr/>
        </p:nvSpPr>
        <p:spPr>
          <a:xfrm>
            <a:off x="7209656" y="4149852"/>
            <a:ext cx="3944888" cy="627807"/>
          </a:xfrm>
          <a:prstGeom prst="roundRect">
            <a:avLst>
              <a:gd name="adj" fmla="val 171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a:latin typeface="Arial"/>
                <a:ea typeface="Arial"/>
                <a:cs typeface="Arial"/>
                <a:sym typeface="Arial"/>
              </a:defRPr>
            </a:lvl1pPr>
          </a:lstStyle>
          <a:p>
            <a:pPr/>
            <a:r>
              <a:t>Wissenschaftliches Modell</a:t>
            </a:r>
          </a:p>
        </p:txBody>
      </p:sp>
      <p:sp>
        <p:nvSpPr>
          <p:cNvPr id="287" name="+"/>
          <p:cNvSpPr txBox="1"/>
          <p:nvPr/>
        </p:nvSpPr>
        <p:spPr>
          <a:xfrm>
            <a:off x="6329326" y="7425567"/>
            <a:ext cx="32074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sp>
        <p:nvSpPr>
          <p:cNvPr id="288" name="+"/>
          <p:cNvSpPr txBox="1"/>
          <p:nvPr/>
        </p:nvSpPr>
        <p:spPr>
          <a:xfrm>
            <a:off x="8205200" y="6104767"/>
            <a:ext cx="32074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sp>
        <p:nvSpPr>
          <p:cNvPr id="289" name="Mann: +"/>
          <p:cNvSpPr txBox="1"/>
          <p:nvPr/>
        </p:nvSpPr>
        <p:spPr>
          <a:xfrm>
            <a:off x="9160485" y="5889693"/>
            <a:ext cx="975107" cy="389270"/>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a:solidFill>
                  <a:srgbClr val="000000"/>
                </a:solidFill>
                <a:latin typeface="Arial"/>
                <a:ea typeface="Arial"/>
                <a:cs typeface="Arial"/>
                <a:sym typeface="Arial"/>
              </a:defRPr>
            </a:lvl1pPr>
          </a:lstStyle>
          <a:p>
            <a:pPr/>
            <a:r>
              <a:t>Mann: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2" name="Aufdecken verborgener Zusammenhänge"/>
          <p:cNvSpPr txBox="1"/>
          <p:nvPr>
            <p:ph type="body" idx="21"/>
          </p:nvPr>
        </p:nvSpPr>
        <p:spPr>
          <a:prstGeom prst="rect">
            <a:avLst/>
          </a:prstGeom>
        </p:spPr>
        <p:txBody>
          <a:bodyPr/>
          <a:lstStyle/>
          <a:p>
            <a:pPr/>
            <a:r>
              <a:t>Aufdecken verborgener Zusammenhänge</a:t>
            </a:r>
          </a:p>
        </p:txBody>
      </p:sp>
      <p:sp>
        <p:nvSpPr>
          <p:cNvPr id="293" name="Oval"/>
          <p:cNvSpPr/>
          <p:nvPr/>
        </p:nvSpPr>
        <p:spPr>
          <a:xfrm>
            <a:off x="1025975" y="2649056"/>
            <a:ext cx="1573332" cy="887185"/>
          </a:xfrm>
          <a:prstGeom prst="ellipse">
            <a:avLst/>
          </a:prstGeom>
          <a:solidFill>
            <a:srgbClr val="FFFFFF"/>
          </a:solidFill>
          <a:ln w="25400">
            <a:solidFill>
              <a:schemeClr val="accent1"/>
            </a:solidFill>
            <a:bevel/>
          </a:ln>
        </p:spPr>
        <p:txBody>
          <a:bodyPr lIns="65023" tIns="65023" rIns="65023" bIns="65023" anchor="ctr"/>
          <a:lstStyle/>
          <a:p>
            <a:pPr algn="ctr">
              <a:buClr>
                <a:srgbClr val="00998A"/>
              </a:buClr>
              <a:buFont typeface="Wingdings"/>
              <a:defRPr sz="2400">
                <a:latin typeface="Helvetica"/>
                <a:ea typeface="Helvetica"/>
                <a:cs typeface="Helvetica"/>
                <a:sym typeface="Helvetica"/>
              </a:defRPr>
            </a:pPr>
          </a:p>
        </p:txBody>
      </p:sp>
      <p:sp>
        <p:nvSpPr>
          <p:cNvPr id="294" name="Stress"/>
          <p:cNvSpPr txBox="1"/>
          <p:nvPr/>
        </p:nvSpPr>
        <p:spPr>
          <a:xfrm>
            <a:off x="1154755" y="2836175"/>
            <a:ext cx="1280068" cy="5237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lvl1pPr algn="ctr">
              <a:spcBef>
                <a:spcPts val="800"/>
              </a:spcBef>
              <a:defRPr sz="2000">
                <a:solidFill>
                  <a:srgbClr val="000000"/>
                </a:solidFill>
                <a:latin typeface="Helvetica"/>
                <a:ea typeface="Helvetica"/>
                <a:cs typeface="Helvetica"/>
                <a:sym typeface="Helvetica"/>
              </a:defRPr>
            </a:lvl1pPr>
          </a:lstStyle>
          <a:p>
            <a:pPr/>
            <a:r>
              <a:t>Stress</a:t>
            </a:r>
          </a:p>
        </p:txBody>
      </p:sp>
      <p:sp>
        <p:nvSpPr>
          <p:cNvPr id="295" name="Oval"/>
          <p:cNvSpPr/>
          <p:nvPr/>
        </p:nvSpPr>
        <p:spPr>
          <a:xfrm>
            <a:off x="3979263" y="3124575"/>
            <a:ext cx="2052638" cy="887185"/>
          </a:xfrm>
          <a:prstGeom prst="ellipse">
            <a:avLst/>
          </a:prstGeom>
          <a:solidFill>
            <a:srgbClr val="FFFFFF"/>
          </a:solidFill>
          <a:ln w="25400">
            <a:solidFill>
              <a:schemeClr val="accent1"/>
            </a:solidFill>
            <a:bevel/>
          </a:ln>
        </p:spPr>
        <p:txBody>
          <a:bodyPr lIns="65023" tIns="65023" rIns="65023" bIns="65023" anchor="ctr"/>
          <a:lstStyle/>
          <a:p>
            <a:pPr algn="ctr">
              <a:buClr>
                <a:srgbClr val="00998A"/>
              </a:buClr>
              <a:buFont typeface="Wingdings"/>
              <a:defRPr sz="2400">
                <a:latin typeface="Helvetica"/>
                <a:ea typeface="Helvetica"/>
                <a:cs typeface="Helvetica"/>
                <a:sym typeface="Helvetica"/>
              </a:defRPr>
            </a:pPr>
          </a:p>
        </p:txBody>
      </p:sp>
      <p:sp>
        <p:nvSpPr>
          <p:cNvPr id="296" name="Wohl- befinden"/>
          <p:cNvSpPr txBox="1"/>
          <p:nvPr/>
        </p:nvSpPr>
        <p:spPr>
          <a:xfrm>
            <a:off x="4300733" y="3159579"/>
            <a:ext cx="1409698" cy="7993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lnSpc>
                <a:spcPct val="70000"/>
              </a:lnSpc>
              <a:defRPr sz="2600">
                <a:solidFill>
                  <a:srgbClr val="000000"/>
                </a:solidFill>
                <a:latin typeface="Helvetica"/>
                <a:ea typeface="Helvetica"/>
                <a:cs typeface="Helvetica"/>
                <a:sym typeface="Helvetica"/>
              </a:defRPr>
            </a:pPr>
            <a:r>
              <a:t>Wohl-</a:t>
            </a:r>
            <a:br/>
            <a:r>
              <a:t>befinden</a:t>
            </a:r>
          </a:p>
        </p:txBody>
      </p:sp>
      <p:sp>
        <p:nvSpPr>
          <p:cNvPr id="297" name="Oval"/>
          <p:cNvSpPr/>
          <p:nvPr/>
        </p:nvSpPr>
        <p:spPr>
          <a:xfrm>
            <a:off x="1025975" y="3825923"/>
            <a:ext cx="1573332" cy="887184"/>
          </a:xfrm>
          <a:prstGeom prst="ellipse">
            <a:avLst/>
          </a:prstGeom>
          <a:solidFill>
            <a:srgbClr val="FFFFFF"/>
          </a:solidFill>
          <a:ln w="25400">
            <a:solidFill>
              <a:schemeClr val="accent1"/>
            </a:solidFill>
            <a:bevel/>
          </a:ln>
        </p:spPr>
        <p:txBody>
          <a:bodyPr lIns="65023" tIns="65023" rIns="65023" bIns="65023" anchor="ctr"/>
          <a:lstStyle/>
          <a:p>
            <a:pPr algn="ctr">
              <a:buClr>
                <a:srgbClr val="00998A"/>
              </a:buClr>
              <a:buFont typeface="Wingdings"/>
              <a:defRPr sz="2400">
                <a:latin typeface="Helvetica"/>
                <a:ea typeface="Helvetica"/>
                <a:cs typeface="Helvetica"/>
                <a:sym typeface="Helvetica"/>
              </a:defRPr>
            </a:pPr>
          </a:p>
        </p:txBody>
      </p:sp>
      <p:sp>
        <p:nvSpPr>
          <p:cNvPr id="298" name="Firmengröße"/>
          <p:cNvSpPr txBox="1"/>
          <p:nvPr/>
        </p:nvSpPr>
        <p:spPr>
          <a:xfrm>
            <a:off x="1069203" y="4064791"/>
            <a:ext cx="1451172" cy="4094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nSpc>
                <a:spcPct val="60000"/>
              </a:lnSpc>
              <a:defRPr>
                <a:solidFill>
                  <a:srgbClr val="000000"/>
                </a:solidFill>
                <a:latin typeface="Helvetica"/>
                <a:ea typeface="Helvetica"/>
                <a:cs typeface="Helvetica"/>
                <a:sym typeface="Helvetica"/>
              </a:defRPr>
            </a:lvl1pPr>
          </a:lstStyle>
          <a:p>
            <a:pPr/>
            <a:r>
              <a:t>Firmengröße</a:t>
            </a:r>
          </a:p>
        </p:txBody>
      </p:sp>
      <p:sp>
        <p:nvSpPr>
          <p:cNvPr id="299" name="Linie"/>
          <p:cNvSpPr/>
          <p:nvPr/>
        </p:nvSpPr>
        <p:spPr>
          <a:xfrm flipV="1">
            <a:off x="2671928" y="3735701"/>
            <a:ext cx="1286684" cy="47997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00" name="+"/>
          <p:cNvSpPr txBox="1"/>
          <p:nvPr/>
        </p:nvSpPr>
        <p:spPr>
          <a:xfrm>
            <a:off x="3288579" y="3860642"/>
            <a:ext cx="335581"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a:t>
            </a:r>
          </a:p>
        </p:txBody>
      </p:sp>
      <p:sp>
        <p:nvSpPr>
          <p:cNvPr id="301" name="Multivariate Beobachtungsstudie"/>
          <p:cNvSpPr txBox="1"/>
          <p:nvPr/>
        </p:nvSpPr>
        <p:spPr>
          <a:xfrm>
            <a:off x="784295" y="1845162"/>
            <a:ext cx="4424707" cy="511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defRPr>
            </a:lvl1pPr>
          </a:lstStyle>
          <a:p>
            <a:pPr/>
            <a:r>
              <a:t>Multivariate Beobachtungsstudie</a:t>
            </a:r>
          </a:p>
        </p:txBody>
      </p:sp>
      <p:cxnSp>
        <p:nvCxnSpPr>
          <p:cNvPr id="302" name="Verbindungslinie"/>
          <p:cNvCxnSpPr>
            <a:stCxn id="297" idx="0"/>
            <a:endCxn id="293" idx="0"/>
          </p:cNvCxnSpPr>
          <p:nvPr/>
        </p:nvCxnSpPr>
        <p:spPr>
          <a:xfrm flipH="1" flipV="1">
            <a:off x="1812640" y="3092648"/>
            <a:ext cx="1" cy="1176867"/>
          </a:xfrm>
          <a:prstGeom prst="straightConnector1">
            <a:avLst/>
          </a:prstGeom>
          <a:ln w="25400">
            <a:solidFill>
              <a:schemeClr val="accent1"/>
            </a:solidFill>
            <a:bevel/>
          </a:ln>
          <a:effectLst>
            <a:outerShdw sx="100000" sy="100000" kx="0" ky="0" algn="b" rotWithShape="0" blurRad="50800" dist="25400" dir="5400000">
              <a:srgbClr val="000000">
                <a:alpha val="38000"/>
              </a:srgbClr>
            </a:outerShdw>
          </a:effectLst>
        </p:spPr>
      </p:cxnSp>
      <p:sp>
        <p:nvSpPr>
          <p:cNvPr id="303" name="+"/>
          <p:cNvSpPr txBox="1"/>
          <p:nvPr/>
        </p:nvSpPr>
        <p:spPr>
          <a:xfrm>
            <a:off x="784139" y="3388202"/>
            <a:ext cx="335581"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a:t>
            </a:r>
          </a:p>
        </p:txBody>
      </p:sp>
      <p:sp>
        <p:nvSpPr>
          <p:cNvPr id="304" name="Randomisiertes Experiment"/>
          <p:cNvSpPr txBox="1"/>
          <p:nvPr/>
        </p:nvSpPr>
        <p:spPr>
          <a:xfrm>
            <a:off x="7806665" y="1836872"/>
            <a:ext cx="3719808" cy="511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defRPr>
            </a:lvl1pPr>
          </a:lstStyle>
          <a:p>
            <a:pPr/>
            <a:r>
              <a:t>Randomisiertes Experiment</a:t>
            </a:r>
          </a:p>
        </p:txBody>
      </p:sp>
      <p:sp>
        <p:nvSpPr>
          <p:cNvPr id="305" name="Linie"/>
          <p:cNvSpPr/>
          <p:nvPr/>
        </p:nvSpPr>
        <p:spPr>
          <a:xfrm>
            <a:off x="7236062" y="9098064"/>
            <a:ext cx="4966516"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06" name="Stress"/>
          <p:cNvSpPr txBox="1"/>
          <p:nvPr/>
        </p:nvSpPr>
        <p:spPr>
          <a:xfrm>
            <a:off x="9496847" y="8987187"/>
            <a:ext cx="1078531"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Stress</a:t>
            </a:r>
          </a:p>
        </p:txBody>
      </p:sp>
      <p:sp>
        <p:nvSpPr>
          <p:cNvPr id="307" name="Kreis"/>
          <p:cNvSpPr/>
          <p:nvPr/>
        </p:nvSpPr>
        <p:spPr>
          <a:xfrm>
            <a:off x="8219551" y="8529832"/>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08" name="Kreis"/>
          <p:cNvSpPr/>
          <p:nvPr/>
        </p:nvSpPr>
        <p:spPr>
          <a:xfrm>
            <a:off x="8199310" y="7524660"/>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09" name="Kreis"/>
          <p:cNvSpPr/>
          <p:nvPr/>
        </p:nvSpPr>
        <p:spPr>
          <a:xfrm>
            <a:off x="7906284" y="8290306"/>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10" name="Kreis"/>
          <p:cNvSpPr/>
          <p:nvPr/>
        </p:nvSpPr>
        <p:spPr>
          <a:xfrm>
            <a:off x="8500671" y="7321921"/>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11" name="Kreis"/>
          <p:cNvSpPr/>
          <p:nvPr/>
        </p:nvSpPr>
        <p:spPr>
          <a:xfrm>
            <a:off x="8349990" y="7972424"/>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12" name="Kreis"/>
          <p:cNvSpPr/>
          <p:nvPr/>
        </p:nvSpPr>
        <p:spPr>
          <a:xfrm>
            <a:off x="7603072" y="7844032"/>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13" name="Kreis"/>
          <p:cNvSpPr/>
          <p:nvPr/>
        </p:nvSpPr>
        <p:spPr>
          <a:xfrm>
            <a:off x="7884192" y="6636121"/>
            <a:ext cx="207853" cy="203201"/>
          </a:xfrm>
          <a:prstGeom prst="ellipse">
            <a:avLst/>
          </a:prstGeom>
          <a:solidFill>
            <a:schemeClr val="accent2">
              <a:satOff val="-5990"/>
              <a:lumOff val="-17411"/>
            </a:schemeClr>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grpSp>
        <p:nvGrpSpPr>
          <p:cNvPr id="321" name="Gruppieren"/>
          <p:cNvGrpSpPr/>
          <p:nvPr/>
        </p:nvGrpSpPr>
        <p:grpSpPr>
          <a:xfrm rot="10800000">
            <a:off x="9142092" y="6722797"/>
            <a:ext cx="1105451" cy="2096912"/>
            <a:chOff x="0" y="0"/>
            <a:chExt cx="1105449" cy="2096911"/>
          </a:xfrm>
        </p:grpSpPr>
        <p:sp>
          <p:nvSpPr>
            <p:cNvPr id="314" name="Kreis"/>
            <p:cNvSpPr/>
            <p:nvPr/>
          </p:nvSpPr>
          <p:spPr>
            <a:xfrm>
              <a:off x="616478" y="1893711"/>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15" name="Kreis"/>
            <p:cNvSpPr/>
            <p:nvPr/>
          </p:nvSpPr>
          <p:spPr>
            <a:xfrm>
              <a:off x="596237" y="888539"/>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16" name="Kreis"/>
            <p:cNvSpPr/>
            <p:nvPr/>
          </p:nvSpPr>
          <p:spPr>
            <a:xfrm>
              <a:off x="303211" y="1654184"/>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17" name="Kreis"/>
            <p:cNvSpPr/>
            <p:nvPr/>
          </p:nvSpPr>
          <p:spPr>
            <a:xfrm>
              <a:off x="897597" y="685800"/>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18" name="Kreis"/>
            <p:cNvSpPr/>
            <p:nvPr/>
          </p:nvSpPr>
          <p:spPr>
            <a:xfrm>
              <a:off x="746917" y="1336302"/>
              <a:ext cx="207854"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19" name="Kreis"/>
            <p:cNvSpPr/>
            <p:nvPr/>
          </p:nvSpPr>
          <p:spPr>
            <a:xfrm>
              <a:off x="0" y="1207911"/>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20" name="Kreis"/>
            <p:cNvSpPr/>
            <p:nvPr/>
          </p:nvSpPr>
          <p:spPr>
            <a:xfrm>
              <a:off x="281119" y="0"/>
              <a:ext cx="207853" cy="203200"/>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grpSp>
      <p:grpSp>
        <p:nvGrpSpPr>
          <p:cNvPr id="329" name="Gruppieren"/>
          <p:cNvGrpSpPr/>
          <p:nvPr/>
        </p:nvGrpSpPr>
        <p:grpSpPr>
          <a:xfrm flipH="1" rot="10800000">
            <a:off x="11187612" y="6856853"/>
            <a:ext cx="1105451" cy="2096912"/>
            <a:chOff x="0" y="0"/>
            <a:chExt cx="1105449" cy="2096911"/>
          </a:xfrm>
        </p:grpSpPr>
        <p:sp>
          <p:nvSpPr>
            <p:cNvPr id="322" name="Kreis"/>
            <p:cNvSpPr/>
            <p:nvPr/>
          </p:nvSpPr>
          <p:spPr>
            <a:xfrm>
              <a:off x="616478" y="1893711"/>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23" name="Kreis"/>
            <p:cNvSpPr/>
            <p:nvPr/>
          </p:nvSpPr>
          <p:spPr>
            <a:xfrm>
              <a:off x="596237" y="888539"/>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24" name="Kreis"/>
            <p:cNvSpPr/>
            <p:nvPr/>
          </p:nvSpPr>
          <p:spPr>
            <a:xfrm>
              <a:off x="303211" y="1654184"/>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25" name="Kreis"/>
            <p:cNvSpPr/>
            <p:nvPr/>
          </p:nvSpPr>
          <p:spPr>
            <a:xfrm>
              <a:off x="897597" y="685800"/>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26" name="Kreis"/>
            <p:cNvSpPr/>
            <p:nvPr/>
          </p:nvSpPr>
          <p:spPr>
            <a:xfrm>
              <a:off x="746917" y="1336302"/>
              <a:ext cx="207854"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27" name="Kreis"/>
            <p:cNvSpPr/>
            <p:nvPr/>
          </p:nvSpPr>
          <p:spPr>
            <a:xfrm>
              <a:off x="0" y="1207911"/>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28" name="Kreis"/>
            <p:cNvSpPr/>
            <p:nvPr/>
          </p:nvSpPr>
          <p:spPr>
            <a:xfrm>
              <a:off x="281119" y="0"/>
              <a:ext cx="207853" cy="203200"/>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grpSp>
      <p:grpSp>
        <p:nvGrpSpPr>
          <p:cNvPr id="337" name="Gruppieren"/>
          <p:cNvGrpSpPr/>
          <p:nvPr/>
        </p:nvGrpSpPr>
        <p:grpSpPr>
          <a:xfrm>
            <a:off x="7274592" y="6309043"/>
            <a:ext cx="1433932" cy="2006141"/>
            <a:chOff x="0" y="0"/>
            <a:chExt cx="1433930" cy="2006139"/>
          </a:xfrm>
        </p:grpSpPr>
        <p:sp>
          <p:nvSpPr>
            <p:cNvPr id="330" name="Kreis"/>
            <p:cNvSpPr/>
            <p:nvPr/>
          </p:nvSpPr>
          <p:spPr>
            <a:xfrm>
              <a:off x="1095639" y="1802939"/>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1" name="Kreis"/>
            <p:cNvSpPr/>
            <p:nvPr/>
          </p:nvSpPr>
          <p:spPr>
            <a:xfrm>
              <a:off x="616478" y="888539"/>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2" name="Kreis"/>
            <p:cNvSpPr/>
            <p:nvPr/>
          </p:nvSpPr>
          <p:spPr>
            <a:xfrm>
              <a:off x="782372" y="1563412"/>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3" name="Kreis"/>
            <p:cNvSpPr/>
            <p:nvPr/>
          </p:nvSpPr>
          <p:spPr>
            <a:xfrm>
              <a:off x="1226078" y="1245530"/>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4" name="Kreis"/>
            <p:cNvSpPr/>
            <p:nvPr/>
          </p:nvSpPr>
          <p:spPr>
            <a:xfrm>
              <a:off x="479160" y="1117139"/>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5" name="Kreis"/>
            <p:cNvSpPr/>
            <p:nvPr/>
          </p:nvSpPr>
          <p:spPr>
            <a:xfrm>
              <a:off x="0" y="202739"/>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36" name="Kreis"/>
            <p:cNvSpPr/>
            <p:nvPr/>
          </p:nvSpPr>
          <p:spPr>
            <a:xfrm>
              <a:off x="301360" y="0"/>
              <a:ext cx="207853" cy="203200"/>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grpSp>
      <p:sp>
        <p:nvSpPr>
          <p:cNvPr id="338" name="Kreis"/>
          <p:cNvSpPr/>
          <p:nvPr/>
        </p:nvSpPr>
        <p:spPr>
          <a:xfrm flipH="1">
            <a:off x="9272531" y="8084589"/>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39" name="Kreis"/>
          <p:cNvSpPr/>
          <p:nvPr/>
        </p:nvSpPr>
        <p:spPr>
          <a:xfrm flipH="1">
            <a:off x="9751692" y="7170190"/>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40" name="Kreis"/>
          <p:cNvSpPr/>
          <p:nvPr/>
        </p:nvSpPr>
        <p:spPr>
          <a:xfrm flipH="1">
            <a:off x="9585798" y="7845063"/>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41" name="Kreis"/>
          <p:cNvSpPr/>
          <p:nvPr/>
        </p:nvSpPr>
        <p:spPr>
          <a:xfrm flipH="1">
            <a:off x="9272531" y="6856327"/>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42" name="Kreis"/>
          <p:cNvSpPr/>
          <p:nvPr/>
        </p:nvSpPr>
        <p:spPr>
          <a:xfrm flipH="1">
            <a:off x="9889010" y="7398790"/>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43" name="Kreis"/>
          <p:cNvSpPr/>
          <p:nvPr/>
        </p:nvSpPr>
        <p:spPr>
          <a:xfrm flipH="1">
            <a:off x="9801989" y="6343138"/>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44" name="Kreis"/>
          <p:cNvSpPr/>
          <p:nvPr/>
        </p:nvSpPr>
        <p:spPr>
          <a:xfrm flipH="1">
            <a:off x="9508010" y="5810259"/>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45" name="Kreis"/>
          <p:cNvSpPr/>
          <p:nvPr/>
        </p:nvSpPr>
        <p:spPr>
          <a:xfrm flipH="1">
            <a:off x="11444655" y="6717357"/>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46" name="Kreis"/>
          <p:cNvSpPr/>
          <p:nvPr/>
        </p:nvSpPr>
        <p:spPr>
          <a:xfrm flipH="1">
            <a:off x="11610549" y="7007097"/>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47" name="Kreis"/>
          <p:cNvSpPr/>
          <p:nvPr/>
        </p:nvSpPr>
        <p:spPr>
          <a:xfrm flipH="1">
            <a:off x="11444655" y="7681971"/>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48" name="Kreis"/>
          <p:cNvSpPr/>
          <p:nvPr/>
        </p:nvSpPr>
        <p:spPr>
          <a:xfrm flipH="1">
            <a:off x="11000949" y="7364089"/>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49" name="Kreis"/>
          <p:cNvSpPr/>
          <p:nvPr/>
        </p:nvSpPr>
        <p:spPr>
          <a:xfrm flipH="1">
            <a:off x="11747867" y="7235697"/>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50" name="Kreis"/>
          <p:cNvSpPr/>
          <p:nvPr/>
        </p:nvSpPr>
        <p:spPr>
          <a:xfrm flipH="1">
            <a:off x="12167099" y="6587510"/>
            <a:ext cx="207854"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51" name="Kreis"/>
          <p:cNvSpPr/>
          <p:nvPr/>
        </p:nvSpPr>
        <p:spPr>
          <a:xfrm flipH="1">
            <a:off x="11925667" y="6118558"/>
            <a:ext cx="207853" cy="203201"/>
          </a:xfrm>
          <a:prstGeom prst="ellipse">
            <a:avLst/>
          </a:prstGeom>
          <a:solidFill>
            <a:srgbClr val="DADEE1"/>
          </a:solidFill>
          <a:ln w="12700">
            <a:solidFill>
              <a:schemeClr val="accent1"/>
            </a:solidFill>
            <a:bevel/>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52" name="Kreis"/>
          <p:cNvSpPr/>
          <p:nvPr/>
        </p:nvSpPr>
        <p:spPr>
          <a:xfrm>
            <a:off x="7741346" y="6162497"/>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53" name="Kreis"/>
          <p:cNvSpPr/>
          <p:nvPr/>
        </p:nvSpPr>
        <p:spPr>
          <a:xfrm>
            <a:off x="8042707" y="5959758"/>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54" name="Kreis"/>
          <p:cNvSpPr/>
          <p:nvPr/>
        </p:nvSpPr>
        <p:spPr>
          <a:xfrm>
            <a:off x="8046911" y="6391097"/>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55" name="Kreis"/>
          <p:cNvSpPr/>
          <p:nvPr/>
        </p:nvSpPr>
        <p:spPr>
          <a:xfrm>
            <a:off x="7604028" y="6391097"/>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56" name="Kreis"/>
          <p:cNvSpPr/>
          <p:nvPr/>
        </p:nvSpPr>
        <p:spPr>
          <a:xfrm>
            <a:off x="7426228" y="5833689"/>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57" name="Kreis"/>
          <p:cNvSpPr/>
          <p:nvPr/>
        </p:nvSpPr>
        <p:spPr>
          <a:xfrm>
            <a:off x="7884192" y="5603717"/>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58" name="Kreis"/>
          <p:cNvSpPr/>
          <p:nvPr/>
        </p:nvSpPr>
        <p:spPr>
          <a:xfrm>
            <a:off x="7426228" y="5273958"/>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59" name="Kreis"/>
          <p:cNvSpPr/>
          <p:nvPr/>
        </p:nvSpPr>
        <p:spPr>
          <a:xfrm>
            <a:off x="7734468" y="5833689"/>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60" name="Kreis"/>
          <p:cNvSpPr/>
          <p:nvPr/>
        </p:nvSpPr>
        <p:spPr>
          <a:xfrm>
            <a:off x="9734125" y="6411234"/>
            <a:ext cx="207854"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61" name="Kreis"/>
          <p:cNvSpPr/>
          <p:nvPr/>
        </p:nvSpPr>
        <p:spPr>
          <a:xfrm>
            <a:off x="10035486" y="6208495"/>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62" name="Kreis"/>
          <p:cNvSpPr/>
          <p:nvPr/>
        </p:nvSpPr>
        <p:spPr>
          <a:xfrm>
            <a:off x="10039690" y="6639835"/>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63" name="Kreis"/>
          <p:cNvSpPr/>
          <p:nvPr/>
        </p:nvSpPr>
        <p:spPr>
          <a:xfrm>
            <a:off x="9596808" y="6639835"/>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64" name="Kreis"/>
          <p:cNvSpPr/>
          <p:nvPr/>
        </p:nvSpPr>
        <p:spPr>
          <a:xfrm>
            <a:off x="9419008" y="6082426"/>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65" name="Kreis"/>
          <p:cNvSpPr/>
          <p:nvPr/>
        </p:nvSpPr>
        <p:spPr>
          <a:xfrm>
            <a:off x="9876971" y="5852454"/>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66" name="Kreis"/>
          <p:cNvSpPr/>
          <p:nvPr/>
        </p:nvSpPr>
        <p:spPr>
          <a:xfrm>
            <a:off x="9419008" y="5522695"/>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sp>
        <p:nvSpPr>
          <p:cNvPr id="367" name="Kreis"/>
          <p:cNvSpPr/>
          <p:nvPr/>
        </p:nvSpPr>
        <p:spPr>
          <a:xfrm>
            <a:off x="9727247" y="6082426"/>
            <a:ext cx="207853" cy="203201"/>
          </a:xfrm>
          <a:prstGeom prst="ellipse">
            <a:avLst/>
          </a:prstGeom>
          <a:solidFill>
            <a:srgbClr val="717C87"/>
          </a:solidFill>
          <a:ln w="12700">
            <a:miter lim="400000"/>
          </a:ln>
        </p:spPr>
        <p:txBody>
          <a:bodyPr lIns="65023" tIns="65023" rIns="65023" bIns="65023" anchor="ctr"/>
          <a:lstStyle/>
          <a:p>
            <a:pPr>
              <a:buClr>
                <a:srgbClr val="00998A"/>
              </a:buClr>
              <a:buFont typeface="Wingdings"/>
              <a:defRPr sz="3400">
                <a:latin typeface="Helvetica"/>
                <a:ea typeface="Helvetica"/>
                <a:cs typeface="Helvetica"/>
                <a:sym typeface="Helvetica"/>
              </a:defRPr>
            </a:pPr>
          </a:p>
        </p:txBody>
      </p:sp>
      <p:grpSp>
        <p:nvGrpSpPr>
          <p:cNvPr id="376" name="Gruppieren"/>
          <p:cNvGrpSpPr/>
          <p:nvPr/>
        </p:nvGrpSpPr>
        <p:grpSpPr>
          <a:xfrm flipH="1">
            <a:off x="11277786" y="5360865"/>
            <a:ext cx="828535" cy="1320340"/>
            <a:chOff x="0" y="0"/>
            <a:chExt cx="828534" cy="1320339"/>
          </a:xfrm>
        </p:grpSpPr>
        <p:sp>
          <p:nvSpPr>
            <p:cNvPr id="368" name="Kreis"/>
            <p:cNvSpPr/>
            <p:nvPr/>
          </p:nvSpPr>
          <p:spPr>
            <a:xfrm>
              <a:off x="315117" y="888539"/>
              <a:ext cx="207854"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69" name="Kreis"/>
            <p:cNvSpPr/>
            <p:nvPr/>
          </p:nvSpPr>
          <p:spPr>
            <a:xfrm>
              <a:off x="616478" y="685800"/>
              <a:ext cx="207853" cy="203200"/>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70" name="Kreis"/>
            <p:cNvSpPr/>
            <p:nvPr/>
          </p:nvSpPr>
          <p:spPr>
            <a:xfrm>
              <a:off x="620682" y="1117139"/>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71" name="Kreis"/>
            <p:cNvSpPr/>
            <p:nvPr/>
          </p:nvSpPr>
          <p:spPr>
            <a:xfrm>
              <a:off x="177800" y="1117139"/>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72" name="Kreis"/>
            <p:cNvSpPr/>
            <p:nvPr/>
          </p:nvSpPr>
          <p:spPr>
            <a:xfrm>
              <a:off x="0" y="559730"/>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73" name="Kreis"/>
            <p:cNvSpPr/>
            <p:nvPr/>
          </p:nvSpPr>
          <p:spPr>
            <a:xfrm>
              <a:off x="457963" y="329758"/>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74" name="Kreis"/>
            <p:cNvSpPr/>
            <p:nvPr/>
          </p:nvSpPr>
          <p:spPr>
            <a:xfrm>
              <a:off x="0" y="0"/>
              <a:ext cx="207853" cy="203200"/>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75" name="Kreis"/>
            <p:cNvSpPr/>
            <p:nvPr/>
          </p:nvSpPr>
          <p:spPr>
            <a:xfrm>
              <a:off x="308239" y="559730"/>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grpSp>
      <p:grpSp>
        <p:nvGrpSpPr>
          <p:cNvPr id="425" name="Gruppieren"/>
          <p:cNvGrpSpPr/>
          <p:nvPr/>
        </p:nvGrpSpPr>
        <p:grpSpPr>
          <a:xfrm>
            <a:off x="155970" y="4936291"/>
            <a:ext cx="5726610" cy="4610710"/>
            <a:chOff x="0" y="0"/>
            <a:chExt cx="5726609" cy="4610709"/>
          </a:xfrm>
        </p:grpSpPr>
        <p:sp>
          <p:nvSpPr>
            <p:cNvPr id="377" name="Linie"/>
            <p:cNvSpPr/>
            <p:nvPr/>
          </p:nvSpPr>
          <p:spPr>
            <a:xfrm flipV="1">
              <a:off x="615187" y="33090"/>
              <a:ext cx="1" cy="4084005"/>
            </a:xfrm>
            <a:prstGeom prst="line">
              <a:avLst/>
            </a:prstGeom>
            <a:noFill/>
            <a:ln w="25400" cap="flat">
              <a:solidFill>
                <a:schemeClr val="accent1"/>
              </a:solidFill>
              <a:prstDash val="solid"/>
              <a:bevel/>
              <a:tailEnd type="triangle" w="med" len="me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78" name="Linie"/>
            <p:cNvSpPr/>
            <p:nvPr/>
          </p:nvSpPr>
          <p:spPr>
            <a:xfrm>
              <a:off x="725253" y="4176361"/>
              <a:ext cx="4966517" cy="1"/>
            </a:xfrm>
            <a:prstGeom prst="line">
              <a:avLst/>
            </a:prstGeom>
            <a:noFill/>
            <a:ln w="25400" cap="flat">
              <a:solidFill>
                <a:schemeClr val="accent1"/>
              </a:solidFill>
              <a:prstDash val="solid"/>
              <a:bevel/>
              <a:tailEnd type="triangle" w="med" len="me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379" name="Kreis"/>
            <p:cNvSpPr/>
            <p:nvPr/>
          </p:nvSpPr>
          <p:spPr>
            <a:xfrm>
              <a:off x="2204701" y="2667827"/>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80" name="Kreis"/>
            <p:cNvSpPr/>
            <p:nvPr/>
          </p:nvSpPr>
          <p:spPr>
            <a:xfrm>
              <a:off x="1939074" y="3038685"/>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81" name="Kreis"/>
            <p:cNvSpPr/>
            <p:nvPr/>
          </p:nvSpPr>
          <p:spPr>
            <a:xfrm>
              <a:off x="1637713" y="2681693"/>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82" name="Kreis"/>
            <p:cNvSpPr/>
            <p:nvPr/>
          </p:nvSpPr>
          <p:spPr>
            <a:xfrm>
              <a:off x="1803607" y="3356567"/>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83" name="Kreis"/>
            <p:cNvSpPr/>
            <p:nvPr/>
          </p:nvSpPr>
          <p:spPr>
            <a:xfrm>
              <a:off x="1939074" y="2478954"/>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84" name="Kreis"/>
            <p:cNvSpPr/>
            <p:nvPr/>
          </p:nvSpPr>
          <p:spPr>
            <a:xfrm>
              <a:off x="2247313" y="3038685"/>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85" name="Kreis"/>
            <p:cNvSpPr/>
            <p:nvPr/>
          </p:nvSpPr>
          <p:spPr>
            <a:xfrm>
              <a:off x="1500395" y="2910293"/>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86" name="Kreis"/>
            <p:cNvSpPr/>
            <p:nvPr/>
          </p:nvSpPr>
          <p:spPr>
            <a:xfrm>
              <a:off x="1322595" y="2352885"/>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87" name="Kreis"/>
            <p:cNvSpPr/>
            <p:nvPr/>
          </p:nvSpPr>
          <p:spPr>
            <a:xfrm>
              <a:off x="1203684" y="3140285"/>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88" name="Kreis"/>
            <p:cNvSpPr/>
            <p:nvPr/>
          </p:nvSpPr>
          <p:spPr>
            <a:xfrm>
              <a:off x="1187128" y="2670767"/>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89" name="Kreis"/>
            <p:cNvSpPr/>
            <p:nvPr/>
          </p:nvSpPr>
          <p:spPr>
            <a:xfrm>
              <a:off x="1866422" y="2075092"/>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90" name="Kreis"/>
            <p:cNvSpPr/>
            <p:nvPr/>
          </p:nvSpPr>
          <p:spPr>
            <a:xfrm>
              <a:off x="1630835" y="2352885"/>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91" name="Kreis"/>
            <p:cNvSpPr/>
            <p:nvPr/>
          </p:nvSpPr>
          <p:spPr>
            <a:xfrm>
              <a:off x="3187377" y="1255740"/>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92" name="Kreis"/>
            <p:cNvSpPr/>
            <p:nvPr/>
          </p:nvSpPr>
          <p:spPr>
            <a:xfrm>
              <a:off x="3218885" y="2158345"/>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93" name="Kreis"/>
            <p:cNvSpPr/>
            <p:nvPr/>
          </p:nvSpPr>
          <p:spPr>
            <a:xfrm>
              <a:off x="2917524" y="1801353"/>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94" name="Kreis"/>
            <p:cNvSpPr/>
            <p:nvPr/>
          </p:nvSpPr>
          <p:spPr>
            <a:xfrm>
              <a:off x="3083418" y="2476227"/>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95" name="Kreis"/>
            <p:cNvSpPr/>
            <p:nvPr/>
          </p:nvSpPr>
          <p:spPr>
            <a:xfrm>
              <a:off x="3218885" y="1598614"/>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96" name="Kreis"/>
            <p:cNvSpPr/>
            <p:nvPr/>
          </p:nvSpPr>
          <p:spPr>
            <a:xfrm>
              <a:off x="3527125" y="2158345"/>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97" name="Kreis"/>
            <p:cNvSpPr/>
            <p:nvPr/>
          </p:nvSpPr>
          <p:spPr>
            <a:xfrm>
              <a:off x="2780206" y="2029953"/>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98" name="Kreis"/>
            <p:cNvSpPr/>
            <p:nvPr/>
          </p:nvSpPr>
          <p:spPr>
            <a:xfrm>
              <a:off x="2602406" y="1472545"/>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399" name="Kreis"/>
            <p:cNvSpPr/>
            <p:nvPr/>
          </p:nvSpPr>
          <p:spPr>
            <a:xfrm>
              <a:off x="2602406" y="2281474"/>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00" name="Kreis"/>
            <p:cNvSpPr/>
            <p:nvPr/>
          </p:nvSpPr>
          <p:spPr>
            <a:xfrm>
              <a:off x="2466939" y="1790427"/>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01" name="Kreis"/>
            <p:cNvSpPr/>
            <p:nvPr/>
          </p:nvSpPr>
          <p:spPr>
            <a:xfrm>
              <a:off x="3531769" y="1735557"/>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02" name="Kreis"/>
            <p:cNvSpPr/>
            <p:nvPr/>
          </p:nvSpPr>
          <p:spPr>
            <a:xfrm>
              <a:off x="2910646" y="1472545"/>
              <a:ext cx="207853" cy="203201"/>
            </a:xfrm>
            <a:prstGeom prst="ellipse">
              <a:avLst/>
            </a:prstGeom>
            <a:solidFill>
              <a:srgbClr val="DADEE1"/>
            </a:solidFill>
            <a:ln w="12700" cap="flat">
              <a:solidFill>
                <a:schemeClr val="accent1"/>
              </a:solidFill>
              <a:prstDash val="solid"/>
              <a:bevel/>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03" name="Kreis"/>
            <p:cNvSpPr/>
            <p:nvPr/>
          </p:nvSpPr>
          <p:spPr>
            <a:xfrm>
              <a:off x="4066275" y="426055"/>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04" name="Kreis"/>
            <p:cNvSpPr/>
            <p:nvPr/>
          </p:nvSpPr>
          <p:spPr>
            <a:xfrm>
              <a:off x="4335089" y="1430101"/>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05" name="Kreis"/>
            <p:cNvSpPr/>
            <p:nvPr/>
          </p:nvSpPr>
          <p:spPr>
            <a:xfrm>
              <a:off x="4033728" y="1073110"/>
              <a:ext cx="207854"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06" name="Kreis"/>
            <p:cNvSpPr/>
            <p:nvPr/>
          </p:nvSpPr>
          <p:spPr>
            <a:xfrm>
              <a:off x="4586448" y="1178857"/>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07" name="Kreis"/>
            <p:cNvSpPr/>
            <p:nvPr/>
          </p:nvSpPr>
          <p:spPr>
            <a:xfrm>
              <a:off x="4335089" y="870370"/>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08" name="Kreis"/>
            <p:cNvSpPr/>
            <p:nvPr/>
          </p:nvSpPr>
          <p:spPr>
            <a:xfrm>
              <a:off x="3510629" y="399787"/>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09" name="Kreis"/>
            <p:cNvSpPr/>
            <p:nvPr/>
          </p:nvSpPr>
          <p:spPr>
            <a:xfrm>
              <a:off x="3896411" y="1301710"/>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10" name="Kreis"/>
            <p:cNvSpPr/>
            <p:nvPr/>
          </p:nvSpPr>
          <p:spPr>
            <a:xfrm>
              <a:off x="3718611" y="744301"/>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11" name="Kreis"/>
            <p:cNvSpPr/>
            <p:nvPr/>
          </p:nvSpPr>
          <p:spPr>
            <a:xfrm>
              <a:off x="3866508" y="1636949"/>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12" name="Kreis"/>
            <p:cNvSpPr/>
            <p:nvPr/>
          </p:nvSpPr>
          <p:spPr>
            <a:xfrm>
              <a:off x="3583144" y="1062183"/>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13" name="Kreis"/>
            <p:cNvSpPr/>
            <p:nvPr/>
          </p:nvSpPr>
          <p:spPr>
            <a:xfrm>
              <a:off x="4643328" y="679044"/>
              <a:ext cx="207854"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14" name="Kreis"/>
            <p:cNvSpPr/>
            <p:nvPr/>
          </p:nvSpPr>
          <p:spPr>
            <a:xfrm>
              <a:off x="4026850" y="744301"/>
              <a:ext cx="207853" cy="203201"/>
            </a:xfrm>
            <a:prstGeom prst="ellipse">
              <a:avLst/>
            </a:prstGeom>
            <a:solidFill>
              <a:srgbClr val="717C87"/>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sp>
          <p:nvSpPr>
            <p:cNvPr id="415" name="Linie"/>
            <p:cNvSpPr/>
            <p:nvPr/>
          </p:nvSpPr>
          <p:spPr>
            <a:xfrm flipV="1">
              <a:off x="1492302" y="618486"/>
              <a:ext cx="3051419" cy="2340795"/>
            </a:xfrm>
            <a:prstGeom prst="line">
              <a:avLst/>
            </a:prstGeom>
            <a:noFill/>
            <a:ln w="25400" cap="flat">
              <a:solidFill>
                <a:srgbClr val="469A8B"/>
              </a:solidFill>
              <a:prstDash val="solid"/>
              <a:bevel/>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16" name="Linie"/>
            <p:cNvSpPr/>
            <p:nvPr/>
          </p:nvSpPr>
          <p:spPr>
            <a:xfrm flipH="1" flipV="1">
              <a:off x="3511737" y="1011632"/>
              <a:ext cx="1388984" cy="1"/>
            </a:xfrm>
            <a:prstGeom prst="line">
              <a:avLst/>
            </a:prstGeom>
            <a:noFill/>
            <a:ln w="25400" cap="flat">
              <a:solidFill>
                <a:schemeClr val="accent1"/>
              </a:solidFill>
              <a:prstDash val="solid"/>
              <a:bevel/>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17" name="Linie"/>
            <p:cNvSpPr/>
            <p:nvPr/>
          </p:nvSpPr>
          <p:spPr>
            <a:xfrm flipH="1" flipV="1">
              <a:off x="2219307" y="2048551"/>
              <a:ext cx="1590530" cy="1"/>
            </a:xfrm>
            <a:prstGeom prst="line">
              <a:avLst/>
            </a:prstGeom>
            <a:noFill/>
            <a:ln w="25400" cap="flat">
              <a:solidFill>
                <a:schemeClr val="accent1"/>
              </a:solidFill>
              <a:prstDash val="solid"/>
              <a:bevel/>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18" name="Linie"/>
            <p:cNvSpPr/>
            <p:nvPr/>
          </p:nvSpPr>
          <p:spPr>
            <a:xfrm flipH="1" flipV="1">
              <a:off x="926297" y="2786515"/>
              <a:ext cx="1630685" cy="1"/>
            </a:xfrm>
            <a:prstGeom prst="line">
              <a:avLst/>
            </a:prstGeom>
            <a:noFill/>
            <a:ln w="25400" cap="flat">
              <a:solidFill>
                <a:schemeClr val="accent1"/>
              </a:solidFill>
              <a:prstDash val="solid"/>
              <a:bevel/>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19" name="große Firmen"/>
            <p:cNvSpPr txBox="1"/>
            <p:nvPr/>
          </p:nvSpPr>
          <p:spPr>
            <a:xfrm>
              <a:off x="4059489" y="0"/>
              <a:ext cx="1667121" cy="4348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spcBef>
                  <a:spcPts val="800"/>
                </a:spcBef>
                <a:defRPr sz="2000">
                  <a:solidFill>
                    <a:srgbClr val="000000"/>
                  </a:solidFill>
                  <a:latin typeface="Helvetica"/>
                  <a:ea typeface="Helvetica"/>
                  <a:cs typeface="Helvetica"/>
                  <a:sym typeface="Helvetica"/>
                </a:defRPr>
              </a:lvl1pPr>
            </a:lstStyle>
            <a:p>
              <a:pPr/>
              <a:r>
                <a:t>große Firmen</a:t>
              </a:r>
            </a:p>
          </p:txBody>
        </p:sp>
        <p:sp>
          <p:nvSpPr>
            <p:cNvPr id="420" name="mittlere  Firmen"/>
            <p:cNvSpPr txBox="1"/>
            <p:nvPr/>
          </p:nvSpPr>
          <p:spPr>
            <a:xfrm>
              <a:off x="3417250" y="3052834"/>
              <a:ext cx="1046012" cy="7396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p>
              <a:pPr>
                <a:spcBef>
                  <a:spcPts val="800"/>
                </a:spcBef>
                <a:defRPr sz="2000">
                  <a:solidFill>
                    <a:srgbClr val="000000"/>
                  </a:solidFill>
                  <a:latin typeface="Helvetica"/>
                  <a:ea typeface="Helvetica"/>
                  <a:cs typeface="Helvetica"/>
                  <a:sym typeface="Helvetica"/>
                </a:defRPr>
              </a:pPr>
              <a:r>
                <a:t>mittlere </a:t>
              </a:r>
              <a:br/>
              <a:r>
                <a:t>Firmen</a:t>
              </a:r>
            </a:p>
          </p:txBody>
        </p:sp>
        <p:sp>
          <p:nvSpPr>
            <p:cNvPr id="421" name="kleine  Firmen"/>
            <p:cNvSpPr txBox="1"/>
            <p:nvPr/>
          </p:nvSpPr>
          <p:spPr>
            <a:xfrm>
              <a:off x="706626" y="912814"/>
              <a:ext cx="933026" cy="7396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p>
              <a:pPr>
                <a:spcBef>
                  <a:spcPts val="800"/>
                </a:spcBef>
                <a:defRPr sz="2000">
                  <a:solidFill>
                    <a:srgbClr val="000000"/>
                  </a:solidFill>
                  <a:latin typeface="Helvetica"/>
                  <a:ea typeface="Helvetica"/>
                  <a:cs typeface="Helvetica"/>
                  <a:sym typeface="Helvetica"/>
                </a:defRPr>
              </a:pPr>
              <a:r>
                <a:t>kleine </a:t>
              </a:r>
              <a:br/>
              <a:r>
                <a:t>Firmen</a:t>
              </a:r>
            </a:p>
          </p:txBody>
        </p:sp>
        <p:sp>
          <p:nvSpPr>
            <p:cNvPr id="422" name="Stress"/>
            <p:cNvSpPr txBox="1"/>
            <p:nvPr/>
          </p:nvSpPr>
          <p:spPr>
            <a:xfrm>
              <a:off x="2799443" y="4086961"/>
              <a:ext cx="1078531" cy="5237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spcBef>
                  <a:spcPts val="800"/>
                </a:spcBef>
                <a:defRPr sz="2600">
                  <a:solidFill>
                    <a:srgbClr val="000000"/>
                  </a:solidFill>
                  <a:latin typeface="Helvetica"/>
                  <a:ea typeface="Helvetica"/>
                  <a:cs typeface="Helvetica"/>
                  <a:sym typeface="Helvetica"/>
                </a:defRPr>
              </a:lvl1pPr>
            </a:lstStyle>
            <a:p>
              <a:pPr/>
              <a:r>
                <a:t>Stress</a:t>
              </a:r>
            </a:p>
          </p:txBody>
        </p:sp>
        <p:sp>
          <p:nvSpPr>
            <p:cNvPr id="423" name="Wohlbefinden"/>
            <p:cNvSpPr txBox="1"/>
            <p:nvPr/>
          </p:nvSpPr>
          <p:spPr>
            <a:xfrm rot="16200000">
              <a:off x="-816224" y="1526929"/>
              <a:ext cx="2156196" cy="5237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spcBef>
                  <a:spcPts val="800"/>
                </a:spcBef>
                <a:defRPr sz="2600">
                  <a:solidFill>
                    <a:srgbClr val="000000"/>
                  </a:solidFill>
                  <a:latin typeface="Helvetica"/>
                  <a:ea typeface="Helvetica"/>
                  <a:cs typeface="Helvetica"/>
                  <a:sym typeface="Helvetica"/>
                </a:defRPr>
              </a:lvl1pPr>
            </a:lstStyle>
            <a:p>
              <a:pPr/>
              <a:r>
                <a:t>Wohlbefinden</a:t>
              </a:r>
            </a:p>
          </p:txBody>
        </p:sp>
        <p:sp>
          <p:nvSpPr>
            <p:cNvPr id="424" name="Kreis"/>
            <p:cNvSpPr/>
            <p:nvPr/>
          </p:nvSpPr>
          <p:spPr>
            <a:xfrm>
              <a:off x="2247490" y="2381371"/>
              <a:ext cx="207853" cy="203201"/>
            </a:xfrm>
            <a:prstGeom prst="ellipse">
              <a:avLst/>
            </a:prstGeom>
            <a:solidFill>
              <a:schemeClr val="accent2">
                <a:satOff val="-5990"/>
                <a:lumOff val="-17411"/>
              </a:schemeClr>
            </a:solidFill>
            <a:ln w="12700" cap="flat">
              <a:noFill/>
              <a:miter lim="400000"/>
            </a:ln>
            <a:effectLst/>
          </p:spPr>
          <p:txBody>
            <a:bodyPr wrap="square" lIns="65023" tIns="65023" rIns="65023" bIns="65023" numCol="1" anchor="ctr">
              <a:noAutofit/>
            </a:bodyPr>
            <a:lstStyle/>
            <a:p>
              <a:pPr>
                <a:buClr>
                  <a:srgbClr val="00998A"/>
                </a:buClr>
                <a:buFont typeface="Wingdings"/>
                <a:defRPr sz="3400">
                  <a:latin typeface="Helvetica"/>
                  <a:ea typeface="Helvetica"/>
                  <a:cs typeface="Helvetica"/>
                  <a:sym typeface="Helvetica"/>
                </a:defRPr>
              </a:pPr>
            </a:p>
          </p:txBody>
        </p:sp>
      </p:grpSp>
      <p:sp>
        <p:nvSpPr>
          <p:cNvPr id="426" name="Linie"/>
          <p:cNvSpPr/>
          <p:nvPr/>
        </p:nvSpPr>
        <p:spPr>
          <a:xfrm>
            <a:off x="7275331" y="6782046"/>
            <a:ext cx="5403414" cy="1"/>
          </a:xfrm>
          <a:prstGeom prst="line">
            <a:avLst/>
          </a:prstGeom>
          <a:ln w="25400">
            <a:solidFill>
              <a:srgbClr val="469A8B"/>
            </a:solidFill>
            <a:bevel/>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27" name="Linie"/>
          <p:cNvSpPr/>
          <p:nvPr/>
        </p:nvSpPr>
        <p:spPr>
          <a:xfrm flipV="1">
            <a:off x="7121398" y="5034917"/>
            <a:ext cx="1" cy="4084004"/>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28" name="Wohlbefinden"/>
          <p:cNvSpPr txBox="1"/>
          <p:nvPr/>
        </p:nvSpPr>
        <p:spPr>
          <a:xfrm rot="16200000">
            <a:off x="5658826" y="6584728"/>
            <a:ext cx="2156195"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Wohlbefinden</a:t>
            </a:r>
          </a:p>
        </p:txBody>
      </p:sp>
      <p:sp>
        <p:nvSpPr>
          <p:cNvPr id="429" name="Oval"/>
          <p:cNvSpPr/>
          <p:nvPr/>
        </p:nvSpPr>
        <p:spPr>
          <a:xfrm>
            <a:off x="7819247" y="2502657"/>
            <a:ext cx="1573333" cy="887185"/>
          </a:xfrm>
          <a:prstGeom prst="ellipse">
            <a:avLst/>
          </a:prstGeom>
          <a:solidFill>
            <a:srgbClr val="FFFFFF"/>
          </a:solidFill>
          <a:ln w="25400">
            <a:solidFill>
              <a:schemeClr val="accent1"/>
            </a:solidFill>
            <a:bevel/>
          </a:ln>
        </p:spPr>
        <p:txBody>
          <a:bodyPr lIns="65023" tIns="65023" rIns="65023" bIns="65023" anchor="ctr"/>
          <a:lstStyle/>
          <a:p>
            <a:pPr algn="ctr">
              <a:buClr>
                <a:srgbClr val="00998A"/>
              </a:buClr>
              <a:buFont typeface="Wingdings"/>
              <a:defRPr sz="2400">
                <a:latin typeface="Helvetica"/>
                <a:ea typeface="Helvetica"/>
                <a:cs typeface="Helvetica"/>
                <a:sym typeface="Helvetica"/>
              </a:defRPr>
            </a:pPr>
          </a:p>
        </p:txBody>
      </p:sp>
      <p:sp>
        <p:nvSpPr>
          <p:cNvPr id="430" name="Stress"/>
          <p:cNvSpPr txBox="1"/>
          <p:nvPr/>
        </p:nvSpPr>
        <p:spPr>
          <a:xfrm>
            <a:off x="7948028" y="2689776"/>
            <a:ext cx="1280068" cy="5237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lvl1pPr algn="ctr">
              <a:spcBef>
                <a:spcPts val="800"/>
              </a:spcBef>
              <a:defRPr sz="2000">
                <a:solidFill>
                  <a:srgbClr val="000000"/>
                </a:solidFill>
                <a:latin typeface="Helvetica"/>
                <a:ea typeface="Helvetica"/>
                <a:cs typeface="Helvetica"/>
                <a:sym typeface="Helvetica"/>
              </a:defRPr>
            </a:lvl1pPr>
          </a:lstStyle>
          <a:p>
            <a:pPr/>
            <a:r>
              <a:t>Stress</a:t>
            </a:r>
          </a:p>
        </p:txBody>
      </p:sp>
      <p:sp>
        <p:nvSpPr>
          <p:cNvPr id="431" name="Linie"/>
          <p:cNvSpPr/>
          <p:nvPr/>
        </p:nvSpPr>
        <p:spPr>
          <a:xfrm>
            <a:off x="9441152" y="3019406"/>
            <a:ext cx="1285527" cy="281545"/>
          </a:xfrm>
          <a:prstGeom prst="line">
            <a:avLst/>
          </a:prstGeom>
          <a:ln w="25400">
            <a:solidFill>
              <a:schemeClr val="accent1"/>
            </a:solidFill>
            <a:prstDash val="sysDot"/>
            <a:miter lim="400000"/>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32" name="Oval"/>
          <p:cNvSpPr/>
          <p:nvPr/>
        </p:nvSpPr>
        <p:spPr>
          <a:xfrm>
            <a:off x="10772536" y="2978175"/>
            <a:ext cx="2052638" cy="887185"/>
          </a:xfrm>
          <a:prstGeom prst="ellipse">
            <a:avLst/>
          </a:prstGeom>
          <a:solidFill>
            <a:srgbClr val="FFFFFF"/>
          </a:solidFill>
          <a:ln w="25400">
            <a:solidFill>
              <a:schemeClr val="accent1"/>
            </a:solidFill>
            <a:bevel/>
          </a:ln>
        </p:spPr>
        <p:txBody>
          <a:bodyPr lIns="65023" tIns="65023" rIns="65023" bIns="65023" anchor="ctr"/>
          <a:lstStyle/>
          <a:p>
            <a:pPr algn="ctr">
              <a:buClr>
                <a:srgbClr val="00998A"/>
              </a:buClr>
              <a:buFont typeface="Wingdings"/>
              <a:defRPr sz="2400">
                <a:latin typeface="Helvetica"/>
                <a:ea typeface="Helvetica"/>
                <a:cs typeface="Helvetica"/>
                <a:sym typeface="Helvetica"/>
              </a:defRPr>
            </a:pPr>
          </a:p>
        </p:txBody>
      </p:sp>
      <p:sp>
        <p:nvSpPr>
          <p:cNvPr id="433" name="Wohl- befinden"/>
          <p:cNvSpPr txBox="1"/>
          <p:nvPr/>
        </p:nvSpPr>
        <p:spPr>
          <a:xfrm>
            <a:off x="11094006" y="3013179"/>
            <a:ext cx="1409698" cy="7993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lnSpc>
                <a:spcPct val="70000"/>
              </a:lnSpc>
              <a:defRPr sz="2600">
                <a:solidFill>
                  <a:srgbClr val="000000"/>
                </a:solidFill>
                <a:latin typeface="Helvetica"/>
                <a:ea typeface="Helvetica"/>
                <a:cs typeface="Helvetica"/>
                <a:sym typeface="Helvetica"/>
              </a:defRPr>
            </a:pPr>
            <a:r>
              <a:t>Wohl-</a:t>
            </a:r>
            <a:br/>
            <a:r>
              <a:t>befinden</a:t>
            </a:r>
          </a:p>
        </p:txBody>
      </p:sp>
      <p:sp>
        <p:nvSpPr>
          <p:cNvPr id="434" name="0"/>
          <p:cNvSpPr txBox="1"/>
          <p:nvPr/>
        </p:nvSpPr>
        <p:spPr>
          <a:xfrm>
            <a:off x="10081852" y="2689776"/>
            <a:ext cx="326391"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0</a:t>
            </a:r>
          </a:p>
        </p:txBody>
      </p:sp>
      <p:sp>
        <p:nvSpPr>
          <p:cNvPr id="435" name="Oval"/>
          <p:cNvSpPr/>
          <p:nvPr/>
        </p:nvSpPr>
        <p:spPr>
          <a:xfrm>
            <a:off x="7819247" y="3679523"/>
            <a:ext cx="1573333" cy="887185"/>
          </a:xfrm>
          <a:prstGeom prst="ellipse">
            <a:avLst/>
          </a:prstGeom>
          <a:solidFill>
            <a:srgbClr val="FFFFFF"/>
          </a:solidFill>
          <a:ln w="25400">
            <a:solidFill>
              <a:schemeClr val="accent1"/>
            </a:solidFill>
            <a:bevel/>
          </a:ln>
        </p:spPr>
        <p:txBody>
          <a:bodyPr lIns="65023" tIns="65023" rIns="65023" bIns="65023" anchor="ctr"/>
          <a:lstStyle/>
          <a:p>
            <a:pPr algn="ctr">
              <a:buClr>
                <a:srgbClr val="00998A"/>
              </a:buClr>
              <a:buFont typeface="Wingdings"/>
              <a:defRPr sz="2400">
                <a:latin typeface="Helvetica"/>
                <a:ea typeface="Helvetica"/>
                <a:cs typeface="Helvetica"/>
                <a:sym typeface="Helvetica"/>
              </a:defRPr>
            </a:pPr>
          </a:p>
        </p:txBody>
      </p:sp>
      <p:sp>
        <p:nvSpPr>
          <p:cNvPr id="436" name="Firmengröße"/>
          <p:cNvSpPr txBox="1"/>
          <p:nvPr/>
        </p:nvSpPr>
        <p:spPr>
          <a:xfrm>
            <a:off x="7862476" y="3918391"/>
            <a:ext cx="1451172" cy="4094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nSpc>
                <a:spcPct val="60000"/>
              </a:lnSpc>
              <a:defRPr>
                <a:solidFill>
                  <a:srgbClr val="000000"/>
                </a:solidFill>
                <a:latin typeface="Helvetica"/>
                <a:ea typeface="Helvetica"/>
                <a:cs typeface="Helvetica"/>
                <a:sym typeface="Helvetica"/>
              </a:defRPr>
            </a:lvl1pPr>
          </a:lstStyle>
          <a:p>
            <a:pPr/>
            <a:r>
              <a:t>Firmengröße</a:t>
            </a:r>
          </a:p>
        </p:txBody>
      </p:sp>
      <p:sp>
        <p:nvSpPr>
          <p:cNvPr id="437" name="Linie"/>
          <p:cNvSpPr/>
          <p:nvPr/>
        </p:nvSpPr>
        <p:spPr>
          <a:xfrm flipV="1">
            <a:off x="9465201" y="3589302"/>
            <a:ext cx="1286684" cy="47997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38" name="+"/>
          <p:cNvSpPr txBox="1"/>
          <p:nvPr/>
        </p:nvSpPr>
        <p:spPr>
          <a:xfrm>
            <a:off x="10081852" y="3714243"/>
            <a:ext cx="335581"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a:t>
            </a:r>
          </a:p>
        </p:txBody>
      </p:sp>
      <p:sp>
        <p:nvSpPr>
          <p:cNvPr id="439" name="Linie"/>
          <p:cNvSpPr/>
          <p:nvPr/>
        </p:nvSpPr>
        <p:spPr>
          <a:xfrm>
            <a:off x="2678010" y="3154075"/>
            <a:ext cx="1285527" cy="281545"/>
          </a:xfrm>
          <a:prstGeom prst="line">
            <a:avLst/>
          </a:prstGeom>
          <a:ln w="25400">
            <a:solidFill>
              <a:schemeClr val="accent1"/>
            </a:solidFill>
            <a:prstDash val="sysDot"/>
            <a:miter lim="400000"/>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40" name="0"/>
          <p:cNvSpPr txBox="1"/>
          <p:nvPr/>
        </p:nvSpPr>
        <p:spPr>
          <a:xfrm>
            <a:off x="3318710" y="2824445"/>
            <a:ext cx="326391" cy="523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800"/>
              </a:spcBef>
              <a:defRPr sz="2600">
                <a:solidFill>
                  <a:srgbClr val="000000"/>
                </a:solidFill>
                <a:latin typeface="Helvetica"/>
                <a:ea typeface="Helvetica"/>
                <a:cs typeface="Helvetica"/>
                <a:sym typeface="Helvetica"/>
              </a:defRPr>
            </a:lvl1pPr>
          </a:lstStyle>
          <a:p>
            <a:pPr/>
            <a:r>
              <a:t>0</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2" name="Rechteck"/>
          <p:cNvSpPr/>
          <p:nvPr/>
        </p:nvSpPr>
        <p:spPr>
          <a:xfrm>
            <a:off x="1586653" y="4539679"/>
            <a:ext cx="9831493" cy="4017677"/>
          </a:xfrm>
          <a:prstGeom prst="rect">
            <a:avLst/>
          </a:prstGeom>
          <a:solidFill>
            <a:schemeClr val="accent2"/>
          </a:soli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44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44" name="Variablen in experimentellen Studien (Kausalhypothesen)"/>
          <p:cNvSpPr txBox="1"/>
          <p:nvPr>
            <p:ph type="body" idx="21"/>
          </p:nvPr>
        </p:nvSpPr>
        <p:spPr>
          <a:prstGeom prst="rect">
            <a:avLst/>
          </a:prstGeom>
        </p:spPr>
        <p:txBody>
          <a:bodyPr/>
          <a:lstStyle>
            <a:lvl1pPr marL="115570" marR="115570" indent="115570" defTabSz="1183436">
              <a:defRPr sz="5642"/>
            </a:lvl1pPr>
          </a:lstStyle>
          <a:p>
            <a:pPr/>
            <a:r>
              <a:t>Variablen in experimentellen Studien (Kausalhypothesen)</a:t>
            </a:r>
          </a:p>
        </p:txBody>
      </p:sp>
      <p:sp>
        <p:nvSpPr>
          <p:cNvPr id="445" name="Unabhängige Variable (UV)…"/>
          <p:cNvSpPr/>
          <p:nvPr/>
        </p:nvSpPr>
        <p:spPr>
          <a:xfrm>
            <a:off x="427802" y="1940474"/>
            <a:ext cx="6173597" cy="176326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487680" indent="-487680">
              <a:spcBef>
                <a:spcPts val="1700"/>
              </a:spcBef>
              <a:defRPr sz="2400">
                <a:solidFill>
                  <a:srgbClr val="000000"/>
                </a:solidFill>
                <a:latin typeface="Roboto Condensed Bold"/>
                <a:ea typeface="Roboto Condensed Bold"/>
                <a:cs typeface="Roboto Condensed Bold"/>
                <a:sym typeface="Roboto Condensed Bold"/>
              </a:defRPr>
            </a:pPr>
            <a:r>
              <a:t>Unabhängige Variable (UV)</a:t>
            </a:r>
          </a:p>
          <a:p>
            <a:pPr lvl="2" marL="371078" indent="-371078">
              <a:spcBef>
                <a:spcPts val="800"/>
              </a:spcBef>
              <a:buClr>
                <a:srgbClr val="00998A"/>
              </a:buClr>
              <a:buSzPct val="90000"/>
              <a:buChar char="▪"/>
              <a:defRPr sz="2200">
                <a:solidFill>
                  <a:srgbClr val="000000"/>
                </a:solidFill>
                <a:latin typeface="Roboto Condensed Bold"/>
                <a:ea typeface="Roboto Condensed Bold"/>
                <a:cs typeface="Roboto Condensed Bold"/>
                <a:sym typeface="Roboto Condensed Bold"/>
              </a:defRPr>
            </a:pPr>
            <a:r>
              <a:rPr>
                <a:latin typeface="+mj-lt"/>
                <a:ea typeface="+mj-ea"/>
                <a:cs typeface="+mj-cs"/>
                <a:sym typeface="Roboto Condensed Regular"/>
              </a:rPr>
              <a:t>unabhängige Variable; „Ursache“</a:t>
            </a:r>
          </a:p>
          <a:p>
            <a:pPr lvl="2" marL="371078" indent="-371078">
              <a:spcBef>
                <a:spcPts val="800"/>
              </a:spcBef>
              <a:buClr>
                <a:srgbClr val="00998A"/>
              </a:buClr>
              <a:buSzPct val="90000"/>
              <a:buChar char="▪"/>
              <a:defRPr sz="2200">
                <a:solidFill>
                  <a:srgbClr val="000000"/>
                </a:solidFill>
                <a:latin typeface="Roboto Condensed Bold"/>
                <a:ea typeface="Roboto Condensed Bold"/>
                <a:cs typeface="Roboto Condensed Bold"/>
                <a:sym typeface="Roboto Condensed Bold"/>
              </a:defRPr>
            </a:pPr>
            <a:r>
              <a:rPr>
                <a:latin typeface="+mj-lt"/>
                <a:ea typeface="+mj-ea"/>
                <a:cs typeface="+mj-cs"/>
                <a:sym typeface="Roboto Condensed Regular"/>
              </a:rPr>
              <a:t>Ihr Wert hängt von </a:t>
            </a:r>
            <a:r>
              <a:t>keiner anderen Variable</a:t>
            </a:r>
            <a:r>
              <a:rPr>
                <a:latin typeface="+mj-lt"/>
                <a:ea typeface="+mj-ea"/>
                <a:cs typeface="+mj-cs"/>
                <a:sym typeface="Roboto Condensed Regular"/>
              </a:rPr>
              <a:t> (in der Studie) ab</a:t>
            </a:r>
          </a:p>
        </p:txBody>
      </p:sp>
      <p:sp>
        <p:nvSpPr>
          <p:cNvPr id="446" name="Abhängige Variable (AV)…"/>
          <p:cNvSpPr/>
          <p:nvPr/>
        </p:nvSpPr>
        <p:spPr>
          <a:xfrm>
            <a:off x="6566749" y="1940474"/>
            <a:ext cx="6163735" cy="176326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487680" indent="-487680">
              <a:spcBef>
                <a:spcPts val="1700"/>
              </a:spcBef>
              <a:defRPr sz="2400">
                <a:solidFill>
                  <a:srgbClr val="000000"/>
                </a:solidFill>
                <a:latin typeface="Roboto Condensed Bold"/>
                <a:ea typeface="Roboto Condensed Bold"/>
                <a:cs typeface="Roboto Condensed Bold"/>
                <a:sym typeface="Roboto Condensed Bold"/>
              </a:defRPr>
            </a:pPr>
            <a:r>
              <a:t>Abhängige Variable (AV)</a:t>
            </a:r>
          </a:p>
          <a:p>
            <a:pPr lvl="2" marL="371078" indent="-371078">
              <a:spcBef>
                <a:spcPts val="800"/>
              </a:spcBef>
              <a:buClr>
                <a:srgbClr val="00998A"/>
              </a:buClr>
              <a:buSzPct val="90000"/>
              <a:buChar char="▪"/>
              <a:defRPr sz="2200">
                <a:solidFill>
                  <a:srgbClr val="000000"/>
                </a:solidFill>
                <a:latin typeface="Roboto Condensed Bold"/>
                <a:ea typeface="Roboto Condensed Bold"/>
                <a:cs typeface="Roboto Condensed Bold"/>
                <a:sym typeface="Roboto Condensed Bold"/>
              </a:defRPr>
            </a:pPr>
            <a:r>
              <a:rPr>
                <a:latin typeface="+mj-lt"/>
                <a:ea typeface="+mj-ea"/>
                <a:cs typeface="+mj-cs"/>
                <a:sym typeface="Roboto Condensed Regular"/>
              </a:rPr>
              <a:t>abhängige Variable; „Wirkung“</a:t>
            </a:r>
          </a:p>
          <a:p>
            <a:pPr lvl="2" marL="371078" indent="-371078">
              <a:spcBef>
                <a:spcPts val="800"/>
              </a:spcBef>
              <a:buClr>
                <a:srgbClr val="00998A"/>
              </a:buClr>
              <a:buSzPct val="90000"/>
              <a:buChar char="▪"/>
              <a:defRPr sz="2200">
                <a:solidFill>
                  <a:srgbClr val="000000"/>
                </a:solidFill>
                <a:latin typeface="Roboto Condensed Bold"/>
                <a:ea typeface="Roboto Condensed Bold"/>
                <a:cs typeface="Roboto Condensed Bold"/>
                <a:sym typeface="Roboto Condensed Bold"/>
              </a:defRPr>
            </a:pPr>
            <a:r>
              <a:rPr>
                <a:latin typeface="+mj-lt"/>
                <a:ea typeface="+mj-ea"/>
                <a:cs typeface="+mj-cs"/>
                <a:sym typeface="Roboto Condensed Regular"/>
              </a:rPr>
              <a:t>Ihr Wert hängt von der </a:t>
            </a:r>
            <a:r>
              <a:t>Variation der unabhängigen Variable</a:t>
            </a:r>
            <a:r>
              <a:rPr>
                <a:latin typeface="+mj-lt"/>
                <a:ea typeface="+mj-ea"/>
                <a:cs typeface="+mj-cs"/>
                <a:sym typeface="Roboto Condensed Regular"/>
              </a:rPr>
              <a:t> ab</a:t>
            </a:r>
          </a:p>
        </p:txBody>
      </p:sp>
      <p:grpSp>
        <p:nvGrpSpPr>
          <p:cNvPr id="449" name="Gruppieren"/>
          <p:cNvGrpSpPr/>
          <p:nvPr/>
        </p:nvGrpSpPr>
        <p:grpSpPr>
          <a:xfrm>
            <a:off x="2159600" y="7337523"/>
            <a:ext cx="2252801" cy="1024001"/>
            <a:chOff x="0" y="0"/>
            <a:chExt cx="2252800" cy="1023999"/>
          </a:xfrm>
        </p:grpSpPr>
        <p:sp>
          <p:nvSpPr>
            <p:cNvPr id="447" name="Abgerundetes Rechteck"/>
            <p:cNvSpPr/>
            <p:nvPr/>
          </p:nvSpPr>
          <p:spPr>
            <a:xfrm>
              <a:off x="0" y="0"/>
              <a:ext cx="2252801" cy="1024000"/>
            </a:xfrm>
            <a:prstGeom prst="roundRect">
              <a:avLst>
                <a:gd name="adj" fmla="val 16667"/>
              </a:avLst>
            </a:prstGeom>
            <a:solidFill>
              <a:srgbClr val="BFE5E2"/>
            </a:solidFill>
            <a:ln w="12700" cap="flat">
              <a:noFill/>
              <a:miter lim="400000"/>
            </a:ln>
            <a:effectLst/>
          </p:spPr>
          <p:txBody>
            <a:bodyPr wrap="square" lIns="65023" tIns="65023" rIns="65023" bIns="65023" numCol="1" anchor="ctr">
              <a:noAutofit/>
            </a:bodyPr>
            <a:lstStyle/>
            <a:p>
              <a:pPr>
                <a:defRPr sz="2200">
                  <a:latin typeface="Arial"/>
                  <a:ea typeface="Arial"/>
                  <a:cs typeface="Arial"/>
                  <a:sym typeface="Arial"/>
                </a:defRPr>
              </a:pPr>
            </a:p>
          </p:txBody>
        </p:sp>
        <p:sp>
          <p:nvSpPr>
            <p:cNvPr id="448" name="Geschlecht"/>
            <p:cNvSpPr/>
            <p:nvPr/>
          </p:nvSpPr>
          <p:spPr>
            <a:xfrm>
              <a:off x="49988" y="286446"/>
              <a:ext cx="2152824" cy="451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defRPr sz="2200">
                  <a:latin typeface="Arial"/>
                  <a:ea typeface="Arial"/>
                  <a:cs typeface="Arial"/>
                  <a:sym typeface="Arial"/>
                </a:defRPr>
              </a:lvl1pPr>
            </a:lstStyle>
            <a:p>
              <a:pPr>
                <a:defRPr sz="3400">
                  <a:solidFill>
                    <a:srgbClr val="FFFFFF"/>
                  </a:solidFill>
                </a:defRPr>
              </a:pPr>
              <a:r>
                <a:rPr sz="2200">
                  <a:solidFill>
                    <a:srgbClr val="262626"/>
                  </a:solidFill>
                </a:rPr>
                <a:t>Geschlecht</a:t>
              </a:r>
            </a:p>
          </p:txBody>
        </p:sp>
      </p:grpSp>
      <p:grpSp>
        <p:nvGrpSpPr>
          <p:cNvPr id="452" name="Gruppieren"/>
          <p:cNvGrpSpPr/>
          <p:nvPr/>
        </p:nvGrpSpPr>
        <p:grpSpPr>
          <a:xfrm>
            <a:off x="8698879" y="7334984"/>
            <a:ext cx="2252801" cy="1024001"/>
            <a:chOff x="0" y="0"/>
            <a:chExt cx="2252800" cy="1023999"/>
          </a:xfrm>
        </p:grpSpPr>
        <p:sp>
          <p:nvSpPr>
            <p:cNvPr id="450" name="Abgerundetes Rechteck"/>
            <p:cNvSpPr/>
            <p:nvPr/>
          </p:nvSpPr>
          <p:spPr>
            <a:xfrm>
              <a:off x="0" y="0"/>
              <a:ext cx="2252801" cy="1024000"/>
            </a:xfrm>
            <a:prstGeom prst="roundRect">
              <a:avLst>
                <a:gd name="adj" fmla="val 16667"/>
              </a:avLst>
            </a:prstGeom>
            <a:solidFill>
              <a:srgbClr val="BFE5E2"/>
            </a:solidFill>
            <a:ln w="12700" cap="flat">
              <a:noFill/>
              <a:miter lim="400000"/>
            </a:ln>
            <a:effectLst/>
          </p:spPr>
          <p:txBody>
            <a:bodyPr wrap="square" lIns="65023" tIns="65023" rIns="65023" bIns="65023" numCol="1" anchor="ctr">
              <a:noAutofit/>
            </a:bodyPr>
            <a:lstStyle/>
            <a:p>
              <a:pPr>
                <a:defRPr sz="2200">
                  <a:latin typeface="Arial"/>
                  <a:ea typeface="Arial"/>
                  <a:cs typeface="Arial"/>
                  <a:sym typeface="Arial"/>
                </a:defRPr>
              </a:pPr>
            </a:p>
          </p:txBody>
        </p:sp>
        <p:sp>
          <p:nvSpPr>
            <p:cNvPr id="451" name="Zeit im Internet (pro Woche)"/>
            <p:cNvSpPr/>
            <p:nvPr/>
          </p:nvSpPr>
          <p:spPr>
            <a:xfrm>
              <a:off x="49988" y="121346"/>
              <a:ext cx="2152824" cy="7813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p>
              <a:pPr>
                <a:defRPr sz="3400">
                  <a:solidFill>
                    <a:srgbClr val="FFFFFF"/>
                  </a:solidFill>
                  <a:latin typeface="Arial"/>
                  <a:ea typeface="Arial"/>
                  <a:cs typeface="Arial"/>
                  <a:sym typeface="Arial"/>
                </a:defRPr>
              </a:pPr>
              <a:r>
                <a:rPr sz="2200">
                  <a:solidFill>
                    <a:srgbClr val="262626"/>
                  </a:solidFill>
                </a:rPr>
                <a:t>Zeit im Internet</a:t>
              </a:r>
              <a:br>
                <a:rPr sz="2200">
                  <a:solidFill>
                    <a:srgbClr val="262626"/>
                  </a:solidFill>
                </a:rPr>
              </a:br>
              <a:r>
                <a:rPr sz="2200">
                  <a:solidFill>
                    <a:srgbClr val="262626"/>
                  </a:solidFill>
                </a:rPr>
                <a:t>(pro Woche)</a:t>
              </a:r>
            </a:p>
          </p:txBody>
        </p:sp>
      </p:grpSp>
      <p:grpSp>
        <p:nvGrpSpPr>
          <p:cNvPr id="455" name="Gruppieren"/>
          <p:cNvGrpSpPr/>
          <p:nvPr/>
        </p:nvGrpSpPr>
        <p:grpSpPr>
          <a:xfrm>
            <a:off x="2158846" y="4877034"/>
            <a:ext cx="2252801" cy="1021441"/>
            <a:chOff x="0" y="0"/>
            <a:chExt cx="2252800" cy="1021440"/>
          </a:xfrm>
        </p:grpSpPr>
        <p:sp>
          <p:nvSpPr>
            <p:cNvPr id="453" name="Abgerundetes Rechteck"/>
            <p:cNvSpPr/>
            <p:nvPr/>
          </p:nvSpPr>
          <p:spPr>
            <a:xfrm>
              <a:off x="0" y="0"/>
              <a:ext cx="2252801" cy="1021441"/>
            </a:xfrm>
            <a:prstGeom prst="roundRect">
              <a:avLst>
                <a:gd name="adj" fmla="val 16667"/>
              </a:avLst>
            </a:prstGeom>
            <a:solidFill>
              <a:srgbClr val="BFD1E4"/>
            </a:solidFill>
            <a:ln w="12700" cap="flat">
              <a:noFill/>
              <a:miter lim="400000"/>
            </a:ln>
            <a:effectLst/>
          </p:spPr>
          <p:txBody>
            <a:bodyPr wrap="square" lIns="65023" tIns="65023" rIns="65023" bIns="65023" numCol="1" anchor="ctr">
              <a:noAutofit/>
            </a:bodyPr>
            <a:lstStyle/>
            <a:p>
              <a:pPr>
                <a:defRPr sz="2200">
                  <a:latin typeface="Arial"/>
                  <a:ea typeface="Arial"/>
                  <a:cs typeface="Arial"/>
                  <a:sym typeface="Arial"/>
                </a:defRPr>
              </a:pPr>
            </a:p>
          </p:txBody>
        </p:sp>
        <p:sp>
          <p:nvSpPr>
            <p:cNvPr id="454" name="Ursache"/>
            <p:cNvSpPr/>
            <p:nvPr/>
          </p:nvSpPr>
          <p:spPr>
            <a:xfrm>
              <a:off x="49863" y="285166"/>
              <a:ext cx="2153074" cy="451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defRPr sz="2200">
                  <a:latin typeface="Arial"/>
                  <a:ea typeface="Arial"/>
                  <a:cs typeface="Arial"/>
                  <a:sym typeface="Arial"/>
                </a:defRPr>
              </a:lvl1pPr>
            </a:lstStyle>
            <a:p>
              <a:pPr>
                <a:defRPr sz="3400">
                  <a:solidFill>
                    <a:srgbClr val="FFFFFF"/>
                  </a:solidFill>
                </a:defRPr>
              </a:pPr>
              <a:r>
                <a:rPr sz="2200">
                  <a:solidFill>
                    <a:srgbClr val="262626"/>
                  </a:solidFill>
                </a:rPr>
                <a:t>Ursache</a:t>
              </a:r>
            </a:p>
          </p:txBody>
        </p:sp>
      </p:grpSp>
      <p:grpSp>
        <p:nvGrpSpPr>
          <p:cNvPr id="458" name="Gruppieren"/>
          <p:cNvGrpSpPr/>
          <p:nvPr/>
        </p:nvGrpSpPr>
        <p:grpSpPr>
          <a:xfrm>
            <a:off x="8723888" y="4879650"/>
            <a:ext cx="2253405" cy="1021441"/>
            <a:chOff x="0" y="0"/>
            <a:chExt cx="2253404" cy="1021440"/>
          </a:xfrm>
        </p:grpSpPr>
        <p:sp>
          <p:nvSpPr>
            <p:cNvPr id="456" name="Abgerundetes Rechteck"/>
            <p:cNvSpPr/>
            <p:nvPr/>
          </p:nvSpPr>
          <p:spPr>
            <a:xfrm>
              <a:off x="0" y="0"/>
              <a:ext cx="2253405" cy="1021441"/>
            </a:xfrm>
            <a:prstGeom prst="roundRect">
              <a:avLst>
                <a:gd name="adj" fmla="val 16667"/>
              </a:avLst>
            </a:prstGeom>
            <a:solidFill>
              <a:srgbClr val="BFD1E4"/>
            </a:solidFill>
            <a:ln w="12700" cap="flat">
              <a:noFill/>
              <a:miter lim="400000"/>
            </a:ln>
            <a:effectLst/>
          </p:spPr>
          <p:txBody>
            <a:bodyPr wrap="square" lIns="65023" tIns="65023" rIns="65023" bIns="65023" numCol="1" anchor="ctr">
              <a:noAutofit/>
            </a:bodyPr>
            <a:lstStyle/>
            <a:p>
              <a:pPr>
                <a:defRPr sz="2200">
                  <a:latin typeface="Arial"/>
                  <a:ea typeface="Arial"/>
                  <a:cs typeface="Arial"/>
                  <a:sym typeface="Arial"/>
                </a:defRPr>
              </a:pPr>
            </a:p>
          </p:txBody>
        </p:sp>
        <p:sp>
          <p:nvSpPr>
            <p:cNvPr id="457" name="Wirkung"/>
            <p:cNvSpPr/>
            <p:nvPr/>
          </p:nvSpPr>
          <p:spPr>
            <a:xfrm>
              <a:off x="49863" y="285166"/>
              <a:ext cx="2153679" cy="4511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defRPr sz="2200">
                  <a:latin typeface="Arial"/>
                  <a:ea typeface="Arial"/>
                  <a:cs typeface="Arial"/>
                  <a:sym typeface="Arial"/>
                </a:defRPr>
              </a:lvl1pPr>
            </a:lstStyle>
            <a:p>
              <a:pPr>
                <a:defRPr sz="3400">
                  <a:solidFill>
                    <a:srgbClr val="FFFFFF"/>
                  </a:solidFill>
                </a:defRPr>
              </a:pPr>
              <a:r>
                <a:rPr sz="2200">
                  <a:solidFill>
                    <a:srgbClr val="262626"/>
                  </a:solidFill>
                </a:rPr>
                <a:t>Wirkung</a:t>
              </a:r>
            </a:p>
          </p:txBody>
        </p:sp>
      </p:grpSp>
      <p:grpSp>
        <p:nvGrpSpPr>
          <p:cNvPr id="461" name="Gruppieren"/>
          <p:cNvGrpSpPr/>
          <p:nvPr/>
        </p:nvGrpSpPr>
        <p:grpSpPr>
          <a:xfrm>
            <a:off x="2158847" y="6105911"/>
            <a:ext cx="2252801" cy="1021444"/>
            <a:chOff x="0" y="0"/>
            <a:chExt cx="2252800" cy="1021442"/>
          </a:xfrm>
        </p:grpSpPr>
        <p:sp>
          <p:nvSpPr>
            <p:cNvPr id="459" name="Abgerundetes Rechteck"/>
            <p:cNvSpPr/>
            <p:nvPr/>
          </p:nvSpPr>
          <p:spPr>
            <a:xfrm>
              <a:off x="0" y="0"/>
              <a:ext cx="2252801" cy="1021443"/>
            </a:xfrm>
            <a:prstGeom prst="roundRect">
              <a:avLst>
                <a:gd name="adj" fmla="val 16667"/>
              </a:avLst>
            </a:prstGeom>
            <a:solidFill>
              <a:schemeClr val="accent2"/>
            </a:solidFill>
            <a:ln w="12700" cap="flat">
              <a:noFill/>
              <a:miter lim="400000"/>
            </a:ln>
            <a:effectLst/>
          </p:spPr>
          <p:txBody>
            <a:bodyPr wrap="square" lIns="65023" tIns="65023" rIns="65023" bIns="65023" numCol="1" anchor="ctr">
              <a:noAutofit/>
            </a:bodyPr>
            <a:lstStyle/>
            <a:p>
              <a:pPr>
                <a:defRPr sz="2200">
                  <a:latin typeface="Arial"/>
                  <a:ea typeface="Arial"/>
                  <a:cs typeface="Arial"/>
                  <a:sym typeface="Arial"/>
                </a:defRPr>
              </a:pPr>
            </a:p>
          </p:txBody>
        </p:sp>
        <p:sp>
          <p:nvSpPr>
            <p:cNvPr id="460" name="Unabhängige Variable"/>
            <p:cNvSpPr/>
            <p:nvPr/>
          </p:nvSpPr>
          <p:spPr>
            <a:xfrm>
              <a:off x="49863" y="120067"/>
              <a:ext cx="2153074" cy="781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defRPr sz="2200">
                  <a:latin typeface="Arial"/>
                  <a:ea typeface="Arial"/>
                  <a:cs typeface="Arial"/>
                  <a:sym typeface="Arial"/>
                </a:defRPr>
              </a:lvl1pPr>
            </a:lstStyle>
            <a:p>
              <a:pPr>
                <a:defRPr sz="3400">
                  <a:solidFill>
                    <a:srgbClr val="FFFFFF"/>
                  </a:solidFill>
                </a:defRPr>
              </a:pPr>
              <a:r>
                <a:rPr sz="2200">
                  <a:solidFill>
                    <a:srgbClr val="262626"/>
                  </a:solidFill>
                </a:rPr>
                <a:t>Unabhängige Variable</a:t>
              </a:r>
            </a:p>
          </p:txBody>
        </p:sp>
      </p:grpSp>
      <p:grpSp>
        <p:nvGrpSpPr>
          <p:cNvPr id="464" name="Gruppieren"/>
          <p:cNvGrpSpPr/>
          <p:nvPr/>
        </p:nvGrpSpPr>
        <p:grpSpPr>
          <a:xfrm>
            <a:off x="8713468" y="6106318"/>
            <a:ext cx="2252802" cy="1024001"/>
            <a:chOff x="0" y="0"/>
            <a:chExt cx="2252800" cy="1023999"/>
          </a:xfrm>
        </p:grpSpPr>
        <p:sp>
          <p:nvSpPr>
            <p:cNvPr id="462" name="Abgerundetes Rechteck"/>
            <p:cNvSpPr/>
            <p:nvPr/>
          </p:nvSpPr>
          <p:spPr>
            <a:xfrm>
              <a:off x="0" y="0"/>
              <a:ext cx="2252801" cy="1024000"/>
            </a:xfrm>
            <a:prstGeom prst="roundRect">
              <a:avLst>
                <a:gd name="adj" fmla="val 16667"/>
              </a:avLst>
            </a:prstGeom>
            <a:solidFill>
              <a:schemeClr val="accent2"/>
            </a:solidFill>
            <a:ln w="12700" cap="flat">
              <a:noFill/>
              <a:miter lim="400000"/>
            </a:ln>
            <a:effectLst/>
          </p:spPr>
          <p:txBody>
            <a:bodyPr wrap="square" lIns="65023" tIns="65023" rIns="65023" bIns="65023" numCol="1" anchor="ctr">
              <a:noAutofit/>
            </a:bodyPr>
            <a:lstStyle/>
            <a:p>
              <a:pPr>
                <a:defRPr sz="2200">
                  <a:latin typeface="Arial"/>
                  <a:ea typeface="Arial"/>
                  <a:cs typeface="Arial"/>
                  <a:sym typeface="Arial"/>
                </a:defRPr>
              </a:pPr>
            </a:p>
          </p:txBody>
        </p:sp>
        <p:sp>
          <p:nvSpPr>
            <p:cNvPr id="463" name="Abhängige Variable"/>
            <p:cNvSpPr/>
            <p:nvPr/>
          </p:nvSpPr>
          <p:spPr>
            <a:xfrm>
              <a:off x="49988" y="121346"/>
              <a:ext cx="2152824" cy="78130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defRPr sz="2200">
                  <a:latin typeface="Arial"/>
                  <a:ea typeface="Arial"/>
                  <a:cs typeface="Arial"/>
                  <a:sym typeface="Arial"/>
                </a:defRPr>
              </a:lvl1pPr>
            </a:lstStyle>
            <a:p>
              <a:pPr>
                <a:defRPr sz="3400">
                  <a:solidFill>
                    <a:srgbClr val="FFFFFF"/>
                  </a:solidFill>
                </a:defRPr>
              </a:pPr>
              <a:r>
                <a:rPr sz="2200">
                  <a:solidFill>
                    <a:srgbClr val="262626"/>
                  </a:solidFill>
                </a:rPr>
                <a:t>Abhängige Variable</a:t>
              </a:r>
            </a:p>
          </p:txBody>
        </p:sp>
      </p:grpSp>
      <p:sp>
        <p:nvSpPr>
          <p:cNvPr id="469" name="Verbindungslinie"/>
          <p:cNvSpPr/>
          <p:nvPr/>
        </p:nvSpPr>
        <p:spPr>
          <a:xfrm>
            <a:off x="4411510" y="6616922"/>
            <a:ext cx="4301959" cy="1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6E7A84"/>
            </a:solidFill>
            <a:bevel/>
            <a:tailEnd type="triangle"/>
          </a:ln>
        </p:spPr>
        <p:txBody>
          <a:bodyPr/>
          <a:lstStyle/>
          <a:p>
            <a:pPr/>
          </a:p>
        </p:txBody>
      </p:sp>
      <p:sp>
        <p:nvSpPr>
          <p:cNvPr id="470" name="Verbindungslinie"/>
          <p:cNvSpPr/>
          <p:nvPr/>
        </p:nvSpPr>
        <p:spPr>
          <a:xfrm>
            <a:off x="4411509" y="5388203"/>
            <a:ext cx="4312380" cy="17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2700">
            <a:solidFill>
              <a:srgbClr val="6E7A84"/>
            </a:solidFill>
            <a:bevel/>
            <a:tailEnd type="triangle"/>
          </a:ln>
        </p:spPr>
        <p:txBody>
          <a:bodyPr/>
          <a:lstStyle/>
          <a:p>
            <a:pPr/>
          </a:p>
        </p:txBody>
      </p:sp>
      <p:sp>
        <p:nvSpPr>
          <p:cNvPr id="471" name="Verbindungslinie"/>
          <p:cNvSpPr/>
          <p:nvPr/>
        </p:nvSpPr>
        <p:spPr>
          <a:xfrm>
            <a:off x="4412262" y="7847422"/>
            <a:ext cx="4286618" cy="16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2700">
            <a:solidFill>
              <a:srgbClr val="6E7A84"/>
            </a:solidFill>
            <a:bevel/>
            <a:tailEnd type="triangle"/>
          </a:ln>
        </p:spPr>
        <p:txBody>
          <a:bodyPr/>
          <a:lstStyle/>
          <a:p>
            <a:pPr/>
          </a:p>
        </p:txBody>
      </p:sp>
      <p:sp>
        <p:nvSpPr>
          <p:cNvPr id="468" name="Die Begriffe UV und AV machen nur Sinn, wenn es eine Intervention in der Studie gibt."/>
          <p:cNvSpPr/>
          <p:nvPr/>
        </p:nvSpPr>
        <p:spPr>
          <a:xfrm>
            <a:off x="183502" y="8596891"/>
            <a:ext cx="11771733"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atin typeface="Arial"/>
                <a:ea typeface="Arial"/>
                <a:cs typeface="Arial"/>
                <a:sym typeface="Arial"/>
              </a:defRPr>
            </a:lvl1pPr>
          </a:lstStyle>
          <a:p>
            <a:pPr/>
            <a:r>
              <a:t>Die Begriffe UV und AV machen nur Sinn, wenn es eine Intervention in der Studie gibt.</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74" name="Beispiel für eine Kausalhypothese: „Ballerspiele machen aggressiv“"/>
          <p:cNvSpPr txBox="1"/>
          <p:nvPr>
            <p:ph type="body" idx="21"/>
          </p:nvPr>
        </p:nvSpPr>
        <p:spPr>
          <a:prstGeom prst="rect">
            <a:avLst/>
          </a:prstGeom>
        </p:spPr>
        <p:txBody>
          <a:bodyPr/>
          <a:lstStyle>
            <a:lvl1pPr marL="99059" marR="99059" indent="99059" defTabSz="1014374">
              <a:defRPr sz="4835"/>
            </a:lvl1pPr>
          </a:lstStyle>
          <a:p>
            <a:pPr/>
            <a:r>
              <a:t>Beispiel für eine Kausalhypothese: „Ballerspiele machen aggressiv“</a:t>
            </a:r>
          </a:p>
        </p:txBody>
      </p:sp>
      <p:sp>
        <p:nvSpPr>
          <p:cNvPr id="475" name="AV"/>
          <p:cNvSpPr/>
          <p:nvPr/>
        </p:nvSpPr>
        <p:spPr>
          <a:xfrm>
            <a:off x="9130735" y="4447142"/>
            <a:ext cx="1218919" cy="118533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AV</a:t>
            </a:r>
          </a:p>
        </p:txBody>
      </p:sp>
      <p:sp>
        <p:nvSpPr>
          <p:cNvPr id="476" name="Aggressives Verhalten"/>
          <p:cNvSpPr/>
          <p:nvPr/>
        </p:nvSpPr>
        <p:spPr>
          <a:xfrm>
            <a:off x="10578276" y="4579819"/>
            <a:ext cx="2007472" cy="76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Aggressives Verhalten</a:t>
            </a:r>
          </a:p>
        </p:txBody>
      </p:sp>
      <p:sp>
        <p:nvSpPr>
          <p:cNvPr id="477" name="SV"/>
          <p:cNvSpPr/>
          <p:nvPr/>
        </p:nvSpPr>
        <p:spPr>
          <a:xfrm>
            <a:off x="4759677" y="2783014"/>
            <a:ext cx="1218919" cy="1185334"/>
          </a:xfrm>
          <a:prstGeom prst="ellipse">
            <a:avLst/>
          </a:prstGeom>
          <a:solidFill>
            <a:schemeClr val="accent1">
              <a:lumOff val="1284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478" name="SV"/>
          <p:cNvSpPr/>
          <p:nvPr/>
        </p:nvSpPr>
        <p:spPr>
          <a:xfrm>
            <a:off x="3928815" y="4639693"/>
            <a:ext cx="1218919" cy="1185334"/>
          </a:xfrm>
          <a:prstGeom prst="ellipse">
            <a:avLst/>
          </a:prstGeom>
          <a:solidFill>
            <a:schemeClr val="accent1">
              <a:lumOff val="1284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479" name="SV"/>
          <p:cNvSpPr/>
          <p:nvPr/>
        </p:nvSpPr>
        <p:spPr>
          <a:xfrm>
            <a:off x="4759677" y="6984051"/>
            <a:ext cx="1218919" cy="1185334"/>
          </a:xfrm>
          <a:prstGeom prst="ellipse">
            <a:avLst/>
          </a:prstGeom>
          <a:solidFill>
            <a:schemeClr val="accent1">
              <a:lumOff val="1284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480" name="SV"/>
          <p:cNvSpPr/>
          <p:nvPr/>
        </p:nvSpPr>
        <p:spPr>
          <a:xfrm>
            <a:off x="6475588" y="7806715"/>
            <a:ext cx="1218919" cy="1185335"/>
          </a:xfrm>
          <a:prstGeom prst="ellipse">
            <a:avLst/>
          </a:prstGeom>
          <a:solidFill>
            <a:schemeClr val="accent1">
              <a:lumOff val="1284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481" name="UV"/>
          <p:cNvSpPr/>
          <p:nvPr/>
        </p:nvSpPr>
        <p:spPr>
          <a:xfrm>
            <a:off x="6475588" y="1613946"/>
            <a:ext cx="1218919" cy="1185334"/>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UV</a:t>
            </a:r>
          </a:p>
        </p:txBody>
      </p:sp>
      <p:sp>
        <p:nvSpPr>
          <p:cNvPr id="482" name="Linie"/>
          <p:cNvSpPr/>
          <p:nvPr/>
        </p:nvSpPr>
        <p:spPr>
          <a:xfrm>
            <a:off x="7405511" y="2777673"/>
            <a:ext cx="1839537" cy="1839537"/>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83" name="Linie"/>
          <p:cNvSpPr/>
          <p:nvPr/>
        </p:nvSpPr>
        <p:spPr>
          <a:xfrm>
            <a:off x="5893576" y="3747403"/>
            <a:ext cx="3231104" cy="1144098"/>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84" name="Linie"/>
          <p:cNvSpPr/>
          <p:nvPr/>
        </p:nvSpPr>
        <p:spPr>
          <a:xfrm>
            <a:off x="5145757" y="5272963"/>
            <a:ext cx="3950830"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85" name="Linie"/>
          <p:cNvSpPr/>
          <p:nvPr/>
        </p:nvSpPr>
        <p:spPr>
          <a:xfrm flipV="1">
            <a:off x="5930476" y="5555179"/>
            <a:ext cx="3159735" cy="1758454"/>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86" name="Linie"/>
          <p:cNvSpPr/>
          <p:nvPr/>
        </p:nvSpPr>
        <p:spPr>
          <a:xfrm flipV="1">
            <a:off x="7578127" y="5718325"/>
            <a:ext cx="1800078" cy="2225144"/>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87" name="Ballerspiel spielen"/>
          <p:cNvSpPr/>
          <p:nvPr/>
        </p:nvSpPr>
        <p:spPr>
          <a:xfrm>
            <a:off x="7868942" y="1824253"/>
            <a:ext cx="2007472" cy="76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pPr>
            <a:r>
              <a:t>Ballerspiel</a:t>
            </a:r>
            <a:br/>
            <a:r>
              <a:t>spielen</a:t>
            </a:r>
          </a:p>
        </p:txBody>
      </p:sp>
      <p:sp>
        <p:nvSpPr>
          <p:cNvPr id="488" name="Geschlecht"/>
          <p:cNvSpPr/>
          <p:nvPr/>
        </p:nvSpPr>
        <p:spPr>
          <a:xfrm>
            <a:off x="2793458" y="3062602"/>
            <a:ext cx="2007472"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Geschlecht</a:t>
            </a:r>
          </a:p>
        </p:txBody>
      </p:sp>
      <p:sp>
        <p:nvSpPr>
          <p:cNvPr id="489" name="Waffen-Verfügbarkeit"/>
          <p:cNvSpPr/>
          <p:nvPr/>
        </p:nvSpPr>
        <p:spPr>
          <a:xfrm>
            <a:off x="1818098" y="4860766"/>
            <a:ext cx="2007472" cy="76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Waffen-Verfügbarkeit</a:t>
            </a:r>
          </a:p>
        </p:txBody>
      </p:sp>
      <p:sp>
        <p:nvSpPr>
          <p:cNvPr id="490" name="Temperatur"/>
          <p:cNvSpPr/>
          <p:nvPr/>
        </p:nvSpPr>
        <p:spPr>
          <a:xfrm>
            <a:off x="2576711" y="7420676"/>
            <a:ext cx="2007472"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Temperatur</a:t>
            </a:r>
          </a:p>
        </p:txBody>
      </p:sp>
      <p:sp>
        <p:nvSpPr>
          <p:cNvPr id="491" name="Impulsivität"/>
          <p:cNvSpPr/>
          <p:nvPr/>
        </p:nvSpPr>
        <p:spPr>
          <a:xfrm>
            <a:off x="4835441" y="8543400"/>
            <a:ext cx="2007472"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Impulsivität</a:t>
            </a:r>
          </a:p>
        </p:txBody>
      </p:sp>
      <p:sp>
        <p:nvSpPr>
          <p:cNvPr id="492" name="SV"/>
          <p:cNvSpPr/>
          <p:nvPr/>
        </p:nvSpPr>
        <p:spPr>
          <a:xfrm>
            <a:off x="8263219" y="8048147"/>
            <a:ext cx="1218919" cy="1185334"/>
          </a:xfrm>
          <a:prstGeom prst="ellipse">
            <a:avLst/>
          </a:prstGeom>
          <a:solidFill>
            <a:srgbClr val="A7A7A7"/>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493" name="Linie"/>
          <p:cNvSpPr/>
          <p:nvPr/>
        </p:nvSpPr>
        <p:spPr>
          <a:xfrm flipV="1">
            <a:off x="9018589" y="5725998"/>
            <a:ext cx="559076" cy="2224230"/>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494" name="???"/>
          <p:cNvSpPr/>
          <p:nvPr/>
        </p:nvSpPr>
        <p:spPr>
          <a:xfrm>
            <a:off x="9784490" y="8555872"/>
            <a:ext cx="2007471"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t>
            </a:r>
          </a:p>
        </p:txBody>
      </p:sp>
      <p:sp>
        <p:nvSpPr>
          <p:cNvPr id="495" name="*SV: Störvariable"/>
          <p:cNvSpPr/>
          <p:nvPr/>
        </p:nvSpPr>
        <p:spPr>
          <a:xfrm>
            <a:off x="544147" y="2287046"/>
            <a:ext cx="3104963"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*SV: Störvariable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97" name="Bild" descr="Bild"/>
          <p:cNvPicPr>
            <a:picLocks noChangeAspect="1"/>
          </p:cNvPicPr>
          <p:nvPr/>
        </p:nvPicPr>
        <p:blipFill>
          <a:blip r:embed="rId2">
            <a:alphaModFix amt="13404"/>
            <a:extLst/>
          </a:blip>
          <a:stretch>
            <a:fillRect/>
          </a:stretch>
        </p:blipFill>
        <p:spPr>
          <a:xfrm>
            <a:off x="96440" y="1400937"/>
            <a:ext cx="12812013" cy="6545124"/>
          </a:xfrm>
          <a:prstGeom prst="rect">
            <a:avLst/>
          </a:prstGeom>
          <a:ln w="12700">
            <a:miter lim="400000"/>
          </a:ln>
        </p:spPr>
      </p:pic>
      <p:sp>
        <p:nvSpPr>
          <p:cNvPr id="49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499" name="Wann ist eine Ursache wirklich eine Ursache?"/>
          <p:cNvSpPr txBox="1"/>
          <p:nvPr>
            <p:ph type="body" idx="21"/>
          </p:nvPr>
        </p:nvSpPr>
        <p:spPr>
          <a:prstGeom prst="rect">
            <a:avLst/>
          </a:prstGeom>
        </p:spPr>
        <p:txBody>
          <a:bodyPr/>
          <a:lstStyle/>
          <a:p>
            <a:pPr/>
            <a:r>
              <a:t>Wann ist eine Ursache wirklich eine Ursache?</a:t>
            </a:r>
          </a:p>
        </p:txBody>
      </p:sp>
      <p:sp>
        <p:nvSpPr>
          <p:cNvPr id="500" name="Kausal-schluss  (Ursache  als Ursache bestätigt)"/>
          <p:cNvSpPr/>
          <p:nvPr/>
        </p:nvSpPr>
        <p:spPr>
          <a:xfrm>
            <a:off x="3430225" y="3701793"/>
            <a:ext cx="6021495" cy="41864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39998A"/>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3400">
                <a:solidFill>
                  <a:srgbClr val="FFFFFF"/>
                </a:solidFill>
              </a:defRPr>
            </a:pPr>
            <a:r>
              <a:rPr>
                <a:latin typeface="Roboto Condensed Bold"/>
                <a:ea typeface="Roboto Condensed Bold"/>
                <a:cs typeface="Roboto Condensed Bold"/>
                <a:sym typeface="Roboto Condensed Bold"/>
              </a:rPr>
              <a:t>Kausal-schluss</a:t>
            </a:r>
            <a:br/>
            <a:br/>
            <a:r>
              <a:t>(Ursache </a:t>
            </a:r>
            <a:br/>
            <a:r>
              <a:t>als Ursache bestätigt)</a:t>
            </a:r>
          </a:p>
        </p:txBody>
      </p:sp>
      <p:sp>
        <p:nvSpPr>
          <p:cNvPr id="501" name="KOVARIATION"/>
          <p:cNvSpPr/>
          <p:nvPr/>
        </p:nvSpPr>
        <p:spPr>
          <a:xfrm>
            <a:off x="4689184" y="3616805"/>
            <a:ext cx="3503578" cy="1116331"/>
          </a:xfrm>
          <a:prstGeom prst="roundRect">
            <a:avLst>
              <a:gd name="adj" fmla="val 194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vl1pPr>
          </a:lstStyle>
          <a:p>
            <a:pPr/>
            <a:r>
              <a:t>KOVARIATION</a:t>
            </a:r>
          </a:p>
        </p:txBody>
      </p:sp>
      <p:sp>
        <p:nvSpPr>
          <p:cNvPr id="502" name="UV ZEITLICH VOR AV"/>
          <p:cNvSpPr/>
          <p:nvPr/>
        </p:nvSpPr>
        <p:spPr>
          <a:xfrm>
            <a:off x="1040614" y="7458696"/>
            <a:ext cx="3633754" cy="1422895"/>
          </a:xfrm>
          <a:prstGeom prst="roundRect">
            <a:avLst>
              <a:gd name="adj" fmla="val 15226"/>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defRPr sz="2400"/>
            </a:lvl1pPr>
          </a:lstStyle>
          <a:p>
            <a:pPr/>
            <a:r>
              <a:t>UV ZEITLICH VOR AV</a:t>
            </a:r>
          </a:p>
        </p:txBody>
      </p:sp>
      <p:sp>
        <p:nvSpPr>
          <p:cNvPr id="503" name="KEINE ANDEREN URSACHEN MÖGLICH"/>
          <p:cNvSpPr/>
          <p:nvPr/>
        </p:nvSpPr>
        <p:spPr>
          <a:xfrm>
            <a:off x="8442387" y="7458696"/>
            <a:ext cx="3633753" cy="1422895"/>
          </a:xfrm>
          <a:prstGeom prst="roundRect">
            <a:avLst>
              <a:gd name="adj" fmla="val 15226"/>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defRPr sz="2400"/>
            </a:lvl1pPr>
          </a:lstStyle>
          <a:p>
            <a:pPr/>
            <a:r>
              <a:t>KEINE ANDEREN URSACHEN MÖGLICH</a:t>
            </a:r>
          </a:p>
        </p:txBody>
      </p:sp>
      <p:sp>
        <p:nvSpPr>
          <p:cNvPr id="504" name="Die Stufen der UV gehen systematisch mit den Stufen der AV einher (Korrelation)"/>
          <p:cNvSpPr/>
          <p:nvPr/>
        </p:nvSpPr>
        <p:spPr>
          <a:xfrm>
            <a:off x="4858506" y="2084142"/>
            <a:ext cx="3287631" cy="1082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Die Stufen der UV gehen systematisch mit den Stufen der AV einher (Korrelation)</a:t>
            </a:r>
          </a:p>
        </p:txBody>
      </p:sp>
      <p:sp>
        <p:nvSpPr>
          <p:cNvPr id="505" name="Veränderungen in der UV müssen zeitlich vor den Änderungen der AV auftreten"/>
          <p:cNvSpPr/>
          <p:nvPr/>
        </p:nvSpPr>
        <p:spPr>
          <a:xfrm>
            <a:off x="487447" y="5929357"/>
            <a:ext cx="3287632" cy="140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Veränderungen in der UV müssen zeitlich vor den Änderungen der AV auftreten</a:t>
            </a:r>
          </a:p>
        </p:txBody>
      </p:sp>
      <p:sp>
        <p:nvSpPr>
          <p:cNvPr id="506" name="Alternativerklärungen für den Zusammenhang von UV und AV müssen ausgeschlossen sein"/>
          <p:cNvSpPr/>
          <p:nvPr/>
        </p:nvSpPr>
        <p:spPr>
          <a:xfrm>
            <a:off x="9229563" y="5929357"/>
            <a:ext cx="3287632" cy="140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Alternativerklärungen für den Zusammenhang von UV und AV müssen ausgeschlossen sein</a:t>
            </a:r>
          </a:p>
        </p:txBody>
      </p:sp>
      <p:sp>
        <p:nvSpPr>
          <p:cNvPr id="507" name="Theorie nach John Stuart Mill:"/>
          <p:cNvSpPr/>
          <p:nvPr/>
        </p:nvSpPr>
        <p:spPr>
          <a:xfrm>
            <a:off x="173263" y="1954720"/>
            <a:ext cx="3747515"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vl1pPr>
          </a:lstStyle>
          <a:p>
            <a:pPr/>
            <a:r>
              <a:t>Theorie nach John Stuart Mill:</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510" name="Störvariablen im Experiment"/>
          <p:cNvSpPr txBox="1"/>
          <p:nvPr>
            <p:ph type="body" idx="21"/>
          </p:nvPr>
        </p:nvSpPr>
        <p:spPr>
          <a:prstGeom prst="rect">
            <a:avLst/>
          </a:prstGeom>
        </p:spPr>
        <p:txBody>
          <a:bodyPr/>
          <a:lstStyle/>
          <a:p>
            <a:pPr/>
            <a:r>
              <a:t>Störvariablen im Experiment</a:t>
            </a:r>
          </a:p>
        </p:txBody>
      </p:sp>
      <p:sp>
        <p:nvSpPr>
          <p:cNvPr id="511" name="Meist gibt es viele kausale Variablen, die eine AV beeinflussen (können)…"/>
          <p:cNvSpPr txBox="1"/>
          <p:nvPr>
            <p:ph type="body" idx="22"/>
          </p:nvPr>
        </p:nvSpPr>
        <p:spPr>
          <a:prstGeom prst="rect">
            <a:avLst/>
          </a:prstGeom>
        </p:spPr>
        <p:txBody>
          <a:bodyPr/>
          <a:lstStyle/>
          <a:p>
            <a:pPr/>
            <a:r>
              <a:t>Meist gibt es viele kausale Variablen, die eine AV beeinflussen (können)</a:t>
            </a:r>
          </a:p>
          <a:p>
            <a:pPr/>
            <a:r>
              <a:t>In einer Studie oder einem Experiment interessiert häufig nur der Einfluss einer Variablen, um eine spezifische Hypothese zu prüfen</a:t>
            </a:r>
          </a:p>
          <a:p>
            <a:pPr/>
            <a:r>
              <a:t>Alle in dieser Untersuchung nicht interessierenden Variablen, die die AV beeinflussen, heißen Störvariablen</a:t>
            </a:r>
          </a:p>
          <a:p>
            <a:pPr/>
            <a:r>
              <a:t>Störvariablen mögen selbst theoretisch interessant sein, in einem Experiment versucht man jedoch, sie unter Kontrolle zu bringen, um den Einfluss der interessierenden UV untersuchen zu können</a:t>
            </a:r>
          </a:p>
          <a:p>
            <a:pPr/>
            <a:r>
              <a:t>Kontrolliert man Störvariablen nicht, kann eine Veränderung in AV nicht eindeutig auf UV zurückgeführt werden, ein Kausalschluss ist dann nicht möglich. </a:t>
            </a:r>
          </a:p>
          <a:p>
            <a:pPr/>
            <a:r>
              <a:t>Beobachtungsstudien haben meist weniger Kontrolle über Störvariablen als Studien mit Intervention.</a:t>
            </a:r>
          </a:p>
          <a:p>
            <a:pPr/>
            <a:r>
              <a:t>Studien in kontrolliertem Umfeld sind meist in geringerem Maße Störvariablen ausgesetzt als Studien in „freier Wildbahn“.</a:t>
            </a:r>
          </a:p>
          <a:p>
            <a:pPr/>
            <a:r>
              <a:t>Studien mit Randomisierung umgehen das Problem der personengebundenen Störvariablen (wenn die Fallzahl groß genug ist).</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514" name="Systematische Störvariable"/>
          <p:cNvSpPr txBox="1"/>
          <p:nvPr>
            <p:ph type="body" idx="21"/>
          </p:nvPr>
        </p:nvSpPr>
        <p:spPr>
          <a:prstGeom prst="rect">
            <a:avLst/>
          </a:prstGeom>
        </p:spPr>
        <p:txBody>
          <a:bodyPr/>
          <a:lstStyle/>
          <a:p>
            <a:pPr/>
            <a:r>
              <a:t>Systematische Störvariable</a:t>
            </a:r>
          </a:p>
        </p:txBody>
      </p:sp>
      <p:sp>
        <p:nvSpPr>
          <p:cNvPr id="515" name="AV"/>
          <p:cNvSpPr/>
          <p:nvPr/>
        </p:nvSpPr>
        <p:spPr>
          <a:xfrm>
            <a:off x="9202984" y="1758444"/>
            <a:ext cx="1218919" cy="118533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AV</a:t>
            </a:r>
          </a:p>
        </p:txBody>
      </p:sp>
      <p:sp>
        <p:nvSpPr>
          <p:cNvPr id="516" name="Aggressives Verhalten"/>
          <p:cNvSpPr/>
          <p:nvPr/>
        </p:nvSpPr>
        <p:spPr>
          <a:xfrm>
            <a:off x="10686650" y="1979518"/>
            <a:ext cx="2007471" cy="76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Aggressives Verhalten</a:t>
            </a:r>
          </a:p>
        </p:txBody>
      </p:sp>
      <p:sp>
        <p:nvSpPr>
          <p:cNvPr id="517" name="UV"/>
          <p:cNvSpPr/>
          <p:nvPr/>
        </p:nvSpPr>
        <p:spPr>
          <a:xfrm>
            <a:off x="1111108" y="1758444"/>
            <a:ext cx="1218919" cy="1185334"/>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UV</a:t>
            </a:r>
          </a:p>
        </p:txBody>
      </p:sp>
      <p:sp>
        <p:nvSpPr>
          <p:cNvPr id="518" name="Linie"/>
          <p:cNvSpPr/>
          <p:nvPr/>
        </p:nvSpPr>
        <p:spPr>
          <a:xfrm>
            <a:off x="2423325" y="2322826"/>
            <a:ext cx="6759455"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519" name="Art des Computerspiel"/>
          <p:cNvSpPr/>
          <p:nvPr/>
        </p:nvSpPr>
        <p:spPr>
          <a:xfrm>
            <a:off x="383402" y="2874657"/>
            <a:ext cx="3668114"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Art des Computerspiel</a:t>
            </a:r>
          </a:p>
        </p:txBody>
      </p:sp>
      <p:sp>
        <p:nvSpPr>
          <p:cNvPr id="520" name="Gruppe 2:…"/>
          <p:cNvSpPr/>
          <p:nvPr/>
        </p:nvSpPr>
        <p:spPr>
          <a:xfrm>
            <a:off x="3479823" y="5697891"/>
            <a:ext cx="3399744" cy="171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latin typeface="Roboto Condensed Bold"/>
                <a:ea typeface="Roboto Condensed Bold"/>
                <a:cs typeface="Roboto Condensed Bold"/>
                <a:sym typeface="Roboto Condensed Bold"/>
              </a:defRPr>
            </a:pPr>
            <a:r>
              <a:t>Gruppe 2:</a:t>
            </a:r>
          </a:p>
          <a:p>
            <a:pPr>
              <a:defRPr sz="2200"/>
            </a:pPr>
            <a:r>
              <a:t>Computerspiel</a:t>
            </a:r>
            <a:br/>
            <a:r>
              <a:t>mit </a:t>
            </a:r>
            <a:r>
              <a:rPr>
                <a:latin typeface="Roboto Condensed Bold"/>
                <a:ea typeface="Roboto Condensed Bold"/>
                <a:cs typeface="Roboto Condensed Bold"/>
                <a:sym typeface="Roboto Condensed Bold"/>
              </a:rPr>
              <a:t>wenig</a:t>
            </a:r>
            <a:r>
              <a:t> Gewalt</a:t>
            </a:r>
          </a:p>
          <a:p>
            <a:pPr>
              <a:defRPr sz="2200"/>
            </a:pPr>
            <a:r>
              <a:t>Temperatur: </a:t>
            </a:r>
            <a:br/>
            <a:r>
              <a:t>kalter Raum</a:t>
            </a:r>
          </a:p>
        </p:txBody>
      </p:sp>
      <p:pic>
        <p:nvPicPr>
          <p:cNvPr id="521" name="Bild" descr="Bild"/>
          <p:cNvPicPr>
            <a:picLocks noChangeAspect="1"/>
          </p:cNvPicPr>
          <p:nvPr/>
        </p:nvPicPr>
        <p:blipFill>
          <a:blip r:embed="rId2">
            <a:extLst/>
          </a:blip>
          <a:srcRect l="11996" t="0" r="11996" b="0"/>
          <a:stretch>
            <a:fillRect/>
          </a:stretch>
        </p:blipFill>
        <p:spPr>
          <a:xfrm>
            <a:off x="476390" y="3293733"/>
            <a:ext cx="2840323" cy="2100152"/>
          </a:xfrm>
          <a:prstGeom prst="rect">
            <a:avLst/>
          </a:prstGeom>
          <a:ln w="12700">
            <a:miter lim="400000"/>
          </a:ln>
        </p:spPr>
      </p:pic>
      <p:pic>
        <p:nvPicPr>
          <p:cNvPr id="522" name="Bild" descr="Bild"/>
          <p:cNvPicPr>
            <a:picLocks noChangeAspect="1"/>
          </p:cNvPicPr>
          <p:nvPr/>
        </p:nvPicPr>
        <p:blipFill>
          <a:blip r:embed="rId3">
            <a:extLst/>
          </a:blip>
          <a:srcRect l="14187" t="0" r="8960" b="0"/>
          <a:stretch>
            <a:fillRect/>
          </a:stretch>
        </p:blipFill>
        <p:spPr>
          <a:xfrm>
            <a:off x="392045" y="5754752"/>
            <a:ext cx="2964989" cy="2314849"/>
          </a:xfrm>
          <a:prstGeom prst="rect">
            <a:avLst/>
          </a:prstGeom>
          <a:ln w="12700">
            <a:miter lim="400000"/>
          </a:ln>
        </p:spPr>
      </p:pic>
      <p:sp>
        <p:nvSpPr>
          <p:cNvPr id="523" name="Gruppe 1:…"/>
          <p:cNvSpPr/>
          <p:nvPr/>
        </p:nvSpPr>
        <p:spPr>
          <a:xfrm>
            <a:off x="3479823" y="3284197"/>
            <a:ext cx="3399744" cy="171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latin typeface="Roboto Condensed Bold"/>
                <a:ea typeface="Roboto Condensed Bold"/>
                <a:cs typeface="Roboto Condensed Bold"/>
                <a:sym typeface="Roboto Condensed Bold"/>
              </a:defRPr>
            </a:pPr>
            <a:r>
              <a:t>Gruppe 1:</a:t>
            </a:r>
          </a:p>
          <a:p>
            <a:pPr>
              <a:defRPr sz="2200"/>
            </a:pPr>
            <a:r>
              <a:t>Computerspiel</a:t>
            </a:r>
            <a:br/>
            <a:r>
              <a:t>mit </a:t>
            </a:r>
            <a:r>
              <a:rPr>
                <a:latin typeface="Roboto Condensed Bold"/>
                <a:ea typeface="Roboto Condensed Bold"/>
                <a:cs typeface="Roboto Condensed Bold"/>
                <a:sym typeface="Roboto Condensed Bold"/>
              </a:rPr>
              <a:t>viel</a:t>
            </a:r>
            <a:r>
              <a:t> Gewalt</a:t>
            </a:r>
          </a:p>
          <a:p>
            <a:pPr>
              <a:defRPr sz="2200"/>
            </a:pPr>
            <a:r>
              <a:t>Temperatur: </a:t>
            </a:r>
            <a:br/>
            <a:r>
              <a:t>heißer Raum</a:t>
            </a:r>
          </a:p>
        </p:txBody>
      </p:sp>
      <p:sp>
        <p:nvSpPr>
          <p:cNvPr id="524" name="Hier lässt sich der Einfluss der Raumtemperatur nicht vom Einfluss der Computerspiels trennen.…"/>
          <p:cNvSpPr/>
          <p:nvPr/>
        </p:nvSpPr>
        <p:spPr>
          <a:xfrm>
            <a:off x="6586525" y="3418152"/>
            <a:ext cx="5967332" cy="4041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buClr>
                <a:schemeClr val="accent5"/>
              </a:buClr>
              <a:buSzPct val="70000"/>
              <a:buFont typeface="Arial"/>
              <a:buChar char="▶︎"/>
              <a:defRPr sz="2400"/>
            </a:pPr>
            <a:r>
              <a:t>Hier lässt sich der Einfluss der Raumtemperatur </a:t>
            </a:r>
            <a:r>
              <a:rPr>
                <a:latin typeface="Roboto Condensed Bold"/>
                <a:ea typeface="Roboto Condensed Bold"/>
                <a:cs typeface="Roboto Condensed Bold"/>
                <a:sym typeface="Roboto Condensed Bold"/>
              </a:rPr>
              <a:t>nicht</a:t>
            </a:r>
            <a:r>
              <a:t> vom Einfluss der Computerspiels trennen.</a:t>
            </a:r>
          </a:p>
          <a:p>
            <a:pPr marL="381000" indent="-381000">
              <a:buClr>
                <a:schemeClr val="accent5"/>
              </a:buClr>
              <a:buSzPct val="70000"/>
              <a:buFont typeface="Arial"/>
              <a:buChar char="▶︎"/>
              <a:defRPr sz="2400"/>
            </a:pPr>
            <a:r>
              <a:t>Der Einfluss der Raumtemperatur variiert systematisch mit der UV. </a:t>
            </a:r>
          </a:p>
          <a:p>
            <a:pPr marL="381000" indent="-381000">
              <a:buClr>
                <a:schemeClr val="accent5"/>
              </a:buClr>
              <a:buSzPct val="70000"/>
              <a:buFont typeface="Arial"/>
              <a:buChar char="▶︎"/>
              <a:defRPr sz="2400"/>
            </a:pPr>
            <a:r>
              <a:t>Man spricht von einer systematischen Störvariablen, wenn die Variable auch einen Einfluss auf die AV hat.</a:t>
            </a:r>
          </a:p>
          <a:p>
            <a:pPr marL="381000" indent="-381000">
              <a:buClr>
                <a:schemeClr val="accent5"/>
              </a:buClr>
              <a:buSzPct val="70000"/>
              <a:buFont typeface="Arial"/>
              <a:buChar char="▶︎"/>
              <a:defRPr sz="2400"/>
            </a:pPr>
            <a:r>
              <a:t>Die beiden Variablen (Art des Computerspiels und Raumtemperatur) sind dann konfundiert.</a:t>
            </a:r>
          </a:p>
          <a:p>
            <a:pPr marL="381000" indent="-381000">
              <a:buClr>
                <a:schemeClr val="accent5"/>
              </a:buClr>
              <a:buSzPct val="70000"/>
              <a:buFont typeface="Arial"/>
              <a:buChar char="▶︎"/>
              <a:defRPr sz="2400"/>
            </a:pPr>
            <a:r>
              <a:t>Die interne Validität ist hier gefährdet!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527" name="UN-Systematische Störvariable"/>
          <p:cNvSpPr txBox="1"/>
          <p:nvPr>
            <p:ph type="body" idx="21"/>
          </p:nvPr>
        </p:nvSpPr>
        <p:spPr>
          <a:prstGeom prst="rect">
            <a:avLst/>
          </a:prstGeom>
        </p:spPr>
        <p:txBody>
          <a:bodyPr/>
          <a:lstStyle/>
          <a:p>
            <a:pPr/>
            <a:r>
              <a:t>UN-Systematische Störvariable</a:t>
            </a:r>
          </a:p>
        </p:txBody>
      </p:sp>
      <p:sp>
        <p:nvSpPr>
          <p:cNvPr id="528" name="AV"/>
          <p:cNvSpPr/>
          <p:nvPr/>
        </p:nvSpPr>
        <p:spPr>
          <a:xfrm>
            <a:off x="9202984" y="1758444"/>
            <a:ext cx="1218919" cy="118533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AV</a:t>
            </a:r>
          </a:p>
        </p:txBody>
      </p:sp>
      <p:sp>
        <p:nvSpPr>
          <p:cNvPr id="529" name="Aggressives Verhalten"/>
          <p:cNvSpPr/>
          <p:nvPr/>
        </p:nvSpPr>
        <p:spPr>
          <a:xfrm>
            <a:off x="10686650" y="1979518"/>
            <a:ext cx="2007471" cy="76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Aggressives Verhalten</a:t>
            </a:r>
          </a:p>
        </p:txBody>
      </p:sp>
      <p:sp>
        <p:nvSpPr>
          <p:cNvPr id="530" name="UV"/>
          <p:cNvSpPr/>
          <p:nvPr/>
        </p:nvSpPr>
        <p:spPr>
          <a:xfrm>
            <a:off x="1111108" y="1758444"/>
            <a:ext cx="1218919" cy="1185334"/>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UV</a:t>
            </a:r>
          </a:p>
        </p:txBody>
      </p:sp>
      <p:sp>
        <p:nvSpPr>
          <p:cNvPr id="531" name="Linie"/>
          <p:cNvSpPr/>
          <p:nvPr/>
        </p:nvSpPr>
        <p:spPr>
          <a:xfrm>
            <a:off x="2423325" y="2322826"/>
            <a:ext cx="6759455"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532" name="Art des Computerspiel"/>
          <p:cNvSpPr/>
          <p:nvPr/>
        </p:nvSpPr>
        <p:spPr>
          <a:xfrm>
            <a:off x="383402" y="2874657"/>
            <a:ext cx="3668114"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Art des Computerspiel</a:t>
            </a:r>
          </a:p>
        </p:txBody>
      </p:sp>
      <p:pic>
        <p:nvPicPr>
          <p:cNvPr id="533" name="Bild" descr="Bild"/>
          <p:cNvPicPr>
            <a:picLocks noChangeAspect="1"/>
          </p:cNvPicPr>
          <p:nvPr/>
        </p:nvPicPr>
        <p:blipFill>
          <a:blip r:embed="rId2">
            <a:extLst/>
          </a:blip>
          <a:srcRect l="11996" t="0" r="11996" b="0"/>
          <a:stretch>
            <a:fillRect/>
          </a:stretch>
        </p:blipFill>
        <p:spPr>
          <a:xfrm>
            <a:off x="476390" y="3293733"/>
            <a:ext cx="2840323" cy="2100152"/>
          </a:xfrm>
          <a:prstGeom prst="rect">
            <a:avLst/>
          </a:prstGeom>
          <a:ln w="12700">
            <a:miter lim="400000"/>
          </a:ln>
        </p:spPr>
      </p:pic>
      <p:pic>
        <p:nvPicPr>
          <p:cNvPr id="534" name="Bild" descr="Bild"/>
          <p:cNvPicPr>
            <a:picLocks noChangeAspect="1"/>
          </p:cNvPicPr>
          <p:nvPr/>
        </p:nvPicPr>
        <p:blipFill>
          <a:blip r:embed="rId3">
            <a:extLst/>
          </a:blip>
          <a:srcRect l="14187" t="0" r="8960" b="0"/>
          <a:stretch>
            <a:fillRect/>
          </a:stretch>
        </p:blipFill>
        <p:spPr>
          <a:xfrm>
            <a:off x="392045" y="5754752"/>
            <a:ext cx="2964989" cy="2314849"/>
          </a:xfrm>
          <a:prstGeom prst="rect">
            <a:avLst/>
          </a:prstGeom>
          <a:ln w="12700">
            <a:miter lim="400000"/>
          </a:ln>
        </p:spPr>
      </p:pic>
      <p:sp>
        <p:nvSpPr>
          <p:cNvPr id="535" name="Gruppe 2:…"/>
          <p:cNvSpPr/>
          <p:nvPr/>
        </p:nvSpPr>
        <p:spPr>
          <a:xfrm>
            <a:off x="3479823" y="7049166"/>
            <a:ext cx="3399744" cy="140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latin typeface="Roboto Condensed Bold"/>
                <a:ea typeface="Roboto Condensed Bold"/>
                <a:cs typeface="Roboto Condensed Bold"/>
                <a:sym typeface="Roboto Condensed Bold"/>
              </a:defRPr>
            </a:pPr>
            <a:r>
              <a:t>Gruppe 2:</a:t>
            </a:r>
          </a:p>
          <a:p>
            <a:pPr>
              <a:defRPr sz="2200"/>
            </a:pPr>
            <a:r>
              <a:t>Computerspiel</a:t>
            </a:r>
            <a:br/>
            <a:r>
              <a:t>mit </a:t>
            </a:r>
            <a:r>
              <a:rPr>
                <a:latin typeface="Roboto Condensed Bold"/>
                <a:ea typeface="Roboto Condensed Bold"/>
                <a:cs typeface="Roboto Condensed Bold"/>
                <a:sym typeface="Roboto Condensed Bold"/>
              </a:rPr>
              <a:t>wenig</a:t>
            </a:r>
            <a:r>
              <a:t> Gewalt</a:t>
            </a:r>
          </a:p>
        </p:txBody>
      </p:sp>
      <p:sp>
        <p:nvSpPr>
          <p:cNvPr id="536" name="Gruppe 1:…"/>
          <p:cNvSpPr/>
          <p:nvPr/>
        </p:nvSpPr>
        <p:spPr>
          <a:xfrm>
            <a:off x="3479823" y="3284197"/>
            <a:ext cx="3399744" cy="140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latin typeface="Roboto Condensed Bold"/>
                <a:ea typeface="Roboto Condensed Bold"/>
                <a:cs typeface="Roboto Condensed Bold"/>
                <a:sym typeface="Roboto Condensed Bold"/>
              </a:defRPr>
            </a:pPr>
            <a:r>
              <a:t>Gruppe 1:</a:t>
            </a:r>
          </a:p>
          <a:p>
            <a:pPr>
              <a:defRPr sz="2200"/>
            </a:pPr>
            <a:r>
              <a:t>Computerspiel</a:t>
            </a:r>
            <a:br/>
            <a:r>
              <a:t>mit </a:t>
            </a:r>
            <a:r>
              <a:rPr>
                <a:latin typeface="Roboto Condensed Bold"/>
                <a:ea typeface="Roboto Condensed Bold"/>
                <a:cs typeface="Roboto Condensed Bold"/>
                <a:sym typeface="Roboto Condensed Bold"/>
              </a:rPr>
              <a:t>viel</a:t>
            </a:r>
            <a:r>
              <a:t> Gewalt</a:t>
            </a:r>
          </a:p>
        </p:txBody>
      </p:sp>
      <p:sp>
        <p:nvSpPr>
          <p:cNvPr id="537" name="Die Heizung war kaputt! Es war mal kalt und mal warm, ganz gemischt und ohne System!"/>
          <p:cNvSpPr/>
          <p:nvPr/>
        </p:nvSpPr>
        <p:spPr>
          <a:xfrm>
            <a:off x="3459624" y="4704340"/>
            <a:ext cx="2983953" cy="171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Die Heizung war kaputt! Es war mal kalt und mal warm, ganz gemischt und ohne System!</a:t>
            </a:r>
          </a:p>
        </p:txBody>
      </p:sp>
      <p:sp>
        <p:nvSpPr>
          <p:cNvPr id="538" name="Schwankt eine Störvariable nicht systematisch mit der UV, so liegt keine (massive) Einschränkung der internen Validität vor.…"/>
          <p:cNvSpPr/>
          <p:nvPr/>
        </p:nvSpPr>
        <p:spPr>
          <a:xfrm>
            <a:off x="6586525" y="3418152"/>
            <a:ext cx="5806536" cy="4752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buClr>
                <a:schemeClr val="accent5"/>
              </a:buClr>
              <a:buSzPct val="70000"/>
              <a:buFont typeface="Arial"/>
              <a:buChar char="▶︎"/>
              <a:defRPr sz="2400"/>
            </a:pPr>
            <a:r>
              <a:t>Schwankt eine Störvariable nicht systematisch mit der UV, so liegt keine (massive) Einschränkung der internen Validität vor.</a:t>
            </a:r>
          </a:p>
          <a:p>
            <a:pPr marL="381000" indent="-381000">
              <a:buClr>
                <a:schemeClr val="accent5"/>
              </a:buClr>
              <a:buSzPct val="70000"/>
              <a:buFont typeface="Arial"/>
              <a:buChar char="▶︎"/>
              <a:defRPr sz="2400"/>
            </a:pPr>
            <a:r>
              <a:t>Unter einer nicht-systematischen Störvariablen versteht man eine Variable, die einen Einfluss auf die AV hat (mit ihr kovariiert), aber nicht systematisch mit der UV kovariiert</a:t>
            </a:r>
          </a:p>
          <a:p>
            <a:pPr marL="381000" indent="-381000">
              <a:buClr>
                <a:schemeClr val="accent5"/>
              </a:buClr>
              <a:buSzPct val="70000"/>
              <a:buFont typeface="Arial"/>
              <a:buChar char="▶︎"/>
              <a:defRPr sz="2400"/>
            </a:pPr>
            <a:r>
              <a:t>Durch das nicht-systematische Variieren der Raumtemperatur „mittelt“ sich der Einfluss der Raumtemperatur wieder heraus.</a:t>
            </a:r>
          </a:p>
          <a:p>
            <a:pPr marL="381000" indent="-381000">
              <a:buClr>
                <a:schemeClr val="accent5"/>
              </a:buClr>
              <a:buSzPct val="70000"/>
              <a:buFont typeface="Arial"/>
              <a:buChar char="▶︎"/>
              <a:defRPr sz="2400"/>
            </a:pPr>
            <a:r>
              <a:t>Es liegt dann keine Konfundierung vor.</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5" name="Intervention"/>
          <p:cNvSpPr txBox="1"/>
          <p:nvPr>
            <p:ph type="body" idx="21"/>
          </p:nvPr>
        </p:nvSpPr>
        <p:spPr>
          <a:prstGeom prst="rect">
            <a:avLst/>
          </a:prstGeom>
        </p:spPr>
        <p:txBody>
          <a:bodyPr/>
          <a:lstStyle/>
          <a:p>
            <a:pPr/>
            <a:r>
              <a:t>Intervention</a:t>
            </a:r>
          </a:p>
        </p:txBody>
      </p:sp>
      <p:grpSp>
        <p:nvGrpSpPr>
          <p:cNvPr id="148" name="Gruppieren"/>
          <p:cNvGrpSpPr/>
          <p:nvPr/>
        </p:nvGrpSpPr>
        <p:grpSpPr>
          <a:xfrm>
            <a:off x="2061504" y="3505841"/>
            <a:ext cx="1372117" cy="1959191"/>
            <a:chOff x="0" y="0"/>
            <a:chExt cx="1372115" cy="1959190"/>
          </a:xfrm>
        </p:grpSpPr>
        <p:sp>
          <p:nvSpPr>
            <p:cNvPr id="146" name="Frau"/>
            <p:cNvSpPr/>
            <p:nvPr/>
          </p:nvSpPr>
          <p:spPr>
            <a:xfrm>
              <a:off x="0" y="0"/>
              <a:ext cx="612263" cy="1532738"/>
            </a:xfrm>
            <a:custGeom>
              <a:avLst/>
              <a:gdLst/>
              <a:ahLst/>
              <a:cxnLst>
                <a:cxn ang="0">
                  <a:pos x="wd2" y="hd2"/>
                </a:cxn>
                <a:cxn ang="5400000">
                  <a:pos x="wd2" y="hd2"/>
                </a:cxn>
                <a:cxn ang="10800000">
                  <a:pos x="wd2" y="hd2"/>
                </a:cxn>
                <a:cxn ang="16200000">
                  <a:pos x="wd2" y="hd2"/>
                </a:cxn>
              </a:cxnLst>
              <a:rect l="0" t="0" r="r" b="b"/>
              <a:pathLst>
                <a:path w="21387" h="21451" fill="norm" stroke="1" extrusionOk="0">
                  <a:moveTo>
                    <a:pt x="10767" y="3"/>
                  </a:moveTo>
                  <a:cubicBezTo>
                    <a:pt x="10163" y="-15"/>
                    <a:pt x="9173" y="50"/>
                    <a:pt x="8379" y="485"/>
                  </a:cubicBezTo>
                  <a:cubicBezTo>
                    <a:pt x="7869" y="770"/>
                    <a:pt x="7992" y="989"/>
                    <a:pt x="7147" y="1709"/>
                  </a:cubicBezTo>
                  <a:cubicBezTo>
                    <a:pt x="6047" y="2649"/>
                    <a:pt x="7909" y="2821"/>
                    <a:pt x="6636" y="3320"/>
                  </a:cubicBezTo>
                  <a:cubicBezTo>
                    <a:pt x="6113" y="3525"/>
                    <a:pt x="6502" y="3869"/>
                    <a:pt x="6502" y="3869"/>
                  </a:cubicBezTo>
                  <a:cubicBezTo>
                    <a:pt x="6394" y="3885"/>
                    <a:pt x="6207" y="3880"/>
                    <a:pt x="6099" y="3896"/>
                  </a:cubicBezTo>
                  <a:cubicBezTo>
                    <a:pt x="5550" y="3950"/>
                    <a:pt x="4864" y="4024"/>
                    <a:pt x="4314" y="4395"/>
                  </a:cubicBezTo>
                  <a:cubicBezTo>
                    <a:pt x="3537" y="4916"/>
                    <a:pt x="1662" y="6006"/>
                    <a:pt x="254" y="6893"/>
                  </a:cubicBezTo>
                  <a:cubicBezTo>
                    <a:pt x="241" y="6904"/>
                    <a:pt x="226" y="6914"/>
                    <a:pt x="212" y="6920"/>
                  </a:cubicBezTo>
                  <a:cubicBezTo>
                    <a:pt x="186" y="6941"/>
                    <a:pt x="160" y="6962"/>
                    <a:pt x="133" y="6978"/>
                  </a:cubicBezTo>
                  <a:cubicBezTo>
                    <a:pt x="-28" y="7113"/>
                    <a:pt x="-54" y="7253"/>
                    <a:pt x="120" y="7398"/>
                  </a:cubicBezTo>
                  <a:cubicBezTo>
                    <a:pt x="402" y="7629"/>
                    <a:pt x="494" y="7843"/>
                    <a:pt x="883" y="8241"/>
                  </a:cubicBezTo>
                  <a:cubicBezTo>
                    <a:pt x="1258" y="8633"/>
                    <a:pt x="2132" y="9064"/>
                    <a:pt x="2789" y="9483"/>
                  </a:cubicBezTo>
                  <a:cubicBezTo>
                    <a:pt x="2950" y="9591"/>
                    <a:pt x="2935" y="9681"/>
                    <a:pt x="3351" y="9923"/>
                  </a:cubicBezTo>
                  <a:cubicBezTo>
                    <a:pt x="3579" y="10057"/>
                    <a:pt x="3967" y="10040"/>
                    <a:pt x="3820" y="10040"/>
                  </a:cubicBezTo>
                  <a:cubicBezTo>
                    <a:pt x="4182" y="10051"/>
                    <a:pt x="4546" y="10004"/>
                    <a:pt x="4532" y="10025"/>
                  </a:cubicBezTo>
                  <a:cubicBezTo>
                    <a:pt x="4331" y="10627"/>
                    <a:pt x="4437" y="11347"/>
                    <a:pt x="4692" y="12094"/>
                  </a:cubicBezTo>
                  <a:cubicBezTo>
                    <a:pt x="4839" y="12561"/>
                    <a:pt x="6473" y="15069"/>
                    <a:pt x="6527" y="15493"/>
                  </a:cubicBezTo>
                  <a:cubicBezTo>
                    <a:pt x="6688" y="17357"/>
                    <a:pt x="7279" y="18781"/>
                    <a:pt x="7641" y="19603"/>
                  </a:cubicBezTo>
                  <a:cubicBezTo>
                    <a:pt x="7668" y="19651"/>
                    <a:pt x="7723" y="19673"/>
                    <a:pt x="7763" y="19673"/>
                  </a:cubicBezTo>
                  <a:cubicBezTo>
                    <a:pt x="7790" y="19673"/>
                    <a:pt x="7857" y="19684"/>
                    <a:pt x="7951" y="19700"/>
                  </a:cubicBezTo>
                  <a:cubicBezTo>
                    <a:pt x="7965" y="20098"/>
                    <a:pt x="8258" y="20001"/>
                    <a:pt x="7775" y="20313"/>
                  </a:cubicBezTo>
                  <a:cubicBezTo>
                    <a:pt x="7494" y="20495"/>
                    <a:pt x="6838" y="20688"/>
                    <a:pt x="6891" y="21026"/>
                  </a:cubicBezTo>
                  <a:cubicBezTo>
                    <a:pt x="6905" y="21150"/>
                    <a:pt x="6973" y="21215"/>
                    <a:pt x="7214" y="21307"/>
                  </a:cubicBezTo>
                  <a:cubicBezTo>
                    <a:pt x="7536" y="21419"/>
                    <a:pt x="8649" y="21585"/>
                    <a:pt x="9694" y="21268"/>
                  </a:cubicBezTo>
                  <a:cubicBezTo>
                    <a:pt x="10231" y="21107"/>
                    <a:pt x="9893" y="20801"/>
                    <a:pt x="10000" y="20672"/>
                  </a:cubicBezTo>
                  <a:cubicBezTo>
                    <a:pt x="10148" y="20511"/>
                    <a:pt x="10348" y="20420"/>
                    <a:pt x="10214" y="20027"/>
                  </a:cubicBezTo>
                  <a:cubicBezTo>
                    <a:pt x="10187" y="19947"/>
                    <a:pt x="10096" y="19803"/>
                    <a:pt x="10042" y="19690"/>
                  </a:cubicBezTo>
                  <a:cubicBezTo>
                    <a:pt x="10176" y="19669"/>
                    <a:pt x="10281" y="19642"/>
                    <a:pt x="10281" y="19609"/>
                  </a:cubicBezTo>
                  <a:cubicBezTo>
                    <a:pt x="10294" y="19174"/>
                    <a:pt x="10309" y="18942"/>
                    <a:pt x="10268" y="18287"/>
                  </a:cubicBezTo>
                  <a:cubicBezTo>
                    <a:pt x="10228" y="17798"/>
                    <a:pt x="10243" y="17454"/>
                    <a:pt x="10176" y="16944"/>
                  </a:cubicBezTo>
                  <a:cubicBezTo>
                    <a:pt x="10109" y="16390"/>
                    <a:pt x="10015" y="16449"/>
                    <a:pt x="9908" y="15896"/>
                  </a:cubicBezTo>
                  <a:cubicBezTo>
                    <a:pt x="9868" y="15660"/>
                    <a:pt x="9825" y="15434"/>
                    <a:pt x="9879" y="15193"/>
                  </a:cubicBezTo>
                  <a:cubicBezTo>
                    <a:pt x="9892" y="15101"/>
                    <a:pt x="9987" y="14456"/>
                    <a:pt x="10000" y="14365"/>
                  </a:cubicBezTo>
                  <a:cubicBezTo>
                    <a:pt x="10027" y="13312"/>
                    <a:pt x="10097" y="12899"/>
                    <a:pt x="10231" y="11852"/>
                  </a:cubicBezTo>
                  <a:cubicBezTo>
                    <a:pt x="10257" y="11766"/>
                    <a:pt x="10376" y="11717"/>
                    <a:pt x="10469" y="11803"/>
                  </a:cubicBezTo>
                  <a:cubicBezTo>
                    <a:pt x="11207" y="12464"/>
                    <a:pt x="11555" y="12812"/>
                    <a:pt x="12145" y="13452"/>
                  </a:cubicBezTo>
                  <a:cubicBezTo>
                    <a:pt x="12615" y="13962"/>
                    <a:pt x="13770" y="15290"/>
                    <a:pt x="13851" y="15532"/>
                  </a:cubicBezTo>
                  <a:cubicBezTo>
                    <a:pt x="13985" y="15978"/>
                    <a:pt x="14184" y="16417"/>
                    <a:pt x="14345" y="16965"/>
                  </a:cubicBezTo>
                  <a:cubicBezTo>
                    <a:pt x="14640" y="17948"/>
                    <a:pt x="15661" y="19270"/>
                    <a:pt x="15795" y="19517"/>
                  </a:cubicBezTo>
                  <a:cubicBezTo>
                    <a:pt x="15822" y="19565"/>
                    <a:pt x="15834" y="19592"/>
                    <a:pt x="15874" y="19630"/>
                  </a:cubicBezTo>
                  <a:cubicBezTo>
                    <a:pt x="15888" y="19640"/>
                    <a:pt x="16007" y="19658"/>
                    <a:pt x="16168" y="19663"/>
                  </a:cubicBezTo>
                  <a:cubicBezTo>
                    <a:pt x="16221" y="19851"/>
                    <a:pt x="16234" y="20173"/>
                    <a:pt x="15912" y="20420"/>
                  </a:cubicBezTo>
                  <a:cubicBezTo>
                    <a:pt x="15631" y="20641"/>
                    <a:pt x="16113" y="20946"/>
                    <a:pt x="16113" y="20946"/>
                  </a:cubicBezTo>
                  <a:cubicBezTo>
                    <a:pt x="16408" y="21042"/>
                    <a:pt x="16743" y="21091"/>
                    <a:pt x="17186" y="21080"/>
                  </a:cubicBezTo>
                  <a:cubicBezTo>
                    <a:pt x="17615" y="21075"/>
                    <a:pt x="17884" y="21161"/>
                    <a:pt x="17978" y="21187"/>
                  </a:cubicBezTo>
                  <a:cubicBezTo>
                    <a:pt x="18031" y="21204"/>
                    <a:pt x="18057" y="21209"/>
                    <a:pt x="18057" y="21209"/>
                  </a:cubicBezTo>
                  <a:cubicBezTo>
                    <a:pt x="18057" y="21209"/>
                    <a:pt x="19373" y="21440"/>
                    <a:pt x="20848" y="21344"/>
                  </a:cubicBezTo>
                  <a:cubicBezTo>
                    <a:pt x="21478" y="21317"/>
                    <a:pt x="21546" y="21161"/>
                    <a:pt x="21104" y="20946"/>
                  </a:cubicBezTo>
                  <a:cubicBezTo>
                    <a:pt x="20447" y="20618"/>
                    <a:pt x="19682" y="20571"/>
                    <a:pt x="19361" y="20367"/>
                  </a:cubicBezTo>
                  <a:cubicBezTo>
                    <a:pt x="18771" y="19991"/>
                    <a:pt x="18409" y="19910"/>
                    <a:pt x="18288" y="19620"/>
                  </a:cubicBezTo>
                  <a:cubicBezTo>
                    <a:pt x="18449" y="19598"/>
                    <a:pt x="18543" y="19583"/>
                    <a:pt x="18543" y="19583"/>
                  </a:cubicBezTo>
                  <a:cubicBezTo>
                    <a:pt x="18543" y="19583"/>
                    <a:pt x="18461" y="19087"/>
                    <a:pt x="18368" y="18765"/>
                  </a:cubicBezTo>
                  <a:cubicBezTo>
                    <a:pt x="18126" y="17922"/>
                    <a:pt x="18046" y="17332"/>
                    <a:pt x="17965" y="16870"/>
                  </a:cubicBezTo>
                  <a:cubicBezTo>
                    <a:pt x="17831" y="16053"/>
                    <a:pt x="17360" y="15671"/>
                    <a:pt x="17253" y="15402"/>
                  </a:cubicBezTo>
                  <a:cubicBezTo>
                    <a:pt x="16851" y="14452"/>
                    <a:pt x="16690" y="14372"/>
                    <a:pt x="16449" y="13378"/>
                  </a:cubicBezTo>
                  <a:cubicBezTo>
                    <a:pt x="16408" y="13195"/>
                    <a:pt x="16221" y="11911"/>
                    <a:pt x="15912" y="11159"/>
                  </a:cubicBezTo>
                  <a:cubicBezTo>
                    <a:pt x="15738" y="10734"/>
                    <a:pt x="15405" y="10370"/>
                    <a:pt x="15137" y="9967"/>
                  </a:cubicBezTo>
                  <a:cubicBezTo>
                    <a:pt x="15218" y="10096"/>
                    <a:pt x="15269" y="9913"/>
                    <a:pt x="15564" y="9886"/>
                  </a:cubicBezTo>
                  <a:cubicBezTo>
                    <a:pt x="16208" y="9832"/>
                    <a:pt x="16476" y="9686"/>
                    <a:pt x="16838" y="9498"/>
                  </a:cubicBezTo>
                  <a:cubicBezTo>
                    <a:pt x="17723" y="9020"/>
                    <a:pt x="20312" y="7812"/>
                    <a:pt x="20714" y="7469"/>
                  </a:cubicBezTo>
                  <a:cubicBezTo>
                    <a:pt x="20888" y="7318"/>
                    <a:pt x="21195" y="7000"/>
                    <a:pt x="21208" y="6839"/>
                  </a:cubicBezTo>
                  <a:cubicBezTo>
                    <a:pt x="21222" y="6646"/>
                    <a:pt x="20727" y="6421"/>
                    <a:pt x="20580" y="6292"/>
                  </a:cubicBezTo>
                  <a:cubicBezTo>
                    <a:pt x="20379" y="6120"/>
                    <a:pt x="19881" y="5825"/>
                    <a:pt x="19599" y="5669"/>
                  </a:cubicBezTo>
                  <a:cubicBezTo>
                    <a:pt x="18889" y="5277"/>
                    <a:pt x="18528" y="5179"/>
                    <a:pt x="17496" y="4690"/>
                  </a:cubicBezTo>
                  <a:cubicBezTo>
                    <a:pt x="17335" y="4615"/>
                    <a:pt x="16586" y="4008"/>
                    <a:pt x="15862" y="3884"/>
                  </a:cubicBezTo>
                  <a:cubicBezTo>
                    <a:pt x="15192" y="3766"/>
                    <a:pt x="13968" y="3767"/>
                    <a:pt x="13968" y="3767"/>
                  </a:cubicBezTo>
                  <a:cubicBezTo>
                    <a:pt x="14116" y="3536"/>
                    <a:pt x="13620" y="3418"/>
                    <a:pt x="13620" y="3149"/>
                  </a:cubicBezTo>
                  <a:cubicBezTo>
                    <a:pt x="13620" y="2607"/>
                    <a:pt x="15057" y="2853"/>
                    <a:pt x="13729" y="1365"/>
                  </a:cubicBezTo>
                  <a:cubicBezTo>
                    <a:pt x="13595" y="1220"/>
                    <a:pt x="13324" y="554"/>
                    <a:pt x="12426" y="334"/>
                  </a:cubicBezTo>
                  <a:cubicBezTo>
                    <a:pt x="12305" y="302"/>
                    <a:pt x="12051" y="279"/>
                    <a:pt x="11957" y="236"/>
                  </a:cubicBezTo>
                  <a:cubicBezTo>
                    <a:pt x="11796" y="172"/>
                    <a:pt x="11555" y="87"/>
                    <a:pt x="11219" y="38"/>
                  </a:cubicBezTo>
                  <a:cubicBezTo>
                    <a:pt x="11126" y="25"/>
                    <a:pt x="10968" y="9"/>
                    <a:pt x="10767" y="3"/>
                  </a:cubicBezTo>
                  <a:close/>
                  <a:moveTo>
                    <a:pt x="15514" y="5645"/>
                  </a:moveTo>
                  <a:cubicBezTo>
                    <a:pt x="15647" y="5640"/>
                    <a:pt x="15796" y="5665"/>
                    <a:pt x="15967" y="5723"/>
                  </a:cubicBezTo>
                  <a:cubicBezTo>
                    <a:pt x="16731" y="5981"/>
                    <a:pt x="18812" y="6904"/>
                    <a:pt x="18812" y="7022"/>
                  </a:cubicBezTo>
                  <a:cubicBezTo>
                    <a:pt x="18812" y="7113"/>
                    <a:pt x="18490" y="7365"/>
                    <a:pt x="17806" y="7838"/>
                  </a:cubicBezTo>
                  <a:cubicBezTo>
                    <a:pt x="17350" y="8155"/>
                    <a:pt x="16894" y="8365"/>
                    <a:pt x="16264" y="8763"/>
                  </a:cubicBezTo>
                  <a:cubicBezTo>
                    <a:pt x="16224" y="8790"/>
                    <a:pt x="15967" y="8972"/>
                    <a:pt x="15686" y="8961"/>
                  </a:cubicBezTo>
                  <a:cubicBezTo>
                    <a:pt x="15686" y="8961"/>
                    <a:pt x="15299" y="8919"/>
                    <a:pt x="14923" y="8817"/>
                  </a:cubicBezTo>
                  <a:cubicBezTo>
                    <a:pt x="14575" y="8720"/>
                    <a:pt x="14186" y="8736"/>
                    <a:pt x="14186" y="8758"/>
                  </a:cubicBezTo>
                  <a:cubicBezTo>
                    <a:pt x="14186" y="8763"/>
                    <a:pt x="13824" y="8521"/>
                    <a:pt x="13851" y="8021"/>
                  </a:cubicBezTo>
                  <a:cubicBezTo>
                    <a:pt x="13891" y="7054"/>
                    <a:pt x="14277" y="6722"/>
                    <a:pt x="14559" y="6340"/>
                  </a:cubicBezTo>
                  <a:cubicBezTo>
                    <a:pt x="14861" y="5938"/>
                    <a:pt x="15116" y="5661"/>
                    <a:pt x="15514" y="5645"/>
                  </a:cubicBezTo>
                  <a:close/>
                  <a:moveTo>
                    <a:pt x="5395" y="5887"/>
                  </a:moveTo>
                  <a:cubicBezTo>
                    <a:pt x="5545" y="5876"/>
                    <a:pt x="5689" y="5902"/>
                    <a:pt x="5722" y="6028"/>
                  </a:cubicBezTo>
                  <a:cubicBezTo>
                    <a:pt x="5749" y="6120"/>
                    <a:pt x="5832" y="6280"/>
                    <a:pt x="5886" y="6414"/>
                  </a:cubicBezTo>
                  <a:cubicBezTo>
                    <a:pt x="6060" y="6844"/>
                    <a:pt x="6366" y="6931"/>
                    <a:pt x="6393" y="7210"/>
                  </a:cubicBezTo>
                  <a:cubicBezTo>
                    <a:pt x="6527" y="8430"/>
                    <a:pt x="5806" y="8382"/>
                    <a:pt x="5404" y="8919"/>
                  </a:cubicBezTo>
                  <a:cubicBezTo>
                    <a:pt x="5337" y="8903"/>
                    <a:pt x="4707" y="8988"/>
                    <a:pt x="4130" y="9095"/>
                  </a:cubicBezTo>
                  <a:cubicBezTo>
                    <a:pt x="3419" y="8778"/>
                    <a:pt x="3068" y="7651"/>
                    <a:pt x="2559" y="7281"/>
                  </a:cubicBezTo>
                  <a:cubicBezTo>
                    <a:pt x="2291" y="7082"/>
                    <a:pt x="3164" y="6834"/>
                    <a:pt x="3807" y="6544"/>
                  </a:cubicBezTo>
                  <a:cubicBezTo>
                    <a:pt x="4304" y="6323"/>
                    <a:pt x="4516" y="6228"/>
                    <a:pt x="5052" y="5964"/>
                  </a:cubicBezTo>
                  <a:cubicBezTo>
                    <a:pt x="5092" y="5946"/>
                    <a:pt x="5246" y="5898"/>
                    <a:pt x="5395" y="5887"/>
                  </a:cubicBezTo>
                  <a:close/>
                </a:path>
              </a:pathLst>
            </a:custGeom>
            <a:solidFill>
              <a:srgbClr val="004A94"/>
            </a:solidFill>
            <a:ln w="12700" cap="flat">
              <a:noFill/>
              <a:miter lim="400000"/>
            </a:ln>
            <a:effectLst/>
          </p:spPr>
          <p:txBody>
            <a:bodyPr wrap="square" lIns="65023" tIns="65023" rIns="65023" bIns="65023" numCol="1" anchor="ctr">
              <a:noAutofit/>
            </a:bodyPr>
            <a:lstStyle/>
            <a:p>
              <a:pPr algn="ctr"/>
            </a:p>
          </p:txBody>
        </p:sp>
        <p:sp>
          <p:nvSpPr>
            <p:cNvPr id="147" name="Mann"/>
            <p:cNvSpPr/>
            <p:nvPr/>
          </p:nvSpPr>
          <p:spPr>
            <a:xfrm>
              <a:off x="778674" y="427126"/>
              <a:ext cx="593442" cy="153206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004A94"/>
            </a:solidFill>
            <a:ln w="12700" cap="flat">
              <a:noFill/>
              <a:miter lim="400000"/>
            </a:ln>
            <a:effectLst/>
          </p:spPr>
          <p:txBody>
            <a:bodyPr wrap="square" lIns="65023" tIns="65023" rIns="65023" bIns="65023" numCol="1" anchor="ctr">
              <a:noAutofit/>
            </a:bodyPr>
            <a:lstStyle/>
            <a:p>
              <a:pPr algn="ctr"/>
            </a:p>
          </p:txBody>
        </p:sp>
      </p:grpSp>
      <p:sp>
        <p:nvSpPr>
          <p:cNvPr id="149" name="Gewichtheben"/>
          <p:cNvSpPr/>
          <p:nvPr/>
        </p:nvSpPr>
        <p:spPr>
          <a:xfrm>
            <a:off x="5735888" y="4169102"/>
            <a:ext cx="1533024" cy="632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641" y="0"/>
                </a:moveTo>
                <a:cubicBezTo>
                  <a:pt x="4436" y="0"/>
                  <a:pt x="4268" y="407"/>
                  <a:pt x="4268" y="904"/>
                </a:cubicBezTo>
                <a:lnTo>
                  <a:pt x="4268" y="3980"/>
                </a:lnTo>
                <a:cubicBezTo>
                  <a:pt x="4241" y="3967"/>
                  <a:pt x="4214" y="3952"/>
                  <a:pt x="4187" y="3952"/>
                </a:cubicBezTo>
                <a:lnTo>
                  <a:pt x="2605" y="3952"/>
                </a:lnTo>
                <a:cubicBezTo>
                  <a:pt x="2400" y="3952"/>
                  <a:pt x="2232" y="4358"/>
                  <a:pt x="2232" y="4856"/>
                </a:cubicBezTo>
                <a:lnTo>
                  <a:pt x="2232" y="9450"/>
                </a:lnTo>
                <a:lnTo>
                  <a:pt x="557" y="9450"/>
                </a:lnTo>
                <a:cubicBezTo>
                  <a:pt x="249" y="9450"/>
                  <a:pt x="0" y="10054"/>
                  <a:pt x="0" y="10800"/>
                </a:cubicBezTo>
                <a:cubicBezTo>
                  <a:pt x="0" y="11546"/>
                  <a:pt x="249" y="12150"/>
                  <a:pt x="557" y="12150"/>
                </a:cubicBezTo>
                <a:lnTo>
                  <a:pt x="2232" y="12150"/>
                </a:lnTo>
                <a:lnTo>
                  <a:pt x="2232" y="16744"/>
                </a:lnTo>
                <a:cubicBezTo>
                  <a:pt x="2232" y="17242"/>
                  <a:pt x="2400" y="17648"/>
                  <a:pt x="2605" y="17648"/>
                </a:cubicBezTo>
                <a:lnTo>
                  <a:pt x="4187" y="17648"/>
                </a:lnTo>
                <a:cubicBezTo>
                  <a:pt x="4214" y="17648"/>
                  <a:pt x="4241" y="17633"/>
                  <a:pt x="4268" y="17620"/>
                </a:cubicBezTo>
                <a:lnTo>
                  <a:pt x="4268" y="20696"/>
                </a:lnTo>
                <a:cubicBezTo>
                  <a:pt x="4268" y="21193"/>
                  <a:pt x="4436" y="21600"/>
                  <a:pt x="4641" y="21600"/>
                </a:cubicBezTo>
                <a:lnTo>
                  <a:pt x="6218" y="21600"/>
                </a:lnTo>
                <a:cubicBezTo>
                  <a:pt x="6423" y="21600"/>
                  <a:pt x="6591" y="21193"/>
                  <a:pt x="6591" y="20696"/>
                </a:cubicBezTo>
                <a:lnTo>
                  <a:pt x="6591" y="12150"/>
                </a:lnTo>
                <a:lnTo>
                  <a:pt x="10800" y="12150"/>
                </a:lnTo>
                <a:lnTo>
                  <a:pt x="15004" y="12150"/>
                </a:lnTo>
                <a:lnTo>
                  <a:pt x="15004" y="20696"/>
                </a:lnTo>
                <a:cubicBezTo>
                  <a:pt x="15004" y="21193"/>
                  <a:pt x="15170" y="21600"/>
                  <a:pt x="15375" y="21600"/>
                </a:cubicBezTo>
                <a:lnTo>
                  <a:pt x="16959" y="21600"/>
                </a:lnTo>
                <a:cubicBezTo>
                  <a:pt x="17164" y="21600"/>
                  <a:pt x="17332" y="21193"/>
                  <a:pt x="17332" y="20696"/>
                </a:cubicBezTo>
                <a:lnTo>
                  <a:pt x="17332" y="17620"/>
                </a:lnTo>
                <a:cubicBezTo>
                  <a:pt x="17359" y="17633"/>
                  <a:pt x="17386" y="17648"/>
                  <a:pt x="17413" y="17648"/>
                </a:cubicBezTo>
                <a:lnTo>
                  <a:pt x="18995" y="17648"/>
                </a:lnTo>
                <a:cubicBezTo>
                  <a:pt x="19200" y="17648"/>
                  <a:pt x="19368" y="17242"/>
                  <a:pt x="19368" y="16744"/>
                </a:cubicBezTo>
                <a:lnTo>
                  <a:pt x="19368" y="12150"/>
                </a:lnTo>
                <a:lnTo>
                  <a:pt x="21043" y="12150"/>
                </a:lnTo>
                <a:cubicBezTo>
                  <a:pt x="21351" y="12150"/>
                  <a:pt x="21600" y="11546"/>
                  <a:pt x="21600" y="10800"/>
                </a:cubicBezTo>
                <a:cubicBezTo>
                  <a:pt x="21600" y="10054"/>
                  <a:pt x="21351" y="9450"/>
                  <a:pt x="21043" y="9450"/>
                </a:cubicBezTo>
                <a:lnTo>
                  <a:pt x="19368" y="9450"/>
                </a:lnTo>
                <a:lnTo>
                  <a:pt x="19368" y="4856"/>
                </a:lnTo>
                <a:cubicBezTo>
                  <a:pt x="19368" y="4358"/>
                  <a:pt x="19200" y="3952"/>
                  <a:pt x="18995" y="3952"/>
                </a:cubicBezTo>
                <a:lnTo>
                  <a:pt x="17413" y="3952"/>
                </a:lnTo>
                <a:cubicBezTo>
                  <a:pt x="17386" y="3952"/>
                  <a:pt x="17359" y="3967"/>
                  <a:pt x="17332" y="3980"/>
                </a:cubicBezTo>
                <a:lnTo>
                  <a:pt x="17332" y="904"/>
                </a:lnTo>
                <a:cubicBezTo>
                  <a:pt x="17332" y="407"/>
                  <a:pt x="17164" y="0"/>
                  <a:pt x="16959" y="0"/>
                </a:cubicBezTo>
                <a:lnTo>
                  <a:pt x="15382" y="0"/>
                </a:lnTo>
                <a:cubicBezTo>
                  <a:pt x="15177" y="0"/>
                  <a:pt x="15009" y="407"/>
                  <a:pt x="15009" y="904"/>
                </a:cubicBezTo>
                <a:lnTo>
                  <a:pt x="15009" y="9450"/>
                </a:lnTo>
                <a:lnTo>
                  <a:pt x="10800" y="9450"/>
                </a:lnTo>
                <a:lnTo>
                  <a:pt x="6596" y="9450"/>
                </a:lnTo>
                <a:lnTo>
                  <a:pt x="6596" y="904"/>
                </a:lnTo>
                <a:cubicBezTo>
                  <a:pt x="6596" y="407"/>
                  <a:pt x="6430" y="0"/>
                  <a:pt x="6225" y="0"/>
                </a:cubicBezTo>
                <a:lnTo>
                  <a:pt x="4641" y="0"/>
                </a:lnTo>
                <a:close/>
              </a:path>
            </a:pathLst>
          </a:custGeom>
          <a:solidFill>
            <a:srgbClr val="004A94"/>
          </a:solidFill>
          <a:ln w="12700">
            <a:miter lim="400000"/>
          </a:ln>
        </p:spPr>
        <p:txBody>
          <a:bodyPr lIns="65023" tIns="65023" rIns="65023" bIns="65023" anchor="ctr"/>
          <a:lstStyle/>
          <a:p>
            <a:pPr algn="ctr"/>
          </a:p>
        </p:txBody>
      </p:sp>
      <p:sp>
        <p:nvSpPr>
          <p:cNvPr id="150" name="Mikroskop"/>
          <p:cNvSpPr/>
          <p:nvPr/>
        </p:nvSpPr>
        <p:spPr>
          <a:xfrm>
            <a:off x="9950898" y="3760456"/>
            <a:ext cx="1012215" cy="14499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58" y="0"/>
                </a:moveTo>
                <a:lnTo>
                  <a:pt x="5450" y="778"/>
                </a:lnTo>
                <a:lnTo>
                  <a:pt x="6641" y="3247"/>
                </a:lnTo>
                <a:lnTo>
                  <a:pt x="5792" y="3446"/>
                </a:lnTo>
                <a:lnTo>
                  <a:pt x="6104" y="4092"/>
                </a:lnTo>
                <a:cubicBezTo>
                  <a:pt x="6260" y="4416"/>
                  <a:pt x="6045" y="4765"/>
                  <a:pt x="5610" y="4922"/>
                </a:cubicBezTo>
                <a:cubicBezTo>
                  <a:pt x="2282" y="6123"/>
                  <a:pt x="0" y="8548"/>
                  <a:pt x="0" y="11338"/>
                </a:cubicBezTo>
                <a:cubicBezTo>
                  <a:pt x="0" y="13653"/>
                  <a:pt x="1568" y="15716"/>
                  <a:pt x="4002" y="17038"/>
                </a:cubicBezTo>
                <a:cubicBezTo>
                  <a:pt x="4586" y="17355"/>
                  <a:pt x="4834" y="17888"/>
                  <a:pt x="4600" y="18378"/>
                </a:cubicBezTo>
                <a:lnTo>
                  <a:pt x="4184" y="19249"/>
                </a:lnTo>
                <a:lnTo>
                  <a:pt x="1504" y="19249"/>
                </a:lnTo>
                <a:lnTo>
                  <a:pt x="383" y="21600"/>
                </a:lnTo>
                <a:lnTo>
                  <a:pt x="21600" y="21600"/>
                </a:lnTo>
                <a:lnTo>
                  <a:pt x="20479" y="19249"/>
                </a:lnTo>
                <a:lnTo>
                  <a:pt x="11598" y="19249"/>
                </a:lnTo>
                <a:lnTo>
                  <a:pt x="10562" y="17077"/>
                </a:lnTo>
                <a:lnTo>
                  <a:pt x="11571" y="16839"/>
                </a:lnTo>
                <a:lnTo>
                  <a:pt x="11765" y="17236"/>
                </a:lnTo>
                <a:cubicBezTo>
                  <a:pt x="11884" y="17482"/>
                  <a:pt x="13400" y="17349"/>
                  <a:pt x="15152" y="16937"/>
                </a:cubicBezTo>
                <a:cubicBezTo>
                  <a:pt x="16905" y="16524"/>
                  <a:pt x="18230" y="15990"/>
                  <a:pt x="18111" y="15743"/>
                </a:cubicBezTo>
                <a:lnTo>
                  <a:pt x="17339" y="14141"/>
                </a:lnTo>
                <a:lnTo>
                  <a:pt x="9985" y="15870"/>
                </a:lnTo>
                <a:lnTo>
                  <a:pt x="9392" y="14628"/>
                </a:lnTo>
                <a:lnTo>
                  <a:pt x="18738" y="12430"/>
                </a:lnTo>
                <a:lnTo>
                  <a:pt x="18157" y="11225"/>
                </a:lnTo>
                <a:lnTo>
                  <a:pt x="8816" y="13422"/>
                </a:lnTo>
                <a:cubicBezTo>
                  <a:pt x="8484" y="12824"/>
                  <a:pt x="7243" y="12835"/>
                  <a:pt x="6947" y="13456"/>
                </a:cubicBezTo>
                <a:lnTo>
                  <a:pt x="6503" y="14386"/>
                </a:lnTo>
                <a:cubicBezTo>
                  <a:pt x="6304" y="14804"/>
                  <a:pt x="5529" y="14924"/>
                  <a:pt x="5109" y="14596"/>
                </a:cubicBezTo>
                <a:cubicBezTo>
                  <a:pt x="4000" y="13729"/>
                  <a:pt x="3324" y="12589"/>
                  <a:pt x="3324" y="11338"/>
                </a:cubicBezTo>
                <a:cubicBezTo>
                  <a:pt x="3324" y="9736"/>
                  <a:pt x="4435" y="8310"/>
                  <a:pt x="6145" y="7417"/>
                </a:cubicBezTo>
                <a:cubicBezTo>
                  <a:pt x="6760" y="7095"/>
                  <a:pt x="7648" y="7292"/>
                  <a:pt x="7893" y="7801"/>
                </a:cubicBezTo>
                <a:lnTo>
                  <a:pt x="8198" y="8499"/>
                </a:lnTo>
                <a:cubicBezTo>
                  <a:pt x="7412" y="8705"/>
                  <a:pt x="6996" y="9308"/>
                  <a:pt x="7266" y="9868"/>
                </a:cubicBezTo>
                <a:lnTo>
                  <a:pt x="7411" y="10170"/>
                </a:lnTo>
                <a:lnTo>
                  <a:pt x="10048" y="9550"/>
                </a:lnTo>
                <a:lnTo>
                  <a:pt x="11155" y="11844"/>
                </a:lnTo>
                <a:lnTo>
                  <a:pt x="13852" y="11208"/>
                </a:lnTo>
                <a:lnTo>
                  <a:pt x="12745" y="8916"/>
                </a:lnTo>
                <a:lnTo>
                  <a:pt x="15302" y="8314"/>
                </a:lnTo>
                <a:lnTo>
                  <a:pt x="15157" y="8012"/>
                </a:lnTo>
                <a:cubicBezTo>
                  <a:pt x="14886" y="7450"/>
                  <a:pt x="14024" y="7146"/>
                  <a:pt x="13218" y="7317"/>
                </a:cubicBezTo>
                <a:lnTo>
                  <a:pt x="10821" y="2265"/>
                </a:lnTo>
                <a:lnTo>
                  <a:pt x="9949" y="2469"/>
                </a:lnTo>
                <a:lnTo>
                  <a:pt x="8758" y="0"/>
                </a:lnTo>
                <a:close/>
                <a:moveTo>
                  <a:pt x="7777" y="15736"/>
                </a:moveTo>
                <a:cubicBezTo>
                  <a:pt x="8266" y="15736"/>
                  <a:pt x="8661" y="16014"/>
                  <a:pt x="8661" y="16355"/>
                </a:cubicBezTo>
                <a:cubicBezTo>
                  <a:pt x="8661" y="16696"/>
                  <a:pt x="8266" y="16972"/>
                  <a:pt x="7777" y="16972"/>
                </a:cubicBezTo>
                <a:cubicBezTo>
                  <a:pt x="7288" y="16972"/>
                  <a:pt x="6891" y="16696"/>
                  <a:pt x="6891" y="16355"/>
                </a:cubicBezTo>
                <a:cubicBezTo>
                  <a:pt x="6891" y="16014"/>
                  <a:pt x="7288" y="15736"/>
                  <a:pt x="7777" y="15736"/>
                </a:cubicBezTo>
                <a:close/>
              </a:path>
            </a:pathLst>
          </a:custGeom>
          <a:solidFill>
            <a:srgbClr val="004A94"/>
          </a:solidFill>
          <a:ln w="12700">
            <a:miter lim="400000"/>
          </a:ln>
        </p:spPr>
        <p:txBody>
          <a:bodyPr lIns="65023" tIns="65023" rIns="65023" bIns="65023" anchor="ctr"/>
          <a:lstStyle/>
          <a:p>
            <a:pPr algn="ctr"/>
          </a:p>
        </p:txBody>
      </p:sp>
      <p:sp>
        <p:nvSpPr>
          <p:cNvPr id="151" name="Untersuchungsobjekte"/>
          <p:cNvSpPr txBox="1"/>
          <p:nvPr/>
        </p:nvSpPr>
        <p:spPr>
          <a:xfrm>
            <a:off x="1668752" y="6431026"/>
            <a:ext cx="2829246"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vl1pPr>
          </a:lstStyle>
          <a:p>
            <a:pPr/>
            <a:r>
              <a:t>Untersuchungsobjekte</a:t>
            </a:r>
          </a:p>
        </p:txBody>
      </p:sp>
      <p:sp>
        <p:nvSpPr>
          <p:cNvPr id="152" name="Intervention (Treatment)"/>
          <p:cNvSpPr txBox="1"/>
          <p:nvPr/>
        </p:nvSpPr>
        <p:spPr>
          <a:xfrm>
            <a:off x="6151305" y="6431026"/>
            <a:ext cx="1573582"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defRPr sz="2400"/>
            </a:pPr>
            <a:r>
              <a:t>Intervention</a:t>
            </a:r>
            <a:br/>
            <a:r>
              <a:t>(Treatment)</a:t>
            </a:r>
          </a:p>
        </p:txBody>
      </p:sp>
      <p:sp>
        <p:nvSpPr>
          <p:cNvPr id="153" name="Messung der Effekte"/>
          <p:cNvSpPr txBox="1"/>
          <p:nvPr/>
        </p:nvSpPr>
        <p:spPr>
          <a:xfrm>
            <a:off x="9378195" y="6431026"/>
            <a:ext cx="261552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vl1pPr>
          </a:lstStyle>
          <a:p>
            <a:pPr/>
            <a:r>
              <a:t>Messung der Effekte</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541" name="Feldforschung vs. Laborforschung"/>
          <p:cNvSpPr txBox="1"/>
          <p:nvPr>
            <p:ph type="body" idx="21"/>
          </p:nvPr>
        </p:nvSpPr>
        <p:spPr>
          <a:prstGeom prst="rect">
            <a:avLst/>
          </a:prstGeom>
        </p:spPr>
        <p:txBody>
          <a:bodyPr/>
          <a:lstStyle/>
          <a:p>
            <a:pPr/>
            <a:r>
              <a:t>Feldforschung vs. Laborforschung</a:t>
            </a:r>
          </a:p>
        </p:txBody>
      </p:sp>
      <p:sp>
        <p:nvSpPr>
          <p:cNvPr id="542" name="Experimentelle Laborstudie"/>
          <p:cNvSpPr/>
          <p:nvPr/>
        </p:nvSpPr>
        <p:spPr>
          <a:xfrm>
            <a:off x="3158288" y="3245033"/>
            <a:ext cx="2808590" cy="892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600"/>
            </a:lvl1pPr>
          </a:lstStyle>
          <a:p>
            <a:pPr/>
            <a:r>
              <a:t>Experimentelle Laborstudie</a:t>
            </a:r>
          </a:p>
        </p:txBody>
      </p:sp>
      <p:sp>
        <p:nvSpPr>
          <p:cNvPr id="543" name="Experimentelle Feldstudie"/>
          <p:cNvSpPr/>
          <p:nvPr/>
        </p:nvSpPr>
        <p:spPr>
          <a:xfrm>
            <a:off x="6198400" y="3245033"/>
            <a:ext cx="2943325" cy="892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600">
                <a:latin typeface="Roboto Condensed Bold"/>
                <a:ea typeface="Roboto Condensed Bold"/>
                <a:cs typeface="Roboto Condensed Bold"/>
                <a:sym typeface="Roboto Condensed Bold"/>
              </a:defRPr>
            </a:lvl1pPr>
          </a:lstStyle>
          <a:p>
            <a:pPr/>
            <a:r>
              <a:t>Experimentelle Feldstudie</a:t>
            </a:r>
          </a:p>
        </p:txBody>
      </p:sp>
      <p:sp>
        <p:nvSpPr>
          <p:cNvPr id="544" name="Quasi-experimentelle Laborstudie"/>
          <p:cNvSpPr/>
          <p:nvPr/>
        </p:nvSpPr>
        <p:spPr>
          <a:xfrm>
            <a:off x="3195283" y="5249940"/>
            <a:ext cx="2536097" cy="1273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600"/>
            </a:lvl1pPr>
          </a:lstStyle>
          <a:p>
            <a:pPr/>
            <a:r>
              <a:t>Quasi-experimentelle Laborstudie</a:t>
            </a:r>
          </a:p>
        </p:txBody>
      </p:sp>
      <p:sp>
        <p:nvSpPr>
          <p:cNvPr id="545" name="Quasi-experimentelle Feldstudie"/>
          <p:cNvSpPr/>
          <p:nvPr/>
        </p:nvSpPr>
        <p:spPr>
          <a:xfrm>
            <a:off x="6209280" y="5261490"/>
            <a:ext cx="3143149" cy="892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600"/>
            </a:lvl1pPr>
          </a:lstStyle>
          <a:p>
            <a:pPr/>
            <a:r>
              <a:t>Quasi-experimentelle Feldstudie</a:t>
            </a:r>
          </a:p>
        </p:txBody>
      </p:sp>
      <p:sp>
        <p:nvSpPr>
          <p:cNvPr id="546" name="Linie"/>
          <p:cNvSpPr/>
          <p:nvPr/>
        </p:nvSpPr>
        <p:spPr>
          <a:xfrm flipV="1">
            <a:off x="2532845" y="2889238"/>
            <a:ext cx="1" cy="3887116"/>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547" name="Linie"/>
          <p:cNvSpPr/>
          <p:nvPr/>
        </p:nvSpPr>
        <p:spPr>
          <a:xfrm>
            <a:off x="2557205" y="6760678"/>
            <a:ext cx="6255146"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548" name="interne Validität"/>
          <p:cNvSpPr/>
          <p:nvPr/>
        </p:nvSpPr>
        <p:spPr>
          <a:xfrm>
            <a:off x="1484812" y="2100761"/>
            <a:ext cx="1883815"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200"/>
            </a:lvl1pPr>
          </a:lstStyle>
          <a:p>
            <a:pPr/>
            <a:r>
              <a:t>interne Validität</a:t>
            </a:r>
          </a:p>
        </p:txBody>
      </p:sp>
      <p:sp>
        <p:nvSpPr>
          <p:cNvPr id="549" name="externe Validität"/>
          <p:cNvSpPr/>
          <p:nvPr/>
        </p:nvSpPr>
        <p:spPr>
          <a:xfrm>
            <a:off x="9016541" y="6537821"/>
            <a:ext cx="1938113"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200"/>
            </a:lvl1pPr>
          </a:lstStyle>
          <a:p>
            <a:pPr/>
            <a:r>
              <a:t>externe Validität</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2" name="Wann verzichtet man auf ein Experiment?"/>
          <p:cNvSpPr txBox="1"/>
          <p:nvPr>
            <p:ph type="body" idx="21"/>
          </p:nvPr>
        </p:nvSpPr>
        <p:spPr>
          <a:prstGeom prst="rect">
            <a:avLst/>
          </a:prstGeom>
        </p:spPr>
        <p:txBody>
          <a:bodyPr/>
          <a:lstStyle/>
          <a:p>
            <a:pPr/>
            <a:r>
              <a:t>Wann verzichtet man auf ein Experiment?</a:t>
            </a:r>
          </a:p>
        </p:txBody>
      </p:sp>
      <p:sp>
        <p:nvSpPr>
          <p:cNvPr id="553" name="Zumeist sind Experimente im Vergleich zu Beobachtungsstudien vorzuziehen, da Studien mit hoher interner Validität sind besser als Studien mit geringer interner Validität (ceteris paribus), wenn man an Ursachen interessiert ist.…"/>
          <p:cNvSpPr txBox="1"/>
          <p:nvPr/>
        </p:nvSpPr>
        <p:spPr>
          <a:xfrm>
            <a:off x="474627" y="2379187"/>
            <a:ext cx="12487347" cy="1120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17500" indent="-317500">
              <a:spcBef>
                <a:spcPts val="600"/>
              </a:spcBef>
              <a:buClr>
                <a:schemeClr val="accent5"/>
              </a:buClr>
              <a:buSzPct val="70000"/>
              <a:buFont typeface="Arial"/>
              <a:buChar char="▶︎"/>
              <a:defRPr sz="2000">
                <a:solidFill>
                  <a:srgbClr val="000000"/>
                </a:solidFill>
              </a:defRPr>
            </a:pPr>
            <a:r>
              <a:t>Zumeist sind Experimente im Vergleich zu Beobachtungsstudien vorzuziehen, da Studien mit hoher interner Validität sind besser als Studien mit geringer interner Validität (ceteris paribus), wenn man an Ursachen interessiert ist.</a:t>
            </a:r>
          </a:p>
          <a:p>
            <a:pPr marL="317500" indent="-317500">
              <a:spcBef>
                <a:spcPts val="600"/>
              </a:spcBef>
              <a:buClr>
                <a:schemeClr val="accent5"/>
              </a:buClr>
              <a:buSzPct val="70000"/>
              <a:buFont typeface="Arial"/>
              <a:buChar char="▶︎"/>
              <a:defRPr sz="2000">
                <a:solidFill>
                  <a:srgbClr val="000000"/>
                </a:solidFill>
              </a:defRPr>
            </a:pPr>
            <a:r>
              <a:t>Es gibt aber Situationen, in denen man auf eine Beobachtungsstudie ausweichen wird:</a:t>
            </a:r>
          </a:p>
        </p:txBody>
      </p:sp>
      <p:graphicFrame>
        <p:nvGraphicFramePr>
          <p:cNvPr id="554" name="Tabelle"/>
          <p:cNvGraphicFramePr/>
          <p:nvPr/>
        </p:nvGraphicFramePr>
        <p:xfrm>
          <a:off x="1632655" y="4732327"/>
          <a:ext cx="9275238" cy="3190518"/>
        </p:xfrm>
        <a:graphic xmlns:a="http://schemas.openxmlformats.org/drawingml/2006/main">
          <a:graphicData uri="http://schemas.openxmlformats.org/drawingml/2006/table">
            <a:tbl>
              <a:tblPr firstCol="0" firstRow="1" lastCol="0" lastRow="0" bandCol="0" bandRow="1" rtl="0">
                <a:tableStyleId>{8F44A2F1-9E1F-4B54-A3A2-5F16C0AD49E2}</a:tableStyleId>
              </a:tblPr>
              <a:tblGrid>
                <a:gridCol w="2564641"/>
                <a:gridCol w="6697896"/>
              </a:tblGrid>
              <a:tr h="635563">
                <a:tc>
                  <a:txBody>
                    <a:bodyPr/>
                    <a:lstStyle/>
                    <a:p>
                      <a:pPr algn="l">
                        <a:defRPr b="0" i="0" sz="1800">
                          <a:solidFill>
                            <a:srgbClr val="000000"/>
                          </a:solidFill>
                        </a:defRPr>
                      </a:pPr>
                      <a:r>
                        <a:rPr b="1" sz="2000">
                          <a:solidFill>
                            <a:srgbClr val="FFFFFF"/>
                          </a:solidFill>
                        </a:rPr>
                        <a:t>Problem</a:t>
                      </a:r>
                    </a:p>
                  </a:txBody>
                  <a:tcPr marL="63500" marR="63500" marT="63500" marB="63500" anchor="ctr" anchorCtr="0" horzOverflow="overflow"/>
                </a:tc>
                <a:tc>
                  <a:txBody>
                    <a:bodyPr/>
                    <a:lstStyle/>
                    <a:p>
                      <a:pPr algn="l">
                        <a:defRPr b="0" i="0" sz="1800">
                          <a:solidFill>
                            <a:srgbClr val="000000"/>
                          </a:solidFill>
                        </a:defRPr>
                      </a:pPr>
                      <a:r>
                        <a:rPr b="1" sz="2000">
                          <a:solidFill>
                            <a:srgbClr val="FFFFFF"/>
                          </a:solidFill>
                        </a:rPr>
                        <a:t>Beispielexperiment</a:t>
                      </a:r>
                    </a:p>
                  </a:txBody>
                  <a:tcPr marL="63500" marR="63500" marT="63500" marB="63500" anchor="ctr" anchorCtr="0" horzOverflow="overflow"/>
                </a:tc>
              </a:tr>
              <a:tr h="635563">
                <a:tc>
                  <a:txBody>
                    <a:bodyPr/>
                    <a:lstStyle/>
                    <a:p>
                      <a:pPr algn="l">
                        <a:defRPr b="0" i="0" sz="1800">
                          <a:solidFill>
                            <a:srgbClr val="000000"/>
                          </a:solidFill>
                        </a:defRPr>
                      </a:pPr>
                      <a:r>
                        <a:rPr sz="2000">
                          <a:solidFill>
                            <a:srgbClr val="262626"/>
                          </a:solidFill>
                        </a:rPr>
                        <a:t>Ethische Bedenken</a:t>
                      </a:r>
                    </a:p>
                  </a:txBody>
                  <a:tcPr marL="63500" marR="63500" marT="63500" marB="63500" anchor="ctr" anchorCtr="0" horzOverflow="overflow"/>
                </a:tc>
                <a:tc>
                  <a:txBody>
                    <a:bodyPr/>
                    <a:lstStyle/>
                    <a:p>
                      <a:pPr algn="l">
                        <a:defRPr b="0" i="0" sz="1800">
                          <a:solidFill>
                            <a:srgbClr val="000000"/>
                          </a:solidFill>
                        </a:defRPr>
                      </a:pPr>
                      <a:r>
                        <a:rPr sz="2000">
                          <a:solidFill>
                            <a:srgbClr val="262626"/>
                          </a:solidFill>
                        </a:rPr>
                        <a:t>Effekt von 20 Jahre Kette rauchen auf Krebsentwicklung</a:t>
                      </a:r>
                    </a:p>
                  </a:txBody>
                  <a:tcPr marL="63500" marR="63500" marT="63500" marB="63500" anchor="ctr" anchorCtr="0" horzOverflow="overflow"/>
                </a:tc>
              </a:tr>
              <a:tr h="635563">
                <a:tc>
                  <a:txBody>
                    <a:bodyPr/>
                    <a:lstStyle/>
                    <a:p>
                      <a:pPr algn="l">
                        <a:defRPr b="0" i="0" sz="1800">
                          <a:solidFill>
                            <a:srgbClr val="000000"/>
                          </a:solidFill>
                        </a:defRPr>
                      </a:pPr>
                      <a:r>
                        <a:rPr sz="2000">
                          <a:solidFill>
                            <a:srgbClr val="262626"/>
                          </a:solidFill>
                        </a:rPr>
                        <a:t>Unpraktisch</a:t>
                      </a:r>
                    </a:p>
                  </a:txBody>
                  <a:tcPr marL="63500" marR="63500" marT="63500" marB="63500" anchor="ctr" anchorCtr="0" horzOverflow="overflow"/>
                </a:tc>
                <a:tc>
                  <a:txBody>
                    <a:bodyPr/>
                    <a:lstStyle/>
                    <a:p>
                      <a:pPr algn="l">
                        <a:defRPr b="0" i="0" sz="1800">
                          <a:solidFill>
                            <a:srgbClr val="000000"/>
                          </a:solidFill>
                        </a:defRPr>
                      </a:pPr>
                      <a:r>
                        <a:rPr sz="2000">
                          <a:solidFill>
                            <a:srgbClr val="262626"/>
                          </a:solidFill>
                        </a:rPr>
                        <a:t>Effekt von langfristigem Koffeinkonsum auf Blutdruck</a:t>
                      </a:r>
                    </a:p>
                  </a:txBody>
                  <a:tcPr marL="63500" marR="63500" marT="63500" marB="63500" anchor="ctr" anchorCtr="0" horzOverflow="overflow"/>
                </a:tc>
              </a:tr>
              <a:tr h="635563">
                <a:tc>
                  <a:txBody>
                    <a:bodyPr/>
                    <a:lstStyle/>
                    <a:p>
                      <a:pPr algn="l">
                        <a:defRPr b="0" i="0" sz="1800">
                          <a:solidFill>
                            <a:srgbClr val="000000"/>
                          </a:solidFill>
                        </a:defRPr>
                      </a:pPr>
                      <a:r>
                        <a:rPr sz="2000">
                          <a:solidFill>
                            <a:srgbClr val="262626"/>
                          </a:solidFill>
                        </a:rPr>
                        <a:t>Unmöglich</a:t>
                      </a:r>
                    </a:p>
                  </a:txBody>
                  <a:tcPr marL="63500" marR="63500" marT="63500" marB="63500" anchor="ctr" anchorCtr="0" horzOverflow="overflow"/>
                </a:tc>
                <a:tc>
                  <a:txBody>
                    <a:bodyPr/>
                    <a:lstStyle/>
                    <a:p>
                      <a:pPr algn="l">
                        <a:defRPr b="0" i="0" sz="1800">
                          <a:solidFill>
                            <a:srgbClr val="000000"/>
                          </a:solidFill>
                        </a:defRPr>
                      </a:pPr>
                      <a:r>
                        <a:rPr sz="2000">
                          <a:solidFill>
                            <a:srgbClr val="262626"/>
                          </a:solidFill>
                        </a:rPr>
                        <a:t>Effekt von Geschlecht oder Persönlichkeit auf Intelligenz</a:t>
                      </a:r>
                    </a:p>
                  </a:txBody>
                  <a:tcPr marL="63500" marR="63500" marT="63500" marB="63500" anchor="ctr" anchorCtr="0" horzOverflow="overflow"/>
                </a:tc>
              </a:tr>
              <a:tr h="635563">
                <a:tc>
                  <a:txBody>
                    <a:bodyPr/>
                    <a:lstStyle/>
                    <a:p>
                      <a:pPr algn="l">
                        <a:defRPr b="0" i="0" sz="1800">
                          <a:solidFill>
                            <a:srgbClr val="000000"/>
                          </a:solidFill>
                        </a:defRPr>
                      </a:pPr>
                      <a:r>
                        <a:rPr sz="2000">
                          <a:solidFill>
                            <a:srgbClr val="262626"/>
                          </a:solidFill>
                        </a:rPr>
                        <a:t>Aufwändig</a:t>
                      </a:r>
                    </a:p>
                  </a:txBody>
                  <a:tcPr marL="63500" marR="63500" marT="63500" marB="63500" anchor="ctr" anchorCtr="0" horzOverflow="overflow"/>
                </a:tc>
                <a:tc>
                  <a:txBody>
                    <a:bodyPr/>
                    <a:lstStyle/>
                    <a:p>
                      <a:pPr algn="l">
                        <a:defRPr b="0" i="0" sz="1800">
                          <a:solidFill>
                            <a:srgbClr val="000000"/>
                          </a:solidFill>
                        </a:defRPr>
                      </a:pPr>
                      <a:r>
                        <a:rPr sz="2000">
                          <a:solidFill>
                            <a:srgbClr val="262626"/>
                          </a:solidFill>
                        </a:rPr>
                        <a:t>Effekt von 10 Jahren Dauermeditation auf Stressempfinden</a:t>
                      </a:r>
                    </a:p>
                  </a:txBody>
                  <a:tcPr marL="63500" marR="63500" marT="63500" marB="63500" anchor="ctr" anchorCtr="0" horzOverflow="overflow"/>
                </a:tc>
              </a:tr>
            </a:tbl>
          </a:graphicData>
        </a:graphic>
      </p:graphicFrame>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7" name="Sicherung der internen Validität: Das Max-Kon-Min-Prinzip"/>
          <p:cNvSpPr txBox="1"/>
          <p:nvPr>
            <p:ph type="title"/>
          </p:nvPr>
        </p:nvSpPr>
        <p:spPr>
          <a:xfrm>
            <a:off x="650239" y="4758266"/>
            <a:ext cx="11704322" cy="2406792"/>
          </a:xfrm>
          <a:prstGeom prst="rect">
            <a:avLst/>
          </a:prstGeom>
        </p:spPr>
        <p:txBody>
          <a:bodyPr/>
          <a:lstStyle/>
          <a:p>
            <a:pPr/>
            <a:r>
              <a:t>Sicherung der internen Validität:</a:t>
            </a:r>
            <a:br/>
            <a:r>
              <a:t>Das Max-Kon-Min-Prinzip</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560" name="Bedeutung der Varianzarten"/>
          <p:cNvSpPr txBox="1"/>
          <p:nvPr>
            <p:ph type="body" idx="21"/>
          </p:nvPr>
        </p:nvSpPr>
        <p:spPr>
          <a:prstGeom prst="rect">
            <a:avLst/>
          </a:prstGeom>
        </p:spPr>
        <p:txBody>
          <a:bodyPr/>
          <a:lstStyle/>
          <a:p>
            <a:pPr/>
            <a:r>
              <a:t>Bedeutung der Varianzarten</a:t>
            </a:r>
          </a:p>
        </p:txBody>
      </p:sp>
      <p:sp>
        <p:nvSpPr>
          <p:cNvPr id="561" name="Logik der Bewertung von Versuchsplänen: Wenn die Primärvarianz (Behandlungsvarianz) größer ist als die Fehlervarianz (Systematischer Fehler + Zufallsfehler), dann hat die UV einen Einfluss auf die AV.…"/>
          <p:cNvSpPr/>
          <p:nvPr/>
        </p:nvSpPr>
        <p:spPr>
          <a:xfrm>
            <a:off x="255305" y="1890355"/>
            <a:ext cx="12494190" cy="456488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800"/>
              </a:spcBef>
              <a:buClr>
                <a:schemeClr val="accent5"/>
              </a:buClr>
              <a:buSzPct val="70000"/>
              <a:buFont typeface="Arial"/>
              <a:buChar char="▶︎"/>
              <a:defRPr sz="2400"/>
            </a:pPr>
            <a:r>
              <a:t>Logik der Bewertung von Versuchsplänen: Wenn die Primärvarianz (Behandlungsvarianz) größer ist als die Fehlervarianz (Systematischer Fehler + Zufallsfehler), dann hat die UV einen Einfluss auf die AV.</a:t>
            </a:r>
          </a:p>
          <a:p>
            <a:pPr marL="381000" indent="-381000">
              <a:spcBef>
                <a:spcPts val="800"/>
              </a:spcBef>
              <a:buClr>
                <a:schemeClr val="accent5"/>
              </a:buClr>
              <a:buSzPct val="70000"/>
              <a:buFont typeface="Arial"/>
              <a:buChar char="▶︎"/>
              <a:defRPr sz="2400"/>
            </a:pPr>
            <a:r>
              <a:t>Auswirkungen dieser Logik auf </a:t>
            </a:r>
          </a:p>
          <a:p>
            <a:pPr lvl="1" marL="666750" indent="-209550">
              <a:spcBef>
                <a:spcPts val="800"/>
              </a:spcBef>
              <a:buClr>
                <a:schemeClr val="accent5"/>
              </a:buClr>
              <a:buSzPct val="50000"/>
              <a:buFont typeface="Arial"/>
              <a:buChar char="▶︎"/>
              <a:defRPr sz="2200"/>
            </a:pPr>
            <a:r>
              <a:rPr>
                <a:latin typeface="Roboto Condensed Bold"/>
                <a:ea typeface="Roboto Condensed Bold"/>
                <a:cs typeface="Roboto Condensed Bold"/>
                <a:sym typeface="Roboto Condensed Bold"/>
              </a:rPr>
              <a:t>Planung von Versuchen</a:t>
            </a:r>
            <a:r>
              <a:t>: Max-Kon-Min-Prinzip und Kontrolltechniken </a:t>
            </a:r>
            <a:br/>
            <a:r>
              <a:t>(„Wie mache ich Wirkungen der UV sichtbar?“) </a:t>
            </a:r>
          </a:p>
          <a:p>
            <a:pPr lvl="1" marL="666750" indent="-209550">
              <a:spcBef>
                <a:spcPts val="800"/>
              </a:spcBef>
              <a:buClr>
                <a:schemeClr val="accent5"/>
              </a:buClr>
              <a:buSzPct val="50000"/>
              <a:buFont typeface="Arial"/>
              <a:buChar char="▶︎"/>
              <a:defRPr sz="2200"/>
            </a:pPr>
            <a:r>
              <a:rPr>
                <a:latin typeface="Roboto Condensed Bold"/>
                <a:ea typeface="Roboto Condensed Bold"/>
                <a:cs typeface="Roboto Condensed Bold"/>
                <a:sym typeface="Roboto Condensed Bold"/>
              </a:rPr>
              <a:t>Überprüfung der Daten</a:t>
            </a:r>
            <a:r>
              <a:t>: Inferenzstatistische Prüfung zur Absicherung gegen den Zufall  („Sind Wirkungen der UV größer als „zufällige“ Schwankungen?“)</a:t>
            </a:r>
          </a:p>
          <a:p>
            <a:pPr marL="349250" indent="-349250">
              <a:spcBef>
                <a:spcPts val="800"/>
              </a:spcBef>
              <a:buClr>
                <a:schemeClr val="accent5"/>
              </a:buClr>
              <a:buSzPct val="70000"/>
              <a:buFont typeface="Arial"/>
              <a:buChar char="▶︎"/>
              <a:defRPr sz="2200"/>
            </a:pPr>
          </a:p>
          <a:p>
            <a:pPr>
              <a:spcBef>
                <a:spcPts val="800"/>
              </a:spcBef>
              <a:defRPr sz="2800">
                <a:solidFill>
                  <a:schemeClr val="accent5">
                    <a:hueOff val="-326855"/>
                    <a:satOff val="32847"/>
                    <a:lumOff val="-6386"/>
                  </a:schemeClr>
                </a:solidFill>
                <a:latin typeface="Roboto Condensed Bold"/>
                <a:ea typeface="Roboto Condensed Bold"/>
                <a:cs typeface="Roboto Condensed Bold"/>
                <a:sym typeface="Roboto Condensed Bold"/>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64" name="Das Max-Kon-Min-Prinzip"/>
          <p:cNvSpPr txBox="1"/>
          <p:nvPr>
            <p:ph type="body" idx="21"/>
          </p:nvPr>
        </p:nvSpPr>
        <p:spPr>
          <a:prstGeom prst="rect">
            <a:avLst/>
          </a:prstGeom>
        </p:spPr>
        <p:txBody>
          <a:bodyPr/>
          <a:lstStyle/>
          <a:p>
            <a:pPr/>
            <a:r>
              <a:t>Das Max-Kon-Min-Prinzip</a:t>
            </a:r>
          </a:p>
        </p:txBody>
      </p:sp>
      <p:grpSp>
        <p:nvGrpSpPr>
          <p:cNvPr id="573" name="Gruppieren"/>
          <p:cNvGrpSpPr/>
          <p:nvPr/>
        </p:nvGrpSpPr>
        <p:grpSpPr>
          <a:xfrm>
            <a:off x="4410150" y="2062489"/>
            <a:ext cx="4465754" cy="2607939"/>
            <a:chOff x="0" y="0"/>
            <a:chExt cx="4465752" cy="2607937"/>
          </a:xfrm>
        </p:grpSpPr>
        <p:sp>
          <p:nvSpPr>
            <p:cNvPr id="565" name="Oval"/>
            <p:cNvSpPr/>
            <p:nvPr/>
          </p:nvSpPr>
          <p:spPr>
            <a:xfrm>
              <a:off x="1426989" y="0"/>
              <a:ext cx="1636194" cy="727420"/>
            </a:xfrm>
            <a:prstGeom prst="ellipse">
              <a:avLst/>
            </a:prstGeom>
            <a:solidFill>
              <a:srgbClr val="FFFFFF"/>
            </a:solidFill>
            <a:ln w="25400" cap="flat">
              <a:solidFill>
                <a:schemeClr val="accent1"/>
              </a:solidFill>
              <a:prstDash val="solid"/>
              <a:bevel/>
            </a:ln>
            <a:effectLst/>
          </p:spPr>
          <p:txBody>
            <a:bodyPr wrap="square" lIns="65023" tIns="65023" rIns="65023" bIns="65023" numCol="1" anchor="ctr">
              <a:noAutofit/>
            </a:bodyPr>
            <a:lstStyle/>
            <a:p>
              <a:pPr>
                <a:defRPr sz="3400">
                  <a:latin typeface="Arial"/>
                  <a:ea typeface="Arial"/>
                  <a:cs typeface="Arial"/>
                  <a:sym typeface="Arial"/>
                </a:defRPr>
              </a:pPr>
            </a:p>
          </p:txBody>
        </p:sp>
        <p:sp>
          <p:nvSpPr>
            <p:cNvPr id="566" name="Oval"/>
            <p:cNvSpPr/>
            <p:nvPr/>
          </p:nvSpPr>
          <p:spPr>
            <a:xfrm>
              <a:off x="2829559" y="1880518"/>
              <a:ext cx="1636194" cy="727420"/>
            </a:xfrm>
            <a:prstGeom prst="ellipse">
              <a:avLst/>
            </a:prstGeom>
            <a:solidFill>
              <a:srgbClr val="FFFFFF"/>
            </a:solidFill>
            <a:ln w="25400" cap="flat">
              <a:solidFill>
                <a:schemeClr val="accent1"/>
              </a:solidFill>
              <a:prstDash val="solid"/>
              <a:bevel/>
            </a:ln>
            <a:effectLst/>
          </p:spPr>
          <p:txBody>
            <a:bodyPr wrap="square" lIns="65023" tIns="65023" rIns="65023" bIns="65023" numCol="1" anchor="ctr">
              <a:noAutofit/>
            </a:bodyPr>
            <a:lstStyle/>
            <a:p>
              <a:pPr>
                <a:defRPr sz="3400">
                  <a:latin typeface="Arial"/>
                  <a:ea typeface="Arial"/>
                  <a:cs typeface="Arial"/>
                  <a:sym typeface="Arial"/>
                </a:defRPr>
              </a:pPr>
            </a:p>
          </p:txBody>
        </p:sp>
        <p:sp>
          <p:nvSpPr>
            <p:cNvPr id="567" name="Oval"/>
            <p:cNvSpPr/>
            <p:nvPr/>
          </p:nvSpPr>
          <p:spPr>
            <a:xfrm>
              <a:off x="0" y="1880518"/>
              <a:ext cx="1636194" cy="727420"/>
            </a:xfrm>
            <a:prstGeom prst="ellipse">
              <a:avLst/>
            </a:prstGeom>
            <a:solidFill>
              <a:srgbClr val="FFFFFF"/>
            </a:solidFill>
            <a:ln w="25400" cap="flat">
              <a:solidFill>
                <a:schemeClr val="accent1"/>
              </a:solidFill>
              <a:prstDash val="solid"/>
              <a:bevel/>
            </a:ln>
            <a:effectLst/>
          </p:spPr>
          <p:txBody>
            <a:bodyPr wrap="square" lIns="65023" tIns="65023" rIns="65023" bIns="65023" numCol="1" anchor="ctr">
              <a:noAutofit/>
            </a:bodyPr>
            <a:lstStyle/>
            <a:p>
              <a:pPr>
                <a:defRPr sz="3400">
                  <a:latin typeface="Arial"/>
                  <a:ea typeface="Arial"/>
                  <a:cs typeface="Arial"/>
                  <a:sym typeface="Arial"/>
                </a:defRPr>
              </a:pPr>
            </a:p>
          </p:txBody>
        </p:sp>
        <p:sp>
          <p:nvSpPr>
            <p:cNvPr id="568" name="Dreieck"/>
            <p:cNvSpPr/>
            <p:nvPr/>
          </p:nvSpPr>
          <p:spPr>
            <a:xfrm>
              <a:off x="1212787" y="559706"/>
              <a:ext cx="2064599" cy="17076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25400" cap="flat">
              <a:solidFill>
                <a:schemeClr val="accent1"/>
              </a:solidFill>
              <a:prstDash val="solid"/>
              <a:bevel/>
            </a:ln>
            <a:effectLst/>
          </p:spPr>
          <p:txBody>
            <a:bodyPr wrap="square" lIns="65023" tIns="65023" rIns="65023" bIns="65023" numCol="1" anchor="ctr">
              <a:noAutofit/>
            </a:bodyPr>
            <a:lstStyle/>
            <a:p>
              <a:pPr>
                <a:defRPr sz="3400">
                  <a:latin typeface="Arial"/>
                  <a:ea typeface="Arial"/>
                  <a:cs typeface="Arial"/>
                  <a:sym typeface="Arial"/>
                </a:defRPr>
              </a:pPr>
            </a:p>
          </p:txBody>
        </p:sp>
        <p:sp>
          <p:nvSpPr>
            <p:cNvPr id="569" name="MAX"/>
            <p:cNvSpPr/>
            <p:nvPr/>
          </p:nvSpPr>
          <p:spPr>
            <a:xfrm>
              <a:off x="1773582" y="138848"/>
              <a:ext cx="918150" cy="4497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noAutofit/>
            </a:bodyPr>
            <a:lstStyle>
              <a:lvl1pPr>
                <a:defRPr sz="2400">
                  <a:latin typeface="Arial"/>
                  <a:ea typeface="Arial"/>
                  <a:cs typeface="Arial"/>
                  <a:sym typeface="Arial"/>
                </a:defRPr>
              </a:lvl1pPr>
            </a:lstStyle>
            <a:p>
              <a:pPr/>
              <a:r>
                <a:t>MAX</a:t>
              </a:r>
            </a:p>
          </p:txBody>
        </p:sp>
        <p:sp>
          <p:nvSpPr>
            <p:cNvPr id="570" name="KON"/>
            <p:cNvSpPr/>
            <p:nvPr/>
          </p:nvSpPr>
          <p:spPr>
            <a:xfrm>
              <a:off x="359726" y="2019367"/>
              <a:ext cx="918150" cy="4497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noAutofit/>
            </a:bodyPr>
            <a:lstStyle>
              <a:lvl1pPr>
                <a:defRPr sz="2400">
                  <a:latin typeface="Arial"/>
                  <a:ea typeface="Arial"/>
                  <a:cs typeface="Arial"/>
                  <a:sym typeface="Arial"/>
                </a:defRPr>
              </a:lvl1pPr>
            </a:lstStyle>
            <a:p>
              <a:pPr/>
              <a:r>
                <a:t>KON</a:t>
              </a:r>
            </a:p>
          </p:txBody>
        </p:sp>
        <p:sp>
          <p:nvSpPr>
            <p:cNvPr id="571" name="MIN"/>
            <p:cNvSpPr/>
            <p:nvPr/>
          </p:nvSpPr>
          <p:spPr>
            <a:xfrm>
              <a:off x="3443950" y="2019367"/>
              <a:ext cx="801790" cy="4497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noAutofit/>
            </a:bodyPr>
            <a:lstStyle>
              <a:lvl1pPr>
                <a:defRPr sz="2400">
                  <a:latin typeface="Arial"/>
                  <a:ea typeface="Arial"/>
                  <a:cs typeface="Arial"/>
                  <a:sym typeface="Arial"/>
                </a:defRPr>
              </a:lvl1pPr>
            </a:lstStyle>
            <a:p>
              <a:pPr/>
              <a:r>
                <a:t>MIN</a:t>
              </a:r>
            </a:p>
          </p:txBody>
        </p:sp>
        <p:sp>
          <p:nvSpPr>
            <p:cNvPr id="572" name="interne Validität"/>
            <p:cNvSpPr/>
            <p:nvPr/>
          </p:nvSpPr>
          <p:spPr>
            <a:xfrm>
              <a:off x="1672519" y="1402460"/>
              <a:ext cx="1376788" cy="78592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t">
              <a:noAutofit/>
            </a:bodyPr>
            <a:lstStyle/>
            <a:p>
              <a:pPr>
                <a:defRPr sz="2400">
                  <a:latin typeface="Arial"/>
                  <a:ea typeface="Arial"/>
                  <a:cs typeface="Arial"/>
                  <a:sym typeface="Arial"/>
                </a:defRPr>
              </a:pPr>
              <a:r>
                <a:t>interne</a:t>
              </a:r>
              <a:br/>
              <a:r>
                <a:t>Validität</a:t>
              </a:r>
            </a:p>
          </p:txBody>
        </p:sp>
      </p:grpSp>
      <p:sp>
        <p:nvSpPr>
          <p:cNvPr id="574" name="MAXimiere die Primärvarianz (Behandlungsvarianz): Wähle die Stufen der UV so, dass möglichst große Unterschiede in der AV zwischen den Gruppen entstehen.…"/>
          <p:cNvSpPr txBox="1"/>
          <p:nvPr/>
        </p:nvSpPr>
        <p:spPr>
          <a:xfrm>
            <a:off x="303276" y="5630502"/>
            <a:ext cx="11779038" cy="283599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800"/>
              </a:spcBef>
              <a:buClr>
                <a:schemeClr val="accent5"/>
              </a:buClr>
              <a:buSzPct val="70000"/>
              <a:buFont typeface="Arial"/>
              <a:buChar char="▶︎"/>
              <a:defRPr sz="2400"/>
            </a:pPr>
            <a:r>
              <a:rPr>
                <a:latin typeface="Roboto Condensed Bold"/>
                <a:ea typeface="Roboto Condensed Bold"/>
                <a:cs typeface="Roboto Condensed Bold"/>
                <a:sym typeface="Roboto Condensed Bold"/>
              </a:rPr>
              <a:t>MAX</a:t>
            </a:r>
            <a:r>
              <a:t>imiere die </a:t>
            </a:r>
            <a:r>
              <a:rPr i="1"/>
              <a:t>Primärvarianz</a:t>
            </a:r>
            <a:r>
              <a:t> (</a:t>
            </a:r>
            <a:r>
              <a:rPr i="1"/>
              <a:t>Behandlungsvarianz</a:t>
            </a:r>
            <a:r>
              <a:t>): Wähle die Stufen der UV so, dass möglichst große Unterschiede in der AV zwischen den Gruppen entstehen.</a:t>
            </a:r>
          </a:p>
          <a:p>
            <a:pPr marL="381000" indent="-381000">
              <a:spcBef>
                <a:spcPts val="800"/>
              </a:spcBef>
              <a:buClr>
                <a:schemeClr val="accent5"/>
              </a:buClr>
              <a:buSzPct val="70000"/>
              <a:buFont typeface="Arial"/>
              <a:buChar char="▶︎"/>
              <a:defRPr sz="2400"/>
            </a:pPr>
            <a:r>
              <a:rPr>
                <a:latin typeface="Roboto Condensed Bold"/>
                <a:ea typeface="Roboto Condensed Bold"/>
                <a:cs typeface="Roboto Condensed Bold"/>
                <a:sym typeface="Roboto Condensed Bold"/>
              </a:rPr>
              <a:t>KON</a:t>
            </a:r>
            <a:r>
              <a:t>trolliere die </a:t>
            </a:r>
            <a:r>
              <a:rPr i="1"/>
              <a:t>Sekundärvarianz</a:t>
            </a:r>
            <a:r>
              <a:t> (</a:t>
            </a:r>
            <a:r>
              <a:rPr i="1"/>
              <a:t>Systematischer Fehler</a:t>
            </a:r>
            <a:r>
              <a:t>): Sorge dafür, dass systematische Fehler (bekannte Störvariablen) in allen Gruppen gleich wirken und bestimme deren Einfluss.</a:t>
            </a:r>
          </a:p>
          <a:p>
            <a:pPr marL="381000" indent="-381000">
              <a:spcBef>
                <a:spcPts val="800"/>
              </a:spcBef>
              <a:buClr>
                <a:schemeClr val="accent5"/>
              </a:buClr>
              <a:buSzPct val="70000"/>
              <a:buFont typeface="Arial"/>
              <a:buChar char="▶︎"/>
              <a:defRPr sz="2400"/>
            </a:pPr>
            <a:r>
              <a:rPr>
                <a:latin typeface="Roboto Condensed Bold"/>
                <a:ea typeface="Roboto Condensed Bold"/>
                <a:cs typeface="Roboto Condensed Bold"/>
                <a:sym typeface="Roboto Condensed Bold"/>
              </a:rPr>
              <a:t>MIN</a:t>
            </a:r>
            <a:r>
              <a:t>imiere die </a:t>
            </a:r>
            <a:r>
              <a:rPr i="1"/>
              <a:t>Fehlervarianz</a:t>
            </a:r>
            <a:r>
              <a:t> (</a:t>
            </a:r>
            <a:r>
              <a:rPr i="1"/>
              <a:t>Zufallsfehler</a:t>
            </a:r>
            <a:r>
              <a:t>): Vermeide unsystematische (zufällige) Merkmalsfluktuationen auf Seiten der Versuchssituation, der Datenerfassung und der Datenverarbeitung.</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Maximiere die Primärvarianz…"/>
          <p:cNvSpPr/>
          <p:nvPr/>
        </p:nvSpPr>
        <p:spPr>
          <a:xfrm>
            <a:off x="112134" y="1361292"/>
            <a:ext cx="12557013" cy="78740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marL="244475" indent="-244475">
              <a:lnSpc>
                <a:spcPct val="90000"/>
              </a:lnSpc>
              <a:spcBef>
                <a:spcPts val="1700"/>
              </a:spcBef>
              <a:buClr>
                <a:srgbClr val="23A092"/>
              </a:buClr>
              <a:buSzPct val="100000"/>
              <a:buChar char="▪"/>
              <a:defRPr b="1" sz="2200">
                <a:solidFill>
                  <a:srgbClr val="00998A"/>
                </a:solidFill>
                <a:latin typeface="Arial"/>
                <a:ea typeface="Arial"/>
                <a:cs typeface="Arial"/>
                <a:sym typeface="Arial"/>
              </a:defRPr>
            </a:pPr>
            <a:r>
              <a:rPr u="sng">
                <a:solidFill>
                  <a:srgbClr val="262626"/>
                </a:solidFill>
              </a:rPr>
              <a:t>Max</a:t>
            </a:r>
            <a:r>
              <a:rPr>
                <a:solidFill>
                  <a:srgbClr val="262626"/>
                </a:solidFill>
              </a:rPr>
              <a:t>imiere die Primärvarianz</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Wahl von Extremgruppen</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Intensivierung des Stimulusmaterials</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Manipulationskontrolle</a:t>
            </a:r>
            <a:br/>
          </a:p>
          <a:p>
            <a:pPr marL="244475" indent="-244475">
              <a:lnSpc>
                <a:spcPct val="90000"/>
              </a:lnSpc>
              <a:spcBef>
                <a:spcPts val="1700"/>
              </a:spcBef>
              <a:buClr>
                <a:srgbClr val="23A092"/>
              </a:buClr>
              <a:buSzPct val="100000"/>
              <a:buChar char="▪"/>
              <a:defRPr b="1" sz="2200">
                <a:solidFill>
                  <a:srgbClr val="00998A"/>
                </a:solidFill>
                <a:latin typeface="Arial"/>
                <a:ea typeface="Arial"/>
                <a:cs typeface="Arial"/>
                <a:sym typeface="Arial"/>
              </a:defRPr>
            </a:pPr>
            <a:r>
              <a:rPr u="sng">
                <a:solidFill>
                  <a:srgbClr val="262626"/>
                </a:solidFill>
              </a:rPr>
              <a:t>Kon</a:t>
            </a:r>
            <a:r>
              <a:rPr>
                <a:solidFill>
                  <a:srgbClr val="262626"/>
                </a:solidFill>
              </a:rPr>
              <a:t>trolliere die Sekundärvarianz (systematischer Fehler) </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Coverstory und Verblindung</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Konstanthaltung eines Störfaktors für alle Versuchsgruppen und experimentellen Bedingungen</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Randomisierung der Probanden und der Bedingungen</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Umwandlung eines Störfaktors in eine weitere experimentelle UV („Kontrollvariable“)</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Elimination des Störfaktors (z. B. schalldichter Raum)</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Ausbalancieren (in jeder Gruppe z. B. die Hälfte in den lauten und die Hälfte in leisen Raum)</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Nachträgliche statistische Kontrolle: Kovarianzanalyse</a:t>
            </a:r>
            <a:br/>
          </a:p>
          <a:p>
            <a:pPr marL="244475" indent="-244475">
              <a:lnSpc>
                <a:spcPct val="90000"/>
              </a:lnSpc>
              <a:spcBef>
                <a:spcPts val="1700"/>
              </a:spcBef>
              <a:buClr>
                <a:srgbClr val="23A092"/>
              </a:buClr>
              <a:buSzPct val="100000"/>
              <a:buChar char="▪"/>
              <a:defRPr b="1" sz="2200">
                <a:solidFill>
                  <a:srgbClr val="00998A"/>
                </a:solidFill>
                <a:latin typeface="Arial"/>
                <a:ea typeface="Arial"/>
                <a:cs typeface="Arial"/>
                <a:sym typeface="Arial"/>
              </a:defRPr>
            </a:pPr>
            <a:r>
              <a:rPr u="sng">
                <a:solidFill>
                  <a:srgbClr val="262626"/>
                </a:solidFill>
              </a:rPr>
              <a:t>Min</a:t>
            </a:r>
            <a:r>
              <a:rPr>
                <a:solidFill>
                  <a:srgbClr val="262626"/>
                </a:solidFill>
              </a:rPr>
              <a:t>imiere die Fehlervarianz (unsystematischer Fehler)</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Wahl eines Wiederholungs-Versuchsplans</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Anheben der Standardisierung der Untersuchungssituation</a:t>
            </a:r>
          </a:p>
          <a:p>
            <a:pPr lvl="2" marL="514350" indent="-244475">
              <a:lnSpc>
                <a:spcPct val="90000"/>
              </a:lnSpc>
              <a:spcBef>
                <a:spcPts val="800"/>
              </a:spcBef>
              <a:buClr>
                <a:srgbClr val="00998A"/>
              </a:buClr>
              <a:buSzPct val="90000"/>
              <a:buChar char="▪"/>
              <a:defRPr sz="2200">
                <a:latin typeface="Arial"/>
                <a:ea typeface="Arial"/>
                <a:cs typeface="Arial"/>
                <a:sym typeface="Arial"/>
              </a:defRPr>
            </a:pPr>
            <a:r>
              <a:t>Erhöhung der Zuverlässigkeit und Gültigkeit des </a:t>
            </a:r>
            <a:br/>
            <a:r>
              <a:t>Messinstruments</a:t>
            </a:r>
          </a:p>
        </p:txBody>
      </p:sp>
      <p:sp>
        <p:nvSpPr>
          <p:cNvPr id="57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578" name="Sicherung der internen Validität: Das Max-Kon-Min-Prinzip"/>
          <p:cNvSpPr txBox="1"/>
          <p:nvPr>
            <p:ph type="body" idx="21"/>
          </p:nvPr>
        </p:nvSpPr>
        <p:spPr>
          <a:prstGeom prst="rect">
            <a:avLst/>
          </a:prstGeom>
        </p:spPr>
        <p:txBody>
          <a:bodyPr/>
          <a:lstStyle>
            <a:lvl1pPr marL="115570" marR="115570" indent="115570" defTabSz="1183436">
              <a:defRPr sz="5642"/>
            </a:lvl1pPr>
          </a:lstStyle>
          <a:p>
            <a:pPr/>
            <a:r>
              <a:t>Sicherung der internen Validität: Das Max-Kon-Min-Prinzip</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81" name="Taxonomie an Kontrolltechniken"/>
          <p:cNvSpPr txBox="1"/>
          <p:nvPr>
            <p:ph type="body" idx="21"/>
          </p:nvPr>
        </p:nvSpPr>
        <p:spPr>
          <a:prstGeom prst="rect">
            <a:avLst/>
          </a:prstGeom>
        </p:spPr>
        <p:txBody>
          <a:bodyPr/>
          <a:lstStyle/>
          <a:p>
            <a:pPr/>
            <a:r>
              <a:t>Taxonomie an Kontrolltechniken</a:t>
            </a:r>
          </a:p>
        </p:txBody>
      </p:sp>
      <p:pic>
        <p:nvPicPr>
          <p:cNvPr id="582" name="Bild" descr="Bild"/>
          <p:cNvPicPr>
            <a:picLocks noChangeAspect="1"/>
          </p:cNvPicPr>
          <p:nvPr/>
        </p:nvPicPr>
        <p:blipFill>
          <a:blip r:embed="rId2">
            <a:extLst/>
          </a:blip>
          <a:srcRect l="3013" t="3586" r="5265" b="9760"/>
          <a:stretch>
            <a:fillRect/>
          </a:stretch>
        </p:blipFill>
        <p:spPr>
          <a:xfrm>
            <a:off x="2641859" y="2313683"/>
            <a:ext cx="6974326" cy="4557649"/>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585" name="MAXimierung der Primärvarianz"/>
          <p:cNvSpPr txBox="1"/>
          <p:nvPr>
            <p:ph type="body" idx="21"/>
          </p:nvPr>
        </p:nvSpPr>
        <p:spPr>
          <a:prstGeom prst="rect">
            <a:avLst/>
          </a:prstGeom>
        </p:spPr>
        <p:txBody>
          <a:bodyPr/>
          <a:lstStyle/>
          <a:p>
            <a:pPr/>
            <a:r>
              <a:t>MAXimierung der Primärvarianz</a:t>
            </a:r>
          </a:p>
        </p:txBody>
      </p:sp>
      <p:sp>
        <p:nvSpPr>
          <p:cNvPr id="586" name="Wähle die Stufen der UV so, dass möglichst große Unterschiede in der AV zwischen den Gruppen entstehen.…"/>
          <p:cNvSpPr txBox="1"/>
          <p:nvPr>
            <p:ph type="body" idx="22"/>
          </p:nvPr>
        </p:nvSpPr>
        <p:spPr>
          <a:prstGeom prst="rect">
            <a:avLst/>
          </a:prstGeom>
        </p:spPr>
        <p:txBody>
          <a:bodyPr/>
          <a:lstStyle/>
          <a:p>
            <a:pPr/>
            <a:r>
              <a:t>Wähle die Stufen der UV so, dass möglichst große Unterschiede in der AV zwischen den Gruppen entstehen. </a:t>
            </a:r>
          </a:p>
          <a:p>
            <a:pPr/>
            <a:r>
              <a:t>Kontrolltechniken:</a:t>
            </a:r>
          </a:p>
          <a:p>
            <a:pPr/>
            <a:r>
              <a:t>Wahl von mehreren Bedingungen (&gt; 2 Stufen), „optimale Stufen“</a:t>
            </a:r>
          </a:p>
          <a:p>
            <a:pPr/>
            <a:r>
              <a:t>Wahl von mehrfaktoriellen Designs (Umwandlung eines Störfaktors in eine weitere Variable („Kontrollvariable)</a:t>
            </a:r>
            <a:br/>
            <a:r>
              <a:t>Achtung: Bei mehr als 2 Faktoren wird die Interpretation von Wechselwirkungen problematisch!</a:t>
            </a:r>
          </a:p>
          <a:p>
            <a:pPr/>
            <a:r>
              <a:t>Wahl von extremen Bedingungen („Extremgruppen“)</a:t>
            </a:r>
            <a:br/>
            <a:r>
              <a:t>Achtung: Gefahr von Trivialergebnissen!</a:t>
            </a:r>
          </a:p>
          <a:p>
            <a:pPr/>
            <a:r>
              <a:t>Ziel: Effekte der UV durch die Versuchsplanung möglichst „maximal“ zum Vorschein bringen</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589" name="KONtrolle der Sekundärvarianz - Überblick"/>
          <p:cNvSpPr txBox="1"/>
          <p:nvPr>
            <p:ph type="body" idx="21"/>
          </p:nvPr>
        </p:nvSpPr>
        <p:spPr>
          <a:prstGeom prst="rect">
            <a:avLst/>
          </a:prstGeom>
        </p:spPr>
        <p:txBody>
          <a:bodyPr/>
          <a:lstStyle/>
          <a:p>
            <a:pPr/>
            <a:r>
              <a:t>KONtrolle der Sekundärvarianz - Überblick</a:t>
            </a:r>
          </a:p>
        </p:txBody>
      </p:sp>
      <p:sp>
        <p:nvSpPr>
          <p:cNvPr id="590" name="Sorge dafür, dass systematische Fehler (bekannte Störvariablen) in allen Gruppen gleich wirken und/oder bestimme deren Einfluss.…"/>
          <p:cNvSpPr txBox="1"/>
          <p:nvPr>
            <p:ph type="body" idx="22"/>
          </p:nvPr>
        </p:nvSpPr>
        <p:spPr>
          <a:prstGeom prst="rect">
            <a:avLst/>
          </a:prstGeom>
        </p:spPr>
        <p:txBody>
          <a:bodyPr/>
          <a:lstStyle/>
          <a:p>
            <a:pPr/>
            <a:r>
              <a:t>Sorge dafür, dass systematische Fehler (bekannte Störvariablen) in allen Gruppen gleich wirken und/oder bestimme deren Einfluss.</a:t>
            </a:r>
          </a:p>
          <a:p>
            <a:pPr/>
            <a:r>
              <a:t>Kontrolltechniken: </a:t>
            </a:r>
          </a:p>
          <a:p>
            <a:pPr lvl="1" marL="774700" indent="-190500">
              <a:buClr>
                <a:schemeClr val="accent5"/>
              </a:buClr>
              <a:buFont typeface="Arial"/>
              <a:buChar char="▶︎"/>
            </a:pPr>
            <a:r>
              <a:t>vor der Datenerhebung: </a:t>
            </a:r>
          </a:p>
          <a:p>
            <a:pPr lvl="1" marL="774700" indent="-190500">
              <a:buClr>
                <a:schemeClr val="accent5"/>
              </a:buClr>
              <a:buFont typeface="Arial"/>
              <a:buChar char="▶︎"/>
            </a:pPr>
            <a:r>
              <a:t>Umwandlung von Sekundärvarianz bzw. Störvariable in UV </a:t>
            </a:r>
          </a:p>
          <a:p>
            <a:pPr lvl="1" marL="774700" indent="-190500">
              <a:buClr>
                <a:schemeClr val="accent5"/>
              </a:buClr>
              <a:buFont typeface="Arial"/>
              <a:buChar char="▶︎"/>
            </a:pPr>
            <a:r>
              <a:t>Randomisierung oder Parallelisierung (Blockbildung/Schichtung) </a:t>
            </a:r>
          </a:p>
          <a:p>
            <a:pPr lvl="1" marL="774700" indent="-190500">
              <a:buClr>
                <a:schemeClr val="accent5"/>
              </a:buClr>
              <a:buFont typeface="Arial"/>
              <a:buChar char="▶︎"/>
            </a:pPr>
            <a:r>
              <a:t>Messwiederholung</a:t>
            </a:r>
          </a:p>
          <a:p>
            <a:pPr/>
            <a:r>
              <a:t>während der Datenerhebung: Konstanthaltung</a:t>
            </a:r>
          </a:p>
          <a:p>
            <a:pPr/>
            <a:r>
              <a:t>nach der Datenerhebung: Kovarianzanalystische Kontrolle</a:t>
            </a:r>
          </a:p>
          <a:p>
            <a:pPr/>
            <a:r>
              <a:t>Ziel: Effekte von „Nicht-UVn“, die als Störvariablen einen systematischen Einfluss haben können, bestmöglich unter Kontrolle halten.</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593" name="KONtrolle der Sekundärvarianz vor der Datenerhebung I"/>
          <p:cNvSpPr txBox="1"/>
          <p:nvPr>
            <p:ph type="body" idx="21"/>
          </p:nvPr>
        </p:nvSpPr>
        <p:spPr>
          <a:prstGeom prst="rect">
            <a:avLst/>
          </a:prstGeom>
        </p:spPr>
        <p:txBody>
          <a:bodyPr/>
          <a:lstStyle>
            <a:lvl1pPr marL="120650" marR="120650" indent="120650" defTabSz="1235455">
              <a:defRPr sz="5890"/>
            </a:lvl1pPr>
          </a:lstStyle>
          <a:p>
            <a:pPr/>
            <a:r>
              <a:t>KONtrolle der Sekundärvarianz vor der Datenerhebung I</a:t>
            </a:r>
          </a:p>
        </p:txBody>
      </p:sp>
      <p:sp>
        <p:nvSpPr>
          <p:cNvPr id="594" name="Umwandlung von Störvariablen in zusätzliche UVs…"/>
          <p:cNvSpPr txBox="1"/>
          <p:nvPr>
            <p:ph type="body" idx="22"/>
          </p:nvPr>
        </p:nvSpPr>
        <p:spPr>
          <a:prstGeom prst="rect">
            <a:avLst/>
          </a:prstGeom>
        </p:spPr>
        <p:txBody>
          <a:bodyPr/>
          <a:lstStyle/>
          <a:p>
            <a:pPr marL="127000" indent="0">
              <a:buClrTx/>
              <a:buSzTx/>
              <a:buFontTx/>
              <a:buNone/>
              <a:defRPr>
                <a:latin typeface="Roboto Condensed Bold"/>
                <a:ea typeface="Roboto Condensed Bold"/>
                <a:cs typeface="Roboto Condensed Bold"/>
                <a:sym typeface="Roboto Condensed Bold"/>
              </a:defRPr>
            </a:pPr>
            <a:r>
              <a:t>Umwandlung von Störvariablen in zusätzliche UVs</a:t>
            </a:r>
          </a:p>
          <a:p>
            <a:pPr/>
            <a:r>
              <a:t>Vorgehen: </a:t>
            </a:r>
          </a:p>
          <a:p>
            <a:pPr lvl="1" marL="774700" indent="-190500">
              <a:buClr>
                <a:schemeClr val="accent5"/>
              </a:buClr>
              <a:buFont typeface="Arial"/>
              <a:buChar char="▶︎"/>
            </a:pPr>
            <a:r>
              <a:t>Umwandlung einer Störvariablen in zusätzliche UV </a:t>
            </a:r>
          </a:p>
          <a:p>
            <a:pPr lvl="1" marL="774700" indent="-190500">
              <a:buClr>
                <a:schemeClr val="accent5"/>
              </a:buClr>
              <a:buFont typeface="Arial"/>
              <a:buChar char="▶︎"/>
            </a:pPr>
            <a:r>
              <a:t>Beispiele: Alter, Geschlecht, Intelligenz, Schulbildung, Vorwissen</a:t>
            </a:r>
          </a:p>
          <a:p>
            <a:pPr lvl="1" marL="774700" indent="-190500">
              <a:buClr>
                <a:schemeClr val="accent5"/>
              </a:buClr>
              <a:buFont typeface="Arial"/>
              <a:buChar char="▶︎"/>
            </a:pPr>
            <a:r>
              <a:t>Ziel: Kontrolle von Störvariablen (z. B. interindividuelle Varianz)</a:t>
            </a:r>
          </a:p>
          <a:p>
            <a:pPr/>
            <a:r>
              <a:t>Vorteile:</a:t>
            </a:r>
          </a:p>
          <a:p>
            <a:pPr lvl="1" marL="774700" indent="-190500">
              <a:buClr>
                <a:schemeClr val="accent5"/>
              </a:buClr>
              <a:buFont typeface="Arial"/>
              <a:buChar char="▶︎"/>
            </a:pPr>
            <a:r>
              <a:t>Zusätzliche Informationen über Störvariablen</a:t>
            </a:r>
          </a:p>
          <a:p>
            <a:pPr lvl="1" marL="774700" indent="-190500">
              <a:buClr>
                <a:schemeClr val="accent5"/>
              </a:buClr>
              <a:buFont typeface="Arial"/>
              <a:buChar char="▶︎"/>
            </a:pPr>
            <a:r>
              <a:t>Aus umgewandelter UV resultierende Varianz kann aus Gesamtvarianz herausgerechnet werden (z. B. Kovarianzanalyse in der Datenauswertung)</a:t>
            </a:r>
          </a:p>
          <a:p>
            <a:pPr/>
            <a:r>
              <a:t>Nachteil:</a:t>
            </a:r>
          </a:p>
          <a:p>
            <a:pPr lvl="1" marL="774700" indent="-190500">
              <a:buClr>
                <a:schemeClr val="accent5"/>
              </a:buClr>
              <a:buFont typeface="Arial"/>
              <a:buChar char="▶︎"/>
            </a:pPr>
            <a:r>
              <a:t>Kenntnis über Störvariablen, die mit AV korrelieren, wird benötigt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6" name="Wir wollen Signal, nicht Rauschen"/>
          <p:cNvSpPr txBox="1"/>
          <p:nvPr>
            <p:ph type="body" idx="21"/>
          </p:nvPr>
        </p:nvSpPr>
        <p:spPr>
          <a:prstGeom prst="rect">
            <a:avLst/>
          </a:prstGeom>
        </p:spPr>
        <p:txBody>
          <a:bodyPr/>
          <a:lstStyle/>
          <a:p>
            <a:pPr/>
            <a:r>
              <a:t>Wir wollen Signal, nicht Rauschen</a:t>
            </a:r>
          </a:p>
        </p:txBody>
      </p:sp>
      <p:pic>
        <p:nvPicPr>
          <p:cNvPr id="157" name="Rplot14.pdf" descr="Rplot14.pdf"/>
          <p:cNvPicPr>
            <a:picLocks noChangeAspect="1"/>
          </p:cNvPicPr>
          <p:nvPr/>
        </p:nvPicPr>
        <p:blipFill>
          <a:blip r:embed="rId2">
            <a:extLst/>
          </a:blip>
          <a:stretch>
            <a:fillRect/>
          </a:stretch>
        </p:blipFill>
        <p:spPr>
          <a:xfrm>
            <a:off x="1927471" y="2485365"/>
            <a:ext cx="8545905" cy="5697270"/>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597" name="KONtrolle der Sekundärvarianz vor der Datenerhebung II"/>
          <p:cNvSpPr txBox="1"/>
          <p:nvPr>
            <p:ph type="body" idx="21"/>
          </p:nvPr>
        </p:nvSpPr>
        <p:spPr>
          <a:prstGeom prst="rect">
            <a:avLst/>
          </a:prstGeom>
        </p:spPr>
        <p:txBody>
          <a:bodyPr/>
          <a:lstStyle>
            <a:lvl1pPr marL="119379" marR="119379" indent="119379" defTabSz="1222451">
              <a:defRPr sz="5828"/>
            </a:lvl1pPr>
          </a:lstStyle>
          <a:p>
            <a:pPr/>
            <a:r>
              <a:t>KONtrolle der Sekundärvarianz vor der Datenerhebung II</a:t>
            </a:r>
          </a:p>
        </p:txBody>
      </p:sp>
      <p:sp>
        <p:nvSpPr>
          <p:cNvPr id="598" name="Randomisierung…"/>
          <p:cNvSpPr txBox="1"/>
          <p:nvPr>
            <p:ph type="body" idx="22"/>
          </p:nvPr>
        </p:nvSpPr>
        <p:spPr>
          <a:prstGeom prst="rect">
            <a:avLst/>
          </a:prstGeom>
        </p:spPr>
        <p:txBody>
          <a:bodyPr/>
          <a:lstStyle/>
          <a:p>
            <a:pPr marL="127000" indent="0">
              <a:buClrTx/>
              <a:buSzTx/>
              <a:buFontTx/>
              <a:buNone/>
              <a:defRPr>
                <a:latin typeface="Roboto Condensed Bold"/>
                <a:ea typeface="Roboto Condensed Bold"/>
                <a:cs typeface="Roboto Condensed Bold"/>
                <a:sym typeface="Roboto Condensed Bold"/>
              </a:defRPr>
            </a:pPr>
            <a:r>
              <a:t>Randomisierung</a:t>
            </a:r>
          </a:p>
          <a:p>
            <a:pPr/>
            <a:r>
              <a:t>Annahme: Gebildete Zufallsstichproben, die derselben Population entstammen, gleichen einander weitgehend</a:t>
            </a:r>
          </a:p>
          <a:p>
            <a:pPr/>
            <a:r>
              <a:t>Vorgehen:</a:t>
            </a:r>
          </a:p>
          <a:p>
            <a:pPr lvl="1" marL="774700" indent="-190500">
              <a:buClr>
                <a:schemeClr val="accent5"/>
              </a:buClr>
              <a:buFont typeface="Arial"/>
              <a:buChar char="▶︎"/>
            </a:pPr>
            <a:r>
              <a:t>Zufällige Zuweisung der Probanden zu den Versuchsbedingungen</a:t>
            </a:r>
          </a:p>
          <a:p>
            <a:pPr lvl="1" marL="774700" indent="-190500">
              <a:buClr>
                <a:schemeClr val="accent5"/>
              </a:buClr>
              <a:buFont typeface="Arial"/>
              <a:buChar char="▶︎"/>
            </a:pPr>
            <a:r>
              <a:t>Beispiele: Münzwurf, Loseziehen, Zufallszahlentabelle</a:t>
            </a:r>
          </a:p>
          <a:p>
            <a:pPr/>
            <a:r>
              <a:t>Vorteil:</a:t>
            </a:r>
          </a:p>
          <a:p>
            <a:pPr lvl="1" marL="774700" indent="-190500">
              <a:buClr>
                <a:schemeClr val="accent5"/>
              </a:buClr>
              <a:buFont typeface="Arial"/>
              <a:buChar char="▶︎"/>
            </a:pPr>
            <a:r>
              <a:t>Anwendung, wenn Vielzahl möglicher Störvariablen kontrolliert werden soll, über deren Effekt nichts Genaueres bekannt ist</a:t>
            </a:r>
          </a:p>
          <a:p>
            <a:pPr lvl="1" marL="774700" indent="-190500">
              <a:buClr>
                <a:schemeClr val="accent5"/>
              </a:buClr>
              <a:buFont typeface="Arial"/>
              <a:buChar char="▶︎"/>
            </a:pPr>
            <a:r>
              <a:t>Unbekannte Unbekannte werden automatisch mit kontrolliert (wenn man Glück hat!)</a:t>
            </a:r>
          </a:p>
          <a:p>
            <a:pPr/>
            <a:r>
              <a:t>Nachteile:</a:t>
            </a:r>
          </a:p>
          <a:p>
            <a:pPr lvl="1" marL="774700" indent="-190500">
              <a:buClr>
                <a:schemeClr val="accent5"/>
              </a:buClr>
              <a:buFont typeface="Arial"/>
              <a:buChar char="▶︎"/>
            </a:pPr>
            <a:r>
              <a:t>Nicht effektiv, wenn Stichproben klein sind</a:t>
            </a:r>
          </a:p>
          <a:p>
            <a:pPr lvl="1" marL="774700" indent="-190500">
              <a:buClr>
                <a:schemeClr val="accent5"/>
              </a:buClr>
              <a:buFont typeface="Arial"/>
              <a:buChar char="▶︎"/>
            </a:pPr>
            <a:r>
              <a:t>Vergleichbarkeit ist nie sicher, daher sollten die die relevanten Statistiken der Gruppen jeweils berichtet werden (z. B. Alter, Bildung, Persönlichkeit…)</a:t>
            </a:r>
          </a:p>
          <a:p>
            <a:pPr lvl="1" marL="774700" indent="-190500">
              <a:buClr>
                <a:schemeClr val="accent5"/>
              </a:buClr>
              <a:buFont typeface="Arial"/>
              <a:buChar char="▶︎"/>
            </a:pPr>
            <a:r>
              <a:t>Insgesamt ist Parallelisierung wahrscheinlich effektiver als Randomisierung*</a:t>
            </a:r>
          </a:p>
        </p:txBody>
      </p:sp>
      <p:sp>
        <p:nvSpPr>
          <p:cNvPr id="599" name="*Saint-Mont, U. (2015). Randomization Does Not Help Much, Comparability Does. PloS one, 10(7), e0132102."/>
          <p:cNvSpPr/>
          <p:nvPr/>
        </p:nvSpPr>
        <p:spPr>
          <a:xfrm>
            <a:off x="133686" y="8760287"/>
            <a:ext cx="8809978" cy="327433"/>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defTabSz="457200">
              <a:lnSpc>
                <a:spcPts val="3000"/>
              </a:lnSpc>
              <a:defRPr sz="1400" u="sng">
                <a:solidFill>
                  <a:srgbClr val="232323"/>
                </a:solidFill>
                <a:uFill>
                  <a:solidFill>
                    <a:srgbClr val="0070C0"/>
                  </a:solidFill>
                </a:uFill>
                <a:latin typeface="Arial"/>
                <a:ea typeface="Arial"/>
                <a:cs typeface="Arial"/>
                <a:sym typeface="Arial"/>
              </a:defRPr>
            </a:pPr>
            <a:r>
              <a:t>*Saint-Mont, U. (2015). Randomization Does Not Help Much, Comparability Does. </a:t>
            </a:r>
            <a:r>
              <a:rPr i="1"/>
              <a:t>PloS one</a:t>
            </a:r>
            <a:r>
              <a:t>, </a:t>
            </a:r>
            <a:r>
              <a:rPr i="1"/>
              <a:t>10</a:t>
            </a:r>
            <a:r>
              <a:t>(7), e0132102.</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602" name="Blocking (Stratifizierung)"/>
          <p:cNvSpPr txBox="1"/>
          <p:nvPr>
            <p:ph type="body" idx="21"/>
          </p:nvPr>
        </p:nvSpPr>
        <p:spPr>
          <a:prstGeom prst="rect">
            <a:avLst/>
          </a:prstGeom>
        </p:spPr>
        <p:txBody>
          <a:bodyPr/>
          <a:lstStyle/>
          <a:p>
            <a:pPr/>
            <a:r>
              <a:t>Blocking (Stratifizierung)</a:t>
            </a:r>
          </a:p>
        </p:txBody>
      </p:sp>
      <p:pic>
        <p:nvPicPr>
          <p:cNvPr id="603" name="Bild" descr="Bild"/>
          <p:cNvPicPr>
            <a:picLocks noChangeAspect="1"/>
          </p:cNvPicPr>
          <p:nvPr/>
        </p:nvPicPr>
        <p:blipFill>
          <a:blip r:embed="rId2">
            <a:extLst/>
          </a:blip>
          <a:stretch>
            <a:fillRect/>
          </a:stretch>
        </p:blipFill>
        <p:spPr>
          <a:xfrm>
            <a:off x="2009105" y="3431154"/>
            <a:ext cx="8850490" cy="1661726"/>
          </a:xfrm>
          <a:prstGeom prst="rect">
            <a:avLst/>
          </a:prstGeom>
          <a:ln w="12700">
            <a:miter lim="400000"/>
          </a:ln>
        </p:spPr>
      </p:pic>
      <p:sp>
        <p:nvSpPr>
          <p:cNvPr id="604" name="Beispiel"/>
          <p:cNvSpPr/>
          <p:nvPr/>
        </p:nvSpPr>
        <p:spPr>
          <a:xfrm rot="1374360">
            <a:off x="9919658" y="3367983"/>
            <a:ext cx="1466356" cy="605706"/>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defRPr sz="2400">
                <a:latin typeface="Arial"/>
                <a:ea typeface="Arial"/>
                <a:cs typeface="Arial"/>
                <a:sym typeface="Arial"/>
              </a:defRPr>
            </a:lvl1pPr>
          </a:lstStyle>
          <a:p>
            <a:pPr/>
            <a:r>
              <a:t>Beispiel</a:t>
            </a:r>
          </a:p>
        </p:txBody>
      </p:sp>
      <p:sp>
        <p:nvSpPr>
          <p:cNvPr id="605" name="Dreieck"/>
          <p:cNvSpPr/>
          <p:nvPr/>
        </p:nvSpPr>
        <p:spPr>
          <a:xfrm>
            <a:off x="2255906" y="5163083"/>
            <a:ext cx="8843672" cy="6581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21600" y="21600"/>
                </a:lnTo>
                <a:close/>
              </a:path>
            </a:pathLst>
          </a:custGeom>
          <a:solidFill>
            <a:srgbClr val="FFFFFF"/>
          </a:solidFill>
          <a:ln w="12700">
            <a:solidFill>
              <a:schemeClr val="accent1"/>
            </a:solidFill>
            <a:bevel/>
          </a:ln>
        </p:spPr>
        <p:txBody>
          <a:bodyPr lIns="65023" tIns="65023" rIns="65023" bIns="65023" anchor="ctr"/>
          <a:lstStyle/>
          <a:p>
            <a:pPr>
              <a:defRPr sz="3400">
                <a:latin typeface="Arial"/>
                <a:ea typeface="Arial"/>
                <a:cs typeface="Arial"/>
                <a:sym typeface="Arial"/>
              </a:defRPr>
            </a:pPr>
          </a:p>
        </p:txBody>
      </p:sp>
      <p:sp>
        <p:nvSpPr>
          <p:cNvPr id="606" name="z. B. Alter"/>
          <p:cNvSpPr/>
          <p:nvPr/>
        </p:nvSpPr>
        <p:spPr>
          <a:xfrm>
            <a:off x="2220808" y="5207373"/>
            <a:ext cx="1423415"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atin typeface="Arial"/>
                <a:ea typeface="Arial"/>
                <a:cs typeface="Arial"/>
                <a:sym typeface="Arial"/>
              </a:defRPr>
            </a:lvl1pPr>
          </a:lstStyle>
          <a:p>
            <a:pPr/>
            <a:r>
              <a:t>z. B. Alter</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609" name="KONtrolle der Sekundärvarianz vor der Datenerhebung III"/>
          <p:cNvSpPr txBox="1"/>
          <p:nvPr>
            <p:ph type="body" idx="21"/>
          </p:nvPr>
        </p:nvSpPr>
        <p:spPr>
          <a:prstGeom prst="rect">
            <a:avLst/>
          </a:prstGeom>
        </p:spPr>
        <p:txBody>
          <a:bodyPr/>
          <a:lstStyle>
            <a:lvl1pPr marL="118110" marR="118110" indent="118110" defTabSz="1209446">
              <a:defRPr sz="5766"/>
            </a:lvl1pPr>
          </a:lstStyle>
          <a:p>
            <a:pPr/>
            <a:r>
              <a:t>KONtrolle der Sekundärvarianz vor der Datenerhebung III</a:t>
            </a:r>
          </a:p>
        </p:txBody>
      </p:sp>
      <p:sp>
        <p:nvSpPr>
          <p:cNvPr id="610" name="Parallelisierung…"/>
          <p:cNvSpPr txBox="1"/>
          <p:nvPr>
            <p:ph type="body" idx="22"/>
          </p:nvPr>
        </p:nvSpPr>
        <p:spPr>
          <a:prstGeom prst="rect">
            <a:avLst/>
          </a:prstGeom>
        </p:spPr>
        <p:txBody>
          <a:bodyPr/>
          <a:lstStyle/>
          <a:p>
            <a:pPr marL="127000" indent="0">
              <a:buClrTx/>
              <a:buSzTx/>
              <a:buFontTx/>
              <a:buNone/>
              <a:defRPr>
                <a:latin typeface="Roboto Condensed Bold"/>
                <a:ea typeface="Roboto Condensed Bold"/>
                <a:cs typeface="Roboto Condensed Bold"/>
                <a:sym typeface="Roboto Condensed Bold"/>
              </a:defRPr>
            </a:pPr>
            <a:r>
              <a:t>Parallelisierung</a:t>
            </a:r>
          </a:p>
          <a:p>
            <a:pPr/>
            <a:r>
              <a:t>Spezialfall einer Umwandlung von Störvariablen in UV (z. B. Personenmerkmale wie Alter, Intelligenz)</a:t>
            </a:r>
          </a:p>
          <a:p>
            <a:pPr/>
            <a:r>
              <a:t>Zuordnung der Vpn zu den Versuchsbedingungen aufgrund der Merkmale, in denen man eine Einflussgröße auf die AV erwartet</a:t>
            </a:r>
            <a:br/>
          </a:p>
          <a:p>
            <a:pPr marL="127000" indent="0">
              <a:buClrTx/>
              <a:buSzTx/>
              <a:buFontTx/>
              <a:buNone/>
              <a:defRPr>
                <a:latin typeface="Roboto Condensed Bold"/>
                <a:ea typeface="Roboto Condensed Bold"/>
                <a:cs typeface="Roboto Condensed Bold"/>
                <a:sym typeface="Roboto Condensed Bold"/>
              </a:defRPr>
            </a:pPr>
            <a:r>
              <a:t>Blockbildung („Mischung“ aus Randomisierung und Parallelisierung)</a:t>
            </a:r>
          </a:p>
          <a:p>
            <a:pPr/>
            <a:r>
              <a:t>Auswahl von Vpn, die sich hinsichtlich Parallelisierungsmerkmal gleichen</a:t>
            </a:r>
          </a:p>
          <a:p>
            <a:pPr/>
            <a:r>
              <a:t>Aufstellen einer Rangreihe (bezogen auf Ausprägung des Parallelisierungsmerkmals)</a:t>
            </a:r>
          </a:p>
          <a:p>
            <a:pPr/>
            <a:r>
              <a:t>Bildung von “Blöcken” von Vpn mit jeweils benachbarten Rangplätzen</a:t>
            </a:r>
            <a:br/>
            <a:r>
              <a:t>(Gedanke: Vpn eines Blocks sind sich hinsichtlich Parallelisierungsmerkmal ähnlicher als Vpn aus unterschiedlichen Blöcken)</a:t>
            </a:r>
          </a:p>
          <a:p>
            <a:pPr/>
            <a:r>
              <a:t>Zuordnung der Vpn eines “Blocks” zu Versuchsbedingung erfolgt dann per Zufall (“Randomisierung”): “Statistische Zwillinge”</a:t>
            </a:r>
          </a:p>
        </p:txBody>
      </p:sp>
      <p:sp>
        <p:nvSpPr>
          <p:cNvPr id="611" name="Text"/>
          <p:cNvSpPr/>
          <p:nvPr/>
        </p:nvSpPr>
        <p:spPr>
          <a:xfrm>
            <a:off x="185452" y="1210168"/>
            <a:ext cx="11606926" cy="5511463"/>
          </a:xfrm>
          <a:prstGeom prst="rect">
            <a:avLst/>
          </a:prstGeom>
          <a:ln w="12700">
            <a:miter lim="400000"/>
          </a:ln>
        </p:spPr>
        <p:txBody>
          <a:bodyPr lIns="65023" tIns="65023" rIns="65023" bIns="65023">
            <a:spAutoFit/>
          </a:bodyPr>
          <a:lstStyle/>
          <a:p>
            <a:pPr>
              <a:spcBef>
                <a:spcPts val="1700"/>
              </a:spcBef>
              <a:defRPr b="1" sz="2200">
                <a:solidFill>
                  <a:srgbClr val="00998A"/>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614" name="KONtrolle der Sekundärvarianz vor der Datenerhebung IV"/>
          <p:cNvSpPr txBox="1"/>
          <p:nvPr>
            <p:ph type="body" idx="21"/>
          </p:nvPr>
        </p:nvSpPr>
        <p:spPr>
          <a:prstGeom prst="rect">
            <a:avLst/>
          </a:prstGeom>
        </p:spPr>
        <p:txBody>
          <a:bodyPr/>
          <a:lstStyle>
            <a:lvl1pPr marL="118110" marR="118110" indent="118110" defTabSz="1209446">
              <a:defRPr sz="5766"/>
            </a:lvl1pPr>
          </a:lstStyle>
          <a:p>
            <a:pPr/>
            <a:r>
              <a:t>KONtrolle der Sekundärvarianz vor der Datenerhebung IV</a:t>
            </a:r>
          </a:p>
        </p:txBody>
      </p:sp>
      <p:sp>
        <p:nvSpPr>
          <p:cNvPr id="615" name="Messwiederholung…"/>
          <p:cNvSpPr txBox="1"/>
          <p:nvPr>
            <p:ph type="body" idx="22"/>
          </p:nvPr>
        </p:nvSpPr>
        <p:spPr>
          <a:prstGeom prst="rect">
            <a:avLst/>
          </a:prstGeom>
        </p:spPr>
        <p:txBody>
          <a:bodyPr/>
          <a:lstStyle/>
          <a:p>
            <a:pPr marL="127000" indent="0">
              <a:buClrTx/>
              <a:buSzTx/>
              <a:buFontTx/>
              <a:buNone/>
              <a:defRPr>
                <a:latin typeface="Roboto Condensed Bold"/>
                <a:ea typeface="Roboto Condensed Bold"/>
                <a:cs typeface="Roboto Condensed Bold"/>
                <a:sym typeface="Roboto Condensed Bold"/>
              </a:defRPr>
            </a:pPr>
            <a:r>
              <a:t>Messwiederholung</a:t>
            </a:r>
          </a:p>
          <a:p>
            <a:pPr/>
            <a:r>
              <a:t>Vorgehen: Alle Vpn werden unter allen Versuchsbedingungen untersucht</a:t>
            </a:r>
          </a:p>
          <a:p>
            <a:pPr/>
            <a:r>
              <a:t>Ziel: Kontrolle der interindividuellen Varianz (keine interindividuellen Unterschiede zwischen Bedingungen)</a:t>
            </a:r>
          </a:p>
          <a:p>
            <a:pPr/>
            <a:r>
              <a:t>Vorteile:</a:t>
            </a:r>
          </a:p>
          <a:p>
            <a:pPr lvl="1" marL="774700" indent="-190500">
              <a:buClr>
                <a:schemeClr val="accent5"/>
              </a:buClr>
              <a:buFont typeface="Arial"/>
              <a:buChar char="▶︎"/>
            </a:pPr>
            <a:r>
              <a:t>Kenntnis über Personenvariablen, die mit AV korrelieren, nicht nötig</a:t>
            </a:r>
          </a:p>
          <a:p>
            <a:pPr lvl="1" marL="774700" indent="-190500">
              <a:buClr>
                <a:schemeClr val="accent5"/>
              </a:buClr>
              <a:buFont typeface="Arial"/>
              <a:buChar char="▶︎"/>
            </a:pPr>
            <a:r>
              <a:t>Versuchsdurchführung ist ökonomisch</a:t>
            </a:r>
          </a:p>
          <a:p>
            <a:pPr/>
            <a:r>
              <a:t>Nachteile:</a:t>
            </a:r>
          </a:p>
          <a:p>
            <a:pPr lvl="1" marL="774700" indent="-190500">
              <a:buClr>
                <a:schemeClr val="accent5"/>
              </a:buClr>
              <a:buFont typeface="Arial"/>
              <a:buChar char="▶︎"/>
            </a:pPr>
            <a:r>
              <a:t>Vpn sind keine “statische” Einheiten, die von Messung zu Messung konstant bleiben (z. B. Lernfähigkeit, Ermüdung)</a:t>
            </a:r>
          </a:p>
          <a:p>
            <a:pPr lvl="1" marL="774700" indent="-190500">
              <a:buClr>
                <a:schemeClr val="accent5"/>
              </a:buClr>
              <a:buFont typeface="Arial"/>
              <a:buChar char="▶︎"/>
            </a:pPr>
            <a:r>
              <a:t>erhöhter Aufwand (für Vpn)</a:t>
            </a:r>
          </a:p>
          <a:p>
            <a:pPr lvl="1" marL="774700" indent="-190500">
              <a:buClr>
                <a:schemeClr val="accent5"/>
              </a:buClr>
              <a:buFont typeface="Arial"/>
              <a:buChar char="▶︎"/>
            </a:pPr>
            <a:r>
              <a:t>Probleme bei abhängigen Untersuchungsplänen</a:t>
            </a:r>
          </a:p>
          <a:p>
            <a:pPr lvl="1" marL="774700" indent="-190500">
              <a:buClr>
                <a:schemeClr val="accent5"/>
              </a:buClr>
              <a:buFont typeface="Arial"/>
              <a:buChar char="▶︎"/>
            </a:pPr>
            <a:r>
              <a:t>Konfundierung zwischen den UVn und der gewählten  Darbietungsabfolge der Bedingungen</a:t>
            </a:r>
          </a:p>
          <a:p>
            <a:pPr lvl="1" marL="774700" indent="-190500">
              <a:buClr>
                <a:schemeClr val="accent5"/>
              </a:buClr>
              <a:buFont typeface="Arial"/>
              <a:buChar char="▶︎"/>
            </a:pPr>
            <a:r>
              <a:t>Übertragungseffekte („Carry-over Effekte“)</a:t>
            </a:r>
          </a:p>
          <a:p>
            <a:pPr/>
            <a:r>
              <a:t>Methode: Konstanthaltung von Zeiteffekten</a:t>
            </a:r>
          </a:p>
          <a:p>
            <a:pPr lvl="1" marL="774700" indent="-190500">
              <a:buClr>
                <a:schemeClr val="accent5"/>
              </a:buClr>
              <a:buFont typeface="Arial"/>
              <a:buChar char="▶︎"/>
            </a:pPr>
            <a:r>
              <a:t>Vollständige Permutation oder unvollständige Permutation aller möglichen Behandlungskombinationen</a:t>
            </a:r>
          </a:p>
        </p:txBody>
      </p:sp>
      <p:sp>
        <p:nvSpPr>
          <p:cNvPr id="616" name="Text"/>
          <p:cNvSpPr/>
          <p:nvPr/>
        </p:nvSpPr>
        <p:spPr>
          <a:xfrm>
            <a:off x="151273" y="1406363"/>
            <a:ext cx="12391778" cy="7482502"/>
          </a:xfrm>
          <a:prstGeom prst="rect">
            <a:avLst/>
          </a:prstGeom>
          <a:ln w="12700">
            <a:miter lim="400000"/>
          </a:ln>
        </p:spPr>
        <p:txBody>
          <a:bodyPr lIns="65023" tIns="65023" rIns="65023" bIns="65023">
            <a:spAutoFit/>
          </a:bodyPr>
          <a:lstStyle/>
          <a:p>
            <a:pPr>
              <a:spcBef>
                <a:spcPts val="800"/>
              </a:spcBef>
              <a:defRPr b="1" sz="2800">
                <a:solidFill>
                  <a:srgbClr val="00998A"/>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619" name="MINimierung der Fehlervarianz I"/>
          <p:cNvSpPr txBox="1"/>
          <p:nvPr>
            <p:ph type="body" idx="21"/>
          </p:nvPr>
        </p:nvSpPr>
        <p:spPr>
          <a:prstGeom prst="rect">
            <a:avLst/>
          </a:prstGeom>
        </p:spPr>
        <p:txBody>
          <a:bodyPr/>
          <a:lstStyle/>
          <a:p>
            <a:pPr/>
            <a:r>
              <a:t>MINimierung der Fehlervarianz I</a:t>
            </a:r>
          </a:p>
        </p:txBody>
      </p:sp>
      <p:sp>
        <p:nvSpPr>
          <p:cNvPr id="620" name="Vermeide unsystematische (zufällige) Merkmalsfluktuationen auf Seiten der Versuchssituation, der Datenerfassung und der Datenverarbeitung.…"/>
          <p:cNvSpPr txBox="1"/>
          <p:nvPr>
            <p:ph type="body" idx="22"/>
          </p:nvPr>
        </p:nvSpPr>
        <p:spPr>
          <a:prstGeom prst="rect">
            <a:avLst/>
          </a:prstGeom>
        </p:spPr>
        <p:txBody>
          <a:bodyPr/>
          <a:lstStyle/>
          <a:p>
            <a:pPr/>
            <a:r>
              <a:t>Vermeide unsystematische (zufällige) Merkmalsfluktuationen auf Seiten der Versuchssituation, der Datenerfassung und der Datenverarbeitung.</a:t>
            </a:r>
          </a:p>
          <a:p>
            <a:pPr/>
            <a:r>
              <a:t>Kontrolltechniken:</a:t>
            </a:r>
          </a:p>
          <a:p>
            <a:pPr/>
            <a:r>
              <a:t>Kontrollierte Untersuchungsbedingungen (Abschirmung, Eliminierung, Instruktion)</a:t>
            </a:r>
          </a:p>
          <a:p>
            <a:pPr/>
            <a:r>
              <a:t>Einsatz reliabler, valider und objektiver Erhebungsinstrumente (Beobachter, Messinstrumente)</a:t>
            </a:r>
          </a:p>
          <a:p>
            <a:pPr/>
            <a:r>
              <a:t>Doppelte Dateneingabe</a:t>
            </a:r>
          </a:p>
          <a:p>
            <a:pPr/>
            <a:r>
              <a:t>Ziel: Auswirkungen von unbekannten Störvariablen und (Daten-) Fehlern so klein wie möglich halten.</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623" name="MINimierung der Fehlervarianz II – Typische Störvariablen"/>
          <p:cNvSpPr txBox="1"/>
          <p:nvPr>
            <p:ph type="body" idx="21"/>
          </p:nvPr>
        </p:nvSpPr>
        <p:spPr>
          <a:prstGeom prst="rect">
            <a:avLst/>
          </a:prstGeom>
        </p:spPr>
        <p:txBody>
          <a:bodyPr/>
          <a:lstStyle>
            <a:lvl1pPr marL="116839" marR="116839" indent="116839" defTabSz="1196441">
              <a:defRPr sz="5704"/>
            </a:lvl1pPr>
          </a:lstStyle>
          <a:p>
            <a:pPr/>
            <a:r>
              <a:t>MINimierung der Fehlervarianz II – Typische Störvariablen</a:t>
            </a:r>
          </a:p>
        </p:txBody>
      </p:sp>
      <p:sp>
        <p:nvSpPr>
          <p:cNvPr id="624" name="Situation…"/>
          <p:cNvSpPr txBox="1"/>
          <p:nvPr>
            <p:ph type="body" idx="22"/>
          </p:nvPr>
        </p:nvSpPr>
        <p:spPr>
          <a:prstGeom prst="rect">
            <a:avLst/>
          </a:prstGeom>
        </p:spPr>
        <p:txBody>
          <a:bodyPr/>
          <a:lstStyle/>
          <a:p>
            <a:pPr/>
            <a:r>
              <a:t>Situation</a:t>
            </a:r>
          </a:p>
          <a:p>
            <a:pPr lvl="1" marL="774700" indent="-190500">
              <a:buClr>
                <a:schemeClr val="accent5"/>
              </a:buClr>
              <a:buFont typeface="Arial"/>
              <a:buChar char="▶︎"/>
            </a:pPr>
            <a:r>
              <a:t>Untersuchungsort und Untersuchungszeit</a:t>
            </a:r>
          </a:p>
          <a:p>
            <a:pPr lvl="1" marL="774700" indent="-190500">
              <a:buClr>
                <a:schemeClr val="accent5"/>
              </a:buClr>
              <a:buFont typeface="Arial"/>
              <a:buChar char="▶︎"/>
            </a:pPr>
            <a:r>
              <a:t>Atmosphäre (Technik, weißer Kittel, ...)</a:t>
            </a:r>
            <a:br/>
          </a:p>
          <a:p>
            <a:pPr/>
            <a:r>
              <a:t>Versuchsperson</a:t>
            </a:r>
          </a:p>
          <a:p>
            <a:pPr lvl="1" marL="774700" indent="-190500">
              <a:buClr>
                <a:schemeClr val="accent5"/>
              </a:buClr>
              <a:buFont typeface="Arial"/>
              <a:buChar char="▶︎"/>
            </a:pPr>
            <a:r>
              <a:t>Motivation: „Intelligente Vp“, soziale Erwünschtheit, Bewertungsangst</a:t>
            </a:r>
          </a:p>
          <a:p>
            <a:pPr lvl="1" marL="774700" indent="-190500">
              <a:buClr>
                <a:schemeClr val="accent5"/>
              </a:buClr>
              <a:buFont typeface="Arial"/>
              <a:buChar char="▶︎"/>
            </a:pPr>
            <a:r>
              <a:t>Erwartung: Placebo (daher: mind. Einfachblindversuch)</a:t>
            </a:r>
          </a:p>
          <a:p>
            <a:pPr lvl="1" marL="774700" indent="-190500">
              <a:buClr>
                <a:schemeClr val="accent5"/>
              </a:buClr>
              <a:buFont typeface="Arial"/>
              <a:buChar char="▶︎"/>
            </a:pPr>
            <a:r>
              <a:t>Prozesse in der Vp: Aktivierung – Ermüdung, Lernen – Übung</a:t>
            </a:r>
            <a:br/>
          </a:p>
          <a:p>
            <a:pPr/>
            <a:r>
              <a:t>Instruktion</a:t>
            </a:r>
          </a:p>
          <a:p>
            <a:pPr lvl="1" marL="774700" indent="-190500">
              <a:buClr>
                <a:schemeClr val="accent5"/>
              </a:buClr>
              <a:buFont typeface="Arial"/>
              <a:buChar char="▶︎"/>
            </a:pPr>
            <a:r>
              <a:t>Eine zentrale Rolle, um diese Störfaktoren zu eliminieren oder konstant zu halten, spielt die Instruktion der Versuchsteilnehmer.</a:t>
            </a:r>
          </a:p>
          <a:p>
            <a:pPr lvl="1" marL="774700" indent="-190500">
              <a:buClr>
                <a:schemeClr val="accent5"/>
              </a:buClr>
              <a:buFont typeface="Arial"/>
              <a:buChar char="▶︎"/>
            </a:pPr>
            <a:r>
              <a:t>Die Instruktion umfasst nicht nur den verbalen Anweisungsteil, sondern alle Versuchsumstände: die Umgebung, das Verhalten des Versuchsleiters, usw.</a:t>
            </a:r>
          </a:p>
          <a:p>
            <a:pPr lvl="1" marL="774700" indent="-190500">
              <a:buClr>
                <a:schemeClr val="accent5"/>
              </a:buClr>
              <a:buFont typeface="Arial"/>
              <a:buChar char="▶︎"/>
            </a:pPr>
            <a:r>
              <a:t>Die Instruktion sollte daher möglichst schriftlich ausformuliert und standardisiert sein.</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627" name="MINimierung der Fehlervarianz III – Typische Störvariablen"/>
          <p:cNvSpPr txBox="1"/>
          <p:nvPr>
            <p:ph type="body" idx="21"/>
          </p:nvPr>
        </p:nvSpPr>
        <p:spPr>
          <a:prstGeom prst="rect">
            <a:avLst/>
          </a:prstGeom>
        </p:spPr>
        <p:txBody>
          <a:bodyPr/>
          <a:lstStyle>
            <a:lvl1pPr marL="115570" marR="115570" indent="115570" defTabSz="1183436">
              <a:defRPr sz="5642"/>
            </a:lvl1pPr>
          </a:lstStyle>
          <a:p>
            <a:pPr/>
            <a:r>
              <a:t>MINimierung der Fehlervarianz III – Typische Störvariablen</a:t>
            </a:r>
          </a:p>
        </p:txBody>
      </p:sp>
      <p:sp>
        <p:nvSpPr>
          <p:cNvPr id="628" name="Verlässlichkeit der Messwerte…"/>
          <p:cNvSpPr txBox="1"/>
          <p:nvPr>
            <p:ph type="body" idx="22"/>
          </p:nvPr>
        </p:nvSpPr>
        <p:spPr>
          <a:prstGeom prst="rect">
            <a:avLst/>
          </a:prstGeom>
        </p:spPr>
        <p:txBody>
          <a:bodyPr/>
          <a:lstStyle/>
          <a:p>
            <a:pPr marL="127000" indent="0">
              <a:buClrTx/>
              <a:buSzTx/>
              <a:buFontTx/>
              <a:buNone/>
              <a:defRPr>
                <a:latin typeface="Roboto Condensed Bold"/>
                <a:ea typeface="Roboto Condensed Bold"/>
                <a:cs typeface="Roboto Condensed Bold"/>
                <a:sym typeface="Roboto Condensed Bold"/>
              </a:defRPr>
            </a:pPr>
            <a:r>
              <a:t>Verlässlichkeit der Messwerte</a:t>
            </a:r>
          </a:p>
          <a:p>
            <a:pPr/>
            <a:r>
              <a:t>Bewertungsstandard: Gütekriterien der Messen</a:t>
            </a:r>
          </a:p>
          <a:p>
            <a:pPr lvl="1" marL="774700" indent="-190500">
              <a:buClr>
                <a:schemeClr val="accent5"/>
              </a:buClr>
              <a:buFont typeface="Arial"/>
              <a:buChar char="▶︎"/>
            </a:pPr>
            <a:r>
              <a:t>Validität: Grad der Genauigkeit, das zu messen oder vorherzusagen, was gemessen oder vorhergesagt werden soll</a:t>
            </a:r>
          </a:p>
          <a:p>
            <a:pPr lvl="1" marL="774700" indent="-190500">
              <a:buClr>
                <a:schemeClr val="accent5"/>
              </a:buClr>
              <a:buFont typeface="Arial"/>
              <a:buChar char="▶︎"/>
            </a:pPr>
            <a:r>
              <a:t>Reliabilität: Grad der Genauigkeit, mit dem etwas gemessen wird (unabhängig davon, ob dies auch gemessen werden soll)</a:t>
            </a:r>
          </a:p>
          <a:p>
            <a:pPr lvl="1" marL="774700" indent="-190500">
              <a:buClr>
                <a:schemeClr val="accent5"/>
              </a:buClr>
              <a:buFont typeface="Arial"/>
              <a:buChar char="▶︎"/>
            </a:pPr>
            <a:r>
              <a:t>Objektivität: Grad der Unabhängigkeit der Ergebnisse vom Untersucher</a:t>
            </a:r>
          </a:p>
          <a:p>
            <a:pPr/>
            <a:r>
              <a:t>Datenerhebung: Beispiel Fragebogen</a:t>
            </a:r>
          </a:p>
          <a:p>
            <a:pPr lvl="1" marL="774700" indent="-190500">
              <a:buClr>
                <a:schemeClr val="accent5"/>
              </a:buClr>
              <a:buFont typeface="Arial"/>
              <a:buChar char="▶︎"/>
            </a:pPr>
            <a:r>
              <a:t>Besser Onlinebefragung als schriftliche Befragung (keine Übertragungsfehler; Minimierung von Missing Values; ...)</a:t>
            </a:r>
          </a:p>
          <a:p>
            <a:pPr/>
            <a:r>
              <a:t>Datenerhebung: Beispiel Verhaltensbeobachtung</a:t>
            </a:r>
          </a:p>
          <a:p>
            <a:pPr lvl="1" marL="774700" indent="-190500">
              <a:buClr>
                <a:schemeClr val="accent5"/>
              </a:buClr>
              <a:buFont typeface="Arial"/>
              <a:buChar char="▶︎"/>
            </a:pPr>
            <a:r>
              <a:t>Systematische statt zufälliger Beobachtung</a:t>
            </a:r>
          </a:p>
          <a:p>
            <a:pPr lvl="1" marL="774700" indent="-190500">
              <a:buClr>
                <a:schemeClr val="accent5"/>
              </a:buClr>
              <a:buFont typeface="Arial"/>
              <a:buChar char="▶︎"/>
            </a:pPr>
            <a:r>
              <a:t>Geschulte Beobachter, immer zwei Beobachter</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1" name="Bitte entwickeln Sie jeweils ein eigenes Beispiel für ein…"/>
          <p:cNvSpPr txBox="1"/>
          <p:nvPr>
            <p:ph type="body" idx="21"/>
          </p:nvPr>
        </p:nvSpPr>
        <p:spPr>
          <a:prstGeom prst="rect">
            <a:avLst/>
          </a:prstGeom>
        </p:spPr>
        <p:txBody>
          <a:bodyPr/>
          <a:lstStyle/>
          <a:p>
            <a:pPr/>
            <a:r>
              <a:t>Bitte entwickeln Sie jeweils ein eigenes Beispiel für ein</a:t>
            </a:r>
          </a:p>
          <a:p>
            <a:pPr lvl="1" marL="774700" indent="-190500">
              <a:buClr>
                <a:schemeClr val="accent5"/>
              </a:buClr>
              <a:buFont typeface="Arial"/>
              <a:buChar char="▶︎"/>
            </a:pPr>
            <a:r>
              <a:t>Einfaktorielles experimentelles Forschungsdesign</a:t>
            </a:r>
          </a:p>
          <a:p>
            <a:pPr lvl="1" marL="774700" indent="-190500">
              <a:buClr>
                <a:schemeClr val="accent5"/>
              </a:buClr>
              <a:buFont typeface="Arial"/>
              <a:buChar char="▶︎"/>
            </a:pPr>
            <a:r>
              <a:t>Zweifaktorielles experimentelles Forschungsdesign</a:t>
            </a:r>
          </a:p>
          <a:p>
            <a:pPr/>
          </a:p>
          <a:p>
            <a:pPr/>
            <a:r>
              <a:t>Sie entwickeln eine Studie zur Untersuchung des Einflusses von Arbeitsbelastung auf die Arbeitszufriedenheit. Dazu können Sie in drei Abteilungen eines Unternehmens jeweils 30 Mitarbeiterinnen und Mitarbeiter beobachten und befragen. Bitte entwickeln Sie jeweils konkrete Vorschläge in der angegeben Zahl zur</a:t>
            </a:r>
          </a:p>
          <a:p>
            <a:pPr lvl="1" marL="774700" indent="-190500">
              <a:buClr>
                <a:schemeClr val="accent5"/>
              </a:buClr>
              <a:buFont typeface="Arial"/>
              <a:buChar char="▶︎"/>
            </a:pPr>
            <a:r>
              <a:t>Maximierung der Primärvarianz</a:t>
            </a:r>
          </a:p>
          <a:p>
            <a:pPr lvl="1" marL="774700" indent="-190500">
              <a:buClr>
                <a:schemeClr val="accent5"/>
              </a:buClr>
              <a:buFont typeface="Arial"/>
              <a:buChar char="▶︎"/>
            </a:pPr>
            <a:r>
              <a:t>Kontrolle der Sekundärvarianz </a:t>
            </a:r>
          </a:p>
          <a:p>
            <a:pPr lvl="1" marL="774700" indent="-190500">
              <a:buClr>
                <a:schemeClr val="accent5"/>
              </a:buClr>
              <a:buFont typeface="Arial"/>
              <a:buChar char="▶︎"/>
            </a:pPr>
            <a:r>
              <a:t>Minimierung der Fehlervarianz </a:t>
            </a:r>
          </a:p>
        </p:txBody>
      </p:sp>
      <p:sp>
        <p:nvSpPr>
          <p:cNvPr id="632" name="Erarbeiten Sie ein experimentelles Design"/>
          <p:cNvSpPr txBox="1"/>
          <p:nvPr>
            <p:ph type="body" idx="22"/>
          </p:nvPr>
        </p:nvSpPr>
        <p:spPr>
          <a:prstGeom prst="rect">
            <a:avLst/>
          </a:prstGeom>
        </p:spPr>
        <p:txBody>
          <a:bodyPr/>
          <a:lstStyle/>
          <a:p>
            <a:pPr/>
            <a:r>
              <a:t>Erarbeiten Sie ein experimentelles Design</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635" name="Wie ist die interne Validität der „Ballerstudie“ zu retten?"/>
          <p:cNvSpPr txBox="1"/>
          <p:nvPr>
            <p:ph type="body" idx="21"/>
          </p:nvPr>
        </p:nvSpPr>
        <p:spPr>
          <a:prstGeom prst="rect">
            <a:avLst/>
          </a:prstGeom>
        </p:spPr>
        <p:txBody>
          <a:bodyPr/>
          <a:lstStyle>
            <a:lvl1pPr marL="118110" marR="118110" indent="118110" defTabSz="1209446">
              <a:defRPr sz="5766"/>
            </a:lvl1pPr>
          </a:lstStyle>
          <a:p>
            <a:pPr/>
            <a:r>
              <a:t>Wie ist die interne Validität der „Ballerstudie“ zu retten?</a:t>
            </a:r>
          </a:p>
        </p:txBody>
      </p:sp>
      <p:sp>
        <p:nvSpPr>
          <p:cNvPr id="636" name="AV"/>
          <p:cNvSpPr/>
          <p:nvPr/>
        </p:nvSpPr>
        <p:spPr>
          <a:xfrm>
            <a:off x="9202984" y="1758444"/>
            <a:ext cx="1218919" cy="118533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AV</a:t>
            </a:r>
          </a:p>
        </p:txBody>
      </p:sp>
      <p:sp>
        <p:nvSpPr>
          <p:cNvPr id="637" name="Aggressives Verhalten"/>
          <p:cNvSpPr/>
          <p:nvPr/>
        </p:nvSpPr>
        <p:spPr>
          <a:xfrm>
            <a:off x="10686650" y="1979518"/>
            <a:ext cx="2007471" cy="76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Aggressives Verhalten</a:t>
            </a:r>
          </a:p>
        </p:txBody>
      </p:sp>
      <p:sp>
        <p:nvSpPr>
          <p:cNvPr id="638" name="UV"/>
          <p:cNvSpPr/>
          <p:nvPr/>
        </p:nvSpPr>
        <p:spPr>
          <a:xfrm>
            <a:off x="1111108" y="1758444"/>
            <a:ext cx="1218919" cy="1185334"/>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FFFFFF"/>
                </a:solidFill>
                <a:latin typeface="Roboto Condensed Bold"/>
                <a:ea typeface="Roboto Condensed Bold"/>
                <a:cs typeface="Roboto Condensed Bold"/>
                <a:sym typeface="Roboto Condensed Bold"/>
              </a:defRPr>
            </a:lvl1pPr>
          </a:lstStyle>
          <a:p>
            <a:pPr/>
            <a:r>
              <a:t>UV</a:t>
            </a:r>
          </a:p>
        </p:txBody>
      </p:sp>
      <p:sp>
        <p:nvSpPr>
          <p:cNvPr id="639" name="Linie"/>
          <p:cNvSpPr/>
          <p:nvPr/>
        </p:nvSpPr>
        <p:spPr>
          <a:xfrm>
            <a:off x="2423325" y="2322826"/>
            <a:ext cx="6759455"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40" name="Art des Computerspiel"/>
          <p:cNvSpPr/>
          <p:nvPr/>
        </p:nvSpPr>
        <p:spPr>
          <a:xfrm>
            <a:off x="383402" y="2874657"/>
            <a:ext cx="3668114"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Art des Computerspiel</a:t>
            </a:r>
          </a:p>
        </p:txBody>
      </p:sp>
      <p:pic>
        <p:nvPicPr>
          <p:cNvPr id="641" name="Bild" descr="Bild"/>
          <p:cNvPicPr>
            <a:picLocks noChangeAspect="1"/>
          </p:cNvPicPr>
          <p:nvPr/>
        </p:nvPicPr>
        <p:blipFill>
          <a:blip r:embed="rId2">
            <a:extLst/>
          </a:blip>
          <a:srcRect l="11996" t="0" r="11996" b="0"/>
          <a:stretch>
            <a:fillRect/>
          </a:stretch>
        </p:blipFill>
        <p:spPr>
          <a:xfrm>
            <a:off x="476390" y="3293733"/>
            <a:ext cx="2840323" cy="2100152"/>
          </a:xfrm>
          <a:prstGeom prst="rect">
            <a:avLst/>
          </a:prstGeom>
          <a:ln w="12700">
            <a:miter lim="400000"/>
          </a:ln>
        </p:spPr>
      </p:pic>
      <p:pic>
        <p:nvPicPr>
          <p:cNvPr id="642" name="Bild" descr="Bild"/>
          <p:cNvPicPr>
            <a:picLocks noChangeAspect="1"/>
          </p:cNvPicPr>
          <p:nvPr/>
        </p:nvPicPr>
        <p:blipFill>
          <a:blip r:embed="rId3">
            <a:extLst/>
          </a:blip>
          <a:srcRect l="14187" t="0" r="8960" b="0"/>
          <a:stretch>
            <a:fillRect/>
          </a:stretch>
        </p:blipFill>
        <p:spPr>
          <a:xfrm>
            <a:off x="392045" y="5754752"/>
            <a:ext cx="2964989" cy="2314849"/>
          </a:xfrm>
          <a:prstGeom prst="rect">
            <a:avLst/>
          </a:prstGeom>
          <a:ln w="12700">
            <a:miter lim="400000"/>
          </a:ln>
        </p:spPr>
      </p:pic>
      <p:sp>
        <p:nvSpPr>
          <p:cNvPr id="643" name="Gruppe 2:…"/>
          <p:cNvSpPr/>
          <p:nvPr/>
        </p:nvSpPr>
        <p:spPr>
          <a:xfrm>
            <a:off x="3479823" y="7049166"/>
            <a:ext cx="3399744" cy="140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latin typeface="Roboto Condensed Bold"/>
                <a:ea typeface="Roboto Condensed Bold"/>
                <a:cs typeface="Roboto Condensed Bold"/>
                <a:sym typeface="Roboto Condensed Bold"/>
              </a:defRPr>
            </a:pPr>
            <a:r>
              <a:t>Gruppe 2:</a:t>
            </a:r>
          </a:p>
          <a:p>
            <a:pPr>
              <a:defRPr sz="2200"/>
            </a:pPr>
            <a:r>
              <a:t>Computerspiel</a:t>
            </a:r>
            <a:br/>
            <a:r>
              <a:t>mit </a:t>
            </a:r>
            <a:r>
              <a:rPr>
                <a:latin typeface="Roboto Condensed Bold"/>
                <a:ea typeface="Roboto Condensed Bold"/>
                <a:cs typeface="Roboto Condensed Bold"/>
                <a:sym typeface="Roboto Condensed Bold"/>
              </a:rPr>
              <a:t>wenig</a:t>
            </a:r>
            <a:r>
              <a:t> Gewalt</a:t>
            </a:r>
          </a:p>
        </p:txBody>
      </p:sp>
      <p:sp>
        <p:nvSpPr>
          <p:cNvPr id="644" name="Gruppe 1:…"/>
          <p:cNvSpPr/>
          <p:nvPr/>
        </p:nvSpPr>
        <p:spPr>
          <a:xfrm>
            <a:off x="3479823" y="3284197"/>
            <a:ext cx="3399744" cy="140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latin typeface="Roboto Condensed Bold"/>
                <a:ea typeface="Roboto Condensed Bold"/>
                <a:cs typeface="Roboto Condensed Bold"/>
                <a:sym typeface="Roboto Condensed Bold"/>
              </a:defRPr>
            </a:pPr>
            <a:r>
              <a:t>Gruppe 1:</a:t>
            </a:r>
          </a:p>
          <a:p>
            <a:pPr>
              <a:defRPr sz="2200"/>
            </a:pPr>
            <a:r>
              <a:t>Computerspiel</a:t>
            </a:r>
            <a:br/>
            <a:r>
              <a:t>mit </a:t>
            </a:r>
            <a:r>
              <a:rPr>
                <a:latin typeface="Roboto Condensed Bold"/>
                <a:ea typeface="Roboto Condensed Bold"/>
                <a:cs typeface="Roboto Condensed Bold"/>
                <a:sym typeface="Roboto Condensed Bold"/>
              </a:rPr>
              <a:t>viel</a:t>
            </a:r>
            <a:r>
              <a:t> Gewalt</a:t>
            </a:r>
          </a:p>
        </p:txBody>
      </p:sp>
      <p:sp>
        <p:nvSpPr>
          <p:cNvPr id="645" name="Die Heizung war kaputt! Es war mal kalt und mal warm, ganz gemischt und ohne System!"/>
          <p:cNvSpPr/>
          <p:nvPr/>
        </p:nvSpPr>
        <p:spPr>
          <a:xfrm>
            <a:off x="3459624" y="4704340"/>
            <a:ext cx="2983953" cy="171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Die Heizung war kaputt! Es war mal kalt und mal warm, ganz gemischt und ohne System!</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
        <p:nvSpPr>
          <p:cNvPr id="648" name="Versuchsvorbereitung"/>
          <p:cNvSpPr txBox="1"/>
          <p:nvPr>
            <p:ph type="body" idx="21"/>
          </p:nvPr>
        </p:nvSpPr>
        <p:spPr>
          <a:prstGeom prst="rect">
            <a:avLst/>
          </a:prstGeom>
        </p:spPr>
        <p:txBody>
          <a:bodyPr/>
          <a:lstStyle/>
          <a:p>
            <a:pPr/>
            <a:r>
              <a:t>Versuchsvorbereitung</a:t>
            </a:r>
          </a:p>
        </p:txBody>
      </p:sp>
      <p:sp>
        <p:nvSpPr>
          <p:cNvPr id="649" name="Denken Sie an diese Punkte:…"/>
          <p:cNvSpPr txBox="1"/>
          <p:nvPr>
            <p:ph type="body" idx="22"/>
          </p:nvPr>
        </p:nvSpPr>
        <p:spPr>
          <a:prstGeom prst="rect">
            <a:avLst/>
          </a:prstGeom>
        </p:spPr>
        <p:txBody>
          <a:bodyPr/>
          <a:lstStyle/>
          <a:p>
            <a:pPr marL="127000" indent="0">
              <a:buClrTx/>
              <a:buSzTx/>
              <a:buFontTx/>
              <a:buNone/>
              <a:defRPr>
                <a:latin typeface="Roboto Condensed Bold"/>
                <a:ea typeface="Roboto Condensed Bold"/>
                <a:cs typeface="Roboto Condensed Bold"/>
                <a:sym typeface="Roboto Condensed Bold"/>
              </a:defRPr>
            </a:pPr>
            <a:r>
              <a:t>Denken Sie an diese Punkte:</a:t>
            </a:r>
          </a:p>
          <a:p>
            <a:pPr/>
            <a:r>
              <a:t>Prüfen der ethischen Unbedenklichkeit der Versuchsdurchführung</a:t>
            </a:r>
          </a:p>
          <a:p>
            <a:pPr/>
            <a:r>
              <a:t>Erstellung bzw. Vorbereitung des nötigen Materials (Instruktionen, Fragebögen, Apparate)</a:t>
            </a:r>
          </a:p>
          <a:p>
            <a:pPr/>
            <a:r>
              <a:t>Evtl. Vortests und Probeläufe planen</a:t>
            </a:r>
          </a:p>
          <a:p>
            <a:pPr/>
            <a:r>
              <a:t>Qualität der Messverfahren und Stimuli prüfen</a:t>
            </a:r>
            <a:br/>
          </a:p>
          <a:p>
            <a:pPr marL="127000" indent="0">
              <a:buClrTx/>
              <a:buSzTx/>
              <a:buFontTx/>
              <a:buNone/>
              <a:defRPr>
                <a:latin typeface="Roboto Condensed Bold"/>
                <a:ea typeface="Roboto Condensed Bold"/>
                <a:cs typeface="Roboto Condensed Bold"/>
                <a:sym typeface="Roboto Condensed Bold"/>
              </a:defRPr>
            </a:pPr>
            <a:r>
              <a:t>Typische Fehler:</a:t>
            </a:r>
          </a:p>
          <a:p>
            <a:pPr/>
            <a:r>
              <a:t>Motivation der Teilnehmenden: Wer überredet/gezwungen wird mitzumachen, könnte nur halbherzig mitmachen, was die Ergebnisse verfälschen würde</a:t>
            </a:r>
          </a:p>
          <a:p>
            <a:pPr/>
            <a:r>
              <a:t>Stör-und Fehlereinflüsse: z. B. selektive Stichprobe; Versuchsleiterartefakt, Hawthorne-Effekt („boa, ich bin in der Wissenschaft!“)</a:t>
            </a:r>
          </a:p>
          <a:p>
            <a:pPr/>
            <a:r>
              <a:t>Umstände der experimentellen Situation</a:t>
            </a:r>
          </a:p>
          <a:p>
            <a:pPr/>
            <a:r>
              <a:t>„Drop-out“ – Versuchspersonen gehen während der Studie verloren</a:t>
            </a:r>
          </a:p>
          <a:p>
            <a:pPr/>
            <a:r>
              <a:t>Qualität der Datenerhebung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160" name="Wir wollen viel „Signal“, wenig „Rauschen“"/>
          <p:cNvSpPr txBox="1"/>
          <p:nvPr>
            <p:ph type="body" idx="21"/>
          </p:nvPr>
        </p:nvSpPr>
        <p:spPr>
          <a:prstGeom prst="rect">
            <a:avLst/>
          </a:prstGeom>
        </p:spPr>
        <p:txBody>
          <a:bodyPr/>
          <a:lstStyle/>
          <a:p>
            <a:pPr/>
            <a:r>
              <a:t>Wir wollen viel „Signal“, wenig „Rauschen“</a:t>
            </a:r>
          </a:p>
        </p:txBody>
      </p:sp>
      <p:sp>
        <p:nvSpPr>
          <p:cNvPr id="161" name="Experimentelle Kontrolle des „Rauschens“…"/>
          <p:cNvSpPr txBox="1"/>
          <p:nvPr>
            <p:ph type="body" idx="22"/>
          </p:nvPr>
        </p:nvSpPr>
        <p:spPr>
          <a:prstGeom prst="rect">
            <a:avLst/>
          </a:prstGeom>
        </p:spPr>
        <p:txBody>
          <a:bodyPr/>
          <a:lstStyle/>
          <a:p>
            <a:pPr/>
            <a:r>
              <a:t>Experimentelle Kontrolle des „Rauschens“</a:t>
            </a:r>
          </a:p>
          <a:p>
            <a:pPr/>
            <a:r>
              <a:t>Das zentrale Bemühen des Untersuchers gilt der experimentellen Kontrolle der sog. Datenfluktuation (Datenvarianz; Rauschen).</a:t>
            </a:r>
          </a:p>
          <a:p>
            <a:pPr/>
            <a:r>
              <a:t>Variabilität in Daten ist natürlich und allgegenwärtig.</a:t>
            </a:r>
          </a:p>
          <a:p>
            <a:pPr/>
            <a:r>
              <a:t>Der Grundgedanke der experimentellen Versuchsplanung besteht darin, unerwünschte Variabilität (Rauschen) von erwünschter (Signal) zu trennen.</a:t>
            </a:r>
          </a:p>
          <a:p>
            <a:pPr/>
            <a:r>
              <a:t>Rauschen ist Variabilität in den Messergebnissen, die nicht durch die Theorie erklärt werden, sondern z. B. von Messfehlern stammen.</a:t>
            </a:r>
          </a:p>
          <a:p>
            <a:pPr/>
            <a:r>
              <a:t>Signal ist die Variabilität, die durch die Theorie erklärt wird. So sollte z. B. in einer Gruppe, die das neue Medikament bekommt, eine höhere Heilungsrate bestehen, als in der Kontrollgruppe. Es gibt also Variabilität zwischen den Gruppen, die erwünscht ist.</a:t>
            </a:r>
          </a:p>
        </p:txBody>
      </p:sp>
      <p:pic>
        <p:nvPicPr>
          <p:cNvPr id="162" name="Bild" descr="Bild"/>
          <p:cNvPicPr>
            <a:picLocks noChangeAspect="1"/>
          </p:cNvPicPr>
          <p:nvPr/>
        </p:nvPicPr>
        <p:blipFill>
          <a:blip r:embed="rId2">
            <a:extLst/>
          </a:blip>
          <a:srcRect l="17414" t="0" r="21214" b="0"/>
          <a:stretch>
            <a:fillRect/>
          </a:stretch>
        </p:blipFill>
        <p:spPr>
          <a:xfrm>
            <a:off x="410675" y="1944875"/>
            <a:ext cx="5184272" cy="5635185"/>
          </a:xfrm>
          <a:prstGeom prst="rect">
            <a:avLst/>
          </a:prstGeom>
          <a:ln w="12700">
            <a:miter lim="400000"/>
          </a:ln>
        </p:spPr>
      </p:pic>
      <p:sp>
        <p:nvSpPr>
          <p:cNvPr id="163" name="Kevin Doncaster, Flickr, 2016, URL"/>
          <p:cNvSpPr txBox="1"/>
          <p:nvPr/>
        </p:nvSpPr>
        <p:spPr>
          <a:xfrm>
            <a:off x="461095" y="7815326"/>
            <a:ext cx="3168797"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r>
              <a:t>Kevin Doncaster, Flickr, 2016, </a:t>
            </a:r>
            <a:r>
              <a:rPr u="sng">
                <a:solidFill>
                  <a:srgbClr val="0070C0"/>
                </a:solidFill>
                <a:uFill>
                  <a:solidFill>
                    <a:srgbClr val="0070C0"/>
                  </a:solidFill>
                </a:uFill>
                <a:hlinkClick r:id="rId3" invalidUrl="" action="" tgtFrame="" tooltip="" history="1" highlightClick="0" endSnd="0"/>
              </a:rPr>
              <a:t>URL</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652" name="Was sind UV, AV und SV meiner Studie?"/>
          <p:cNvSpPr txBox="1"/>
          <p:nvPr>
            <p:ph type="body" idx="22"/>
          </p:nvPr>
        </p:nvSpPr>
        <p:spPr>
          <a:prstGeom prst="rect">
            <a:avLst/>
          </a:prstGeom>
        </p:spPr>
        <p:txBody>
          <a:bodyPr/>
          <a:lstStyle/>
          <a:p>
            <a:pPr/>
            <a:r>
              <a:t>Was sind UV, AV und SV meiner Studie?</a:t>
            </a:r>
          </a:p>
        </p:txBody>
      </p:sp>
      <p:sp>
        <p:nvSpPr>
          <p:cNvPr id="653" name="AV"/>
          <p:cNvSpPr/>
          <p:nvPr/>
        </p:nvSpPr>
        <p:spPr>
          <a:xfrm>
            <a:off x="9202984" y="1758444"/>
            <a:ext cx="1218919" cy="1185334"/>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latin typeface="Roboto Condensed Bold"/>
                <a:ea typeface="Roboto Condensed Bold"/>
                <a:cs typeface="Roboto Condensed Bold"/>
                <a:sym typeface="Roboto Condensed Bold"/>
              </a:defRPr>
            </a:lvl1pPr>
          </a:lstStyle>
          <a:p>
            <a:pPr/>
            <a:r>
              <a:t>AV</a:t>
            </a:r>
          </a:p>
        </p:txBody>
      </p:sp>
      <p:sp>
        <p:nvSpPr>
          <p:cNvPr id="654" name="???"/>
          <p:cNvSpPr/>
          <p:nvPr/>
        </p:nvSpPr>
        <p:spPr>
          <a:xfrm>
            <a:off x="10686650" y="2113793"/>
            <a:ext cx="603415"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t>
            </a:r>
          </a:p>
        </p:txBody>
      </p:sp>
      <p:sp>
        <p:nvSpPr>
          <p:cNvPr id="655" name="UV"/>
          <p:cNvSpPr/>
          <p:nvPr/>
        </p:nvSpPr>
        <p:spPr>
          <a:xfrm>
            <a:off x="1111108" y="1758444"/>
            <a:ext cx="1218919" cy="1185334"/>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chemeClr val="accent2">
                    <a:lumOff val="6470"/>
                  </a:schemeClr>
                </a:solidFill>
                <a:latin typeface="Roboto Condensed Bold"/>
                <a:ea typeface="Roboto Condensed Bold"/>
                <a:cs typeface="Roboto Condensed Bold"/>
                <a:sym typeface="Roboto Condensed Bold"/>
              </a:defRPr>
            </a:lvl1pPr>
          </a:lstStyle>
          <a:p>
            <a:pPr/>
            <a:r>
              <a:t>UV</a:t>
            </a:r>
          </a:p>
        </p:txBody>
      </p:sp>
      <p:sp>
        <p:nvSpPr>
          <p:cNvPr id="656" name="Linie"/>
          <p:cNvSpPr/>
          <p:nvPr/>
        </p:nvSpPr>
        <p:spPr>
          <a:xfrm>
            <a:off x="2423325" y="2322826"/>
            <a:ext cx="6759455"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57" name="???"/>
          <p:cNvSpPr/>
          <p:nvPr/>
        </p:nvSpPr>
        <p:spPr>
          <a:xfrm>
            <a:off x="133774" y="2741836"/>
            <a:ext cx="1365108"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a:defRPr sz="2200"/>
            </a:lvl1pPr>
          </a:lstStyle>
          <a:p>
            <a:pPr/>
            <a:r>
              <a:t>???</a:t>
            </a:r>
          </a:p>
        </p:txBody>
      </p:sp>
      <p:sp>
        <p:nvSpPr>
          <p:cNvPr id="658" name="SV"/>
          <p:cNvSpPr/>
          <p:nvPr/>
        </p:nvSpPr>
        <p:spPr>
          <a:xfrm>
            <a:off x="7745676" y="5442974"/>
            <a:ext cx="1218919" cy="1185334"/>
          </a:xfrm>
          <a:prstGeom prst="ellipse">
            <a:avLst/>
          </a:prstGeom>
          <a:solidFill>
            <a:schemeClr val="accent1">
              <a:lumOff val="1284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659" name="SV"/>
          <p:cNvSpPr/>
          <p:nvPr/>
        </p:nvSpPr>
        <p:spPr>
          <a:xfrm>
            <a:off x="9799037" y="5542621"/>
            <a:ext cx="1218919" cy="1185335"/>
          </a:xfrm>
          <a:prstGeom prst="ellipse">
            <a:avLst/>
          </a:prstGeom>
          <a:solidFill>
            <a:schemeClr val="accent1">
              <a:lumOff val="1284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3400">
                <a:solidFill>
                  <a:srgbClr val="000000"/>
                </a:solidFill>
              </a:defRPr>
            </a:lvl1pPr>
          </a:lstStyle>
          <a:p>
            <a:pPr/>
            <a:r>
              <a:t>SV</a:t>
            </a:r>
          </a:p>
        </p:txBody>
      </p:sp>
      <p:sp>
        <p:nvSpPr>
          <p:cNvPr id="660" name="Linie"/>
          <p:cNvSpPr/>
          <p:nvPr/>
        </p:nvSpPr>
        <p:spPr>
          <a:xfrm flipV="1">
            <a:off x="8400263" y="2741836"/>
            <a:ext cx="786859" cy="2658275"/>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61" name="Linie"/>
          <p:cNvSpPr/>
          <p:nvPr/>
        </p:nvSpPr>
        <p:spPr>
          <a:xfrm flipH="1" flipV="1">
            <a:off x="9903389" y="3086426"/>
            <a:ext cx="374299" cy="2310598"/>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62" name="???"/>
          <p:cNvSpPr/>
          <p:nvPr/>
        </p:nvSpPr>
        <p:spPr>
          <a:xfrm>
            <a:off x="6969695" y="5810087"/>
            <a:ext cx="603416"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t>
            </a:r>
          </a:p>
        </p:txBody>
      </p:sp>
      <p:sp>
        <p:nvSpPr>
          <p:cNvPr id="663" name="???"/>
          <p:cNvSpPr/>
          <p:nvPr/>
        </p:nvSpPr>
        <p:spPr>
          <a:xfrm>
            <a:off x="11046448" y="5926256"/>
            <a:ext cx="603416" cy="447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200"/>
            </a:lvl1pPr>
          </a:lstStyle>
          <a:p>
            <a:pPr/>
            <a:r>
              <a:t>???</a:t>
            </a:r>
          </a:p>
        </p:txBody>
      </p:sp>
      <p:sp>
        <p:nvSpPr>
          <p:cNvPr id="664" name="Mit welchen Störvariablen ist zu rechnen?…"/>
          <p:cNvSpPr/>
          <p:nvPr/>
        </p:nvSpPr>
        <p:spPr>
          <a:xfrm>
            <a:off x="682706" y="5442974"/>
            <a:ext cx="5123729"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400"/>
            </a:pPr>
            <a:r>
              <a:t>Mit welchen Störvariablen ist zu rechnen?</a:t>
            </a:r>
          </a:p>
          <a:p>
            <a:pPr>
              <a:defRPr sz="2400"/>
            </a:pPr>
            <a:r>
              <a:t>Wie kontrolliere ich diese?</a:t>
            </a:r>
          </a:p>
        </p:txBody>
      </p:sp>
      <p:sp>
        <p:nvSpPr>
          <p:cNvPr id="665" name="UV und AV sollten in Ihrem Bericht klar benannt sein. Maßnahmen zur Kontrolle von Störvariablen sollten angesprochen werden. Eine diagrammatische Darstellung dieser Art bezeichnet man auch als &quot;Pfaddiagramm&quot;, wobei die Pfeile die &quot;Pfade&quot; darstellen."/>
          <p:cNvSpPr/>
          <p:nvPr/>
        </p:nvSpPr>
        <p:spPr>
          <a:xfrm>
            <a:off x="904207" y="7636206"/>
            <a:ext cx="11563571" cy="1196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defRPr sz="2400"/>
            </a:lvl1pPr>
          </a:lstStyle>
          <a:p>
            <a:pPr/>
            <a:r>
              <a:t>UV und AV sollten in Ihrem Bericht klar benannt sein. Maßnahmen zur Kontrolle von Störvariablen sollten angesprochen werden. Eine diagrammatische Darstellung dieser Art bezeichnet man auch als "Pfaddiagramm", wobei die Pfeile die "Pfade" darstellen.</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68" name="Stellen Sie Ihr Modell als Pfaddiagramm dar!"/>
          <p:cNvSpPr txBox="1"/>
          <p:nvPr>
            <p:ph type="body" idx="21"/>
          </p:nvPr>
        </p:nvSpPr>
        <p:spPr>
          <a:prstGeom prst="rect">
            <a:avLst/>
          </a:prstGeom>
        </p:spPr>
        <p:txBody>
          <a:bodyPr/>
          <a:lstStyle/>
          <a:p>
            <a:pPr/>
            <a:r>
              <a:t>Stellen Sie Ihr Modell als Pfaddiagramm dar!</a:t>
            </a:r>
          </a:p>
        </p:txBody>
      </p:sp>
      <p:sp>
        <p:nvSpPr>
          <p:cNvPr id="669" name="Oval"/>
          <p:cNvSpPr/>
          <p:nvPr/>
        </p:nvSpPr>
        <p:spPr>
          <a:xfrm>
            <a:off x="740806" y="2510858"/>
            <a:ext cx="4086537" cy="1367489"/>
          </a:xfrm>
          <a:prstGeom prst="ellipse">
            <a:avLst/>
          </a:prstGeom>
          <a:solidFill>
            <a:schemeClr val="accent5">
              <a:alpha val="25000"/>
            </a:schemeClr>
          </a:solidFill>
          <a:ln w="12700">
            <a:miter lim="400000"/>
            <a:tailEnd type="triangle"/>
          </a:ln>
        </p:spPr>
        <p:txBody>
          <a:bodyPr lIns="65023" tIns="65023" rIns="65023" bIns="65023" anchor="ctr"/>
          <a:lstStyle/>
          <a:p>
            <a:pPr algn="ctr" defTabSz="1300480">
              <a:defRPr sz="2400">
                <a:solidFill>
                  <a:schemeClr val="accent5">
                    <a:hueOff val="-326855"/>
                    <a:satOff val="32847"/>
                    <a:lumOff val="-6386"/>
                  </a:schemeClr>
                </a:solidFill>
                <a:latin typeface="Arial"/>
                <a:ea typeface="Arial"/>
                <a:cs typeface="Arial"/>
                <a:sym typeface="Arial"/>
              </a:defRPr>
            </a:pPr>
          </a:p>
        </p:txBody>
      </p:sp>
      <p:sp>
        <p:nvSpPr>
          <p:cNvPr id="670" name="Markendarbietung…"/>
          <p:cNvSpPr txBox="1"/>
          <p:nvPr/>
        </p:nvSpPr>
        <p:spPr>
          <a:xfrm>
            <a:off x="1213405" y="2761278"/>
            <a:ext cx="3141338"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defTabSz="1300480">
              <a:defRPr sz="2400">
                <a:solidFill>
                  <a:schemeClr val="accent5">
                    <a:hueOff val="-326855"/>
                    <a:satOff val="32847"/>
                    <a:lumOff val="-6386"/>
                  </a:schemeClr>
                </a:solidFill>
              </a:defRPr>
            </a:pPr>
            <a:r>
              <a:rPr>
                <a:uFill>
                  <a:solidFill>
                    <a:srgbClr val="000000"/>
                  </a:solidFill>
                </a:uFill>
                <a:latin typeface="Roboto Condensed Bold"/>
                <a:ea typeface="Roboto Condensed Bold"/>
                <a:cs typeface="Roboto Condensed Bold"/>
                <a:sym typeface="Roboto Condensed Bold"/>
              </a:rPr>
              <a:t>Markendarbietung</a:t>
            </a:r>
          </a:p>
          <a:p>
            <a:pPr algn="ctr" defTabSz="1300480">
              <a:defRPr sz="2400">
                <a:solidFill>
                  <a:srgbClr val="000000"/>
                </a:solidFill>
              </a:defRPr>
            </a:pPr>
            <a:r>
              <a:rPr>
                <a:uFill>
                  <a:solidFill>
                    <a:srgbClr val="000000"/>
                  </a:solidFill>
                </a:uFill>
              </a:rPr>
              <a:t>(offen anstatt verblindet)</a:t>
            </a:r>
          </a:p>
        </p:txBody>
      </p:sp>
      <p:sp>
        <p:nvSpPr>
          <p:cNvPr id="671" name="Oval"/>
          <p:cNvSpPr/>
          <p:nvPr/>
        </p:nvSpPr>
        <p:spPr>
          <a:xfrm>
            <a:off x="740806" y="4463869"/>
            <a:ext cx="4086537" cy="1367490"/>
          </a:xfrm>
          <a:prstGeom prst="ellipse">
            <a:avLst/>
          </a:prstGeom>
          <a:solidFill>
            <a:schemeClr val="accent5">
              <a:alpha val="25000"/>
            </a:schemeClr>
          </a:solidFill>
          <a:ln w="12700">
            <a:miter lim="400000"/>
            <a:tailEnd type="triangle"/>
          </a:ln>
        </p:spPr>
        <p:txBody>
          <a:bodyPr lIns="65023" tIns="65023" rIns="65023" bIns="65023" anchor="ctr"/>
          <a:lstStyle/>
          <a:p>
            <a:pPr algn="ctr" defTabSz="1300480">
              <a:defRPr sz="2400">
                <a:solidFill>
                  <a:schemeClr val="accent5">
                    <a:hueOff val="-326855"/>
                    <a:satOff val="32847"/>
                    <a:lumOff val="-6386"/>
                  </a:schemeClr>
                </a:solidFill>
                <a:latin typeface="Arial"/>
                <a:ea typeface="Arial"/>
                <a:cs typeface="Arial"/>
                <a:sym typeface="Arial"/>
              </a:defRPr>
            </a:pPr>
          </a:p>
        </p:txBody>
      </p:sp>
      <p:sp>
        <p:nvSpPr>
          <p:cNvPr id="672" name="Bekanntheitsgrad…"/>
          <p:cNvSpPr txBox="1"/>
          <p:nvPr/>
        </p:nvSpPr>
        <p:spPr>
          <a:xfrm>
            <a:off x="1638235" y="4714289"/>
            <a:ext cx="2291679"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defTabSz="1300480">
              <a:defRPr sz="2400">
                <a:solidFill>
                  <a:schemeClr val="accent5">
                    <a:hueOff val="-326855"/>
                    <a:satOff val="32847"/>
                    <a:lumOff val="-6386"/>
                  </a:schemeClr>
                </a:solidFill>
                <a:uFill>
                  <a:solidFill>
                    <a:srgbClr val="000000"/>
                  </a:solidFill>
                </a:uFill>
                <a:latin typeface="Roboto Condensed Bold"/>
                <a:ea typeface="Roboto Condensed Bold"/>
                <a:cs typeface="Roboto Condensed Bold"/>
                <a:sym typeface="Roboto Condensed Bold"/>
              </a:defRPr>
            </a:pPr>
            <a:r>
              <a:t>Bekanntheitsgrad</a:t>
            </a:r>
          </a:p>
          <a:p>
            <a:pPr algn="ctr" defTabSz="1300480">
              <a:defRPr sz="2400">
                <a:solidFill>
                  <a:srgbClr val="000000"/>
                </a:solidFill>
              </a:defRPr>
            </a:pPr>
            <a:r>
              <a:rPr>
                <a:uFill>
                  <a:solidFill>
                    <a:srgbClr val="000000"/>
                  </a:solidFill>
                </a:uFill>
              </a:rPr>
              <a:t>(der Marken)</a:t>
            </a:r>
          </a:p>
        </p:txBody>
      </p:sp>
      <p:sp>
        <p:nvSpPr>
          <p:cNvPr id="673" name="Oval"/>
          <p:cNvSpPr/>
          <p:nvPr/>
        </p:nvSpPr>
        <p:spPr>
          <a:xfrm>
            <a:off x="740806" y="6416881"/>
            <a:ext cx="4086537" cy="1367489"/>
          </a:xfrm>
          <a:prstGeom prst="ellipse">
            <a:avLst/>
          </a:prstGeom>
          <a:solidFill>
            <a:schemeClr val="accent5">
              <a:alpha val="25000"/>
            </a:schemeClr>
          </a:solidFill>
          <a:ln w="12700">
            <a:miter lim="400000"/>
            <a:tailEnd type="triangle"/>
          </a:ln>
        </p:spPr>
        <p:txBody>
          <a:bodyPr lIns="65023" tIns="65023" rIns="65023" bIns="65023" anchor="ctr"/>
          <a:lstStyle/>
          <a:p>
            <a:pPr algn="ctr" defTabSz="1300480">
              <a:defRPr sz="2400">
                <a:solidFill>
                  <a:schemeClr val="accent5">
                    <a:hueOff val="-326855"/>
                    <a:satOff val="32847"/>
                    <a:lumOff val="-6386"/>
                  </a:schemeClr>
                </a:solidFill>
                <a:latin typeface="Arial"/>
                <a:ea typeface="Arial"/>
                <a:cs typeface="Arial"/>
                <a:sym typeface="Arial"/>
              </a:defRPr>
            </a:pPr>
          </a:p>
        </p:txBody>
      </p:sp>
      <p:sp>
        <p:nvSpPr>
          <p:cNvPr id="674" name="Einstellung…"/>
          <p:cNvSpPr txBox="1"/>
          <p:nvPr/>
        </p:nvSpPr>
        <p:spPr>
          <a:xfrm>
            <a:off x="1501462" y="6667301"/>
            <a:ext cx="2565225"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defTabSz="1300480">
              <a:defRPr sz="2400">
                <a:solidFill>
                  <a:schemeClr val="accent5">
                    <a:hueOff val="-326855"/>
                    <a:satOff val="32847"/>
                    <a:lumOff val="-6386"/>
                  </a:schemeClr>
                </a:solidFill>
                <a:uFill>
                  <a:solidFill>
                    <a:srgbClr val="000000"/>
                  </a:solidFill>
                </a:uFill>
                <a:latin typeface="Roboto Condensed Bold"/>
                <a:ea typeface="Roboto Condensed Bold"/>
                <a:cs typeface="Roboto Condensed Bold"/>
                <a:sym typeface="Roboto Condensed Bold"/>
              </a:defRPr>
            </a:pPr>
            <a:r>
              <a:t>Einstellung</a:t>
            </a:r>
          </a:p>
          <a:p>
            <a:pPr algn="ctr" defTabSz="1300480">
              <a:defRPr sz="2400">
                <a:solidFill>
                  <a:srgbClr val="000000"/>
                </a:solidFill>
              </a:defRPr>
            </a:pPr>
            <a:r>
              <a:rPr>
                <a:uFill>
                  <a:solidFill>
                    <a:srgbClr val="000000"/>
                  </a:solidFill>
                </a:uFill>
              </a:rPr>
              <a:t>(gegenüber Marken)</a:t>
            </a:r>
          </a:p>
        </p:txBody>
      </p:sp>
      <p:sp>
        <p:nvSpPr>
          <p:cNvPr id="675" name="Oval"/>
          <p:cNvSpPr/>
          <p:nvPr/>
        </p:nvSpPr>
        <p:spPr>
          <a:xfrm>
            <a:off x="7919753" y="4303710"/>
            <a:ext cx="4086536" cy="1367489"/>
          </a:xfrm>
          <a:prstGeom prst="ellipse">
            <a:avLst/>
          </a:prstGeom>
          <a:solidFill>
            <a:schemeClr val="accent5">
              <a:alpha val="25000"/>
            </a:schemeClr>
          </a:solidFill>
          <a:ln w="12700">
            <a:miter lim="400000"/>
            <a:tailEnd type="triangle"/>
          </a:ln>
        </p:spPr>
        <p:txBody>
          <a:bodyPr lIns="65023" tIns="65023" rIns="65023" bIns="65023" anchor="ctr"/>
          <a:lstStyle/>
          <a:p>
            <a:pPr algn="ctr" defTabSz="1300480">
              <a:defRPr sz="2400">
                <a:solidFill>
                  <a:schemeClr val="accent5">
                    <a:hueOff val="-326855"/>
                    <a:satOff val="32847"/>
                    <a:lumOff val="-6386"/>
                  </a:schemeClr>
                </a:solidFill>
                <a:latin typeface="Arial"/>
                <a:ea typeface="Arial"/>
                <a:cs typeface="Arial"/>
                <a:sym typeface="Arial"/>
              </a:defRPr>
            </a:pPr>
          </a:p>
        </p:txBody>
      </p:sp>
      <p:sp>
        <p:nvSpPr>
          <p:cNvPr id="676" name="Präferenz…"/>
          <p:cNvSpPr txBox="1"/>
          <p:nvPr/>
        </p:nvSpPr>
        <p:spPr>
          <a:xfrm>
            <a:off x="8423457" y="4554130"/>
            <a:ext cx="3079128" cy="8412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defTabSz="1300480">
              <a:defRPr sz="2400">
                <a:solidFill>
                  <a:schemeClr val="accent5">
                    <a:hueOff val="-326855"/>
                    <a:satOff val="32847"/>
                    <a:lumOff val="-6386"/>
                  </a:schemeClr>
                </a:solidFill>
                <a:uFill>
                  <a:solidFill>
                    <a:srgbClr val="000000"/>
                  </a:solidFill>
                </a:uFill>
                <a:latin typeface="Roboto Condensed Bold"/>
                <a:ea typeface="Roboto Condensed Bold"/>
                <a:cs typeface="Roboto Condensed Bold"/>
                <a:sym typeface="Roboto Condensed Bold"/>
              </a:defRPr>
            </a:pPr>
            <a:r>
              <a:t>Präferenz</a:t>
            </a:r>
          </a:p>
          <a:p>
            <a:pPr algn="ctr" defTabSz="1300480">
              <a:defRPr sz="2400">
                <a:solidFill>
                  <a:srgbClr val="000000"/>
                </a:solidFill>
              </a:defRPr>
            </a:pPr>
            <a:r>
              <a:rPr>
                <a:uFill>
                  <a:solidFill>
                    <a:srgbClr val="000000"/>
                  </a:solidFill>
                </a:uFill>
              </a:rPr>
              <a:t>(für Produkt A anstatt B)</a:t>
            </a:r>
          </a:p>
        </p:txBody>
      </p:sp>
      <p:sp>
        <p:nvSpPr>
          <p:cNvPr id="677" name="Linie"/>
          <p:cNvSpPr/>
          <p:nvPr/>
        </p:nvSpPr>
        <p:spPr>
          <a:xfrm>
            <a:off x="4922544" y="3256428"/>
            <a:ext cx="2959109" cy="1715787"/>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78" name="Linie"/>
          <p:cNvSpPr/>
          <p:nvPr/>
        </p:nvSpPr>
        <p:spPr>
          <a:xfrm>
            <a:off x="4894786" y="5048414"/>
            <a:ext cx="3024968"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79" name="Linie"/>
          <p:cNvSpPr/>
          <p:nvPr/>
        </p:nvSpPr>
        <p:spPr>
          <a:xfrm flipV="1">
            <a:off x="4960644" y="5157952"/>
            <a:ext cx="2959109" cy="1715787"/>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680" name="UV(s) (Ursache)"/>
          <p:cNvSpPr txBox="1"/>
          <p:nvPr/>
        </p:nvSpPr>
        <p:spPr>
          <a:xfrm>
            <a:off x="1620525" y="1725330"/>
            <a:ext cx="2058167"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defRPr>
            </a:lvl1pPr>
          </a:lstStyle>
          <a:p>
            <a:pPr/>
            <a:r>
              <a:t>UV(s) (Ursache)</a:t>
            </a:r>
          </a:p>
        </p:txBody>
      </p:sp>
      <p:sp>
        <p:nvSpPr>
          <p:cNvPr id="681" name="AV (Wirkung)"/>
          <p:cNvSpPr txBox="1"/>
          <p:nvPr/>
        </p:nvSpPr>
        <p:spPr>
          <a:xfrm>
            <a:off x="9180616" y="1725330"/>
            <a:ext cx="1718392"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defRPr>
            </a:lvl1pPr>
          </a:lstStyle>
          <a:p>
            <a:pPr/>
            <a:r>
              <a:t>AV (Wirkung)</a:t>
            </a:r>
          </a:p>
        </p:txBody>
      </p:sp>
      <p:sp>
        <p:nvSpPr>
          <p:cNvPr id="682" name="+"/>
          <p:cNvSpPr txBox="1"/>
          <p:nvPr/>
        </p:nvSpPr>
        <p:spPr>
          <a:xfrm>
            <a:off x="6209491" y="3379998"/>
            <a:ext cx="320747"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sp>
        <p:nvSpPr>
          <p:cNvPr id="683" name="+"/>
          <p:cNvSpPr txBox="1"/>
          <p:nvPr/>
        </p:nvSpPr>
        <p:spPr>
          <a:xfrm>
            <a:off x="6238540" y="4489106"/>
            <a:ext cx="320747"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sp>
        <p:nvSpPr>
          <p:cNvPr id="684" name="+"/>
          <p:cNvSpPr txBox="1"/>
          <p:nvPr/>
        </p:nvSpPr>
        <p:spPr>
          <a:xfrm>
            <a:off x="6209491" y="6167707"/>
            <a:ext cx="320748"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pic>
        <p:nvPicPr>
          <p:cNvPr id="685" name="Bild" descr="Bild"/>
          <p:cNvPicPr>
            <a:picLocks noChangeAspect="1"/>
          </p:cNvPicPr>
          <p:nvPr/>
        </p:nvPicPr>
        <p:blipFill>
          <a:blip r:embed="rId2">
            <a:extLst/>
          </a:blip>
          <a:srcRect l="31137" t="0" r="31137" b="0"/>
          <a:stretch>
            <a:fillRect/>
          </a:stretch>
        </p:blipFill>
        <p:spPr>
          <a:xfrm>
            <a:off x="8646309" y="6416881"/>
            <a:ext cx="1411259" cy="2478384"/>
          </a:xfrm>
          <a:prstGeom prst="rect">
            <a:avLst/>
          </a:prstGeom>
          <a:ln w="12700">
            <a:miter lim="400000"/>
          </a:ln>
        </p:spPr>
      </p:pic>
      <p:pic>
        <p:nvPicPr>
          <p:cNvPr id="686" name="Bild" descr="Bild"/>
          <p:cNvPicPr>
            <a:picLocks noChangeAspect="1"/>
          </p:cNvPicPr>
          <p:nvPr/>
        </p:nvPicPr>
        <p:blipFill>
          <a:blip r:embed="rId3">
            <a:extLst/>
          </a:blip>
          <a:stretch>
            <a:fillRect/>
          </a:stretch>
        </p:blipFill>
        <p:spPr>
          <a:xfrm>
            <a:off x="10424451" y="6305615"/>
            <a:ext cx="1906378" cy="2643510"/>
          </a:xfrm>
          <a:prstGeom prst="rect">
            <a:avLst/>
          </a:prstGeom>
          <a:ln w="12700">
            <a:miter lim="400000"/>
          </a:ln>
        </p:spPr>
      </p:pic>
      <p:sp>
        <p:nvSpPr>
          <p:cNvPr id="687" name="Produkt A"/>
          <p:cNvSpPr txBox="1"/>
          <p:nvPr/>
        </p:nvSpPr>
        <p:spPr>
          <a:xfrm>
            <a:off x="8593105" y="5969308"/>
            <a:ext cx="1464343"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Produkt A</a:t>
            </a:r>
          </a:p>
        </p:txBody>
      </p:sp>
      <p:sp>
        <p:nvSpPr>
          <p:cNvPr id="688" name="Produkt B"/>
          <p:cNvSpPr txBox="1"/>
          <p:nvPr/>
        </p:nvSpPr>
        <p:spPr>
          <a:xfrm>
            <a:off x="10645394" y="5958378"/>
            <a:ext cx="1481160"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Produkt B</a:t>
            </a:r>
          </a:p>
        </p:txBody>
      </p:sp>
      <p:grpSp>
        <p:nvGrpSpPr>
          <p:cNvPr id="691" name="Erstellen Sie das Pfaddiagramm für Ihre Studie!"/>
          <p:cNvGrpSpPr/>
          <p:nvPr/>
        </p:nvGrpSpPr>
        <p:grpSpPr>
          <a:xfrm>
            <a:off x="730072" y="8149130"/>
            <a:ext cx="6268366" cy="1069849"/>
            <a:chOff x="0" y="0"/>
            <a:chExt cx="6268364" cy="1069847"/>
          </a:xfrm>
        </p:grpSpPr>
        <p:sp>
          <p:nvSpPr>
            <p:cNvPr id="690" name="Erstellen Sie das Pfaddiagramm für Ihre Studie!"/>
            <p:cNvSpPr txBox="1"/>
            <p:nvPr/>
          </p:nvSpPr>
          <p:spPr>
            <a:xfrm>
              <a:off x="215900" y="139700"/>
              <a:ext cx="5836565" cy="511048"/>
            </a:xfrm>
            <a:prstGeom prst="rect">
              <a:avLst/>
            </a:prstGeom>
            <a:noFill/>
            <a:ln>
              <a:noFill/>
            </a:ln>
            <a:effectLst/>
            <a:extLst>
              <a:ext uri="{C572A759-6A51-4108-AA02-DFA0A04FC94B}">
                <ma14:wrappingTextBoxFlag xmlns:ma14="http://schemas.microsoft.com/office/mac/drawingml/2011/main" val="1"/>
              </a:ext>
            </a:extLst>
          </p:spPr>
          <p:txBody>
            <a:bodyPr wrap="none" lIns="65023" tIns="65023" rIns="65023" bIns="65023" numCol="1" anchor="t">
              <a:spAutoFit/>
            </a:bodyPr>
            <a:lstStyle>
              <a:lvl1pPr>
                <a:defRPr sz="2400">
                  <a:solidFill>
                    <a:srgbClr val="000000"/>
                  </a:solidFill>
                </a:defRPr>
              </a:lvl1pPr>
            </a:lstStyle>
            <a:p>
              <a:pPr/>
              <a:r>
                <a:t>Erstellen Sie das Pfaddiagramm für Ihre Studie!</a:t>
              </a:r>
            </a:p>
          </p:txBody>
        </p:sp>
        <p:pic>
          <p:nvPicPr>
            <p:cNvPr id="689" name="Erstellen Sie das Pfaddiagramm für Ihre Studie! Erstellen Sie das Pfaddiagramm für Ihre Studie!" descr="Erstellen Sie das Pfaddiagramm für Ihre Studie! Erstellen Sie das Pfaddiagramm für Ihre Studie!"/>
            <p:cNvPicPr>
              <a:picLocks noChangeAspect="0"/>
            </p:cNvPicPr>
            <p:nvPr/>
          </p:nvPicPr>
          <p:blipFill>
            <a:blip r:embed="rId4">
              <a:extLst/>
            </a:blip>
            <a:stretch>
              <a:fillRect/>
            </a:stretch>
          </p:blipFill>
          <p:spPr>
            <a:xfrm>
              <a:off x="0" y="0"/>
              <a:ext cx="6268365" cy="1069848"/>
            </a:xfrm>
            <a:prstGeom prst="rect">
              <a:avLst/>
            </a:prstGeom>
            <a:effectLst/>
          </p:spPr>
        </p:pic>
      </p:grpSp>
      <p:sp>
        <p:nvSpPr>
          <p:cNvPr id="692" name="Beispiel"/>
          <p:cNvSpPr txBox="1"/>
          <p:nvPr/>
        </p:nvSpPr>
        <p:spPr>
          <a:xfrm rot="826412">
            <a:off x="11173136" y="2487307"/>
            <a:ext cx="1118417" cy="511049"/>
          </a:xfrm>
          <a:prstGeom prst="rect">
            <a:avLst/>
          </a:prstGeom>
          <a:ln w="25400">
            <a:solidFill>
              <a:schemeClr val="accent1"/>
            </a:solidFill>
            <a:bevel/>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defRPr>
            </a:lvl1pPr>
          </a:lstStyle>
          <a:p>
            <a:pPr/>
            <a:r>
              <a:t>Beispiel</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5" name="Geben Sie Ihre Körpergröße (und einige Korrelate) in dieses Formular ein (anonym)!…"/>
          <p:cNvSpPr txBox="1"/>
          <p:nvPr>
            <p:ph type="body" idx="21"/>
          </p:nvPr>
        </p:nvSpPr>
        <p:spPr>
          <a:xfrm>
            <a:off x="355304" y="1892300"/>
            <a:ext cx="12294192" cy="6350000"/>
          </a:xfrm>
          <a:prstGeom prst="rect">
            <a:avLst/>
          </a:prstGeom>
        </p:spPr>
        <p:txBody>
          <a:bodyPr/>
          <a:lstStyle/>
          <a:p>
            <a:pPr/>
            <a:r>
              <a:t>Geben Sie Ihre Körpergröße (und einige Korrelate) </a:t>
            </a:r>
            <a:r>
              <a:rPr u="sng">
                <a:solidFill>
                  <a:srgbClr val="0070C0"/>
                </a:solidFill>
                <a:uFill>
                  <a:solidFill>
                    <a:srgbClr val="0070C0"/>
                  </a:solidFill>
                </a:uFill>
                <a:hlinkClick r:id="rId2" invalidUrl="" action="" tgtFrame="" tooltip="" history="1" highlightClick="0" endSnd="0"/>
              </a:rPr>
              <a:t>in dieses Formular</a:t>
            </a:r>
            <a:r>
              <a:t> ein (anonym)!</a:t>
            </a:r>
          </a:p>
          <a:p>
            <a:pPr/>
            <a:r>
              <a:t>Betrachten Sie die Daten Ihrer Gruppe (heutiges Datum) </a:t>
            </a:r>
            <a:r>
              <a:rPr u="sng">
                <a:solidFill>
                  <a:srgbClr val="0070C0"/>
                </a:solidFill>
                <a:uFill>
                  <a:solidFill>
                    <a:srgbClr val="0070C0"/>
                  </a:solidFill>
                </a:uFill>
                <a:hlinkClick r:id="rId3" invalidUrl="" action="" tgtFrame="" tooltip="" history="1" highlightClick="0" endSnd="0"/>
              </a:rPr>
              <a:t>in diesem Datenblatt</a:t>
            </a:r>
            <a:r>
              <a:t>!</a:t>
            </a:r>
          </a:p>
          <a:p>
            <a:pPr/>
            <a:r>
              <a:t>Ziehen Sie aus diesen Daten eine Stichprobe der Größe </a:t>
            </a:r>
            <a:r>
              <a:rPr i="1"/>
              <a:t>n=5 </a:t>
            </a:r>
            <a:r>
              <a:t>und eine mit </a:t>
            </a:r>
            <a:r>
              <a:rPr i="1"/>
              <a:t>n=20 </a:t>
            </a:r>
            <a:r>
              <a:t>(Körpergröße).</a:t>
            </a:r>
          </a:p>
          <a:p>
            <a:pPr/>
            <a:r>
              <a:t>Berechnen Sie jeweils Mittelwert und Standardabweichung!</a:t>
            </a:r>
          </a:p>
          <a:p>
            <a:pPr/>
            <a:r>
              <a:t>Geben Sie dann die Kennwerte der zwei Stichproben wiederum </a:t>
            </a:r>
            <a:r>
              <a:rPr u="sng">
                <a:solidFill>
                  <a:srgbClr val="0070C0"/>
                </a:solidFill>
                <a:uFill>
                  <a:solidFill>
                    <a:srgbClr val="0070C0"/>
                  </a:solidFill>
                </a:uFill>
                <a:hlinkClick r:id="rId4" invalidUrl="" action="" tgtFrame="" tooltip="" history="1" highlightClick="0" endSnd="0"/>
              </a:rPr>
              <a:t>in dieses Formular</a:t>
            </a:r>
            <a:r>
              <a:t> ein! </a:t>
            </a:r>
          </a:p>
          <a:p>
            <a:pPr/>
            <a:r>
              <a:t>Die Daten zu den Kennwerten der Stichproben können Sie </a:t>
            </a:r>
            <a:r>
              <a:rPr u="sng">
                <a:solidFill>
                  <a:srgbClr val="0070C0"/>
                </a:solidFill>
                <a:uFill>
                  <a:solidFill>
                    <a:srgbClr val="0070C0"/>
                  </a:solidFill>
                </a:uFill>
                <a:hlinkClick r:id="rId5" invalidUrl="" action="" tgtFrame="" tooltip="" history="1" highlightClick="0" endSnd="0"/>
              </a:rPr>
              <a:t>hier</a:t>
            </a:r>
            <a:r>
              <a:t> abrufen (entweder per CSV-Download oder per Import von GoogleSheets in R).</a:t>
            </a:r>
          </a:p>
          <a:p>
            <a:pPr/>
            <a:r>
              <a:t>Beantworten Sie auf Basis der Daten zu den Stichprobenkennwerten folgende Fragen:</a:t>
            </a:r>
          </a:p>
          <a:p>
            <a:pPr lvl="1" marL="774700" indent="-190500">
              <a:buClr>
                <a:schemeClr val="accent5"/>
              </a:buClr>
              <a:buFont typeface="Arial"/>
              <a:buChar char="▶︎"/>
            </a:pPr>
            <a:r>
              <a:t>Streuen die Mittelwerte der Stichprobe?</a:t>
            </a:r>
          </a:p>
          <a:p>
            <a:pPr lvl="1" marL="774700" indent="-190500">
              <a:buClr>
                <a:schemeClr val="accent5"/>
              </a:buClr>
              <a:buFont typeface="Arial"/>
              <a:buChar char="▶︎"/>
            </a:pPr>
            <a:r>
              <a:t>Streuen die Standardabweichungen der Stichprobe?</a:t>
            </a:r>
          </a:p>
          <a:p>
            <a:pPr lvl="1" marL="774700" indent="-190500">
              <a:buClr>
                <a:schemeClr val="accent5"/>
              </a:buClr>
              <a:buFont typeface="Arial"/>
              <a:buChar char="▶︎"/>
            </a:pPr>
            <a:r>
              <a:t>Hängt die Streuung der Mittelwerte mit der Stichprobengröße zusammen?</a:t>
            </a:r>
          </a:p>
        </p:txBody>
      </p:sp>
      <p:sp>
        <p:nvSpPr>
          <p:cNvPr id="696" name="Wie groß ist unsere Gruppe im Schnitt?"/>
          <p:cNvSpPr txBox="1"/>
          <p:nvPr>
            <p:ph type="body" idx="22"/>
          </p:nvPr>
        </p:nvSpPr>
        <p:spPr>
          <a:prstGeom prst="rect">
            <a:avLst/>
          </a:prstGeom>
        </p:spPr>
        <p:txBody>
          <a:bodyPr/>
          <a:lstStyle/>
          <a:p>
            <a:pPr/>
            <a:r>
              <a:t>Wie groß ist unsere Gruppe im Schnitt?</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9" name="Klassifikation quantitativer Versuchsplänen"/>
          <p:cNvSpPr txBox="1"/>
          <p:nvPr>
            <p:ph type="title"/>
          </p:nvPr>
        </p:nvSpPr>
        <p:spPr>
          <a:xfrm>
            <a:off x="650239" y="4758266"/>
            <a:ext cx="11704322" cy="2406792"/>
          </a:xfrm>
          <a:prstGeom prst="rect">
            <a:avLst/>
          </a:prstGeom>
        </p:spPr>
        <p:txBody>
          <a:bodyPr/>
          <a:lstStyle/>
          <a:p>
            <a:pPr/>
            <a:r>
              <a:t>Klassifikation quantitativer Versuchsplänen</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1" name="Foliennummernplatzhalter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02" name="Klassifikationskriterien für Untersuchungsdesigns"/>
          <p:cNvSpPr txBox="1"/>
          <p:nvPr>
            <p:ph type="body" idx="21"/>
          </p:nvPr>
        </p:nvSpPr>
        <p:spPr>
          <a:prstGeom prst="rect">
            <a:avLst/>
          </a:prstGeom>
        </p:spPr>
        <p:txBody>
          <a:bodyPr/>
          <a:lstStyle/>
          <a:p>
            <a:pPr/>
            <a:r>
              <a:t>Klassifikationskriterien für Untersuchungsdesigns </a:t>
            </a:r>
          </a:p>
        </p:txBody>
      </p:sp>
      <p:graphicFrame>
        <p:nvGraphicFramePr>
          <p:cNvPr id="703" name="Inhaltsplatzhalter 7"/>
          <p:cNvGraphicFramePr/>
          <p:nvPr/>
        </p:nvGraphicFramePr>
        <p:xfrm>
          <a:off x="337709" y="2042400"/>
          <a:ext cx="11843179" cy="7500615"/>
        </p:xfrm>
        <a:graphic xmlns:a="http://schemas.openxmlformats.org/drawingml/2006/main">
          <a:graphicData uri="http://schemas.openxmlformats.org/drawingml/2006/table">
            <a:tbl>
              <a:tblPr firstCol="0" firstRow="1" lastCol="0" lastRow="0" bandCol="0" bandRow="1" rtl="0">
                <a:tableStyleId>{D51ADE6A-740E-44AE-83CC-AE7238B6C88D}</a:tableStyleId>
              </a:tblPr>
              <a:tblGrid>
                <a:gridCol w="4081287"/>
                <a:gridCol w="7749190"/>
              </a:tblGrid>
              <a:tr h="406980">
                <a:tc>
                  <a:txBody>
                    <a:bodyPr/>
                    <a:lstStyle/>
                    <a:p>
                      <a:pPr algn="l">
                        <a:defRPr b="0" i="0" sz="1800">
                          <a:solidFill>
                            <a:srgbClr val="000000"/>
                          </a:solidFill>
                        </a:defRPr>
                      </a:pPr>
                      <a:r>
                        <a:rPr i="1" sz="2000">
                          <a:solidFill>
                            <a:srgbClr val="FFFFFF"/>
                          </a:solidFill>
                          <a:latin typeface="Roboto Condensed Bold"/>
                          <a:ea typeface="Roboto Condensed Bold"/>
                          <a:cs typeface="Roboto Condensed Bold"/>
                          <a:sym typeface="Roboto Condensed Bold"/>
                        </a:rPr>
                        <a:t>Kriterium</a:t>
                      </a:r>
                    </a:p>
                  </a:txBody>
                  <a:tcPr marL="45720" marR="45720" marT="45720" marB="45720" anchor="t" anchorCtr="0" horzOverflow="overflow"/>
                </a:tc>
                <a:tc>
                  <a:txBody>
                    <a:bodyPr/>
                    <a:lstStyle/>
                    <a:p>
                      <a:pPr algn="l">
                        <a:defRPr b="0" i="0" sz="1800">
                          <a:solidFill>
                            <a:srgbClr val="000000"/>
                          </a:solidFill>
                        </a:defRPr>
                      </a:pPr>
                      <a:r>
                        <a:rPr i="1" sz="2000">
                          <a:solidFill>
                            <a:srgbClr val="FFFFFF"/>
                          </a:solidFill>
                          <a:latin typeface="Roboto Condensed Bold"/>
                          <a:ea typeface="Roboto Condensed Bold"/>
                          <a:cs typeface="Roboto Condensed Bold"/>
                          <a:sym typeface="Roboto Condensed Bold"/>
                        </a:rPr>
                        <a:t>Varianten von Designs</a:t>
                      </a:r>
                    </a:p>
                  </a:txBody>
                  <a:tcPr marL="45720" marR="45720" marT="45720" marB="45720" anchor="t" anchorCtr="0" horzOverflow="overflow"/>
                </a:tc>
              </a:tr>
              <a:tr h="558327">
                <a:tc>
                  <a:txBody>
                    <a:bodyPr/>
                    <a:lstStyle/>
                    <a:p>
                      <a:pPr algn="l">
                        <a:defRPr sz="1800">
                          <a:solidFill>
                            <a:srgbClr val="000000"/>
                          </a:solidFill>
                        </a:defRPr>
                      </a:pPr>
                      <a:r>
                        <a:rPr sz="2000">
                          <a:solidFill>
                            <a:srgbClr val="262626"/>
                          </a:solidFill>
                          <a:latin typeface="+mj-lt"/>
                          <a:ea typeface="+mj-ea"/>
                          <a:cs typeface="+mj-cs"/>
                          <a:sym typeface="Roboto Condensed Regular"/>
                        </a:rPr>
                        <a:t>Wissenschaftstheoretischer Ansatz</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qualitativ</a:t>
                      </a:r>
                      <a:r>
                        <a:rPr>
                          <a:latin typeface="+mj-lt"/>
                          <a:ea typeface="+mj-ea"/>
                          <a:cs typeface="+mj-cs"/>
                          <a:sym typeface="Roboto Condensed Regular"/>
                        </a:rPr>
                        <a:t>, </a:t>
                      </a:r>
                      <a:r>
                        <a:t>quantitativ</a:t>
                      </a:r>
                      <a:r>
                        <a:rPr>
                          <a:latin typeface="+mj-lt"/>
                          <a:ea typeface="+mj-ea"/>
                          <a:cs typeface="+mj-cs"/>
                          <a:sym typeface="Roboto Condensed Regular"/>
                        </a:rPr>
                        <a:t>, </a:t>
                      </a:r>
                      <a:r>
                        <a:t>Mixed-Methods</a:t>
                      </a:r>
                    </a:p>
                  </a:txBody>
                  <a:tcPr marL="45720" marR="45720" marT="45720" marB="45720" anchor="t" anchorCtr="0" horzOverflow="overflow"/>
                </a:tc>
              </a:tr>
              <a:tr h="776401">
                <a:tc>
                  <a:txBody>
                    <a:bodyPr/>
                    <a:lstStyle/>
                    <a:p>
                      <a:pPr algn="l">
                        <a:defRPr sz="1800">
                          <a:solidFill>
                            <a:srgbClr val="000000"/>
                          </a:solidFill>
                        </a:defRPr>
                      </a:pPr>
                      <a:r>
                        <a:rPr sz="2000">
                          <a:solidFill>
                            <a:srgbClr val="262626"/>
                          </a:solidFill>
                          <a:latin typeface="+mj-lt"/>
                          <a:ea typeface="+mj-ea"/>
                          <a:cs typeface="+mj-cs"/>
                          <a:sym typeface="Roboto Condensed Regular"/>
                        </a:rPr>
                        <a:t>Erkenntnisziel</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grundlagenwissenschaftlich</a:t>
                      </a:r>
                      <a:r>
                        <a:rPr>
                          <a:latin typeface="+mj-lt"/>
                          <a:ea typeface="+mj-ea"/>
                          <a:cs typeface="+mj-cs"/>
                          <a:sym typeface="Roboto Condensed Regular"/>
                        </a:rPr>
                        <a:t>, </a:t>
                      </a:r>
                      <a:r>
                        <a:t>anwendungswissenschaftlich</a:t>
                      </a:r>
                      <a:r>
                        <a:rPr>
                          <a:latin typeface="+mj-lt"/>
                          <a:ea typeface="+mj-ea"/>
                          <a:cs typeface="+mj-cs"/>
                          <a:sym typeface="Roboto Condensed Regular"/>
                        </a:rPr>
                        <a:t> (unabhängige vs. Auftragsstudie)</a:t>
                      </a:r>
                    </a:p>
                  </a:txBody>
                  <a:tcPr marL="45720" marR="45720" marT="45720" marB="45720" anchor="t" anchorCtr="0" horzOverflow="overflow"/>
                </a:tc>
              </a:tr>
              <a:tr h="776401">
                <a:tc>
                  <a:txBody>
                    <a:bodyPr/>
                    <a:lstStyle/>
                    <a:p>
                      <a:pPr algn="l">
                        <a:defRPr sz="1800">
                          <a:solidFill>
                            <a:srgbClr val="000000"/>
                          </a:solidFill>
                        </a:defRPr>
                      </a:pPr>
                      <a:r>
                        <a:rPr sz="2000">
                          <a:solidFill>
                            <a:srgbClr val="262626"/>
                          </a:solidFill>
                          <a:latin typeface="+mj-lt"/>
                          <a:ea typeface="+mj-ea"/>
                          <a:cs typeface="+mj-cs"/>
                          <a:sym typeface="Roboto Condensed Regular"/>
                        </a:rPr>
                        <a:t>Gegenstand</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Empirische</a:t>
                      </a:r>
                      <a:r>
                        <a:rPr>
                          <a:latin typeface="+mj-lt"/>
                          <a:ea typeface="+mj-ea"/>
                          <a:cs typeface="+mj-cs"/>
                          <a:sym typeface="Roboto Condensed Regular"/>
                        </a:rPr>
                        <a:t> Studie (Original- vs. Replikationsstudie), </a:t>
                      </a:r>
                      <a:r>
                        <a:t>Methodenstudie</a:t>
                      </a:r>
                      <a:r>
                        <a:rPr>
                          <a:latin typeface="+mj-lt"/>
                          <a:ea typeface="+mj-ea"/>
                          <a:cs typeface="+mj-cs"/>
                          <a:sym typeface="Roboto Condensed Regular"/>
                        </a:rPr>
                        <a:t>, </a:t>
                      </a:r>
                      <a:r>
                        <a:t>Theoriestudie</a:t>
                      </a:r>
                      <a:r>
                        <a:rPr>
                          <a:latin typeface="+mj-lt"/>
                          <a:ea typeface="+mj-ea"/>
                          <a:cs typeface="+mj-cs"/>
                          <a:sym typeface="Roboto Condensed Regular"/>
                        </a:rPr>
                        <a:t> (Review vs. Metaanalyse)</a:t>
                      </a:r>
                    </a:p>
                  </a:txBody>
                  <a:tcPr marL="45720" marR="45720" marT="45720" marB="45720" anchor="t" anchorCtr="0" horzOverflow="overflow"/>
                </a:tc>
              </a:tr>
              <a:tr h="543113">
                <a:tc>
                  <a:txBody>
                    <a:bodyPr/>
                    <a:lstStyle/>
                    <a:p>
                      <a:pPr algn="l">
                        <a:defRPr sz="1800">
                          <a:solidFill>
                            <a:srgbClr val="000000"/>
                          </a:solidFill>
                        </a:defRPr>
                      </a:pPr>
                      <a:r>
                        <a:rPr sz="2000">
                          <a:solidFill>
                            <a:srgbClr val="262626"/>
                          </a:solidFill>
                          <a:latin typeface="+mj-lt"/>
                          <a:ea typeface="+mj-ea"/>
                          <a:cs typeface="+mj-cs"/>
                          <a:sym typeface="Roboto Condensed Regular"/>
                        </a:rPr>
                        <a:t>Datengrundlage (empirisch)</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Primäranalyse</a:t>
                      </a:r>
                      <a:r>
                        <a:rPr>
                          <a:latin typeface="+mj-lt"/>
                          <a:ea typeface="+mj-ea"/>
                          <a:cs typeface="+mj-cs"/>
                          <a:sym typeface="Roboto Condensed Regular"/>
                        </a:rPr>
                        <a:t>, </a:t>
                      </a:r>
                      <a:r>
                        <a:t>Sekundäranalyse</a:t>
                      </a:r>
                      <a:r>
                        <a:rPr>
                          <a:latin typeface="+mj-lt"/>
                          <a:ea typeface="+mj-ea"/>
                          <a:cs typeface="+mj-cs"/>
                          <a:sym typeface="Roboto Condensed Regular"/>
                        </a:rPr>
                        <a:t>, </a:t>
                      </a:r>
                      <a:r>
                        <a:t>Metaanalyse</a:t>
                      </a:r>
                    </a:p>
                  </a:txBody>
                  <a:tcPr marL="45720" marR="45720" marT="45720" marB="45720" anchor="t" anchorCtr="0" horzOverflow="overflow"/>
                </a:tc>
              </a:tr>
              <a:tr h="1009690">
                <a:tc>
                  <a:txBody>
                    <a:bodyPr/>
                    <a:lstStyle/>
                    <a:p>
                      <a:pPr algn="l">
                        <a:defRPr sz="1800">
                          <a:solidFill>
                            <a:srgbClr val="000000"/>
                          </a:solidFill>
                        </a:defRPr>
                      </a:pPr>
                      <a:r>
                        <a:rPr sz="2000">
                          <a:solidFill>
                            <a:srgbClr val="262626"/>
                          </a:solidFill>
                          <a:latin typeface="+mj-lt"/>
                          <a:ea typeface="+mj-ea"/>
                          <a:cs typeface="+mj-cs"/>
                          <a:sym typeface="Roboto Condensed Regular"/>
                        </a:rPr>
                        <a:t>Erkenntnisinteresse (empirisch)</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explorativ</a:t>
                      </a:r>
                      <a:r>
                        <a:rPr>
                          <a:latin typeface="+mj-lt"/>
                          <a:ea typeface="+mj-ea"/>
                          <a:cs typeface="+mj-cs"/>
                          <a:sym typeface="Roboto Condensed Regular"/>
                        </a:rPr>
                        <a:t> (gegenstandsbeschreibend, theoriebildend), </a:t>
                      </a:r>
                      <a:r>
                        <a:t>deskriptiv</a:t>
                      </a:r>
                      <a:r>
                        <a:rPr>
                          <a:latin typeface="+mj-lt"/>
                          <a:ea typeface="+mj-ea"/>
                          <a:cs typeface="+mj-cs"/>
                          <a:sym typeface="Roboto Condensed Regular"/>
                        </a:rPr>
                        <a:t> (populationsbeschreibend), </a:t>
                      </a:r>
                      <a:r>
                        <a:t>explanativ</a:t>
                      </a:r>
                      <a:r>
                        <a:rPr>
                          <a:latin typeface="+mj-lt"/>
                          <a:ea typeface="+mj-ea"/>
                          <a:cs typeface="+mj-cs"/>
                          <a:sym typeface="Roboto Condensed Regular"/>
                        </a:rPr>
                        <a:t> (hypothesenprüfend)</a:t>
                      </a:r>
                    </a:p>
                  </a:txBody>
                  <a:tcPr marL="45720" marR="45720" marT="45720" marB="45720" anchor="t" anchorCtr="0" horzOverflow="overflow"/>
                </a:tc>
              </a:tr>
              <a:tr h="1009690">
                <a:tc>
                  <a:txBody>
                    <a:bodyPr/>
                    <a:lstStyle/>
                    <a:p>
                      <a:pPr algn="l">
                        <a:defRPr sz="1800">
                          <a:solidFill>
                            <a:srgbClr val="000000"/>
                          </a:solidFill>
                        </a:defRPr>
                      </a:pPr>
                      <a:r>
                        <a:rPr sz="2000">
                          <a:solidFill>
                            <a:srgbClr val="262626"/>
                          </a:solidFill>
                          <a:latin typeface="+mj-lt"/>
                          <a:ea typeface="+mj-ea"/>
                          <a:cs typeface="+mj-cs"/>
                          <a:sym typeface="Roboto Condensed Regular"/>
                        </a:rPr>
                        <a:t>Bildung &amp; Behandlung von Untersuchungsgruppen (explanativ)</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Experimentelle</a:t>
                      </a:r>
                      <a:r>
                        <a:rPr>
                          <a:latin typeface="+mj-lt"/>
                          <a:ea typeface="+mj-ea"/>
                          <a:cs typeface="+mj-cs"/>
                          <a:sym typeface="Roboto Condensed Regular"/>
                        </a:rPr>
                        <a:t>, </a:t>
                      </a:r>
                      <a:r>
                        <a:t>quasi-experimentelle</a:t>
                      </a:r>
                      <a:r>
                        <a:rPr>
                          <a:latin typeface="+mj-lt"/>
                          <a:ea typeface="+mj-ea"/>
                          <a:cs typeface="+mj-cs"/>
                          <a:sym typeface="Roboto Condensed Regular"/>
                        </a:rPr>
                        <a:t>, </a:t>
                      </a:r>
                      <a:r>
                        <a:t>nicht-experimentelle</a:t>
                      </a:r>
                      <a:r>
                        <a:rPr>
                          <a:latin typeface="+mj-lt"/>
                          <a:ea typeface="+mj-ea"/>
                          <a:cs typeface="+mj-cs"/>
                          <a:sym typeface="Roboto Condensed Regular"/>
                        </a:rPr>
                        <a:t> Studie (Korrelationsstudie vs. Ex-post-facto-Studie)</a:t>
                      </a:r>
                    </a:p>
                  </a:txBody>
                  <a:tcPr marL="45720" marR="45720" marT="45720" marB="45720" anchor="t" anchorCtr="0" horzOverflow="overflow"/>
                </a:tc>
              </a:tr>
              <a:tr h="387930">
                <a:tc>
                  <a:txBody>
                    <a:bodyPr/>
                    <a:lstStyle/>
                    <a:p>
                      <a:pPr algn="l">
                        <a:defRPr sz="1800">
                          <a:solidFill>
                            <a:srgbClr val="000000"/>
                          </a:solidFill>
                        </a:defRPr>
                      </a:pPr>
                      <a:r>
                        <a:rPr sz="2000">
                          <a:solidFill>
                            <a:srgbClr val="262626"/>
                          </a:solidFill>
                          <a:latin typeface="+mj-lt"/>
                          <a:ea typeface="+mj-ea"/>
                          <a:cs typeface="+mj-cs"/>
                          <a:sym typeface="Roboto Condensed Regular"/>
                        </a:rPr>
                        <a:t>Untersuchungsort</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Labor</a:t>
                      </a:r>
                      <a:r>
                        <a:rPr>
                          <a:latin typeface="+mj-lt"/>
                          <a:ea typeface="+mj-ea"/>
                          <a:cs typeface="+mj-cs"/>
                          <a:sym typeface="Roboto Condensed Regular"/>
                        </a:rPr>
                        <a:t>, </a:t>
                      </a:r>
                      <a:r>
                        <a:t>Feld</a:t>
                      </a:r>
                    </a:p>
                  </a:txBody>
                  <a:tcPr marL="45720" marR="45720" marT="45720" marB="45720" anchor="t" anchorCtr="0" horzOverflow="overflow"/>
                </a:tc>
              </a:tr>
              <a:tr h="1242978">
                <a:tc>
                  <a:txBody>
                    <a:bodyPr/>
                    <a:lstStyle/>
                    <a:p>
                      <a:pPr algn="l">
                        <a:defRPr sz="1800">
                          <a:solidFill>
                            <a:srgbClr val="000000"/>
                          </a:solidFill>
                        </a:defRPr>
                      </a:pPr>
                      <a:r>
                        <a:rPr sz="2000">
                          <a:solidFill>
                            <a:srgbClr val="262626"/>
                          </a:solidFill>
                          <a:latin typeface="+mj-lt"/>
                          <a:ea typeface="+mj-ea"/>
                          <a:cs typeface="+mj-cs"/>
                          <a:sym typeface="Roboto Condensed Regular"/>
                        </a:rPr>
                        <a:t>Anzahl Untersuchungszeitpunkte (empirisch)</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(Quasi-)experimentell mit/ohne Messwiederholung </a:t>
                      </a:r>
                      <a:r>
                        <a:rPr>
                          <a:latin typeface="+mj-lt"/>
                          <a:ea typeface="+mj-ea"/>
                          <a:cs typeface="+mj-cs"/>
                          <a:sym typeface="Roboto Condensed Regular"/>
                        </a:rPr>
                        <a:t>(between-subjects vs. within-subjects), </a:t>
                      </a:r>
                      <a:r>
                        <a:t>nicht-experimentelle mit/ohne Messwiederholung</a:t>
                      </a:r>
                      <a:r>
                        <a:rPr>
                          <a:latin typeface="+mj-lt"/>
                          <a:ea typeface="+mj-ea"/>
                          <a:cs typeface="+mj-cs"/>
                          <a:sym typeface="Roboto Condensed Regular"/>
                        </a:rPr>
                        <a:t> (Querschnitt vs. Trend vs. Längsschnitt)</a:t>
                      </a:r>
                    </a:p>
                  </a:txBody>
                  <a:tcPr marL="45720" marR="45720" marT="45720" marB="45720" anchor="t" anchorCtr="0" horzOverflow="overflow"/>
                </a:tc>
              </a:tr>
              <a:tr h="776401">
                <a:tc>
                  <a:txBody>
                    <a:bodyPr/>
                    <a:lstStyle/>
                    <a:p>
                      <a:pPr algn="l">
                        <a:defRPr sz="1800">
                          <a:solidFill>
                            <a:srgbClr val="000000"/>
                          </a:solidFill>
                        </a:defRPr>
                      </a:pPr>
                      <a:r>
                        <a:rPr sz="2000">
                          <a:solidFill>
                            <a:srgbClr val="262626"/>
                          </a:solidFill>
                          <a:latin typeface="+mj-lt"/>
                          <a:ea typeface="+mj-ea"/>
                          <a:cs typeface="+mj-cs"/>
                          <a:sym typeface="Roboto Condensed Regular"/>
                        </a:rPr>
                        <a:t>Anzahl Untersuchungsobjekte (empirisch)</a:t>
                      </a:r>
                    </a:p>
                  </a:txBody>
                  <a:tcPr marL="45720" marR="45720" marT="45720" marB="45720" anchor="t" anchorCtr="0" horzOverflow="overflow"/>
                </a:tc>
                <a:tc>
                  <a:txBody>
                    <a:bodyPr/>
                    <a:lstStyle/>
                    <a:p>
                      <a:pPr algn="l">
                        <a:defRPr sz="2000">
                          <a:latin typeface="Roboto Condensed Bold"/>
                          <a:ea typeface="Roboto Condensed Bold"/>
                          <a:cs typeface="Roboto Condensed Bold"/>
                          <a:sym typeface="Roboto Condensed Bold"/>
                        </a:defRPr>
                      </a:pPr>
                      <a:r>
                        <a:t>Gruppenstudie</a:t>
                      </a:r>
                      <a:r>
                        <a:rPr>
                          <a:latin typeface="+mj-lt"/>
                          <a:ea typeface="+mj-ea"/>
                          <a:cs typeface="+mj-cs"/>
                          <a:sym typeface="Roboto Condensed Regular"/>
                        </a:rPr>
                        <a:t> (Stichprobenstudie vs. Vollerhebung), </a:t>
                      </a:r>
                      <a:r>
                        <a:t>Einzelfallstudie</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706" name="Im Überblick: Zwei Arten von Versuchsplänen in der Forschung"/>
          <p:cNvSpPr txBox="1"/>
          <p:nvPr>
            <p:ph type="body" idx="21"/>
          </p:nvPr>
        </p:nvSpPr>
        <p:spPr>
          <a:prstGeom prst="rect">
            <a:avLst/>
          </a:prstGeom>
        </p:spPr>
        <p:txBody>
          <a:bodyPr/>
          <a:lstStyle>
            <a:lvl1pPr marL="107950" marR="107950" indent="107950" defTabSz="1105408">
              <a:defRPr sz="5270"/>
            </a:lvl1pPr>
          </a:lstStyle>
          <a:p>
            <a:pPr/>
            <a:r>
              <a:t>Im Überblick: Zwei Arten von Versuchsplänen in der Forschung</a:t>
            </a:r>
          </a:p>
        </p:txBody>
      </p:sp>
      <p:sp>
        <p:nvSpPr>
          <p:cNvPr id="707" name="Experimentelle Pläne"/>
          <p:cNvSpPr/>
          <p:nvPr/>
        </p:nvSpPr>
        <p:spPr>
          <a:xfrm>
            <a:off x="8255799" y="2011599"/>
            <a:ext cx="3251201" cy="1339720"/>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Experimentelle Pläne</a:t>
            </a:r>
          </a:p>
        </p:txBody>
      </p:sp>
      <p:sp>
        <p:nvSpPr>
          <p:cNvPr id="708" name="Randomisierung"/>
          <p:cNvSpPr/>
          <p:nvPr/>
        </p:nvSpPr>
        <p:spPr>
          <a:xfrm>
            <a:off x="7703138" y="3599188"/>
            <a:ext cx="4630915" cy="470597"/>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Randomisierung</a:t>
            </a:r>
          </a:p>
        </p:txBody>
      </p:sp>
      <p:sp>
        <p:nvSpPr>
          <p:cNvPr id="709" name="Aufputsch- mittel"/>
          <p:cNvSpPr/>
          <p:nvPr/>
        </p:nvSpPr>
        <p:spPr>
          <a:xfrm>
            <a:off x="7661474" y="5183818"/>
            <a:ext cx="2167468" cy="1444978"/>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200"/>
            </a:pPr>
            <a:r>
              <a:t>Aufputsch-</a:t>
            </a:r>
            <a:br/>
            <a:r>
              <a:t>mittel</a:t>
            </a:r>
          </a:p>
        </p:txBody>
      </p:sp>
      <p:sp>
        <p:nvSpPr>
          <p:cNvPr id="710" name="Zuckerpille"/>
          <p:cNvSpPr/>
          <p:nvPr/>
        </p:nvSpPr>
        <p:spPr>
          <a:xfrm>
            <a:off x="10055848" y="5183818"/>
            <a:ext cx="2167467" cy="1444978"/>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Zuckerpille</a:t>
            </a:r>
          </a:p>
        </p:txBody>
      </p:sp>
      <p:sp>
        <p:nvSpPr>
          <p:cNvPr id="711" name="Messung 1 (Konzentration)"/>
          <p:cNvSpPr/>
          <p:nvPr/>
        </p:nvSpPr>
        <p:spPr>
          <a:xfrm>
            <a:off x="7638932" y="4333166"/>
            <a:ext cx="4759326" cy="689893"/>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1 (Konzentration) </a:t>
            </a:r>
          </a:p>
        </p:txBody>
      </p:sp>
      <p:sp>
        <p:nvSpPr>
          <p:cNvPr id="712" name="Messung 2 (Konzentration)"/>
          <p:cNvSpPr/>
          <p:nvPr/>
        </p:nvSpPr>
        <p:spPr>
          <a:xfrm>
            <a:off x="7638932" y="6903584"/>
            <a:ext cx="4759326" cy="689894"/>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2 (Konzentration) </a:t>
            </a:r>
          </a:p>
        </p:txBody>
      </p:sp>
      <p:sp>
        <p:nvSpPr>
          <p:cNvPr id="713" name="Geringe interne Validität"/>
          <p:cNvSpPr/>
          <p:nvPr/>
        </p:nvSpPr>
        <p:spPr>
          <a:xfrm>
            <a:off x="588480" y="7841096"/>
            <a:ext cx="4219126"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defRPr sz="3400"/>
            </a:pPr>
            <a:r>
              <a:rPr i="1"/>
              <a:t>Geringe</a:t>
            </a:r>
            <a:r>
              <a:t> interne Validität</a:t>
            </a:r>
          </a:p>
        </p:txBody>
      </p:sp>
      <p:sp>
        <p:nvSpPr>
          <p:cNvPr id="714" name="hohe interne Validität"/>
          <p:cNvSpPr/>
          <p:nvPr/>
        </p:nvSpPr>
        <p:spPr>
          <a:xfrm>
            <a:off x="7938005" y="7850203"/>
            <a:ext cx="3751484"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defRPr sz="3400"/>
            </a:pPr>
            <a:r>
              <a:rPr i="1"/>
              <a:t>hohe</a:t>
            </a:r>
            <a:r>
              <a:t> interne Validität</a:t>
            </a:r>
          </a:p>
        </p:txBody>
      </p:sp>
      <p:sp>
        <p:nvSpPr>
          <p:cNvPr id="715" name="Beobachtungs- pläne"/>
          <p:cNvSpPr/>
          <p:nvPr/>
        </p:nvSpPr>
        <p:spPr>
          <a:xfrm>
            <a:off x="723852" y="2011599"/>
            <a:ext cx="3251201" cy="1339720"/>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lgn="ctr">
              <a:defRPr sz="2200">
                <a:solidFill>
                  <a:srgbClr val="FFFFFF"/>
                </a:solidFill>
                <a:latin typeface="Roboto Condensed Bold"/>
                <a:ea typeface="Roboto Condensed Bold"/>
                <a:cs typeface="Roboto Condensed Bold"/>
                <a:sym typeface="Roboto Condensed Bold"/>
              </a:defRPr>
            </a:pPr>
            <a:r>
              <a:t>Beobachtungs-</a:t>
            </a:r>
            <a:br/>
            <a:r>
              <a:t>pläne</a:t>
            </a:r>
          </a:p>
        </p:txBody>
      </p:sp>
      <p:sp>
        <p:nvSpPr>
          <p:cNvPr id="716" name="Konzentration"/>
          <p:cNvSpPr/>
          <p:nvPr/>
        </p:nvSpPr>
        <p:spPr>
          <a:xfrm>
            <a:off x="1297610" y="3628944"/>
            <a:ext cx="2302370" cy="906231"/>
          </a:xfrm>
          <a:prstGeom prst="ellipse">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Konzentration</a:t>
            </a:r>
          </a:p>
        </p:txBody>
      </p:sp>
      <p:sp>
        <p:nvSpPr>
          <p:cNvPr id="717" name="Aufputsch-mittel"/>
          <p:cNvSpPr/>
          <p:nvPr/>
        </p:nvSpPr>
        <p:spPr>
          <a:xfrm>
            <a:off x="1297610" y="5981160"/>
            <a:ext cx="2302370" cy="987877"/>
          </a:xfrm>
          <a:prstGeom prst="ellipse">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Aufputsch-mittel</a:t>
            </a:r>
          </a:p>
        </p:txBody>
      </p:sp>
      <p:cxnSp>
        <p:nvCxnSpPr>
          <p:cNvPr id="718" name="Verbindungslinie"/>
          <p:cNvCxnSpPr>
            <a:stCxn id="717" idx="0"/>
            <a:endCxn id="716" idx="0"/>
          </p:cNvCxnSpPr>
          <p:nvPr/>
        </p:nvCxnSpPr>
        <p:spPr>
          <a:xfrm flipV="1">
            <a:off x="2448795" y="4082059"/>
            <a:ext cx="1" cy="2393040"/>
          </a:xfrm>
          <a:prstGeom prst="straightConnector1">
            <a:avLst/>
          </a:prstGeom>
          <a:ln w="25400">
            <a:solidFill>
              <a:schemeClr val="accent1"/>
            </a:solidFill>
            <a:bevel/>
            <a:headEnd type="triangle"/>
            <a:tailEnd type="triangle"/>
          </a:ln>
          <a:effectLst>
            <a:outerShdw sx="100000" sy="100000" kx="0" ky="0" algn="b" rotWithShape="0" blurRad="50800" dist="25400" dir="5400000">
              <a:srgbClr val="000000">
                <a:alpha val="38000"/>
              </a:srgbClr>
            </a:outerShdw>
          </a:effectLst>
        </p:spPr>
      </p:cxnSp>
      <p:sp>
        <p:nvSpPr>
          <p:cNvPr id="719" name="Korrelation zu Zeitpunkt t0"/>
          <p:cNvSpPr/>
          <p:nvPr/>
        </p:nvSpPr>
        <p:spPr>
          <a:xfrm>
            <a:off x="1771555" y="5028043"/>
            <a:ext cx="3056667"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defRPr sz="2200"/>
            </a:lvl1pPr>
          </a:lstStyle>
          <a:p>
            <a:pPr/>
            <a:r>
              <a:t>Korrelation zu Zeitpunkt t0</a:t>
            </a:r>
          </a:p>
        </p:txBody>
      </p:sp>
      <p:sp>
        <p:nvSpPr>
          <p:cNvPr id="720" name="Wo möglich, sollten experimentelle Pläne bevorzugt werden."/>
          <p:cNvSpPr/>
          <p:nvPr/>
        </p:nvSpPr>
        <p:spPr>
          <a:xfrm>
            <a:off x="273813" y="8644728"/>
            <a:ext cx="7354067"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defRPr sz="2400"/>
            </a:lvl1pPr>
          </a:lstStyle>
          <a:p>
            <a:pPr/>
            <a:r>
              <a:t>Wo möglich, sollten experimentelle Pläne bevorzugt werden.</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723" name="Within- vs. Between-Designs"/>
          <p:cNvSpPr txBox="1"/>
          <p:nvPr>
            <p:ph type="body" idx="21"/>
          </p:nvPr>
        </p:nvSpPr>
        <p:spPr>
          <a:prstGeom prst="rect">
            <a:avLst/>
          </a:prstGeom>
        </p:spPr>
        <p:txBody>
          <a:bodyPr/>
          <a:lstStyle/>
          <a:p>
            <a:pPr/>
            <a:r>
              <a:t>Within- vs. Between-Designs</a:t>
            </a:r>
          </a:p>
        </p:txBody>
      </p:sp>
      <p:sp>
        <p:nvSpPr>
          <p:cNvPr id="724" name="between subject"/>
          <p:cNvSpPr/>
          <p:nvPr/>
        </p:nvSpPr>
        <p:spPr>
          <a:xfrm>
            <a:off x="8130751" y="1494970"/>
            <a:ext cx="3251201" cy="1339720"/>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lgn="ctr">
              <a:defRPr sz="2200">
                <a:solidFill>
                  <a:srgbClr val="FFFFFF"/>
                </a:solidFill>
                <a:latin typeface="Roboto Condensed Bold"/>
                <a:ea typeface="Roboto Condensed Bold"/>
                <a:cs typeface="Roboto Condensed Bold"/>
                <a:sym typeface="Roboto Condensed Bold"/>
              </a:defRPr>
            </a:pPr>
            <a:r>
              <a:t>between</a:t>
            </a:r>
            <a:br/>
            <a:r>
              <a:t>subject</a:t>
            </a:r>
          </a:p>
        </p:txBody>
      </p:sp>
      <p:sp>
        <p:nvSpPr>
          <p:cNvPr id="725" name="within subject"/>
          <p:cNvSpPr/>
          <p:nvPr/>
        </p:nvSpPr>
        <p:spPr>
          <a:xfrm>
            <a:off x="914893" y="1494970"/>
            <a:ext cx="3251201" cy="1339720"/>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lgn="ctr">
              <a:defRPr sz="2200">
                <a:solidFill>
                  <a:srgbClr val="FFFFFF"/>
                </a:solidFill>
                <a:latin typeface="Roboto Condensed Bold"/>
                <a:ea typeface="Roboto Condensed Bold"/>
                <a:cs typeface="Roboto Condensed Bold"/>
                <a:sym typeface="Roboto Condensed Bold"/>
              </a:defRPr>
            </a:pPr>
            <a:r>
              <a:t>within</a:t>
            </a:r>
            <a:br/>
            <a:r>
              <a:t>subject</a:t>
            </a:r>
          </a:p>
        </p:txBody>
      </p:sp>
      <p:sp>
        <p:nvSpPr>
          <p:cNvPr id="726" name="Randomisierung"/>
          <p:cNvSpPr/>
          <p:nvPr/>
        </p:nvSpPr>
        <p:spPr>
          <a:xfrm>
            <a:off x="7668400" y="3812623"/>
            <a:ext cx="4630915" cy="470597"/>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Randomisierung</a:t>
            </a:r>
          </a:p>
        </p:txBody>
      </p:sp>
      <p:sp>
        <p:nvSpPr>
          <p:cNvPr id="727" name="Experimental-gruppe (Gruppe 1) Intervention 1"/>
          <p:cNvSpPr/>
          <p:nvPr/>
        </p:nvSpPr>
        <p:spPr>
          <a:xfrm>
            <a:off x="7668400" y="4457820"/>
            <a:ext cx="2466460" cy="1444978"/>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200"/>
            </a:pPr>
            <a:r>
              <a:t>Experimental-gruppe (Gruppe 1)</a:t>
            </a:r>
            <a:br/>
            <a:r>
              <a:t>Intervention 1</a:t>
            </a:r>
          </a:p>
        </p:txBody>
      </p:sp>
      <p:sp>
        <p:nvSpPr>
          <p:cNvPr id="728" name="Kontrollgruppe (Gruppe 2) Intervention 2"/>
          <p:cNvSpPr/>
          <p:nvPr/>
        </p:nvSpPr>
        <p:spPr>
          <a:xfrm>
            <a:off x="10298218" y="4437923"/>
            <a:ext cx="2167468" cy="1444979"/>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200"/>
            </a:pPr>
            <a:r>
              <a:t>Kontrollg</a:t>
            </a:r>
            <a:r>
              <a:t>ruppe (Gruppe 2)</a:t>
            </a:r>
            <a:br/>
            <a:r>
              <a:t>Intervention 2</a:t>
            </a:r>
          </a:p>
        </p:txBody>
      </p:sp>
      <p:sp>
        <p:nvSpPr>
          <p:cNvPr id="729" name="Messung 1 (Konzentration)"/>
          <p:cNvSpPr/>
          <p:nvPr/>
        </p:nvSpPr>
        <p:spPr>
          <a:xfrm>
            <a:off x="7609126" y="3024330"/>
            <a:ext cx="4759326" cy="689893"/>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1 (Konzentration) </a:t>
            </a:r>
          </a:p>
        </p:txBody>
      </p:sp>
      <p:sp>
        <p:nvSpPr>
          <p:cNvPr id="730" name="Messung 2 (Konzentration)"/>
          <p:cNvSpPr/>
          <p:nvPr/>
        </p:nvSpPr>
        <p:spPr>
          <a:xfrm>
            <a:off x="7609126" y="6081893"/>
            <a:ext cx="4759326" cy="689894"/>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2 (Konzentration) </a:t>
            </a:r>
          </a:p>
        </p:txBody>
      </p:sp>
      <p:sp>
        <p:nvSpPr>
          <p:cNvPr id="731" name="höhere Power"/>
          <p:cNvSpPr/>
          <p:nvPr/>
        </p:nvSpPr>
        <p:spPr>
          <a:xfrm>
            <a:off x="1260674" y="7994868"/>
            <a:ext cx="2474638"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3400"/>
            </a:lvl1pPr>
          </a:lstStyle>
          <a:p>
            <a:pPr/>
            <a:r>
              <a:t>höhere Power</a:t>
            </a:r>
          </a:p>
        </p:txBody>
      </p:sp>
      <p:sp>
        <p:nvSpPr>
          <p:cNvPr id="732" name="geringere Power"/>
          <p:cNvSpPr/>
          <p:nvPr/>
        </p:nvSpPr>
        <p:spPr>
          <a:xfrm>
            <a:off x="8333269" y="7994868"/>
            <a:ext cx="2907703" cy="6380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3400"/>
            </a:lvl1pPr>
          </a:lstStyle>
          <a:p>
            <a:pPr/>
            <a:r>
              <a:t>geringere Power</a:t>
            </a:r>
          </a:p>
        </p:txBody>
      </p:sp>
      <p:sp>
        <p:nvSpPr>
          <p:cNvPr id="733" name="Intervention 1"/>
          <p:cNvSpPr/>
          <p:nvPr/>
        </p:nvSpPr>
        <p:spPr>
          <a:xfrm>
            <a:off x="340359" y="4445120"/>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1</a:t>
            </a:r>
          </a:p>
        </p:txBody>
      </p:sp>
      <p:sp>
        <p:nvSpPr>
          <p:cNvPr id="734" name="Intervention 2"/>
          <p:cNvSpPr/>
          <p:nvPr/>
        </p:nvSpPr>
        <p:spPr>
          <a:xfrm>
            <a:off x="340359" y="6035306"/>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2</a:t>
            </a:r>
          </a:p>
        </p:txBody>
      </p:sp>
      <p:sp>
        <p:nvSpPr>
          <p:cNvPr id="735" name="Intervention 2"/>
          <p:cNvSpPr/>
          <p:nvPr/>
        </p:nvSpPr>
        <p:spPr>
          <a:xfrm>
            <a:off x="2832946" y="4445120"/>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2</a:t>
            </a:r>
          </a:p>
        </p:txBody>
      </p:sp>
      <p:sp>
        <p:nvSpPr>
          <p:cNvPr id="736" name="Intervention 1"/>
          <p:cNvSpPr/>
          <p:nvPr/>
        </p:nvSpPr>
        <p:spPr>
          <a:xfrm>
            <a:off x="2832946" y="6035306"/>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1</a:t>
            </a:r>
          </a:p>
        </p:txBody>
      </p:sp>
      <p:sp>
        <p:nvSpPr>
          <p:cNvPr id="737" name="Reihenfolgen-Randomisierung"/>
          <p:cNvSpPr/>
          <p:nvPr/>
        </p:nvSpPr>
        <p:spPr>
          <a:xfrm>
            <a:off x="360801" y="3812623"/>
            <a:ext cx="4630914" cy="470597"/>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200"/>
            </a:pPr>
            <a:r>
              <a:t>Reihenfolgen-</a:t>
            </a:r>
            <a:r>
              <a:t>Randomisierung</a:t>
            </a:r>
          </a:p>
        </p:txBody>
      </p:sp>
      <p:sp>
        <p:nvSpPr>
          <p:cNvPr id="738" name="Messung 1 (Konzentration)"/>
          <p:cNvSpPr/>
          <p:nvPr/>
        </p:nvSpPr>
        <p:spPr>
          <a:xfrm>
            <a:off x="290724" y="3024330"/>
            <a:ext cx="4759326" cy="689893"/>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1 (Konzentration) </a:t>
            </a:r>
          </a:p>
        </p:txBody>
      </p:sp>
      <p:sp>
        <p:nvSpPr>
          <p:cNvPr id="739" name="Messung 3 (Konzentration)"/>
          <p:cNvSpPr/>
          <p:nvPr/>
        </p:nvSpPr>
        <p:spPr>
          <a:xfrm>
            <a:off x="290724" y="6941408"/>
            <a:ext cx="4759326" cy="689894"/>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3 (Konzentration) </a:t>
            </a:r>
          </a:p>
        </p:txBody>
      </p:sp>
      <p:sp>
        <p:nvSpPr>
          <p:cNvPr id="740" name="Wo möglich, sollten within-Subject-Pläne bevorzugt werden."/>
          <p:cNvSpPr/>
          <p:nvPr/>
        </p:nvSpPr>
        <p:spPr>
          <a:xfrm>
            <a:off x="273814" y="8670128"/>
            <a:ext cx="7288433"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lvl1pPr>
          </a:lstStyle>
          <a:p>
            <a:pPr/>
            <a:r>
              <a:t>Wo möglich, sollten within-Subject-Pläne bevorzugt werden.</a:t>
            </a:r>
          </a:p>
        </p:txBody>
      </p:sp>
      <p:sp>
        <p:nvSpPr>
          <p:cNvPr id="741" name="Messung 2 (Konzentration)"/>
          <p:cNvSpPr/>
          <p:nvPr/>
        </p:nvSpPr>
        <p:spPr>
          <a:xfrm>
            <a:off x="296595" y="5215923"/>
            <a:ext cx="4759326" cy="689894"/>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2 (Konzentration) </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744" name="Vor- und Nachteile von Within-Designs"/>
          <p:cNvSpPr txBox="1"/>
          <p:nvPr>
            <p:ph type="body" idx="21"/>
          </p:nvPr>
        </p:nvSpPr>
        <p:spPr>
          <a:prstGeom prst="rect">
            <a:avLst/>
          </a:prstGeom>
        </p:spPr>
        <p:txBody>
          <a:bodyPr/>
          <a:lstStyle/>
          <a:p>
            <a:pPr/>
            <a:r>
              <a:t>Vor- und Nachteile von Within-Designs</a:t>
            </a:r>
          </a:p>
        </p:txBody>
      </p:sp>
      <p:sp>
        <p:nvSpPr>
          <p:cNvPr id="745" name="Personen werden mit sich selbst verglichen, dadurch werden personen-gebundene Störvariablen neutralisiert…"/>
          <p:cNvSpPr/>
          <p:nvPr/>
        </p:nvSpPr>
        <p:spPr>
          <a:xfrm>
            <a:off x="5601758" y="2731448"/>
            <a:ext cx="7006850" cy="48925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49250" indent="-349250">
              <a:buClr>
                <a:schemeClr val="accent5"/>
              </a:buClr>
              <a:buSzPct val="70000"/>
              <a:buFont typeface="Arial"/>
              <a:buChar char="▶︎"/>
              <a:defRPr sz="2200"/>
            </a:pPr>
            <a:r>
              <a:t>Personen werden mit sich selbst verglichen, dadurch werden personen-gebundene Störvariablen neutralisiert</a:t>
            </a:r>
          </a:p>
          <a:p>
            <a:pPr marL="349250" indent="-349250">
              <a:buClr>
                <a:schemeClr val="accent5"/>
              </a:buClr>
              <a:buSzPct val="70000"/>
              <a:buFont typeface="Arial"/>
              <a:buChar char="▶︎"/>
              <a:defRPr sz="2200"/>
            </a:pPr>
            <a:r>
              <a:t>Weniger „Rauschen“ als bei beim between-subject-Design, da nur intraindividuelle Unterschiede eingehen, die frei sind von interindividuellen Unterschieden</a:t>
            </a:r>
          </a:p>
          <a:p>
            <a:pPr marL="349250" indent="-349250">
              <a:buClr>
                <a:schemeClr val="accent5"/>
              </a:buClr>
              <a:buSzPct val="70000"/>
              <a:buFont typeface="Arial"/>
              <a:buChar char="▶︎"/>
              <a:defRPr sz="2200"/>
            </a:pPr>
            <a:r>
              <a:t>Daher weniger Versuchspersonen nötig, um Effekt zu entdecken</a:t>
            </a:r>
          </a:p>
          <a:p>
            <a:pPr marL="349250" indent="-349250">
              <a:buClr>
                <a:schemeClr val="accent5"/>
              </a:buClr>
              <a:buSzPct val="70000"/>
              <a:buFont typeface="Arial"/>
              <a:buChar char="▶︎"/>
              <a:defRPr sz="2200"/>
            </a:pPr>
          </a:p>
          <a:p>
            <a:pPr marL="349250" indent="-349250">
              <a:buClr>
                <a:schemeClr val="accent5"/>
              </a:buClr>
              <a:buSzPct val="70000"/>
              <a:buFont typeface="Arial"/>
              <a:buChar char="▶︎"/>
              <a:defRPr sz="2200"/>
            </a:pPr>
          </a:p>
          <a:p>
            <a:pPr marL="349250" indent="-349250">
              <a:buClr>
                <a:schemeClr val="accent5"/>
              </a:buClr>
              <a:buSzPct val="70000"/>
              <a:buFont typeface="Arial"/>
              <a:buChar char="▶︎"/>
              <a:defRPr sz="2200"/>
            </a:pPr>
          </a:p>
          <a:p>
            <a:pPr marL="349250" indent="-349250">
              <a:buClr>
                <a:schemeClr val="accent5"/>
              </a:buClr>
              <a:buSzPct val="70000"/>
              <a:buFont typeface="Arial"/>
              <a:buChar char="▶︎"/>
              <a:defRPr sz="2200"/>
            </a:pPr>
          </a:p>
          <a:p>
            <a:pPr marL="349250" indent="-349250">
              <a:buClr>
                <a:schemeClr val="accent5"/>
              </a:buClr>
              <a:buSzPct val="70000"/>
              <a:buFont typeface="Arial"/>
              <a:buChar char="▶︎"/>
              <a:defRPr sz="2200"/>
            </a:pPr>
            <a:r>
              <a:t>Carry-Over-Effekte müssen beachtet werden (Kontrolle von Reihenfolge-Effkten nötig)</a:t>
            </a:r>
          </a:p>
          <a:p>
            <a:pPr marL="349250" indent="-349250">
              <a:buClr>
                <a:schemeClr val="accent5"/>
              </a:buClr>
              <a:buSzPct val="70000"/>
              <a:buFont typeface="Arial"/>
              <a:buChar char="▶︎"/>
              <a:defRPr sz="2200"/>
            </a:pPr>
            <a:r>
              <a:t>Within-Designs sind nicht immer einsetzbar </a:t>
            </a:r>
          </a:p>
          <a:p>
            <a:pPr marL="349250" indent="-349250">
              <a:buClr>
                <a:schemeClr val="accent5"/>
              </a:buClr>
              <a:buSzPct val="70000"/>
              <a:buFont typeface="Arial"/>
              <a:buChar char="▶︎"/>
              <a:defRPr sz="2200"/>
            </a:pPr>
            <a:r>
              <a:t>Zeitaufwand pro Versuchsperson höher</a:t>
            </a:r>
          </a:p>
        </p:txBody>
      </p:sp>
      <p:sp>
        <p:nvSpPr>
          <p:cNvPr id="746" name="Vorteile"/>
          <p:cNvSpPr/>
          <p:nvPr/>
        </p:nvSpPr>
        <p:spPr>
          <a:xfrm>
            <a:off x="8100754" y="1728185"/>
            <a:ext cx="2008856" cy="82778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Vorteile</a:t>
            </a:r>
          </a:p>
        </p:txBody>
      </p:sp>
      <p:sp>
        <p:nvSpPr>
          <p:cNvPr id="747" name="Nachteile"/>
          <p:cNvSpPr/>
          <p:nvPr/>
        </p:nvSpPr>
        <p:spPr>
          <a:xfrm>
            <a:off x="8100754" y="5146976"/>
            <a:ext cx="2008856" cy="827788"/>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Nachteile</a:t>
            </a:r>
          </a:p>
        </p:txBody>
      </p:sp>
      <p:sp>
        <p:nvSpPr>
          <p:cNvPr id="748" name="within subject"/>
          <p:cNvSpPr/>
          <p:nvPr/>
        </p:nvSpPr>
        <p:spPr>
          <a:xfrm>
            <a:off x="914893" y="1494970"/>
            <a:ext cx="3251201" cy="1339720"/>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lgn="ctr">
              <a:defRPr sz="2200">
                <a:solidFill>
                  <a:srgbClr val="FFFFFF"/>
                </a:solidFill>
                <a:latin typeface="Roboto Condensed Bold"/>
                <a:ea typeface="Roboto Condensed Bold"/>
                <a:cs typeface="Roboto Condensed Bold"/>
                <a:sym typeface="Roboto Condensed Bold"/>
              </a:defRPr>
            </a:pPr>
            <a:r>
              <a:t>within</a:t>
            </a:r>
            <a:br/>
            <a:r>
              <a:t>subject</a:t>
            </a:r>
          </a:p>
        </p:txBody>
      </p:sp>
      <p:sp>
        <p:nvSpPr>
          <p:cNvPr id="749" name="Intervention 1"/>
          <p:cNvSpPr/>
          <p:nvPr/>
        </p:nvSpPr>
        <p:spPr>
          <a:xfrm>
            <a:off x="340359" y="4445120"/>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1</a:t>
            </a:r>
          </a:p>
        </p:txBody>
      </p:sp>
      <p:sp>
        <p:nvSpPr>
          <p:cNvPr id="750" name="Intervention 2"/>
          <p:cNvSpPr/>
          <p:nvPr/>
        </p:nvSpPr>
        <p:spPr>
          <a:xfrm>
            <a:off x="340359" y="6035306"/>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2</a:t>
            </a:r>
          </a:p>
        </p:txBody>
      </p:sp>
      <p:sp>
        <p:nvSpPr>
          <p:cNvPr id="751" name="Intervention 2"/>
          <p:cNvSpPr/>
          <p:nvPr/>
        </p:nvSpPr>
        <p:spPr>
          <a:xfrm>
            <a:off x="2832946" y="4445120"/>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2</a:t>
            </a:r>
          </a:p>
        </p:txBody>
      </p:sp>
      <p:sp>
        <p:nvSpPr>
          <p:cNvPr id="752" name="Intervention 1"/>
          <p:cNvSpPr/>
          <p:nvPr/>
        </p:nvSpPr>
        <p:spPr>
          <a:xfrm>
            <a:off x="2832946" y="6035306"/>
            <a:ext cx="2167468" cy="689893"/>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Intervention 1</a:t>
            </a:r>
          </a:p>
        </p:txBody>
      </p:sp>
      <p:sp>
        <p:nvSpPr>
          <p:cNvPr id="753" name="Reihenfolgen-Randomisierung"/>
          <p:cNvSpPr/>
          <p:nvPr/>
        </p:nvSpPr>
        <p:spPr>
          <a:xfrm>
            <a:off x="360801" y="3812623"/>
            <a:ext cx="4630914" cy="470597"/>
          </a:xfrm>
          <a:prstGeom prst="rect">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200"/>
            </a:pPr>
            <a:r>
              <a:t>Reihenfolgen-</a:t>
            </a:r>
            <a:r>
              <a:t>Randomisierung</a:t>
            </a:r>
          </a:p>
        </p:txBody>
      </p:sp>
      <p:sp>
        <p:nvSpPr>
          <p:cNvPr id="754" name="Messung 1 (Konzentration)"/>
          <p:cNvSpPr/>
          <p:nvPr/>
        </p:nvSpPr>
        <p:spPr>
          <a:xfrm>
            <a:off x="290724" y="3024330"/>
            <a:ext cx="4759326" cy="689893"/>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1 (Konzentration) </a:t>
            </a:r>
          </a:p>
        </p:txBody>
      </p:sp>
      <p:sp>
        <p:nvSpPr>
          <p:cNvPr id="755" name="Messung 3 (Konzentration)"/>
          <p:cNvSpPr/>
          <p:nvPr/>
        </p:nvSpPr>
        <p:spPr>
          <a:xfrm>
            <a:off x="290724" y="6941408"/>
            <a:ext cx="4759326" cy="689894"/>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3 (Konzentration) </a:t>
            </a:r>
          </a:p>
        </p:txBody>
      </p:sp>
      <p:sp>
        <p:nvSpPr>
          <p:cNvPr id="756" name="Messung 2 (Konzentration)"/>
          <p:cNvSpPr/>
          <p:nvPr/>
        </p:nvSpPr>
        <p:spPr>
          <a:xfrm>
            <a:off x="296595" y="5215923"/>
            <a:ext cx="4759326" cy="689894"/>
          </a:xfrm>
          <a:prstGeom prst="roundRect">
            <a:avLst>
              <a:gd name="adj" fmla="val 34107"/>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200"/>
            </a:lvl1pPr>
          </a:lstStyle>
          <a:p>
            <a:pPr/>
            <a:r>
              <a:t>Messung 2 (Konzentration) </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759" name="Coole Studien von PLOS One – Lassen Sie sich inspirieren!"/>
          <p:cNvSpPr txBox="1"/>
          <p:nvPr>
            <p:ph type="body" idx="21"/>
          </p:nvPr>
        </p:nvSpPr>
        <p:spPr>
          <a:prstGeom prst="rect">
            <a:avLst/>
          </a:prstGeom>
        </p:spPr>
        <p:txBody>
          <a:bodyPr/>
          <a:lstStyle>
            <a:lvl1pPr marL="102870" marR="102870" indent="102870" defTabSz="1053388">
              <a:defRPr sz="5022"/>
            </a:lvl1pPr>
          </a:lstStyle>
          <a:p>
            <a:pPr/>
            <a:r>
              <a:t>Coole Studien von PLOS One – Lassen Sie sich inspirieren!</a:t>
            </a:r>
          </a:p>
        </p:txBody>
      </p:sp>
      <p:sp>
        <p:nvSpPr>
          <p:cNvPr id="760" name="Non-Disruptive Tactics of Suppression Are Superior in Countering Terrorism, Insurgency, and Financial Panics"/>
          <p:cNvSpPr/>
          <p:nvPr/>
        </p:nvSpPr>
        <p:spPr>
          <a:xfrm>
            <a:off x="681907" y="8787575"/>
            <a:ext cx="10318128"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2" invalidUrl="" action="" tgtFrame="" tooltip="" history="1" highlightClick="0" endSnd="0"/>
              </a:defRPr>
            </a:lvl1pPr>
          </a:lstStyle>
          <a:p>
            <a:pPr>
              <a:defRPr>
                <a:solidFill>
                  <a:srgbClr val="323333"/>
                </a:solidFill>
              </a:defRPr>
            </a:pPr>
            <a:r>
              <a:rPr>
                <a:solidFill>
                  <a:srgbClr val="0070C0"/>
                </a:solidFill>
                <a:hlinkClick r:id="rId2" invalidUrl="" action="" tgtFrame="" tooltip="" history="1" highlightClick="0" endSnd="0"/>
              </a:rPr>
              <a:t>Non-Disruptive Tactics of Suppression Are Superior in Countering Terrorism, Insurgency, and Financial Panics</a:t>
            </a:r>
          </a:p>
        </p:txBody>
      </p:sp>
      <p:sp>
        <p:nvSpPr>
          <p:cNvPr id="761" name="A Propaganda Index for Reviewing Problem Framing in Articles and Manuscripts: An Exploratory Study">
            <a:hlinkClick r:id="rId3" invalidUrl="" action="" tgtFrame="" tooltip="" history="1" highlightClick="0" endSnd="0"/>
          </p:cNvPr>
          <p:cNvSpPr/>
          <p:nvPr/>
        </p:nvSpPr>
        <p:spPr>
          <a:xfrm>
            <a:off x="681907" y="8126076"/>
            <a:ext cx="9749195"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3" invalidUrl="" action="" tgtFrame="" tooltip="" history="1" highlightClick="0" endSnd="0"/>
              </a:defRPr>
            </a:lvl1pPr>
          </a:lstStyle>
          <a:p>
            <a:pPr>
              <a:defRPr>
                <a:solidFill>
                  <a:srgbClr val="323333"/>
                </a:solidFill>
              </a:defRPr>
            </a:pPr>
            <a:r>
              <a:rPr>
                <a:solidFill>
                  <a:srgbClr val="0070C0"/>
                </a:solidFill>
                <a:hlinkClick r:id="rId3" invalidUrl="" action="" tgtFrame="" tooltip="" history="1" highlightClick="0" endSnd="0"/>
              </a:rPr>
              <a:t>A Propaganda Index for Reviewing Problem Framing in Articles and Manuscripts: An Exploratory Study</a:t>
            </a:r>
          </a:p>
        </p:txBody>
      </p:sp>
      <p:sp>
        <p:nvSpPr>
          <p:cNvPr id="762" name="Personality, Gender, and Age in the Language of Social Media: The Open-Vocabulary Approach"/>
          <p:cNvSpPr/>
          <p:nvPr/>
        </p:nvSpPr>
        <p:spPr>
          <a:xfrm>
            <a:off x="681907" y="7464576"/>
            <a:ext cx="8934696"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4" invalidUrl="" action="" tgtFrame="" tooltip="" history="1" highlightClick="0" endSnd="0"/>
              </a:defRPr>
            </a:lvl1pPr>
          </a:lstStyle>
          <a:p>
            <a:pPr>
              <a:defRPr>
                <a:solidFill>
                  <a:srgbClr val="323333"/>
                </a:solidFill>
              </a:defRPr>
            </a:pPr>
            <a:r>
              <a:rPr>
                <a:solidFill>
                  <a:srgbClr val="0070C0"/>
                </a:solidFill>
                <a:hlinkClick r:id="rId4" invalidUrl="" action="" tgtFrame="" tooltip="" history="1" highlightClick="0" endSnd="0"/>
              </a:rPr>
              <a:t>Personality, Gender, and Age in the Language of Social Media: The Open-Vocabulary Approach</a:t>
            </a:r>
          </a:p>
        </p:txBody>
      </p:sp>
      <p:sp>
        <p:nvSpPr>
          <p:cNvPr id="763" name="The Power of Kawaii: Viewing Cute Images Promotes a Careful Behavior and Narrows Attentional Focus">
            <a:hlinkClick r:id="" invalidUrl="" action="ppaction://hlinkshowjump?jump=nextslide" tgtFrame="" tooltip="" history="1" highlightClick="0" endSnd="0"/>
          </p:cNvPr>
          <p:cNvSpPr/>
          <p:nvPr/>
        </p:nvSpPr>
        <p:spPr>
          <a:xfrm>
            <a:off x="681907" y="6803077"/>
            <a:ext cx="9825767"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5" invalidUrl="" action="" tgtFrame="" tooltip="" history="1" highlightClick="0" endSnd="0"/>
              </a:defRPr>
            </a:lvl1pPr>
          </a:lstStyle>
          <a:p>
            <a:pPr>
              <a:defRPr>
                <a:solidFill>
                  <a:srgbClr val="323333"/>
                </a:solidFill>
              </a:defRPr>
            </a:pPr>
            <a:r>
              <a:rPr>
                <a:solidFill>
                  <a:srgbClr val="0070C0"/>
                </a:solidFill>
                <a:hlinkClick r:id="rId5" invalidUrl="" action="" tgtFrame="" tooltip="" history="1" highlightClick="0" endSnd="0"/>
              </a:rPr>
              <a:t>The Power of Kawaii: Viewing Cute Images Promotes a Careful Behavior and Narrows Attentional Focus</a:t>
            </a:r>
          </a:p>
        </p:txBody>
      </p:sp>
      <p:sp>
        <p:nvSpPr>
          <p:cNvPr id="764" name="A Virtual Reprise of the Stanley Milgram Obedience Experiments">
            <a:hlinkClick r:id="rId6" invalidUrl="" action="" tgtFrame="" tooltip="" history="1" highlightClick="0" endSnd="0"/>
          </p:cNvPr>
          <p:cNvSpPr/>
          <p:nvPr/>
        </p:nvSpPr>
        <p:spPr>
          <a:xfrm>
            <a:off x="681907" y="6141579"/>
            <a:ext cx="6168837"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6" invalidUrl="" action="" tgtFrame="" tooltip="" history="1" highlightClick="0" endSnd="0"/>
              </a:defRPr>
            </a:lvl1pPr>
          </a:lstStyle>
          <a:p>
            <a:pPr>
              <a:defRPr>
                <a:solidFill>
                  <a:srgbClr val="323333"/>
                </a:solidFill>
              </a:defRPr>
            </a:pPr>
            <a:r>
              <a:rPr>
                <a:solidFill>
                  <a:srgbClr val="0070C0"/>
                </a:solidFill>
                <a:hlinkClick r:id="rId6" invalidUrl="" action="" tgtFrame="" tooltip="" history="1" highlightClick="0" endSnd="0"/>
              </a:rPr>
              <a:t>A Virtual Reprise of the Stanley Milgram Obedience Experiments</a:t>
            </a:r>
          </a:p>
        </p:txBody>
      </p:sp>
      <p:sp>
        <p:nvSpPr>
          <p:cNvPr id="765" name="Always Gamble on an Empty Stomach: Hunger Is Associated with Advantageous Decision Making"/>
          <p:cNvSpPr/>
          <p:nvPr/>
        </p:nvSpPr>
        <p:spPr>
          <a:xfrm>
            <a:off x="681907" y="5480080"/>
            <a:ext cx="9234622"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7" invalidUrl="" action="" tgtFrame="" tooltip="" history="1" highlightClick="0" endSnd="0"/>
              </a:defRPr>
            </a:lvl1pPr>
          </a:lstStyle>
          <a:p>
            <a:pPr>
              <a:defRPr>
                <a:solidFill>
                  <a:srgbClr val="323333"/>
                </a:solidFill>
              </a:defRPr>
            </a:pPr>
            <a:r>
              <a:rPr>
                <a:solidFill>
                  <a:srgbClr val="0070C0"/>
                </a:solidFill>
                <a:hlinkClick r:id="rId7" invalidUrl="" action="" tgtFrame="" tooltip="" history="1" highlightClick="0" endSnd="0"/>
              </a:rPr>
              <a:t>Always Gamble on an Empty Stomach: Hunger Is Associated with Advantageous Decision Making</a:t>
            </a:r>
          </a:p>
        </p:txBody>
      </p:sp>
      <p:sp>
        <p:nvSpPr>
          <p:cNvPr id="766" name="The Eyes Don’t Have It: Lie Detection and Neuro-Linguistic Programming"/>
          <p:cNvSpPr/>
          <p:nvPr/>
        </p:nvSpPr>
        <p:spPr>
          <a:xfrm>
            <a:off x="681907" y="4818581"/>
            <a:ext cx="7026533"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8" invalidUrl="" action="" tgtFrame="" tooltip="" history="1" highlightClick="0" endSnd="0"/>
              </a:defRPr>
            </a:lvl1pPr>
          </a:lstStyle>
          <a:p>
            <a:pPr>
              <a:defRPr>
                <a:solidFill>
                  <a:srgbClr val="323333"/>
                </a:solidFill>
              </a:defRPr>
            </a:pPr>
            <a:r>
              <a:rPr>
                <a:solidFill>
                  <a:srgbClr val="0070C0"/>
                </a:solidFill>
                <a:hlinkClick r:id="rId8" invalidUrl="" action="" tgtFrame="" tooltip="" history="1" highlightClick="0" endSnd="0"/>
              </a:rPr>
              <a:t>The Eyes Don’t Have It: Lie Detection and Neuro-Linguistic Programming</a:t>
            </a:r>
          </a:p>
        </p:txBody>
      </p:sp>
      <p:sp>
        <p:nvSpPr>
          <p:cNvPr id="767" name="The Distance Between Mars and Venus: Measuring Global Sex Differences in Personality"/>
          <p:cNvSpPr/>
          <p:nvPr/>
        </p:nvSpPr>
        <p:spPr>
          <a:xfrm>
            <a:off x="681907" y="4157082"/>
            <a:ext cx="8355717"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9" invalidUrl="" action="" tgtFrame="" tooltip="" history="1" highlightClick="0" endSnd="0"/>
              </a:defRPr>
            </a:lvl1pPr>
          </a:lstStyle>
          <a:p>
            <a:pPr>
              <a:defRPr>
                <a:solidFill>
                  <a:srgbClr val="323333"/>
                </a:solidFill>
              </a:defRPr>
            </a:pPr>
            <a:r>
              <a:rPr>
                <a:solidFill>
                  <a:srgbClr val="0070C0"/>
                </a:solidFill>
                <a:hlinkClick r:id="rId9" invalidUrl="" action="" tgtFrame="" tooltip="" history="1" highlightClick="0" endSnd="0"/>
              </a:rPr>
              <a:t>The Distance Between Mars and Venus: Measuring Global Sex Differences in Personality</a:t>
            </a:r>
          </a:p>
        </p:txBody>
      </p:sp>
      <p:sp>
        <p:nvSpPr>
          <p:cNvPr id="768" name="Behavioral Priming: It's All in the Mind, but Whose Mind?"/>
          <p:cNvSpPr/>
          <p:nvPr/>
        </p:nvSpPr>
        <p:spPr>
          <a:xfrm>
            <a:off x="681907" y="3495583"/>
            <a:ext cx="5538959"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10" invalidUrl="" action="" tgtFrame="" tooltip="" history="1" highlightClick="0" endSnd="0"/>
              </a:defRPr>
            </a:lvl1pPr>
          </a:lstStyle>
          <a:p>
            <a:pPr>
              <a:defRPr>
                <a:solidFill>
                  <a:srgbClr val="323333"/>
                </a:solidFill>
              </a:defRPr>
            </a:pPr>
            <a:r>
              <a:rPr>
                <a:solidFill>
                  <a:srgbClr val="0070C0"/>
                </a:solidFill>
                <a:hlinkClick r:id="rId10" invalidUrl="" action="" tgtFrame="" tooltip="" history="1" highlightClick="0" endSnd="0"/>
              </a:rPr>
              <a:t>Behavioral Priming: It's All in the Mind, but Whose Mind?</a:t>
            </a:r>
          </a:p>
        </p:txBody>
      </p:sp>
      <p:sp>
        <p:nvSpPr>
          <p:cNvPr id="769" name="Temptation at Work"/>
          <p:cNvSpPr/>
          <p:nvPr/>
        </p:nvSpPr>
        <p:spPr>
          <a:xfrm>
            <a:off x="698840" y="2834085"/>
            <a:ext cx="1958154"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11" invalidUrl="" action="" tgtFrame="" tooltip="" history="1" highlightClick="0" endSnd="0"/>
              </a:defRPr>
            </a:lvl1pPr>
          </a:lstStyle>
          <a:p>
            <a:pPr>
              <a:defRPr>
                <a:solidFill>
                  <a:srgbClr val="323333"/>
                </a:solidFill>
              </a:defRPr>
            </a:pPr>
            <a:r>
              <a:rPr>
                <a:solidFill>
                  <a:srgbClr val="0070C0"/>
                </a:solidFill>
                <a:hlinkClick r:id="rId11" invalidUrl="" action="" tgtFrame="" tooltip="" history="1" highlightClick="0" endSnd="0"/>
              </a:rPr>
              <a:t>Temptation at Work</a:t>
            </a:r>
          </a:p>
        </p:txBody>
      </p:sp>
      <p:sp>
        <p:nvSpPr>
          <p:cNvPr id="770" name="Loss of Control Increases Belief in Precognition and Belief in Precognition Increases Control"/>
          <p:cNvSpPr/>
          <p:nvPr/>
        </p:nvSpPr>
        <p:spPr>
          <a:xfrm>
            <a:off x="681907" y="2172586"/>
            <a:ext cx="8687790"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12" invalidUrl="" action="" tgtFrame="" tooltip="" history="1" highlightClick="0" endSnd="0"/>
              </a:defRPr>
            </a:lvl1pPr>
          </a:lstStyle>
          <a:p>
            <a:pPr>
              <a:defRPr>
                <a:solidFill>
                  <a:srgbClr val="323333"/>
                </a:solidFill>
              </a:defRPr>
            </a:pPr>
            <a:r>
              <a:rPr>
                <a:solidFill>
                  <a:srgbClr val="0070C0"/>
                </a:solidFill>
                <a:hlinkClick r:id="rId12" invalidUrl="" action="" tgtFrame="" tooltip="" history="1" highlightClick="0" endSnd="0"/>
              </a:rPr>
              <a:t>Loss of Control Increases Belief in Precognition and Belief in Precognition Increases Control</a:t>
            </a:r>
          </a:p>
        </p:txBody>
      </p:sp>
      <p:sp>
        <p:nvSpPr>
          <p:cNvPr id="771" name="Meta-Milgram: An Empirical Synthesis of the Obedience Experiments"/>
          <p:cNvSpPr/>
          <p:nvPr/>
        </p:nvSpPr>
        <p:spPr>
          <a:xfrm>
            <a:off x="664973" y="1750438"/>
            <a:ext cx="6599248" cy="4221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defTabSz="457200">
              <a:lnSpc>
                <a:spcPts val="3500"/>
              </a:lnSpc>
              <a:defRPr u="sng">
                <a:solidFill>
                  <a:srgbClr val="0070C0"/>
                </a:solidFill>
                <a:uFill>
                  <a:solidFill>
                    <a:srgbClr val="0070C0"/>
                  </a:solidFill>
                </a:uFill>
                <a:latin typeface="Times Roman"/>
                <a:ea typeface="Times Roman"/>
                <a:cs typeface="Times Roman"/>
                <a:sym typeface="Times Roman"/>
                <a:hlinkClick r:id="rId13" invalidUrl="" action="" tgtFrame="" tooltip="" history="1" highlightClick="0" endSnd="0"/>
              </a:defRPr>
            </a:lvl1pPr>
          </a:lstStyle>
          <a:p>
            <a:pPr>
              <a:defRPr>
                <a:solidFill>
                  <a:srgbClr val="323333"/>
                </a:solidFill>
              </a:defRPr>
            </a:pPr>
            <a:r>
              <a:rPr>
                <a:solidFill>
                  <a:srgbClr val="0070C0"/>
                </a:solidFill>
                <a:hlinkClick r:id="rId13" invalidUrl="" action="" tgtFrame="" tooltip="" history="1" highlightClick="0" endSnd="0"/>
              </a:rPr>
              <a:t>Meta-Milgram: An Empirical Synthesis of the Obedience Experiments</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
        <p:nvSpPr>
          <p:cNvPr id="774" name="Das Experiment – Der „Königsweg“ der empirischen Forschung"/>
          <p:cNvSpPr txBox="1"/>
          <p:nvPr>
            <p:ph type="body" idx="21"/>
          </p:nvPr>
        </p:nvSpPr>
        <p:spPr>
          <a:prstGeom prst="rect">
            <a:avLst/>
          </a:prstGeom>
        </p:spPr>
        <p:txBody>
          <a:bodyPr/>
          <a:lstStyle>
            <a:lvl1pPr marL="106679" marR="106679" indent="106679" defTabSz="1092403">
              <a:defRPr sz="5208"/>
            </a:lvl1pPr>
          </a:lstStyle>
          <a:p>
            <a:pPr/>
            <a:r>
              <a:t>Das Experiment – Der „Königsweg“ der empirischen Forschung</a:t>
            </a:r>
          </a:p>
        </p:txBody>
      </p:sp>
      <p:sp>
        <p:nvSpPr>
          <p:cNvPr id="775" name="Das Experiment ist eine Sonderform der wissenschaftlichen Beobachtung, die folgende Kriterien erfüllt:…"/>
          <p:cNvSpPr txBox="1"/>
          <p:nvPr>
            <p:ph type="body" idx="22"/>
          </p:nvPr>
        </p:nvSpPr>
        <p:spPr>
          <a:prstGeom prst="rect">
            <a:avLst/>
          </a:prstGeom>
        </p:spPr>
        <p:txBody>
          <a:bodyPr/>
          <a:lstStyle/>
          <a:p>
            <a:pPr marL="116839" marR="116839" indent="0" defTabSz="1196441">
              <a:spcBef>
                <a:spcPts val="900"/>
              </a:spcBef>
              <a:buClrTx/>
              <a:buSzTx/>
              <a:buFontTx/>
              <a:buNone/>
              <a:defRPr sz="1840"/>
            </a:pPr>
            <a:r>
              <a:t>Das Experiment ist eine Sonderform der wissenschaftlichen Beobachtung, die folgende Kriterien erfüllt:</a:t>
            </a:r>
          </a:p>
          <a:p>
            <a:pPr marL="408940" marR="116839" indent="-292100" defTabSz="1196441">
              <a:spcBef>
                <a:spcPts val="900"/>
              </a:spcBef>
              <a:defRPr sz="1840"/>
            </a:pPr>
            <a:r>
              <a:t>Trennung mindestens einer unabhängigen Variablen (UV) von einer abhängigen Variablen (AV), wobei die AV gemäß der zu prüfenden Hypothese von der UV (kausal) beeinflusst wird.</a:t>
            </a:r>
          </a:p>
          <a:p>
            <a:pPr marL="408940" marR="116839" indent="-292100" defTabSz="1196441">
              <a:spcBef>
                <a:spcPts val="900"/>
              </a:spcBef>
              <a:defRPr sz="1840"/>
            </a:pPr>
            <a:r>
              <a:t>Systematische Variation bzw. Manipulation der UV, um ihre Auswirkung auf die AV zu beobachten; </a:t>
            </a:r>
          </a:p>
          <a:p>
            <a:pPr marL="408940" marR="116839" indent="-292100" defTabSz="1196441">
              <a:spcBef>
                <a:spcPts val="900"/>
              </a:spcBef>
              <a:defRPr sz="1840"/>
            </a:pPr>
            <a:r>
              <a:t>Kontrolle anderer Einflussfaktoren („Störvariablen“) auf die AV </a:t>
            </a:r>
          </a:p>
          <a:p>
            <a:pPr marL="408940" marR="116839" indent="-292100" defTabSz="1196441">
              <a:spcBef>
                <a:spcPts val="900"/>
              </a:spcBef>
              <a:defRPr sz="1840"/>
            </a:pPr>
            <a:r>
              <a:t>Randomisierung, d. h. die zufällige Zuordnung von Versuchspersonen zu Versuchsbedingungen oder der Reihenfolge von Versuchsbedingungen</a:t>
            </a:r>
          </a:p>
          <a:p>
            <a:pPr marL="116839" marR="116839" indent="0" defTabSz="1196441">
              <a:spcBef>
                <a:spcPts val="900"/>
              </a:spcBef>
              <a:buClrTx/>
              <a:buSzTx/>
              <a:buFontTx/>
              <a:buNone/>
              <a:defRPr sz="1840"/>
            </a:pPr>
            <a:r>
              <a:t>Wann immer Experimente ethisch unbedenklich bzw. vertretbar und praktisch durchführbar sind, stellen sie das Mittel der Wahl dar, um Kausalzusammenhänge zu prüfen.</a:t>
            </a:r>
          </a:p>
          <a:p>
            <a:pPr marL="116839" marR="116839" indent="0" defTabSz="1196441">
              <a:spcBef>
                <a:spcPts val="900"/>
              </a:spcBef>
              <a:buClrTx/>
              <a:buSzTx/>
              <a:buFontTx/>
              <a:buNone/>
              <a:defRPr sz="1840"/>
            </a:pPr>
            <a:r>
              <a:t>Manipulation der UV</a:t>
            </a:r>
          </a:p>
          <a:p>
            <a:pPr marL="408940" marR="116839" indent="-292100" defTabSz="1196441">
              <a:spcBef>
                <a:spcPts val="900"/>
              </a:spcBef>
              <a:defRPr sz="1840"/>
            </a:pPr>
            <a:r>
              <a:t>Es werden verschiedene Realisierungen der UV hergestellt und die Probanden unter den verschiedenen Bedingungen beobachtet</a:t>
            </a:r>
          </a:p>
          <a:p>
            <a:pPr marL="408940" marR="116839" indent="-292100" defTabSz="1196441">
              <a:spcBef>
                <a:spcPts val="900"/>
              </a:spcBef>
              <a:defRPr sz="1840"/>
            </a:pPr>
            <a:r>
              <a:t>Einfachste Variante: Experimentalgruppe versus Kontrollgruppe (z. B. Medikament vs. Placebo)</a:t>
            </a:r>
          </a:p>
          <a:p>
            <a:pPr marL="116839" marR="116839" indent="0" defTabSz="1196441">
              <a:spcBef>
                <a:spcPts val="900"/>
              </a:spcBef>
              <a:buClrTx/>
              <a:buSzTx/>
              <a:buFontTx/>
              <a:buNone/>
              <a:defRPr sz="1840"/>
            </a:pPr>
            <a:r>
              <a:t>Kontrolle von Störvariablen und Randomisierung</a:t>
            </a:r>
          </a:p>
          <a:p>
            <a:pPr marL="408940" marR="116839" indent="-292100" defTabSz="1196441">
              <a:spcBef>
                <a:spcPts val="900"/>
              </a:spcBef>
              <a:defRPr sz="1840"/>
            </a:pPr>
            <a:r>
              <a:t>Störvariablen werden so weit wie möglich in ihrem Einfluss auf die AV ausgeschaltet bzw. deren Korrelation mit der AV verhindert</a:t>
            </a:r>
          </a:p>
          <a:p>
            <a:pPr marL="408940" marR="116839" indent="-292100" defTabSz="1196441">
              <a:spcBef>
                <a:spcPts val="900"/>
              </a:spcBef>
              <a:defRPr sz="1840"/>
            </a:pPr>
            <a:r>
              <a:t>Variieren die Werte der AV wie vorhergesagt mit der UV, so ist die Hypothese eines kausalen Einflusses der UV auf AV gestützt worden (aber nicht bewiesen!)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Beschreibung"/>
          <p:cNvSpPr/>
          <p:nvPr/>
        </p:nvSpPr>
        <p:spPr>
          <a:xfrm>
            <a:off x="1661099" y="3470001"/>
            <a:ext cx="2383300" cy="1270001"/>
          </a:xfrm>
          <a:prstGeom prst="roundRect">
            <a:avLst>
              <a:gd name="adj" fmla="val 15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65022" tIns="65022" rIns="65022" bIns="65022" anchor="ctr"/>
          <a:lstStyle>
            <a:lvl1pPr algn="ctr">
              <a:defRPr sz="2400"/>
            </a:lvl1pPr>
          </a:lstStyle>
          <a:p>
            <a:pPr/>
            <a:r>
              <a:t>Beschreibung</a:t>
            </a:r>
          </a:p>
        </p:txBody>
      </p:sp>
      <p:sp>
        <p:nvSpPr>
          <p:cNvPr id="166" name="Vorhersage"/>
          <p:cNvSpPr/>
          <p:nvPr/>
        </p:nvSpPr>
        <p:spPr>
          <a:xfrm>
            <a:off x="5106832" y="3470001"/>
            <a:ext cx="2383300" cy="1270001"/>
          </a:xfrm>
          <a:prstGeom prst="roundRect">
            <a:avLst>
              <a:gd name="adj" fmla="val 15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65022" tIns="65022" rIns="65022" bIns="65022" anchor="ctr"/>
          <a:lstStyle>
            <a:lvl1pPr algn="ctr">
              <a:defRPr sz="2400"/>
            </a:lvl1pPr>
          </a:lstStyle>
          <a:p>
            <a:pPr/>
            <a:r>
              <a:t>Vorhersage</a:t>
            </a:r>
          </a:p>
        </p:txBody>
      </p:sp>
      <p:sp>
        <p:nvSpPr>
          <p:cNvPr id="167" name="Erklärung"/>
          <p:cNvSpPr/>
          <p:nvPr/>
        </p:nvSpPr>
        <p:spPr>
          <a:xfrm>
            <a:off x="8552564" y="3470001"/>
            <a:ext cx="2383300" cy="1270001"/>
          </a:xfrm>
          <a:prstGeom prst="roundRect">
            <a:avLst>
              <a:gd name="adj" fmla="val 15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65022" tIns="65022" rIns="65022" bIns="65022" anchor="ctr"/>
          <a:lstStyle>
            <a:lvl1pPr algn="ctr">
              <a:defRPr sz="2400"/>
            </a:lvl1pPr>
          </a:lstStyle>
          <a:p>
            <a:pPr/>
            <a:r>
              <a:t>Erklärung</a:t>
            </a:r>
          </a:p>
        </p:txBody>
      </p:sp>
      <p:sp>
        <p:nvSpPr>
          <p:cNvPr id="16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9" name="Drei Arten epistemologischer Studien"/>
          <p:cNvSpPr txBox="1"/>
          <p:nvPr>
            <p:ph type="body" idx="21"/>
          </p:nvPr>
        </p:nvSpPr>
        <p:spPr>
          <a:prstGeom prst="rect">
            <a:avLst/>
          </a:prstGeom>
        </p:spPr>
        <p:txBody>
          <a:bodyPr/>
          <a:lstStyle/>
          <a:p>
            <a:pPr/>
            <a:r>
              <a:t>Drei Arten epistemologischer Studien</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78" name="Typische quantitative Versuchspläne"/>
          <p:cNvSpPr txBox="1"/>
          <p:nvPr>
            <p:ph type="title"/>
          </p:nvPr>
        </p:nvSpPr>
        <p:spPr>
          <a:xfrm>
            <a:off x="650239" y="4758266"/>
            <a:ext cx="11704322" cy="2406792"/>
          </a:xfrm>
          <a:prstGeom prst="rect">
            <a:avLst/>
          </a:prstGeom>
        </p:spPr>
        <p:txBody>
          <a:bodyPr/>
          <a:lstStyle/>
          <a:p>
            <a:pPr/>
            <a:r>
              <a:t>Typische quantitative Versuchspläne</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81" name="Experimentell: Zwei Gruppen querschnittlich"/>
          <p:cNvSpPr txBox="1"/>
          <p:nvPr>
            <p:ph type="body" idx="21"/>
          </p:nvPr>
        </p:nvSpPr>
        <p:spPr>
          <a:prstGeom prst="rect">
            <a:avLst/>
          </a:prstGeom>
        </p:spPr>
        <p:txBody>
          <a:bodyPr/>
          <a:lstStyle/>
          <a:p>
            <a:pPr/>
            <a:r>
              <a:t>Experimentell: Zwei Gruppen querschnittlich</a:t>
            </a:r>
          </a:p>
        </p:txBody>
      </p:sp>
      <p:sp>
        <p:nvSpPr>
          <p:cNvPr id="782" name="Rechteck"/>
          <p:cNvSpPr/>
          <p:nvPr/>
        </p:nvSpPr>
        <p:spPr>
          <a:xfrm>
            <a:off x="4503010" y="2863176"/>
            <a:ext cx="2262386" cy="3656741"/>
          </a:xfrm>
          <a:prstGeom prst="rect">
            <a:avLst/>
          </a:prstGeom>
          <a:solidFill>
            <a:srgbClr val="FFFFFF"/>
          </a:solidFill>
          <a:ln w="25400">
            <a:solidFill>
              <a:schemeClr val="accent1"/>
            </a:solidFill>
            <a:bevel/>
          </a:ln>
        </p:spPr>
        <p:txBody>
          <a:bodyPr lIns="65023" tIns="65023" rIns="65023" bIns="65023" anchor="ctr"/>
          <a:lstStyle/>
          <a:p>
            <a:pPr algn="ctr">
              <a:defRPr sz="2400">
                <a:latin typeface="Arial"/>
                <a:ea typeface="Arial"/>
                <a:cs typeface="Arial"/>
                <a:sym typeface="Arial"/>
              </a:defRPr>
            </a:pPr>
          </a:p>
        </p:txBody>
      </p:sp>
      <p:sp>
        <p:nvSpPr>
          <p:cNvPr id="783" name="UV"/>
          <p:cNvSpPr txBox="1"/>
          <p:nvPr/>
        </p:nvSpPr>
        <p:spPr>
          <a:xfrm>
            <a:off x="1880755" y="2088383"/>
            <a:ext cx="566165"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UV</a:t>
            </a:r>
          </a:p>
        </p:txBody>
      </p:sp>
      <p:sp>
        <p:nvSpPr>
          <p:cNvPr id="784" name="Gruppe/ Ereignis 1"/>
          <p:cNvSpPr/>
          <p:nvPr/>
        </p:nvSpPr>
        <p:spPr>
          <a:xfrm>
            <a:off x="477110" y="2863176"/>
            <a:ext cx="3509037"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800">
                <a:latin typeface="Arial"/>
                <a:ea typeface="Arial"/>
                <a:cs typeface="Arial"/>
                <a:sym typeface="Arial"/>
              </a:defRPr>
            </a:lvl1pPr>
          </a:lstStyle>
          <a:p>
            <a:pPr/>
            <a:r>
              <a:t>Gruppe/ Ereignis 1</a:t>
            </a:r>
          </a:p>
        </p:txBody>
      </p:sp>
      <p:sp>
        <p:nvSpPr>
          <p:cNvPr id="785" name="Gruppe/ Ereignis 2"/>
          <p:cNvSpPr/>
          <p:nvPr/>
        </p:nvSpPr>
        <p:spPr>
          <a:xfrm>
            <a:off x="477110" y="5259835"/>
            <a:ext cx="3509037"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800">
                <a:latin typeface="Arial"/>
                <a:ea typeface="Arial"/>
                <a:cs typeface="Arial"/>
                <a:sym typeface="Arial"/>
              </a:defRPr>
            </a:pPr>
            <a:r>
              <a:t>Gruppe/ Ereignis </a:t>
            </a:r>
            <a:r>
              <a:rPr b="1"/>
              <a:t>2</a:t>
            </a:r>
          </a:p>
        </p:txBody>
      </p:sp>
      <p:sp>
        <p:nvSpPr>
          <p:cNvPr id="786" name="AV"/>
          <p:cNvSpPr txBox="1"/>
          <p:nvPr/>
        </p:nvSpPr>
        <p:spPr>
          <a:xfrm>
            <a:off x="5190822" y="2088383"/>
            <a:ext cx="52672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AV</a:t>
            </a:r>
          </a:p>
        </p:txBody>
      </p:sp>
      <p:sp>
        <p:nvSpPr>
          <p:cNvPr id="787" name="Messung"/>
          <p:cNvSpPr txBox="1"/>
          <p:nvPr/>
        </p:nvSpPr>
        <p:spPr>
          <a:xfrm>
            <a:off x="4944448" y="4442372"/>
            <a:ext cx="1379510"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Messung</a:t>
            </a:r>
          </a:p>
        </p:txBody>
      </p:sp>
      <p:sp>
        <p:nvSpPr>
          <p:cNvPr id="788"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789" name="Ist die Arbeitszufriedenheit (AV) höher in der Entwicklungsabteilung oder im Vertrieb? Führt Koffein zu höherer Aufmerksamkeit als ein Placebo?"/>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1000"/>
              </a:spcBef>
              <a:defRPr sz="2400">
                <a:solidFill>
                  <a:srgbClr val="000000"/>
                </a:solidFill>
              </a:defRPr>
            </a:lvl1pPr>
          </a:lstStyle>
          <a:p>
            <a:pPr/>
            <a:r>
              <a:t>Ist die Arbeitszufriedenheit (AV) höher in der Entwicklungsabteilung oder im Vertrieb? Führt Koffein zu höherer Aufmerksamkeit als ein Placebo?</a:t>
            </a:r>
          </a:p>
        </p:txBody>
      </p:sp>
      <p:sp>
        <p:nvSpPr>
          <p:cNvPr id="790"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b="1" sz="1400">
                <a:solidFill>
                  <a:srgbClr val="FFFFFF"/>
                </a:solidFill>
                <a:latin typeface="Arial"/>
                <a:ea typeface="Arial"/>
                <a:cs typeface="Arial"/>
                <a:sym typeface="Arial"/>
              </a:defRPr>
            </a:pPr>
          </a:p>
        </p:txBody>
      </p:sp>
      <p:sp>
        <p:nvSpPr>
          <p:cNvPr id="791"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spcBef>
                <a:spcPts val="1000"/>
              </a:spcBef>
              <a:defRPr sz="2400">
                <a:solidFill>
                  <a:srgbClr val="FFFFFF"/>
                </a:solidFill>
                <a:latin typeface="Roboto Condensed Bold"/>
                <a:ea typeface="Roboto Condensed Bold"/>
                <a:cs typeface="Roboto Condensed Bold"/>
                <a:sym typeface="Roboto Condensed Bold"/>
              </a:defRPr>
            </a:lvl1pPr>
          </a:lstStyle>
          <a:p>
            <a:pPr/>
            <a:r>
              <a:t>Beispiel</a:t>
            </a:r>
          </a:p>
        </p:txBody>
      </p:sp>
      <p:sp>
        <p:nvSpPr>
          <p:cNvPr id="792"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lgn="ctr">
              <a:defRPr sz="2400">
                <a:latin typeface="Arial"/>
                <a:ea typeface="Arial"/>
                <a:cs typeface="Arial"/>
                <a:sym typeface="Arial"/>
              </a:defRPr>
            </a:pPr>
          </a:p>
        </p:txBody>
      </p:sp>
      <p:sp>
        <p:nvSpPr>
          <p:cNvPr id="793"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spcBef>
                <a:spcPts val="1000"/>
              </a:spcBef>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794" name="Vergleich des Mittelwerts oder Medians zwischen den Gruppen…"/>
          <p:cNvSpPr txBox="1"/>
          <p:nvPr/>
        </p:nvSpPr>
        <p:spPr>
          <a:xfrm>
            <a:off x="7964864" y="2999828"/>
            <a:ext cx="4289445" cy="29113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300">
                <a:solidFill>
                  <a:srgbClr val="000000"/>
                </a:solidFill>
              </a:defRPr>
            </a:pPr>
            <a:r>
              <a:t>Vergleich des Mittelwerts oder Medians zwischen den Gruppen</a:t>
            </a:r>
          </a:p>
          <a:p>
            <a:pPr marL="381000" indent="-381000">
              <a:spcBef>
                <a:spcPts val="1000"/>
              </a:spcBef>
              <a:buClr>
                <a:schemeClr val="accent5"/>
              </a:buClr>
              <a:buSzPct val="70000"/>
              <a:buFont typeface="Arial"/>
              <a:buChar char="▶︎"/>
              <a:defRPr sz="2300">
                <a:solidFill>
                  <a:srgbClr val="000000"/>
                </a:solidFill>
              </a:defRPr>
            </a:pPr>
            <a:r>
              <a:t>Einfache Regression mit UV als nominalen Prädiktorn</a:t>
            </a:r>
          </a:p>
          <a:p>
            <a:pPr marL="381000" indent="-381000">
              <a:spcBef>
                <a:spcPts val="1000"/>
              </a:spcBef>
              <a:buClr>
                <a:schemeClr val="accent5"/>
              </a:buClr>
              <a:buSzPct val="70000"/>
              <a:buFont typeface="Arial"/>
              <a:buChar char="▶︎"/>
              <a:defRPr sz="2300">
                <a:solidFill>
                  <a:srgbClr val="000000"/>
                </a:solidFill>
              </a:defRPr>
            </a:pPr>
            <a:r>
              <a:t>Effektstärke und Konfidenzintervalle berechnen</a:t>
            </a:r>
          </a:p>
          <a:p>
            <a:pPr marL="381000" indent="-381000">
              <a:spcBef>
                <a:spcPts val="1000"/>
              </a:spcBef>
              <a:buClr>
                <a:schemeClr val="accent5"/>
              </a:buClr>
              <a:buSzPct val="70000"/>
              <a:buFont typeface="Arial"/>
              <a:buChar char="▶︎"/>
              <a:defRPr sz="2300">
                <a:solidFill>
                  <a:srgbClr val="000000"/>
                </a:solidFill>
              </a:defRPr>
            </a:pPr>
            <a:r>
              <a:t>Test zu Mittelwerts-vergleichen</a:t>
            </a:r>
          </a:p>
        </p:txBody>
      </p:sp>
      <p:sp>
        <p:nvSpPr>
          <p:cNvPr id="795" name="Linie"/>
          <p:cNvSpPr/>
          <p:nvPr/>
        </p:nvSpPr>
        <p:spPr>
          <a:xfrm>
            <a:off x="469325" y="6822095"/>
            <a:ext cx="6308772"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796" name="Zeit"/>
          <p:cNvSpPr txBox="1"/>
          <p:nvPr/>
        </p:nvSpPr>
        <p:spPr>
          <a:xfrm>
            <a:off x="3623710" y="6883055"/>
            <a:ext cx="566165" cy="4138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000">
                <a:solidFill>
                  <a:srgbClr val="000000"/>
                </a:solidFill>
                <a:latin typeface="Arial"/>
                <a:ea typeface="Arial"/>
                <a:cs typeface="Arial"/>
                <a:sym typeface="Arial"/>
              </a:defRPr>
            </a:lvl1pPr>
          </a:lstStyle>
          <a:p>
            <a:pPr/>
            <a:r>
              <a:t>Zeit</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99" name="Experimentell: Mehr als zwei Gruppen querschnittlich"/>
          <p:cNvSpPr txBox="1"/>
          <p:nvPr>
            <p:ph type="body" idx="21"/>
          </p:nvPr>
        </p:nvSpPr>
        <p:spPr>
          <a:prstGeom prst="rect">
            <a:avLst/>
          </a:prstGeom>
        </p:spPr>
        <p:txBody>
          <a:bodyPr/>
          <a:lstStyle>
            <a:lvl1pPr marL="125729" marR="125729" indent="125729" defTabSz="1287475">
              <a:defRPr sz="6138"/>
            </a:lvl1pPr>
          </a:lstStyle>
          <a:p>
            <a:pPr/>
            <a:r>
              <a:t>Experimentell: Mehr als zwei Gruppen querschnittlich</a:t>
            </a:r>
          </a:p>
        </p:txBody>
      </p:sp>
      <p:sp>
        <p:nvSpPr>
          <p:cNvPr id="800" name="Rechteck"/>
          <p:cNvSpPr/>
          <p:nvPr/>
        </p:nvSpPr>
        <p:spPr>
          <a:xfrm>
            <a:off x="4503010" y="2863176"/>
            <a:ext cx="2262386" cy="3656741"/>
          </a:xfrm>
          <a:prstGeom prst="rect">
            <a:avLst/>
          </a:prstGeom>
          <a:solidFill>
            <a:srgbClr val="FFFFFF"/>
          </a:solidFill>
          <a:ln w="25400">
            <a:solidFill>
              <a:schemeClr val="accent1"/>
            </a:solidFill>
            <a:bevel/>
          </a:ln>
        </p:spPr>
        <p:txBody>
          <a:bodyPr lIns="65023" tIns="65023" rIns="65023" bIns="65023" anchor="ctr"/>
          <a:lstStyle/>
          <a:p>
            <a:pPr>
              <a:defRPr sz="3400">
                <a:latin typeface="Arial"/>
                <a:ea typeface="Arial"/>
                <a:cs typeface="Arial"/>
                <a:sym typeface="Arial"/>
              </a:defRPr>
            </a:pPr>
          </a:p>
        </p:txBody>
      </p:sp>
      <p:sp>
        <p:nvSpPr>
          <p:cNvPr id="801" name="UV"/>
          <p:cNvSpPr txBox="1"/>
          <p:nvPr/>
        </p:nvSpPr>
        <p:spPr>
          <a:xfrm>
            <a:off x="1880755" y="2088383"/>
            <a:ext cx="566165"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UV</a:t>
            </a:r>
          </a:p>
        </p:txBody>
      </p:sp>
      <p:sp>
        <p:nvSpPr>
          <p:cNvPr id="802" name="Gruppe/ Ereignis 1"/>
          <p:cNvSpPr/>
          <p:nvPr/>
        </p:nvSpPr>
        <p:spPr>
          <a:xfrm>
            <a:off x="477110" y="2863176"/>
            <a:ext cx="3509037" cy="865718"/>
          </a:xfrm>
          <a:prstGeom prst="roundRect">
            <a:avLst>
              <a:gd name="adj" fmla="val 22005"/>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800">
                <a:latin typeface="Arial"/>
                <a:ea typeface="Arial"/>
                <a:cs typeface="Arial"/>
                <a:sym typeface="Arial"/>
              </a:defRPr>
            </a:lvl1pPr>
          </a:lstStyle>
          <a:p>
            <a:pPr/>
            <a:r>
              <a:t>Gruppe/ Ereignis 1</a:t>
            </a:r>
          </a:p>
        </p:txBody>
      </p:sp>
      <p:sp>
        <p:nvSpPr>
          <p:cNvPr id="803" name="AV"/>
          <p:cNvSpPr txBox="1"/>
          <p:nvPr/>
        </p:nvSpPr>
        <p:spPr>
          <a:xfrm>
            <a:off x="5190822" y="2088383"/>
            <a:ext cx="52672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AV</a:t>
            </a:r>
          </a:p>
        </p:txBody>
      </p:sp>
      <p:sp>
        <p:nvSpPr>
          <p:cNvPr id="804" name="Messung"/>
          <p:cNvSpPr txBox="1"/>
          <p:nvPr/>
        </p:nvSpPr>
        <p:spPr>
          <a:xfrm>
            <a:off x="4944448" y="4442372"/>
            <a:ext cx="1379510"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Messung</a:t>
            </a:r>
          </a:p>
        </p:txBody>
      </p:sp>
      <p:sp>
        <p:nvSpPr>
          <p:cNvPr id="805"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806" name="Ist die Arbeitszufriedenheit (AV) höher in der Entwicklungsabteilung, in der Produktion oder im Vertrieb? Führt Koffein zu höherer Aufmerksamkeit als ein Placebo oder als eine Kontrollgruppe?"/>
          <p:cNvSpPr txBox="1"/>
          <p:nvPr/>
        </p:nvSpPr>
        <p:spPr>
          <a:xfrm>
            <a:off x="3038276" y="7708617"/>
            <a:ext cx="9216034" cy="121598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1000"/>
              </a:spcBef>
              <a:defRPr sz="2400">
                <a:solidFill>
                  <a:srgbClr val="000000"/>
                </a:solidFill>
              </a:defRPr>
            </a:lvl1pPr>
          </a:lstStyle>
          <a:p>
            <a:pPr/>
            <a:r>
              <a:t>Ist die Arbeitszufriedenheit (AV) höher in der Entwicklungsabteilung, in der Produktion oder im Vertrieb? Führt Koffein zu höherer Aufmerksamkeit als ein Placebo oder als eine Kontrollgruppe?</a:t>
            </a:r>
          </a:p>
        </p:txBody>
      </p:sp>
      <p:sp>
        <p:nvSpPr>
          <p:cNvPr id="807"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sz="1400">
                <a:solidFill>
                  <a:srgbClr val="FFFFFF"/>
                </a:solidFill>
                <a:latin typeface="Roboto Condensed Bold"/>
                <a:ea typeface="Roboto Condensed Bold"/>
                <a:cs typeface="Roboto Condensed Bold"/>
                <a:sym typeface="Roboto Condensed Bold"/>
              </a:defRPr>
            </a:pPr>
          </a:p>
        </p:txBody>
      </p:sp>
      <p:sp>
        <p:nvSpPr>
          <p:cNvPr id="808"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b="1" sz="2400">
                <a:solidFill>
                  <a:srgbClr val="FFFFFF"/>
                </a:solidFill>
                <a:latin typeface="Arial"/>
                <a:ea typeface="Arial"/>
                <a:cs typeface="Arial"/>
                <a:sym typeface="Arial"/>
              </a:defRPr>
            </a:lvl1pPr>
          </a:lstStyle>
          <a:p>
            <a:pPr/>
            <a:r>
              <a:t>Beispiel</a:t>
            </a:r>
          </a:p>
        </p:txBody>
      </p:sp>
      <p:sp>
        <p:nvSpPr>
          <p:cNvPr id="809"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810"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811" name="Vergleich des Mittelwerts oder Medians zwischen den Gruppen…"/>
          <p:cNvSpPr txBox="1"/>
          <p:nvPr/>
        </p:nvSpPr>
        <p:spPr>
          <a:xfrm>
            <a:off x="7964864" y="2999828"/>
            <a:ext cx="4289445" cy="2873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t>Vergleich des Mittelwerts oder Medians zwischen den Gruppen</a:t>
            </a:r>
          </a:p>
          <a:p>
            <a:pPr marL="381000" indent="-381000">
              <a:spcBef>
                <a:spcPts val="1000"/>
              </a:spcBef>
              <a:buClr>
                <a:schemeClr val="accent5"/>
              </a:buClr>
              <a:buSzPct val="70000"/>
              <a:buFont typeface="Arial"/>
              <a:buChar char="▶︎"/>
              <a:defRPr sz="2400">
                <a:solidFill>
                  <a:srgbClr val="000000"/>
                </a:solidFill>
              </a:defRPr>
            </a:pPr>
            <a:r>
              <a:t>Effektstärke-Maße und Konfidenz-Intervalle sollten – wie immer – berechnet werden</a:t>
            </a:r>
          </a:p>
          <a:p>
            <a:pPr marL="381000" indent="-381000">
              <a:spcBef>
                <a:spcPts val="1000"/>
              </a:spcBef>
              <a:buClr>
                <a:schemeClr val="accent5"/>
              </a:buClr>
              <a:buSzPct val="70000"/>
              <a:buFont typeface="Arial"/>
              <a:buChar char="▶︎"/>
              <a:defRPr sz="2400">
                <a:solidFill>
                  <a:srgbClr val="000000"/>
                </a:solidFill>
              </a:defRPr>
            </a:pPr>
            <a:r>
              <a:t>Test zu Mittelwertsvergleichen</a:t>
            </a:r>
          </a:p>
        </p:txBody>
      </p:sp>
      <p:sp>
        <p:nvSpPr>
          <p:cNvPr id="812" name="Gruppe/ Ereignis 2"/>
          <p:cNvSpPr/>
          <p:nvPr/>
        </p:nvSpPr>
        <p:spPr>
          <a:xfrm>
            <a:off x="447418" y="3936772"/>
            <a:ext cx="3509038" cy="865718"/>
          </a:xfrm>
          <a:prstGeom prst="roundRect">
            <a:avLst>
              <a:gd name="adj" fmla="val 22005"/>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800">
                <a:latin typeface="Arial"/>
                <a:ea typeface="Arial"/>
                <a:cs typeface="Arial"/>
                <a:sym typeface="Arial"/>
              </a:defRPr>
            </a:lvl1pPr>
          </a:lstStyle>
          <a:p>
            <a:pPr/>
            <a:r>
              <a:t>Gruppe/ Ereignis 2</a:t>
            </a:r>
          </a:p>
        </p:txBody>
      </p:sp>
      <p:sp>
        <p:nvSpPr>
          <p:cNvPr id="813" name="Gruppe/ Ereignis n"/>
          <p:cNvSpPr/>
          <p:nvPr/>
        </p:nvSpPr>
        <p:spPr>
          <a:xfrm>
            <a:off x="477110" y="5691487"/>
            <a:ext cx="3509037" cy="865717"/>
          </a:xfrm>
          <a:prstGeom prst="roundRect">
            <a:avLst>
              <a:gd name="adj" fmla="val 22005"/>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800">
                <a:latin typeface="Arial"/>
                <a:ea typeface="Arial"/>
                <a:cs typeface="Arial"/>
                <a:sym typeface="Arial"/>
              </a:defRPr>
            </a:lvl1pPr>
          </a:lstStyle>
          <a:p>
            <a:pPr/>
            <a:r>
              <a:t>Gruppe/ Ereignis n</a:t>
            </a:r>
          </a:p>
        </p:txBody>
      </p:sp>
      <p:sp>
        <p:nvSpPr>
          <p:cNvPr id="814" name="…"/>
          <p:cNvSpPr txBox="1"/>
          <p:nvPr/>
        </p:nvSpPr>
        <p:spPr>
          <a:xfrm>
            <a:off x="2007854" y="4998085"/>
            <a:ext cx="447549"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sp>
        <p:nvSpPr>
          <p:cNvPr id="815" name="Linie"/>
          <p:cNvSpPr/>
          <p:nvPr/>
        </p:nvSpPr>
        <p:spPr>
          <a:xfrm>
            <a:off x="469325" y="6822095"/>
            <a:ext cx="6308772"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816" name="Zeit"/>
          <p:cNvSpPr txBox="1"/>
          <p:nvPr/>
        </p:nvSpPr>
        <p:spPr>
          <a:xfrm>
            <a:off x="3623710" y="6883055"/>
            <a:ext cx="566165" cy="4138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000">
                <a:solidFill>
                  <a:srgbClr val="000000"/>
                </a:solidFill>
                <a:latin typeface="Arial"/>
                <a:ea typeface="Arial"/>
                <a:cs typeface="Arial"/>
                <a:sym typeface="Arial"/>
              </a:defRPr>
            </a:lvl1pPr>
          </a:lstStyle>
          <a:p>
            <a:pPr/>
            <a:r>
              <a:t>Zeit</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19" name="Experimentell: Zwei (oder mehr) Gruppen, vorher-nachher"/>
          <p:cNvSpPr txBox="1"/>
          <p:nvPr>
            <p:ph type="body" idx="21"/>
          </p:nvPr>
        </p:nvSpPr>
        <p:spPr>
          <a:prstGeom prst="rect">
            <a:avLst/>
          </a:prstGeom>
        </p:spPr>
        <p:txBody>
          <a:bodyPr/>
          <a:lstStyle>
            <a:lvl1pPr marL="115570" marR="115570" indent="115570" defTabSz="1183436">
              <a:defRPr sz="5642"/>
            </a:lvl1pPr>
          </a:lstStyle>
          <a:p>
            <a:pPr/>
            <a:r>
              <a:t>Experimentell: Zwei (oder mehr) Gruppen, vorher-nachher</a:t>
            </a:r>
          </a:p>
        </p:txBody>
      </p:sp>
      <p:sp>
        <p:nvSpPr>
          <p:cNvPr id="820" name="Rechteck"/>
          <p:cNvSpPr/>
          <p:nvPr/>
        </p:nvSpPr>
        <p:spPr>
          <a:xfrm>
            <a:off x="5811416" y="2863176"/>
            <a:ext cx="1634332" cy="3656741"/>
          </a:xfrm>
          <a:prstGeom prst="rect">
            <a:avLst/>
          </a:prstGeom>
          <a:solidFill>
            <a:srgbClr val="FFFFFF"/>
          </a:solidFill>
          <a:ln w="25400">
            <a:solidFill>
              <a:schemeClr val="accent1"/>
            </a:solidFill>
            <a:bevel/>
          </a:ln>
        </p:spPr>
        <p:txBody>
          <a:bodyPr lIns="65023" tIns="65023" rIns="65023" bIns="65023" anchor="ctr"/>
          <a:lstStyle/>
          <a:p>
            <a:pPr>
              <a:defRPr sz="3400">
                <a:latin typeface="Arial"/>
                <a:ea typeface="Arial"/>
                <a:cs typeface="Arial"/>
                <a:sym typeface="Arial"/>
              </a:defRPr>
            </a:pPr>
          </a:p>
        </p:txBody>
      </p:sp>
      <p:sp>
        <p:nvSpPr>
          <p:cNvPr id="821" name="UV"/>
          <p:cNvSpPr txBox="1"/>
          <p:nvPr/>
        </p:nvSpPr>
        <p:spPr>
          <a:xfrm>
            <a:off x="3772025" y="2088383"/>
            <a:ext cx="566165"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UV</a:t>
            </a:r>
          </a:p>
        </p:txBody>
      </p:sp>
      <p:sp>
        <p:nvSpPr>
          <p:cNvPr id="822" name="Gruppe/ Ereignis 1"/>
          <p:cNvSpPr/>
          <p:nvPr/>
        </p:nvSpPr>
        <p:spPr>
          <a:xfrm>
            <a:off x="2195959" y="2873284"/>
            <a:ext cx="3509037"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800">
                <a:latin typeface="Arial"/>
                <a:ea typeface="Arial"/>
                <a:cs typeface="Arial"/>
                <a:sym typeface="Arial"/>
              </a:defRPr>
            </a:lvl1pPr>
          </a:lstStyle>
          <a:p>
            <a:pPr/>
            <a:r>
              <a:t>Gruppe/ Ereignis 1</a:t>
            </a:r>
          </a:p>
        </p:txBody>
      </p:sp>
      <p:sp>
        <p:nvSpPr>
          <p:cNvPr id="823" name="Gruppe/ Ereignis n"/>
          <p:cNvSpPr/>
          <p:nvPr/>
        </p:nvSpPr>
        <p:spPr>
          <a:xfrm>
            <a:off x="2195959" y="5218757"/>
            <a:ext cx="3509037"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800">
                <a:latin typeface="Arial"/>
                <a:ea typeface="Arial"/>
                <a:cs typeface="Arial"/>
                <a:sym typeface="Arial"/>
              </a:defRPr>
            </a:pPr>
            <a:r>
              <a:t>Gruppe/ Ereignis </a:t>
            </a:r>
            <a:r>
              <a:rPr b="1"/>
              <a:t>n</a:t>
            </a:r>
          </a:p>
        </p:txBody>
      </p:sp>
      <p:sp>
        <p:nvSpPr>
          <p:cNvPr id="824" name="AV"/>
          <p:cNvSpPr txBox="1"/>
          <p:nvPr/>
        </p:nvSpPr>
        <p:spPr>
          <a:xfrm>
            <a:off x="6238963" y="2088383"/>
            <a:ext cx="526725"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AV</a:t>
            </a:r>
          </a:p>
        </p:txBody>
      </p:sp>
      <p:sp>
        <p:nvSpPr>
          <p:cNvPr id="825" name="Messung 2"/>
          <p:cNvSpPr txBox="1"/>
          <p:nvPr/>
        </p:nvSpPr>
        <p:spPr>
          <a:xfrm>
            <a:off x="5824739" y="4408004"/>
            <a:ext cx="1633709"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Messung 2</a:t>
            </a:r>
          </a:p>
        </p:txBody>
      </p:sp>
      <p:sp>
        <p:nvSpPr>
          <p:cNvPr id="826"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827" name="Erhöht Koffein die Aufmerksamkeit (gemessen an &quot;Baseline&quot; zu Messzeitpunkt 1) stärker als ein Placebo?"/>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1000"/>
              </a:spcBef>
              <a:defRPr sz="2400">
                <a:solidFill>
                  <a:srgbClr val="000000"/>
                </a:solidFill>
              </a:defRPr>
            </a:lvl1pPr>
          </a:lstStyle>
          <a:p>
            <a:pPr/>
            <a:r>
              <a:t> Erhöht Koffein die Aufmerksamkeit (gemessen an "Baseline" zu Messzeitpunkt 1) stärker als ein Placebo?</a:t>
            </a:r>
          </a:p>
        </p:txBody>
      </p:sp>
      <p:sp>
        <p:nvSpPr>
          <p:cNvPr id="828"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sz="1400">
                <a:solidFill>
                  <a:srgbClr val="FFFFFF"/>
                </a:solidFill>
                <a:latin typeface="Roboto Condensed Bold"/>
                <a:ea typeface="Roboto Condensed Bold"/>
                <a:cs typeface="Roboto Condensed Bold"/>
                <a:sym typeface="Roboto Condensed Bold"/>
              </a:defRPr>
            </a:pPr>
          </a:p>
        </p:txBody>
      </p:sp>
      <p:sp>
        <p:nvSpPr>
          <p:cNvPr id="829"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sz="2400">
                <a:solidFill>
                  <a:srgbClr val="FFFFFF"/>
                </a:solidFill>
                <a:latin typeface="Roboto Condensed Bold"/>
                <a:ea typeface="Roboto Condensed Bold"/>
                <a:cs typeface="Roboto Condensed Bold"/>
                <a:sym typeface="Roboto Condensed Bold"/>
              </a:defRPr>
            </a:lvl1pPr>
          </a:lstStyle>
          <a:p>
            <a:pPr/>
            <a:r>
              <a:t>Beispiel</a:t>
            </a:r>
          </a:p>
        </p:txBody>
      </p:sp>
      <p:sp>
        <p:nvSpPr>
          <p:cNvPr id="830"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831"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832" name="Vergleich der mittleren (medianen) Veränderung zwischen den Gruppen…"/>
          <p:cNvSpPr txBox="1"/>
          <p:nvPr/>
        </p:nvSpPr>
        <p:spPr>
          <a:xfrm>
            <a:off x="7964864" y="2999828"/>
            <a:ext cx="4289445" cy="3940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t>Vergleich der mittleren (medianen) Veränderung zwischen den Gruppen</a:t>
            </a:r>
          </a:p>
          <a:p>
            <a:pPr marL="381000" indent="-381000">
              <a:spcBef>
                <a:spcPts val="1000"/>
              </a:spcBef>
              <a:buClr>
                <a:schemeClr val="accent5"/>
              </a:buClr>
              <a:buSzPct val="70000"/>
              <a:buFont typeface="Arial"/>
              <a:buChar char="▶︎"/>
              <a:defRPr sz="2400">
                <a:solidFill>
                  <a:srgbClr val="000000"/>
                </a:solidFill>
              </a:defRPr>
            </a:pPr>
            <a:r>
              <a:t>Besser: Regression mit Messung 1 und UV als Prädiktoren</a:t>
            </a:r>
          </a:p>
          <a:p>
            <a:pPr marL="381000" indent="-381000">
              <a:spcBef>
                <a:spcPts val="1000"/>
              </a:spcBef>
              <a:buClr>
                <a:schemeClr val="accent5"/>
              </a:buClr>
              <a:buSzPct val="70000"/>
              <a:buFont typeface="Arial"/>
              <a:buChar char="▶︎"/>
              <a:defRPr sz="2400">
                <a:solidFill>
                  <a:srgbClr val="000000"/>
                </a:solidFill>
              </a:defRPr>
            </a:pPr>
            <a:r>
              <a:t>Oder: ANOVA mit einem between-Faktor (UV) und einem within-Faktor (Mess-Zeitpunkt 1 vs. 2)</a:t>
            </a:r>
          </a:p>
        </p:txBody>
      </p:sp>
      <p:sp>
        <p:nvSpPr>
          <p:cNvPr id="833" name="Rechteck"/>
          <p:cNvSpPr/>
          <p:nvPr/>
        </p:nvSpPr>
        <p:spPr>
          <a:xfrm>
            <a:off x="455208" y="2832018"/>
            <a:ext cx="1634332" cy="3656741"/>
          </a:xfrm>
          <a:prstGeom prst="rect">
            <a:avLst/>
          </a:prstGeom>
          <a:solidFill>
            <a:srgbClr val="FFFFFF"/>
          </a:solidFill>
          <a:ln w="25400">
            <a:solidFill>
              <a:schemeClr val="accent1"/>
            </a:solidFill>
            <a:bevel/>
          </a:ln>
        </p:spPr>
        <p:txBody>
          <a:bodyPr lIns="65023" tIns="65023" rIns="65023" bIns="65023" anchor="ctr"/>
          <a:lstStyle/>
          <a:p>
            <a:pPr>
              <a:defRPr sz="3400">
                <a:latin typeface="Arial"/>
                <a:ea typeface="Arial"/>
                <a:cs typeface="Arial"/>
                <a:sym typeface="Arial"/>
              </a:defRPr>
            </a:pPr>
          </a:p>
        </p:txBody>
      </p:sp>
      <p:sp>
        <p:nvSpPr>
          <p:cNvPr id="834" name="Messung 1"/>
          <p:cNvSpPr txBox="1"/>
          <p:nvPr/>
        </p:nvSpPr>
        <p:spPr>
          <a:xfrm>
            <a:off x="468531" y="4445582"/>
            <a:ext cx="1633709"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Messung 1</a:t>
            </a:r>
          </a:p>
        </p:txBody>
      </p:sp>
      <p:sp>
        <p:nvSpPr>
          <p:cNvPr id="835" name="AV"/>
          <p:cNvSpPr txBox="1"/>
          <p:nvPr/>
        </p:nvSpPr>
        <p:spPr>
          <a:xfrm>
            <a:off x="1025921" y="2088383"/>
            <a:ext cx="52672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AV</a:t>
            </a:r>
          </a:p>
        </p:txBody>
      </p:sp>
      <p:sp>
        <p:nvSpPr>
          <p:cNvPr id="836" name="…"/>
          <p:cNvSpPr txBox="1"/>
          <p:nvPr/>
        </p:nvSpPr>
        <p:spPr>
          <a:xfrm>
            <a:off x="3831333" y="4445582"/>
            <a:ext cx="447549"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a:t>
            </a:r>
          </a:p>
        </p:txBody>
      </p:sp>
      <p:sp>
        <p:nvSpPr>
          <p:cNvPr id="837" name="Linie"/>
          <p:cNvSpPr/>
          <p:nvPr/>
        </p:nvSpPr>
        <p:spPr>
          <a:xfrm>
            <a:off x="469325" y="6822095"/>
            <a:ext cx="6962306"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838" name="Zeit"/>
          <p:cNvSpPr txBox="1"/>
          <p:nvPr/>
        </p:nvSpPr>
        <p:spPr>
          <a:xfrm>
            <a:off x="3831333" y="6883055"/>
            <a:ext cx="566165" cy="4138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000">
                <a:solidFill>
                  <a:srgbClr val="000000"/>
                </a:solidFill>
                <a:latin typeface="Arial"/>
                <a:ea typeface="Arial"/>
                <a:cs typeface="Arial"/>
                <a:sym typeface="Arial"/>
              </a:defRPr>
            </a:lvl1pPr>
          </a:lstStyle>
          <a:p>
            <a:pPr/>
            <a:r>
              <a:t>Zeit</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1" name="Beobachtend: Ein oder mehr Prädiktoren"/>
          <p:cNvSpPr txBox="1"/>
          <p:nvPr>
            <p:ph type="body" idx="21"/>
          </p:nvPr>
        </p:nvSpPr>
        <p:spPr>
          <a:prstGeom prst="rect">
            <a:avLst/>
          </a:prstGeom>
        </p:spPr>
        <p:txBody>
          <a:bodyPr/>
          <a:lstStyle/>
          <a:p>
            <a:pPr/>
            <a:r>
              <a:t>Beobachtend: Ein oder mehr Prädiktoren</a:t>
            </a:r>
          </a:p>
        </p:txBody>
      </p:sp>
      <p:sp>
        <p:nvSpPr>
          <p:cNvPr id="842"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843" name="Welchen Einfluss haben die Prädiktoren Gehalt, Führungsstil und Betriebsklima auf das Commitment der Mitarbeiter?"/>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1000"/>
              </a:spcBef>
              <a:defRPr sz="2400">
                <a:solidFill>
                  <a:srgbClr val="000000"/>
                </a:solidFill>
              </a:defRPr>
            </a:lvl1pPr>
          </a:lstStyle>
          <a:p>
            <a:pPr/>
            <a:r>
              <a:t>Welchen Einfluss haben die Prädiktoren Gehalt, Führungsstil und Betriebsklima auf das Commitment der Mitarbeiter?</a:t>
            </a:r>
          </a:p>
        </p:txBody>
      </p:sp>
      <p:sp>
        <p:nvSpPr>
          <p:cNvPr id="844"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sz="1400">
                <a:solidFill>
                  <a:srgbClr val="FFFFFF"/>
                </a:solidFill>
                <a:latin typeface="Roboto Condensed Bold"/>
                <a:ea typeface="Roboto Condensed Bold"/>
                <a:cs typeface="Roboto Condensed Bold"/>
                <a:sym typeface="Roboto Condensed Bold"/>
              </a:defRPr>
            </a:pPr>
          </a:p>
        </p:txBody>
      </p:sp>
      <p:sp>
        <p:nvSpPr>
          <p:cNvPr id="845"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b="1" sz="2400">
                <a:solidFill>
                  <a:srgbClr val="FFFFFF"/>
                </a:solidFill>
                <a:latin typeface="Arial"/>
                <a:ea typeface="Arial"/>
                <a:cs typeface="Arial"/>
                <a:sym typeface="Arial"/>
              </a:defRPr>
            </a:lvl1pPr>
          </a:lstStyle>
          <a:p>
            <a:pPr/>
            <a:r>
              <a:t>Beispiel</a:t>
            </a:r>
          </a:p>
        </p:txBody>
      </p:sp>
      <p:sp>
        <p:nvSpPr>
          <p:cNvPr id="846"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847"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848" name="Regression…"/>
          <p:cNvSpPr txBox="1"/>
          <p:nvPr/>
        </p:nvSpPr>
        <p:spPr>
          <a:xfrm>
            <a:off x="7964864" y="2999828"/>
            <a:ext cx="4289445" cy="4067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t>Regression</a:t>
            </a:r>
          </a:p>
          <a:p>
            <a:pPr marL="381000" indent="-381000">
              <a:spcBef>
                <a:spcPts val="1000"/>
              </a:spcBef>
              <a:buClr>
                <a:schemeClr val="accent5"/>
              </a:buClr>
              <a:buSzPct val="70000"/>
              <a:buFont typeface="Arial"/>
              <a:buChar char="▶︎"/>
              <a:defRPr sz="2400">
                <a:solidFill>
                  <a:srgbClr val="000000"/>
                </a:solidFill>
              </a:defRPr>
            </a:pPr>
            <a:r>
              <a:t>Einfache Regression bei einem Prädiktor</a:t>
            </a:r>
          </a:p>
          <a:p>
            <a:pPr marL="381000" indent="-381000">
              <a:spcBef>
                <a:spcPts val="1000"/>
              </a:spcBef>
              <a:buClr>
                <a:schemeClr val="accent5"/>
              </a:buClr>
              <a:buSzPct val="70000"/>
              <a:buFont typeface="Arial"/>
              <a:buChar char="▶︎"/>
              <a:defRPr sz="2400">
                <a:solidFill>
                  <a:srgbClr val="000000"/>
                </a:solidFill>
              </a:defRPr>
            </a:pPr>
            <a:r>
              <a:t>Multiple Regression bei mehreren Prädiktoren</a:t>
            </a:r>
          </a:p>
          <a:p>
            <a:pPr marL="381000" indent="-381000">
              <a:spcBef>
                <a:spcPts val="1000"/>
              </a:spcBef>
              <a:buClr>
                <a:schemeClr val="accent5"/>
              </a:buClr>
              <a:buSzPct val="70000"/>
              <a:buFont typeface="Arial"/>
              <a:buChar char="▶︎"/>
              <a:defRPr sz="2400">
                <a:solidFill>
                  <a:srgbClr val="000000"/>
                </a:solidFill>
              </a:defRPr>
            </a:pPr>
            <a:r>
              <a:t>Die Prädiktoren können beliebig skaliert sein; das Kriterium ist bei der "normalen" (multiplen) Regression metrisch skaliert</a:t>
            </a:r>
          </a:p>
        </p:txBody>
      </p:sp>
      <p:sp>
        <p:nvSpPr>
          <p:cNvPr id="849" name="Commit-ment"/>
          <p:cNvSpPr/>
          <p:nvPr/>
        </p:nvSpPr>
        <p:spPr>
          <a:xfrm>
            <a:off x="5738014" y="382205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Commit-ment</a:t>
            </a:r>
          </a:p>
        </p:txBody>
      </p:sp>
      <p:sp>
        <p:nvSpPr>
          <p:cNvPr id="850" name="Gehalt"/>
          <p:cNvSpPr/>
          <p:nvPr/>
        </p:nvSpPr>
        <p:spPr>
          <a:xfrm>
            <a:off x="667178" y="202583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Gehalt</a:t>
            </a:r>
          </a:p>
        </p:txBody>
      </p:sp>
      <p:sp>
        <p:nvSpPr>
          <p:cNvPr id="851" name="Führungs- stil"/>
          <p:cNvSpPr/>
          <p:nvPr/>
        </p:nvSpPr>
        <p:spPr>
          <a:xfrm>
            <a:off x="667178" y="373463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Führungs-</a:t>
            </a:r>
            <a:br/>
            <a:r>
              <a:t>stil</a:t>
            </a:r>
          </a:p>
        </p:txBody>
      </p:sp>
      <p:sp>
        <p:nvSpPr>
          <p:cNvPr id="852" name="Betrisbs- klima"/>
          <p:cNvSpPr/>
          <p:nvPr/>
        </p:nvSpPr>
        <p:spPr>
          <a:xfrm>
            <a:off x="667178" y="5650226"/>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Betrisbs-</a:t>
            </a:r>
            <a:br/>
            <a:r>
              <a:t>klima</a:t>
            </a:r>
          </a:p>
        </p:txBody>
      </p:sp>
      <p:sp>
        <p:nvSpPr>
          <p:cNvPr id="853" name="Linie"/>
          <p:cNvSpPr/>
          <p:nvPr/>
        </p:nvSpPr>
        <p:spPr>
          <a:xfrm>
            <a:off x="2480653" y="2544189"/>
            <a:ext cx="3208944" cy="178586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854" name="Linie"/>
          <p:cNvSpPr/>
          <p:nvPr/>
        </p:nvSpPr>
        <p:spPr>
          <a:xfrm>
            <a:off x="2439164" y="4423746"/>
            <a:ext cx="3265833"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855" name="Linie"/>
          <p:cNvSpPr/>
          <p:nvPr/>
        </p:nvSpPr>
        <p:spPr>
          <a:xfrm flipH="1">
            <a:off x="2508752" y="4517443"/>
            <a:ext cx="3208945" cy="1785862"/>
          </a:xfrm>
          <a:prstGeom prst="line">
            <a:avLst/>
          </a:prstGeom>
          <a:ln w="25400">
            <a:solidFill>
              <a:schemeClr val="accent1"/>
            </a:solidFill>
            <a:bevel/>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856" name="Prädiktoren"/>
          <p:cNvSpPr txBox="1"/>
          <p:nvPr/>
        </p:nvSpPr>
        <p:spPr>
          <a:xfrm>
            <a:off x="760352" y="1351257"/>
            <a:ext cx="170142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Prädiktoren</a:t>
            </a:r>
          </a:p>
        </p:txBody>
      </p:sp>
      <p:sp>
        <p:nvSpPr>
          <p:cNvPr id="857" name="Kriterium"/>
          <p:cNvSpPr txBox="1"/>
          <p:nvPr/>
        </p:nvSpPr>
        <p:spPr>
          <a:xfrm>
            <a:off x="5772918" y="1351257"/>
            <a:ext cx="136209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Kriterium</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60" name="Beobachtend: Mehrere Prädiktoren, Kriterium dichotom"/>
          <p:cNvSpPr txBox="1"/>
          <p:nvPr>
            <p:ph type="body" idx="21"/>
          </p:nvPr>
        </p:nvSpPr>
        <p:spPr>
          <a:prstGeom prst="rect">
            <a:avLst/>
          </a:prstGeom>
        </p:spPr>
        <p:txBody>
          <a:bodyPr/>
          <a:lstStyle>
            <a:lvl1pPr marL="121919" marR="121919" indent="121919" defTabSz="1248460">
              <a:defRPr sz="5952"/>
            </a:lvl1pPr>
          </a:lstStyle>
          <a:p>
            <a:pPr/>
            <a:r>
              <a:t>Beobachtend: Mehrere Prädiktoren, Kriterium dichotom</a:t>
            </a:r>
          </a:p>
        </p:txBody>
      </p:sp>
      <p:sp>
        <p:nvSpPr>
          <p:cNvPr id="861"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862" name="Welchen Einfluss haben die Prädiktoren Gehalt, Führungsstil und Betriebsklima auf die Wechselabsicht (ja vs. nein) der Mitarbeiter?"/>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000000"/>
                </a:solidFill>
              </a:defRPr>
            </a:lvl1pPr>
          </a:lstStyle>
          <a:p>
            <a:pPr/>
            <a:r>
              <a:t>Welchen Einfluss haben die Prädiktoren Gehalt, Führungsstil und Betriebsklima auf die Wechselabsicht (ja vs. nein) der Mitarbeiter?</a:t>
            </a:r>
          </a:p>
        </p:txBody>
      </p:sp>
      <p:sp>
        <p:nvSpPr>
          <p:cNvPr id="863"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sz="1400">
                <a:solidFill>
                  <a:srgbClr val="FFFFFF"/>
                </a:solidFill>
                <a:latin typeface="Roboto Condensed Bold"/>
                <a:ea typeface="Roboto Condensed Bold"/>
                <a:cs typeface="Roboto Condensed Bold"/>
                <a:sym typeface="Roboto Condensed Bold"/>
              </a:defRPr>
            </a:pPr>
          </a:p>
        </p:txBody>
      </p:sp>
      <p:sp>
        <p:nvSpPr>
          <p:cNvPr id="864"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b="1" sz="2400">
                <a:solidFill>
                  <a:srgbClr val="FFFFFF"/>
                </a:solidFill>
                <a:latin typeface="Arial"/>
                <a:ea typeface="Arial"/>
                <a:cs typeface="Arial"/>
                <a:sym typeface="Arial"/>
              </a:defRPr>
            </a:lvl1pPr>
          </a:lstStyle>
          <a:p>
            <a:pPr/>
            <a:r>
              <a:t>Beispiel</a:t>
            </a:r>
          </a:p>
        </p:txBody>
      </p:sp>
      <p:sp>
        <p:nvSpPr>
          <p:cNvPr id="865"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866"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867" name="logistische Regression bei dichotomem Kriterium…"/>
          <p:cNvSpPr txBox="1"/>
          <p:nvPr/>
        </p:nvSpPr>
        <p:spPr>
          <a:xfrm>
            <a:off x="7964864" y="2999828"/>
            <a:ext cx="4289445" cy="2746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rPr i="1"/>
              <a:t>logistische</a:t>
            </a:r>
            <a:r>
              <a:t> Regression bei dichotomem Kriterium</a:t>
            </a:r>
          </a:p>
          <a:p>
            <a:pPr marL="381000" indent="-381000">
              <a:spcBef>
                <a:spcPts val="1000"/>
              </a:spcBef>
              <a:buClr>
                <a:schemeClr val="accent5"/>
              </a:buClr>
              <a:buSzPct val="70000"/>
              <a:buFont typeface="Arial"/>
              <a:buChar char="▶︎"/>
              <a:defRPr sz="2400">
                <a:solidFill>
                  <a:srgbClr val="000000"/>
                </a:solidFill>
              </a:defRPr>
            </a:pPr>
            <a:r>
              <a:t>Die Prädiktoren können beliebig skaliert sein; das Kriterium ist bei der "normalen" (multiplen) Regression metrisch skaliert</a:t>
            </a:r>
          </a:p>
        </p:txBody>
      </p:sp>
      <p:sp>
        <p:nvSpPr>
          <p:cNvPr id="868" name="Wechsel- absicht"/>
          <p:cNvSpPr/>
          <p:nvPr/>
        </p:nvSpPr>
        <p:spPr>
          <a:xfrm>
            <a:off x="5738014" y="382205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Wechsel-</a:t>
            </a:r>
            <a:br/>
            <a:r>
              <a:t>absicht</a:t>
            </a:r>
          </a:p>
        </p:txBody>
      </p:sp>
      <p:sp>
        <p:nvSpPr>
          <p:cNvPr id="869" name="Gehalt"/>
          <p:cNvSpPr/>
          <p:nvPr/>
        </p:nvSpPr>
        <p:spPr>
          <a:xfrm>
            <a:off x="667178" y="202583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Gehalt</a:t>
            </a:r>
          </a:p>
        </p:txBody>
      </p:sp>
      <p:sp>
        <p:nvSpPr>
          <p:cNvPr id="870" name="Führungs- stil"/>
          <p:cNvSpPr/>
          <p:nvPr/>
        </p:nvSpPr>
        <p:spPr>
          <a:xfrm>
            <a:off x="667178" y="373463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Führungs-</a:t>
            </a:r>
            <a:br/>
            <a:r>
              <a:t>stil</a:t>
            </a:r>
          </a:p>
        </p:txBody>
      </p:sp>
      <p:sp>
        <p:nvSpPr>
          <p:cNvPr id="871" name="Betrisbs- klima"/>
          <p:cNvSpPr/>
          <p:nvPr/>
        </p:nvSpPr>
        <p:spPr>
          <a:xfrm>
            <a:off x="667178" y="5650226"/>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Betrisbs-</a:t>
            </a:r>
            <a:br/>
            <a:r>
              <a:t>klima</a:t>
            </a:r>
          </a:p>
        </p:txBody>
      </p:sp>
      <p:sp>
        <p:nvSpPr>
          <p:cNvPr id="872" name="Linie"/>
          <p:cNvSpPr/>
          <p:nvPr/>
        </p:nvSpPr>
        <p:spPr>
          <a:xfrm>
            <a:off x="2480653" y="2544189"/>
            <a:ext cx="3208944" cy="178586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873" name="Linie"/>
          <p:cNvSpPr/>
          <p:nvPr/>
        </p:nvSpPr>
        <p:spPr>
          <a:xfrm>
            <a:off x="2439164" y="4423746"/>
            <a:ext cx="3265833"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874" name="Linie"/>
          <p:cNvSpPr/>
          <p:nvPr/>
        </p:nvSpPr>
        <p:spPr>
          <a:xfrm flipH="1">
            <a:off x="2508752" y="4517443"/>
            <a:ext cx="3208945" cy="1785862"/>
          </a:xfrm>
          <a:prstGeom prst="line">
            <a:avLst/>
          </a:prstGeom>
          <a:ln w="25400">
            <a:solidFill>
              <a:schemeClr val="accent1"/>
            </a:solidFill>
            <a:bevel/>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875" name="Prädiktoren"/>
          <p:cNvSpPr txBox="1"/>
          <p:nvPr/>
        </p:nvSpPr>
        <p:spPr>
          <a:xfrm>
            <a:off x="760352" y="1351257"/>
            <a:ext cx="170142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Prädiktoren</a:t>
            </a:r>
          </a:p>
        </p:txBody>
      </p:sp>
      <p:sp>
        <p:nvSpPr>
          <p:cNvPr id="876" name="Kriterium"/>
          <p:cNvSpPr txBox="1"/>
          <p:nvPr/>
        </p:nvSpPr>
        <p:spPr>
          <a:xfrm>
            <a:off x="5821351" y="1351257"/>
            <a:ext cx="136209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Kriterium</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79" name="Beobachtend: Mehrere Prädiktoren, Kriterium ist Häufigkeit"/>
          <p:cNvSpPr txBox="1"/>
          <p:nvPr>
            <p:ph type="body" idx="21"/>
          </p:nvPr>
        </p:nvSpPr>
        <p:spPr>
          <a:prstGeom prst="rect">
            <a:avLst/>
          </a:prstGeom>
        </p:spPr>
        <p:txBody>
          <a:bodyPr/>
          <a:lstStyle>
            <a:lvl1pPr marL="111760" marR="111760" indent="111760" defTabSz="1144422">
              <a:defRPr sz="5456"/>
            </a:lvl1pPr>
          </a:lstStyle>
          <a:p>
            <a:pPr/>
            <a:r>
              <a:t>Beobachtend: Mehrere Prädiktoren, Kriterium ist Häufigkeit</a:t>
            </a:r>
          </a:p>
        </p:txBody>
      </p:sp>
      <p:sp>
        <p:nvSpPr>
          <p:cNvPr id="880"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881" name="Sie wollen wissen, wie sich einige Merkmale des Gesichts auf Facebook-Likes auswirken."/>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000000"/>
                </a:solidFill>
              </a:defRPr>
            </a:lvl1pPr>
          </a:lstStyle>
          <a:p>
            <a:pPr/>
            <a:r>
              <a:t>Sie wollen wissen, wie sich einige Merkmale des Gesichts auf Facebook-Likes auswirken.</a:t>
            </a:r>
          </a:p>
        </p:txBody>
      </p:sp>
      <p:sp>
        <p:nvSpPr>
          <p:cNvPr id="882"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sz="1400">
                <a:solidFill>
                  <a:srgbClr val="FFFFFF"/>
                </a:solidFill>
                <a:latin typeface="Roboto Condensed Bold"/>
                <a:ea typeface="Roboto Condensed Bold"/>
                <a:cs typeface="Roboto Condensed Bold"/>
                <a:sym typeface="Roboto Condensed Bold"/>
              </a:defRPr>
            </a:pPr>
          </a:p>
        </p:txBody>
      </p:sp>
      <p:sp>
        <p:nvSpPr>
          <p:cNvPr id="883"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sz="2400">
                <a:solidFill>
                  <a:srgbClr val="FFFFFF"/>
                </a:solidFill>
                <a:latin typeface="Roboto Condensed Bold"/>
                <a:ea typeface="Roboto Condensed Bold"/>
                <a:cs typeface="Roboto Condensed Bold"/>
                <a:sym typeface="Roboto Condensed Bold"/>
              </a:defRPr>
            </a:lvl1pPr>
          </a:lstStyle>
          <a:p>
            <a:pPr/>
            <a:r>
              <a:t>Beispiel</a:t>
            </a:r>
          </a:p>
        </p:txBody>
      </p:sp>
      <p:sp>
        <p:nvSpPr>
          <p:cNvPr id="884"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885"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886" name="Poisson-Regression bei Häufigkeits-Kriterium…"/>
          <p:cNvSpPr txBox="1"/>
          <p:nvPr/>
        </p:nvSpPr>
        <p:spPr>
          <a:xfrm>
            <a:off x="7964864" y="2999828"/>
            <a:ext cx="4289445" cy="3355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rPr i="1"/>
              <a:t>Poisson-</a:t>
            </a:r>
            <a:r>
              <a:t>Regression bei Häufigkeits-Kriterium</a:t>
            </a:r>
          </a:p>
          <a:p>
            <a:pPr marL="381000" indent="-381000">
              <a:spcBef>
                <a:spcPts val="1000"/>
              </a:spcBef>
              <a:buClr>
                <a:schemeClr val="accent5"/>
              </a:buClr>
              <a:buSzPct val="70000"/>
              <a:buFont typeface="Arial"/>
              <a:buChar char="▶︎"/>
              <a:defRPr sz="2400">
                <a:solidFill>
                  <a:srgbClr val="000000"/>
                </a:solidFill>
              </a:defRPr>
            </a:pPr>
            <a:r>
              <a:t>Alternativ: Normale Regression</a:t>
            </a:r>
          </a:p>
          <a:p>
            <a:pPr marL="381000" indent="-381000">
              <a:spcBef>
                <a:spcPts val="1000"/>
              </a:spcBef>
              <a:buClr>
                <a:schemeClr val="accent5"/>
              </a:buClr>
              <a:buSzPct val="70000"/>
              <a:buFont typeface="Arial"/>
              <a:buChar char="▶︎"/>
              <a:defRPr sz="2400">
                <a:solidFill>
                  <a:srgbClr val="000000"/>
                </a:solidFill>
              </a:defRPr>
            </a:pPr>
            <a:r>
              <a:t>Die Prädiktoren können beliebig skaliert sein; das Kriterium ist eine Häufigkeit</a:t>
            </a:r>
          </a:p>
          <a:p>
            <a:pPr marL="381000" indent="-381000">
              <a:spcBef>
                <a:spcPts val="1000"/>
              </a:spcBef>
              <a:buClr>
                <a:schemeClr val="accent5"/>
              </a:buClr>
              <a:buSzPct val="70000"/>
              <a:buFont typeface="Arial"/>
              <a:buChar char="▶︎"/>
              <a:defRPr sz="2400">
                <a:solidFill>
                  <a:srgbClr val="000000"/>
                </a:solidFill>
              </a:defRPr>
            </a:pPr>
            <a:r>
              <a:t>Zur Not machen Sie die normale Regression</a:t>
            </a:r>
          </a:p>
        </p:txBody>
      </p:sp>
      <p:sp>
        <p:nvSpPr>
          <p:cNvPr id="887" name="Anzahl…"/>
          <p:cNvSpPr/>
          <p:nvPr/>
        </p:nvSpPr>
        <p:spPr>
          <a:xfrm>
            <a:off x="5738014" y="382205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Anzahl</a:t>
            </a:r>
          </a:p>
          <a:p>
            <a:pPr algn="ctr">
              <a:defRPr sz="2400">
                <a:latin typeface="Arial"/>
                <a:ea typeface="Arial"/>
                <a:cs typeface="Arial"/>
                <a:sym typeface="Arial"/>
              </a:defRPr>
            </a:pPr>
            <a:r>
              <a:t>Likes</a:t>
            </a:r>
          </a:p>
        </p:txBody>
      </p:sp>
      <p:sp>
        <p:nvSpPr>
          <p:cNvPr id="888" name="Symmetrie"/>
          <p:cNvSpPr/>
          <p:nvPr/>
        </p:nvSpPr>
        <p:spPr>
          <a:xfrm>
            <a:off x="667178" y="202583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Symmetrie</a:t>
            </a:r>
          </a:p>
        </p:txBody>
      </p:sp>
      <p:sp>
        <p:nvSpPr>
          <p:cNvPr id="889" name="Kopf- neigung"/>
          <p:cNvSpPr/>
          <p:nvPr/>
        </p:nvSpPr>
        <p:spPr>
          <a:xfrm>
            <a:off x="667178" y="373463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Kopf-</a:t>
            </a:r>
            <a:br/>
            <a:r>
              <a:t>neigung</a:t>
            </a:r>
          </a:p>
        </p:txBody>
      </p:sp>
      <p:sp>
        <p:nvSpPr>
          <p:cNvPr id="890" name="Lächeln"/>
          <p:cNvSpPr/>
          <p:nvPr/>
        </p:nvSpPr>
        <p:spPr>
          <a:xfrm>
            <a:off x="667178" y="5650226"/>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Lächeln</a:t>
            </a:r>
          </a:p>
        </p:txBody>
      </p:sp>
      <p:sp>
        <p:nvSpPr>
          <p:cNvPr id="891" name="Linie"/>
          <p:cNvSpPr/>
          <p:nvPr/>
        </p:nvSpPr>
        <p:spPr>
          <a:xfrm>
            <a:off x="2480653" y="2544189"/>
            <a:ext cx="3208944" cy="178586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892" name="Linie"/>
          <p:cNvSpPr/>
          <p:nvPr/>
        </p:nvSpPr>
        <p:spPr>
          <a:xfrm>
            <a:off x="2439164" y="4423746"/>
            <a:ext cx="3265833"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893" name="Linie"/>
          <p:cNvSpPr/>
          <p:nvPr/>
        </p:nvSpPr>
        <p:spPr>
          <a:xfrm flipH="1">
            <a:off x="2508752" y="4517443"/>
            <a:ext cx="3208945" cy="1785862"/>
          </a:xfrm>
          <a:prstGeom prst="line">
            <a:avLst/>
          </a:prstGeom>
          <a:ln w="25400">
            <a:solidFill>
              <a:schemeClr val="accent1"/>
            </a:solidFill>
            <a:bevel/>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894" name="Prädiktoren"/>
          <p:cNvSpPr txBox="1"/>
          <p:nvPr/>
        </p:nvSpPr>
        <p:spPr>
          <a:xfrm>
            <a:off x="760352" y="1351257"/>
            <a:ext cx="170142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Prädiktoren</a:t>
            </a:r>
          </a:p>
        </p:txBody>
      </p:sp>
      <p:sp>
        <p:nvSpPr>
          <p:cNvPr id="895" name="Kriterium"/>
          <p:cNvSpPr txBox="1"/>
          <p:nvPr/>
        </p:nvSpPr>
        <p:spPr>
          <a:xfrm>
            <a:off x="5821351" y="1351257"/>
            <a:ext cx="136209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Kriterium</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98" name="Beobachtend: Ein nominaler Prädiktor, Kriterium nominal"/>
          <p:cNvSpPr txBox="1"/>
          <p:nvPr>
            <p:ph type="body" idx="21"/>
          </p:nvPr>
        </p:nvSpPr>
        <p:spPr>
          <a:prstGeom prst="rect">
            <a:avLst/>
          </a:prstGeom>
        </p:spPr>
        <p:txBody>
          <a:bodyPr/>
          <a:lstStyle>
            <a:lvl1pPr marL="118110" marR="118110" indent="118110" defTabSz="1209446">
              <a:defRPr sz="5766"/>
            </a:lvl1pPr>
          </a:lstStyle>
          <a:p>
            <a:pPr/>
            <a:r>
              <a:t>Beobachtend: Ein nominaler Prädiktor, Kriterium nominal</a:t>
            </a:r>
          </a:p>
        </p:txBody>
      </p:sp>
      <p:sp>
        <p:nvSpPr>
          <p:cNvPr id="899"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900" name="Gibt es einen Zusammenhang (Unterschied) zwischen Abteilung(en) und Wechselbabsicht (ja vs. nein)?"/>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spcBef>
                <a:spcPts val="1000"/>
              </a:spcBef>
              <a:defRPr sz="2400">
                <a:solidFill>
                  <a:srgbClr val="000000"/>
                </a:solidFill>
              </a:defRPr>
            </a:lvl1pPr>
          </a:lstStyle>
          <a:p>
            <a:pPr/>
            <a:r>
              <a:t>Gibt es einen Zusammenhang (Unterschied) zwischen Abteilung(en) und Wechselbabsicht (ja vs. nein)?</a:t>
            </a:r>
          </a:p>
        </p:txBody>
      </p:sp>
      <p:sp>
        <p:nvSpPr>
          <p:cNvPr id="901"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sz="1400">
                <a:solidFill>
                  <a:srgbClr val="FFFFFF"/>
                </a:solidFill>
                <a:latin typeface="Roboto Condensed Bold"/>
                <a:ea typeface="Roboto Condensed Bold"/>
                <a:cs typeface="Roboto Condensed Bold"/>
                <a:sym typeface="Roboto Condensed Bold"/>
              </a:defRPr>
            </a:pPr>
          </a:p>
        </p:txBody>
      </p:sp>
      <p:sp>
        <p:nvSpPr>
          <p:cNvPr id="902"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b="1" sz="2400">
                <a:solidFill>
                  <a:srgbClr val="FFFFFF"/>
                </a:solidFill>
                <a:latin typeface="Arial"/>
                <a:ea typeface="Arial"/>
                <a:cs typeface="Arial"/>
                <a:sym typeface="Arial"/>
              </a:defRPr>
            </a:lvl1pPr>
          </a:lstStyle>
          <a:p>
            <a:pPr/>
            <a:r>
              <a:t>Beispiel</a:t>
            </a:r>
          </a:p>
        </p:txBody>
      </p:sp>
      <p:sp>
        <p:nvSpPr>
          <p:cNvPr id="903"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904"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905" name="logistische Regression ist möglich…"/>
          <p:cNvSpPr txBox="1"/>
          <p:nvPr/>
        </p:nvSpPr>
        <p:spPr>
          <a:xfrm>
            <a:off x="7964864" y="2999828"/>
            <a:ext cx="4289445" cy="3584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rPr i="1"/>
              <a:t>logistische</a:t>
            </a:r>
            <a:r>
              <a:t> Regression ist möglich</a:t>
            </a:r>
          </a:p>
          <a:p>
            <a:pPr marL="381000" indent="-381000">
              <a:spcBef>
                <a:spcPts val="1000"/>
              </a:spcBef>
              <a:buClr>
                <a:schemeClr val="accent5"/>
              </a:buClr>
              <a:buSzPct val="70000"/>
              <a:buFont typeface="Arial"/>
              <a:buChar char="▶︎"/>
              <a:defRPr sz="2400">
                <a:solidFill>
                  <a:srgbClr val="000000"/>
                </a:solidFill>
              </a:defRPr>
            </a:pPr>
            <a:r>
              <a:t>Chi-Quadrat-Test ist auch möglich</a:t>
            </a:r>
          </a:p>
          <a:p>
            <a:pPr marL="381000" indent="-381000">
              <a:spcBef>
                <a:spcPts val="1000"/>
              </a:spcBef>
              <a:buClr>
                <a:schemeClr val="accent5"/>
              </a:buClr>
              <a:buSzPct val="70000"/>
              <a:buFont typeface="Arial"/>
              <a:buChar char="▶︎"/>
              <a:defRPr sz="2400">
                <a:solidFill>
                  <a:srgbClr val="000000"/>
                </a:solidFill>
              </a:defRPr>
            </a:pPr>
            <a:r>
              <a:t>Als Maß der Effektstärke bietet sich das Odds Ratio und der Anteilsdifferenz (Phi-Koeffizient an) – nur bei dichotomen Variablen</a:t>
            </a:r>
          </a:p>
        </p:txBody>
      </p:sp>
      <p:sp>
        <p:nvSpPr>
          <p:cNvPr id="906" name="Wechsel- absicht"/>
          <p:cNvSpPr/>
          <p:nvPr/>
        </p:nvSpPr>
        <p:spPr>
          <a:xfrm>
            <a:off x="5738014" y="378395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Wechsel-</a:t>
            </a:r>
            <a:br/>
            <a:r>
              <a:t>absicht</a:t>
            </a:r>
          </a:p>
        </p:txBody>
      </p:sp>
      <p:sp>
        <p:nvSpPr>
          <p:cNvPr id="907" name="Abteilung"/>
          <p:cNvSpPr/>
          <p:nvPr/>
        </p:nvSpPr>
        <p:spPr>
          <a:xfrm>
            <a:off x="667178" y="3734630"/>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Abteilung</a:t>
            </a:r>
          </a:p>
        </p:txBody>
      </p:sp>
      <p:sp>
        <p:nvSpPr>
          <p:cNvPr id="908" name="Linie"/>
          <p:cNvSpPr/>
          <p:nvPr/>
        </p:nvSpPr>
        <p:spPr>
          <a:xfrm>
            <a:off x="2439164" y="4423746"/>
            <a:ext cx="3265833"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909" name="Prädiktor"/>
          <p:cNvSpPr txBox="1"/>
          <p:nvPr/>
        </p:nvSpPr>
        <p:spPr>
          <a:xfrm>
            <a:off x="1076770" y="2088383"/>
            <a:ext cx="1362395"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Prädiktor</a:t>
            </a:r>
          </a:p>
        </p:txBody>
      </p:sp>
      <p:sp>
        <p:nvSpPr>
          <p:cNvPr id="910" name="Kriterium"/>
          <p:cNvSpPr txBox="1"/>
          <p:nvPr/>
        </p:nvSpPr>
        <p:spPr>
          <a:xfrm>
            <a:off x="5879082" y="2088383"/>
            <a:ext cx="136209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Kriterium</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13" name="Beobachtend: Moderatoreffekt"/>
          <p:cNvSpPr txBox="1"/>
          <p:nvPr>
            <p:ph type="body" idx="21"/>
          </p:nvPr>
        </p:nvSpPr>
        <p:spPr>
          <a:prstGeom prst="rect">
            <a:avLst/>
          </a:prstGeom>
        </p:spPr>
        <p:txBody>
          <a:bodyPr/>
          <a:lstStyle/>
          <a:p>
            <a:pPr/>
            <a:r>
              <a:t>Beobachtend: Moderatoreffekt</a:t>
            </a:r>
          </a:p>
        </p:txBody>
      </p:sp>
      <p:sp>
        <p:nvSpPr>
          <p:cNvPr id="914"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915" name="Ist der Einfluss des Führungsstil unterschiedlich je nach Abteilung (hinsichtlich Commitment)?"/>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p>
            <a:pPr>
              <a:spcBef>
                <a:spcPts val="1000"/>
              </a:spcBef>
              <a:defRPr sz="2400">
                <a:solidFill>
                  <a:srgbClr val="000000"/>
                </a:solidFill>
              </a:defRPr>
            </a:pPr>
            <a:r>
              <a:t>Ist der Einfluss des Führungsstil </a:t>
            </a:r>
            <a:r>
              <a:rPr i="1"/>
              <a:t>unterschiedlich</a:t>
            </a:r>
            <a:r>
              <a:t> je nach Abteilung (hinsichtlich Commitment)?</a:t>
            </a:r>
          </a:p>
        </p:txBody>
      </p:sp>
      <p:sp>
        <p:nvSpPr>
          <p:cNvPr id="916"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b="1" sz="1400">
                <a:solidFill>
                  <a:srgbClr val="FFFFFF"/>
                </a:solidFill>
                <a:latin typeface="Arial"/>
                <a:ea typeface="Arial"/>
                <a:cs typeface="Arial"/>
                <a:sym typeface="Arial"/>
              </a:defRPr>
            </a:pPr>
          </a:p>
        </p:txBody>
      </p:sp>
      <p:sp>
        <p:nvSpPr>
          <p:cNvPr id="917"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spcBef>
                <a:spcPts val="1000"/>
              </a:spcBef>
              <a:defRPr sz="2400">
                <a:solidFill>
                  <a:srgbClr val="FFFFFF"/>
                </a:solidFill>
                <a:latin typeface="Roboto Condensed Bold"/>
                <a:ea typeface="Roboto Condensed Bold"/>
                <a:cs typeface="Roboto Condensed Bold"/>
                <a:sym typeface="Roboto Condensed Bold"/>
              </a:defRPr>
            </a:lvl1pPr>
          </a:lstStyle>
          <a:p>
            <a:pPr/>
            <a:r>
              <a:t>Beispiel</a:t>
            </a:r>
          </a:p>
        </p:txBody>
      </p:sp>
      <p:sp>
        <p:nvSpPr>
          <p:cNvPr id="918"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919"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spcBef>
                <a:spcPts val="1000"/>
              </a:spcBef>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920" name="Regression…"/>
          <p:cNvSpPr txBox="1"/>
          <p:nvPr/>
        </p:nvSpPr>
        <p:spPr>
          <a:xfrm>
            <a:off x="7911096" y="2903474"/>
            <a:ext cx="4289445" cy="4422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t>Regression </a:t>
            </a:r>
          </a:p>
          <a:p>
            <a:pPr marL="381000" indent="-381000">
              <a:spcBef>
                <a:spcPts val="1000"/>
              </a:spcBef>
              <a:buClr>
                <a:schemeClr val="accent5"/>
              </a:buClr>
              <a:buSzPct val="70000"/>
              <a:buFont typeface="Arial"/>
              <a:buChar char="▶︎"/>
              <a:defRPr sz="2400">
                <a:solidFill>
                  <a:srgbClr val="000000"/>
                </a:solidFill>
              </a:defRPr>
            </a:pPr>
            <a:r>
              <a:t>Es gehen sowohl Führungsstil als auch Abteilung als Prädiktoren ein</a:t>
            </a:r>
          </a:p>
          <a:p>
            <a:pPr marL="381000" indent="-381000">
              <a:spcBef>
                <a:spcPts val="1000"/>
              </a:spcBef>
              <a:buClr>
                <a:schemeClr val="accent5"/>
              </a:buClr>
              <a:buSzPct val="70000"/>
              <a:buFont typeface="Arial"/>
              <a:buChar char="▶︎"/>
              <a:defRPr sz="2400">
                <a:solidFill>
                  <a:srgbClr val="000000"/>
                </a:solidFill>
              </a:defRPr>
            </a:pPr>
            <a:r>
              <a:t>Aber zusätzlich geht noch der </a:t>
            </a:r>
            <a:r>
              <a:rPr i="1"/>
              <a:t>Interaktionsterm</a:t>
            </a:r>
            <a:r>
              <a:t> ein: das Produkt der beiden Variablen, von denen wir eine Interaktion erwarten</a:t>
            </a:r>
          </a:p>
          <a:p>
            <a:pPr marL="381000" indent="-381000">
              <a:spcBef>
                <a:spcPts val="1000"/>
              </a:spcBef>
              <a:buClr>
                <a:schemeClr val="accent5"/>
              </a:buClr>
              <a:buSzPct val="70000"/>
              <a:buFont typeface="Arial"/>
              <a:buChar char="▶︎"/>
              <a:defRPr sz="2400">
                <a:solidFill>
                  <a:srgbClr val="000000"/>
                </a:solidFill>
              </a:defRPr>
            </a:pPr>
            <a:r>
              <a:t>Moderatoreffekte werden häufig untersucht</a:t>
            </a:r>
          </a:p>
        </p:txBody>
      </p:sp>
      <p:sp>
        <p:nvSpPr>
          <p:cNvPr id="921" name="Commit- ment"/>
          <p:cNvSpPr/>
          <p:nvPr/>
        </p:nvSpPr>
        <p:spPr>
          <a:xfrm>
            <a:off x="5674514" y="286425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Commit-</a:t>
            </a:r>
            <a:br/>
            <a:r>
              <a:t>ment</a:t>
            </a:r>
          </a:p>
        </p:txBody>
      </p:sp>
      <p:sp>
        <p:nvSpPr>
          <p:cNvPr id="922" name="Führungs- stil"/>
          <p:cNvSpPr/>
          <p:nvPr/>
        </p:nvSpPr>
        <p:spPr>
          <a:xfrm>
            <a:off x="591731" y="286425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Führungs-</a:t>
            </a:r>
            <a:br/>
            <a:r>
              <a:t>stil</a:t>
            </a:r>
          </a:p>
        </p:txBody>
      </p:sp>
      <p:sp>
        <p:nvSpPr>
          <p:cNvPr id="923" name="Abteilung"/>
          <p:cNvSpPr/>
          <p:nvPr/>
        </p:nvSpPr>
        <p:spPr>
          <a:xfrm>
            <a:off x="3050976" y="5369303"/>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Abteilung</a:t>
            </a:r>
          </a:p>
        </p:txBody>
      </p:sp>
      <p:sp>
        <p:nvSpPr>
          <p:cNvPr id="924" name="Linie"/>
          <p:cNvSpPr/>
          <p:nvPr/>
        </p:nvSpPr>
        <p:spPr>
          <a:xfrm>
            <a:off x="2375664" y="3465948"/>
            <a:ext cx="3265833" cy="1"/>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925" name="Linie"/>
          <p:cNvSpPr/>
          <p:nvPr/>
        </p:nvSpPr>
        <p:spPr>
          <a:xfrm>
            <a:off x="3911520" y="3526908"/>
            <a:ext cx="1" cy="1800814"/>
          </a:xfrm>
          <a:prstGeom prst="line">
            <a:avLst/>
          </a:prstGeom>
          <a:ln w="25400">
            <a:solidFill>
              <a:schemeClr val="accent1"/>
            </a:solidFill>
            <a:bevel/>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926" name="Standardartikel: Baron &amp; Kenny, 1986"/>
          <p:cNvSpPr txBox="1"/>
          <p:nvPr/>
        </p:nvSpPr>
        <p:spPr>
          <a:xfrm>
            <a:off x="317679" y="9150011"/>
            <a:ext cx="456636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u="sng">
                <a:solidFill>
                  <a:srgbClr val="0070C0"/>
                </a:solidFill>
                <a:uFill>
                  <a:solidFill>
                    <a:srgbClr val="0070C0"/>
                  </a:solidFill>
                </a:uFill>
                <a:hlinkClick r:id="rId2"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2" invalidUrl="" action="" tgtFrame="" tooltip="" history="1" highlightClick="0" endSnd="0"/>
              </a:rPr>
              <a:t>Standardartikel: Baron &amp; Kenny, 1986</a:t>
            </a:r>
          </a:p>
        </p:txBody>
      </p:sp>
      <p:sp>
        <p:nvSpPr>
          <p:cNvPr id="927" name="Prädiktor(en)"/>
          <p:cNvSpPr txBox="1"/>
          <p:nvPr/>
        </p:nvSpPr>
        <p:spPr>
          <a:xfrm>
            <a:off x="600582" y="2162484"/>
            <a:ext cx="1904427"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Prädiktor(en)</a:t>
            </a:r>
          </a:p>
        </p:txBody>
      </p:sp>
      <p:sp>
        <p:nvSpPr>
          <p:cNvPr id="928" name="Kriterium"/>
          <p:cNvSpPr txBox="1"/>
          <p:nvPr/>
        </p:nvSpPr>
        <p:spPr>
          <a:xfrm>
            <a:off x="5879082" y="2088383"/>
            <a:ext cx="136209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Kriterium</a:t>
            </a:r>
          </a:p>
        </p:txBody>
      </p:sp>
      <p:sp>
        <p:nvSpPr>
          <p:cNvPr id="929" name="Moderator"/>
          <p:cNvSpPr txBox="1"/>
          <p:nvPr/>
        </p:nvSpPr>
        <p:spPr>
          <a:xfrm>
            <a:off x="3255544" y="6812876"/>
            <a:ext cx="1531911" cy="47567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a:solidFill>
                  <a:srgbClr val="000000"/>
                </a:solidFill>
                <a:latin typeface="Arial"/>
                <a:ea typeface="Arial"/>
                <a:cs typeface="Arial"/>
                <a:sym typeface="Arial"/>
              </a:defRPr>
            </a:lvl1pPr>
          </a:lstStyle>
          <a:p>
            <a:pPr/>
            <a:r>
              <a:t>Moderator</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32" name="Was ist ein Moderatormodell und was nicht?"/>
          <p:cNvSpPr txBox="1"/>
          <p:nvPr>
            <p:ph type="body" idx="21"/>
          </p:nvPr>
        </p:nvSpPr>
        <p:spPr>
          <a:prstGeom prst="rect">
            <a:avLst/>
          </a:prstGeom>
        </p:spPr>
        <p:txBody>
          <a:bodyPr/>
          <a:lstStyle/>
          <a:p>
            <a:pPr/>
            <a:r>
              <a:t>Was ist ein Moderatormodell und was nicht?</a:t>
            </a:r>
          </a:p>
        </p:txBody>
      </p:sp>
      <p:grpSp>
        <p:nvGrpSpPr>
          <p:cNvPr id="940" name="Gruppieren"/>
          <p:cNvGrpSpPr/>
          <p:nvPr/>
        </p:nvGrpSpPr>
        <p:grpSpPr>
          <a:xfrm>
            <a:off x="239323" y="2429603"/>
            <a:ext cx="5936135" cy="4894394"/>
            <a:chOff x="0" y="0"/>
            <a:chExt cx="5936133" cy="4894393"/>
          </a:xfrm>
        </p:grpSpPr>
        <p:sp>
          <p:nvSpPr>
            <p:cNvPr id="933" name="Commit-ment"/>
            <p:cNvSpPr/>
            <p:nvPr/>
          </p:nvSpPr>
          <p:spPr>
            <a:xfrm>
              <a:off x="4164900" y="1701953"/>
              <a:ext cx="1771234" cy="1270001"/>
            </a:xfrm>
            <a:prstGeom prst="roundRect">
              <a:avLst>
                <a:gd name="adj" fmla="val 15000"/>
              </a:avLst>
            </a:prstGeom>
            <a:solidFill>
              <a:srgbClr val="FFFFFF"/>
            </a:solidFill>
            <a:ln w="25400" cap="flat">
              <a:solidFill>
                <a:schemeClr val="accent1"/>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ctr">
              <a:noAutofit/>
            </a:bodyPr>
            <a:lstStyle>
              <a:lvl1pPr algn="ctr">
                <a:defRPr sz="2400">
                  <a:latin typeface="Arial"/>
                  <a:ea typeface="Arial"/>
                  <a:cs typeface="Arial"/>
                  <a:sym typeface="Arial"/>
                </a:defRPr>
              </a:lvl1pPr>
            </a:lstStyle>
            <a:p>
              <a:pPr/>
              <a:r>
                <a:t>Commit-ment</a:t>
              </a:r>
            </a:p>
          </p:txBody>
        </p:sp>
        <p:sp>
          <p:nvSpPr>
            <p:cNvPr id="934" name="Gehalt"/>
            <p:cNvSpPr/>
            <p:nvPr/>
          </p:nvSpPr>
          <p:spPr>
            <a:xfrm>
              <a:off x="0" y="0"/>
              <a:ext cx="1771233" cy="1270000"/>
            </a:xfrm>
            <a:prstGeom prst="roundRect">
              <a:avLst>
                <a:gd name="adj" fmla="val 15000"/>
              </a:avLst>
            </a:prstGeom>
            <a:solidFill>
              <a:srgbClr val="FFFFFF"/>
            </a:solidFill>
            <a:ln w="25400" cap="flat">
              <a:solidFill>
                <a:schemeClr val="accent1"/>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ctr">
              <a:noAutofit/>
            </a:bodyPr>
            <a:lstStyle>
              <a:lvl1pPr algn="ctr">
                <a:defRPr sz="2400">
                  <a:latin typeface="Arial"/>
                  <a:ea typeface="Arial"/>
                  <a:cs typeface="Arial"/>
                  <a:sym typeface="Arial"/>
                </a:defRPr>
              </a:lvl1pPr>
            </a:lstStyle>
            <a:p>
              <a:pPr/>
              <a:r>
                <a:t>Gehalt</a:t>
              </a:r>
            </a:p>
          </p:txBody>
        </p:sp>
        <p:sp>
          <p:nvSpPr>
            <p:cNvPr id="935" name="Gehalt* Abteilung"/>
            <p:cNvSpPr/>
            <p:nvPr/>
          </p:nvSpPr>
          <p:spPr>
            <a:xfrm>
              <a:off x="414681" y="1762913"/>
              <a:ext cx="1771234" cy="1270001"/>
            </a:xfrm>
            <a:prstGeom prst="roundRect">
              <a:avLst>
                <a:gd name="adj" fmla="val 15000"/>
              </a:avLst>
            </a:prstGeom>
            <a:solidFill>
              <a:srgbClr val="FFFFFF"/>
            </a:solidFill>
            <a:ln w="25400" cap="flat">
              <a:solidFill>
                <a:schemeClr val="accent1"/>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ctr">
              <a:noAutofit/>
            </a:bodyPr>
            <a:lstStyle/>
            <a:p>
              <a:pPr algn="ctr">
                <a:defRPr sz="2400">
                  <a:latin typeface="Arial"/>
                  <a:ea typeface="Arial"/>
                  <a:cs typeface="Arial"/>
                  <a:sym typeface="Arial"/>
                </a:defRPr>
              </a:pPr>
              <a:r>
                <a:t>Gehalt*</a:t>
              </a:r>
              <a:br/>
              <a:r>
                <a:t>Abteilung</a:t>
              </a:r>
            </a:p>
          </p:txBody>
        </p:sp>
        <p:sp>
          <p:nvSpPr>
            <p:cNvPr id="936" name="Abteilung"/>
            <p:cNvSpPr/>
            <p:nvPr/>
          </p:nvSpPr>
          <p:spPr>
            <a:xfrm>
              <a:off x="0" y="3624393"/>
              <a:ext cx="1771233" cy="1270001"/>
            </a:xfrm>
            <a:prstGeom prst="roundRect">
              <a:avLst>
                <a:gd name="adj" fmla="val 15000"/>
              </a:avLst>
            </a:prstGeom>
            <a:solidFill>
              <a:srgbClr val="FFFFFF"/>
            </a:solidFill>
            <a:ln w="25400" cap="flat">
              <a:solidFill>
                <a:schemeClr val="accent1"/>
              </a:solidFill>
              <a:prstDash val="solid"/>
              <a:bevel/>
            </a:ln>
            <a:effectLst/>
            <a:extLst>
              <a:ext uri="{C572A759-6A51-4108-AA02-DFA0A04FC94B}">
                <ma14:wrappingTextBoxFlag xmlns:ma14="http://schemas.microsoft.com/office/mac/drawingml/2011/main" val="1"/>
              </a:ext>
            </a:extLst>
          </p:spPr>
          <p:txBody>
            <a:bodyPr wrap="square" lIns="65023" tIns="65023" rIns="65023" bIns="65023" numCol="1" anchor="ctr">
              <a:noAutofit/>
            </a:bodyPr>
            <a:lstStyle>
              <a:lvl1pPr algn="ctr">
                <a:defRPr sz="2400">
                  <a:latin typeface="Arial"/>
                  <a:ea typeface="Arial"/>
                  <a:cs typeface="Arial"/>
                  <a:sym typeface="Arial"/>
                </a:defRPr>
              </a:lvl1pPr>
            </a:lstStyle>
            <a:p>
              <a:pPr/>
              <a:r>
                <a:t>Abteilung</a:t>
              </a:r>
            </a:p>
          </p:txBody>
        </p:sp>
        <p:sp>
          <p:nvSpPr>
            <p:cNvPr id="937" name="Linie"/>
            <p:cNvSpPr/>
            <p:nvPr/>
          </p:nvSpPr>
          <p:spPr>
            <a:xfrm>
              <a:off x="1813474" y="518356"/>
              <a:ext cx="2338727" cy="1539286"/>
            </a:xfrm>
            <a:prstGeom prst="line">
              <a:avLst/>
            </a:prstGeom>
            <a:noFill/>
            <a:ln w="25400" cap="flat">
              <a:solidFill>
                <a:schemeClr val="accent1"/>
              </a:solidFill>
              <a:prstDash val="solid"/>
              <a:bevel/>
              <a:tailEnd type="triangle" w="med" len="me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938" name="Linie"/>
            <p:cNvSpPr/>
            <p:nvPr/>
          </p:nvSpPr>
          <p:spPr>
            <a:xfrm>
              <a:off x="2218932" y="2397913"/>
              <a:ext cx="1912951" cy="1"/>
            </a:xfrm>
            <a:prstGeom prst="line">
              <a:avLst/>
            </a:prstGeom>
            <a:noFill/>
            <a:ln w="25400" cap="flat">
              <a:solidFill>
                <a:schemeClr val="accent1"/>
              </a:solidFill>
              <a:prstDash val="solid"/>
              <a:bevel/>
              <a:tailEnd type="triangle" w="med" len="me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939" name="Linie"/>
            <p:cNvSpPr/>
            <p:nvPr/>
          </p:nvSpPr>
          <p:spPr>
            <a:xfrm flipH="1">
              <a:off x="1841573" y="2738186"/>
              <a:ext cx="2283092" cy="1539286"/>
            </a:xfrm>
            <a:prstGeom prst="line">
              <a:avLst/>
            </a:prstGeom>
            <a:noFill/>
            <a:ln w="25400" cap="flat">
              <a:solidFill>
                <a:schemeClr val="accent1"/>
              </a:solidFill>
              <a:prstDash val="solid"/>
              <a:bevel/>
              <a:headEnd type="triangle" w="med" len="med"/>
            </a:ln>
            <a:effectLst>
              <a:outerShdw sx="100000" sy="100000" kx="0" ky="0" algn="b" rotWithShape="0" blurRad="50800" dist="25400" dir="5400000">
                <a:srgbClr val="000000">
                  <a:alpha val="38000"/>
                </a:srgbClr>
              </a:outerShdw>
            </a:effectLst>
          </p:spPr>
          <p:txBody>
            <a:bodyPr wrap="square" lIns="65023" tIns="65023" rIns="65023" bIns="65023" numCol="1" anchor="t">
              <a:noAutofit/>
            </a:bodyPr>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grpSp>
      <p:sp>
        <p:nvSpPr>
          <p:cNvPr id="941" name="Commit-ment"/>
          <p:cNvSpPr/>
          <p:nvPr/>
        </p:nvSpPr>
        <p:spPr>
          <a:xfrm>
            <a:off x="10981543" y="4131557"/>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Commit-ment</a:t>
            </a:r>
          </a:p>
        </p:txBody>
      </p:sp>
      <p:sp>
        <p:nvSpPr>
          <p:cNvPr id="942" name="Gehalt"/>
          <p:cNvSpPr/>
          <p:nvPr/>
        </p:nvSpPr>
        <p:spPr>
          <a:xfrm>
            <a:off x="6816642" y="2429603"/>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Gehalt</a:t>
            </a:r>
          </a:p>
        </p:txBody>
      </p:sp>
      <p:sp>
        <p:nvSpPr>
          <p:cNvPr id="943" name="Abteilung"/>
          <p:cNvSpPr/>
          <p:nvPr/>
        </p:nvSpPr>
        <p:spPr>
          <a:xfrm>
            <a:off x="6816642" y="6053996"/>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lgn="ctr">
              <a:defRPr sz="2400">
                <a:latin typeface="Arial"/>
                <a:ea typeface="Arial"/>
                <a:cs typeface="Arial"/>
                <a:sym typeface="Arial"/>
              </a:defRPr>
            </a:lvl1pPr>
          </a:lstStyle>
          <a:p>
            <a:pPr/>
            <a:r>
              <a:t>Abteilung</a:t>
            </a:r>
          </a:p>
        </p:txBody>
      </p:sp>
      <p:sp>
        <p:nvSpPr>
          <p:cNvPr id="944" name="Linie"/>
          <p:cNvSpPr/>
          <p:nvPr/>
        </p:nvSpPr>
        <p:spPr>
          <a:xfrm>
            <a:off x="8630116" y="2947959"/>
            <a:ext cx="2338728" cy="1539286"/>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945" name="Linie"/>
          <p:cNvSpPr/>
          <p:nvPr/>
        </p:nvSpPr>
        <p:spPr>
          <a:xfrm flipH="1">
            <a:off x="8658216" y="5167789"/>
            <a:ext cx="2283092" cy="1539286"/>
          </a:xfrm>
          <a:prstGeom prst="line">
            <a:avLst/>
          </a:prstGeom>
          <a:ln w="25400">
            <a:solidFill>
              <a:schemeClr val="accent1"/>
            </a:solidFill>
            <a:bevel/>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946" name="Moderatormodell"/>
          <p:cNvSpPr txBox="1"/>
          <p:nvPr/>
        </p:nvSpPr>
        <p:spPr>
          <a:xfrm>
            <a:off x="1847037" y="1559492"/>
            <a:ext cx="2232593"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defRPr sz="2400">
                <a:latin typeface="Roboto Condensed Bold"/>
                <a:ea typeface="Roboto Condensed Bold"/>
                <a:cs typeface="Roboto Condensed Bold"/>
                <a:sym typeface="Roboto Condensed Bold"/>
              </a:defRPr>
            </a:lvl1pPr>
          </a:lstStyle>
          <a:p>
            <a:pPr/>
            <a:r>
              <a:t>Moderatormodell</a:t>
            </a:r>
          </a:p>
        </p:txBody>
      </p:sp>
      <p:sp>
        <p:nvSpPr>
          <p:cNvPr id="947" name="reines Prädiktorenmodell"/>
          <p:cNvSpPr txBox="1"/>
          <p:nvPr/>
        </p:nvSpPr>
        <p:spPr>
          <a:xfrm>
            <a:off x="7878725" y="1568191"/>
            <a:ext cx="3218431"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defRPr sz="2400">
                <a:latin typeface="Roboto Condensed Bold"/>
                <a:ea typeface="Roboto Condensed Bold"/>
                <a:cs typeface="Roboto Condensed Bold"/>
                <a:sym typeface="Roboto Condensed Bold"/>
              </a:defRPr>
            </a:lvl1pPr>
          </a:lstStyle>
          <a:p>
            <a:pPr/>
            <a:r>
              <a:t>reines Prädiktorenmodell</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Beschreibung"/>
          <p:cNvSpPr/>
          <p:nvPr/>
        </p:nvSpPr>
        <p:spPr>
          <a:xfrm>
            <a:off x="1661099" y="3470001"/>
            <a:ext cx="2383300" cy="1270001"/>
          </a:xfrm>
          <a:prstGeom prst="roundRect">
            <a:avLst>
              <a:gd name="adj" fmla="val 15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65022" tIns="65022" rIns="65022" bIns="65022" anchor="ctr"/>
          <a:lstStyle>
            <a:lvl1pPr algn="ctr">
              <a:defRPr sz="2400"/>
            </a:lvl1pPr>
          </a:lstStyle>
          <a:p>
            <a:pPr/>
            <a:r>
              <a:t>Beschreibung</a:t>
            </a:r>
          </a:p>
        </p:txBody>
      </p:sp>
      <p:sp>
        <p:nvSpPr>
          <p:cNvPr id="172" name="Vorhersage"/>
          <p:cNvSpPr/>
          <p:nvPr/>
        </p:nvSpPr>
        <p:spPr>
          <a:xfrm>
            <a:off x="5106832" y="3470001"/>
            <a:ext cx="2383300" cy="1270001"/>
          </a:xfrm>
          <a:prstGeom prst="roundRect">
            <a:avLst>
              <a:gd name="adj" fmla="val 15000"/>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65022" tIns="65022" rIns="65022" bIns="65022" anchor="ctr"/>
          <a:lstStyle>
            <a:lvl1pPr algn="ctr">
              <a:defRPr sz="2400"/>
            </a:lvl1pPr>
          </a:lstStyle>
          <a:p>
            <a:pPr/>
            <a:r>
              <a:t>Vorhersage</a:t>
            </a:r>
          </a:p>
        </p:txBody>
      </p:sp>
      <p:sp>
        <p:nvSpPr>
          <p:cNvPr id="173" name="Erklärung"/>
          <p:cNvSpPr/>
          <p:nvPr/>
        </p:nvSpPr>
        <p:spPr>
          <a:xfrm>
            <a:off x="8552564" y="3470001"/>
            <a:ext cx="2383300" cy="1270001"/>
          </a:xfrm>
          <a:prstGeom prst="roundRect">
            <a:avLst>
              <a:gd name="adj" fmla="val 15000"/>
            </a:avLst>
          </a:prstGeom>
          <a:solidFill>
            <a:schemeClr val="accent5">
              <a:hueOff val="-326855"/>
              <a:satOff val="32847"/>
              <a:lumOff val="-6386"/>
            </a:schemeClr>
          </a:solidFill>
          <a:ln w="25400">
            <a:solidFill>
              <a:schemeClr val="accent1"/>
            </a:solidFill>
          </a:ln>
          <a:extLst>
            <a:ext uri="{C572A759-6A51-4108-AA02-DFA0A04FC94B}">
              <ma14:wrappingTextBoxFlag xmlns:ma14="http://schemas.microsoft.com/office/mac/drawingml/2011/main" val="1"/>
            </a:ext>
          </a:extLst>
        </p:spPr>
        <p:txBody>
          <a:bodyPr lIns="65022" tIns="65022" rIns="65022" bIns="65022" anchor="ctr"/>
          <a:lstStyle>
            <a:lvl1pPr algn="ctr">
              <a:defRPr sz="2400">
                <a:solidFill>
                  <a:srgbClr val="FFFFFF"/>
                </a:solidFill>
              </a:defRPr>
            </a:lvl1pPr>
          </a:lstStyle>
          <a:p>
            <a:pPr/>
            <a:r>
              <a:t>Erklärung</a:t>
            </a:r>
          </a:p>
        </p:txBody>
      </p:sp>
      <p:sp>
        <p:nvSpPr>
          <p:cNvPr id="17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5" name="Drei Arten epistemologischer Studien (2)"/>
          <p:cNvSpPr txBox="1"/>
          <p:nvPr>
            <p:ph type="body" idx="21"/>
          </p:nvPr>
        </p:nvSpPr>
        <p:spPr>
          <a:prstGeom prst="rect">
            <a:avLst/>
          </a:prstGeom>
        </p:spPr>
        <p:txBody>
          <a:bodyPr/>
          <a:lstStyle/>
          <a:p>
            <a:pPr/>
            <a:r>
              <a:t>Drei Arten epistemologischer Studien (2)</a:t>
            </a:r>
          </a:p>
        </p:txBody>
      </p:sp>
      <p:sp>
        <p:nvSpPr>
          <p:cNvPr id="176" name="Internventionelle Studien:…"/>
          <p:cNvSpPr/>
          <p:nvPr/>
        </p:nvSpPr>
        <p:spPr>
          <a:xfrm>
            <a:off x="6832380" y="4666853"/>
            <a:ext cx="4234657" cy="27289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8086" y="0"/>
                </a:moveTo>
                <a:lnTo>
                  <a:pt x="17438" y="3572"/>
                </a:lnTo>
                <a:lnTo>
                  <a:pt x="324" y="3572"/>
                </a:lnTo>
                <a:cubicBezTo>
                  <a:pt x="145" y="3572"/>
                  <a:pt x="0" y="3797"/>
                  <a:pt x="0" y="4074"/>
                </a:cubicBezTo>
                <a:lnTo>
                  <a:pt x="0" y="21097"/>
                </a:lnTo>
                <a:cubicBezTo>
                  <a:pt x="0" y="21375"/>
                  <a:pt x="145" y="21600"/>
                  <a:pt x="324" y="21600"/>
                </a:cubicBezTo>
                <a:lnTo>
                  <a:pt x="21276" y="21600"/>
                </a:lnTo>
                <a:cubicBezTo>
                  <a:pt x="21455" y="21600"/>
                  <a:pt x="21600" y="21375"/>
                  <a:pt x="21600" y="21097"/>
                </a:cubicBezTo>
                <a:lnTo>
                  <a:pt x="21600" y="4074"/>
                </a:lnTo>
                <a:cubicBezTo>
                  <a:pt x="21600" y="3797"/>
                  <a:pt x="21455" y="3572"/>
                  <a:pt x="21276" y="3572"/>
                </a:cubicBezTo>
                <a:lnTo>
                  <a:pt x="18731" y="3572"/>
                </a:lnTo>
                <a:lnTo>
                  <a:pt x="18086" y="0"/>
                </a:lnTo>
                <a:close/>
              </a:path>
            </a:pathLst>
          </a:custGeom>
          <a:ln w="25400">
            <a:solidFill>
              <a:schemeClr val="accent1"/>
            </a:solidFill>
          </a:ln>
          <a:extLst>
            <a:ext uri="{C572A759-6A51-4108-AA02-DFA0A04FC94B}">
              <ma14:wrappingTextBoxFlag xmlns:ma14="http://schemas.microsoft.com/office/mac/drawingml/2011/main" val="1"/>
            </a:ext>
          </a:extLst>
        </p:spPr>
        <p:txBody>
          <a:bodyPr lIns="65023" tIns="65023" rIns="65023" bIns="65023" anchor="ctr"/>
          <a:lstStyle/>
          <a:p>
            <a:pPr algn="ctr">
              <a:defRPr sz="2100"/>
            </a:pPr>
            <a:r>
              <a:t>Internventionelle Studien:</a:t>
            </a:r>
            <a:br/>
          </a:p>
          <a:p>
            <a:pPr algn="ctr">
              <a:defRPr sz="2100"/>
            </a:pPr>
            <a:r>
              <a:t>Experimentelle</a:t>
            </a:r>
          </a:p>
          <a:p>
            <a:pPr algn="ctr">
              <a:defRPr sz="2100"/>
            </a:pPr>
            <a:r>
              <a:t>Quasi-Experimentelle Studien</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50" name="Veranschaulichung eines Interaktions-/Moderatoreffekts"/>
          <p:cNvSpPr txBox="1"/>
          <p:nvPr>
            <p:ph type="body" idx="21"/>
          </p:nvPr>
        </p:nvSpPr>
        <p:spPr>
          <a:prstGeom prst="rect">
            <a:avLst/>
          </a:prstGeom>
        </p:spPr>
        <p:txBody>
          <a:bodyPr/>
          <a:lstStyle>
            <a:lvl1pPr marL="116839" marR="116839" indent="116839" defTabSz="1196441">
              <a:defRPr sz="5704"/>
            </a:lvl1pPr>
          </a:lstStyle>
          <a:p>
            <a:pPr/>
            <a:r>
              <a:t>Veranschaulichung eines Interaktions-/Moderatoreffekts</a:t>
            </a:r>
          </a:p>
        </p:txBody>
      </p:sp>
      <p:sp>
        <p:nvSpPr>
          <p:cNvPr id="951" name="ohne Interaktionseffekt: : y ~ x1 + x2"/>
          <p:cNvSpPr txBox="1"/>
          <p:nvPr/>
        </p:nvSpPr>
        <p:spPr>
          <a:xfrm>
            <a:off x="1116031" y="2772224"/>
            <a:ext cx="4160352"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200">
                <a:solidFill>
                  <a:srgbClr val="000000"/>
                </a:solidFill>
              </a:defRPr>
            </a:pPr>
            <a:r>
              <a:rPr>
                <a:latin typeface="Roboto Condensed Bold"/>
                <a:ea typeface="Roboto Condensed Bold"/>
                <a:cs typeface="Roboto Condensed Bold"/>
                <a:sym typeface="Roboto Condensed Bold"/>
              </a:rPr>
              <a:t>ohne</a:t>
            </a:r>
            <a:r>
              <a:t> Interaktionseffekt: : y ~ x1 + x2</a:t>
            </a:r>
          </a:p>
        </p:txBody>
      </p:sp>
      <p:sp>
        <p:nvSpPr>
          <p:cNvPr id="952" name="mit Interaktionseffekt: : y ~ x1 + x2 + x1*x2"/>
          <p:cNvSpPr txBox="1"/>
          <p:nvPr/>
        </p:nvSpPr>
        <p:spPr>
          <a:xfrm>
            <a:off x="7114717" y="2772224"/>
            <a:ext cx="4884227" cy="4475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200">
                <a:solidFill>
                  <a:srgbClr val="000000"/>
                </a:solidFill>
              </a:defRPr>
            </a:pPr>
            <a:r>
              <a:rPr>
                <a:latin typeface="Roboto Condensed Bold"/>
                <a:ea typeface="Roboto Condensed Bold"/>
                <a:cs typeface="Roboto Condensed Bold"/>
                <a:sym typeface="Roboto Condensed Bold"/>
              </a:rPr>
              <a:t>mit</a:t>
            </a:r>
            <a:r>
              <a:t> Interaktionseffekt: : y ~ x1 + x2 + x1*x2</a:t>
            </a:r>
          </a:p>
        </p:txBody>
      </p:sp>
      <p:sp>
        <p:nvSpPr>
          <p:cNvPr id="953" name="Die Stufen von x1 wirken für alle Stufen von x2 gleich auf y"/>
          <p:cNvSpPr txBox="1"/>
          <p:nvPr/>
        </p:nvSpPr>
        <p:spPr>
          <a:xfrm>
            <a:off x="593741" y="8560411"/>
            <a:ext cx="5870559" cy="841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a:defRPr sz="2400">
                <a:solidFill>
                  <a:srgbClr val="000000"/>
                </a:solidFill>
              </a:defRPr>
            </a:lvl1pPr>
          </a:lstStyle>
          <a:p>
            <a:pPr/>
            <a:r>
              <a:t>Die Stufen von x1 wirken für alle Stufen von x2 gleich auf y</a:t>
            </a:r>
          </a:p>
        </p:txBody>
      </p:sp>
      <p:sp>
        <p:nvSpPr>
          <p:cNvPr id="954" name="Die Stufen von x1 wirken unterschiedlich auf y je nach den Stufen von x2"/>
          <p:cNvSpPr txBox="1"/>
          <p:nvPr/>
        </p:nvSpPr>
        <p:spPr>
          <a:xfrm>
            <a:off x="7096142" y="8560411"/>
            <a:ext cx="5717033" cy="841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a:defRPr sz="2400">
                <a:solidFill>
                  <a:srgbClr val="000000"/>
                </a:solidFill>
              </a:defRPr>
            </a:lvl1pPr>
          </a:lstStyle>
          <a:p>
            <a:pPr/>
            <a:r>
              <a:t>Die Stufen von x1 wirken unterschiedlich auf y je nach den Stufen von x2</a:t>
            </a:r>
          </a:p>
        </p:txBody>
      </p:sp>
      <p:sp>
        <p:nvSpPr>
          <p:cNvPr id="955" name="Regressionsmodell: affairs ~ yearsmarried + rating (+ yearsmarried*rating)"/>
          <p:cNvSpPr txBox="1"/>
          <p:nvPr/>
        </p:nvSpPr>
        <p:spPr>
          <a:xfrm>
            <a:off x="433413" y="2077758"/>
            <a:ext cx="10957072"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400">
                <a:solidFill>
                  <a:srgbClr val="000000"/>
                </a:solidFill>
              </a:defRPr>
            </a:pPr>
            <a:r>
              <a:t>Regressionsmodell: </a:t>
            </a:r>
            <a:r>
              <a:rPr sz="2000">
                <a:latin typeface="Courier"/>
                <a:ea typeface="Courier"/>
                <a:cs typeface="Courier"/>
                <a:sym typeface="Courier"/>
              </a:rPr>
              <a:t>affairs ~ yearsmarried + rating (+ yearsmarried*rating)</a:t>
            </a:r>
          </a:p>
        </p:txBody>
      </p:sp>
      <p:pic>
        <p:nvPicPr>
          <p:cNvPr id="956" name="Bild" descr="Bild"/>
          <p:cNvPicPr>
            <a:picLocks noChangeAspect="1"/>
          </p:cNvPicPr>
          <p:nvPr/>
        </p:nvPicPr>
        <p:blipFill>
          <a:blip r:embed="rId2">
            <a:extLst/>
          </a:blip>
          <a:srcRect l="20595" t="17250" r="18996" b="15391"/>
          <a:stretch>
            <a:fillRect/>
          </a:stretch>
        </p:blipFill>
        <p:spPr>
          <a:xfrm>
            <a:off x="7744797" y="3905882"/>
            <a:ext cx="4603089" cy="4362782"/>
          </a:xfrm>
          <a:prstGeom prst="rect">
            <a:avLst/>
          </a:prstGeom>
          <a:ln w="12700">
            <a:miter lim="400000"/>
          </a:ln>
        </p:spPr>
      </p:pic>
      <p:pic>
        <p:nvPicPr>
          <p:cNvPr id="957" name="Bild" descr="Bild"/>
          <p:cNvPicPr>
            <a:picLocks noChangeAspect="1"/>
          </p:cNvPicPr>
          <p:nvPr/>
        </p:nvPicPr>
        <p:blipFill>
          <a:blip r:embed="rId3">
            <a:extLst/>
          </a:blip>
          <a:srcRect l="22726" t="17283" r="19601" b="14095"/>
          <a:stretch>
            <a:fillRect/>
          </a:stretch>
        </p:blipFill>
        <p:spPr>
          <a:xfrm>
            <a:off x="822372" y="3574094"/>
            <a:ext cx="4969974" cy="5026490"/>
          </a:xfrm>
          <a:prstGeom prst="rect">
            <a:avLst/>
          </a:prstGeom>
          <a:ln w="12700">
            <a:miter lim="400000"/>
          </a:ln>
        </p:spPr>
      </p:pic>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0" name="Visualisieren Sie einen Interaktionseffekt in 3D!"/>
          <p:cNvSpPr txBox="1"/>
          <p:nvPr>
            <p:ph type="body" idx="21"/>
          </p:nvPr>
        </p:nvSpPr>
        <p:spPr>
          <a:prstGeom prst="rect">
            <a:avLst/>
          </a:prstGeom>
        </p:spPr>
        <p:txBody>
          <a:bodyPr/>
          <a:lstStyle/>
          <a:p>
            <a:pPr/>
            <a:r>
              <a:t>Visualisieren Sie einen Interaktionseffekt in 3D!</a:t>
            </a:r>
          </a:p>
        </p:txBody>
      </p:sp>
      <p:sp>
        <p:nvSpPr>
          <p:cNvPr id="961" name="Laden Sie den Datensatz &quot;affairs&quot;; erstellen Sie Diagramme mit &quot;Regressionsebenen&quot;!…"/>
          <p:cNvSpPr txBox="1"/>
          <p:nvPr>
            <p:ph type="body" idx="22"/>
          </p:nvPr>
        </p:nvSpPr>
        <p:spPr>
          <a:prstGeom prst="rect">
            <a:avLst/>
          </a:prstGeom>
        </p:spPr>
        <p:txBody>
          <a:bodyPr/>
          <a:lstStyle/>
          <a:p>
            <a:pPr marL="0" marR="0" indent="1587" defTabSz="914400">
              <a:spcBef>
                <a:spcPts val="1200"/>
              </a:spcBef>
              <a:buClrTx/>
              <a:buSzTx/>
              <a:buFontTx/>
              <a:buNone/>
              <a:defRPr sz="2400"/>
            </a:pPr>
            <a:r>
              <a:t>Laden Sie den Datensatz "affairs"; erstellen Sie Diagramme mit "Regressionsebenen"!</a:t>
            </a:r>
          </a:p>
          <a:p>
            <a:pPr marL="0" marR="0" indent="1587" defTabSz="914400">
              <a:spcBef>
                <a:spcPts val="1200"/>
              </a:spcBef>
              <a:buClrTx/>
              <a:buSzTx/>
              <a:buFontTx/>
              <a:buNone/>
              <a:defRPr sz="2400">
                <a:latin typeface="Arial"/>
                <a:ea typeface="Arial"/>
                <a:cs typeface="Arial"/>
                <a:sym typeface="Arial"/>
              </a:defRPr>
            </a:pPr>
          </a:p>
          <a:p>
            <a:pPr marL="0" marR="0" indent="1587" defTabSz="914400">
              <a:spcBef>
                <a:spcPts val="1200"/>
              </a:spcBef>
              <a:buClrTx/>
              <a:buSzTx/>
              <a:buFontTx/>
              <a:buNone/>
              <a:defRPr sz="2400">
                <a:latin typeface="Courier"/>
                <a:ea typeface="Courier"/>
                <a:cs typeface="Courier"/>
                <a:sym typeface="Courier"/>
              </a:defRPr>
            </a:pPr>
            <a:r>
              <a:t>lm1 &lt;- lm(affairs ~ yearsmarried + rating, data = affair)</a:t>
            </a:r>
          </a:p>
          <a:p>
            <a:pPr marL="0" marR="0" indent="1587" defTabSz="914400">
              <a:spcBef>
                <a:spcPts val="1200"/>
              </a:spcBef>
              <a:buClrTx/>
              <a:buSzTx/>
              <a:buFontTx/>
              <a:buNone/>
              <a:defRPr sz="2400">
                <a:latin typeface="Courier"/>
                <a:ea typeface="Courier"/>
                <a:cs typeface="Courier"/>
                <a:sym typeface="Courier"/>
              </a:defRPr>
            </a:pPr>
            <a:r>
              <a:t>summary(lm1)</a:t>
            </a:r>
          </a:p>
          <a:p>
            <a:pPr marL="0" marR="0" indent="1587" defTabSz="914400">
              <a:spcBef>
                <a:spcPts val="1200"/>
              </a:spcBef>
              <a:buClrTx/>
              <a:buSzTx/>
              <a:buFontTx/>
              <a:buNone/>
              <a:defRPr sz="2400">
                <a:latin typeface="Courier"/>
                <a:ea typeface="Courier"/>
                <a:cs typeface="Courier"/>
                <a:sym typeface="Courier"/>
              </a:defRPr>
            </a:pPr>
          </a:p>
          <a:p>
            <a:pPr marL="0" marR="0" indent="1587" defTabSz="914400">
              <a:spcBef>
                <a:spcPts val="1200"/>
              </a:spcBef>
              <a:buClrTx/>
              <a:buSzTx/>
              <a:buFontTx/>
              <a:buNone/>
              <a:defRPr sz="2400">
                <a:latin typeface="Courier"/>
                <a:ea typeface="Courier"/>
                <a:cs typeface="Courier"/>
                <a:sym typeface="Courier"/>
              </a:defRPr>
            </a:pPr>
          </a:p>
          <a:p>
            <a:pPr marL="0" marR="0" indent="1587" defTabSz="914400">
              <a:spcBef>
                <a:spcPts val="1200"/>
              </a:spcBef>
              <a:buClrTx/>
              <a:buSzTx/>
              <a:buFontTx/>
              <a:buNone/>
              <a:defRPr sz="2400">
                <a:latin typeface="Courier"/>
                <a:ea typeface="Courier"/>
                <a:cs typeface="Courier"/>
                <a:sym typeface="Courier"/>
              </a:defRPr>
            </a:pPr>
            <a:r>
              <a:t>lm2 &lt;- lm(affairs ~ yearsmarried + rating + yearsmarried*rating, data = affair)</a:t>
            </a:r>
          </a:p>
          <a:p>
            <a:pPr marL="0" marR="0" indent="1587" defTabSz="914400">
              <a:spcBef>
                <a:spcPts val="1200"/>
              </a:spcBef>
              <a:buClrTx/>
              <a:buSzTx/>
              <a:buFontTx/>
              <a:buNone/>
              <a:defRPr sz="2400">
                <a:latin typeface="Courier"/>
                <a:ea typeface="Courier"/>
                <a:cs typeface="Courier"/>
                <a:sym typeface="Courier"/>
              </a:defRPr>
            </a:pPr>
            <a:r>
              <a:t>summary(lm2)</a:t>
            </a:r>
          </a:p>
          <a:p>
            <a:pPr marL="0" marR="0" indent="1587" defTabSz="914400">
              <a:spcBef>
                <a:spcPts val="1200"/>
              </a:spcBef>
              <a:buClrTx/>
              <a:buSzTx/>
              <a:buFontTx/>
              <a:buNone/>
              <a:defRPr sz="2400">
                <a:latin typeface="Courier"/>
                <a:ea typeface="Courier"/>
                <a:cs typeface="Courier"/>
                <a:sym typeface="Courier"/>
              </a:defRPr>
            </a:pPr>
          </a:p>
          <a:p>
            <a:pPr marL="0" marR="0" indent="1587" defTabSz="914400">
              <a:spcBef>
                <a:spcPts val="1200"/>
              </a:spcBef>
              <a:buClrTx/>
              <a:buSzTx/>
              <a:buFontTx/>
              <a:buNone/>
              <a:defRPr sz="2400">
                <a:latin typeface="Courier"/>
                <a:ea typeface="Courier"/>
                <a:cs typeface="Courier"/>
                <a:sym typeface="Courier"/>
              </a:defRPr>
            </a:pPr>
            <a:r>
              <a:t>persp(lm1, yearsmarried ~ rating, zlab = "affairs")</a:t>
            </a:r>
          </a:p>
          <a:p>
            <a:pPr marL="0" marR="0" indent="1587" defTabSz="914400">
              <a:spcBef>
                <a:spcPts val="1200"/>
              </a:spcBef>
              <a:buClrTx/>
              <a:buSzTx/>
              <a:buFontTx/>
              <a:buNone/>
              <a:defRPr sz="2400">
                <a:latin typeface="Courier"/>
                <a:ea typeface="Courier"/>
                <a:cs typeface="Courier"/>
                <a:sym typeface="Courier"/>
              </a:defRPr>
            </a:pPr>
            <a:r>
              <a:t>persp(lm2, yearsmarried ~ rating, zlab = "affairs")</a:t>
            </a:r>
          </a:p>
        </p:txBody>
      </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4" name="Beobachtend: Mediatoreffekt"/>
          <p:cNvSpPr txBox="1"/>
          <p:nvPr>
            <p:ph type="body" idx="21"/>
          </p:nvPr>
        </p:nvSpPr>
        <p:spPr>
          <a:prstGeom prst="rect">
            <a:avLst/>
          </a:prstGeom>
        </p:spPr>
        <p:txBody>
          <a:bodyPr/>
          <a:lstStyle/>
          <a:p>
            <a:pPr/>
            <a:r>
              <a:t>Beobachtend: Mediatoreffekt</a:t>
            </a:r>
          </a:p>
        </p:txBody>
      </p:sp>
      <p:sp>
        <p:nvSpPr>
          <p:cNvPr id="965" name="Form"/>
          <p:cNvSpPr/>
          <p:nvPr/>
        </p:nvSpPr>
        <p:spPr>
          <a:xfrm>
            <a:off x="2594882" y="7553118"/>
            <a:ext cx="9726944" cy="13698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lnTo>
                  <a:pt x="819" y="10684"/>
                </a:lnTo>
                <a:lnTo>
                  <a:pt x="0" y="0"/>
                </a:lnTo>
                <a:close/>
              </a:path>
            </a:pathLst>
          </a:custGeom>
          <a:solidFill>
            <a:schemeClr val="accent2"/>
          </a:solidFill>
          <a:ln w="3175">
            <a:solidFill>
              <a:schemeClr val="accent1"/>
            </a:solidFill>
          </a:ln>
        </p:spPr>
        <p:txBody>
          <a:bodyPr lIns="16743" tIns="16743" rIns="16743" bIns="16743" anchor="ctr"/>
          <a:lstStyle/>
          <a:p>
            <a:pPr>
              <a:defRPr b="1" sz="1400">
                <a:solidFill>
                  <a:srgbClr val="000000"/>
                </a:solidFill>
                <a:latin typeface="Arial"/>
                <a:ea typeface="Arial"/>
                <a:cs typeface="Arial"/>
                <a:sym typeface="Arial"/>
              </a:defRPr>
            </a:pPr>
          </a:p>
        </p:txBody>
      </p:sp>
      <p:sp>
        <p:nvSpPr>
          <p:cNvPr id="966" name="Wird der Einfluss vom Führungsstil auf das Commitment durch die Zufriedenheit der Mitarbeiter erklärt?"/>
          <p:cNvSpPr txBox="1"/>
          <p:nvPr/>
        </p:nvSpPr>
        <p:spPr>
          <a:xfrm>
            <a:off x="3038276" y="7708617"/>
            <a:ext cx="9216034" cy="105889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sz="2400">
                <a:solidFill>
                  <a:srgbClr val="000000"/>
                </a:solidFill>
              </a:defRPr>
            </a:lvl1pPr>
          </a:lstStyle>
          <a:p>
            <a:pPr/>
            <a:r>
              <a:t>Wird der Einfluss vom Führungsstil auf das Commitment durch die Zufriedenheit der Mitarbeiter erklärt?</a:t>
            </a:r>
          </a:p>
        </p:txBody>
      </p:sp>
      <p:sp>
        <p:nvSpPr>
          <p:cNvPr id="967" name="Form"/>
          <p:cNvSpPr/>
          <p:nvPr/>
        </p:nvSpPr>
        <p:spPr>
          <a:xfrm>
            <a:off x="241479" y="7553121"/>
            <a:ext cx="2622632" cy="13698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23" y="0"/>
                </a:lnTo>
                <a:lnTo>
                  <a:pt x="21600" y="10800"/>
                </a:lnTo>
                <a:lnTo>
                  <a:pt x="18423" y="21600"/>
                </a:lnTo>
                <a:lnTo>
                  <a:pt x="0" y="21600"/>
                </a:lnTo>
                <a:close/>
              </a:path>
            </a:pathLst>
          </a:custGeom>
          <a:solidFill>
            <a:schemeClr val="accent5">
              <a:hueOff val="-326855"/>
              <a:satOff val="32847"/>
              <a:lumOff val="-6386"/>
            </a:schemeClr>
          </a:solidFill>
          <a:ln w="12700">
            <a:miter lim="400000"/>
          </a:ln>
        </p:spPr>
        <p:txBody>
          <a:bodyPr lIns="16743" tIns="16743" rIns="16743" bIns="16743" anchor="ctr"/>
          <a:lstStyle/>
          <a:p>
            <a:pPr>
              <a:defRPr b="1" sz="1400">
                <a:solidFill>
                  <a:srgbClr val="FFFFFF"/>
                </a:solidFill>
                <a:latin typeface="Arial"/>
                <a:ea typeface="Arial"/>
                <a:cs typeface="Arial"/>
                <a:sym typeface="Arial"/>
              </a:defRPr>
            </a:pPr>
          </a:p>
        </p:txBody>
      </p:sp>
      <p:sp>
        <p:nvSpPr>
          <p:cNvPr id="968" name="Beispiel"/>
          <p:cNvSpPr txBox="1"/>
          <p:nvPr/>
        </p:nvSpPr>
        <p:spPr>
          <a:xfrm>
            <a:off x="241479" y="7988892"/>
            <a:ext cx="2429747" cy="498349"/>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lgn="ctr">
              <a:defRPr sz="2400">
                <a:solidFill>
                  <a:srgbClr val="FFFFFF"/>
                </a:solidFill>
                <a:latin typeface="Roboto Condensed Bold"/>
                <a:ea typeface="Roboto Condensed Bold"/>
                <a:cs typeface="Roboto Condensed Bold"/>
                <a:sym typeface="Roboto Condensed Bold"/>
              </a:defRPr>
            </a:lvl1pPr>
          </a:lstStyle>
          <a:p>
            <a:pPr/>
            <a:r>
              <a:t>Beispiel</a:t>
            </a:r>
          </a:p>
        </p:txBody>
      </p:sp>
      <p:sp>
        <p:nvSpPr>
          <p:cNvPr id="969" name="Rechteck"/>
          <p:cNvSpPr/>
          <p:nvPr/>
        </p:nvSpPr>
        <p:spPr>
          <a:xfrm>
            <a:off x="7802510" y="2843186"/>
            <a:ext cx="4506616" cy="4482936"/>
          </a:xfrm>
          <a:prstGeom prst="rect">
            <a:avLst/>
          </a:prstGeom>
          <a:solidFill>
            <a:schemeClr val="accent2">
              <a:lumOff val="6470"/>
            </a:schemeClr>
          </a:solidFill>
          <a:ln w="12700">
            <a:miter lim="400000"/>
          </a:ln>
        </p:spPr>
        <p:txBody>
          <a:bodyPr lIns="65023" tIns="65023" rIns="65023" bIns="65023" anchor="ctr"/>
          <a:lstStyle/>
          <a:p>
            <a:pPr>
              <a:defRPr sz="3400">
                <a:latin typeface="Arial"/>
                <a:ea typeface="Arial"/>
                <a:cs typeface="Arial"/>
                <a:sym typeface="Arial"/>
              </a:defRPr>
            </a:pPr>
          </a:p>
        </p:txBody>
      </p:sp>
      <p:sp>
        <p:nvSpPr>
          <p:cNvPr id="970" name="Auswertung"/>
          <p:cNvSpPr/>
          <p:nvPr/>
        </p:nvSpPr>
        <p:spPr>
          <a:xfrm>
            <a:off x="8666610" y="1515934"/>
            <a:ext cx="2778415" cy="1144899"/>
          </a:xfrm>
          <a:prstGeom prst="ellipse">
            <a:avLst/>
          </a:prstGeom>
          <a:solidFill>
            <a:schemeClr val="accent5">
              <a:hueOff val="-326855"/>
              <a:satOff val="32847"/>
              <a:lumOff val="-6386"/>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defRPr sz="2200">
                <a:solidFill>
                  <a:srgbClr val="FFFFFF"/>
                </a:solidFill>
                <a:latin typeface="Roboto Condensed Bold"/>
                <a:ea typeface="Roboto Condensed Bold"/>
                <a:cs typeface="Roboto Condensed Bold"/>
                <a:sym typeface="Roboto Condensed Bold"/>
              </a:defRPr>
            </a:lvl1pPr>
          </a:lstStyle>
          <a:p>
            <a:pPr/>
            <a:r>
              <a:t>Auswertung</a:t>
            </a:r>
          </a:p>
        </p:txBody>
      </p:sp>
      <p:sp>
        <p:nvSpPr>
          <p:cNvPr id="971" name="In Regressionsmodellen M1-M3 müssen Effekte vorhanden sein…"/>
          <p:cNvSpPr txBox="1"/>
          <p:nvPr/>
        </p:nvSpPr>
        <p:spPr>
          <a:xfrm>
            <a:off x="7964864" y="2999828"/>
            <a:ext cx="4289445" cy="4321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81000" indent="-381000">
              <a:spcBef>
                <a:spcPts val="1000"/>
              </a:spcBef>
              <a:buClr>
                <a:schemeClr val="accent5"/>
              </a:buClr>
              <a:buSzPct val="70000"/>
              <a:buFont typeface="Arial"/>
              <a:buChar char="▶︎"/>
              <a:defRPr sz="2400">
                <a:solidFill>
                  <a:srgbClr val="000000"/>
                </a:solidFill>
              </a:defRPr>
            </a:pPr>
            <a:r>
              <a:t>In Regressionsmodellen M1-M3 müssen Effekte vorhanden sein</a:t>
            </a:r>
          </a:p>
          <a:p>
            <a:pPr marL="381000" indent="-381000">
              <a:spcBef>
                <a:spcPts val="1000"/>
              </a:spcBef>
              <a:buClr>
                <a:schemeClr val="accent5"/>
              </a:buClr>
              <a:buSzPct val="70000"/>
              <a:buFont typeface="Arial"/>
              <a:buChar char="▶︎"/>
              <a:defRPr sz="2400">
                <a:solidFill>
                  <a:srgbClr val="000000"/>
                </a:solidFill>
              </a:defRPr>
            </a:pPr>
            <a:r>
              <a:t>M1: P –&gt; M</a:t>
            </a:r>
          </a:p>
          <a:p>
            <a:pPr marL="381000" indent="-381000">
              <a:spcBef>
                <a:spcPts val="1000"/>
              </a:spcBef>
              <a:buClr>
                <a:schemeClr val="accent5"/>
              </a:buClr>
              <a:buSzPct val="70000"/>
              <a:buFont typeface="Arial"/>
              <a:buChar char="▶︎"/>
              <a:defRPr sz="2400">
                <a:solidFill>
                  <a:srgbClr val="000000"/>
                </a:solidFill>
              </a:defRPr>
            </a:pPr>
            <a:r>
              <a:t>M2: P –&gt; K</a:t>
            </a:r>
          </a:p>
          <a:p>
            <a:pPr marL="381000" indent="-381000">
              <a:spcBef>
                <a:spcPts val="1000"/>
              </a:spcBef>
              <a:buClr>
                <a:schemeClr val="accent5"/>
              </a:buClr>
              <a:buSzPct val="70000"/>
              <a:buFont typeface="Arial"/>
              <a:buChar char="▶︎"/>
              <a:defRPr sz="2400">
                <a:solidFill>
                  <a:srgbClr val="000000"/>
                </a:solidFill>
              </a:defRPr>
            </a:pPr>
            <a:r>
              <a:t>M3: P + M –&gt; K</a:t>
            </a:r>
          </a:p>
          <a:p>
            <a:pPr marL="381000" indent="-381000">
              <a:spcBef>
                <a:spcPts val="1000"/>
              </a:spcBef>
              <a:buClr>
                <a:schemeClr val="accent5"/>
              </a:buClr>
              <a:buSzPct val="70000"/>
              <a:buFont typeface="Arial"/>
              <a:buChar char="▶︎"/>
              <a:defRPr sz="2400">
                <a:solidFill>
                  <a:srgbClr val="000000"/>
                </a:solidFill>
              </a:defRPr>
            </a:pPr>
            <a:r>
              <a:t>Dabei muss der Einfluss von P in M3 größer sein als in M2 (Mediatoreffekt)</a:t>
            </a:r>
          </a:p>
        </p:txBody>
      </p:sp>
      <p:sp>
        <p:nvSpPr>
          <p:cNvPr id="972" name="Commit- ment"/>
          <p:cNvSpPr/>
          <p:nvPr/>
        </p:nvSpPr>
        <p:spPr>
          <a:xfrm>
            <a:off x="5674514" y="286425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Commit-</a:t>
            </a:r>
            <a:br/>
            <a:r>
              <a:t>ment</a:t>
            </a:r>
          </a:p>
        </p:txBody>
      </p:sp>
      <p:sp>
        <p:nvSpPr>
          <p:cNvPr id="973" name="Führungs- stil"/>
          <p:cNvSpPr/>
          <p:nvPr/>
        </p:nvSpPr>
        <p:spPr>
          <a:xfrm>
            <a:off x="591731" y="2864252"/>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Führungs-</a:t>
            </a:r>
            <a:br/>
            <a:r>
              <a:t>stil</a:t>
            </a:r>
          </a:p>
        </p:txBody>
      </p:sp>
      <p:sp>
        <p:nvSpPr>
          <p:cNvPr id="974" name="Zufrieden- heit"/>
          <p:cNvSpPr/>
          <p:nvPr/>
        </p:nvSpPr>
        <p:spPr>
          <a:xfrm>
            <a:off x="3050976" y="5369303"/>
            <a:ext cx="1771234" cy="1270001"/>
          </a:xfrm>
          <a:prstGeom prst="roundRect">
            <a:avLst>
              <a:gd name="adj" fmla="val 15000"/>
            </a:avLst>
          </a:pr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p>
            <a:pPr algn="ctr">
              <a:defRPr sz="2400">
                <a:latin typeface="Arial"/>
                <a:ea typeface="Arial"/>
                <a:cs typeface="Arial"/>
                <a:sym typeface="Arial"/>
              </a:defRPr>
            </a:pPr>
            <a:r>
              <a:t>Zufrieden-</a:t>
            </a:r>
            <a:br/>
            <a:r>
              <a:t>heit</a:t>
            </a:r>
          </a:p>
        </p:txBody>
      </p:sp>
      <p:sp>
        <p:nvSpPr>
          <p:cNvPr id="975" name="Linie"/>
          <p:cNvSpPr/>
          <p:nvPr/>
        </p:nvSpPr>
        <p:spPr>
          <a:xfrm>
            <a:off x="2375664" y="3465948"/>
            <a:ext cx="1335797" cy="1814402"/>
          </a:xfrm>
          <a:prstGeom prst="line">
            <a:avLst/>
          </a:prstGeom>
          <a:ln w="25400">
            <a:solidFill>
              <a:schemeClr val="accent1"/>
            </a:solidFill>
            <a:bevel/>
            <a:tail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976" name="Linie"/>
          <p:cNvSpPr/>
          <p:nvPr/>
        </p:nvSpPr>
        <p:spPr>
          <a:xfrm flipH="1">
            <a:off x="4021642" y="3435733"/>
            <a:ext cx="1636137" cy="1781867"/>
          </a:xfrm>
          <a:prstGeom prst="line">
            <a:avLst/>
          </a:prstGeom>
          <a:ln w="25400">
            <a:solidFill>
              <a:schemeClr val="accent1"/>
            </a:solidFill>
            <a:bevel/>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977" name="Standardartikel: Baron &amp; Kenny, 1986"/>
          <p:cNvSpPr txBox="1"/>
          <p:nvPr/>
        </p:nvSpPr>
        <p:spPr>
          <a:xfrm>
            <a:off x="419807" y="9068513"/>
            <a:ext cx="4566367"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400" u="sng">
                <a:solidFill>
                  <a:srgbClr val="0070C0"/>
                </a:solidFill>
                <a:uFill>
                  <a:solidFill>
                    <a:srgbClr val="0070C0"/>
                  </a:solidFill>
                </a:uFill>
                <a:hlinkClick r:id="rId2"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2" invalidUrl="" action="" tgtFrame="" tooltip="" history="1" highlightClick="0" endSnd="0"/>
              </a:rPr>
              <a:t>Standardartikel: Baron &amp; Kenny, 1986</a:t>
            </a:r>
          </a:p>
        </p:txBody>
      </p:sp>
      <p:sp>
        <p:nvSpPr>
          <p:cNvPr id="978" name="Linie"/>
          <p:cNvSpPr/>
          <p:nvPr/>
        </p:nvSpPr>
        <p:spPr>
          <a:xfrm flipH="1" flipV="1">
            <a:off x="2376349" y="3435733"/>
            <a:ext cx="3285466" cy="1"/>
          </a:xfrm>
          <a:prstGeom prst="line">
            <a:avLst/>
          </a:prstGeom>
          <a:ln w="25400">
            <a:solidFill>
              <a:schemeClr val="accent1"/>
            </a:solidFill>
            <a:prstDash val="sysDot"/>
            <a:miter lim="400000"/>
            <a:headEnd type="triangle"/>
          </a:ln>
          <a:effectLst>
            <a:outerShdw sx="100000" sy="100000" kx="0" ky="0" algn="b" rotWithShape="0" blurRad="50800" dist="25400" dir="5400000">
              <a:srgbClr val="000000">
                <a:alpha val="38000"/>
              </a:srgbClr>
            </a:outerShdw>
          </a:effectLst>
        </p:spPr>
        <p:txBody>
          <a:bodyPr lIns="65023" tIns="65023" rIns="65023" bIns="65023"/>
          <a:lstStyle/>
          <a:p>
            <a:pPr defTabSz="45720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979" name="Prädiktor(en)"/>
          <p:cNvSpPr txBox="1"/>
          <p:nvPr/>
        </p:nvSpPr>
        <p:spPr>
          <a:xfrm>
            <a:off x="579031" y="2088383"/>
            <a:ext cx="1904427"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400">
                <a:solidFill>
                  <a:srgbClr val="000000"/>
                </a:solidFill>
                <a:latin typeface="Arial"/>
                <a:ea typeface="Arial"/>
                <a:cs typeface="Arial"/>
                <a:sym typeface="Arial"/>
              </a:defRPr>
            </a:pPr>
            <a:r>
              <a:rPr u="sng"/>
              <a:t>P</a:t>
            </a:r>
            <a:r>
              <a:t>rädiktor(en)</a:t>
            </a:r>
          </a:p>
        </p:txBody>
      </p:sp>
      <p:sp>
        <p:nvSpPr>
          <p:cNvPr id="980" name="Mediator(en)"/>
          <p:cNvSpPr txBox="1"/>
          <p:nvPr/>
        </p:nvSpPr>
        <p:spPr>
          <a:xfrm>
            <a:off x="3038276" y="6782417"/>
            <a:ext cx="1870644"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400">
                <a:solidFill>
                  <a:srgbClr val="000000"/>
                </a:solidFill>
                <a:latin typeface="Arial"/>
                <a:ea typeface="Arial"/>
                <a:cs typeface="Arial"/>
                <a:sym typeface="Arial"/>
              </a:defRPr>
            </a:pPr>
            <a:r>
              <a:rPr u="sng"/>
              <a:t>M</a:t>
            </a:r>
            <a:r>
              <a:t>ediator(en)</a:t>
            </a:r>
          </a:p>
        </p:txBody>
      </p:sp>
      <p:sp>
        <p:nvSpPr>
          <p:cNvPr id="981" name="Kriterium"/>
          <p:cNvSpPr txBox="1"/>
          <p:nvPr/>
        </p:nvSpPr>
        <p:spPr>
          <a:xfrm>
            <a:off x="5879082" y="2088383"/>
            <a:ext cx="1362098"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400">
                <a:solidFill>
                  <a:srgbClr val="000000"/>
                </a:solidFill>
                <a:latin typeface="Arial"/>
                <a:ea typeface="Arial"/>
                <a:cs typeface="Arial"/>
                <a:sym typeface="Arial"/>
              </a:defRPr>
            </a:pPr>
            <a:r>
              <a:rPr u="sng"/>
              <a:t>K</a:t>
            </a:r>
            <a:r>
              <a:t>riterium</a:t>
            </a:r>
          </a:p>
        </p:txBody>
      </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84" name="Hinweise"/>
          <p:cNvSpPr txBox="1"/>
          <p:nvPr>
            <p:ph type="body" idx="21"/>
          </p:nvPr>
        </p:nvSpPr>
        <p:spPr>
          <a:prstGeom prst="rect">
            <a:avLst/>
          </a:prstGeom>
        </p:spPr>
        <p:txBody>
          <a:bodyPr/>
          <a:lstStyle/>
          <a:p>
            <a:pPr/>
            <a:r>
              <a:t>Hinweise</a:t>
            </a:r>
          </a:p>
        </p:txBody>
      </p:sp>
      <p:sp>
        <p:nvSpPr>
          <p:cNvPr id="985" name="Dieses Dokument steht unter der Lizenz CC-BY 3.0.…"/>
          <p:cNvSpPr txBox="1"/>
          <p:nvPr>
            <p:ph type="body" idx="22"/>
          </p:nvPr>
        </p:nvSpPr>
        <p:spPr>
          <a:prstGeom prst="rect">
            <a:avLst/>
          </a:prstGeom>
        </p:spPr>
        <p:txBody>
          <a:bodyPr/>
          <a:lstStyle/>
          <a:p>
            <a:pPr/>
            <a:r>
              <a:t>Dieses Dokument steht unter der Lizenz CC-BY 3.0.</a:t>
            </a:r>
          </a:p>
          <a:p>
            <a:pPr/>
            <a:r>
              <a:t>Autor: Sebastian Sauer</a:t>
            </a:r>
          </a:p>
          <a:p>
            <a:pPr/>
            <a:r>
              <a:t>Für externe Links kann keine Haftung übernommen werden.</a:t>
            </a:r>
          </a:p>
          <a:p>
            <a:pPr/>
            <a:r>
              <a:t>Dieses Dokument entstand mit reichlicher Unterstützung vieler Kolleginnen und Kollegen aus der FOM. Vielen Dank!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9" name="Was ist ein Effekt?"/>
          <p:cNvSpPr txBox="1"/>
          <p:nvPr>
            <p:ph type="body" idx="21"/>
          </p:nvPr>
        </p:nvSpPr>
        <p:spPr>
          <a:prstGeom prst="rect">
            <a:avLst/>
          </a:prstGeom>
        </p:spPr>
        <p:txBody>
          <a:bodyPr/>
          <a:lstStyle/>
          <a:p>
            <a:pPr/>
            <a:r>
              <a:t>Was ist ein Effekt?</a:t>
            </a:r>
          </a:p>
        </p:txBody>
      </p:sp>
      <p:sp>
        <p:nvSpPr>
          <p:cNvPr id="180" name="Ein Effekt (eines Treatments T/einer Intervention) ist hier definiert als der Unterschied im Ergeben zwischen was passiert ist nachdem das Treatment verabreicht wurde und was passiert wäre, wenn stattdessen eine andere Intervention verabreicht worden wär"/>
          <p:cNvSpPr txBox="1"/>
          <p:nvPr>
            <p:ph type="body" idx="22"/>
          </p:nvPr>
        </p:nvSpPr>
        <p:spPr>
          <a:prstGeom prst="rect">
            <a:avLst/>
          </a:prstGeom>
        </p:spPr>
        <p:txBody>
          <a:bodyPr/>
          <a:lstStyle/>
          <a:p>
            <a:pPr/>
            <a:r>
              <a:t>Ein Effekt (eines Treatments T/einer Intervention) ist hier definiert als der Unterschied im Ergeben zwischen was passiert ist nachdem das Treatment verabreicht wurde und was passiert wäre, wenn stattdessen eine andere Intervention verabreicht worden wäre, unter der Annahme, dass sonst alles andere gleich gewesen wäre.</a:t>
            </a:r>
          </a:p>
        </p:txBody>
      </p:sp>
      <p:pic>
        <p:nvPicPr>
          <p:cNvPr id="181" name="p1.png" descr="p1.png"/>
          <p:cNvPicPr>
            <a:picLocks noChangeAspect="1"/>
          </p:cNvPicPr>
          <p:nvPr/>
        </p:nvPicPr>
        <p:blipFill>
          <a:blip r:embed="rId2">
            <a:extLst/>
          </a:blip>
          <a:stretch>
            <a:fillRect/>
          </a:stretch>
        </p:blipFill>
        <p:spPr>
          <a:xfrm>
            <a:off x="1860273" y="3518468"/>
            <a:ext cx="9284254" cy="466033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4" name="Leider ist es unmöglich, einen Effekt zu bestimmen"/>
          <p:cNvSpPr txBox="1"/>
          <p:nvPr>
            <p:ph type="body" idx="21"/>
          </p:nvPr>
        </p:nvSpPr>
        <p:spPr>
          <a:prstGeom prst="rect">
            <a:avLst/>
          </a:prstGeom>
        </p:spPr>
        <p:txBody>
          <a:bodyPr/>
          <a:lstStyle/>
          <a:p>
            <a:pPr/>
            <a:r>
              <a:t>Leider ist es unmöglich, einen Effekt zu bestimmen</a:t>
            </a:r>
          </a:p>
        </p:txBody>
      </p:sp>
      <p:sp>
        <p:nvSpPr>
          <p:cNvPr id="185" name="Leider ist es per definitionem unmöglich, zu messen, was der Fall wäre, wenn die Welt anders wäre bzw. wir eine andere Intervention angewendet hätten.…"/>
          <p:cNvSpPr txBox="1"/>
          <p:nvPr>
            <p:ph type="body" idx="22"/>
          </p:nvPr>
        </p:nvSpPr>
        <p:spPr>
          <a:prstGeom prst="rect">
            <a:avLst/>
          </a:prstGeom>
        </p:spPr>
        <p:txBody>
          <a:bodyPr/>
          <a:lstStyle/>
          <a:p>
            <a:pPr/>
            <a:r>
              <a:t>Leider ist es per definitionem unmöglich, zu messen, was der Fall wäre, wenn die Welt anders wäre bzw. wir eine andere Intervention angewendet hätten.</a:t>
            </a:r>
          </a:p>
          <a:p>
            <a:pPr/>
            <a:r>
              <a:t>Man spricht daher von einer k</a:t>
            </a:r>
            <a:r>
              <a:rPr i="1"/>
              <a:t>ontrafaktischen</a:t>
            </a:r>
            <a:r>
              <a:t> Definition.</a:t>
            </a:r>
          </a:p>
          <a:p>
            <a:pPr/>
            <a:r>
              <a:t>Auf dieser Basis definiert man den mittleren Treatmenteffekt (average treatment effect, AVE) wie folgt (bei einer Stichprobe oder Population der Größe N und für die AV </a:t>
            </a:r>
            <a:r>
              <a:rPr i="1"/>
              <a:t>Y</a:t>
            </a:r>
            <a:r>
              <a:t>).</a:t>
            </a:r>
          </a:p>
          <a:p>
            <a:pPr marL="127000" indent="0">
              <a:buClrTx/>
              <a:buSzTx/>
              <a:buFontTx/>
              <a:buNone/>
            </a:pPr>
          </a:p>
          <a:p>
            <a:pPr marL="127000" indent="0">
              <a:buClrTx/>
              <a:buSzTx/>
              <a:buFontTx/>
              <a:buNone/>
            </a:pPr>
          </a:p>
          <a:p>
            <a:pPr marL="127000" indent="0">
              <a:buClrTx/>
              <a:buSzTx/>
              <a:buFontTx/>
              <a:buNone/>
            </a:pPr>
          </a:p>
          <a:p>
            <a:pPr marL="127000" indent="0">
              <a:buClrTx/>
              <a:buSzTx/>
              <a:buFontTx/>
              <a:buNone/>
            </a:pPr>
          </a:p>
          <a:p>
            <a:pPr marL="127000" indent="0">
              <a:buClrTx/>
              <a:buSzTx/>
              <a:buFontTx/>
              <a:buNone/>
            </a:pPr>
          </a:p>
          <a:p>
            <a:pPr marL="127000" indent="0">
              <a:buClrTx/>
              <a:buSzTx/>
              <a:buFontTx/>
              <a:buNone/>
            </a:pPr>
          </a:p>
          <a:p>
            <a:pPr marL="127000" indent="0">
              <a:buClrTx/>
              <a:buSzTx/>
              <a:buFontTx/>
              <a:buNone/>
            </a:pPr>
          </a:p>
          <a:p>
            <a:pPr marL="127000" indent="0">
              <a:buClrTx/>
              <a:buSzTx/>
              <a:buFontTx/>
              <a:buNone/>
            </a:pPr>
          </a:p>
          <a:p>
            <a:pPr marL="127000" indent="0">
              <a:buClrTx/>
              <a:buSzTx/>
              <a:buFontTx/>
              <a:buNone/>
            </a:pPr>
          </a:p>
          <a:p>
            <a:pPr/>
            <a:r>
              <a:t>Nota bene: Man kann bei einer Person (</a:t>
            </a:r>
            <a:r>
              <a:rPr i="1"/>
              <a:t>i</a:t>
            </a:r>
            <a:r>
              <a:t>) nur entweder Y(0) oder Y(1) beobachten.</a:t>
            </a:r>
          </a:p>
        </p:txBody>
      </p:sp>
      <p:sp>
        <p:nvSpPr>
          <p:cNvPr id="186" name="Gleichung"/>
          <p:cNvSpPr txBox="1"/>
          <p:nvPr/>
        </p:nvSpPr>
        <p:spPr>
          <a:xfrm>
            <a:off x="2669861" y="4523349"/>
            <a:ext cx="7665078" cy="2158701"/>
          </a:xfrm>
          <a:prstGeom prst="rect">
            <a:avLst/>
          </a:prstGeom>
          <a:ln w="12700">
            <a:miter lim="400000"/>
          </a:ln>
        </p:spPr>
        <p:txBody>
          <a:bodyPr wrap="none" lIns="0" tIns="0" rIns="0" bIns="0">
            <a:spAutoFit/>
          </a:bodyPr>
          <a:lstStyle/>
          <a:p>
            <a:pPr latinLnBrk="1">
              <a:defRPr>
                <a:solidFill>
                  <a:srgbClr val="000000"/>
                </a:solidFill>
              </a:defRPr>
            </a:pPr>
            <a14:m>
              <m:oMathPara>
                <m:oMathParaPr>
                  <m:jc m:val="centerGroup"/>
                </m:oMathParaPr>
                <m:oMath>
                  <m:r>
                    <a:rPr xmlns:a="http://schemas.openxmlformats.org/drawingml/2006/main" sz="6000" i="1">
                      <a:solidFill>
                        <a:srgbClr val="262626"/>
                      </a:solidFill>
                      <a:latin typeface="Cambria Math" panose="02040503050406030204" pitchFamily="18" charset="0"/>
                    </a:rPr>
                    <m:t>A</m:t>
                  </m:r>
                  <m:r>
                    <a:rPr xmlns:a="http://schemas.openxmlformats.org/drawingml/2006/main" sz="6000" i="1">
                      <a:solidFill>
                        <a:srgbClr val="262626"/>
                      </a:solidFill>
                      <a:latin typeface="Cambria Math" panose="02040503050406030204" pitchFamily="18" charset="0"/>
                    </a:rPr>
                    <m:t>V</m:t>
                  </m:r>
                  <m:r>
                    <a:rPr xmlns:a="http://schemas.openxmlformats.org/drawingml/2006/main" sz="6000" i="1">
                      <a:solidFill>
                        <a:srgbClr val="262626"/>
                      </a:solidFill>
                      <a:latin typeface="Cambria Math" panose="02040503050406030204" pitchFamily="18" charset="0"/>
                    </a:rPr>
                    <m:t>E</m:t>
                  </m:r>
                  <m:r>
                    <a:rPr xmlns:a="http://schemas.openxmlformats.org/drawingml/2006/main" sz="6000" i="1">
                      <a:solidFill>
                        <a:srgbClr val="262626"/>
                      </a:solidFill>
                      <a:latin typeface="Cambria Math" panose="02040503050406030204" pitchFamily="18" charset="0"/>
                    </a:rPr>
                    <m:t>=</m:t>
                  </m:r>
                  <m:limUpp>
                    <m:e>
                      <m:limLow>
                        <m:e>
                          <m:r>
                            <a:rPr xmlns:a="http://schemas.openxmlformats.org/drawingml/2006/main" sz="6000" i="1">
                              <a:solidFill>
                                <a:srgbClr val="262626"/>
                              </a:solidFill>
                              <a:latin typeface="Cambria Math" panose="02040503050406030204" pitchFamily="18" charset="0"/>
                            </a:rPr>
                            <m:t>∑</m:t>
                          </m:r>
                        </m:e>
                        <m:lim>
                          <m:r>
                            <a:rPr xmlns:a="http://schemas.openxmlformats.org/drawingml/2006/main" sz="6000" i="1">
                              <a:solidFill>
                                <a:srgbClr val="262626"/>
                              </a:solidFill>
                              <a:latin typeface="Cambria Math" panose="02040503050406030204" pitchFamily="18" charset="0"/>
                            </a:rPr>
                            <m:t>i</m:t>
                          </m:r>
                        </m:lim>
                      </m:limLow>
                    </m:e>
                    <m:lim>
                      <m:r>
                        <a:rPr xmlns:a="http://schemas.openxmlformats.org/drawingml/2006/main" sz="6000" i="1">
                          <a:solidFill>
                            <a:srgbClr val="262626"/>
                          </a:solidFill>
                          <a:latin typeface="Cambria Math" panose="02040503050406030204" pitchFamily="18" charset="0"/>
                        </a:rPr>
                        <m:t>N</m:t>
                      </m:r>
                    </m:lim>
                  </m:limUpp>
                  <m:r>
                    <a:rPr xmlns:a="http://schemas.openxmlformats.org/drawingml/2006/main" sz="6000" i="1">
                      <a:solidFill>
                        <a:srgbClr val="262626"/>
                      </a:solidFill>
                      <a:latin typeface="Cambria Math" panose="02040503050406030204" pitchFamily="18" charset="0"/>
                    </a:rPr>
                    <m:t>[</m:t>
                  </m:r>
                  <m:sSub>
                    <m:e>
                      <m:r>
                        <a:rPr xmlns:a="http://schemas.openxmlformats.org/drawingml/2006/main" sz="6000" i="1">
                          <a:solidFill>
                            <a:srgbClr val="262626"/>
                          </a:solidFill>
                          <a:latin typeface="Cambria Math" panose="02040503050406030204" pitchFamily="18" charset="0"/>
                        </a:rPr>
                        <m:t>Y</m:t>
                      </m:r>
                    </m:e>
                    <m:sub>
                      <m:r>
                        <a:rPr xmlns:a="http://schemas.openxmlformats.org/drawingml/2006/main" sz="6000" i="1">
                          <a:solidFill>
                            <a:srgbClr val="262626"/>
                          </a:solidFill>
                          <a:latin typeface="Cambria Math" panose="02040503050406030204" pitchFamily="18" charset="0"/>
                        </a:rPr>
                        <m:t>i</m:t>
                      </m:r>
                    </m:sub>
                  </m:sSub>
                  <m:r>
                    <a:rPr xmlns:a="http://schemas.openxmlformats.org/drawingml/2006/main" sz="6000" i="1">
                      <a:solidFill>
                        <a:srgbClr val="262626"/>
                      </a:solidFill>
                      <a:latin typeface="Cambria Math" panose="02040503050406030204" pitchFamily="18" charset="0"/>
                    </a:rPr>
                    <m:t>(</m:t>
                  </m:r>
                  <m:r>
                    <a:rPr xmlns:a="http://schemas.openxmlformats.org/drawingml/2006/main" sz="6000" i="1">
                      <a:solidFill>
                        <a:srgbClr val="262626"/>
                      </a:solidFill>
                      <a:latin typeface="Cambria Math" panose="02040503050406030204" pitchFamily="18" charset="0"/>
                    </a:rPr>
                    <m:t>1</m:t>
                  </m:r>
                  <m:r>
                    <a:rPr xmlns:a="http://schemas.openxmlformats.org/drawingml/2006/main" sz="6000" i="1">
                      <a:solidFill>
                        <a:srgbClr val="262626"/>
                      </a:solidFill>
                      <a:latin typeface="Cambria Math" panose="02040503050406030204" pitchFamily="18" charset="0"/>
                    </a:rPr>
                    <m:t>)</m:t>
                  </m:r>
                  <m:r>
                    <a:rPr xmlns:a="http://schemas.openxmlformats.org/drawingml/2006/main" sz="6000" i="1">
                      <a:solidFill>
                        <a:srgbClr val="262626"/>
                      </a:solidFill>
                      <a:latin typeface="Cambria Math" panose="02040503050406030204" pitchFamily="18" charset="0"/>
                    </a:rPr>
                    <m:t>-</m:t>
                  </m:r>
                  <m:sSub>
                    <m:e>
                      <m:r>
                        <a:rPr xmlns:a="http://schemas.openxmlformats.org/drawingml/2006/main" sz="6000" i="1">
                          <a:solidFill>
                            <a:srgbClr val="262626"/>
                          </a:solidFill>
                          <a:latin typeface="Cambria Math" panose="02040503050406030204" pitchFamily="18" charset="0"/>
                        </a:rPr>
                        <m:t>Y</m:t>
                      </m:r>
                    </m:e>
                    <m:sub>
                      <m:r>
                        <a:rPr xmlns:a="http://schemas.openxmlformats.org/drawingml/2006/main" sz="6000" i="1">
                          <a:solidFill>
                            <a:srgbClr val="262626"/>
                          </a:solidFill>
                          <a:latin typeface="Cambria Math" panose="02040503050406030204" pitchFamily="18" charset="0"/>
                        </a:rPr>
                        <m:t>i</m:t>
                      </m:r>
                    </m:sub>
                  </m:sSub>
                  <m:r>
                    <a:rPr xmlns:a="http://schemas.openxmlformats.org/drawingml/2006/main" sz="6000" i="1">
                      <a:solidFill>
                        <a:srgbClr val="262626"/>
                      </a:solidFill>
                      <a:latin typeface="Cambria Math" panose="02040503050406030204" pitchFamily="18" charset="0"/>
                    </a:rPr>
                    <m:t>(</m:t>
                  </m:r>
                  <m:r>
                    <a:rPr xmlns:a="http://schemas.openxmlformats.org/drawingml/2006/main" sz="6000" i="1">
                      <a:solidFill>
                        <a:srgbClr val="262626"/>
                      </a:solidFill>
                      <a:latin typeface="Cambria Math" panose="02040503050406030204" pitchFamily="18" charset="0"/>
                    </a:rPr>
                    <m:t>0</m:t>
                  </m:r>
                  <m:r>
                    <a:rPr xmlns:a="http://schemas.openxmlformats.org/drawingml/2006/main" sz="6000" i="1">
                      <a:solidFill>
                        <a:srgbClr val="262626"/>
                      </a:solidFill>
                      <a:latin typeface="Cambria Math" panose="02040503050406030204" pitchFamily="18" charset="0"/>
                    </a:rPr>
                    <m:t>)</m:t>
                  </m:r>
                  <m:r>
                    <a:rPr xmlns:a="http://schemas.openxmlformats.org/drawingml/2006/main" sz="6000" i="1">
                      <a:solidFill>
                        <a:srgbClr val="262626"/>
                      </a:solidFill>
                      <a:latin typeface="Cambria Math" panose="02040503050406030204" pitchFamily="18" charset="0"/>
                    </a:rPr>
                    <m:t>]</m:t>
                  </m:r>
                </m:oMath>
              </m:oMathPara>
            </a14:m>
            <a:endParaRPr sz="6000">
              <a:solidFill>
                <a:srgbClr val="262626"/>
              </a:solidFill>
            </a:endParaR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262626"/>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