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defTabSz="1300480">
              <a:lnSpc>
                <a:spcPct val="90000"/>
              </a:lnSpc>
              <a:spcBef>
                <a:spcPts val="1400"/>
              </a:spcBef>
              <a:defRPr>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0024"/>
            <a:ext cx="3034455" cy="398566"/>
          </a:xfrm>
          <a:prstGeom prst="rect">
            <a:avLst/>
          </a:prstGeom>
        </p:spPr>
        <p:txBody>
          <a:bodyPr wrap="none" lIns="48767" tIns="48767" rIns="48767" bIns="48767" anchor="ctr"/>
          <a:lstStyle>
            <a:lvl1pPr defTabSz="130048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508000" indent="-3810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pic>
        <p:nvPicPr>
          <p:cNvPr id="13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37"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8"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9"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40"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4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48"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49"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50"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51"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504266"/>
            <a:ext cx="11704322" cy="3368399"/>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508000" indent="-3810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508000" indent="-3810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501072" marR="127000" indent="-374072" algn="l" defTabSz="1300480" rtl="0" latinLnBrk="0">
        <a:lnSpc>
          <a:spcPct val="100000"/>
        </a:lnSpc>
        <a:spcBef>
          <a:spcPts val="1000"/>
        </a:spcBef>
        <a:spcAft>
          <a:spcPts val="0"/>
        </a:spcAft>
        <a:buClrTx/>
        <a:buSzPct val="70000"/>
        <a:buFontTx/>
        <a:buChar char="-"/>
        <a:tabLst/>
        <a:defRPr b="0" baseline="0" cap="none" i="0" spc="0" strike="noStrike" sz="2400" u="none">
          <a:solidFill>
            <a:srgbClr val="000000"/>
          </a:solidFill>
          <a:uFillTx/>
          <a:latin typeface="+mj-lt"/>
          <a:ea typeface="+mj-ea"/>
          <a:cs typeface="+mj-cs"/>
          <a:sym typeface="Roboto Condensed Regular"/>
        </a:defRPr>
      </a:lvl1pPr>
      <a:lvl2pPr marL="927100" marR="127000" indent="-342900" algn="l" defTabSz="1300480" rtl="0" latinLnBrk="0">
        <a:lnSpc>
          <a:spcPct val="100000"/>
        </a:lnSpc>
        <a:spcBef>
          <a:spcPts val="1000"/>
        </a:spcBef>
        <a:spcAft>
          <a:spcPts val="0"/>
        </a:spcAft>
        <a:buClrTx/>
        <a:buSzPct val="50000"/>
        <a:buFontTx/>
        <a:buChar char="+"/>
        <a:tabLst/>
        <a:defRPr b="0" baseline="0" cap="none" i="0" spc="0" strike="noStrike" sz="2400" u="none">
          <a:solidFill>
            <a:srgbClr val="000000"/>
          </a:solidFill>
          <a:uFillTx/>
          <a:latin typeface="+mj-lt"/>
          <a:ea typeface="+mj-ea"/>
          <a:cs typeface="+mj-cs"/>
          <a:sym typeface="Roboto Condensed Regular"/>
        </a:defRPr>
      </a:lvl2pPr>
      <a:lvl3pPr marL="1346200" marR="127000" indent="-304800" algn="l" defTabSz="1300480" rtl="0" latinLnBrk="0">
        <a:lnSpc>
          <a:spcPct val="100000"/>
        </a:lnSpc>
        <a:spcBef>
          <a:spcPts val="1000"/>
        </a:spcBef>
        <a:spcAft>
          <a:spcPts val="0"/>
        </a:spcAft>
        <a:buClrTx/>
        <a:buSzPct val="35000"/>
        <a:buFontTx/>
        <a:buChar char="•"/>
        <a:tabLst/>
        <a:defRPr b="0" baseline="0" cap="none" i="0" spc="0" strike="noStrike" sz="2400" u="none">
          <a:solidFill>
            <a:srgbClr val="000000"/>
          </a:solidFill>
          <a:uFillTx/>
          <a:latin typeface="+mj-lt"/>
          <a:ea typeface="+mj-ea"/>
          <a:cs typeface="+mj-cs"/>
          <a:sym typeface="Roboto Condensed Regular"/>
        </a:defRPr>
      </a:lvl3pPr>
      <a:lvl4pPr marL="1841500" marR="127000" indent="-342900" algn="l" defTabSz="1300480" rtl="0" latinLnBrk="0">
        <a:lnSpc>
          <a:spcPct val="100000"/>
        </a:lnSpc>
        <a:spcBef>
          <a:spcPts val="1000"/>
        </a:spcBef>
        <a:spcAft>
          <a:spcPts val="0"/>
        </a:spcAft>
        <a:buClrTx/>
        <a:buSzPct val="100000"/>
        <a:buFontTx/>
        <a:buChar char="➢"/>
        <a:tabLst/>
        <a:defRPr b="0" baseline="0" cap="none" i="0" spc="0" strike="noStrike" sz="2400" u="none">
          <a:solidFill>
            <a:srgbClr val="000000"/>
          </a:solidFill>
          <a:uFillTx/>
          <a:latin typeface="+mj-lt"/>
          <a:ea typeface="+mj-ea"/>
          <a:cs typeface="+mj-cs"/>
          <a:sym typeface="Roboto Condensed Regular"/>
        </a:defRPr>
      </a:lvl4pPr>
      <a:lvl5pPr marL="23476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5pPr>
      <a:lvl6pPr marL="28048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6pPr>
      <a:lvl7pPr marL="32620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7pPr>
      <a:lvl8pPr marL="37192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8pPr>
      <a:lvl9pPr marL="41764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hyperlink" Target="https://www.springer.com/de/book/9783658215866"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hyperlink" Target="https://www.springer.com/de/book/9783658215866"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hyperlink" Target="https://doi.org/10.1007/s42113-021-00125-y"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hyperlink" Target="http://datacolada.org/2014/05/01/20-we-cannot-afford-to-study-effect-size-in-the-lab/"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hyperlink" Target="https://osf.io/rdasy/" TargetMode="External"/><Relationship Id="rId4" Type="http://schemas.openxmlformats.org/officeDocument/2006/relationships/hyperlink" Target="https://doi.org/10.1016/j.jrp.2013.05.009" TargetMode="External"/><Relationship Id="rId5" Type="http://schemas.openxmlformats.org/officeDocument/2006/relationships/hyperlink" Target="https://epub.ub.uni-muenchen.de/17968/1/oa_Schoenbrodt_17968.pdf"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journals.plos.org/plosone/article?id=10.1371/journal.pone.0109019" TargetMode="External"/><Relationship Id="rId3" Type="http://schemas.openxmlformats.org/officeDocument/2006/relationships/image" Target="../media/image1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hyperlink" Target="http://www.statisticsdonewrong.com/regression.html"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losone.org/browse/Psychology?startPage=0&amp;filterAuthors=&amp;filterSubjectsDisjunction=&amp;filterArticleTypes=&amp;pageSize=13&amp;filterKeyword=&amp;filterJournals=PLoSONE&amp;query=&amp;ELocationId=&amp;id=&amp;resultView=&amp;sortValue=&amp;unformattedQuery=*%3A*&amp;sortKey=Most+views%2C+all+time&amp;filterSubjects=Psychology&amp;volume=&amp;" TargetMode="External"/><Relationship Id="rId3" Type="http://schemas.openxmlformats.org/officeDocument/2006/relationships/image" Target="../media/image17.png"/><Relationship Id="rId4" Type="http://schemas.openxmlformats.org/officeDocument/2006/relationships/hyperlink" Target="http://www.plosone.org"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hyperlink" Target="https://en.wikipedia.org/wiki/Paul_E._Meeh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doi.org/10.31234/osf.io/nqfr5"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doi.org/10.31234/osf.io/nqfr5" TargetMode="Externa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hyperlink" Target="https://www.springer.com/de/book/9783658215866"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allzahlplanung"/>
          <p:cNvSpPr txBox="1"/>
          <p:nvPr>
            <p:ph type="ctrTitle"/>
          </p:nvPr>
        </p:nvSpPr>
        <p:spPr>
          <a:prstGeom prst="rect">
            <a:avLst/>
          </a:prstGeom>
        </p:spPr>
        <p:txBody>
          <a:bodyPr/>
          <a:lstStyle/>
          <a:p>
            <a:pPr/>
            <a:r>
              <a:t>Fallzahlplanung</a:t>
            </a:r>
          </a:p>
        </p:txBody>
      </p:sp>
      <p:sp>
        <p:nvSpPr>
          <p:cNvPr id="161" name="Thema 09"/>
          <p:cNvSpPr txBox="1"/>
          <p:nvPr>
            <p:ph type="subTitle" sz="quarter" idx="1"/>
          </p:nvPr>
        </p:nvSpPr>
        <p:spPr>
          <a:prstGeom prst="rect">
            <a:avLst/>
          </a:prstGeom>
        </p:spPr>
        <p:txBody>
          <a:bodyPr/>
          <a:lstStyle/>
          <a:p>
            <a:pPr/>
            <a:r>
              <a:t>Thema 09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Fixes N, um einen p-Wert zu berechnen"/>
          <p:cNvSpPr txBox="1"/>
          <p:nvPr>
            <p:ph type="title"/>
          </p:nvPr>
        </p:nvSpPr>
        <p:spPr>
          <a:xfrm>
            <a:off x="650239" y="4758266"/>
            <a:ext cx="11704322" cy="2709218"/>
          </a:xfrm>
          <a:prstGeom prst="rect">
            <a:avLst/>
          </a:prstGeom>
        </p:spPr>
        <p:txBody>
          <a:bodyPr/>
          <a:lstStyle/>
          <a:p>
            <a:pPr/>
            <a:r>
              <a:t>Fixes N, um einen p-Wert zu berechnen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Berechnung des p-Wert braucht fixes N"/>
          <p:cNvSpPr txBox="1"/>
          <p:nvPr>
            <p:ph type="body" idx="21"/>
          </p:nvPr>
        </p:nvSpPr>
        <p:spPr>
          <a:prstGeom prst="rect">
            <a:avLst/>
          </a:prstGeom>
        </p:spPr>
        <p:txBody>
          <a:bodyPr/>
          <a:lstStyle/>
          <a:p>
            <a:pPr/>
            <a:r>
              <a:t>Berechnung des p-Wert braucht fixes N</a:t>
            </a:r>
          </a:p>
        </p:txBody>
      </p:sp>
      <p:sp>
        <p:nvSpPr>
          <p:cNvPr id="212" name="Der p-Wert ist die zentrale Größe des Frequentismus.…"/>
          <p:cNvSpPr txBox="1"/>
          <p:nvPr>
            <p:ph type="body" idx="22"/>
          </p:nvPr>
        </p:nvSpPr>
        <p:spPr>
          <a:prstGeom prst="rect">
            <a:avLst/>
          </a:prstGeom>
        </p:spPr>
        <p:txBody>
          <a:bodyPr/>
          <a:lstStyle/>
          <a:p>
            <a:pPr/>
            <a:r>
              <a:t>Der p-Wert ist die zentrale Größe des Frequentismus.</a:t>
            </a:r>
          </a:p>
          <a:p>
            <a:pPr/>
            <a:r>
              <a:t>Um einen p-Wert zu berechnen, braucht es ein vorab definiertes („fixes“) N.</a:t>
            </a:r>
          </a:p>
          <a:p>
            <a:pPr/>
            <a:r>
              <a:t>Alternativ könnte man z.B. vorab die Erhebungsdauer bestimmen, dann wäre N eine Zufallsvariable (hat also eine Verteilung). Ginge auch, aber komplizierter. In der Praxis geht man (bis heute) von einem fixen N aus.</a:t>
            </a:r>
          </a:p>
          <a:p>
            <a:pPr/>
            <a:r>
              <a:t>Man vergleicht dann die Verteilung der Stichproben unter der angenommenen Hypothese mit dem empirischen Kennwert.</a:t>
            </a:r>
          </a:p>
          <a:p>
            <a:pPr/>
            <a:r>
              <a:t>Je extremer der Kennwert in der Verteilung, desto kleiner der p-Wert.</a:t>
            </a:r>
          </a:p>
          <a:p>
            <a:pPr/>
            <a:r>
              <a:t>Bei sehr kleinen p-Werten verwirft man die fragliche Hypothese und verkündet „Signifikanz“.</a:t>
            </a:r>
          </a:p>
        </p:txBody>
      </p:sp>
      <p:pic>
        <p:nvPicPr>
          <p:cNvPr id="213" name="Bild" descr="Bild"/>
          <p:cNvPicPr>
            <a:picLocks noChangeAspect="1"/>
          </p:cNvPicPr>
          <p:nvPr/>
        </p:nvPicPr>
        <p:blipFill>
          <a:blip r:embed="rId2">
            <a:extLst/>
          </a:blip>
          <a:stretch>
            <a:fillRect/>
          </a:stretch>
        </p:blipFill>
        <p:spPr>
          <a:xfrm>
            <a:off x="2076449" y="5873750"/>
            <a:ext cx="7950934" cy="3020375"/>
          </a:xfrm>
          <a:prstGeom prst="rect">
            <a:avLst/>
          </a:prstGeom>
          <a:ln w="12700">
            <a:miter lim="400000"/>
          </a:ln>
        </p:spPr>
      </p:pic>
      <p:sp>
        <p:nvSpPr>
          <p:cNvPr id="214" name="Sauer, S. (2019). Moderne Datenanalyse mit R: Daten einlesen, aufbereiten, visualisieren und modellieren (1. Auflage 2019). Springer. https://www.springer.com/de/book/9783658215866"/>
          <p:cNvSpPr txBox="1"/>
          <p:nvPr/>
        </p:nvSpPr>
        <p:spPr>
          <a:xfrm>
            <a:off x="269616" y="9076760"/>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Je größer N, desto eher kann man die Hypothese verwerfen"/>
          <p:cNvSpPr txBox="1"/>
          <p:nvPr>
            <p:ph type="body" idx="21"/>
          </p:nvPr>
        </p:nvSpPr>
        <p:spPr>
          <a:prstGeom prst="rect">
            <a:avLst/>
          </a:prstGeom>
        </p:spPr>
        <p:txBody>
          <a:bodyPr/>
          <a:lstStyle>
            <a:lvl1pPr marL="111760" marR="111760" indent="111760" defTabSz="1144422">
              <a:defRPr sz="5456"/>
            </a:lvl1pPr>
          </a:lstStyle>
          <a:p>
            <a:pPr/>
            <a:r>
              <a:t>Je größer N, desto eher kann man die Hypothese verwerfen</a:t>
            </a:r>
          </a:p>
        </p:txBody>
      </p:sp>
      <p:sp>
        <p:nvSpPr>
          <p:cNvPr id="218" name="Leider schlägt jetzt Meehl(s Paradox) zu:…"/>
          <p:cNvSpPr txBox="1"/>
          <p:nvPr>
            <p:ph type="body" idx="22"/>
          </p:nvPr>
        </p:nvSpPr>
        <p:spPr>
          <a:prstGeom prst="rect">
            <a:avLst/>
          </a:prstGeom>
        </p:spPr>
        <p:txBody>
          <a:bodyPr/>
          <a:lstStyle/>
          <a:p>
            <a:pPr/>
            <a:r>
              <a:t>Leider schlägt jetzt Meehl(s Paradox) zu:</a:t>
            </a:r>
          </a:p>
          <a:p>
            <a:pPr/>
            <a:r>
              <a:t>Wie man sieht, wird die Streuung in der Stichprobenverteilung (der sog. Standardfehler) kleiner, wenn N größer wird.</a:t>
            </a:r>
          </a:p>
          <a:p>
            <a:pPr/>
            <a:r>
              <a:t>Der Anteil der simulierten Stichproben, die mindestens so extrem sind wie das echte (empirische) Stichprobenergebnis, summiert sich zum p-Wert.</a:t>
            </a:r>
          </a:p>
        </p:txBody>
      </p:sp>
      <p:pic>
        <p:nvPicPr>
          <p:cNvPr id="219" name="Bild" descr="Bild"/>
          <p:cNvPicPr>
            <a:picLocks noChangeAspect="1"/>
          </p:cNvPicPr>
          <p:nvPr/>
        </p:nvPicPr>
        <p:blipFill>
          <a:blip r:embed="rId2">
            <a:extLst/>
          </a:blip>
          <a:srcRect l="0" t="0" r="0" b="0"/>
          <a:stretch>
            <a:fillRect/>
          </a:stretch>
        </p:blipFill>
        <p:spPr>
          <a:xfrm>
            <a:off x="1377950" y="4419600"/>
            <a:ext cx="9520613" cy="3799985"/>
          </a:xfrm>
          <a:prstGeom prst="rect">
            <a:avLst/>
          </a:prstGeom>
          <a:ln w="12700">
            <a:miter lim="400000"/>
          </a:ln>
        </p:spPr>
      </p:pic>
      <p:sp>
        <p:nvSpPr>
          <p:cNvPr id="220" name="Sauer, S. (2019). Moderne Datenanalyse mit R: Daten einlesen, aufbereiten, visualisieren und modellieren (1. Auflage 2019). Springer. https://www.springer.com/de/book/9783658215866"/>
          <p:cNvSpPr txBox="1"/>
          <p:nvPr/>
        </p:nvSpPr>
        <p:spPr>
          <a:xfrm>
            <a:off x="269616" y="9076760"/>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Optional Stopping…"/>
          <p:cNvSpPr txBox="1"/>
          <p:nvPr>
            <p:ph type="title"/>
          </p:nvPr>
        </p:nvSpPr>
        <p:spPr>
          <a:xfrm>
            <a:off x="650239" y="4758266"/>
            <a:ext cx="11704322" cy="2709218"/>
          </a:xfrm>
          <a:prstGeom prst="rect">
            <a:avLst/>
          </a:prstGeom>
        </p:spPr>
        <p:txBody>
          <a:bodyPr/>
          <a:lstStyle/>
          <a:p>
            <a:pPr/>
            <a:r>
              <a:t>Optional Stopping</a:t>
            </a:r>
          </a:p>
          <a:p>
            <a:pPr/>
            <a:r>
              <a:t>(Sequenzielles Testen)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6" name="Messen, Testen, Repeat until signifikant (?)"/>
          <p:cNvSpPr txBox="1"/>
          <p:nvPr>
            <p:ph type="body" idx="21"/>
          </p:nvPr>
        </p:nvSpPr>
        <p:spPr>
          <a:prstGeom prst="rect">
            <a:avLst/>
          </a:prstGeom>
        </p:spPr>
        <p:txBody>
          <a:bodyPr/>
          <a:lstStyle/>
          <a:p>
            <a:pPr/>
            <a:r>
              <a:t>Messen, Testen, Repeat until signifikant (?)</a:t>
            </a:r>
          </a:p>
        </p:txBody>
      </p:sp>
      <p:sp>
        <p:nvSpPr>
          <p:cNvPr id="227" name="Intuitiv hört sich Optionale Stopping (Sequenzielles Testen) stimmig an:…"/>
          <p:cNvSpPr txBox="1"/>
          <p:nvPr>
            <p:ph type="body" idx="22"/>
          </p:nvPr>
        </p:nvSpPr>
        <p:spPr>
          <a:prstGeom prst="rect">
            <a:avLst/>
          </a:prstGeom>
        </p:spPr>
        <p:txBody>
          <a:bodyPr/>
          <a:lstStyle/>
          <a:p>
            <a:pPr/>
            <a:r>
              <a:t>Intuitiv hört sich Optionale Stopping (Sequenzielles Testen) stimmig an:</a:t>
            </a:r>
          </a:p>
          <a:p>
            <a:pPr lvl="1" marL="812800" indent="-228600">
              <a:buClr>
                <a:schemeClr val="accent5"/>
              </a:buClr>
              <a:buFont typeface="Arial"/>
              <a:buChar char="▶︎"/>
            </a:pPr>
            <a:r>
              <a:t>Sammle ein paar Daten</a:t>
            </a:r>
          </a:p>
          <a:p>
            <a:pPr lvl="1" marL="812800" indent="-228600">
              <a:buClr>
                <a:schemeClr val="accent5"/>
              </a:buClr>
              <a:buFont typeface="Arial"/>
              <a:buChar char="▶︎"/>
            </a:pPr>
            <a:r>
              <a:t>Dann prüfe, ob sich schon ein Effekt findet, wenn ja, stoppe (aus ökonomischen Gründen)</a:t>
            </a:r>
          </a:p>
          <a:p>
            <a:pPr lvl="1" marL="812800" indent="-228600">
              <a:buClr>
                <a:schemeClr val="accent5"/>
              </a:buClr>
              <a:buFont typeface="Arial"/>
              <a:buChar char="▶︎"/>
            </a:pPr>
            <a:r>
              <a:t>ansonsten wiederhole, bis signifikant oder Geld alle</a:t>
            </a:r>
          </a:p>
          <a:p>
            <a:pPr/>
            <a:r>
              <a:t>Ist auch plausibel, aber:</a:t>
            </a:r>
          </a:p>
          <a:p>
            <a:pPr/>
            <a:r>
              <a:t>Wenn das Ziel die Kontrolle von Fehlalarmen ist, dann ist von Optional Stopping abzuraten.</a:t>
            </a:r>
          </a:p>
          <a:p>
            <a:pPr/>
            <a:r>
              <a:t>Das Ziel des Frequentismus ist die Kontrolle von Fehlalarmen: Man möchte die Anzahl von Fehlalarmen minimieren oder zumindest wissen, wie groß die Gefahr (Wahrscheinlichkeit) von Fehlalarmen ist.</a:t>
            </a:r>
          </a:p>
          <a:p>
            <a:pPr/>
            <a:r>
              <a:t>Unter Fehlalarm ist die Wahrscheinlichkeit verstanden, eine (Null-)Hypothese fälschlich zu verwerfen, also einen Effekt zu verkünden, obwohl es keinen gibt.</a:t>
            </a:r>
          </a:p>
          <a:p>
            <a:pPr/>
            <a:r>
              <a:t>Allerdings sind Nullhypothesen meistens falsch, so dass man gar keinen Fehlalarm begehen kann, so einige Statistiker (ist auch meine Meinung).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Beispiel: Prof. Süß forscht"/>
          <p:cNvSpPr txBox="1"/>
          <p:nvPr>
            <p:ph type="body" idx="21"/>
          </p:nvPr>
        </p:nvSpPr>
        <p:spPr>
          <a:prstGeom prst="rect">
            <a:avLst/>
          </a:prstGeom>
        </p:spPr>
        <p:txBody>
          <a:bodyPr/>
          <a:lstStyle/>
          <a:p>
            <a:pPr/>
            <a:r>
              <a:t>Beispiel: Prof. Süß forscht</a:t>
            </a:r>
          </a:p>
        </p:txBody>
      </p:sp>
      <p:sp>
        <p:nvSpPr>
          <p:cNvPr id="231" name="Prof. Süß übt sich im Testen von Nullhypothesen.…"/>
          <p:cNvSpPr txBox="1"/>
          <p:nvPr>
            <p:ph type="body" idx="22"/>
          </p:nvPr>
        </p:nvSpPr>
        <p:spPr>
          <a:prstGeom prst="rect">
            <a:avLst/>
          </a:prstGeom>
        </p:spPr>
        <p:txBody>
          <a:bodyPr/>
          <a:lstStyle/>
          <a:p>
            <a:pPr marL="502919" marR="125729" indent="-377190" defTabSz="1287475">
              <a:spcBef>
                <a:spcPts val="900"/>
              </a:spcBef>
              <a:defRPr sz="2376"/>
            </a:pPr>
            <a:r>
              <a:t>Prof. Süß übt sich im Testen von Nullhypothesen.</a:t>
            </a:r>
          </a:p>
          <a:p>
            <a:pPr marL="502919" marR="125729" indent="-377190" defTabSz="1287475">
              <a:spcBef>
                <a:spcPts val="900"/>
              </a:spcBef>
              <a:defRPr sz="2376"/>
            </a:pPr>
            <a:r>
              <a:t>Er will folgende Nullhypothese verwerfen: „Lernen bringt nix“ (vor allem in seinen Fächern).</a:t>
            </a:r>
          </a:p>
          <a:p>
            <a:pPr marL="502919" marR="125729" indent="-377190" defTabSz="1287475">
              <a:spcBef>
                <a:spcPts val="900"/>
              </a:spcBef>
              <a:defRPr sz="2376"/>
            </a:pPr>
            <a:r>
              <a:t>Er hofft auf Meehls Paradox: „Sichere Sache, fleißig erheben, irgendwann ist es sicher, dass ich die feindliche Nullhypothese los bin, harhar!“</a:t>
            </a:r>
          </a:p>
          <a:p>
            <a:pPr marL="502919" marR="125729" indent="-377190" defTabSz="1287475">
              <a:spcBef>
                <a:spcPts val="900"/>
              </a:spcBef>
              <a:defRPr sz="2376"/>
            </a:pPr>
            <a:r>
              <a:t>Er untersucht </a:t>
            </a:r>
          </a:p>
          <a:p>
            <a:pPr lvl="1" marL="804672" marR="125729" indent="-226313" defTabSz="1287475">
              <a:spcBef>
                <a:spcPts val="900"/>
              </a:spcBef>
              <a:buClr>
                <a:schemeClr val="accent5"/>
              </a:buClr>
              <a:buFont typeface="Arial"/>
              <a:buChar char="▶︎"/>
              <a:defRPr sz="2376"/>
            </a:pPr>
            <a:r>
              <a:t>10 Studis und testet auf Signifikanz. Nix.</a:t>
            </a:r>
          </a:p>
          <a:p>
            <a:pPr lvl="1" marL="804672" marR="125729" indent="-226313" defTabSz="1287475">
              <a:spcBef>
                <a:spcPts val="900"/>
              </a:spcBef>
              <a:buClr>
                <a:schemeClr val="accent5"/>
              </a:buClr>
              <a:buFont typeface="Arial"/>
              <a:buChar char="▶︎"/>
              <a:defRPr sz="2376"/>
            </a:pPr>
            <a:r>
              <a:t>Die nächsten 10. Immer noch nix.</a:t>
            </a:r>
          </a:p>
          <a:p>
            <a:pPr lvl="1" marL="804672" marR="125729" indent="-226313" defTabSz="1287475">
              <a:spcBef>
                <a:spcPts val="900"/>
              </a:spcBef>
              <a:buClr>
                <a:schemeClr val="accent5"/>
              </a:buClr>
              <a:buFont typeface="Arial"/>
              <a:buChar char="▶︎"/>
              <a:defRPr sz="2376"/>
            </a:pPr>
            <a:r>
              <a:t>Wieder 10. Nicht signifikant.</a:t>
            </a:r>
          </a:p>
          <a:p>
            <a:pPr lvl="1" marL="804672" marR="125729" indent="-226313" defTabSz="1287475">
              <a:spcBef>
                <a:spcPts val="900"/>
              </a:spcBef>
              <a:buClr>
                <a:schemeClr val="accent5"/>
              </a:buClr>
              <a:buFont typeface="Arial"/>
              <a:buChar char="▶︎"/>
              <a:defRPr sz="2376"/>
            </a:pPr>
            <a:r>
              <a:t>10 neue Studis. Jetzt signifikant!</a:t>
            </a:r>
          </a:p>
          <a:p>
            <a:pPr marL="502919" marR="125729" indent="-377190" defTabSz="1287475">
              <a:spcBef>
                <a:spcPts val="900"/>
              </a:spcBef>
              <a:defRPr sz="2376"/>
            </a:pPr>
            <a:r>
              <a:t>Wie groß ist wohl die Gefahr eines Fehlalarms (wenn man an Nullhypothesen glaubt, wovon wir hier jetzt mal ausgehen, da es viele tun)?</a:t>
            </a:r>
          </a:p>
        </p:txBody>
      </p:sp>
      <p:sp>
        <p:nvSpPr>
          <p:cNvPr id="232" name="Mann"/>
          <p:cNvSpPr/>
          <p:nvPr/>
        </p:nvSpPr>
        <p:spPr>
          <a:xfrm>
            <a:off x="2554900" y="4524579"/>
            <a:ext cx="1437429" cy="3710953"/>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4A94"/>
          </a:solidFill>
          <a:ln w="12700">
            <a:miter lim="400000"/>
          </a:ln>
        </p:spPr>
        <p:txBody>
          <a:bodyPr lIns="65023" tIns="65023" rIns="65023" bIns="65023" anchor="ctr"/>
          <a:lstStyle/>
          <a:p>
            <a:pPr/>
          </a:p>
        </p:txBody>
      </p:sp>
      <p:sp>
        <p:nvSpPr>
          <p:cNvPr id="233" name="Mich würde mal interessieren, wieviel Lernen für eine Klausur eigentlich nutzt."/>
          <p:cNvSpPr/>
          <p:nvPr/>
        </p:nvSpPr>
        <p:spPr>
          <a:xfrm>
            <a:off x="1427153" y="1905000"/>
            <a:ext cx="3692923" cy="2109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7" y="0"/>
                </a:moveTo>
                <a:cubicBezTo>
                  <a:pt x="236" y="0"/>
                  <a:pt x="0" y="413"/>
                  <a:pt x="0" y="922"/>
                </a:cubicBezTo>
                <a:lnTo>
                  <a:pt x="0" y="17541"/>
                </a:lnTo>
                <a:cubicBezTo>
                  <a:pt x="0" y="18051"/>
                  <a:pt x="236" y="18463"/>
                  <a:pt x="527" y="18463"/>
                </a:cubicBezTo>
                <a:lnTo>
                  <a:pt x="4882" y="18463"/>
                </a:lnTo>
                <a:lnTo>
                  <a:pt x="5938" y="21600"/>
                </a:lnTo>
                <a:lnTo>
                  <a:pt x="6992" y="18463"/>
                </a:lnTo>
                <a:lnTo>
                  <a:pt x="21073" y="18463"/>
                </a:lnTo>
                <a:cubicBezTo>
                  <a:pt x="21364" y="18463"/>
                  <a:pt x="21600" y="18051"/>
                  <a:pt x="21600" y="17541"/>
                </a:cubicBezTo>
                <a:lnTo>
                  <a:pt x="21600" y="922"/>
                </a:lnTo>
                <a:cubicBezTo>
                  <a:pt x="21600" y="413"/>
                  <a:pt x="21364" y="0"/>
                  <a:pt x="21073" y="0"/>
                </a:cubicBezTo>
                <a:lnTo>
                  <a:pt x="527" y="0"/>
                </a:lnTo>
                <a:close/>
              </a:path>
            </a:pathLst>
          </a:custGeom>
          <a:solidFill>
            <a:schemeClr val="accent2">
              <a:lumOff val="3235"/>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r>
              <a:t>Mich würde mal interessieren, wieviel Lernen für eine Klausur eigentlich nutzt.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6" name="Alphafehler-Inflation im Frequentismus"/>
          <p:cNvSpPr txBox="1"/>
          <p:nvPr>
            <p:ph type="body" idx="21"/>
          </p:nvPr>
        </p:nvSpPr>
        <p:spPr>
          <a:prstGeom prst="rect">
            <a:avLst/>
          </a:prstGeom>
        </p:spPr>
        <p:txBody>
          <a:bodyPr/>
          <a:lstStyle/>
          <a:p>
            <a:pPr/>
            <a:r>
              <a:t>Alphafehler-Inflation im Frequentismus</a:t>
            </a:r>
          </a:p>
        </p:txBody>
      </p:sp>
      <p:sp>
        <p:nvSpPr>
          <p:cNvPr id="237" name="Ein statistischer Test wird zumeist auf Fehlalarm-Sicherheit von r = 95% eingestellt: In 5% der Fälle wird der Test fälschlich einen Effekt finden, obwohl die Nullhypothese wahr ist (kein Effekt in Wahrheit).…"/>
          <p:cNvSpPr txBox="1"/>
          <p:nvPr>
            <p:ph type="body" idx="22"/>
          </p:nvPr>
        </p:nvSpPr>
        <p:spPr>
          <a:prstGeom prst="rect">
            <a:avLst/>
          </a:prstGeom>
        </p:spPr>
        <p:txBody>
          <a:bodyPr/>
          <a:lstStyle/>
          <a:p>
            <a:pPr marL="492760" marR="123190" indent="-369570" defTabSz="1261465">
              <a:spcBef>
                <a:spcPts val="900"/>
              </a:spcBef>
              <a:defRPr sz="2328"/>
            </a:pPr>
            <a:r>
              <a:t>Ein statistischer Test wird zumeist auf Fehlalarm-Sicherheit von r = 95% eingestellt: In 5% der Fälle wird der Test fälschlich einen Effekt finden, obwohl die Nullhypothese wahr ist (kein Effekt in Wahrheit).</a:t>
            </a:r>
          </a:p>
          <a:p>
            <a:pPr marL="492760" marR="123190" indent="-369570" defTabSz="1261465">
              <a:spcBef>
                <a:spcPts val="900"/>
              </a:spcBef>
              <a:defRPr sz="2328"/>
            </a:pPr>
            <a:r>
              <a:t>Testet man zwei Mal, so ist die Wahrscheinlichkeit, insgesamt richtig (R) zu sein, gleich dem Quadrat von r.</a:t>
            </a:r>
          </a:p>
          <a:p>
            <a:pPr marL="492760" marR="123190" indent="-369570" defTabSz="1261465">
              <a:spcBef>
                <a:spcPts val="900"/>
              </a:spcBef>
              <a:defRPr sz="2328"/>
            </a:pPr>
            <a:r>
              <a:rPr i="1"/>
              <a:t>Insgesamt Richtig</a:t>
            </a:r>
            <a:r>
              <a:t> soll heißen, dass man in keinem der Tests einen Fehlalarm produziert.</a:t>
            </a:r>
          </a:p>
          <a:p>
            <a:pPr marL="492760" marR="123190" indent="-369570" defTabSz="1261465">
              <a:spcBef>
                <a:spcPts val="900"/>
              </a:spcBef>
              <a:defRPr sz="2328"/>
            </a:pPr>
            <a:r>
              <a:t>Allgemein ist R bei k Tests gleich r hoch k.</a:t>
            </a:r>
          </a:p>
          <a:p>
            <a:pPr marL="492760" marR="123190" indent="-369570" defTabSz="1261465">
              <a:spcBef>
                <a:spcPts val="900"/>
              </a:spcBef>
              <a:defRPr sz="2328"/>
            </a:pPr>
            <a:r>
              <a:t>Die Gefahr, nicht insgesamt richtig zu sein, ist dann 1 minus R.</a:t>
            </a:r>
          </a:p>
          <a:p>
            <a:pPr marL="492760" marR="123190" indent="-369570" defTabSz="1261465">
              <a:spcBef>
                <a:spcPts val="900"/>
              </a:spcBef>
              <a:defRPr sz="2328"/>
            </a:pPr>
            <a:r>
              <a:t>Das Aufaddieren der Fehlalarm-Wahrscheinlichkeit bezeichnet man als Alphafehler-Inflation.</a:t>
            </a:r>
          </a:p>
        </p:txBody>
      </p:sp>
      <p:sp>
        <p:nvSpPr>
          <p:cNvPr id="238" name="Gleichung"/>
          <p:cNvSpPr txBox="1"/>
          <p:nvPr/>
        </p:nvSpPr>
        <p:spPr>
          <a:xfrm>
            <a:off x="629581" y="2373878"/>
            <a:ext cx="4858583" cy="333630"/>
          </a:xfrm>
          <a:prstGeom prst="rect">
            <a:avLst/>
          </a:prstGeom>
          <a:ln w="12700">
            <a:miter lim="400000"/>
          </a:ln>
        </p:spPr>
        <p:txBody>
          <a:bodyPr wrap="none" lIns="0" tIns="0" rIns="0" bIns="0">
            <a:spAutoFit/>
          </a:bodyPr>
          <a:lstStyle/>
          <a:p>
            <a:pPr algn="l" latinLnBrk="1">
              <a:defRPr sz="1800"/>
            </a:pPr>
            <a14:m>
              <m:oMathPara>
                <m:oMathParaPr>
                  <m:jc m:val="centerGroup"/>
                </m:oMathParaPr>
                <m:oMath>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r</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.95</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.95</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.90</m:t>
                  </m:r>
                </m:oMath>
              </m:oMathPara>
            </a14:m>
            <a:endParaRPr sz="3700"/>
          </a:p>
        </p:txBody>
      </p:sp>
      <p:sp>
        <p:nvSpPr>
          <p:cNvPr id="239" name="Gleichung"/>
          <p:cNvSpPr txBox="1"/>
          <p:nvPr/>
        </p:nvSpPr>
        <p:spPr>
          <a:xfrm>
            <a:off x="700091" y="4227004"/>
            <a:ext cx="4816882" cy="412590"/>
          </a:xfrm>
          <a:prstGeom prst="rect">
            <a:avLst/>
          </a:prstGeom>
          <a:ln w="12700">
            <a:miter lim="400000"/>
          </a:ln>
        </p:spPr>
        <p:txBody>
          <a:bodyPr wrap="none" lIns="0" tIns="0" rIns="0" bIns="0">
            <a:spAutoFit/>
          </a:bodyPr>
          <a:lstStyle/>
          <a:p>
            <a:pPr algn="l" latinLnBrk="1">
              <a:defRPr sz="1800"/>
            </a:pPr>
            <a14:m>
              <m:oMathPara>
                <m:oMathParaPr>
                  <m:jc m:val="centerGroup"/>
                </m:oMathParaPr>
                <m:oMath>
                  <m:r>
                    <a:rPr xmlns:a="http://schemas.openxmlformats.org/drawingml/2006/main" sz="3800" i="1">
                      <a:solidFill>
                        <a:srgbClr val="000000"/>
                      </a:solidFill>
                      <a:latin typeface="Cambria Math" panose="02040503050406030204" pitchFamily="18" charset="0"/>
                    </a:rPr>
                    <m:t>R</m:t>
                  </m:r>
                  <m:r>
                    <a:rPr xmlns:a="http://schemas.openxmlformats.org/drawingml/2006/main" sz="3800" i="1">
                      <a:solidFill>
                        <a:srgbClr val="000000"/>
                      </a:solidFill>
                      <a:latin typeface="Cambria Math" panose="02040503050406030204" pitchFamily="18" charset="0"/>
                    </a:rPr>
                    <m:t>=</m:t>
                  </m:r>
                  <m:sSup>
                    <m:e>
                      <m:r>
                        <a:rPr xmlns:a="http://schemas.openxmlformats.org/drawingml/2006/main" sz="3800" i="1">
                          <a:solidFill>
                            <a:srgbClr val="000000"/>
                          </a:solidFill>
                          <a:latin typeface="Cambria Math" panose="02040503050406030204" pitchFamily="18" charset="0"/>
                        </a:rPr>
                        <m:t>r</m:t>
                      </m:r>
                    </m:e>
                    <m:sup>
                      <m:r>
                        <a:rPr xmlns:a="http://schemas.openxmlformats.org/drawingml/2006/main" sz="3800" i="1">
                          <a:solidFill>
                            <a:srgbClr val="000000"/>
                          </a:solidFill>
                          <a:latin typeface="Cambria Math" panose="02040503050406030204" pitchFamily="18" charset="0"/>
                        </a:rPr>
                        <m:t>k</m:t>
                      </m:r>
                    </m:sup>
                  </m:sSup>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R</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r>
                    <a:rPr xmlns:a="http://schemas.openxmlformats.org/drawingml/2006/main" sz="3800" i="1">
                      <a:solidFill>
                        <a:srgbClr val="000000"/>
                      </a:solidFill>
                      <a:latin typeface="Cambria Math" panose="02040503050406030204" pitchFamily="18" charset="0"/>
                    </a:rPr>
                    <m:t>-</m:t>
                  </m:r>
                  <m:sSup>
                    <m:e>
                      <m:r>
                        <a:rPr xmlns:a="http://schemas.openxmlformats.org/drawingml/2006/main" sz="3800" i="1">
                          <a:solidFill>
                            <a:srgbClr val="000000"/>
                          </a:solidFill>
                          <a:latin typeface="Cambria Math" panose="02040503050406030204" pitchFamily="18" charset="0"/>
                        </a:rPr>
                        <m:t>r</m:t>
                      </m:r>
                    </m:e>
                    <m:sup>
                      <m:r>
                        <a:rPr xmlns:a="http://schemas.openxmlformats.org/drawingml/2006/main" sz="3800" i="1">
                          <a:solidFill>
                            <a:srgbClr val="000000"/>
                          </a:solidFill>
                          <a:latin typeface="Cambria Math" panose="02040503050406030204" pitchFamily="18" charset="0"/>
                        </a:rPr>
                        <m:t>k</m:t>
                      </m:r>
                    </m:sup>
                  </m:sSup>
                </m:oMath>
              </m:oMathPara>
            </a14:m>
            <a:endParaRPr sz="3800"/>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Climber’s doom"/>
          <p:cNvSpPr txBox="1"/>
          <p:nvPr>
            <p:ph type="body" idx="21"/>
          </p:nvPr>
        </p:nvSpPr>
        <p:spPr>
          <a:prstGeom prst="rect">
            <a:avLst/>
          </a:prstGeom>
        </p:spPr>
        <p:txBody>
          <a:bodyPr/>
          <a:lstStyle/>
          <a:p>
            <a:pPr/>
            <a:r>
              <a:t>Climber’s doom</a:t>
            </a:r>
          </a:p>
        </p:txBody>
      </p:sp>
      <p:sp>
        <p:nvSpPr>
          <p:cNvPr id="243" name="Eine Klettererin verwendet ein Seil, dass eine Sicherheit von 99% hat: mit einer Wahrscheinlichkeit von 1% reißt das Seil.…"/>
          <p:cNvSpPr txBox="1"/>
          <p:nvPr>
            <p:ph type="body" idx="22"/>
          </p:nvPr>
        </p:nvSpPr>
        <p:spPr>
          <a:prstGeom prst="rect">
            <a:avLst/>
          </a:prstGeom>
        </p:spPr>
        <p:txBody>
          <a:bodyPr/>
          <a:lstStyle/>
          <a:p>
            <a:pPr/>
            <a:r>
              <a:t>Eine Klettererin verwendet ein Seil, dass eine Sicherheit von 99% hat: mit einer Wahrscheinlichkeit von 1% reißt das Seil.</a:t>
            </a:r>
          </a:p>
          <a:p>
            <a:pPr/>
            <a:r>
              <a:t>Jetzt knüpft sie 10 dieser Seile zusammen. </a:t>
            </a:r>
          </a:p>
          <a:p>
            <a:pPr/>
            <a:r>
              <a:t>Wie groß ist die Gefahr, dass das „Gesamtseil“ reist? </a:t>
            </a:r>
          </a:p>
        </p:txBody>
      </p:sp>
      <p:sp>
        <p:nvSpPr>
          <p:cNvPr id="244" name="Frau"/>
          <p:cNvSpPr/>
          <p:nvPr/>
        </p:nvSpPr>
        <p:spPr>
          <a:xfrm>
            <a:off x="2667902" y="3907231"/>
            <a:ext cx="1400039" cy="3504856"/>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a:miter lim="400000"/>
          </a:ln>
        </p:spPr>
        <p:txBody>
          <a:bodyPr lIns="65023" tIns="65023" rIns="65023" bIns="65023" anchor="ctr"/>
          <a:lstStyle/>
          <a:p>
            <a:pPr/>
          </a:p>
        </p:txBody>
      </p:sp>
      <p:sp>
        <p:nvSpPr>
          <p:cNvPr id="245" name="Das ist doch nur Wahrscheinlichkeit! Wer klettert mit mir mit?!"/>
          <p:cNvSpPr/>
          <p:nvPr/>
        </p:nvSpPr>
        <p:spPr>
          <a:xfrm>
            <a:off x="1427153" y="1905000"/>
            <a:ext cx="3692923" cy="2109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7" y="0"/>
                </a:moveTo>
                <a:cubicBezTo>
                  <a:pt x="236" y="0"/>
                  <a:pt x="0" y="413"/>
                  <a:pt x="0" y="922"/>
                </a:cubicBezTo>
                <a:lnTo>
                  <a:pt x="0" y="17541"/>
                </a:lnTo>
                <a:cubicBezTo>
                  <a:pt x="0" y="18051"/>
                  <a:pt x="236" y="18463"/>
                  <a:pt x="527" y="18463"/>
                </a:cubicBezTo>
                <a:lnTo>
                  <a:pt x="4882" y="18463"/>
                </a:lnTo>
                <a:lnTo>
                  <a:pt x="5938" y="21600"/>
                </a:lnTo>
                <a:lnTo>
                  <a:pt x="6992" y="18463"/>
                </a:lnTo>
                <a:lnTo>
                  <a:pt x="21073" y="18463"/>
                </a:lnTo>
                <a:cubicBezTo>
                  <a:pt x="21364" y="18463"/>
                  <a:pt x="21600" y="18051"/>
                  <a:pt x="21600" y="17541"/>
                </a:cubicBezTo>
                <a:lnTo>
                  <a:pt x="21600" y="922"/>
                </a:lnTo>
                <a:cubicBezTo>
                  <a:pt x="21600" y="413"/>
                  <a:pt x="21364" y="0"/>
                  <a:pt x="21073" y="0"/>
                </a:cubicBezTo>
                <a:lnTo>
                  <a:pt x="527" y="0"/>
                </a:lnTo>
                <a:close/>
              </a:path>
            </a:pathLst>
          </a:custGeom>
          <a:solidFill>
            <a:schemeClr val="accent2">
              <a:lumOff val="3235"/>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r>
              <a:t>Das ist doch nur Wahrscheinlichkeit! Wer klettert mit mir mit?!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Optional Stopping ist immer problematisch"/>
          <p:cNvSpPr txBox="1"/>
          <p:nvPr>
            <p:ph type="body" idx="21"/>
          </p:nvPr>
        </p:nvSpPr>
        <p:spPr>
          <a:prstGeom prst="rect">
            <a:avLst/>
          </a:prstGeom>
        </p:spPr>
        <p:txBody>
          <a:bodyPr/>
          <a:lstStyle/>
          <a:p>
            <a:pPr/>
            <a:r>
              <a:t>Optional Stopping ist immer problematisch</a:t>
            </a:r>
          </a:p>
        </p:txBody>
      </p:sp>
      <p:sp>
        <p:nvSpPr>
          <p:cNvPr id="249" name="Für Bayes ist optional stopping weniger problematisch als für den Frequentismus.…"/>
          <p:cNvSpPr txBox="1"/>
          <p:nvPr>
            <p:ph type="body" idx="22"/>
          </p:nvPr>
        </p:nvSpPr>
        <p:spPr>
          <a:xfrm>
            <a:off x="6238180" y="1905000"/>
            <a:ext cx="6760469" cy="7407199"/>
          </a:xfrm>
          <a:prstGeom prst="rect">
            <a:avLst/>
          </a:prstGeom>
        </p:spPr>
        <p:txBody>
          <a:bodyPr/>
          <a:lstStyle/>
          <a:p>
            <a:pPr marL="487679" marR="121919" indent="-365759" defTabSz="1248460">
              <a:spcBef>
                <a:spcPts val="900"/>
              </a:spcBef>
              <a:defRPr sz="2304"/>
            </a:pPr>
            <a:r>
              <a:t>Für Bayes ist optional stopping weniger problematisch als für den Frequentismus.</a:t>
            </a:r>
          </a:p>
          <a:p>
            <a:pPr marL="487679" marR="121919" indent="-365759" defTabSz="1248460">
              <a:spcBef>
                <a:spcPts val="900"/>
              </a:spcBef>
              <a:defRPr sz="2304"/>
            </a:pPr>
            <a:r>
              <a:t>Aber es ist immer (oder kann immer) ein Problem sein, auch für Bayes (wenn auch evtl. in geringerem Maße als für den Frequentismus).</a:t>
            </a:r>
          </a:p>
          <a:p>
            <a:pPr marL="487679" marR="121919" indent="-365759" defTabSz="1248460">
              <a:spcBef>
                <a:spcPts val="900"/>
              </a:spcBef>
              <a:defRPr sz="2304"/>
            </a:pPr>
            <a:r>
              <a:t>Bei kleinen Stichproben sind extreme Ergebnisse wahrscheinlicher als bei großen: Große Stichproben spiegeln den wahren Wert gut wieder (normalerweise), kleine Stichproben sind durch viel Variabilität gekennzeichnet.</a:t>
            </a:r>
          </a:p>
          <a:p>
            <a:pPr marL="487679" marR="121919" indent="-365759" defTabSz="1248460">
              <a:spcBef>
                <a:spcPts val="900"/>
              </a:spcBef>
              <a:defRPr sz="2304"/>
            </a:pPr>
            <a:r>
              <a:t>Beispiel: Wirft man 1000 Mal eine faire Münze, so wird sich ziemlich exakt 50% Trefferquote für </a:t>
            </a:r>
            <a:r>
              <a:rPr i="1"/>
              <a:t>Kopf</a:t>
            </a:r>
            <a:r>
              <a:t> zeigen. Wirft man aber nur 10 Mal eine faire Münze, sind extreme Ereignisse wie 80% Trefferquote weit häufiger (wahrscheinlicher).</a:t>
            </a:r>
          </a:p>
          <a:p>
            <a:pPr marL="487679" marR="121919" indent="-365759" defTabSz="1248460">
              <a:spcBef>
                <a:spcPts val="900"/>
              </a:spcBef>
              <a:defRPr sz="2304"/>
            </a:pPr>
            <a:r>
              <a:t>Insofern kann man von Falsch-Positiv-Ergebnissen sprechen, wenn man den Versuch vorzeitig beenden würde, wenn die Trefferquote gerade über 50% liegt.</a:t>
            </a:r>
          </a:p>
        </p:txBody>
      </p:sp>
      <p:pic>
        <p:nvPicPr>
          <p:cNvPr id="250" name="Bild" descr="Bild"/>
          <p:cNvPicPr>
            <a:picLocks noChangeAspect="1"/>
          </p:cNvPicPr>
          <p:nvPr/>
        </p:nvPicPr>
        <p:blipFill>
          <a:blip r:embed="rId2">
            <a:extLst/>
          </a:blip>
          <a:stretch>
            <a:fillRect/>
          </a:stretch>
        </p:blipFill>
        <p:spPr>
          <a:xfrm>
            <a:off x="939800" y="2114550"/>
            <a:ext cx="5080000" cy="3136900"/>
          </a:xfrm>
          <a:prstGeom prst="rect">
            <a:avLst/>
          </a:prstGeom>
          <a:ln w="12700">
            <a:miter lim="400000"/>
          </a:ln>
        </p:spPr>
      </p:pic>
      <p:sp>
        <p:nvSpPr>
          <p:cNvPr id="251" name="50-facher Wurf einer fairen Münze (3 Mal wiederholt). Wie man sieht, ist der kumulierte Anteil von Kopf nicht immer 50%, aber nähert sich tendenziell der 50%-Marke an mit der Zeit."/>
          <p:cNvSpPr txBox="1"/>
          <p:nvPr/>
        </p:nvSpPr>
        <p:spPr>
          <a:xfrm>
            <a:off x="879856" y="5970792"/>
            <a:ext cx="4604199" cy="2263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r>
              <a:t>50-facher Wurf einer fairen Münze (3 Mal wiederholt). Wie man sieht, ist der kumulierte Anteil von </a:t>
            </a:r>
            <a:r>
              <a:rPr i="1"/>
              <a:t>Kopf</a:t>
            </a:r>
            <a:r>
              <a:t> nicht immer 50%, aber nähert sich tendenziell der 50%-Marke an mit der Zeit.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Methoden der Fallzahlplanung"/>
          <p:cNvSpPr txBox="1"/>
          <p:nvPr>
            <p:ph type="title"/>
          </p:nvPr>
        </p:nvSpPr>
        <p:spPr>
          <a:prstGeom prst="rect">
            <a:avLst/>
          </a:prstGeom>
        </p:spPr>
        <p:txBody>
          <a:bodyPr/>
          <a:lstStyle/>
          <a:p>
            <a:pPr/>
            <a:r>
              <a:t>Methoden der Fallzahlplanung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Warum große Stichproben gut (schlecht) sind"/>
          <p:cNvSpPr txBox="1"/>
          <p:nvPr>
            <p:ph type="title"/>
          </p:nvPr>
        </p:nvSpPr>
        <p:spPr>
          <a:prstGeom prst="rect">
            <a:avLst/>
          </a:prstGeom>
        </p:spPr>
        <p:txBody>
          <a:bodyPr/>
          <a:lstStyle/>
          <a:p>
            <a:pPr/>
            <a:r>
              <a:t>Warum große Stichproben gut (schlecht) sind</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7" name="Ansätze der Fallzahlplanung"/>
          <p:cNvSpPr txBox="1"/>
          <p:nvPr>
            <p:ph type="body" idx="21"/>
          </p:nvPr>
        </p:nvSpPr>
        <p:spPr>
          <a:prstGeom prst="rect">
            <a:avLst/>
          </a:prstGeom>
        </p:spPr>
        <p:txBody>
          <a:bodyPr/>
          <a:lstStyle/>
          <a:p>
            <a:pPr/>
            <a:r>
              <a:t>Ansätze der Fallzahlplanung</a:t>
            </a:r>
          </a:p>
        </p:txBody>
      </p:sp>
      <p:sp>
        <p:nvSpPr>
          <p:cNvPr id="258" name="Methode 1: Mehrebenenmodelle (Multi-Level-Modellierung)…"/>
          <p:cNvSpPr txBox="1"/>
          <p:nvPr>
            <p:ph type="body" idx="22"/>
          </p:nvPr>
        </p:nvSpPr>
        <p:spPr>
          <a:xfrm>
            <a:off x="282297" y="1905000"/>
            <a:ext cx="12440206" cy="7309383"/>
          </a:xfrm>
          <a:prstGeom prst="rect">
            <a:avLst/>
          </a:prstGeom>
        </p:spPr>
        <p:txBody>
          <a:bodyPr/>
          <a:lstStyle/>
          <a:p>
            <a:pPr marL="497840" marR="124460" indent="-373380" defTabSz="1274470">
              <a:spcBef>
                <a:spcPts val="900"/>
              </a:spcBef>
              <a:defRPr sz="2352"/>
            </a:pPr>
            <a:r>
              <a:rPr>
                <a:latin typeface="Roboto Condensed Bold"/>
                <a:ea typeface="Roboto Condensed Bold"/>
                <a:cs typeface="Roboto Condensed Bold"/>
                <a:sym typeface="Roboto Condensed Bold"/>
              </a:rPr>
              <a:t>Methode 1: Mehrebenenmodelle</a:t>
            </a:r>
            <a:r>
              <a:t> (Multi-Level-Modellierung)</a:t>
            </a:r>
          </a:p>
          <a:p>
            <a:pPr lvl="1" marL="796544" marR="124460" indent="-224027" defTabSz="1274470">
              <a:spcBef>
                <a:spcPts val="900"/>
              </a:spcBef>
              <a:buClr>
                <a:schemeClr val="accent5"/>
              </a:buClr>
              <a:buFont typeface="Arial"/>
              <a:buChar char="▶︎"/>
              <a:defRPr sz="2352"/>
            </a:pPr>
            <a:r>
              <a:t>Mit Multi-Level-Modellen können Falsch-Positiv-Ergebnisse vermieden werden.</a:t>
            </a:r>
          </a:p>
          <a:p>
            <a:pPr lvl="1" marL="796544" marR="124460" indent="-224027" defTabSz="1274470">
              <a:spcBef>
                <a:spcPts val="900"/>
              </a:spcBef>
              <a:buClr>
                <a:schemeClr val="accent5"/>
              </a:buClr>
              <a:buFont typeface="Arial"/>
              <a:buChar char="▶︎"/>
              <a:defRPr sz="2352"/>
            </a:pPr>
            <a:r>
              <a:t>Betrügen kann damit nicht kontrolliert werden.</a:t>
            </a:r>
          </a:p>
          <a:p>
            <a:pPr lvl="1" marL="796544" marR="124460" indent="-224027" defTabSz="1274470">
              <a:spcBef>
                <a:spcPts val="900"/>
              </a:spcBef>
              <a:buClr>
                <a:schemeClr val="accent5"/>
              </a:buClr>
              <a:buFont typeface="Arial"/>
              <a:buChar char="▶︎"/>
              <a:defRPr sz="2352"/>
            </a:pPr>
            <a:r>
              <a:t>Statistisch ein schöner Weg, in Bayes recht einfach darzustellen.</a:t>
            </a:r>
          </a:p>
          <a:p>
            <a:pPr lvl="1" marL="796544" marR="124460" indent="-224027" defTabSz="1274470">
              <a:spcBef>
                <a:spcPts val="900"/>
              </a:spcBef>
              <a:buClr>
                <a:schemeClr val="accent5"/>
              </a:buClr>
              <a:buFont typeface="Arial"/>
              <a:buChar char="▶︎"/>
              <a:defRPr sz="2352"/>
            </a:pPr>
            <a:r>
              <a:t>Hier nicht weiter betrachtet, der Einfachheit halber.</a:t>
            </a:r>
          </a:p>
          <a:p>
            <a:pPr marL="497840" marR="124460" indent="-373380" defTabSz="1274470">
              <a:spcBef>
                <a:spcPts val="900"/>
              </a:spcBef>
              <a:defRPr sz="2352">
                <a:latin typeface="Roboto Condensed Bold"/>
                <a:ea typeface="Roboto Condensed Bold"/>
                <a:cs typeface="Roboto Condensed Bold"/>
                <a:sym typeface="Roboto Condensed Bold"/>
              </a:defRPr>
            </a:pPr>
            <a:r>
              <a:t>Methode 2: Simulation</a:t>
            </a:r>
          </a:p>
          <a:p>
            <a:pPr lvl="1" marL="796544" marR="124460" indent="-224027" defTabSz="1274470">
              <a:spcBef>
                <a:spcPts val="900"/>
              </a:spcBef>
              <a:buClr>
                <a:schemeClr val="accent5"/>
              </a:buClr>
              <a:buFont typeface="Arial"/>
              <a:buChar char="▶︎"/>
              <a:defRPr sz="2352"/>
            </a:pPr>
            <a:r>
              <a:t>Auf Basis unseres Modells (Prior und Likelihood) simuliert man sich viele Stichproben</a:t>
            </a:r>
          </a:p>
          <a:p>
            <a:pPr lvl="1" marL="796544" marR="124460" indent="-224027" defTabSz="1274470">
              <a:spcBef>
                <a:spcPts val="900"/>
              </a:spcBef>
              <a:buClr>
                <a:schemeClr val="accent5"/>
              </a:buClr>
              <a:buFont typeface="Arial"/>
              <a:buChar char="▶︎"/>
              <a:defRPr sz="2352"/>
            </a:pPr>
            <a:r>
              <a:t>Dann schaut man, bei welchem N die Mehrzahl dieser Stichproben einen Effekt mit gewünschter Präzision/Power finden</a:t>
            </a:r>
          </a:p>
          <a:p>
            <a:pPr marL="497840" marR="124460" indent="-373380" defTabSz="1274470">
              <a:spcBef>
                <a:spcPts val="900"/>
              </a:spcBef>
              <a:defRPr sz="2352">
                <a:latin typeface="Roboto Condensed Bold"/>
                <a:ea typeface="Roboto Condensed Bold"/>
                <a:cs typeface="Roboto Condensed Bold"/>
                <a:sym typeface="Roboto Condensed Bold"/>
              </a:defRPr>
            </a:pPr>
            <a:r>
              <a:t>Methode 3: Ausrechnen</a:t>
            </a:r>
          </a:p>
          <a:p>
            <a:pPr lvl="1" marL="796544" marR="124460" indent="-224027" defTabSz="1274470">
              <a:spcBef>
                <a:spcPts val="900"/>
              </a:spcBef>
              <a:buClr>
                <a:schemeClr val="accent5"/>
              </a:buClr>
              <a:buFont typeface="Arial"/>
              <a:buChar char="▶︎"/>
              <a:defRPr sz="2352"/>
            </a:pPr>
            <a:r>
              <a:t>Je nach Modell kann man die benötigte Stichprobengröße (N) ausrechnen</a:t>
            </a:r>
          </a:p>
          <a:p>
            <a:pPr lvl="1" marL="796544" marR="124460" indent="-224027" defTabSz="1274470">
              <a:spcBef>
                <a:spcPts val="900"/>
              </a:spcBef>
              <a:buClr>
                <a:schemeClr val="accent5"/>
              </a:buClr>
              <a:buFont typeface="Arial"/>
              <a:buChar char="▶︎"/>
              <a:defRPr sz="2352"/>
            </a:pPr>
            <a:r>
              <a:t>Gute Nachricht: Das haben schon Menschen vor uns gemacht und es uns bereitgestellt.</a:t>
            </a:r>
          </a:p>
          <a:p>
            <a:pPr lvl="1" marL="796544" marR="124460" indent="-224027" defTabSz="1274470">
              <a:spcBef>
                <a:spcPts val="900"/>
              </a:spcBef>
              <a:buClr>
                <a:schemeClr val="accent5"/>
              </a:buClr>
              <a:buFont typeface="Arial"/>
              <a:buChar char="▶︎"/>
              <a:defRPr sz="2352"/>
            </a:pPr>
            <a:r>
              <a:t>Schlechte Nachricht: Leider zumeist nur für frequentistische Tests, nicht für für Bayes-Verfahren.</a:t>
            </a:r>
          </a:p>
          <a:p>
            <a:pPr lvl="1" marL="796544" marR="124460" indent="-224027" defTabSz="1274470">
              <a:spcBef>
                <a:spcPts val="900"/>
              </a:spcBef>
              <a:buClr>
                <a:schemeClr val="accent5"/>
              </a:buClr>
              <a:buFont typeface="Arial"/>
              <a:buChar char="▶︎"/>
              <a:defRPr sz="2352"/>
            </a:pPr>
            <a:r>
              <a:t>Im Folgenden werden wir diese Werte als grobe Schätzwerte für Bayes-Verfahren hernehmen (und hoffen  das Beste).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Simulation von Daten"/>
          <p:cNvSpPr txBox="1"/>
          <p:nvPr>
            <p:ph type="body" idx="21"/>
          </p:nvPr>
        </p:nvSpPr>
        <p:spPr>
          <a:prstGeom prst="rect">
            <a:avLst/>
          </a:prstGeom>
        </p:spPr>
        <p:txBody>
          <a:bodyPr/>
          <a:lstStyle/>
          <a:p>
            <a:pPr/>
            <a:r>
              <a:t>Simulation von Daten</a:t>
            </a:r>
          </a:p>
        </p:txBody>
      </p:sp>
      <p:sp>
        <p:nvSpPr>
          <p:cNvPr id="262" name="Bestimmte eine Verteilung für den gesuchten Parameter, z.B. IQ = N(100, 15)…"/>
          <p:cNvSpPr txBox="1"/>
          <p:nvPr>
            <p:ph type="body" idx="22"/>
          </p:nvPr>
        </p:nvSpPr>
        <p:spPr>
          <a:prstGeom prst="rect">
            <a:avLst/>
          </a:prstGeom>
        </p:spPr>
        <p:txBody>
          <a:bodyPr/>
          <a:lstStyle/>
          <a:p>
            <a:pPr marL="447842" indent="-320842">
              <a:buClrTx/>
              <a:buSzPct val="100000"/>
              <a:buFontTx/>
              <a:buAutoNum type="arabicPeriod" startAt="1"/>
            </a:pPr>
            <a:r>
              <a:t>Bestimmte eine Verteilung für den gesuchten Parameter, z.B. IQ = N(100, 15)</a:t>
            </a:r>
          </a:p>
          <a:p>
            <a:pPr marL="447842" indent="-320842">
              <a:buClrTx/>
              <a:buSzPct val="100000"/>
              <a:buFontTx/>
              <a:buAutoNum type="arabicPeriod" startAt="1"/>
            </a:pPr>
            <a:r>
              <a:t>Bestimmte Entscheidungskriterium (z.B. HDI schmäler als 10 IQ-Punkte)</a:t>
            </a:r>
          </a:p>
          <a:p>
            <a:pPr marL="447842" indent="-320842">
              <a:buClrTx/>
              <a:buSzPct val="100000"/>
              <a:buFontTx/>
              <a:buAutoNum type="arabicPeriod" startAt="1"/>
            </a:pPr>
            <a:r>
              <a:t>Dann wiederhole für steigende Stichproben-Größen (N):</a:t>
            </a:r>
          </a:p>
          <a:p>
            <a:pPr lvl="1" marL="955842" indent="-320842">
              <a:buSzPct val="100000"/>
              <a:buAutoNum type="arabicPeriod" startAt="1"/>
            </a:pPr>
            <a:r>
              <a:t>Simuliere eine Prior-Prädiktiv-Verteilung oft (z.B. n</a:t>
            </a:r>
            <a:r>
              <a:rPr baseline="-5999"/>
              <a:t>iter</a:t>
            </a:r>
            <a:r>
              <a:t>=100) für eine bestimmte Stichprobengröße n</a:t>
            </a:r>
          </a:p>
          <a:p>
            <a:pPr lvl="1" marL="955842" indent="-320842">
              <a:buSzPct val="100000"/>
              <a:buAutoNum type="arabicPeriod" startAt="1"/>
            </a:pPr>
            <a:r>
              <a:t>Berechne dein Modell mit vagen Priors and berechne die Posteriori-Verteilung</a:t>
            </a:r>
          </a:p>
          <a:p>
            <a:pPr lvl="1" marL="955842" indent="-320842">
              <a:buSzPct val="100000"/>
              <a:buAutoNum type="arabicPeriod" startAt="1"/>
            </a:pPr>
            <a:r>
              <a:t>Erstelle ein Konfidenzintervall mit den Schätzwerten, ist es schmäler als der Grenzwert, bist du fertig, sonst mache weiter mit größerem n</a:t>
            </a:r>
          </a:p>
        </p:txBody>
      </p:sp>
      <p:pic>
        <p:nvPicPr>
          <p:cNvPr id="263" name="Bild" descr="Bild"/>
          <p:cNvPicPr>
            <a:picLocks noChangeAspect="1"/>
          </p:cNvPicPr>
          <p:nvPr/>
        </p:nvPicPr>
        <p:blipFill>
          <a:blip r:embed="rId2">
            <a:extLst/>
          </a:blip>
          <a:stretch>
            <a:fillRect/>
          </a:stretch>
        </p:blipFill>
        <p:spPr>
          <a:xfrm>
            <a:off x="187787" y="2009917"/>
            <a:ext cx="4869206" cy="6350001"/>
          </a:xfrm>
          <a:prstGeom prst="rect">
            <a:avLst/>
          </a:prstGeom>
          <a:ln w="12700">
            <a:miter lim="400000"/>
          </a:ln>
        </p:spPr>
      </p:pic>
      <p:sp>
        <p:nvSpPr>
          <p:cNvPr id="264" name="Vasishth, S., Yadav, H., Schad, D. J., &amp; Nicenboim, B. (2022). Sample Size Determination for Bayesian Hierarchical Models Commonly Used in Psycholinguistics. Computational Brain &amp; Behavior. https://doi.org/10.1007/s42113-021-00125-y"/>
          <p:cNvSpPr txBox="1"/>
          <p:nvPr/>
        </p:nvSpPr>
        <p:spPr>
          <a:xfrm>
            <a:off x="141549" y="8974627"/>
            <a:ext cx="11298913"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Vasishth, S., Yadav, H., Schad, D. J., &amp; Nicenboim, B. (2022). Sample Size Determination for Bayesian Hierarchical Models Commonly Used in Psycholinguistics. </a:t>
            </a:r>
            <a:r>
              <a:rPr i="1">
                <a:solidFill>
                  <a:srgbClr val="000000"/>
                </a:solidFill>
              </a:rPr>
              <a:t>Computational Brain &amp; Behavior</a:t>
            </a:r>
            <a:r>
              <a:rPr>
                <a:solidFill>
                  <a:srgbClr val="000000"/>
                </a:solidFill>
              </a:rPr>
              <a:t>. </a:t>
            </a:r>
            <a:r>
              <a:rPr u="sng">
                <a:solidFill>
                  <a:srgbClr val="0000EE"/>
                </a:solidFill>
                <a:hlinkClick r:id="rId3" invalidUrl="" action="" tgtFrame="" tooltip="" history="1" highlightClick="0" endSnd="0"/>
              </a:rPr>
              <a:t>https://doi.org/10.1007/s42113-021-00125-y</a:t>
            </a:r>
            <a:endParaRPr>
              <a:solidFill>
                <a:srgbClr val="000000"/>
              </a:solidFill>
            </a:endParaR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7" name="Effektstärke in der Population muss bekannt (geschätzt) sein"/>
          <p:cNvSpPr txBox="1"/>
          <p:nvPr>
            <p:ph type="body" idx="21"/>
          </p:nvPr>
        </p:nvSpPr>
        <p:spPr>
          <a:prstGeom prst="rect">
            <a:avLst/>
          </a:prstGeom>
        </p:spPr>
        <p:txBody>
          <a:bodyPr/>
          <a:lstStyle>
            <a:lvl1pPr marL="106679" marR="106679" indent="106679" defTabSz="1092403">
              <a:defRPr sz="5208"/>
            </a:lvl1pPr>
          </a:lstStyle>
          <a:p>
            <a:pPr/>
            <a:r>
              <a:t>Effektstärke in der Population muss bekannt (geschätzt) sein</a:t>
            </a:r>
          </a:p>
        </p:txBody>
      </p:sp>
      <p:pic>
        <p:nvPicPr>
          <p:cNvPr id="268" name="Bild" descr="Bild"/>
          <p:cNvPicPr>
            <a:picLocks noChangeAspect="1"/>
          </p:cNvPicPr>
          <p:nvPr/>
        </p:nvPicPr>
        <p:blipFill>
          <a:blip r:embed="rId2">
            <a:extLst/>
          </a:blip>
          <a:stretch>
            <a:fillRect/>
          </a:stretch>
        </p:blipFill>
        <p:spPr>
          <a:xfrm>
            <a:off x="1500227" y="2535685"/>
            <a:ext cx="7679929" cy="6380046"/>
          </a:xfrm>
          <a:prstGeom prst="rect">
            <a:avLst/>
          </a:prstGeom>
          <a:ln w="12700">
            <a:miter lim="400000"/>
          </a:ln>
        </p:spPr>
      </p:pic>
      <p:sp>
        <p:nvSpPr>
          <p:cNvPr id="269" name="… damit man die optionale Stichprobengröße berechnen kann."/>
          <p:cNvSpPr txBox="1"/>
          <p:nvPr/>
        </p:nvSpPr>
        <p:spPr>
          <a:xfrm>
            <a:off x="570373" y="1667161"/>
            <a:ext cx="7677371"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127000" marR="127000" algn="l" defTabSz="1300480">
              <a:spcBef>
                <a:spcPts val="1000"/>
              </a:spcBef>
            </a:lvl1pPr>
          </a:lstStyle>
          <a:p>
            <a:pPr/>
            <a:r>
              <a:t>… damit man die optionale Stichprobengröße berechnen kann.</a:t>
            </a:r>
          </a:p>
        </p:txBody>
      </p:sp>
      <p:sp>
        <p:nvSpPr>
          <p:cNvPr id="270" name="Für Regressionen kann man f2 verwenden."/>
          <p:cNvSpPr txBox="1"/>
          <p:nvPr/>
        </p:nvSpPr>
        <p:spPr>
          <a:xfrm>
            <a:off x="9598846" y="7111228"/>
            <a:ext cx="2951646"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pPr>
            <a:r>
              <a:t>Für Regressionen kann man f</a:t>
            </a:r>
            <a:r>
              <a:rPr baseline="31999"/>
              <a:t>2</a:t>
            </a:r>
            <a:r>
              <a:t> verwenden.</a:t>
            </a:r>
          </a:p>
        </p:txBody>
      </p:sp>
      <p:sp>
        <p:nvSpPr>
          <p:cNvPr id="271" name="Cohen, J. (1992). A power primer. Psychological Bulletin, 112(1), 155–159."/>
          <p:cNvSpPr txBox="1"/>
          <p:nvPr/>
        </p:nvSpPr>
        <p:spPr>
          <a:xfrm>
            <a:off x="334684" y="9130351"/>
            <a:ext cx="683713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sz="1600">
                <a:latin typeface="Arial"/>
                <a:ea typeface="Arial"/>
                <a:cs typeface="Arial"/>
                <a:sym typeface="Arial"/>
              </a:defRPr>
            </a:lvl1pPr>
          </a:lstStyle>
          <a:p>
            <a:pPr/>
            <a:r>
              <a:t>Cohen, J. (1992). A power primer. Psychological Bulletin, 112(1), 155–159.</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Cohens Richtlinien zur Stichprobengröße"/>
          <p:cNvSpPr txBox="1"/>
          <p:nvPr>
            <p:ph type="body" idx="21"/>
          </p:nvPr>
        </p:nvSpPr>
        <p:spPr>
          <a:prstGeom prst="rect">
            <a:avLst/>
          </a:prstGeom>
        </p:spPr>
        <p:txBody>
          <a:bodyPr/>
          <a:lstStyle/>
          <a:p>
            <a:pPr/>
            <a:r>
              <a:t>Cohens Richtlinien zur Stichprobengröße</a:t>
            </a:r>
          </a:p>
        </p:txBody>
      </p:sp>
      <p:pic>
        <p:nvPicPr>
          <p:cNvPr id="275" name="Bild" descr="Bild"/>
          <p:cNvPicPr>
            <a:picLocks noChangeAspect="1"/>
          </p:cNvPicPr>
          <p:nvPr/>
        </p:nvPicPr>
        <p:blipFill>
          <a:blip r:embed="rId2">
            <a:extLst/>
          </a:blip>
          <a:stretch>
            <a:fillRect/>
          </a:stretch>
        </p:blipFill>
        <p:spPr>
          <a:xfrm>
            <a:off x="2900074" y="1715347"/>
            <a:ext cx="8028680" cy="7107149"/>
          </a:xfrm>
          <a:prstGeom prst="rect">
            <a:avLst/>
          </a:prstGeom>
          <a:ln w="12700">
            <a:miter lim="400000"/>
          </a:ln>
        </p:spPr>
      </p:pic>
      <p:sp>
        <p:nvSpPr>
          <p:cNvPr id="276" name="Cohen, J. (1992). A power primer. Psychological Bulletin, 112(1), 155–159."/>
          <p:cNvSpPr txBox="1"/>
          <p:nvPr/>
        </p:nvSpPr>
        <p:spPr>
          <a:xfrm>
            <a:off x="512484" y="9130351"/>
            <a:ext cx="683713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sz="1600">
                <a:latin typeface="Arial"/>
                <a:ea typeface="Arial"/>
                <a:cs typeface="Arial"/>
                <a:sym typeface="Arial"/>
              </a:defRPr>
            </a:lvl1pPr>
          </a:lstStyle>
          <a:p>
            <a:pPr/>
            <a:r>
              <a:t>Cohen, J. (1992). A power primer. Psychological Bulletin, 112(1), 155–159.</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9" name="Präzision ist teuer"/>
          <p:cNvSpPr txBox="1"/>
          <p:nvPr>
            <p:ph type="body" idx="21"/>
          </p:nvPr>
        </p:nvSpPr>
        <p:spPr>
          <a:prstGeom prst="rect">
            <a:avLst/>
          </a:prstGeom>
        </p:spPr>
        <p:txBody>
          <a:bodyPr/>
          <a:lstStyle/>
          <a:p>
            <a:pPr/>
            <a:r>
              <a:t>Präzision ist teuer</a:t>
            </a:r>
          </a:p>
        </p:txBody>
      </p:sp>
      <p:pic>
        <p:nvPicPr>
          <p:cNvPr id="280" name="Bild" descr="Bild"/>
          <p:cNvPicPr>
            <a:picLocks noChangeAspect="1"/>
          </p:cNvPicPr>
          <p:nvPr/>
        </p:nvPicPr>
        <p:blipFill>
          <a:blip r:embed="rId2">
            <a:extLst/>
          </a:blip>
          <a:stretch>
            <a:fillRect/>
          </a:stretch>
        </p:blipFill>
        <p:spPr>
          <a:xfrm>
            <a:off x="334778" y="2285076"/>
            <a:ext cx="5819616" cy="3998566"/>
          </a:xfrm>
          <a:prstGeom prst="rect">
            <a:avLst/>
          </a:prstGeom>
          <a:ln w="12700">
            <a:miter lim="400000"/>
          </a:ln>
        </p:spPr>
      </p:pic>
      <p:pic>
        <p:nvPicPr>
          <p:cNvPr id="281" name="Bild" descr="Bild"/>
          <p:cNvPicPr>
            <a:picLocks noChangeAspect="1"/>
          </p:cNvPicPr>
          <p:nvPr/>
        </p:nvPicPr>
        <p:blipFill>
          <a:blip r:embed="rId3">
            <a:extLst/>
          </a:blip>
          <a:srcRect l="0" t="0" r="0" b="0"/>
          <a:stretch>
            <a:fillRect/>
          </a:stretch>
        </p:blipFill>
        <p:spPr>
          <a:xfrm>
            <a:off x="6667909" y="2156131"/>
            <a:ext cx="5819645" cy="4524699"/>
          </a:xfrm>
          <a:prstGeom prst="rect">
            <a:avLst/>
          </a:prstGeom>
          <a:ln w="12700">
            <a:miter lim="400000"/>
          </a:ln>
        </p:spPr>
      </p:pic>
      <p:sp>
        <p:nvSpPr>
          <p:cNvPr id="282" name="http://datacolada.org/2014/05/01/20-we-cannot-afford-to-study-effect-size-in-the-lab/"/>
          <p:cNvSpPr/>
          <p:nvPr/>
        </p:nvSpPr>
        <p:spPr>
          <a:xfrm>
            <a:off x="194871" y="9130351"/>
            <a:ext cx="7748362"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defRPr sz="1600">
                <a:solidFill>
                  <a:srgbClr val="262626"/>
                </a:solidFill>
                <a:latin typeface="Arial"/>
                <a:ea typeface="Arial"/>
                <a:cs typeface="Arial"/>
                <a:sym typeface="Arial"/>
              </a:defRPr>
            </a:pPr>
            <a:r>
              <a:rPr u="sng">
                <a:solidFill>
                  <a:srgbClr val="0070C0"/>
                </a:solidFill>
                <a:uFill>
                  <a:solidFill>
                    <a:srgbClr val="0070C0"/>
                  </a:solidFill>
                </a:uFill>
                <a:hlinkClick r:id="rId4" invalidUrl="" action="" tgtFrame="" tooltip="" history="1" highlightClick="0" endSnd="0"/>
              </a:rPr>
              <a:t>http://datacolada.org/2014/05/01/20-we-cannot-afford-to-study-effect-size-in-the-lab/</a:t>
            </a:r>
            <a:r>
              <a:t> </a:t>
            </a:r>
          </a:p>
        </p:txBody>
      </p:sp>
      <p:sp>
        <p:nvSpPr>
          <p:cNvPr id="283" name="Daher führen kleine Studien auch zu einer Überschätzung der Effektstärke: Aufgrund der großen Spannweite an Effekten treten auch wenn die H0 gilt (d=0) mitunter recht starke Effekte auf (z. B. d=.5), die auch signifikant sein können. Die schwachen Effekt"/>
          <p:cNvSpPr/>
          <p:nvPr/>
        </p:nvSpPr>
        <p:spPr>
          <a:xfrm>
            <a:off x="230566" y="6901375"/>
            <a:ext cx="12543668" cy="1908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Daher führen kleine Studien auch zu einer Überschätzung der Effektstärke: Aufgrund der großen Spannweite an Effekten treten auch wenn die H0 gilt (d=0) mitunter recht starke Effekte auf (z. B. d=.5), die auch signifikant sein können. Die schwachen Effekte werden dann unterschlagen („file drawer effect“ bzw. „publication bias“), die zufällig starken publiziert. Das verzerrt dann das Gesamtbild zur wahren Effektstärke.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At what sample size do correlations stabilize?"/>
          <p:cNvSpPr txBox="1"/>
          <p:nvPr>
            <p:ph type="body" idx="21"/>
          </p:nvPr>
        </p:nvSpPr>
        <p:spPr>
          <a:prstGeom prst="rect">
            <a:avLst/>
          </a:prstGeom>
        </p:spPr>
        <p:txBody>
          <a:bodyPr/>
          <a:lstStyle/>
          <a:p>
            <a:pPr/>
            <a:r>
              <a:t>At what sample size do correlations stabilize?</a:t>
            </a:r>
          </a:p>
        </p:txBody>
      </p:sp>
      <p:pic>
        <p:nvPicPr>
          <p:cNvPr id="287" name="Bild" descr="Bild"/>
          <p:cNvPicPr>
            <a:picLocks noChangeAspect="1"/>
          </p:cNvPicPr>
          <p:nvPr/>
        </p:nvPicPr>
        <p:blipFill>
          <a:blip r:embed="rId2">
            <a:extLst/>
          </a:blip>
          <a:stretch>
            <a:fillRect/>
          </a:stretch>
        </p:blipFill>
        <p:spPr>
          <a:xfrm>
            <a:off x="1203962" y="2973252"/>
            <a:ext cx="11013438" cy="4337339"/>
          </a:xfrm>
          <a:prstGeom prst="rect">
            <a:avLst/>
          </a:prstGeom>
          <a:ln w="12700">
            <a:miter lim="400000"/>
          </a:ln>
        </p:spPr>
      </p:pic>
      <p:sp>
        <p:nvSpPr>
          <p:cNvPr id="288" name="https://osf.io/rdasy/"/>
          <p:cNvSpPr txBox="1"/>
          <p:nvPr/>
        </p:nvSpPr>
        <p:spPr>
          <a:xfrm>
            <a:off x="1216630" y="7350197"/>
            <a:ext cx="143770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rPr sz="1200" u="sng">
                <a:solidFill>
                  <a:srgbClr val="0070C0"/>
                </a:solidFill>
                <a:uFill>
                  <a:solidFill>
                    <a:srgbClr val="0070C0"/>
                  </a:solidFill>
                </a:uFill>
                <a:hlinkClick r:id="rId3" invalidUrl="" action="" tgtFrame="" tooltip="" history="1" highlightClick="0" endSnd="0"/>
              </a:rPr>
              <a:t>https://osf.io/rdasy/</a:t>
            </a:r>
            <a:r>
              <a:t> </a:t>
            </a:r>
          </a:p>
        </p:txBody>
      </p:sp>
      <p:sp>
        <p:nvSpPr>
          <p:cNvPr id="289" name="Schönbrodt, F. D., &amp; Perugini, M. (2013). At what sample size do correlations stabilize? Journal of Research in Personality, 47(5), 609–612. https://doi.org/10.1016/j.jrp.2013.05.009"/>
          <p:cNvSpPr txBox="1"/>
          <p:nvPr/>
        </p:nvSpPr>
        <p:spPr>
          <a:xfrm>
            <a:off x="297186" y="9063527"/>
            <a:ext cx="1126742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Schönbrodt, F. D., &amp; Perugini, M. (2013). At what sample size do correlations stabilize? </a:t>
            </a:r>
            <a:r>
              <a:rPr i="1">
                <a:solidFill>
                  <a:srgbClr val="000000"/>
                </a:solidFill>
              </a:rPr>
              <a:t>Journal of Research in Personality</a:t>
            </a:r>
            <a:r>
              <a:rPr>
                <a:solidFill>
                  <a:srgbClr val="000000"/>
                </a:solidFill>
              </a:rPr>
              <a:t>, </a:t>
            </a:r>
            <a:r>
              <a:rPr i="1">
                <a:solidFill>
                  <a:srgbClr val="000000"/>
                </a:solidFill>
              </a:rPr>
              <a:t>47</a:t>
            </a:r>
            <a:r>
              <a:rPr>
                <a:solidFill>
                  <a:srgbClr val="000000"/>
                </a:solidFill>
              </a:rPr>
              <a:t>(5), 609–612. </a:t>
            </a:r>
            <a:r>
              <a:rPr u="sng">
                <a:solidFill>
                  <a:srgbClr val="0000EE"/>
                </a:solidFill>
                <a:hlinkClick r:id="rId4" invalidUrl="" action="" tgtFrame="" tooltip="" history="1" highlightClick="0" endSnd="0"/>
              </a:rPr>
              <a:t>https://doi.org/10.1016/j.jrp.2013.05.009</a:t>
            </a:r>
            <a:endParaRPr>
              <a:solidFill>
                <a:srgbClr val="000000"/>
              </a:solidFill>
            </a:endParaRPr>
          </a:p>
        </p:txBody>
      </p:sp>
      <p:sp>
        <p:nvSpPr>
          <p:cNvPr id="290" name="Volltext"/>
          <p:cNvSpPr txBox="1"/>
          <p:nvPr/>
        </p:nvSpPr>
        <p:spPr>
          <a:xfrm>
            <a:off x="11194195" y="7350197"/>
            <a:ext cx="1055810"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5"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5" invalidUrl="" action="" tgtFrame="" tooltip="" history="1" highlightClick="0" endSnd="0"/>
              </a:rPr>
              <a:t>Volltext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3" name="Die meisten Studien sind „unter-powered“"/>
          <p:cNvSpPr txBox="1"/>
          <p:nvPr>
            <p:ph type="body" idx="21"/>
          </p:nvPr>
        </p:nvSpPr>
        <p:spPr>
          <a:prstGeom prst="rect">
            <a:avLst/>
          </a:prstGeom>
        </p:spPr>
        <p:txBody>
          <a:bodyPr/>
          <a:lstStyle/>
          <a:p>
            <a:pPr/>
            <a:r>
              <a:t>Die meisten Studien sind „unter-powered“</a:t>
            </a:r>
          </a:p>
        </p:txBody>
      </p:sp>
      <p:sp>
        <p:nvSpPr>
          <p:cNvPr id="294" name="Abstract…"/>
          <p:cNvSpPr/>
          <p:nvPr/>
        </p:nvSpPr>
        <p:spPr>
          <a:xfrm>
            <a:off x="574087" y="5629949"/>
            <a:ext cx="11856626" cy="3762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defRPr sz="1900"/>
            </a:pPr>
            <a:r>
              <a:t>Abstract</a:t>
            </a:r>
          </a:p>
          <a:p>
            <a:pPr marL="127000" marR="127000" algn="l" defTabSz="1300480">
              <a:spcBef>
                <a:spcPts val="1000"/>
              </a:spcBef>
              <a:defRPr sz="1900"/>
            </a:pPr>
            <a:r>
              <a:t>The authors evaluate the quality of research reported in major journals in social-personality psychology by ranking those journals with respect to their </a:t>
            </a:r>
            <a:r>
              <a:rPr i="1"/>
              <a:t>N</a:t>
            </a:r>
            <a:r>
              <a:t>-pact Factors (NF)–the statistical power of the empirical studies they publish to detect typical effect sizes. Power is a particularly important attribute for evaluating research quality because, relative to studies that have low power, studies that have high power are more likely to (a) to provide accurate estimates of effects, (b) to produce literatures with low false positive rates, and (c) to lead to replicable findings. The authors show that the average sample size in social-personality research is 104 and that the power to detect the typical effect size in the field is approximately 50%. Moreover, they show that there is considerable variation among journals in sample sizes and power of the studies they publish, with some journals consistently publishing higher power studies than others. The authors hope that these rankings will be of use to authors who are choosing where to submit their best work, provide hiring and promotion committees with a superior way of quantifying journal quality, and encourage competition among journals to improve their NF rankings.</a:t>
            </a:r>
          </a:p>
        </p:txBody>
      </p:sp>
      <p:pic>
        <p:nvPicPr>
          <p:cNvPr id="295" name="Bild" descr="Bild">
            <a:hlinkClick r:id="rId2" invalidUrl="" action="" tgtFrame="" tooltip="" history="1" highlightClick="0" endSnd="0"/>
          </p:cNvPr>
          <p:cNvPicPr>
            <a:picLocks noChangeAspect="1"/>
          </p:cNvPicPr>
          <p:nvPr/>
        </p:nvPicPr>
        <p:blipFill>
          <a:blip r:embed="rId3">
            <a:extLst/>
          </a:blip>
          <a:stretch>
            <a:fillRect/>
          </a:stretch>
        </p:blipFill>
        <p:spPr>
          <a:xfrm>
            <a:off x="1749538" y="1948243"/>
            <a:ext cx="9084690" cy="3580889"/>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98" name="Bei großen Gruppen werden die Parameter gut geschätzt"/>
          <p:cNvSpPr txBox="1"/>
          <p:nvPr>
            <p:ph type="body" idx="21"/>
          </p:nvPr>
        </p:nvSpPr>
        <p:spPr>
          <a:prstGeom prst="rect">
            <a:avLst/>
          </a:prstGeom>
        </p:spPr>
        <p:txBody>
          <a:bodyPr/>
          <a:lstStyle>
            <a:lvl1pPr marL="116839" marR="116839" indent="116839" defTabSz="1196441">
              <a:defRPr sz="5704"/>
            </a:lvl1pPr>
          </a:lstStyle>
          <a:p>
            <a:pPr/>
            <a:r>
              <a:t>Bei großen Gruppen werden die Parameter gut geschätzt</a:t>
            </a:r>
          </a:p>
        </p:txBody>
      </p:sp>
      <p:pic>
        <p:nvPicPr>
          <p:cNvPr id="299" name="Bild" descr="Bild"/>
          <p:cNvPicPr>
            <a:picLocks noChangeAspect="1"/>
          </p:cNvPicPr>
          <p:nvPr/>
        </p:nvPicPr>
        <p:blipFill>
          <a:blip r:embed="rId2">
            <a:extLst/>
          </a:blip>
          <a:srcRect l="0" t="16622" r="5753" b="5438"/>
          <a:stretch>
            <a:fillRect/>
          </a:stretch>
        </p:blipFill>
        <p:spPr>
          <a:xfrm>
            <a:off x="6223503" y="2658586"/>
            <a:ext cx="6390251" cy="3523059"/>
          </a:xfrm>
          <a:prstGeom prst="rect">
            <a:avLst/>
          </a:prstGeom>
          <a:ln w="12700">
            <a:miter lim="400000"/>
          </a:ln>
        </p:spPr>
      </p:pic>
      <p:sp>
        <p:nvSpPr>
          <p:cNvPr id="300" name="http://www.statisticsdonewrong.com/regression.html"/>
          <p:cNvSpPr/>
          <p:nvPr/>
        </p:nvSpPr>
        <p:spPr>
          <a:xfrm>
            <a:off x="222483" y="8730407"/>
            <a:ext cx="5453457" cy="38927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defRPr sz="1800">
                <a:solidFill>
                  <a:srgbClr val="262626"/>
                </a:solidFill>
                <a:latin typeface="Arial"/>
                <a:ea typeface="Arial"/>
                <a:cs typeface="Arial"/>
                <a:sym typeface="Arial"/>
              </a:defRPr>
            </a:pPr>
            <a:r>
              <a:rPr u="sng">
                <a:solidFill>
                  <a:srgbClr val="0070C0"/>
                </a:solidFill>
                <a:uFill>
                  <a:solidFill>
                    <a:srgbClr val="0070C0"/>
                  </a:solidFill>
                </a:uFill>
                <a:hlinkClick r:id="rId3" invalidUrl="" action="" tgtFrame="" tooltip="" history="1" highlightClick="0" endSnd="0"/>
              </a:rPr>
              <a:t>http://www.statisticsdonewrong.com/regression.html</a:t>
            </a:r>
            <a:r>
              <a:t> </a:t>
            </a:r>
          </a:p>
        </p:txBody>
      </p:sp>
      <p:sp>
        <p:nvSpPr>
          <p:cNvPr id="301" name="Stellen wir uns vor, Sie die Qualität von Schulen zu beurteilen; dazu werden „test scores“ ermittelt.…"/>
          <p:cNvSpPr/>
          <p:nvPr/>
        </p:nvSpPr>
        <p:spPr>
          <a:xfrm>
            <a:off x="219627" y="2094491"/>
            <a:ext cx="5459169" cy="465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508000" marR="127000" indent="-381000" algn="l" defTabSz="1300480">
              <a:spcBef>
                <a:spcPts val="1000"/>
              </a:spcBef>
              <a:buClr>
                <a:schemeClr val="accent5"/>
              </a:buClr>
              <a:buSzPct val="70000"/>
              <a:buFont typeface="Arial"/>
              <a:buChar char="▶︎"/>
            </a:pPr>
            <a:r>
              <a:t>Stellen wir uns vor, Sie die Qualität von Schulen zu beurteilen; dazu werden „test scores“ ermittelt.</a:t>
            </a:r>
          </a:p>
          <a:p>
            <a:pPr marL="508000" marR="127000" indent="-381000" algn="l" defTabSz="1300480">
              <a:spcBef>
                <a:spcPts val="1000"/>
              </a:spcBef>
              <a:buClr>
                <a:schemeClr val="accent5"/>
              </a:buClr>
              <a:buSzPct val="70000"/>
              <a:buFont typeface="Arial"/>
              <a:buChar char="▶︎"/>
            </a:pPr>
            <a:r>
              <a:t>Sie schauen sich die besten 5 % an: Aha, die kleinsten Schulen schneiden am besten ab. Überrascht mich nicht, ist doch logisch – familiäre Atmosphäre…</a:t>
            </a:r>
          </a:p>
          <a:p>
            <a:pPr marL="508000" marR="127000" indent="-381000" algn="l" defTabSz="1300480">
              <a:spcBef>
                <a:spcPts val="1000"/>
              </a:spcBef>
              <a:buClr>
                <a:schemeClr val="accent5"/>
              </a:buClr>
              <a:buSzPct val="70000"/>
              <a:buFont typeface="Arial"/>
              <a:buChar char="▶︎"/>
            </a:pPr>
            <a:r>
              <a:t>Jetzt schauen Sie sich die untersten 5 % der Schulen an. Ja was ist denn das: Wieder lauter kleine Schulen! Da stimmt doch was nicht!</a:t>
            </a:r>
          </a:p>
        </p:txBody>
      </p:sp>
      <p:sp>
        <p:nvSpPr>
          <p:cNvPr id="302" name="Tatsächlich hat alles seine Ordnung: In großen Schulen wir aufgrund der großen Stichprobengröße genau geschätzt – es resultieren mittlere Werte. Bei kleinen Schulen ist die Schätzgenauigkeit schlechter. Die Qualitätswerte streuen mehr, man findet mehr Ex"/>
          <p:cNvSpPr/>
          <p:nvPr/>
        </p:nvSpPr>
        <p:spPr>
          <a:xfrm>
            <a:off x="234077" y="7009262"/>
            <a:ext cx="12062234" cy="1552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Tatsächlich hat alles seine Ordnung: In großen Schulen wir aufgrund der großen Stichprobengröße genau geschätzt – es resultieren mittlere Werte. Bei kleinen Schulen ist die Schätzgenauigkeit schlechter. Die Qualitätswerte streuen mehr, man findet mehr Extreme. In beide Richtungen.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Rechteck"/>
          <p:cNvSpPr/>
          <p:nvPr/>
        </p:nvSpPr>
        <p:spPr>
          <a:xfrm>
            <a:off x="679991" y="6568673"/>
            <a:ext cx="5714434" cy="2403030"/>
          </a:xfrm>
          <a:prstGeom prst="rect">
            <a:avLst/>
          </a:prstGeom>
          <a:solidFill>
            <a:srgbClr val="DDDDDD"/>
          </a:solidFill>
          <a:ln w="12700">
            <a:miter lim="400000"/>
          </a:ln>
        </p:spPr>
        <p:txBody>
          <a:bodyPr lIns="65023" tIns="65023" rIns="65023" bIns="65023" anchor="ctr"/>
          <a:lstStyle/>
          <a:p>
            <a:pPr>
              <a:defRPr>
                <a:solidFill>
                  <a:srgbClr val="262626"/>
                </a:solidFill>
                <a:latin typeface="Arial"/>
                <a:ea typeface="Arial"/>
                <a:cs typeface="Arial"/>
                <a:sym typeface="Arial"/>
              </a:defRPr>
            </a:pPr>
          </a:p>
        </p:txBody>
      </p:sp>
      <p:sp>
        <p:nvSpPr>
          <p:cNvPr id="3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06" name="Erarbeiten Sie das Studiendesign einer Studie!"/>
          <p:cNvSpPr txBox="1"/>
          <p:nvPr>
            <p:ph type="body" idx="21"/>
          </p:nvPr>
        </p:nvSpPr>
        <p:spPr>
          <a:prstGeom prst="rect">
            <a:avLst/>
          </a:prstGeom>
        </p:spPr>
        <p:txBody>
          <a:bodyPr/>
          <a:lstStyle/>
          <a:p>
            <a:pPr/>
            <a:r>
              <a:t>Erarbeiten Sie das Studiendesign einer Studie!</a:t>
            </a:r>
          </a:p>
        </p:txBody>
      </p:sp>
      <p:sp>
        <p:nvSpPr>
          <p:cNvPr id="307" name="Name der Studie…"/>
          <p:cNvSpPr/>
          <p:nvPr/>
        </p:nvSpPr>
        <p:spPr>
          <a:xfrm>
            <a:off x="7272647" y="2064014"/>
            <a:ext cx="5378495" cy="3343149"/>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65023" tIns="65023" rIns="65023" bIns="65023">
            <a:spAutoFit/>
          </a:bodyPr>
          <a:lstStyle/>
          <a:p>
            <a:pPr marL="447842" marR="127000" indent="-320842" algn="l" defTabSz="1300480">
              <a:spcBef>
                <a:spcPts val="1000"/>
              </a:spcBef>
              <a:buClr>
                <a:schemeClr val="accent5">
                  <a:hueOff val="-326855"/>
                  <a:satOff val="32847"/>
                  <a:lumOff val="-6386"/>
                </a:schemeClr>
              </a:buClr>
              <a:buSzPct val="100000"/>
              <a:buAutoNum type="arabicPeriod" startAt="1"/>
              <a:defRPr sz="2000"/>
            </a:pPr>
            <a:r>
              <a:t>Name der Studie</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Forschungsfrage</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zentrale Hypothesen (UVs, AVs)</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Versuchsdesign (Gruppen etc.)</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Kontrollmechanismen (z. B. Manipulation Check)</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Nicht kontrollierte Störvariablen</a:t>
            </a:r>
          </a:p>
          <a:p>
            <a:pPr marL="447842" marR="127000" indent="-320842" algn="l" defTabSz="1300480">
              <a:spcBef>
                <a:spcPts val="1000"/>
              </a:spcBef>
              <a:buClr>
                <a:schemeClr val="accent5">
                  <a:hueOff val="-326855"/>
                  <a:satOff val="32847"/>
                  <a:lumOff val="-6386"/>
                </a:schemeClr>
              </a:buClr>
              <a:buSzPct val="100000"/>
              <a:buAutoNum type="arabicPeriod" startAt="1"/>
              <a:defRPr sz="2000"/>
            </a:pPr>
            <a:r>
              <a:t>Zentrale Ergebnisse</a:t>
            </a:r>
          </a:p>
        </p:txBody>
      </p:sp>
      <p:pic>
        <p:nvPicPr>
          <p:cNvPr id="308" name="Bild" descr="Bild">
            <a:hlinkClick r:id="rId2" invalidUrl="" action="" tgtFrame="" tooltip="" history="1" highlightClick="0" endSnd="0"/>
          </p:cNvPr>
          <p:cNvPicPr>
            <a:picLocks noChangeAspect="1"/>
          </p:cNvPicPr>
          <p:nvPr/>
        </p:nvPicPr>
        <p:blipFill>
          <a:blip r:embed="rId3">
            <a:extLst/>
          </a:blip>
          <a:stretch>
            <a:fillRect/>
          </a:stretch>
        </p:blipFill>
        <p:spPr>
          <a:xfrm>
            <a:off x="619845" y="2061318"/>
            <a:ext cx="5714434" cy="3144280"/>
          </a:xfrm>
          <a:prstGeom prst="rect">
            <a:avLst/>
          </a:prstGeom>
          <a:ln w="12700">
            <a:solidFill>
              <a:srgbClr val="000000"/>
            </a:solidFill>
            <a:miter lim="400000"/>
          </a:ln>
        </p:spPr>
      </p:pic>
      <p:sp>
        <p:nvSpPr>
          <p:cNvPr id="309" name="www.plosone.org"/>
          <p:cNvSpPr/>
          <p:nvPr/>
        </p:nvSpPr>
        <p:spPr>
          <a:xfrm>
            <a:off x="2178898" y="5261490"/>
            <a:ext cx="2463872"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u="sng">
                <a:solidFill>
                  <a:srgbClr val="0070C0"/>
                </a:solidFill>
                <a:uFill>
                  <a:solidFill>
                    <a:srgbClr val="0070C0"/>
                  </a:solidFill>
                </a:uFill>
                <a:latin typeface="Arial"/>
                <a:ea typeface="Arial"/>
                <a:cs typeface="Arial"/>
                <a:sym typeface="Arial"/>
                <a:hlinkClick r:id="rId4"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4" invalidUrl="" action="" tgtFrame="" tooltip="" history="1" highlightClick="0" endSnd="0"/>
              </a:rPr>
              <a:t>www.plosone.org</a:t>
            </a:r>
          </a:p>
        </p:txBody>
      </p:sp>
      <p:sp>
        <p:nvSpPr>
          <p:cNvPr id="310" name="Suchen Sie sich eine empirische Studie."/>
          <p:cNvSpPr/>
          <p:nvPr/>
        </p:nvSpPr>
        <p:spPr>
          <a:xfrm>
            <a:off x="686374" y="1529748"/>
            <a:ext cx="558137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Suchen Sie sich eine empirische Studie.</a:t>
            </a:r>
          </a:p>
        </p:txBody>
      </p:sp>
      <p:sp>
        <p:nvSpPr>
          <p:cNvPr id="311" name="Werten Sie sie mit diesen Fragen aus:"/>
          <p:cNvSpPr/>
          <p:nvPr/>
        </p:nvSpPr>
        <p:spPr>
          <a:xfrm>
            <a:off x="7352107" y="1529748"/>
            <a:ext cx="530425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Werten Sie sie mit diesen Fragen aus:</a:t>
            </a:r>
          </a:p>
        </p:txBody>
      </p:sp>
      <p:sp>
        <p:nvSpPr>
          <p:cNvPr id="312" name="Präsentieren Sie Ihre Ergebnisse"/>
          <p:cNvSpPr/>
          <p:nvPr/>
        </p:nvSpPr>
        <p:spPr>
          <a:xfrm>
            <a:off x="1229394" y="6060403"/>
            <a:ext cx="461562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Präsentieren Sie Ihre Ergebnisse</a:t>
            </a:r>
          </a:p>
        </p:txBody>
      </p:sp>
      <p:sp>
        <p:nvSpPr>
          <p:cNvPr id="313" name="1"/>
          <p:cNvSpPr/>
          <p:nvPr/>
        </p:nvSpPr>
        <p:spPr>
          <a:xfrm>
            <a:off x="249316" y="3319190"/>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1</a:t>
            </a:r>
          </a:p>
        </p:txBody>
      </p:sp>
      <p:sp>
        <p:nvSpPr>
          <p:cNvPr id="314" name="2"/>
          <p:cNvSpPr/>
          <p:nvPr/>
        </p:nvSpPr>
        <p:spPr>
          <a:xfrm>
            <a:off x="6787841" y="3275110"/>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2</a:t>
            </a:r>
          </a:p>
        </p:txBody>
      </p:sp>
      <p:sp>
        <p:nvSpPr>
          <p:cNvPr id="315" name="Dreieck"/>
          <p:cNvSpPr/>
          <p:nvPr/>
        </p:nvSpPr>
        <p:spPr>
          <a:xfrm rot="5400000">
            <a:off x="6254554" y="3490426"/>
            <a:ext cx="993083" cy="374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lgn="l">
              <a:defRPr sz="3400">
                <a:solidFill>
                  <a:srgbClr val="262626"/>
                </a:solidFill>
                <a:latin typeface="Arial"/>
                <a:ea typeface="Arial"/>
                <a:cs typeface="Arial"/>
                <a:sym typeface="Arial"/>
              </a:defRPr>
            </a:pPr>
          </a:p>
        </p:txBody>
      </p:sp>
      <p:sp>
        <p:nvSpPr>
          <p:cNvPr id="316" name="3"/>
          <p:cNvSpPr/>
          <p:nvPr/>
        </p:nvSpPr>
        <p:spPr>
          <a:xfrm>
            <a:off x="249316" y="7256754"/>
            <a:ext cx="545422" cy="716696"/>
          </a:xfrm>
          <a:prstGeom prst="roundRect">
            <a:avLst>
              <a:gd name="adj" fmla="val 19710"/>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FFFFFF">
                    <a:alpha val="72000"/>
                  </a:srgbClr>
                </a:solidFill>
                <a:latin typeface="Arial"/>
                <a:ea typeface="Arial"/>
                <a:cs typeface="Arial"/>
                <a:sym typeface="Arial"/>
              </a:defRPr>
            </a:lvl1pPr>
          </a:lstStyle>
          <a:p>
            <a:pPr/>
            <a:r>
              <a:t>3</a:t>
            </a:r>
          </a:p>
        </p:txBody>
      </p:sp>
      <p:sp>
        <p:nvSpPr>
          <p:cNvPr id="317" name="Ziel der Übung ist es, das Versuchsdesign (sowie Ergebnisse) zu verstehen…"/>
          <p:cNvSpPr/>
          <p:nvPr/>
        </p:nvSpPr>
        <p:spPr>
          <a:xfrm>
            <a:off x="6940587" y="6233848"/>
            <a:ext cx="6042614" cy="277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508000" marR="127000" indent="-381000" algn="l" defTabSz="1300480">
              <a:spcBef>
                <a:spcPts val="1000"/>
              </a:spcBef>
              <a:buClr>
                <a:schemeClr val="accent5"/>
              </a:buClr>
              <a:buSzPct val="70000"/>
              <a:buFont typeface="Arial"/>
              <a:buChar char="▶︎"/>
              <a:defRPr sz="2100"/>
            </a:pPr>
            <a:r>
              <a:rPr>
                <a:latin typeface="Roboto Condensed Bold"/>
                <a:ea typeface="Roboto Condensed Bold"/>
                <a:cs typeface="Roboto Condensed Bold"/>
                <a:sym typeface="Roboto Condensed Bold"/>
              </a:rPr>
              <a:t>Ziel</a:t>
            </a:r>
            <a:r>
              <a:t> der Übung ist es, das </a:t>
            </a:r>
            <a:r>
              <a:rPr>
                <a:latin typeface="Roboto Condensed Bold"/>
                <a:ea typeface="Roboto Condensed Bold"/>
                <a:cs typeface="Roboto Condensed Bold"/>
                <a:sym typeface="Roboto Condensed Bold"/>
              </a:rPr>
              <a:t>Versuchsdesign</a:t>
            </a:r>
            <a:r>
              <a:t> (sowie Ergebnisse) zu </a:t>
            </a:r>
            <a:r>
              <a:rPr>
                <a:latin typeface="Roboto Condensed Bold"/>
                <a:ea typeface="Roboto Condensed Bold"/>
                <a:cs typeface="Roboto Condensed Bold"/>
                <a:sym typeface="Roboto Condensed Bold"/>
              </a:rPr>
              <a:t>verstehen</a:t>
            </a:r>
          </a:p>
          <a:p>
            <a:pPr marL="508000" marR="127000" indent="-381000" algn="l" defTabSz="1300480">
              <a:spcBef>
                <a:spcPts val="1000"/>
              </a:spcBef>
              <a:buClr>
                <a:schemeClr val="accent5"/>
              </a:buClr>
              <a:buSzPct val="70000"/>
              <a:buFont typeface="Arial"/>
              <a:buChar char="▶︎"/>
              <a:defRPr sz="2100"/>
            </a:pPr>
            <a:r>
              <a:t>ca. 4 Personen pro Gruppe</a:t>
            </a:r>
          </a:p>
          <a:p>
            <a:pPr marL="508000" marR="127000" indent="-381000" algn="l" defTabSz="1300480">
              <a:spcBef>
                <a:spcPts val="1000"/>
              </a:spcBef>
              <a:buClr>
                <a:schemeClr val="accent5"/>
              </a:buClr>
              <a:buSzPct val="70000"/>
              <a:buFont typeface="Arial"/>
              <a:buChar char="▶︎"/>
              <a:defRPr sz="2100"/>
            </a:pPr>
            <a:r>
              <a:t>45 Min. Vorbereitung </a:t>
            </a:r>
          </a:p>
          <a:p>
            <a:pPr marL="508000" marR="127000" indent="-381000" algn="l" defTabSz="1300480">
              <a:spcBef>
                <a:spcPts val="1000"/>
              </a:spcBef>
              <a:buClr>
                <a:schemeClr val="accent5"/>
              </a:buClr>
              <a:buSzPct val="70000"/>
              <a:buFont typeface="Arial"/>
              <a:buChar char="▶︎"/>
              <a:defRPr sz="2100"/>
            </a:pPr>
            <a:r>
              <a:t>Präsentation (ca. 3-5 Min. präsentieren)</a:t>
            </a:r>
          </a:p>
          <a:p>
            <a:pPr marL="508000" marR="127000" indent="-381000" algn="l" defTabSz="1300480">
              <a:spcBef>
                <a:spcPts val="1000"/>
              </a:spcBef>
              <a:buClr>
                <a:schemeClr val="accent5"/>
              </a:buClr>
              <a:buSzPct val="70000"/>
              <a:buFont typeface="Arial"/>
              <a:buChar char="▶︎"/>
              <a:defRPr sz="2100"/>
            </a:pPr>
            <a:r>
              <a:t>statistische Analysen und tiefere theoretische Überlegungen sind *</a:t>
            </a:r>
            <a:r>
              <a:rPr i="1"/>
              <a:t>nicht</a:t>
            </a:r>
            <a:r>
              <a:t>* Gegenstand der Übung!</a:t>
            </a:r>
          </a:p>
        </p:txBody>
      </p:sp>
      <p:sp>
        <p:nvSpPr>
          <p:cNvPr id="318" name="Spielregeln"/>
          <p:cNvSpPr/>
          <p:nvPr/>
        </p:nvSpPr>
        <p:spPr>
          <a:xfrm>
            <a:off x="9127999" y="5807616"/>
            <a:ext cx="1667791"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a:solidFill>
                  <a:srgbClr val="262626"/>
                </a:solidFill>
                <a:latin typeface="Arial"/>
                <a:ea typeface="Arial"/>
                <a:cs typeface="Arial"/>
                <a:sym typeface="Arial"/>
              </a:defRPr>
            </a:lvl1pPr>
          </a:lstStyle>
          <a:p>
            <a:pPr/>
            <a:r>
              <a:t>Spielregeln</a:t>
            </a:r>
          </a:p>
        </p:txBody>
      </p:sp>
      <p:sp>
        <p:nvSpPr>
          <p:cNvPr id="319" name="z. B. hier:"/>
          <p:cNvSpPr/>
          <p:nvPr/>
        </p:nvSpPr>
        <p:spPr>
          <a:xfrm>
            <a:off x="1251042" y="5392745"/>
            <a:ext cx="879907" cy="327432"/>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r">
              <a:defRPr sz="1400">
                <a:solidFill>
                  <a:schemeClr val="accent1"/>
                </a:solidFill>
                <a:latin typeface="Arial"/>
                <a:ea typeface="Arial"/>
                <a:cs typeface="Arial"/>
                <a:sym typeface="Arial"/>
              </a:defRPr>
            </a:lvl1pPr>
          </a:lstStyle>
          <a:p>
            <a:pPr/>
            <a:r>
              <a:t>z. B. hier:</a:t>
            </a:r>
          </a:p>
        </p:txBody>
      </p:sp>
      <p:sp>
        <p:nvSpPr>
          <p:cNvPr id="320" name="Dreieck"/>
          <p:cNvSpPr/>
          <p:nvPr/>
        </p:nvSpPr>
        <p:spPr>
          <a:xfrm rot="12661315">
            <a:off x="6159460" y="5496426"/>
            <a:ext cx="993083" cy="374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a:solidFill>
              <a:schemeClr val="accent1"/>
            </a:solidFill>
            <a:bevel/>
          </a:ln>
        </p:spPr>
        <p:txBody>
          <a:bodyPr lIns="65023" tIns="65023" rIns="65023" bIns="65023" anchor="ctr"/>
          <a:lstStyle/>
          <a:p>
            <a:pPr algn="l">
              <a:defRPr sz="3400">
                <a:solidFill>
                  <a:srgbClr val="262626"/>
                </a:solidFill>
                <a:latin typeface="Arial"/>
                <a:ea typeface="Arial"/>
                <a:cs typeface="Arial"/>
                <a:sym typeface="Arial"/>
              </a:defRPr>
            </a:pPr>
          </a:p>
        </p:txBody>
      </p:sp>
      <p:sp>
        <p:nvSpPr>
          <p:cNvPr id="321" name="Saxophon"/>
          <p:cNvSpPr/>
          <p:nvPr/>
        </p:nvSpPr>
        <p:spPr>
          <a:xfrm>
            <a:off x="1262021" y="6862646"/>
            <a:ext cx="857949" cy="1504912"/>
          </a:xfrm>
          <a:custGeom>
            <a:avLst/>
            <a:gdLst/>
            <a:ahLst/>
            <a:cxnLst>
              <a:cxn ang="0">
                <a:pos x="wd2" y="hd2"/>
              </a:cxn>
              <a:cxn ang="5400000">
                <a:pos x="wd2" y="hd2"/>
              </a:cxn>
              <a:cxn ang="10800000">
                <a:pos x="wd2" y="hd2"/>
              </a:cxn>
              <a:cxn ang="16200000">
                <a:pos x="wd2" y="hd2"/>
              </a:cxn>
            </a:cxnLst>
            <a:rect l="0" t="0" r="r" b="b"/>
            <a:pathLst>
              <a:path w="21562" h="20742" fill="norm" stroke="1" extrusionOk="0">
                <a:moveTo>
                  <a:pt x="9982" y="0"/>
                </a:moveTo>
                <a:cubicBezTo>
                  <a:pt x="9068" y="-4"/>
                  <a:pt x="8399" y="271"/>
                  <a:pt x="7187" y="579"/>
                </a:cubicBezTo>
                <a:cubicBezTo>
                  <a:pt x="6336" y="796"/>
                  <a:pt x="5493" y="775"/>
                  <a:pt x="4945" y="718"/>
                </a:cubicBezTo>
                <a:cubicBezTo>
                  <a:pt x="4907" y="713"/>
                  <a:pt x="4888" y="698"/>
                  <a:pt x="4897" y="677"/>
                </a:cubicBezTo>
                <a:lnTo>
                  <a:pt x="4906" y="661"/>
                </a:lnTo>
                <a:cubicBezTo>
                  <a:pt x="4916" y="640"/>
                  <a:pt x="4897" y="624"/>
                  <a:pt x="4859" y="619"/>
                </a:cubicBezTo>
                <a:lnTo>
                  <a:pt x="1893" y="282"/>
                </a:lnTo>
                <a:cubicBezTo>
                  <a:pt x="1855" y="277"/>
                  <a:pt x="1818" y="288"/>
                  <a:pt x="1799" y="303"/>
                </a:cubicBezTo>
                <a:cubicBezTo>
                  <a:pt x="1761" y="339"/>
                  <a:pt x="1647" y="397"/>
                  <a:pt x="1279" y="402"/>
                </a:cubicBezTo>
                <a:cubicBezTo>
                  <a:pt x="787" y="407"/>
                  <a:pt x="275" y="423"/>
                  <a:pt x="67" y="428"/>
                </a:cubicBezTo>
                <a:cubicBezTo>
                  <a:pt x="11" y="428"/>
                  <a:pt x="-17" y="463"/>
                  <a:pt x="11" y="489"/>
                </a:cubicBezTo>
                <a:cubicBezTo>
                  <a:pt x="144" y="598"/>
                  <a:pt x="644" y="832"/>
                  <a:pt x="2487" y="1060"/>
                </a:cubicBezTo>
                <a:cubicBezTo>
                  <a:pt x="2534" y="1065"/>
                  <a:pt x="2573" y="1092"/>
                  <a:pt x="2564" y="1123"/>
                </a:cubicBezTo>
                <a:lnTo>
                  <a:pt x="2543" y="1170"/>
                </a:lnTo>
                <a:cubicBezTo>
                  <a:pt x="2534" y="1196"/>
                  <a:pt x="2498" y="1210"/>
                  <a:pt x="2460" y="1210"/>
                </a:cubicBezTo>
                <a:cubicBezTo>
                  <a:pt x="2271" y="1210"/>
                  <a:pt x="2119" y="1241"/>
                  <a:pt x="2100" y="1293"/>
                </a:cubicBezTo>
                <a:cubicBezTo>
                  <a:pt x="2072" y="1366"/>
                  <a:pt x="2307" y="1454"/>
                  <a:pt x="2629" y="1491"/>
                </a:cubicBezTo>
                <a:cubicBezTo>
                  <a:pt x="2950" y="1527"/>
                  <a:pt x="3224" y="1495"/>
                  <a:pt x="3252" y="1423"/>
                </a:cubicBezTo>
                <a:cubicBezTo>
                  <a:pt x="3271" y="1371"/>
                  <a:pt x="3159" y="1315"/>
                  <a:pt x="2989" y="1274"/>
                </a:cubicBezTo>
                <a:cubicBezTo>
                  <a:pt x="2951" y="1263"/>
                  <a:pt x="2924" y="1236"/>
                  <a:pt x="2933" y="1215"/>
                </a:cubicBezTo>
                <a:lnTo>
                  <a:pt x="2951" y="1170"/>
                </a:lnTo>
                <a:cubicBezTo>
                  <a:pt x="2960" y="1144"/>
                  <a:pt x="3006" y="1123"/>
                  <a:pt x="3063" y="1128"/>
                </a:cubicBezTo>
                <a:cubicBezTo>
                  <a:pt x="3167" y="1138"/>
                  <a:pt x="3280" y="1148"/>
                  <a:pt x="3394" y="1163"/>
                </a:cubicBezTo>
                <a:cubicBezTo>
                  <a:pt x="3432" y="1169"/>
                  <a:pt x="3460" y="1159"/>
                  <a:pt x="3488" y="1149"/>
                </a:cubicBezTo>
                <a:cubicBezTo>
                  <a:pt x="3668" y="1055"/>
                  <a:pt x="4417" y="1137"/>
                  <a:pt x="4643" y="1163"/>
                </a:cubicBezTo>
                <a:cubicBezTo>
                  <a:pt x="4681" y="1169"/>
                  <a:pt x="4708" y="1158"/>
                  <a:pt x="4717" y="1137"/>
                </a:cubicBezTo>
                <a:lnTo>
                  <a:pt x="4729" y="1118"/>
                </a:lnTo>
                <a:cubicBezTo>
                  <a:pt x="4739" y="1097"/>
                  <a:pt x="4765" y="1087"/>
                  <a:pt x="4803" y="1092"/>
                </a:cubicBezTo>
                <a:cubicBezTo>
                  <a:pt x="6646" y="1310"/>
                  <a:pt x="7810" y="910"/>
                  <a:pt x="8954" y="666"/>
                </a:cubicBezTo>
                <a:cubicBezTo>
                  <a:pt x="10182" y="407"/>
                  <a:pt x="11429" y="837"/>
                  <a:pt x="11429" y="1526"/>
                </a:cubicBezTo>
                <a:cubicBezTo>
                  <a:pt x="11429" y="1563"/>
                  <a:pt x="11430" y="1641"/>
                  <a:pt x="11420" y="1750"/>
                </a:cubicBezTo>
                <a:cubicBezTo>
                  <a:pt x="11420" y="1771"/>
                  <a:pt x="11393" y="1786"/>
                  <a:pt x="11355" y="1786"/>
                </a:cubicBezTo>
                <a:lnTo>
                  <a:pt x="11261" y="1786"/>
                </a:lnTo>
                <a:cubicBezTo>
                  <a:pt x="11232" y="1786"/>
                  <a:pt x="11214" y="1781"/>
                  <a:pt x="11205" y="1771"/>
                </a:cubicBezTo>
                <a:cubicBezTo>
                  <a:pt x="11129" y="1724"/>
                  <a:pt x="11015" y="1692"/>
                  <a:pt x="10883" y="1708"/>
                </a:cubicBezTo>
                <a:cubicBezTo>
                  <a:pt x="10760" y="1723"/>
                  <a:pt x="10654" y="1776"/>
                  <a:pt x="10626" y="1844"/>
                </a:cubicBezTo>
                <a:cubicBezTo>
                  <a:pt x="10597" y="1911"/>
                  <a:pt x="10636" y="1972"/>
                  <a:pt x="10711" y="2014"/>
                </a:cubicBezTo>
                <a:cubicBezTo>
                  <a:pt x="10730" y="2024"/>
                  <a:pt x="10741" y="2041"/>
                  <a:pt x="10741" y="2051"/>
                </a:cubicBezTo>
                <a:lnTo>
                  <a:pt x="10552" y="4212"/>
                </a:lnTo>
                <a:cubicBezTo>
                  <a:pt x="10552" y="4228"/>
                  <a:pt x="10532" y="4238"/>
                  <a:pt x="10513" y="4243"/>
                </a:cubicBezTo>
                <a:cubicBezTo>
                  <a:pt x="10419" y="4285"/>
                  <a:pt x="10373" y="4347"/>
                  <a:pt x="10401" y="4420"/>
                </a:cubicBezTo>
                <a:cubicBezTo>
                  <a:pt x="10429" y="4487"/>
                  <a:pt x="10523" y="4544"/>
                  <a:pt x="10646" y="4559"/>
                </a:cubicBezTo>
                <a:cubicBezTo>
                  <a:pt x="10769" y="4575"/>
                  <a:pt x="10872" y="4555"/>
                  <a:pt x="10948" y="4514"/>
                </a:cubicBezTo>
                <a:cubicBezTo>
                  <a:pt x="10966" y="4503"/>
                  <a:pt x="10997" y="4498"/>
                  <a:pt x="11015" y="4498"/>
                </a:cubicBezTo>
                <a:lnTo>
                  <a:pt x="11128" y="4502"/>
                </a:lnTo>
                <a:cubicBezTo>
                  <a:pt x="11166" y="4502"/>
                  <a:pt x="11193" y="4524"/>
                  <a:pt x="11193" y="4540"/>
                </a:cubicBezTo>
                <a:cubicBezTo>
                  <a:pt x="11164" y="4929"/>
                  <a:pt x="11118" y="5338"/>
                  <a:pt x="11089" y="5784"/>
                </a:cubicBezTo>
                <a:cubicBezTo>
                  <a:pt x="11089" y="5810"/>
                  <a:pt x="11062" y="5820"/>
                  <a:pt x="11024" y="5815"/>
                </a:cubicBezTo>
                <a:cubicBezTo>
                  <a:pt x="10996" y="5815"/>
                  <a:pt x="10987" y="5810"/>
                  <a:pt x="10968" y="5810"/>
                </a:cubicBezTo>
                <a:cubicBezTo>
                  <a:pt x="10618" y="5800"/>
                  <a:pt x="10314" y="6042"/>
                  <a:pt x="10286" y="6348"/>
                </a:cubicBezTo>
                <a:cubicBezTo>
                  <a:pt x="10267" y="6545"/>
                  <a:pt x="10361" y="6722"/>
                  <a:pt x="10522" y="6826"/>
                </a:cubicBezTo>
                <a:cubicBezTo>
                  <a:pt x="10551" y="6841"/>
                  <a:pt x="10552" y="6867"/>
                  <a:pt x="10543" y="6882"/>
                </a:cubicBezTo>
                <a:cubicBezTo>
                  <a:pt x="10505" y="6939"/>
                  <a:pt x="10475" y="7007"/>
                  <a:pt x="10466" y="7080"/>
                </a:cubicBezTo>
                <a:cubicBezTo>
                  <a:pt x="10447" y="7407"/>
                  <a:pt x="10741" y="7500"/>
                  <a:pt x="10883" y="7526"/>
                </a:cubicBezTo>
                <a:cubicBezTo>
                  <a:pt x="10930" y="7536"/>
                  <a:pt x="10956" y="7556"/>
                  <a:pt x="10956" y="7582"/>
                </a:cubicBezTo>
                <a:cubicBezTo>
                  <a:pt x="10947" y="7753"/>
                  <a:pt x="10902" y="8349"/>
                  <a:pt x="10874" y="8707"/>
                </a:cubicBezTo>
                <a:cubicBezTo>
                  <a:pt x="10874" y="8727"/>
                  <a:pt x="10844" y="8744"/>
                  <a:pt x="10806" y="8749"/>
                </a:cubicBezTo>
                <a:cubicBezTo>
                  <a:pt x="10560" y="8775"/>
                  <a:pt x="10361" y="8950"/>
                  <a:pt x="10342" y="9173"/>
                </a:cubicBezTo>
                <a:cubicBezTo>
                  <a:pt x="10323" y="9391"/>
                  <a:pt x="10513" y="9579"/>
                  <a:pt x="10750" y="9625"/>
                </a:cubicBezTo>
                <a:cubicBezTo>
                  <a:pt x="10787" y="9630"/>
                  <a:pt x="10806" y="9652"/>
                  <a:pt x="10806" y="9672"/>
                </a:cubicBezTo>
                <a:cubicBezTo>
                  <a:pt x="10721" y="10766"/>
                  <a:pt x="10636" y="11879"/>
                  <a:pt x="10561" y="12932"/>
                </a:cubicBezTo>
                <a:cubicBezTo>
                  <a:pt x="10561" y="12932"/>
                  <a:pt x="10531" y="13161"/>
                  <a:pt x="10200" y="13224"/>
                </a:cubicBezTo>
                <a:cubicBezTo>
                  <a:pt x="10011" y="13260"/>
                  <a:pt x="9766" y="13239"/>
                  <a:pt x="9757" y="13436"/>
                </a:cubicBezTo>
                <a:cubicBezTo>
                  <a:pt x="9738" y="13633"/>
                  <a:pt x="9730" y="14006"/>
                  <a:pt x="9692" y="14364"/>
                </a:cubicBezTo>
                <a:cubicBezTo>
                  <a:pt x="9664" y="14629"/>
                  <a:pt x="9926" y="14566"/>
                  <a:pt x="10200" y="14633"/>
                </a:cubicBezTo>
                <a:cubicBezTo>
                  <a:pt x="10418" y="14685"/>
                  <a:pt x="10436" y="14819"/>
                  <a:pt x="10436" y="14876"/>
                </a:cubicBezTo>
                <a:cubicBezTo>
                  <a:pt x="10436" y="14886"/>
                  <a:pt x="10436" y="14892"/>
                  <a:pt x="10436" y="14902"/>
                </a:cubicBezTo>
                <a:cubicBezTo>
                  <a:pt x="10427" y="14995"/>
                  <a:pt x="10428" y="15089"/>
                  <a:pt x="10419" y="15182"/>
                </a:cubicBezTo>
                <a:cubicBezTo>
                  <a:pt x="10419" y="15203"/>
                  <a:pt x="10370" y="15209"/>
                  <a:pt x="10342" y="15194"/>
                </a:cubicBezTo>
                <a:cubicBezTo>
                  <a:pt x="9699" y="14711"/>
                  <a:pt x="9020" y="15100"/>
                  <a:pt x="8850" y="15194"/>
                </a:cubicBezTo>
                <a:cubicBezTo>
                  <a:pt x="8708" y="15271"/>
                  <a:pt x="8887" y="15380"/>
                  <a:pt x="9057" y="15307"/>
                </a:cubicBezTo>
                <a:cubicBezTo>
                  <a:pt x="9700" y="14954"/>
                  <a:pt x="10023" y="15270"/>
                  <a:pt x="10023" y="15395"/>
                </a:cubicBezTo>
                <a:cubicBezTo>
                  <a:pt x="10023" y="15509"/>
                  <a:pt x="10022" y="15659"/>
                  <a:pt x="9993" y="15991"/>
                </a:cubicBezTo>
                <a:cubicBezTo>
                  <a:pt x="9993" y="16011"/>
                  <a:pt x="9964" y="16032"/>
                  <a:pt x="9917" y="16043"/>
                </a:cubicBezTo>
                <a:cubicBezTo>
                  <a:pt x="9775" y="16068"/>
                  <a:pt x="9775" y="16153"/>
                  <a:pt x="9775" y="16153"/>
                </a:cubicBezTo>
                <a:cubicBezTo>
                  <a:pt x="9775" y="16153"/>
                  <a:pt x="9757" y="16443"/>
                  <a:pt x="9757" y="16754"/>
                </a:cubicBezTo>
                <a:cubicBezTo>
                  <a:pt x="9757" y="16857"/>
                  <a:pt x="9831" y="16909"/>
                  <a:pt x="10011" y="16909"/>
                </a:cubicBezTo>
                <a:cubicBezTo>
                  <a:pt x="10106" y="16909"/>
                  <a:pt x="10182" y="16909"/>
                  <a:pt x="10239" y="16909"/>
                </a:cubicBezTo>
                <a:cubicBezTo>
                  <a:pt x="10276" y="16909"/>
                  <a:pt x="10315" y="16929"/>
                  <a:pt x="10315" y="16950"/>
                </a:cubicBezTo>
                <a:cubicBezTo>
                  <a:pt x="10287" y="17582"/>
                  <a:pt x="10268" y="18107"/>
                  <a:pt x="10268" y="18491"/>
                </a:cubicBezTo>
                <a:cubicBezTo>
                  <a:pt x="10278" y="21596"/>
                  <a:pt x="17753" y="21336"/>
                  <a:pt x="17763" y="18651"/>
                </a:cubicBezTo>
                <a:cubicBezTo>
                  <a:pt x="17772" y="16168"/>
                  <a:pt x="17519" y="13596"/>
                  <a:pt x="19107" y="12269"/>
                </a:cubicBezTo>
                <a:cubicBezTo>
                  <a:pt x="19674" y="11798"/>
                  <a:pt x="20439" y="11724"/>
                  <a:pt x="20921" y="11735"/>
                </a:cubicBezTo>
                <a:cubicBezTo>
                  <a:pt x="20996" y="11735"/>
                  <a:pt x="21062" y="11756"/>
                  <a:pt x="21119" y="11782"/>
                </a:cubicBezTo>
                <a:lnTo>
                  <a:pt x="21252" y="11850"/>
                </a:lnTo>
                <a:cubicBezTo>
                  <a:pt x="21289" y="11870"/>
                  <a:pt x="21337" y="11876"/>
                  <a:pt x="21384" y="11876"/>
                </a:cubicBezTo>
                <a:cubicBezTo>
                  <a:pt x="21432" y="11876"/>
                  <a:pt x="21488" y="11864"/>
                  <a:pt x="21526" y="11843"/>
                </a:cubicBezTo>
                <a:cubicBezTo>
                  <a:pt x="21583" y="11786"/>
                  <a:pt x="21572" y="11724"/>
                  <a:pt x="21497" y="11683"/>
                </a:cubicBezTo>
                <a:lnTo>
                  <a:pt x="16430" y="9060"/>
                </a:lnTo>
                <a:cubicBezTo>
                  <a:pt x="16345" y="9018"/>
                  <a:pt x="16213" y="9024"/>
                  <a:pt x="16147" y="9076"/>
                </a:cubicBezTo>
                <a:cubicBezTo>
                  <a:pt x="16090" y="9118"/>
                  <a:pt x="16110" y="9179"/>
                  <a:pt x="16185" y="9211"/>
                </a:cubicBezTo>
                <a:lnTo>
                  <a:pt x="16422" y="9335"/>
                </a:lnTo>
                <a:cubicBezTo>
                  <a:pt x="16450" y="9351"/>
                  <a:pt x="16468" y="9371"/>
                  <a:pt x="16478" y="9392"/>
                </a:cubicBezTo>
                <a:cubicBezTo>
                  <a:pt x="16591" y="9620"/>
                  <a:pt x="16658" y="9961"/>
                  <a:pt x="16280" y="10262"/>
                </a:cubicBezTo>
                <a:cubicBezTo>
                  <a:pt x="15041" y="10983"/>
                  <a:pt x="14550" y="12336"/>
                  <a:pt x="14531" y="13156"/>
                </a:cubicBezTo>
                <a:cubicBezTo>
                  <a:pt x="14521" y="13477"/>
                  <a:pt x="14559" y="18278"/>
                  <a:pt x="14540" y="18568"/>
                </a:cubicBezTo>
                <a:cubicBezTo>
                  <a:pt x="14521" y="19056"/>
                  <a:pt x="13236" y="19092"/>
                  <a:pt x="13246" y="18568"/>
                </a:cubicBezTo>
                <a:cubicBezTo>
                  <a:pt x="13246" y="18548"/>
                  <a:pt x="13246" y="18402"/>
                  <a:pt x="13237" y="18158"/>
                </a:cubicBezTo>
                <a:cubicBezTo>
                  <a:pt x="13237" y="18133"/>
                  <a:pt x="13272" y="18111"/>
                  <a:pt x="13320" y="18111"/>
                </a:cubicBezTo>
                <a:lnTo>
                  <a:pt x="13538" y="18111"/>
                </a:lnTo>
                <a:cubicBezTo>
                  <a:pt x="13576" y="18111"/>
                  <a:pt x="13614" y="18122"/>
                  <a:pt x="13633" y="18137"/>
                </a:cubicBezTo>
                <a:cubicBezTo>
                  <a:pt x="13708" y="18184"/>
                  <a:pt x="13832" y="18211"/>
                  <a:pt x="13955" y="18201"/>
                </a:cubicBezTo>
                <a:cubicBezTo>
                  <a:pt x="14078" y="18190"/>
                  <a:pt x="14192" y="18132"/>
                  <a:pt x="14230" y="18064"/>
                </a:cubicBezTo>
                <a:cubicBezTo>
                  <a:pt x="14267" y="17992"/>
                  <a:pt x="14230" y="17920"/>
                  <a:pt x="14135" y="17873"/>
                </a:cubicBezTo>
                <a:cubicBezTo>
                  <a:pt x="14097" y="17858"/>
                  <a:pt x="14076" y="17831"/>
                  <a:pt x="14076" y="17805"/>
                </a:cubicBezTo>
                <a:lnTo>
                  <a:pt x="14041" y="9199"/>
                </a:lnTo>
                <a:cubicBezTo>
                  <a:pt x="14041" y="9178"/>
                  <a:pt x="14068" y="9158"/>
                  <a:pt x="14106" y="9147"/>
                </a:cubicBezTo>
                <a:cubicBezTo>
                  <a:pt x="14247" y="9121"/>
                  <a:pt x="14389" y="9075"/>
                  <a:pt x="14351" y="8935"/>
                </a:cubicBezTo>
                <a:cubicBezTo>
                  <a:pt x="14322" y="8805"/>
                  <a:pt x="14143" y="8780"/>
                  <a:pt x="14020" y="8775"/>
                </a:cubicBezTo>
                <a:cubicBezTo>
                  <a:pt x="13973" y="8775"/>
                  <a:pt x="13935" y="8758"/>
                  <a:pt x="13925" y="8733"/>
                </a:cubicBezTo>
                <a:cubicBezTo>
                  <a:pt x="13812" y="8541"/>
                  <a:pt x="13587" y="8411"/>
                  <a:pt x="13332" y="8417"/>
                </a:cubicBezTo>
                <a:cubicBezTo>
                  <a:pt x="13218" y="8417"/>
                  <a:pt x="13113" y="8447"/>
                  <a:pt x="13018" y="8499"/>
                </a:cubicBezTo>
                <a:cubicBezTo>
                  <a:pt x="12999" y="8510"/>
                  <a:pt x="12962" y="8505"/>
                  <a:pt x="12962" y="8490"/>
                </a:cubicBezTo>
                <a:cubicBezTo>
                  <a:pt x="12962" y="8417"/>
                  <a:pt x="12963" y="8350"/>
                  <a:pt x="12953" y="8277"/>
                </a:cubicBezTo>
                <a:cubicBezTo>
                  <a:pt x="12953" y="8267"/>
                  <a:pt x="12982" y="8256"/>
                  <a:pt x="13001" y="8261"/>
                </a:cubicBezTo>
                <a:cubicBezTo>
                  <a:pt x="13067" y="8287"/>
                  <a:pt x="13141" y="8304"/>
                  <a:pt x="13216" y="8298"/>
                </a:cubicBezTo>
                <a:cubicBezTo>
                  <a:pt x="13490" y="8293"/>
                  <a:pt x="13699" y="8090"/>
                  <a:pt x="13680" y="7846"/>
                </a:cubicBezTo>
                <a:cubicBezTo>
                  <a:pt x="13671" y="7706"/>
                  <a:pt x="13587" y="7587"/>
                  <a:pt x="13473" y="7509"/>
                </a:cubicBezTo>
                <a:cubicBezTo>
                  <a:pt x="13445" y="7489"/>
                  <a:pt x="13445" y="7464"/>
                  <a:pt x="13473" y="7443"/>
                </a:cubicBezTo>
                <a:cubicBezTo>
                  <a:pt x="13596" y="7360"/>
                  <a:pt x="13660" y="7225"/>
                  <a:pt x="13651" y="7080"/>
                </a:cubicBezTo>
                <a:cubicBezTo>
                  <a:pt x="13641" y="6940"/>
                  <a:pt x="13558" y="6814"/>
                  <a:pt x="13435" y="6737"/>
                </a:cubicBezTo>
                <a:cubicBezTo>
                  <a:pt x="13407" y="6716"/>
                  <a:pt x="13407" y="6691"/>
                  <a:pt x="13435" y="6670"/>
                </a:cubicBezTo>
                <a:cubicBezTo>
                  <a:pt x="13548" y="6587"/>
                  <a:pt x="13625" y="6458"/>
                  <a:pt x="13615" y="6307"/>
                </a:cubicBezTo>
                <a:cubicBezTo>
                  <a:pt x="13596" y="6064"/>
                  <a:pt x="13358" y="5871"/>
                  <a:pt x="13083" y="5876"/>
                </a:cubicBezTo>
                <a:cubicBezTo>
                  <a:pt x="13036" y="5876"/>
                  <a:pt x="13001" y="5882"/>
                  <a:pt x="12953" y="5897"/>
                </a:cubicBezTo>
                <a:cubicBezTo>
                  <a:pt x="12925" y="5908"/>
                  <a:pt x="12885" y="5892"/>
                  <a:pt x="12885" y="5876"/>
                </a:cubicBezTo>
                <a:cubicBezTo>
                  <a:pt x="12867" y="5135"/>
                  <a:pt x="12857" y="4461"/>
                  <a:pt x="12838" y="3911"/>
                </a:cubicBezTo>
                <a:cubicBezTo>
                  <a:pt x="12838" y="3885"/>
                  <a:pt x="12868" y="3875"/>
                  <a:pt x="12906" y="3880"/>
                </a:cubicBezTo>
                <a:cubicBezTo>
                  <a:pt x="12934" y="3886"/>
                  <a:pt x="12952" y="3885"/>
                  <a:pt x="12971" y="3885"/>
                </a:cubicBezTo>
                <a:cubicBezTo>
                  <a:pt x="13207" y="3880"/>
                  <a:pt x="13388" y="3710"/>
                  <a:pt x="13379" y="3503"/>
                </a:cubicBezTo>
                <a:cubicBezTo>
                  <a:pt x="13369" y="3295"/>
                  <a:pt x="13168" y="3128"/>
                  <a:pt x="12942" y="3133"/>
                </a:cubicBezTo>
                <a:cubicBezTo>
                  <a:pt x="12932" y="3133"/>
                  <a:pt x="12925" y="3135"/>
                  <a:pt x="12906" y="3140"/>
                </a:cubicBezTo>
                <a:cubicBezTo>
                  <a:pt x="12802" y="3171"/>
                  <a:pt x="12820" y="3098"/>
                  <a:pt x="12820" y="3098"/>
                </a:cubicBezTo>
                <a:cubicBezTo>
                  <a:pt x="12820" y="3098"/>
                  <a:pt x="12810" y="3035"/>
                  <a:pt x="12877" y="3056"/>
                </a:cubicBezTo>
                <a:cubicBezTo>
                  <a:pt x="12895" y="3061"/>
                  <a:pt x="12923" y="3062"/>
                  <a:pt x="12933" y="3062"/>
                </a:cubicBezTo>
                <a:cubicBezTo>
                  <a:pt x="13169" y="3057"/>
                  <a:pt x="13341" y="2886"/>
                  <a:pt x="13332" y="2678"/>
                </a:cubicBezTo>
                <a:cubicBezTo>
                  <a:pt x="13322" y="2471"/>
                  <a:pt x="13112" y="2305"/>
                  <a:pt x="12885" y="2310"/>
                </a:cubicBezTo>
                <a:cubicBezTo>
                  <a:pt x="12857" y="2310"/>
                  <a:pt x="12831" y="2315"/>
                  <a:pt x="12812" y="2320"/>
                </a:cubicBezTo>
                <a:cubicBezTo>
                  <a:pt x="12821" y="1107"/>
                  <a:pt x="12516" y="387"/>
                  <a:pt x="11004" y="107"/>
                </a:cubicBezTo>
                <a:cubicBezTo>
                  <a:pt x="10616" y="34"/>
                  <a:pt x="10286" y="2"/>
                  <a:pt x="9982" y="0"/>
                </a:cubicBezTo>
                <a:close/>
                <a:moveTo>
                  <a:pt x="11231" y="1978"/>
                </a:moveTo>
                <a:lnTo>
                  <a:pt x="11326" y="1978"/>
                </a:lnTo>
                <a:cubicBezTo>
                  <a:pt x="11363" y="1978"/>
                  <a:pt x="11394" y="1993"/>
                  <a:pt x="11394" y="2014"/>
                </a:cubicBezTo>
                <a:cubicBezTo>
                  <a:pt x="11365" y="2501"/>
                  <a:pt x="11298" y="3279"/>
                  <a:pt x="11222" y="4248"/>
                </a:cubicBezTo>
                <a:cubicBezTo>
                  <a:pt x="11222" y="4269"/>
                  <a:pt x="11183" y="4285"/>
                  <a:pt x="11145" y="4285"/>
                </a:cubicBezTo>
                <a:lnTo>
                  <a:pt x="11033" y="4280"/>
                </a:lnTo>
                <a:cubicBezTo>
                  <a:pt x="11005" y="4280"/>
                  <a:pt x="10987" y="4270"/>
                  <a:pt x="10968" y="4259"/>
                </a:cubicBezTo>
                <a:cubicBezTo>
                  <a:pt x="10959" y="4254"/>
                  <a:pt x="10948" y="4248"/>
                  <a:pt x="10939" y="4243"/>
                </a:cubicBezTo>
                <a:cubicBezTo>
                  <a:pt x="10920" y="4233"/>
                  <a:pt x="10909" y="4223"/>
                  <a:pt x="10909" y="4208"/>
                </a:cubicBezTo>
                <a:lnTo>
                  <a:pt x="11098" y="2045"/>
                </a:lnTo>
                <a:cubicBezTo>
                  <a:pt x="11098" y="2029"/>
                  <a:pt x="11118" y="2019"/>
                  <a:pt x="11137" y="2009"/>
                </a:cubicBezTo>
                <a:cubicBezTo>
                  <a:pt x="11146" y="2004"/>
                  <a:pt x="11157" y="1998"/>
                  <a:pt x="11166" y="1993"/>
                </a:cubicBezTo>
                <a:cubicBezTo>
                  <a:pt x="11185" y="1983"/>
                  <a:pt x="11203" y="1978"/>
                  <a:pt x="11231" y="1978"/>
                </a:cubicBezTo>
                <a:close/>
                <a:moveTo>
                  <a:pt x="13066" y="10724"/>
                </a:moveTo>
                <a:cubicBezTo>
                  <a:pt x="13160" y="10770"/>
                  <a:pt x="13265" y="10792"/>
                  <a:pt x="13379" y="10792"/>
                </a:cubicBezTo>
                <a:cubicBezTo>
                  <a:pt x="13464" y="10792"/>
                  <a:pt x="13537" y="10776"/>
                  <a:pt x="13603" y="10745"/>
                </a:cubicBezTo>
                <a:cubicBezTo>
                  <a:pt x="13622" y="10740"/>
                  <a:pt x="13651" y="10745"/>
                  <a:pt x="13651" y="10761"/>
                </a:cubicBezTo>
                <a:lnTo>
                  <a:pt x="13662" y="12668"/>
                </a:lnTo>
                <a:cubicBezTo>
                  <a:pt x="13662" y="12683"/>
                  <a:pt x="13613" y="12688"/>
                  <a:pt x="13603" y="12673"/>
                </a:cubicBezTo>
                <a:cubicBezTo>
                  <a:pt x="13480" y="12522"/>
                  <a:pt x="13358" y="12424"/>
                  <a:pt x="13131" y="12435"/>
                </a:cubicBezTo>
                <a:cubicBezTo>
                  <a:pt x="13102" y="12429"/>
                  <a:pt x="13075" y="12415"/>
                  <a:pt x="13066" y="12394"/>
                </a:cubicBezTo>
                <a:cubicBezTo>
                  <a:pt x="13066" y="12296"/>
                  <a:pt x="13057" y="12201"/>
                  <a:pt x="13057" y="12102"/>
                </a:cubicBezTo>
                <a:cubicBezTo>
                  <a:pt x="13057" y="12082"/>
                  <a:pt x="13066" y="12056"/>
                  <a:pt x="13104" y="12041"/>
                </a:cubicBezTo>
                <a:cubicBezTo>
                  <a:pt x="13293" y="11942"/>
                  <a:pt x="13406" y="11756"/>
                  <a:pt x="13397" y="11543"/>
                </a:cubicBezTo>
                <a:cubicBezTo>
                  <a:pt x="13387" y="11346"/>
                  <a:pt x="13254" y="11175"/>
                  <a:pt x="13075" y="11082"/>
                </a:cubicBezTo>
                <a:cubicBezTo>
                  <a:pt x="13046" y="11066"/>
                  <a:pt x="13027" y="11046"/>
                  <a:pt x="13027" y="11025"/>
                </a:cubicBezTo>
                <a:cubicBezTo>
                  <a:pt x="13027" y="10927"/>
                  <a:pt x="13018" y="10834"/>
                  <a:pt x="13018" y="10735"/>
                </a:cubicBezTo>
                <a:cubicBezTo>
                  <a:pt x="13018" y="10719"/>
                  <a:pt x="13047" y="10713"/>
                  <a:pt x="13066" y="10724"/>
                </a:cubicBezTo>
                <a:close/>
                <a:moveTo>
                  <a:pt x="13633" y="13321"/>
                </a:moveTo>
                <a:cubicBezTo>
                  <a:pt x="13642" y="13310"/>
                  <a:pt x="13680" y="13312"/>
                  <a:pt x="13680" y="13327"/>
                </a:cubicBezTo>
                <a:lnTo>
                  <a:pt x="13680" y="13912"/>
                </a:lnTo>
                <a:cubicBezTo>
                  <a:pt x="13680" y="13928"/>
                  <a:pt x="13642" y="13933"/>
                  <a:pt x="13633" y="13917"/>
                </a:cubicBezTo>
                <a:cubicBezTo>
                  <a:pt x="13548" y="13736"/>
                  <a:pt x="13265" y="13705"/>
                  <a:pt x="13151" y="13695"/>
                </a:cubicBezTo>
                <a:cubicBezTo>
                  <a:pt x="13104" y="13690"/>
                  <a:pt x="13104" y="13669"/>
                  <a:pt x="13104" y="13669"/>
                </a:cubicBezTo>
                <a:lnTo>
                  <a:pt x="13104" y="13575"/>
                </a:lnTo>
                <a:cubicBezTo>
                  <a:pt x="13104" y="13575"/>
                  <a:pt x="13104" y="13549"/>
                  <a:pt x="13151" y="13549"/>
                </a:cubicBezTo>
                <a:cubicBezTo>
                  <a:pt x="13350" y="13544"/>
                  <a:pt x="13529" y="13456"/>
                  <a:pt x="13633" y="13321"/>
                </a:cubicBezTo>
                <a:close/>
                <a:moveTo>
                  <a:pt x="13642" y="14617"/>
                </a:moveTo>
                <a:cubicBezTo>
                  <a:pt x="13651" y="14606"/>
                  <a:pt x="13689" y="14608"/>
                  <a:pt x="13689" y="14623"/>
                </a:cubicBezTo>
                <a:lnTo>
                  <a:pt x="13689" y="15250"/>
                </a:lnTo>
                <a:cubicBezTo>
                  <a:pt x="13689" y="15261"/>
                  <a:pt x="13660" y="15266"/>
                  <a:pt x="13651" y="15255"/>
                </a:cubicBezTo>
                <a:cubicBezTo>
                  <a:pt x="13528" y="15162"/>
                  <a:pt x="13377" y="15111"/>
                  <a:pt x="13216" y="15116"/>
                </a:cubicBezTo>
                <a:cubicBezTo>
                  <a:pt x="13160" y="15116"/>
                  <a:pt x="13160" y="15090"/>
                  <a:pt x="13160" y="15090"/>
                </a:cubicBezTo>
                <a:lnTo>
                  <a:pt x="13151" y="14845"/>
                </a:lnTo>
                <a:cubicBezTo>
                  <a:pt x="13142" y="14845"/>
                  <a:pt x="13132" y="14815"/>
                  <a:pt x="13199" y="14815"/>
                </a:cubicBezTo>
                <a:cubicBezTo>
                  <a:pt x="13388" y="14815"/>
                  <a:pt x="13528" y="14736"/>
                  <a:pt x="13642" y="14617"/>
                </a:cubicBezTo>
                <a:close/>
                <a:moveTo>
                  <a:pt x="13651" y="16115"/>
                </a:moveTo>
                <a:cubicBezTo>
                  <a:pt x="13660" y="16105"/>
                  <a:pt x="13689" y="16110"/>
                  <a:pt x="13689" y="16120"/>
                </a:cubicBezTo>
                <a:lnTo>
                  <a:pt x="13689" y="16546"/>
                </a:lnTo>
                <a:cubicBezTo>
                  <a:pt x="13689" y="16557"/>
                  <a:pt x="13660" y="16561"/>
                  <a:pt x="13651" y="16556"/>
                </a:cubicBezTo>
                <a:cubicBezTo>
                  <a:pt x="13537" y="16499"/>
                  <a:pt x="13405" y="16463"/>
                  <a:pt x="13264" y="16469"/>
                </a:cubicBezTo>
                <a:cubicBezTo>
                  <a:pt x="13254" y="16469"/>
                  <a:pt x="13246" y="16469"/>
                  <a:pt x="13237" y="16469"/>
                </a:cubicBezTo>
                <a:cubicBezTo>
                  <a:pt x="13218" y="16469"/>
                  <a:pt x="13190" y="16474"/>
                  <a:pt x="13190" y="16443"/>
                </a:cubicBezTo>
                <a:cubicBezTo>
                  <a:pt x="13190" y="16386"/>
                  <a:pt x="13178" y="16319"/>
                  <a:pt x="13178" y="16256"/>
                </a:cubicBezTo>
                <a:cubicBezTo>
                  <a:pt x="13178" y="16241"/>
                  <a:pt x="13197" y="16230"/>
                  <a:pt x="13225" y="16235"/>
                </a:cubicBezTo>
                <a:cubicBezTo>
                  <a:pt x="13244" y="16235"/>
                  <a:pt x="13265" y="16235"/>
                  <a:pt x="13284" y="16235"/>
                </a:cubicBezTo>
                <a:cubicBezTo>
                  <a:pt x="13426" y="16230"/>
                  <a:pt x="13547" y="16188"/>
                  <a:pt x="13651" y="16115"/>
                </a:cubicBezTo>
                <a:close/>
              </a:path>
            </a:pathLst>
          </a:custGeom>
          <a:solidFill>
            <a:srgbClr val="004A94"/>
          </a:solidFill>
          <a:ln w="12700">
            <a:miter lim="400000"/>
          </a:ln>
        </p:spPr>
        <p:txBody>
          <a:bodyPr lIns="65023" tIns="65023" rIns="65023" bIns="65023" anchor="ctr"/>
          <a:lstStyle/>
          <a:p>
            <a:pPr/>
          </a:p>
        </p:txBody>
      </p:sp>
      <p:sp>
        <p:nvSpPr>
          <p:cNvPr id="322" name="Fuß"/>
          <p:cNvSpPr/>
          <p:nvPr/>
        </p:nvSpPr>
        <p:spPr>
          <a:xfrm>
            <a:off x="2703240" y="7075810"/>
            <a:ext cx="1415188" cy="1079700"/>
          </a:xfrm>
          <a:custGeom>
            <a:avLst/>
            <a:gdLst/>
            <a:ahLst/>
            <a:cxnLst>
              <a:cxn ang="0">
                <a:pos x="wd2" y="hd2"/>
              </a:cxn>
              <a:cxn ang="5400000">
                <a:pos x="wd2" y="hd2"/>
              </a:cxn>
              <a:cxn ang="10800000">
                <a:pos x="wd2" y="hd2"/>
              </a:cxn>
              <a:cxn ang="16200000">
                <a:pos x="wd2" y="hd2"/>
              </a:cxn>
            </a:cxnLst>
            <a:rect l="0" t="0" r="r" b="b"/>
            <a:pathLst>
              <a:path w="21218" h="21600" fill="norm" stroke="1" extrusionOk="0">
                <a:moveTo>
                  <a:pt x="931" y="0"/>
                </a:moveTo>
                <a:cubicBezTo>
                  <a:pt x="931" y="0"/>
                  <a:pt x="1300" y="9242"/>
                  <a:pt x="1054" y="11433"/>
                </a:cubicBezTo>
                <a:cubicBezTo>
                  <a:pt x="807" y="13625"/>
                  <a:pt x="0" y="16274"/>
                  <a:pt x="0" y="17589"/>
                </a:cubicBezTo>
                <a:cubicBezTo>
                  <a:pt x="0" y="18904"/>
                  <a:pt x="206" y="21600"/>
                  <a:pt x="2873" y="21600"/>
                </a:cubicBezTo>
                <a:cubicBezTo>
                  <a:pt x="5431" y="21600"/>
                  <a:pt x="5944" y="19614"/>
                  <a:pt x="8758" y="20426"/>
                </a:cubicBezTo>
                <a:cubicBezTo>
                  <a:pt x="11449" y="21202"/>
                  <a:pt x="12478" y="21600"/>
                  <a:pt x="14614" y="21600"/>
                </a:cubicBezTo>
                <a:cubicBezTo>
                  <a:pt x="15671" y="21600"/>
                  <a:pt x="16755" y="20917"/>
                  <a:pt x="17302" y="20917"/>
                </a:cubicBezTo>
                <a:cubicBezTo>
                  <a:pt x="17862" y="20917"/>
                  <a:pt x="18585" y="21600"/>
                  <a:pt x="19406" y="21600"/>
                </a:cubicBezTo>
                <a:cubicBezTo>
                  <a:pt x="20841" y="21600"/>
                  <a:pt x="21600" y="20223"/>
                  <a:pt x="21025" y="18743"/>
                </a:cubicBezTo>
                <a:cubicBezTo>
                  <a:pt x="20081" y="18634"/>
                  <a:pt x="19573" y="18580"/>
                  <a:pt x="19573" y="18580"/>
                </a:cubicBezTo>
                <a:cubicBezTo>
                  <a:pt x="19573" y="18580"/>
                  <a:pt x="19559" y="17972"/>
                  <a:pt x="18637" y="17865"/>
                </a:cubicBezTo>
                <a:cubicBezTo>
                  <a:pt x="17570" y="17742"/>
                  <a:pt x="16685" y="17296"/>
                  <a:pt x="15827" y="16782"/>
                </a:cubicBezTo>
                <a:cubicBezTo>
                  <a:pt x="14666" y="16086"/>
                  <a:pt x="13680" y="14301"/>
                  <a:pt x="9550" y="12070"/>
                </a:cubicBezTo>
                <a:cubicBezTo>
                  <a:pt x="7580" y="11122"/>
                  <a:pt x="6854" y="9155"/>
                  <a:pt x="7788" y="0"/>
                </a:cubicBezTo>
                <a:cubicBezTo>
                  <a:pt x="6023" y="0"/>
                  <a:pt x="931" y="0"/>
                  <a:pt x="931" y="0"/>
                </a:cubicBezTo>
                <a:close/>
              </a:path>
            </a:pathLst>
          </a:custGeom>
          <a:solidFill>
            <a:srgbClr val="004A94"/>
          </a:solidFill>
          <a:ln w="12700">
            <a:miter lim="400000"/>
          </a:ln>
        </p:spPr>
        <p:txBody>
          <a:bodyPr lIns="65023" tIns="65023" rIns="65023" bIns="65023" anchor="ctr"/>
          <a:lstStyle/>
          <a:p>
            <a:pPr/>
          </a:p>
        </p:txBody>
      </p:sp>
      <p:sp>
        <p:nvSpPr>
          <p:cNvPr id="323" name="Megafon"/>
          <p:cNvSpPr/>
          <p:nvPr/>
        </p:nvSpPr>
        <p:spPr>
          <a:xfrm>
            <a:off x="4541381" y="7384536"/>
            <a:ext cx="1522623" cy="7713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8" y="0"/>
                </a:moveTo>
                <a:lnTo>
                  <a:pt x="1296" y="8342"/>
                </a:lnTo>
                <a:lnTo>
                  <a:pt x="1296" y="7965"/>
                </a:lnTo>
                <a:cubicBezTo>
                  <a:pt x="1296" y="7822"/>
                  <a:pt x="1235" y="7702"/>
                  <a:pt x="1163" y="7702"/>
                </a:cubicBezTo>
                <a:lnTo>
                  <a:pt x="132" y="7702"/>
                </a:lnTo>
                <a:cubicBezTo>
                  <a:pt x="59" y="7702"/>
                  <a:pt x="0" y="7822"/>
                  <a:pt x="0" y="7965"/>
                </a:cubicBezTo>
                <a:lnTo>
                  <a:pt x="0" y="13572"/>
                </a:lnTo>
                <a:cubicBezTo>
                  <a:pt x="0" y="13715"/>
                  <a:pt x="59" y="13831"/>
                  <a:pt x="132" y="13831"/>
                </a:cubicBezTo>
                <a:lnTo>
                  <a:pt x="1163" y="13831"/>
                </a:lnTo>
                <a:cubicBezTo>
                  <a:pt x="1235" y="13831"/>
                  <a:pt x="1296" y="13715"/>
                  <a:pt x="1296" y="13572"/>
                </a:cubicBezTo>
                <a:lnTo>
                  <a:pt x="1296" y="13258"/>
                </a:lnTo>
                <a:lnTo>
                  <a:pt x="4868" y="14871"/>
                </a:lnTo>
                <a:cubicBezTo>
                  <a:pt x="4831" y="15727"/>
                  <a:pt x="4856" y="17088"/>
                  <a:pt x="5246" y="18369"/>
                </a:cubicBezTo>
                <a:cubicBezTo>
                  <a:pt x="5666" y="19743"/>
                  <a:pt x="6385" y="20665"/>
                  <a:pt x="7391" y="21110"/>
                </a:cubicBezTo>
                <a:cubicBezTo>
                  <a:pt x="7411" y="21118"/>
                  <a:pt x="7709" y="21237"/>
                  <a:pt x="8130" y="21237"/>
                </a:cubicBezTo>
                <a:cubicBezTo>
                  <a:pt x="8379" y="21237"/>
                  <a:pt x="8670" y="21198"/>
                  <a:pt x="8972" y="21067"/>
                </a:cubicBezTo>
                <a:cubicBezTo>
                  <a:pt x="9689" y="20757"/>
                  <a:pt x="10583" y="19899"/>
                  <a:pt x="10999" y="17636"/>
                </a:cubicBezTo>
                <a:lnTo>
                  <a:pt x="19788" y="21600"/>
                </a:lnTo>
                <a:cubicBezTo>
                  <a:pt x="19788" y="21600"/>
                  <a:pt x="21349" y="19032"/>
                  <a:pt x="21600" y="10803"/>
                </a:cubicBezTo>
                <a:lnTo>
                  <a:pt x="21360" y="10800"/>
                </a:lnTo>
                <a:lnTo>
                  <a:pt x="21600" y="10797"/>
                </a:lnTo>
                <a:cubicBezTo>
                  <a:pt x="21349" y="2568"/>
                  <a:pt x="19788" y="0"/>
                  <a:pt x="19788" y="0"/>
                </a:cubicBezTo>
                <a:close/>
                <a:moveTo>
                  <a:pt x="5884" y="15327"/>
                </a:moveTo>
                <a:lnTo>
                  <a:pt x="9983" y="17176"/>
                </a:lnTo>
                <a:cubicBezTo>
                  <a:pt x="9401" y="19745"/>
                  <a:pt x="7796" y="19199"/>
                  <a:pt x="7607" y="19125"/>
                </a:cubicBezTo>
                <a:cubicBezTo>
                  <a:pt x="6898" y="18811"/>
                  <a:pt x="6403" y="18209"/>
                  <a:pt x="6132" y="17336"/>
                </a:cubicBezTo>
                <a:cubicBezTo>
                  <a:pt x="5918" y="16643"/>
                  <a:pt x="5877" y="15882"/>
                  <a:pt x="5884" y="15327"/>
                </a:cubicBezTo>
                <a:close/>
              </a:path>
            </a:pathLst>
          </a:custGeom>
          <a:solidFill>
            <a:srgbClr val="004A94"/>
          </a:solidFill>
          <a:ln w="12700">
            <a:miter lim="400000"/>
          </a:ln>
        </p:spPr>
        <p:txBody>
          <a:bodyPr lIns="65023" tIns="65023" rIns="65023" bIns="65023" anchor="ctr"/>
          <a:lstStyle/>
          <a:p>
            <a:pPr/>
          </a:p>
        </p:txBody>
      </p:sp>
      <p:sp>
        <p:nvSpPr>
          <p:cNvPr id="324" name="so, wie es Ihnen am meisten Spaß macht"/>
          <p:cNvSpPr txBox="1"/>
          <p:nvPr/>
        </p:nvSpPr>
        <p:spPr>
          <a:xfrm>
            <a:off x="957391" y="8482076"/>
            <a:ext cx="5039343" cy="4856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so, wie es Ihnen am meisten Spaß macht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7" name="Meehls Paradox"/>
          <p:cNvSpPr txBox="1"/>
          <p:nvPr>
            <p:ph type="body" idx="21"/>
          </p:nvPr>
        </p:nvSpPr>
        <p:spPr>
          <a:prstGeom prst="rect">
            <a:avLst/>
          </a:prstGeom>
        </p:spPr>
        <p:txBody>
          <a:bodyPr/>
          <a:lstStyle/>
          <a:p>
            <a:pPr/>
            <a:r>
              <a:t>Meehls Paradox </a:t>
            </a:r>
          </a:p>
        </p:txBody>
      </p:sp>
      <p:sp>
        <p:nvSpPr>
          <p:cNvPr id="168" name="Jede Hypothese der Art „der Effekt ist ungleich Null“ kann zu Meehls Paradox führen.…"/>
          <p:cNvSpPr txBox="1"/>
          <p:nvPr>
            <p:ph type="body" idx="22"/>
          </p:nvPr>
        </p:nvSpPr>
        <p:spPr>
          <a:prstGeom prst="rect">
            <a:avLst/>
          </a:prstGeom>
        </p:spPr>
        <p:txBody>
          <a:bodyPr/>
          <a:lstStyle/>
          <a:p>
            <a:pPr marL="452119" marR="113029" indent="-339089" defTabSz="1157427">
              <a:spcBef>
                <a:spcPts val="800"/>
              </a:spcBef>
              <a:defRPr sz="2136"/>
            </a:pPr>
            <a:r>
              <a:t>Jede Hypothese der Art „der Effekt ist ungleich Null“ kann zu Meehls Paradox führen.</a:t>
            </a:r>
          </a:p>
          <a:p>
            <a:pPr marL="452119" marR="113029" indent="-339089" defTabSz="1157427">
              <a:spcBef>
                <a:spcPts val="800"/>
              </a:spcBef>
              <a:defRPr sz="2136"/>
            </a:pPr>
            <a:r>
              <a:t>Je größer die Stichprobe, desto einfacher wird es, die Hypothese zu bestätigen und desto schwieriger, sie zu verwerfen.</a:t>
            </a:r>
          </a:p>
          <a:p>
            <a:pPr marL="452119" marR="113029" indent="-339089" defTabSz="1157427">
              <a:spcBef>
                <a:spcPts val="800"/>
              </a:spcBef>
              <a:defRPr sz="2136"/>
            </a:pPr>
            <a:r>
              <a:t>Aber Wissenschaft sollte genau umgekehrt laufen: Große Stichproben erlauben genauere Messungen und sollten daher kleinere Fehler aufdecken bzw. Fehler mit höherer Sicherheit aufdecken. Daher sollten größere Stichproben es einer Hypothese schwieriger machen.</a:t>
            </a:r>
          </a:p>
          <a:p>
            <a:pPr marL="452119" marR="113029" indent="-339089" defTabSz="1157427">
              <a:spcBef>
                <a:spcPts val="800"/>
              </a:spcBef>
              <a:defRPr sz="2136"/>
            </a:pPr>
            <a:r>
              <a:t>Beispiel: Die Lichtgeschwindigkeit beträgt (laut der aktuellen Hypothese) 299,792.458 m/s. Genauere Messungen (durch größere Stichproben) sollten es der Hypothese mehr zusetzen als kleinere Stichproben.</a:t>
            </a:r>
          </a:p>
          <a:p>
            <a:pPr marL="452119" marR="113029" indent="-339089" defTabSz="1157427">
              <a:spcBef>
                <a:spcPts val="800"/>
              </a:spcBef>
              <a:defRPr sz="2136"/>
            </a:pPr>
            <a:r>
              <a:t>Das Testen von Nullhypothesen (z.B. in den Sozialwissenschaften, kaum in der Physik) lädt das Meehlsche Paradox ein.</a:t>
            </a:r>
          </a:p>
        </p:txBody>
      </p:sp>
      <p:pic>
        <p:nvPicPr>
          <p:cNvPr id="169" name="Bild" descr="Bild"/>
          <p:cNvPicPr>
            <a:picLocks noChangeAspect="1"/>
          </p:cNvPicPr>
          <p:nvPr/>
        </p:nvPicPr>
        <p:blipFill>
          <a:blip r:embed="rId2">
            <a:extLst/>
          </a:blip>
          <a:stretch>
            <a:fillRect/>
          </a:stretch>
        </p:blipFill>
        <p:spPr>
          <a:xfrm>
            <a:off x="1134287" y="2099930"/>
            <a:ext cx="3619501" cy="4419601"/>
          </a:xfrm>
          <a:prstGeom prst="rect">
            <a:avLst/>
          </a:prstGeom>
          <a:ln w="12700">
            <a:miter lim="400000"/>
          </a:ln>
        </p:spPr>
      </p:pic>
      <p:sp>
        <p:nvSpPr>
          <p:cNvPr id="170" name="Paul Meehl, 1920-2003"/>
          <p:cNvSpPr txBox="1"/>
          <p:nvPr/>
        </p:nvSpPr>
        <p:spPr>
          <a:xfrm>
            <a:off x="1402495" y="6717957"/>
            <a:ext cx="2884610"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3"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3" invalidUrl="" action="" tgtFrame="" tooltip="" history="1" highlightClick="0" endSnd="0"/>
              </a:rPr>
              <a:t>Paul Meehl, 1920-2003</a:t>
            </a:r>
          </a:p>
        </p:txBody>
      </p:sp>
      <p:sp>
        <p:nvSpPr>
          <p:cNvPr id="171" name="Bildquelle"/>
          <p:cNvSpPr txBox="1"/>
          <p:nvPr/>
        </p:nvSpPr>
        <p:spPr>
          <a:xfrm>
            <a:off x="294709" y="9152427"/>
            <a:ext cx="733745"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200" u="sng">
                <a:solidFill>
                  <a:srgbClr val="0070C0"/>
                </a:solidFill>
                <a:uFill>
                  <a:solidFill>
                    <a:srgbClr val="0070C0"/>
                  </a:solidFill>
                </a:uFill>
                <a:hlinkClick r:id="rId3"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3" invalidUrl="" action="" tgtFrame="" tooltip="" history="1" highlightClick="0" endSnd="0"/>
              </a:rPr>
              <a:t>Bildquelle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Lösungen zu Meehls Paradox"/>
          <p:cNvSpPr txBox="1"/>
          <p:nvPr>
            <p:ph type="body" idx="21"/>
          </p:nvPr>
        </p:nvSpPr>
        <p:spPr>
          <a:prstGeom prst="rect">
            <a:avLst/>
          </a:prstGeom>
        </p:spPr>
        <p:txBody>
          <a:bodyPr/>
          <a:lstStyle/>
          <a:p>
            <a:pPr/>
            <a:r>
              <a:t>Lösungen zu Meehls Paradox</a:t>
            </a:r>
          </a:p>
        </p:txBody>
      </p:sp>
      <p:sp>
        <p:nvSpPr>
          <p:cNvPr id="175" name="ROPE…"/>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ROPE</a:t>
            </a:r>
          </a:p>
          <a:p>
            <a:pPr marL="508000" indent="-381000">
              <a:buClr>
                <a:schemeClr val="accent5"/>
              </a:buClr>
              <a:buFont typeface="Arial"/>
              <a:buChar char="▶︎"/>
            </a:pPr>
            <a:r>
              <a:t>Eine Theorie sagt einen Wert hervor sowie einen Bereich „praktisch äquivalenter“ Werte darum (ROPE: Region of practical Equivalence).</a:t>
            </a:r>
          </a:p>
          <a:p>
            <a:pPr marL="508000" indent="-381000">
              <a:buClr>
                <a:schemeClr val="accent5"/>
              </a:buClr>
              <a:buFont typeface="Arial"/>
              <a:buChar char="▶︎"/>
            </a:pPr>
            <a:r>
              <a:t>Je mehr Daten gesammelt werden, desto schmaler wird ROPE, so wie es sich für die Wissenschaft gehört.</a:t>
            </a:r>
          </a:p>
        </p:txBody>
      </p:sp>
      <p:sp>
        <p:nvSpPr>
          <p:cNvPr id="176" name="Parameterschätzung…"/>
          <p:cNvSpPr txBox="1"/>
          <p:nvPr>
            <p:ph type="body" idx="23"/>
          </p:nvPr>
        </p:nvSpPr>
        <p:spPr>
          <a:prstGeom prst="rect">
            <a:avLst/>
          </a:prstGeom>
        </p:spPr>
        <p:txBody>
          <a:bodyPr/>
          <a:lstStyle/>
          <a:p>
            <a:pPr marL="121919" marR="121919" indent="0" defTabSz="1248460">
              <a:spcBef>
                <a:spcPts val="900"/>
              </a:spcBef>
              <a:buSzTx/>
              <a:buNone/>
              <a:defRPr sz="2688">
                <a:solidFill>
                  <a:schemeClr val="accent5">
                    <a:hueOff val="-326855"/>
                    <a:satOff val="32847"/>
                    <a:lumOff val="-6386"/>
                  </a:schemeClr>
                </a:solidFill>
                <a:latin typeface="Roboto Condensed Bold"/>
                <a:ea typeface="Roboto Condensed Bold"/>
                <a:cs typeface="Roboto Condensed Bold"/>
                <a:sym typeface="Roboto Condensed Bold"/>
              </a:defRPr>
            </a:pPr>
            <a:r>
              <a:t>Parameterschätzung</a:t>
            </a:r>
          </a:p>
          <a:p>
            <a:pPr marL="487679" marR="121919" indent="-365759" defTabSz="1248460">
              <a:spcBef>
                <a:spcPts val="900"/>
              </a:spcBef>
              <a:buClr>
                <a:schemeClr val="accent5"/>
              </a:buClr>
              <a:buFont typeface="Arial"/>
              <a:buChar char="▶︎"/>
              <a:defRPr sz="2304"/>
            </a:pPr>
            <a:r>
              <a:t>NullHypothesen zu testen kann zu „Schwarz-Weiß-Denken“ führen: Ja-Nein trifft die Wirklichkeit aber nicht so gut wie Grautöne.</a:t>
            </a:r>
          </a:p>
          <a:p>
            <a:pPr marL="487679" marR="121919" indent="-365759" defTabSz="1248460">
              <a:spcBef>
                <a:spcPts val="900"/>
              </a:spcBef>
              <a:buClr>
                <a:schemeClr val="accent5"/>
              </a:buClr>
              <a:buFont typeface="Arial"/>
              <a:buChar char="▶︎"/>
              <a:defRPr sz="2304"/>
            </a:pPr>
            <a:r>
              <a:t>Außerdem ist die Nullhypothese in vielen Forschungsfeldern meist falsch oder irrelevant.</a:t>
            </a:r>
          </a:p>
          <a:p>
            <a:pPr marL="487679" marR="121919" indent="-365759" defTabSz="1248460">
              <a:spcBef>
                <a:spcPts val="900"/>
              </a:spcBef>
              <a:buClr>
                <a:schemeClr val="accent5"/>
              </a:buClr>
              <a:buFont typeface="Arial"/>
              <a:buChar char="▶︎"/>
              <a:defRPr sz="2304"/>
            </a:pPr>
            <a:r>
              <a:t>Daher bietet sich an, die relevanten theoretischen Größen mit einem Bereich plausibler Werte zu schätzen.</a:t>
            </a:r>
          </a:p>
          <a:p>
            <a:pPr marL="487679" marR="121919" indent="-365759" defTabSz="1248460">
              <a:spcBef>
                <a:spcPts val="900"/>
              </a:spcBef>
              <a:buClr>
                <a:schemeClr val="accent5"/>
              </a:buClr>
              <a:buFont typeface="Arial"/>
              <a:buChar char="▶︎"/>
              <a:defRPr sz="2304"/>
            </a:pPr>
            <a:r>
              <a:t>„Wir schätzen, dass die Lichtgeschwindigkeit etwa zwischen X und Y liegt.“</a:t>
            </a:r>
          </a:p>
          <a:p>
            <a:pPr marL="487679" marR="121919" indent="-365759" defTabSz="1248460">
              <a:spcBef>
                <a:spcPts val="900"/>
              </a:spcBef>
              <a:buClr>
                <a:schemeClr val="accent5"/>
              </a:buClr>
              <a:buFont typeface="Arial"/>
              <a:buChar char="▶︎"/>
              <a:defRPr sz="2304"/>
            </a:pPr>
            <a:r>
              <a:t>Ist ein Wert außerhalb des Schätzbereichs, so ist die zugehörige Hypothese automatisch verworfen. Insofern sind Parameterschätzung Obermengen von Hypothesentests.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ROPE illustriert"/>
          <p:cNvSpPr txBox="1"/>
          <p:nvPr>
            <p:ph type="body" idx="21"/>
          </p:nvPr>
        </p:nvSpPr>
        <p:spPr>
          <a:prstGeom prst="rect">
            <a:avLst/>
          </a:prstGeom>
        </p:spPr>
        <p:txBody>
          <a:bodyPr/>
          <a:lstStyle/>
          <a:p>
            <a:pPr/>
            <a:r>
              <a:t>ROPE illustriert</a:t>
            </a:r>
          </a:p>
        </p:txBody>
      </p:sp>
      <p:pic>
        <p:nvPicPr>
          <p:cNvPr id="180" name="Bild" descr="Bild"/>
          <p:cNvPicPr>
            <a:picLocks noChangeAspect="1"/>
          </p:cNvPicPr>
          <p:nvPr/>
        </p:nvPicPr>
        <p:blipFill>
          <a:blip r:embed="rId2">
            <a:extLst/>
          </a:blip>
          <a:stretch>
            <a:fillRect/>
          </a:stretch>
        </p:blipFill>
        <p:spPr>
          <a:xfrm>
            <a:off x="571500" y="1816100"/>
            <a:ext cx="4453670" cy="7199542"/>
          </a:xfrm>
          <a:prstGeom prst="rect">
            <a:avLst/>
          </a:prstGeom>
          <a:ln w="12700">
            <a:miter lim="400000"/>
          </a:ln>
        </p:spPr>
      </p:pic>
      <p:pic>
        <p:nvPicPr>
          <p:cNvPr id="181" name="Bild" descr="Bild"/>
          <p:cNvPicPr>
            <a:picLocks noChangeAspect="1"/>
          </p:cNvPicPr>
          <p:nvPr/>
        </p:nvPicPr>
        <p:blipFill>
          <a:blip r:embed="rId3">
            <a:extLst/>
          </a:blip>
          <a:stretch>
            <a:fillRect/>
          </a:stretch>
        </p:blipFill>
        <p:spPr>
          <a:xfrm>
            <a:off x="6464300" y="1993900"/>
            <a:ext cx="4662220" cy="4113723"/>
          </a:xfrm>
          <a:prstGeom prst="rect">
            <a:avLst/>
          </a:prstGeom>
          <a:ln w="12700">
            <a:miter lim="400000"/>
          </a:ln>
        </p:spPr>
      </p:pic>
      <p:sp>
        <p:nvSpPr>
          <p:cNvPr id="182" name="Kruschke, J. K., &amp; Liddell, T. (2017). Bayesian data analysis for newcomers. PsyArXiv. https://doi.org/10.31234/osf.io/nqfr5"/>
          <p:cNvSpPr txBox="1"/>
          <p:nvPr/>
        </p:nvSpPr>
        <p:spPr>
          <a:xfrm>
            <a:off x="5572455" y="8316976"/>
            <a:ext cx="6445910" cy="663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Kruschke, J. K., &amp; Liddell, T. (2017). </a:t>
            </a:r>
            <a:r>
              <a:rPr i="1">
                <a:solidFill>
                  <a:srgbClr val="000000"/>
                </a:solidFill>
              </a:rPr>
              <a:t>Bayesian data analysis for newcomers</a:t>
            </a:r>
            <a:r>
              <a:rPr>
                <a:solidFill>
                  <a:srgbClr val="000000"/>
                </a:solidFill>
              </a:rPr>
              <a:t>. PsyArXiv. </a:t>
            </a:r>
            <a:r>
              <a:rPr u="sng">
                <a:solidFill>
                  <a:srgbClr val="0000EE"/>
                </a:solidFill>
                <a:hlinkClick r:id="rId4" invalidUrl="" action="" tgtFrame="" tooltip="" history="1" highlightClick="0" endSnd="0"/>
              </a:rPr>
              <a:t>https://doi.org/10.31234/osf.io/nqfr5</a:t>
            </a:r>
            <a:endParaRPr>
              <a:solidFill>
                <a:srgbClr val="000000"/>
              </a:solidFill>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Parameterschätzung illustriert (Bayes)"/>
          <p:cNvSpPr txBox="1"/>
          <p:nvPr>
            <p:ph type="body" idx="21"/>
          </p:nvPr>
        </p:nvSpPr>
        <p:spPr>
          <a:prstGeom prst="rect">
            <a:avLst/>
          </a:prstGeom>
        </p:spPr>
        <p:txBody>
          <a:bodyPr/>
          <a:lstStyle/>
          <a:p>
            <a:pPr/>
            <a:r>
              <a:t>Parameterschätzung illustriert (Bayes)</a:t>
            </a:r>
          </a:p>
        </p:txBody>
      </p:sp>
      <p:sp>
        <p:nvSpPr>
          <p:cNvPr id="186" name="Kruschke, J. K., &amp; Liddell, T. (2017). Bayesian data analysis for newcomers. PsyArXiv. https://doi.org/10.31234/osf.io/nqfr5"/>
          <p:cNvSpPr txBox="1"/>
          <p:nvPr/>
        </p:nvSpPr>
        <p:spPr>
          <a:xfrm>
            <a:off x="263855" y="9063527"/>
            <a:ext cx="8794090" cy="485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Kruschke, J. K., &amp; Liddell, T. (2017). </a:t>
            </a:r>
            <a:r>
              <a:rPr i="1">
                <a:solidFill>
                  <a:srgbClr val="000000"/>
                </a:solidFill>
              </a:rPr>
              <a:t>Bayesian data analysis for newcomers</a:t>
            </a:r>
            <a:r>
              <a:rPr>
                <a:solidFill>
                  <a:srgbClr val="000000"/>
                </a:solidFill>
              </a:rPr>
              <a:t>. PsyArXiv. </a:t>
            </a:r>
            <a:r>
              <a:rPr u="sng">
                <a:solidFill>
                  <a:srgbClr val="0000EE"/>
                </a:solidFill>
                <a:hlinkClick r:id="rId2" invalidUrl="" action="" tgtFrame="" tooltip="" history="1" highlightClick="0" endSnd="0"/>
              </a:rPr>
              <a:t>https://doi.org/10.31234/osf.io/nqfr5</a:t>
            </a:r>
            <a:endParaRPr>
              <a:solidFill>
                <a:srgbClr val="000000"/>
              </a:solidFill>
            </a:endParaRPr>
          </a:p>
        </p:txBody>
      </p:sp>
      <p:pic>
        <p:nvPicPr>
          <p:cNvPr id="187" name="Bild" descr="Bild"/>
          <p:cNvPicPr>
            <a:picLocks noChangeAspect="1"/>
          </p:cNvPicPr>
          <p:nvPr/>
        </p:nvPicPr>
        <p:blipFill>
          <a:blip r:embed="rId3">
            <a:extLst/>
          </a:blip>
          <a:stretch>
            <a:fillRect/>
          </a:stretch>
        </p:blipFill>
        <p:spPr>
          <a:xfrm>
            <a:off x="641350" y="2508854"/>
            <a:ext cx="3416300" cy="3314701"/>
          </a:xfrm>
          <a:prstGeom prst="rect">
            <a:avLst/>
          </a:prstGeom>
          <a:ln w="12700">
            <a:miter lim="400000"/>
          </a:ln>
        </p:spPr>
      </p:pic>
      <p:pic>
        <p:nvPicPr>
          <p:cNvPr id="188" name="Bild" descr="Bild"/>
          <p:cNvPicPr>
            <a:picLocks noChangeAspect="1"/>
          </p:cNvPicPr>
          <p:nvPr/>
        </p:nvPicPr>
        <p:blipFill>
          <a:blip r:embed="rId4">
            <a:extLst/>
          </a:blip>
          <a:stretch>
            <a:fillRect/>
          </a:stretch>
        </p:blipFill>
        <p:spPr>
          <a:xfrm>
            <a:off x="5943600" y="3505199"/>
            <a:ext cx="5299138" cy="2032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Size matters: Großes N erhöht die Präzision"/>
          <p:cNvSpPr txBox="1"/>
          <p:nvPr>
            <p:ph type="body" idx="21"/>
          </p:nvPr>
        </p:nvSpPr>
        <p:spPr>
          <a:prstGeom prst="rect">
            <a:avLst/>
          </a:prstGeom>
        </p:spPr>
        <p:txBody>
          <a:bodyPr/>
          <a:lstStyle/>
          <a:p>
            <a:pPr/>
            <a:r>
              <a:t>Size matters: Großes N erhöht die Präzision</a:t>
            </a:r>
          </a:p>
        </p:txBody>
      </p:sp>
      <p:sp>
        <p:nvSpPr>
          <p:cNvPr id="192" name="Sowohl für ROPE als auch für Parameterschätzung gilt: Je größer N, desto besser.…"/>
          <p:cNvSpPr txBox="1"/>
          <p:nvPr>
            <p:ph type="body" idx="22"/>
          </p:nvPr>
        </p:nvSpPr>
        <p:spPr>
          <a:prstGeom prst="rect">
            <a:avLst/>
          </a:prstGeom>
        </p:spPr>
        <p:txBody>
          <a:bodyPr/>
          <a:lstStyle/>
          <a:p>
            <a:pPr/>
            <a:r>
              <a:t>Sowohl für ROPE als auch für Parameterschätzung gilt: Je größer N, desto besser.</a:t>
            </a:r>
          </a:p>
          <a:p>
            <a:pPr/>
            <a:r>
              <a:t>ROPE: Ein größeres N ficht eine Hypothese stärker an als ein kleineres N</a:t>
            </a:r>
          </a:p>
          <a:p>
            <a:pPr/>
            <a:r>
              <a:t>Paramterschätzung: Je größer N, desto präziser wird ein Parameter geschätzt.</a:t>
            </a:r>
          </a:p>
          <a:p>
            <a:pPr/>
            <a:r>
              <a:t>Die Wissenschaft funktioniert also, wie sie sollte mit beiden Ansätzen.</a:t>
            </a:r>
          </a:p>
          <a:p>
            <a:pPr/>
            <a:r>
              <a:t>Dagegen schlägt leider Meehls Paradox zu beim „normalen“ Testen von Nullhypothesen. </a:t>
            </a:r>
          </a:p>
          <a:p>
            <a:pPr/>
            <a:r>
              <a:t>Vom Testen von Nullhypothesen sollte man daher Abstand nehmen, so einige Statistiker (z.B. Gelman).</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Fallzahlplanung"/>
          <p:cNvSpPr txBox="1"/>
          <p:nvPr>
            <p:ph type="body" idx="21"/>
          </p:nvPr>
        </p:nvSpPr>
        <p:spPr>
          <a:prstGeom prst="rect">
            <a:avLst/>
          </a:prstGeom>
        </p:spPr>
        <p:txBody>
          <a:bodyPr/>
          <a:lstStyle/>
          <a:p>
            <a:pPr/>
            <a:r>
              <a:t>Fallzahlplanung</a:t>
            </a:r>
          </a:p>
        </p:txBody>
      </p:sp>
      <p:sp>
        <p:nvSpPr>
          <p:cNvPr id="196" name="Plant man vorab (vor der Datenerhebung), wie groß die Stichprobe (das „N“) sein soll, spricht man von Fallzahlplanung.…"/>
          <p:cNvSpPr txBox="1"/>
          <p:nvPr>
            <p:ph type="body" idx="22"/>
          </p:nvPr>
        </p:nvSpPr>
        <p:spPr>
          <a:prstGeom prst="rect">
            <a:avLst/>
          </a:prstGeom>
        </p:spPr>
        <p:txBody>
          <a:bodyPr/>
          <a:lstStyle/>
          <a:p>
            <a:pPr marL="487679" marR="121919" indent="-365759" defTabSz="1248460">
              <a:spcBef>
                <a:spcPts val="900"/>
              </a:spcBef>
              <a:defRPr sz="2304"/>
            </a:pPr>
            <a:r>
              <a:t>Plant man vorab (vor der Datenerhebung), wie groß die Stichprobe (das „N“) sein soll, spricht man von Fallzahlplanung.</a:t>
            </a:r>
          </a:p>
          <a:p>
            <a:pPr marL="487679" marR="121919" indent="-365759" defTabSz="1248460">
              <a:spcBef>
                <a:spcPts val="900"/>
              </a:spcBef>
              <a:defRPr sz="2304"/>
            </a:pPr>
            <a:r>
              <a:t>Die „Kraft“ (Wahrscheinlichkeit) einer Untersuchung einen Effekt zu finden, bezeichnet man als Power. Daher spricht man auch von Poweranalyse (synonym zu Fallzahlplanung).</a:t>
            </a:r>
          </a:p>
          <a:p>
            <a:pPr marL="487679" marR="121919" indent="-365759" defTabSz="1248460">
              <a:spcBef>
                <a:spcPts val="900"/>
              </a:spcBef>
              <a:defRPr sz="2304"/>
            </a:pPr>
            <a:r>
              <a:t>Man kann vorab ausrechnen, wie groß N sein muss, um eine gewissen Power zu erreichen. Üblich sind werte von 80%.</a:t>
            </a:r>
          </a:p>
          <a:p>
            <a:pPr marL="487679" marR="121919" indent="-365759" defTabSz="1248460">
              <a:spcBef>
                <a:spcPts val="900"/>
              </a:spcBef>
              <a:defRPr sz="2304"/>
            </a:pPr>
            <a:r>
              <a:t>Anstelle von der Vorab-Berechnung der Power kann man auch ausrechnen, wie groß N sein muss, um einen Effekt mit einer gewissen Präzision zu schätzen. Genauer gesagt legt man fest, wie breit ein Schätzbereich (z.B. 95%-HDI) sein soll und prüft, welches N man wohl braucht, um diese Präzision zu erreichen.</a:t>
            </a:r>
          </a:p>
          <a:p>
            <a:pPr marL="487679" marR="121919" indent="-365759" defTabSz="1248460">
              <a:spcBef>
                <a:spcPts val="900"/>
              </a:spcBef>
              <a:defRPr sz="2304"/>
            </a:pPr>
            <a:r>
              <a:t>Gründe für Fallzahlplanung</a:t>
            </a:r>
          </a:p>
          <a:p>
            <a:pPr lvl="1" marL="780287" marR="121919" indent="-219455" defTabSz="1248460">
              <a:spcBef>
                <a:spcPts val="900"/>
              </a:spcBef>
              <a:buClr>
                <a:schemeClr val="accent5"/>
              </a:buClr>
              <a:buFont typeface="Arial"/>
              <a:buChar char="▶︎"/>
              <a:defRPr sz="2304"/>
            </a:pPr>
            <a:r>
              <a:t>Projektplanung (Planung von Zeit- und Geld-Ressourcen)</a:t>
            </a:r>
          </a:p>
          <a:p>
            <a:pPr lvl="1" marL="780287" marR="121919" indent="-219455" defTabSz="1248460">
              <a:spcBef>
                <a:spcPts val="900"/>
              </a:spcBef>
              <a:buClr>
                <a:schemeClr val="accent5"/>
              </a:buClr>
              <a:buFont typeface="Arial"/>
              <a:buChar char="▶︎"/>
              <a:defRPr sz="2304"/>
            </a:pPr>
            <a:r>
              <a:t>Man wird gezwungen (Gutachter, Geldgeber, …)</a:t>
            </a:r>
          </a:p>
          <a:p>
            <a:pPr lvl="1" marL="780287" marR="121919" indent="-219455" defTabSz="1248460">
              <a:spcBef>
                <a:spcPts val="900"/>
              </a:spcBef>
              <a:buClr>
                <a:schemeClr val="accent5"/>
              </a:buClr>
              <a:buFont typeface="Arial"/>
              <a:buChar char="▶︎"/>
              <a:defRPr sz="2304"/>
            </a:pPr>
            <a:r>
              <a:t>Einige statistische Ansätze (Frequentismus) benötigt eine Fallzahlmessung</a:t>
            </a:r>
          </a:p>
          <a:p>
            <a:pPr lvl="1" marL="780287" marR="121919" indent="-219455" defTabSz="1248460">
              <a:spcBef>
                <a:spcPts val="900"/>
              </a:spcBef>
              <a:buClr>
                <a:schemeClr val="accent5"/>
              </a:buClr>
              <a:buFont typeface="Arial"/>
              <a:buChar char="▶︎"/>
              <a:defRPr sz="2304"/>
            </a:pPr>
            <a:r>
              <a:t>Fallzahlplanung verhindert Betrug, wenn vorab dokumentiert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Fallzahlplanung gehört zur Inferenzstatistik"/>
          <p:cNvSpPr txBox="1"/>
          <p:nvPr>
            <p:ph type="body" idx="21"/>
          </p:nvPr>
        </p:nvSpPr>
        <p:spPr>
          <a:prstGeom prst="rect">
            <a:avLst/>
          </a:prstGeom>
        </p:spPr>
        <p:txBody>
          <a:bodyPr/>
          <a:lstStyle/>
          <a:p>
            <a:pPr/>
            <a:r>
              <a:t>Fallzahlplanung gehört zur Inferenzstatistik </a:t>
            </a:r>
          </a:p>
        </p:txBody>
      </p:sp>
      <p:sp>
        <p:nvSpPr>
          <p:cNvPr id="200" name="Fallzahlplanung ist ein Ansatz, um von einer Stichprobe auf eine Population zu schließen…"/>
          <p:cNvSpPr txBox="1"/>
          <p:nvPr>
            <p:ph type="body" idx="22"/>
          </p:nvPr>
        </p:nvSpPr>
        <p:spPr>
          <a:prstGeom prst="rect">
            <a:avLst/>
          </a:prstGeom>
        </p:spPr>
        <p:txBody>
          <a:bodyPr/>
          <a:lstStyle/>
          <a:p>
            <a:pPr/>
            <a:r>
              <a:t>Fallzahlplanung ist ein Ansatz, um von einer Stichprobe auf eine Population zu schließen</a:t>
            </a:r>
          </a:p>
          <a:p>
            <a:pPr/>
            <a:r>
              <a:t>Genauer gesagt um zu prüfen, wie sicher/präzise dieser Schluss gelingt</a:t>
            </a:r>
          </a:p>
        </p:txBody>
      </p:sp>
      <p:pic>
        <p:nvPicPr>
          <p:cNvPr id="201" name="Bild" descr="Bild"/>
          <p:cNvPicPr>
            <a:picLocks noChangeAspect="1"/>
          </p:cNvPicPr>
          <p:nvPr/>
        </p:nvPicPr>
        <p:blipFill>
          <a:blip r:embed="rId2">
            <a:extLst/>
          </a:blip>
          <a:srcRect l="0" t="0" r="46848" b="0"/>
          <a:stretch>
            <a:fillRect/>
          </a:stretch>
        </p:blipFill>
        <p:spPr>
          <a:xfrm>
            <a:off x="247650" y="2414792"/>
            <a:ext cx="3192892" cy="2311401"/>
          </a:xfrm>
          <a:prstGeom prst="rect">
            <a:avLst/>
          </a:prstGeom>
          <a:ln w="12700">
            <a:miter lim="400000"/>
          </a:ln>
        </p:spPr>
      </p:pic>
      <p:pic>
        <p:nvPicPr>
          <p:cNvPr id="202" name="Bild" descr="Bild"/>
          <p:cNvPicPr>
            <a:picLocks noChangeAspect="1"/>
          </p:cNvPicPr>
          <p:nvPr/>
        </p:nvPicPr>
        <p:blipFill>
          <a:blip r:embed="rId2">
            <a:extLst/>
          </a:blip>
          <a:srcRect l="55526" t="0" r="0" b="0"/>
          <a:stretch>
            <a:fillRect/>
          </a:stretch>
        </p:blipFill>
        <p:spPr>
          <a:xfrm>
            <a:off x="725699" y="5745776"/>
            <a:ext cx="2671551" cy="2311401"/>
          </a:xfrm>
          <a:prstGeom prst="rect">
            <a:avLst/>
          </a:prstGeom>
          <a:ln w="12700">
            <a:miter lim="400000"/>
          </a:ln>
        </p:spPr>
      </p:pic>
      <p:sp>
        <p:nvSpPr>
          <p:cNvPr id="203" name="Stichprobe"/>
          <p:cNvSpPr txBox="1"/>
          <p:nvPr/>
        </p:nvSpPr>
        <p:spPr>
          <a:xfrm>
            <a:off x="3524511" y="3452876"/>
            <a:ext cx="1434578" cy="4856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Stichprobe</a:t>
            </a:r>
          </a:p>
        </p:txBody>
      </p:sp>
      <p:sp>
        <p:nvSpPr>
          <p:cNvPr id="204" name="Vollerhebung…"/>
          <p:cNvSpPr txBox="1"/>
          <p:nvPr/>
        </p:nvSpPr>
        <p:spPr>
          <a:xfrm>
            <a:off x="3564298" y="6658652"/>
            <a:ext cx="2904404"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r>
              <a:t>Vollerhebung </a:t>
            </a:r>
          </a:p>
          <a:p>
            <a:pPr algn="l"/>
            <a:r>
              <a:t>(komplette Population)</a:t>
            </a:r>
          </a:p>
        </p:txBody>
      </p:sp>
      <p:sp>
        <p:nvSpPr>
          <p:cNvPr id="205" name="Sauer, S. (2019). Moderne Datenanalyse mit R: Daten einlesen, aufbereiten, visualisieren und modellieren (1. Auflage 2019). Springer. https://www.springer.com/de/book/9783658215866"/>
          <p:cNvSpPr txBox="1"/>
          <p:nvPr/>
        </p:nvSpPr>
        <p:spPr>
          <a:xfrm>
            <a:off x="269616" y="9076761"/>
            <a:ext cx="115511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defTabSz="457200">
              <a:defRPr i="1" sz="1200">
                <a:ln w="0" cap="flat">
                  <a:solidFill>
                    <a:srgbClr val="000000"/>
                  </a:solidFill>
                  <a:prstDash val="solid"/>
                  <a:miter lim="400000"/>
                </a:ln>
                <a:solidFill>
                  <a:srgbClr val="414141"/>
                </a:solidFill>
                <a:latin typeface="Times Roman"/>
                <a:ea typeface="Times Roman"/>
                <a:cs typeface="Times Roman"/>
                <a:sym typeface="Times Roman"/>
              </a:defRPr>
            </a:pPr>
            <a:r>
              <a:rPr i="0">
                <a:solidFill>
                  <a:srgbClr val="000000"/>
                </a:solidFill>
              </a:rPr>
              <a:t>Sauer, S. (2019). </a:t>
            </a:r>
            <a:r>
              <a:rPr>
                <a:solidFill>
                  <a:srgbClr val="000000"/>
                </a:solidFill>
              </a:rPr>
              <a:t>Moderne Datenanalyse mit R: Daten einlesen, aufbereiten, visualisieren und modellieren</a:t>
            </a:r>
            <a:r>
              <a:rPr i="0">
                <a:solidFill>
                  <a:srgbClr val="000000"/>
                </a:solidFill>
              </a:rPr>
              <a:t> (1. Auflage 2019). Springer. </a:t>
            </a:r>
            <a:r>
              <a:rPr i="0" u="sng">
                <a:solidFill>
                  <a:srgbClr val="0000EE"/>
                </a:solidFill>
                <a:hlinkClick r:id="rId3" invalidUrl="" action="" tgtFrame="" tooltip="" history="1" highlightClick="0" endSnd="0"/>
              </a:rPr>
              <a:t>https://www.springer.com/de/book/9783658215866</a:t>
            </a:r>
            <a:endParaRPr i="0">
              <a:solidFill>
                <a:srgbClr val="000000"/>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