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algn="ctr" defTabSz="1300480">
              <a:lnSpc>
                <a:spcPct val="90000"/>
              </a:lnSpc>
              <a:spcBef>
                <a:spcPts val="1400"/>
              </a:spcBef>
              <a:defRPr sz="2000">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2457"/>
            <a:ext cx="3034455" cy="393701"/>
          </a:xfrm>
          <a:prstGeom prst="rect">
            <a:avLst/>
          </a:prstGeom>
        </p:spPr>
        <p:txBody>
          <a:bodyPr wrap="none" lIns="48767" tIns="48767" rIns="48767" bIns="48767"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444500" indent="-3175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758266"/>
            <a:ext cx="11704322" cy="2406792"/>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444500" indent="-3175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444500" indent="-3175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438727" marR="127000" indent="-311727" algn="l" defTabSz="1300480" rtl="0" latinLnBrk="0">
        <a:lnSpc>
          <a:spcPct val="100000"/>
        </a:lnSpc>
        <a:spcBef>
          <a:spcPts val="1000"/>
        </a:spcBef>
        <a:spcAft>
          <a:spcPts val="0"/>
        </a:spcAft>
        <a:buClrTx/>
        <a:buSzPct val="70000"/>
        <a:buFontTx/>
        <a:buChar char="-"/>
        <a:tabLst/>
        <a:defRPr b="0" baseline="0" cap="none" i="0" spc="0" strike="noStrike" sz="2000" u="none">
          <a:solidFill>
            <a:srgbClr val="000000"/>
          </a:solidFill>
          <a:uFillTx/>
          <a:latin typeface="+mj-lt"/>
          <a:ea typeface="+mj-ea"/>
          <a:cs typeface="+mj-cs"/>
          <a:sym typeface="Roboto Condensed Regular"/>
        </a:defRPr>
      </a:lvl1pPr>
      <a:lvl2pPr marL="869950" marR="127000" indent="-285750" algn="l" defTabSz="1300480" rtl="0" latinLnBrk="0">
        <a:lnSpc>
          <a:spcPct val="100000"/>
        </a:lnSpc>
        <a:spcBef>
          <a:spcPts val="1000"/>
        </a:spcBef>
        <a:spcAft>
          <a:spcPts val="0"/>
        </a:spcAft>
        <a:buClrTx/>
        <a:buSzPct val="50000"/>
        <a:buFontTx/>
        <a:buChar char="+"/>
        <a:tabLst/>
        <a:defRPr b="0" baseline="0" cap="none" i="0" spc="0" strike="noStrike" sz="2000" u="none">
          <a:solidFill>
            <a:srgbClr val="000000"/>
          </a:solidFill>
          <a:uFillTx/>
          <a:latin typeface="+mj-lt"/>
          <a:ea typeface="+mj-ea"/>
          <a:cs typeface="+mj-cs"/>
          <a:sym typeface="Roboto Condensed Regular"/>
        </a:defRPr>
      </a:lvl2pPr>
      <a:lvl3pPr marL="1295400" marR="127000" indent="-254000" algn="l" defTabSz="1300480" rtl="0" latinLnBrk="0">
        <a:lnSpc>
          <a:spcPct val="100000"/>
        </a:lnSpc>
        <a:spcBef>
          <a:spcPts val="1000"/>
        </a:spcBef>
        <a:spcAft>
          <a:spcPts val="0"/>
        </a:spcAft>
        <a:buClrTx/>
        <a:buSzPct val="35000"/>
        <a:buFontTx/>
        <a:buChar char="•"/>
        <a:tabLst/>
        <a:defRPr b="0" baseline="0" cap="none" i="0" spc="0" strike="noStrike" sz="2000" u="none">
          <a:solidFill>
            <a:srgbClr val="000000"/>
          </a:solidFill>
          <a:uFillTx/>
          <a:latin typeface="+mj-lt"/>
          <a:ea typeface="+mj-ea"/>
          <a:cs typeface="+mj-cs"/>
          <a:sym typeface="Roboto Condensed Regular"/>
        </a:defRPr>
      </a:lvl3pPr>
      <a:lvl4pPr marL="1784350" marR="127000" indent="-285750" algn="l" defTabSz="1300480" rtl="0" latinLnBrk="0">
        <a:lnSpc>
          <a:spcPct val="10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Roboto Condensed Regular"/>
        </a:defRPr>
      </a:lvl4pPr>
      <a:lvl5pPr marL="22823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5pPr>
      <a:lvl6pPr marL="27395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6pPr>
      <a:lvl7pPr marL="31967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7pPr>
      <a:lvl8pPr marL="36539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8pPr>
      <a:lvl9pPr marL="41111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hyperlink" Target="https://doi.org/10.1086/691462" TargetMode="External"/><Relationship Id="rId4" Type="http://schemas.openxmlformats.org/officeDocument/2006/relationships/hyperlink" Target="https://repositories.lib.utexas.edu/bitstream/handle/2152/64130/braindrain.pdf;sequence=2" TargetMode="External"/><Relationship Id="rId5" Type="http://schemas.openxmlformats.org/officeDocument/2006/relationships/hyperlink" Target="https://www.dropbox.com/s/8o8jf602rgz9hgw/Ward,%20Duke,%20Gneezy%20and%20Bos%20-%20Brain%20Drain%20Web%20Appendix.pdf?dl=1" TargetMode="External"/><Relationship Id="rId6" Type="http://schemas.openxmlformats.org/officeDocument/2006/relationships/hyperlink" Target="http://Volltext"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solar-eclipse.info/de/eclipse/country/DE/"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hyperlink" Target="https://de.wikipedia.org/wiki/Alexander_Fleming#/media/Datei:Nobelpristagare_Fleming_Midi.jpg"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sciencemuseum.org.uk/objects-and-stories/medicine/cholera-victorian-london" TargetMode="External"/><Relationship Id="rId3" Type="http://schemas.openxmlformats.org/officeDocument/2006/relationships/image" Target="../media/image2.tif"/><Relationship Id="rId4" Type="http://schemas.openxmlformats.org/officeDocument/2006/relationships/hyperlink" Target="https://doi.org/10.1371/journal.pone.0230725" TargetMode="External"/><Relationship Id="rId5" Type="http://schemas.openxmlformats.org/officeDocument/2006/relationships/hyperlink" Target="https://rpubs.com/freakonometrics/69270"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Hypothesen aufstellen"/>
          <p:cNvSpPr txBox="1"/>
          <p:nvPr>
            <p:ph type="ctrTitle"/>
          </p:nvPr>
        </p:nvSpPr>
        <p:spPr>
          <a:prstGeom prst="rect">
            <a:avLst/>
          </a:prstGeom>
        </p:spPr>
        <p:txBody>
          <a:bodyPr/>
          <a:lstStyle/>
          <a:p>
            <a:pPr/>
            <a:r>
              <a:t>Hypothesen aufstellen</a:t>
            </a:r>
          </a:p>
        </p:txBody>
      </p:sp>
      <p:sp>
        <p:nvSpPr>
          <p:cNvPr id="139" name="Thema 02"/>
          <p:cNvSpPr txBox="1"/>
          <p:nvPr>
            <p:ph type="subTitle" sz="quarter" idx="1"/>
          </p:nvPr>
        </p:nvSpPr>
        <p:spPr>
          <a:prstGeom prst="rect">
            <a:avLst/>
          </a:prstGeom>
        </p:spPr>
        <p:txBody>
          <a:bodyPr/>
          <a:lstStyle/>
          <a:p>
            <a:pPr/>
            <a:r>
              <a:t>Thema 02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6" name="Nullhypothesen (H0) testen"/>
          <p:cNvSpPr txBox="1"/>
          <p:nvPr>
            <p:ph type="body" idx="21"/>
          </p:nvPr>
        </p:nvSpPr>
        <p:spPr>
          <a:prstGeom prst="rect">
            <a:avLst/>
          </a:prstGeom>
        </p:spPr>
        <p:txBody>
          <a:bodyPr/>
          <a:lstStyle/>
          <a:p>
            <a:pPr/>
            <a:r>
              <a:t>Nullhypothesen (H</a:t>
            </a:r>
            <a:r>
              <a:rPr baseline="-5999"/>
              <a:t>0</a:t>
            </a:r>
            <a:r>
              <a:t>) testen</a:t>
            </a:r>
          </a:p>
        </p:txBody>
      </p:sp>
      <p:sp>
        <p:nvSpPr>
          <p:cNvPr id="187" name="Leider sind viele Theorien in den Sozialwissenschaften (aber nicht in der Physik) zu schwach (unpräzise), um genaue Vorhersagen zu machen.…"/>
          <p:cNvSpPr txBox="1"/>
          <p:nvPr>
            <p:ph type="body" idx="22"/>
          </p:nvPr>
        </p:nvSpPr>
        <p:spPr>
          <a:xfrm>
            <a:off x="282297" y="1905000"/>
            <a:ext cx="12165049" cy="7287468"/>
          </a:xfrm>
          <a:prstGeom prst="rect">
            <a:avLst/>
          </a:prstGeom>
        </p:spPr>
        <p:txBody>
          <a:bodyPr/>
          <a:lstStyle/>
          <a:p>
            <a:pPr marL="440055" marR="125729" indent="-314325" defTabSz="1287475">
              <a:spcBef>
                <a:spcPts val="900"/>
              </a:spcBef>
              <a:defRPr sz="1979"/>
            </a:pPr>
            <a:r>
              <a:t>Leider sind viele Theorien in den Sozialwissenschaften (aber nicht in der Physik) zu schwach (unpräzise), um genaue Vorhersagen zu machen.</a:t>
            </a:r>
          </a:p>
          <a:p>
            <a:pPr marL="440055" marR="125729" indent="-314325" defTabSz="1287475">
              <a:spcBef>
                <a:spcPts val="900"/>
              </a:spcBef>
              <a:defRPr sz="1979"/>
            </a:pPr>
            <a:r>
              <a:t>Man spricht vom empirischen Gehalt und meint damit, wie überraschend eine Hypothese ist:</a:t>
            </a:r>
          </a:p>
          <a:p>
            <a:pPr lvl="1" marL="766952" marR="125729" indent="-188595" defTabSz="1287475">
              <a:spcBef>
                <a:spcPts val="900"/>
              </a:spcBef>
              <a:buClr>
                <a:schemeClr val="accent5"/>
              </a:buClr>
              <a:buFont typeface="Arial"/>
              <a:buChar char="▶︎"/>
              <a:defRPr sz="1979"/>
            </a:pPr>
            <a:r>
              <a:t>Eine totale Sonnenfinsternis für einen bestimmten Tag und einem bestimmten Ort vorherzusagen, hat einen hohen empirischen Gehalt.</a:t>
            </a:r>
          </a:p>
          <a:p>
            <a:pPr lvl="1" marL="766952" marR="125729" indent="-188595" defTabSz="1287475">
              <a:spcBef>
                <a:spcPts val="900"/>
              </a:spcBef>
              <a:buClr>
                <a:schemeClr val="accent5"/>
              </a:buClr>
              <a:buFont typeface="Arial"/>
              <a:buChar char="▶︎"/>
              <a:defRPr sz="1979"/>
            </a:pPr>
            <a:r>
              <a:t>Vorherzusagen, dass Männer in einem von vielen Kriterien einen höheren Mittelwert aufweisen als Frauen, hat einen geringen empirischen Gehalt.</a:t>
            </a:r>
          </a:p>
          <a:p>
            <a:pPr marL="440055" marR="125729" indent="-314325" defTabSz="1287475">
              <a:spcBef>
                <a:spcPts val="900"/>
              </a:spcBef>
              <a:defRPr sz="1979"/>
            </a:pPr>
            <a:r>
              <a:t>Je höher der empirische Gehalt, desto falsifizierbarer die Hypothese (und desto wertvoller).</a:t>
            </a:r>
          </a:p>
          <a:p>
            <a:pPr marL="440055" marR="125729" indent="-314325" defTabSz="1287475">
              <a:spcBef>
                <a:spcPts val="900"/>
              </a:spcBef>
              <a:defRPr sz="1979"/>
            </a:pPr>
            <a:r>
              <a:t>Je gewagter die Hypothese, desto leichter wäre sie zu falsifizieren, wenn sie falsch wäre.</a:t>
            </a:r>
          </a:p>
          <a:p>
            <a:pPr marL="440055" marR="125729" indent="-314325" defTabSz="1287475">
              <a:spcBef>
                <a:spcPts val="900"/>
              </a:spcBef>
              <a:defRPr sz="1979"/>
            </a:pPr>
            <a:r>
              <a:t>Eine häufige Form von Hypothesen ist (in geringer entwickelten Wissenschaftszweigen) ist daher die Nullhypothese.</a:t>
            </a:r>
          </a:p>
          <a:p>
            <a:pPr lvl="1" marL="766952" marR="125729" indent="-188595" defTabSz="1287475">
              <a:spcBef>
                <a:spcPts val="900"/>
              </a:spcBef>
              <a:buClr>
                <a:schemeClr val="accent5"/>
              </a:buClr>
              <a:buFont typeface="Arial"/>
              <a:buChar char="▶︎"/>
              <a:defRPr sz="1979"/>
            </a:pPr>
            <a:r>
              <a:t>Der Unterschied zwischen Gruppe 1 und 2 ist größer als Null. Synonym: Gruppe 1 hat einen höheren Mittelwert als Gruppe 2. In mathematischer Notation: X1 &gt; X2.</a:t>
            </a:r>
          </a:p>
          <a:p>
            <a:pPr marL="440055" marR="125729" indent="-314325" defTabSz="1287475">
              <a:spcBef>
                <a:spcPts val="900"/>
              </a:spcBef>
              <a:defRPr sz="1979"/>
            </a:pPr>
            <a:r>
              <a:t>Die Forschungshypothese ist fast immer das Gegenteil der Nullhypothese: Meist glaubt man, dass es einen Effekt gibt, dass ein Effekt eben nicht Null ist.</a:t>
            </a:r>
          </a:p>
          <a:p>
            <a:pPr marL="440055" marR="125729" indent="-314325" defTabSz="1287475">
              <a:spcBef>
                <a:spcPts val="900"/>
              </a:spcBef>
              <a:defRPr sz="1979"/>
            </a:pPr>
            <a:r>
              <a:t>Man prüft also, ob die Evidenz gegen die Nullhypothese bzw. zugunsten der Forschungshypothese spricht.</a:t>
            </a:r>
          </a:p>
          <a:p>
            <a:pPr marL="440055" marR="125729" indent="-314325" defTabSz="1287475">
              <a:spcBef>
                <a:spcPts val="900"/>
              </a:spcBef>
              <a:defRPr sz="1979"/>
            </a:pPr>
            <a:r>
              <a:t>Eine (sinnvolle) Variante des Nullhypothesentestens ist das ROPE-Verfahren:</a:t>
            </a:r>
          </a:p>
          <a:p>
            <a:pPr lvl="1" marL="766952" marR="125729" indent="-188595" defTabSz="1287475">
              <a:spcBef>
                <a:spcPts val="900"/>
              </a:spcBef>
              <a:buClr>
                <a:schemeClr val="accent5"/>
              </a:buClr>
              <a:buFont typeface="Arial"/>
              <a:buChar char="▶︎"/>
              <a:defRPr sz="1979"/>
            </a:pPr>
            <a:r>
              <a:t>Rope: Region of practical equivalence, ein Bereich von „praktisch Null“, also ein vernachlässigbarer Unterschied, eine Differenz, so klein, dass sie als nicht praktisch relevant betracht wird.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0" name="Gott liebt 4,9% fast genau wie 5.1%"/>
          <p:cNvSpPr txBox="1"/>
          <p:nvPr>
            <p:ph type="body" idx="21"/>
          </p:nvPr>
        </p:nvSpPr>
        <p:spPr>
          <a:prstGeom prst="rect">
            <a:avLst/>
          </a:prstGeom>
        </p:spPr>
        <p:txBody>
          <a:bodyPr/>
          <a:lstStyle/>
          <a:p>
            <a:pPr/>
            <a:r>
              <a:t>Gott liebt 4,9% fast genau wie 5.1%</a:t>
            </a:r>
          </a:p>
        </p:txBody>
      </p:sp>
      <p:sp>
        <p:nvSpPr>
          <p:cNvPr id="191" name="Häufig wird die Entscheidung über eine Hypothese (Ablehnung, Nicht-Verwerfung als „Quasi-Annahme) anhand es eines Grenz- oder kritischen Werts entschieden.…"/>
          <p:cNvSpPr txBox="1"/>
          <p:nvPr>
            <p:ph type="body" idx="22"/>
          </p:nvPr>
        </p:nvSpPr>
        <p:spPr>
          <a:prstGeom prst="rect">
            <a:avLst/>
          </a:prstGeom>
        </p:spPr>
        <p:txBody>
          <a:bodyPr/>
          <a:lstStyle/>
          <a:p>
            <a:pPr/>
            <a:r>
              <a:t>Häufig wird die Entscheidung über eine Hypothese (Ablehnung, Nicht-Verwerfung als „Quasi-Annahme) anhand es eines Grenz- oder kritischen Werts entschieden.</a:t>
            </a:r>
          </a:p>
          <a:p>
            <a:pPr/>
            <a:r>
              <a:t>Dazu wird häufig der p-Wert verwendet, meist mit dem Grenzwert von 5%. </a:t>
            </a:r>
          </a:p>
          <a:p>
            <a:pPr lvl="1" marL="774700" indent="-190500">
              <a:buClr>
                <a:schemeClr val="accent5"/>
              </a:buClr>
              <a:buFont typeface="Arial"/>
              <a:buChar char="▶︎"/>
            </a:pPr>
            <a:r>
              <a:t>Studienergebnisse mit p&lt;.05 werden als (statistisch) signifikant bezeichnet und die Hypothese „nicht verworfen“. Praktisch heißt das in diesem Fall meist, man verhält sich so, als ob die Hypothese wahr sei. </a:t>
            </a:r>
          </a:p>
          <a:p>
            <a:pPr lvl="1" marL="774700" indent="-190500">
              <a:buClr>
                <a:schemeClr val="accent5"/>
              </a:buClr>
              <a:buFont typeface="Arial"/>
              <a:buChar char="▶︎"/>
            </a:pPr>
            <a:r>
              <a:t>Studienergebnisse mit p&gt;.05 werden als „nicht signifikant“ bezeichnet und die Hypothese verworfen. Man geht dann also (bis auf Weiteres) davon aus, dass die Hypothese falsch ist.</a:t>
            </a:r>
          </a:p>
          <a:p>
            <a:pPr/>
            <a:r>
              <a:t>In der Bayes-Statistik könnte man analog z.B. prüfen, ob die Post-Verteilung zu 95% oberhalb der Null liegt.</a:t>
            </a:r>
          </a:p>
          <a:p>
            <a:pPr/>
            <a:r>
              <a:t>Solches Schwarz-Weiß-Verhalten hat Vor- und Nachteile.</a:t>
            </a:r>
          </a:p>
          <a:p>
            <a:pPr/>
            <a:r>
              <a:t>Zunehmen geht man dazu über, anstelle von Schwarz-Weiß die „Grautöne“ zu sehen, was sinnvoll ist.</a:t>
            </a:r>
          </a:p>
          <a:p>
            <a:pPr/>
            <a:r>
              <a:t>Je größer die Evidenz zugunsten (oder entgegen) einer Hypothese, desto mehr (weniger) sollte man an die Hypothese glauben bzw. das Verhalten danach ausrichten.</a:t>
            </a:r>
          </a:p>
          <a:p>
            <a:pPr/>
            <a:r>
              <a:t>Nicht sinnvoll ist, dass ein Unterschied von 0.1% zwischen „wahr“ und „falsch“ teilt. Dieses „binäre“ Vorgehen ist aber weit verbreitet.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4" name="Thema, Forschungsfrage, Hypothese"/>
          <p:cNvSpPr txBox="1"/>
          <p:nvPr>
            <p:ph type="body" idx="21"/>
          </p:nvPr>
        </p:nvSpPr>
        <p:spPr>
          <a:prstGeom prst="rect">
            <a:avLst/>
          </a:prstGeom>
        </p:spPr>
        <p:txBody>
          <a:bodyPr/>
          <a:lstStyle/>
          <a:p>
            <a:pPr/>
            <a:r>
              <a:t>Thema, Forschungsfrage, Hypothese</a:t>
            </a:r>
          </a:p>
        </p:txBody>
      </p:sp>
      <p:sp>
        <p:nvSpPr>
          <p:cNvPr id="195" name="Dreieck"/>
          <p:cNvSpPr/>
          <p:nvPr/>
        </p:nvSpPr>
        <p:spPr>
          <a:xfrm>
            <a:off x="4678679" y="2403083"/>
            <a:ext cx="3846056" cy="53335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2">
              <a:satOff val="-5990"/>
              <a:lumOff val="-17411"/>
            </a:schemeClr>
          </a:solidFill>
          <a:ln w="12700">
            <a:miter lim="400000"/>
          </a:ln>
        </p:spPr>
        <p:txBody>
          <a:bodyPr lIns="65023" tIns="65023" rIns="65023" bIns="65023" anchor="ctr"/>
          <a:lstStyle/>
          <a:p>
            <a:pPr algn="ctr"/>
          </a:p>
        </p:txBody>
      </p:sp>
      <p:sp>
        <p:nvSpPr>
          <p:cNvPr id="196" name="Thema"/>
          <p:cNvSpPr txBox="1"/>
          <p:nvPr/>
        </p:nvSpPr>
        <p:spPr>
          <a:xfrm>
            <a:off x="6363706" y="6939026"/>
            <a:ext cx="760684" cy="39674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Thema</a:t>
            </a:r>
          </a:p>
        </p:txBody>
      </p:sp>
      <p:sp>
        <p:nvSpPr>
          <p:cNvPr id="197" name="Forschungsfrage"/>
          <p:cNvSpPr txBox="1"/>
          <p:nvPr/>
        </p:nvSpPr>
        <p:spPr>
          <a:xfrm>
            <a:off x="5914487" y="5862066"/>
            <a:ext cx="1659122"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Forschungsfrage</a:t>
            </a:r>
          </a:p>
        </p:txBody>
      </p:sp>
      <p:sp>
        <p:nvSpPr>
          <p:cNvPr id="198" name="inhaltliche Hypothese"/>
          <p:cNvSpPr txBox="1"/>
          <p:nvPr/>
        </p:nvSpPr>
        <p:spPr>
          <a:xfrm>
            <a:off x="5700956" y="4785106"/>
            <a:ext cx="2086184"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inhaltliche Hypothese</a:t>
            </a:r>
          </a:p>
        </p:txBody>
      </p:sp>
      <p:sp>
        <p:nvSpPr>
          <p:cNvPr id="199" name="statistische Hypothese"/>
          <p:cNvSpPr txBox="1"/>
          <p:nvPr/>
        </p:nvSpPr>
        <p:spPr>
          <a:xfrm>
            <a:off x="5640067" y="3708146"/>
            <a:ext cx="2207962"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statistische Hypothese</a:t>
            </a:r>
          </a:p>
        </p:txBody>
      </p:sp>
      <p:sp>
        <p:nvSpPr>
          <p:cNvPr id="200" name="Linie"/>
          <p:cNvSpPr/>
          <p:nvPr/>
        </p:nvSpPr>
        <p:spPr>
          <a:xfrm flipV="1">
            <a:off x="3791872" y="2309570"/>
            <a:ext cx="1" cy="5520540"/>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defRPr sz="2000">
                <a:ln w="0" cap="flat">
                  <a:solidFill>
                    <a:srgbClr val="000000"/>
                  </a:solidFill>
                  <a:prstDash val="solid"/>
                  <a:miter lim="400000"/>
                </a:ln>
                <a:solidFill>
                  <a:srgbClr val="414141"/>
                </a:solidFill>
              </a:defRPr>
            </a:pPr>
          </a:p>
        </p:txBody>
      </p:sp>
      <p:sp>
        <p:nvSpPr>
          <p:cNvPr id="201" name="Präzision"/>
          <p:cNvSpPr txBox="1"/>
          <p:nvPr/>
        </p:nvSpPr>
        <p:spPr>
          <a:xfrm>
            <a:off x="3302589" y="1848866"/>
            <a:ext cx="978568" cy="39674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Präzision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4" name="Fallstudie: Brain Drain"/>
          <p:cNvSpPr txBox="1"/>
          <p:nvPr>
            <p:ph type="title"/>
          </p:nvPr>
        </p:nvSpPr>
        <p:spPr>
          <a:xfrm>
            <a:off x="650239" y="4758266"/>
            <a:ext cx="11704322" cy="2406792"/>
          </a:xfrm>
          <a:prstGeom prst="rect">
            <a:avLst/>
          </a:prstGeom>
        </p:spPr>
        <p:txBody>
          <a:bodyPr/>
          <a:lstStyle/>
          <a:p>
            <a:pPr/>
            <a:r>
              <a:t>Fallstudie: Brain Drain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7" name="Lesen Sie diese Studie"/>
          <p:cNvSpPr txBox="1"/>
          <p:nvPr>
            <p:ph type="body" idx="21"/>
          </p:nvPr>
        </p:nvSpPr>
        <p:spPr>
          <a:prstGeom prst="rect">
            <a:avLst/>
          </a:prstGeom>
        </p:spPr>
        <p:txBody>
          <a:bodyPr/>
          <a:lstStyle/>
          <a:p>
            <a:pPr/>
            <a:r>
              <a:t>Lesen Sie diese Studie</a:t>
            </a:r>
          </a:p>
        </p:txBody>
      </p:sp>
      <p:sp>
        <p:nvSpPr>
          <p:cNvPr id="208" name="Paper „Brain Drain“…"/>
          <p:cNvSpPr txBox="1"/>
          <p:nvPr>
            <p:ph type="body" idx="22"/>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Paper „Brain Drain“ </a:t>
            </a:r>
          </a:p>
          <a:p>
            <a:pPr marL="444500" indent="-317500">
              <a:buClr>
                <a:schemeClr val="accent5"/>
              </a:buClr>
              <a:buFont typeface="Arial"/>
              <a:buChar char="▶︎"/>
            </a:pPr>
            <a:r>
              <a:t>Lesen Sie die Studie.</a:t>
            </a:r>
          </a:p>
          <a:p>
            <a:pPr marL="444500" indent="-317500">
              <a:buClr>
                <a:schemeClr val="accent5"/>
              </a:buClr>
              <a:buFont typeface="Arial"/>
              <a:buChar char="▶︎"/>
            </a:pPr>
            <a:r>
              <a:t>Identifizieren Sie die wesentlichen Inhalte:</a:t>
            </a:r>
          </a:p>
          <a:p>
            <a:pPr lvl="1" marL="774700" indent="-190500">
              <a:buClr>
                <a:schemeClr val="accent5"/>
              </a:buClr>
              <a:buFont typeface="Arial"/>
              <a:buChar char="▶︎"/>
            </a:pPr>
            <a:r>
              <a:t>Forschungsfrage</a:t>
            </a:r>
          </a:p>
          <a:p>
            <a:pPr lvl="1" marL="774700" indent="-190500">
              <a:buClr>
                <a:schemeClr val="accent5"/>
              </a:buClr>
              <a:buFont typeface="Arial"/>
              <a:buChar char="▶︎"/>
            </a:pPr>
            <a:r>
              <a:t>Hypothesen</a:t>
            </a:r>
          </a:p>
          <a:p>
            <a:pPr lvl="1" marL="774700" indent="-190500">
              <a:buClr>
                <a:schemeClr val="accent5"/>
              </a:buClr>
              <a:buFont typeface="Arial"/>
              <a:buChar char="▶︎"/>
            </a:pPr>
            <a:r>
              <a:t>Zentrale Ergebnisse</a:t>
            </a:r>
          </a:p>
          <a:p>
            <a:pPr marL="444500" indent="-317500">
              <a:buClr>
                <a:schemeClr val="accent5"/>
              </a:buClr>
              <a:buFont typeface="Arial"/>
              <a:buChar char="▶︎"/>
            </a:pPr>
            <a:r>
              <a:t>Analysieren Sie die Stärken und Schwächen der Studie.</a:t>
            </a:r>
          </a:p>
          <a:p>
            <a:pPr marL="444500" indent="-317500">
              <a:buClr>
                <a:schemeClr val="accent5"/>
              </a:buClr>
              <a:buFont typeface="Arial"/>
              <a:buChar char="▶︎"/>
            </a:pPr>
            <a:r>
              <a:t>Angenommen, Sie erführen, dass die Autoren der Studie sich weigern, Ihnen Einblick in die Daten zu geben – was hätte das für einen Auswirkung in Ihre Einschätzung der Studie?</a:t>
            </a:r>
          </a:p>
        </p:txBody>
      </p:sp>
      <p:pic>
        <p:nvPicPr>
          <p:cNvPr id="209" name="Bild" descr="Bild"/>
          <p:cNvPicPr>
            <a:picLocks noChangeAspect="1"/>
          </p:cNvPicPr>
          <p:nvPr/>
        </p:nvPicPr>
        <p:blipFill>
          <a:blip r:embed="rId2">
            <a:extLst/>
          </a:blip>
          <a:stretch>
            <a:fillRect/>
          </a:stretch>
        </p:blipFill>
        <p:spPr>
          <a:xfrm>
            <a:off x="5967632" y="2011858"/>
            <a:ext cx="6278248" cy="3107092"/>
          </a:xfrm>
          <a:prstGeom prst="rect">
            <a:avLst/>
          </a:prstGeom>
          <a:ln w="12700">
            <a:miter lim="400000"/>
          </a:ln>
        </p:spPr>
      </p:pic>
      <p:sp>
        <p:nvSpPr>
          <p:cNvPr id="210" name="Ward, A. F., Duke, K., Gneezy, A., &amp; Bos, M. W. (2017). Brain Drain: The Mere Presence of One’s Own Smartphone Reduces Available Cognitive Capacity. Journal of the Association for Consumer Research, 2(2), 140–154. https://doi.org/10.1086/691462"/>
          <p:cNvSpPr txBox="1"/>
          <p:nvPr/>
        </p:nvSpPr>
        <p:spPr>
          <a:xfrm>
            <a:off x="6552549" y="5180076"/>
            <a:ext cx="5266990" cy="1019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Ward, A. F., Duke, K., Gneezy, A., &amp; Bos, M. W. (2017). Brain Drain: The Mere Presence of One’s Own Smartphone Reduces Available Cognitive Capacity. </a:t>
            </a:r>
            <a:r>
              <a:rPr i="1">
                <a:solidFill>
                  <a:srgbClr val="000000"/>
                </a:solidFill>
              </a:rPr>
              <a:t>Journal of the Association for Consumer Research</a:t>
            </a:r>
            <a:r>
              <a:rPr>
                <a:solidFill>
                  <a:srgbClr val="000000"/>
                </a:solidFill>
              </a:rPr>
              <a:t>, </a:t>
            </a:r>
            <a:r>
              <a:rPr i="1">
                <a:solidFill>
                  <a:srgbClr val="000000"/>
                </a:solidFill>
              </a:rPr>
              <a:t>2</a:t>
            </a:r>
            <a:r>
              <a:rPr>
                <a:solidFill>
                  <a:srgbClr val="000000"/>
                </a:solidFill>
              </a:rPr>
              <a:t>(2), 140–154. </a:t>
            </a:r>
            <a:r>
              <a:rPr u="sng">
                <a:solidFill>
                  <a:srgbClr val="0000EE"/>
                </a:solidFill>
                <a:hlinkClick r:id="rId3" invalidUrl="" action="" tgtFrame="" tooltip="" history="1" highlightClick="0" endSnd="0"/>
              </a:rPr>
              <a:t>https://doi.org/10.1086/691462</a:t>
            </a:r>
            <a:endParaRPr>
              <a:solidFill>
                <a:srgbClr val="000000"/>
              </a:solidFill>
            </a:endParaRPr>
          </a:p>
        </p:txBody>
      </p:sp>
      <p:sp>
        <p:nvSpPr>
          <p:cNvPr id="211" name="Volltext (PDF)">
            <a:hlinkClick r:id="rId4" invalidUrl="" action="" tgtFrame="" tooltip="" history="1" highlightClick="0" endSnd="0"/>
          </p:cNvPr>
          <p:cNvSpPr/>
          <p:nvPr/>
        </p:nvSpPr>
        <p:spPr>
          <a:xfrm>
            <a:off x="6476999" y="6658310"/>
            <a:ext cx="2309079" cy="645798"/>
          </a:xfrm>
          <a:prstGeom prst="roundRect">
            <a:avLst>
              <a:gd name="adj" fmla="val 29498"/>
            </a:avLst>
          </a:prstGeom>
          <a:solidFill>
            <a:srgbClr val="004A94"/>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a:solidFill>
                  <a:srgbClr val="FFFFFF"/>
                </a:solidFill>
              </a:defRPr>
            </a:lvl1pPr>
          </a:lstStyle>
          <a:p>
            <a:pPr/>
            <a:r>
              <a:t>Volltext (PDF)</a:t>
            </a:r>
          </a:p>
        </p:txBody>
      </p:sp>
      <p:sp>
        <p:nvSpPr>
          <p:cNvPr id="212" name="Supplementary material">
            <a:hlinkClick r:id="rId5" invalidUrl="" action="" tgtFrame="" tooltip="" history="1" highlightClick="0" endSnd="0"/>
          </p:cNvPr>
          <p:cNvSpPr/>
          <p:nvPr/>
        </p:nvSpPr>
        <p:spPr>
          <a:xfrm>
            <a:off x="9852137" y="6658310"/>
            <a:ext cx="2309078" cy="645798"/>
          </a:xfrm>
          <a:prstGeom prst="roundRect">
            <a:avLst>
              <a:gd name="adj" fmla="val 29498"/>
            </a:avLst>
          </a:prstGeom>
          <a:solidFill>
            <a:srgbClr val="004A94"/>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1600" u="sng">
                <a:solidFill>
                  <a:srgbClr val="0070C0"/>
                </a:solidFill>
                <a:uFill>
                  <a:solidFill>
                    <a:srgbClr val="0070C0"/>
                  </a:solidFill>
                </a:uFill>
                <a:hlinkClick r:id="rId6" invalidUrl="" action="" tgtFrame="" tooltip="" history="1" highlightClick="0" endSnd="0"/>
              </a:defRPr>
            </a:lvl1pPr>
          </a:lstStyle>
          <a:p>
            <a:pPr>
              <a:defRPr u="none">
                <a:solidFill>
                  <a:srgbClr val="FFFFFF"/>
                </a:solidFill>
                <a:uFillTx/>
              </a:defRPr>
            </a:pPr>
            <a:r>
              <a:rPr u="sng">
                <a:solidFill>
                  <a:srgbClr val="0070C0"/>
                </a:solidFill>
                <a:uFill>
                  <a:solidFill>
                    <a:srgbClr val="0070C0"/>
                  </a:solidFill>
                </a:uFill>
                <a:hlinkClick r:id="rId6" invalidUrl="" action="" tgtFrame="" tooltip="" history="1" highlightClick="0" endSnd="0"/>
              </a:rPr>
              <a:t>Supplementary material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5"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8" name="Hinweise"/>
          <p:cNvSpPr txBox="1"/>
          <p:nvPr>
            <p:ph type="body" idx="21"/>
          </p:nvPr>
        </p:nvSpPr>
        <p:spPr>
          <a:prstGeom prst="rect">
            <a:avLst/>
          </a:prstGeom>
        </p:spPr>
        <p:txBody>
          <a:bodyPr/>
          <a:lstStyle/>
          <a:p>
            <a:pPr/>
            <a:r>
              <a:t>Hinweise</a:t>
            </a:r>
          </a:p>
        </p:txBody>
      </p:sp>
      <p:sp>
        <p:nvSpPr>
          <p:cNvPr id="219" name="Dieses Dokument steht unter der Lizenz CC-BY 3.0.…"/>
          <p:cNvSpPr txBox="1"/>
          <p:nvPr>
            <p:ph type="body" idx="22"/>
          </p:nvPr>
        </p:nvSpPr>
        <p:spPr>
          <a:prstGeom prst="rect">
            <a:avLst/>
          </a:prstGeom>
        </p:spPr>
        <p:txBody>
          <a:bodyPr/>
          <a:lstStyle/>
          <a:p>
            <a:pPr/>
            <a:r>
              <a:t>Dieses Dokument steht unter der Lizenz CC-BY 3.0.</a:t>
            </a:r>
          </a:p>
          <a:p>
            <a:pPr/>
            <a:r>
              <a:t>Autor: Sebastian Sauer</a:t>
            </a:r>
          </a:p>
          <a:p>
            <a:pPr/>
            <a:r>
              <a:t>Für externe Links kann keine Haftung übernommen werden.</a:t>
            </a:r>
          </a:p>
          <a:p>
            <a:pPr/>
            <a:r>
              <a:t>Dieses Dokument entstand mit reichlicher Unterstützung vieler Kolleginnen und Kollegen aus der FOM. Vielen Dank!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Wozu Hypothesen?"/>
          <p:cNvSpPr txBox="1"/>
          <p:nvPr>
            <p:ph type="title"/>
          </p:nvPr>
        </p:nvSpPr>
        <p:spPr>
          <a:xfrm>
            <a:off x="650239" y="4758266"/>
            <a:ext cx="11704322" cy="2406792"/>
          </a:xfrm>
          <a:prstGeom prst="rect">
            <a:avLst/>
          </a:prstGeom>
        </p:spPr>
        <p:txBody>
          <a:bodyPr/>
          <a:lstStyle/>
          <a:p>
            <a:pPr/>
            <a:r>
              <a:t>Wozu Hypothesen?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5" name="Drei Arten epistemologischer Ziele von Studien"/>
          <p:cNvSpPr txBox="1"/>
          <p:nvPr>
            <p:ph type="body" idx="21"/>
          </p:nvPr>
        </p:nvSpPr>
        <p:spPr>
          <a:prstGeom prst="rect">
            <a:avLst/>
          </a:prstGeom>
        </p:spPr>
        <p:txBody>
          <a:bodyPr/>
          <a:lstStyle/>
          <a:p>
            <a:pPr/>
            <a:r>
              <a:t>Drei Arten epistemologischer Ziele von Studien</a:t>
            </a:r>
          </a:p>
        </p:txBody>
      </p:sp>
      <p:sp>
        <p:nvSpPr>
          <p:cNvPr id="146" name="Beschreiben…"/>
          <p:cNvSpPr txBox="1"/>
          <p:nvPr>
            <p:ph type="body" idx="22"/>
          </p:nvPr>
        </p:nvSpPr>
        <p:spPr>
          <a:prstGeom prst="rect">
            <a:avLst/>
          </a:prstGeom>
        </p:spPr>
        <p:txBody>
          <a:bodyPr/>
          <a:lstStyle/>
          <a:p>
            <a:pPr/>
            <a:r>
              <a:t>Beschreiben</a:t>
            </a:r>
          </a:p>
          <a:p>
            <a:pPr lvl="1" marL="774700" indent="-190500">
              <a:buClr>
                <a:schemeClr val="accent5"/>
              </a:buClr>
              <a:buFont typeface="Arial"/>
              <a:buChar char="▶︎"/>
            </a:pPr>
            <a:r>
              <a:t>„Männer sind im Schnitt 10cm größer als Frauen.“</a:t>
            </a:r>
          </a:p>
          <a:p>
            <a:pPr lvl="1" marL="774700" indent="-190500">
              <a:buClr>
                <a:schemeClr val="accent5"/>
              </a:buClr>
              <a:buFont typeface="Arial"/>
              <a:buChar char="▶︎"/>
            </a:pPr>
            <a:r>
              <a:t>„Frauen parken im Mittel um 10cm schneller aus als Männer (in der Sauerschen Ausparkaufgabe).“</a:t>
            </a:r>
          </a:p>
          <a:p>
            <a:pPr/>
            <a:r>
              <a:t>Vorhersagen</a:t>
            </a:r>
          </a:p>
          <a:p>
            <a:pPr lvl="1" marL="774700" indent="-190500">
              <a:buClr>
                <a:schemeClr val="accent5"/>
              </a:buClr>
              <a:buFont typeface="Arial"/>
              <a:buChar char="▶︎"/>
            </a:pPr>
            <a:r>
              <a:t>„Die nächste totale Sonnenfinsternis in Deutschland findet am 3.9.2081 statt.“ (</a:t>
            </a:r>
            <a:r>
              <a:rPr u="sng">
                <a:solidFill>
                  <a:srgbClr val="0070C0"/>
                </a:solidFill>
                <a:uFill>
                  <a:solidFill>
                    <a:srgbClr val="0070C0"/>
                  </a:solidFill>
                </a:uFill>
                <a:hlinkClick r:id="rId2" invalidUrl="" action="" tgtFrame="" tooltip="" history="1" highlightClick="0" endSnd="0"/>
              </a:rPr>
              <a:t>Quelle</a:t>
            </a:r>
            <a:r>
              <a:t>)</a:t>
            </a:r>
          </a:p>
          <a:p>
            <a:pPr lvl="1" marL="774700" indent="-190500">
              <a:buClr>
                <a:schemeClr val="accent5"/>
              </a:buClr>
              <a:buFont typeface="Arial"/>
              <a:buChar char="▶︎"/>
            </a:pPr>
            <a:r>
              <a:t>„Wenn du 100 Stunden lernst, solltest du die Statistikklausur knapp bestehen, angesichts deines Vorwissens.“ (na, toll)</a:t>
            </a:r>
          </a:p>
          <a:p>
            <a:pPr/>
            <a:r>
              <a:t>Erklären</a:t>
            </a:r>
          </a:p>
          <a:p>
            <a:pPr lvl="1" marL="774700" indent="-190500">
              <a:buClr>
                <a:schemeClr val="accent5"/>
              </a:buClr>
              <a:buFont typeface="Arial"/>
              <a:buChar char="▶︎"/>
            </a:pPr>
            <a:r>
              <a:t>„Die Ursache von Hüftgold ist zu viel Essen.“</a:t>
            </a:r>
          </a:p>
          <a:p>
            <a:pPr lvl="1" marL="774700" indent="-190500">
              <a:buClr>
                <a:schemeClr val="accent5"/>
              </a:buClr>
              <a:buFont typeface="Arial"/>
              <a:buChar char="▶︎"/>
            </a:pPr>
            <a:r>
              <a:t>„Je mehr du lernst, desto höher dein Klausurerfolg (auch in Statistik).“</a:t>
            </a:r>
          </a:p>
          <a:p>
            <a:pPr lvl="1" marL="774700" indent="-190500">
              <a:buClr>
                <a:schemeClr val="accent5"/>
              </a:buClr>
              <a:buFont typeface="Arial"/>
              <a:buChar char="▶︎"/>
            </a:pPr>
            <a:r>
              <a:t>„Impfen verringert die mittlere Schwere von Covid-19-Erkrankungen.“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Zwei Arten epistemologischer Ziele von Studien"/>
          <p:cNvSpPr txBox="1"/>
          <p:nvPr>
            <p:ph type="body" idx="21"/>
          </p:nvPr>
        </p:nvSpPr>
        <p:spPr>
          <a:prstGeom prst="rect">
            <a:avLst/>
          </a:prstGeom>
        </p:spPr>
        <p:txBody>
          <a:bodyPr/>
          <a:lstStyle/>
          <a:p>
            <a:pPr/>
            <a:r>
              <a:t>Zwei Arten epistemologischer Ziele von Studien</a:t>
            </a:r>
          </a:p>
        </p:txBody>
      </p:sp>
      <p:sp>
        <p:nvSpPr>
          <p:cNvPr id="150" name="Exploration…"/>
          <p:cNvSpPr txBox="1"/>
          <p:nvPr>
            <p:ph type="body" idx="22"/>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Exploration </a:t>
            </a:r>
          </a:p>
          <a:p>
            <a:pPr marL="444500" indent="-317500">
              <a:buClr>
                <a:schemeClr val="accent5"/>
              </a:buClr>
              <a:buFont typeface="Arial"/>
              <a:buChar char="▶︎"/>
            </a:pPr>
            <a:r>
              <a:t>Untersuchung der Daten ohne Erwartungen oder Hypothesen</a:t>
            </a:r>
          </a:p>
          <a:p>
            <a:pPr marL="444500" indent="-317500">
              <a:buClr>
                <a:schemeClr val="accent5"/>
              </a:buClr>
              <a:buFont typeface="Arial"/>
              <a:buChar char="▶︎"/>
            </a:pPr>
            <a:r>
              <a:t>Es können als Ergebnis der Exploration Hypothesen entstehen</a:t>
            </a:r>
          </a:p>
        </p:txBody>
      </p:sp>
      <p:sp>
        <p:nvSpPr>
          <p:cNvPr id="151" name="Konfirmation…"/>
          <p:cNvSpPr txBox="1"/>
          <p:nvPr>
            <p:ph type="body" idx="23"/>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Konfirmation</a:t>
            </a:r>
          </a:p>
          <a:p>
            <a:pPr marL="444500" indent="-317500">
              <a:buClr>
                <a:schemeClr val="accent5"/>
              </a:buClr>
              <a:buFont typeface="Arial"/>
              <a:buChar char="▶︎"/>
            </a:pPr>
            <a:r>
              <a:t>Untersuchung der Daten mit vorab festgelegten Erwartungen bzw. Hypothesen</a:t>
            </a:r>
          </a:p>
          <a:p>
            <a:pPr marL="444500" indent="-317500">
              <a:buClr>
                <a:schemeClr val="accent5"/>
              </a:buClr>
              <a:buFont typeface="Arial"/>
              <a:buChar char="▶︎"/>
            </a:pPr>
            <a:r>
              <a:t>Die Hypothesen können widerlegt werden oder von den Daten unterstützt werden. Es kann auch sein, dass die Daten wenig Beleg zugunsten oder gegen eine oder mehrere Hypothesen liefern.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Eine berühmte explorative Studie"/>
          <p:cNvSpPr txBox="1"/>
          <p:nvPr>
            <p:ph type="body" idx="21"/>
          </p:nvPr>
        </p:nvSpPr>
        <p:spPr>
          <a:prstGeom prst="rect">
            <a:avLst/>
          </a:prstGeom>
        </p:spPr>
        <p:txBody>
          <a:bodyPr/>
          <a:lstStyle/>
          <a:p>
            <a:pPr/>
            <a:r>
              <a:t>Eine berühmte explorative Studie</a:t>
            </a:r>
          </a:p>
        </p:txBody>
      </p:sp>
      <p:sp>
        <p:nvSpPr>
          <p:cNvPr id="155" name="Entdeckung des Penicillins…"/>
          <p:cNvSpPr txBox="1"/>
          <p:nvPr>
            <p:ph type="body" idx="22"/>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Entdeckung des Penicillins </a:t>
            </a:r>
          </a:p>
          <a:p>
            <a:pPr marL="444500" indent="-317500">
              <a:buClr>
                <a:schemeClr val="accent5"/>
              </a:buClr>
              <a:buFont typeface="Arial"/>
              <a:buChar char="▶︎"/>
            </a:pPr>
            <a:r>
              <a:t>Zufällig bemerkte der schottische Mediziner Alexander Fleming am 28.9.1928, dass Schimmelpilze der Gattung Penicillium in eine seiner Petrischalen hineingeraten waren, und die Bakterienkultur zerstört hatte.</a:t>
            </a:r>
          </a:p>
          <a:p>
            <a:pPr marL="444500" indent="-317500">
              <a:buClr>
                <a:schemeClr val="accent5"/>
              </a:buClr>
              <a:buFont typeface="Arial"/>
              <a:buChar char="▶︎"/>
            </a:pPr>
            <a:r>
              <a:t>Auf dieser Basis führten weitere Untersuchungen zur Entwicklung des Antibiotikums Penicillin, welches später viele Leben retten wird.</a:t>
            </a:r>
          </a:p>
        </p:txBody>
      </p:sp>
      <p:pic>
        <p:nvPicPr>
          <p:cNvPr id="156" name="Bild" descr="Bild"/>
          <p:cNvPicPr>
            <a:picLocks noChangeAspect="1"/>
          </p:cNvPicPr>
          <p:nvPr/>
        </p:nvPicPr>
        <p:blipFill>
          <a:blip r:embed="rId2">
            <a:extLst/>
          </a:blip>
          <a:stretch>
            <a:fillRect/>
          </a:stretch>
        </p:blipFill>
        <p:spPr>
          <a:xfrm>
            <a:off x="6410959" y="2137409"/>
            <a:ext cx="5689601" cy="3721101"/>
          </a:xfrm>
          <a:prstGeom prst="rect">
            <a:avLst/>
          </a:prstGeom>
          <a:ln w="12700">
            <a:miter lim="400000"/>
          </a:ln>
        </p:spPr>
      </p:pic>
      <p:sp>
        <p:nvSpPr>
          <p:cNvPr id="157" name="Alexander Fleming bekommt den Nobelpreis verliehen, Bildquelle"/>
          <p:cNvSpPr txBox="1"/>
          <p:nvPr/>
        </p:nvSpPr>
        <p:spPr>
          <a:xfrm>
            <a:off x="6269959" y="5851906"/>
            <a:ext cx="5971602" cy="39674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Alexander Fleming bekommt den Nobelpreis verliehen, </a:t>
            </a:r>
            <a:r>
              <a:rPr u="sng">
                <a:solidFill>
                  <a:srgbClr val="0070C0"/>
                </a:solidFill>
                <a:uFill>
                  <a:solidFill>
                    <a:srgbClr val="0070C0"/>
                  </a:solidFill>
                </a:uFill>
                <a:hlinkClick r:id="rId3" invalidUrl="" action="" tgtFrame="" tooltip="" history="1" highlightClick="0" endSnd="0"/>
              </a:rPr>
              <a:t>Bildquelle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 name="Eine berühmte konfirmatorische Studie"/>
          <p:cNvSpPr txBox="1"/>
          <p:nvPr>
            <p:ph type="body" idx="21"/>
          </p:nvPr>
        </p:nvSpPr>
        <p:spPr>
          <a:prstGeom prst="rect">
            <a:avLst/>
          </a:prstGeom>
        </p:spPr>
        <p:txBody>
          <a:bodyPr/>
          <a:lstStyle/>
          <a:p>
            <a:pPr/>
            <a:r>
              <a:t>Eine berühmte konfirmatorische Studie</a:t>
            </a:r>
          </a:p>
        </p:txBody>
      </p:sp>
      <p:sp>
        <p:nvSpPr>
          <p:cNvPr id="161" name="Cholera-Ausbruch in London, 1854…"/>
          <p:cNvSpPr txBox="1"/>
          <p:nvPr>
            <p:ph type="body" idx="22"/>
          </p:nvPr>
        </p:nvSpPr>
        <p:spPr>
          <a:xfrm>
            <a:off x="279552" y="1905000"/>
            <a:ext cx="6082282" cy="7174208"/>
          </a:xfrm>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Cholera-Ausbruch in London, 1854</a:t>
            </a:r>
          </a:p>
          <a:p>
            <a:pPr marL="444500" indent="-317500">
              <a:buClr>
                <a:schemeClr val="accent5"/>
              </a:buClr>
              <a:buFont typeface="Arial"/>
              <a:buChar char="▶︎"/>
            </a:pPr>
            <a:r>
              <a:t>Im Jahr 1831 brach eine bis dato unbekannte Epidemie in London aus, Cholera, die viele Opfer forderte.</a:t>
            </a:r>
          </a:p>
          <a:p>
            <a:pPr marL="444500" indent="-317500">
              <a:buClr>
                <a:schemeClr val="accent5"/>
              </a:buClr>
              <a:buFont typeface="Arial"/>
              <a:buChar char="▶︎"/>
            </a:pPr>
            <a:r>
              <a:t>Zuerst waren Ärzte und Forscher ratlos, aber nach einiger Zeit wurde entdeckt, dass es einen Zusammenhang gab zwischen schlechten Lebensbedingungen (Armut) und der Krankheit.</a:t>
            </a:r>
          </a:p>
          <a:p>
            <a:pPr marL="444500" indent="-317500">
              <a:buClr>
                <a:schemeClr val="accent5"/>
              </a:buClr>
              <a:buFont typeface="Arial"/>
              <a:buChar char="▶︎"/>
            </a:pPr>
            <a:r>
              <a:t>Eine vorherrschende Theorie (als Erklärung der Ursache) war „schlechte Luft“ (bad air), die sog. „Miasma-Theorie“.</a:t>
            </a:r>
          </a:p>
          <a:p>
            <a:pPr marL="444500" indent="-317500">
              <a:buClr>
                <a:schemeClr val="accent5"/>
              </a:buClr>
              <a:buFont typeface="Arial"/>
              <a:buChar char="▶︎"/>
            </a:pPr>
            <a:r>
              <a:t>Erste Hygienebemühungen führten leider dazu, dass noch mehr (schmutzige) Abwässer in die Themse gerieten, Londons Trinkwasser-versorgung.</a:t>
            </a:r>
          </a:p>
          <a:p>
            <a:pPr marL="444500" indent="-317500">
              <a:buClr>
                <a:schemeClr val="accent5"/>
              </a:buClr>
              <a:buFont typeface="Arial"/>
              <a:buChar char="▶︎"/>
            </a:pPr>
            <a:r>
              <a:t>John Snow schlug 1848 vor, dass Cholera durch Keime im Wasser verbreitet wurde. Sein Paper stieß aber auf wenig Interesse.</a:t>
            </a:r>
          </a:p>
          <a:p>
            <a:pPr marL="444500" indent="-317500">
              <a:buClr>
                <a:schemeClr val="accent5"/>
              </a:buClr>
              <a:buFont typeface="Arial"/>
              <a:buChar char="▶︎"/>
            </a:pPr>
            <a:r>
              <a:t>1866 wurde seine Theorie schließlich anerkannt.</a:t>
            </a:r>
          </a:p>
        </p:txBody>
      </p:sp>
      <p:sp>
        <p:nvSpPr>
          <p:cNvPr id="162" name="Heatmap zur Anzahl von Cholera-Fällen sowie öffentliche Brunnen"/>
          <p:cNvSpPr txBox="1"/>
          <p:nvPr/>
        </p:nvSpPr>
        <p:spPr>
          <a:xfrm>
            <a:off x="6645879" y="6867905"/>
            <a:ext cx="6069494"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Heatmap zur Anzahl von Cholera-Fällen sowie öffentliche Brunnen</a:t>
            </a:r>
          </a:p>
        </p:txBody>
      </p:sp>
      <p:sp>
        <p:nvSpPr>
          <p:cNvPr id="163" name="Quelle"/>
          <p:cNvSpPr txBox="1"/>
          <p:nvPr/>
        </p:nvSpPr>
        <p:spPr>
          <a:xfrm>
            <a:off x="438235" y="9001506"/>
            <a:ext cx="709338" cy="39674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2"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2" invalidUrl="" action="" tgtFrame="" tooltip="" history="1" highlightClick="0" endSnd="0"/>
              </a:rPr>
              <a:t>Quelle</a:t>
            </a:r>
          </a:p>
        </p:txBody>
      </p:sp>
      <p:pic>
        <p:nvPicPr>
          <p:cNvPr id="164" name="Bild" descr="Bild"/>
          <p:cNvPicPr>
            <a:picLocks noChangeAspect="1"/>
          </p:cNvPicPr>
          <p:nvPr/>
        </p:nvPicPr>
        <p:blipFill>
          <a:blip r:embed="rId3">
            <a:extLst/>
          </a:blip>
          <a:stretch>
            <a:fillRect/>
          </a:stretch>
        </p:blipFill>
        <p:spPr>
          <a:xfrm>
            <a:off x="6903247" y="2086467"/>
            <a:ext cx="4969185" cy="4529058"/>
          </a:xfrm>
          <a:prstGeom prst="rect">
            <a:avLst/>
          </a:prstGeom>
          <a:ln w="12700">
            <a:miter lim="400000"/>
          </a:ln>
        </p:spPr>
      </p:pic>
      <p:sp>
        <p:nvSpPr>
          <p:cNvPr id="165" name="Caplan, J. M., Kennedy, L. W., &amp; Neudecker, C. H. (2020). Cholera deaths in Soho, London, 1854: Risk Terrain Modeling for epidemiological investigations. PLOS ONE, 15(3), e0230725. https://doi.org/10.1371/journal.pone.0230725"/>
          <p:cNvSpPr txBox="1"/>
          <p:nvPr/>
        </p:nvSpPr>
        <p:spPr>
          <a:xfrm>
            <a:off x="6916436" y="7458455"/>
            <a:ext cx="5148415" cy="841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457200">
              <a:defRPr sz="1200">
                <a:ln w="0" cap="flat">
                  <a:solidFill>
                    <a:srgbClr val="000000"/>
                  </a:solidFill>
                  <a:prstDash val="solid"/>
                  <a:miter lim="400000"/>
                </a:ln>
                <a:solidFill>
                  <a:srgbClr val="414141"/>
                </a:solidFill>
                <a:latin typeface="Times Roman"/>
                <a:ea typeface="Times Roman"/>
                <a:cs typeface="Times Roman"/>
                <a:sym typeface="Times Roman"/>
              </a:defRPr>
            </a:pPr>
            <a:r>
              <a:rPr>
                <a:solidFill>
                  <a:srgbClr val="000000"/>
                </a:solidFill>
              </a:rPr>
              <a:t>Caplan, J. M., Kennedy, L. W., &amp; Neudecker, C. H. (2020). Cholera deaths in Soho, London, 1854: Risk Terrain Modeling for epidemiological investigations. </a:t>
            </a:r>
            <a:r>
              <a:rPr i="1">
                <a:solidFill>
                  <a:srgbClr val="000000"/>
                </a:solidFill>
              </a:rPr>
              <a:t>PLOS ONE</a:t>
            </a:r>
            <a:r>
              <a:rPr>
                <a:solidFill>
                  <a:srgbClr val="000000"/>
                </a:solidFill>
              </a:rPr>
              <a:t>, </a:t>
            </a:r>
            <a:r>
              <a:rPr i="1">
                <a:solidFill>
                  <a:srgbClr val="000000"/>
                </a:solidFill>
              </a:rPr>
              <a:t>15</a:t>
            </a:r>
            <a:r>
              <a:rPr>
                <a:solidFill>
                  <a:srgbClr val="000000"/>
                </a:solidFill>
              </a:rPr>
              <a:t>(3), e0230725. </a:t>
            </a:r>
            <a:r>
              <a:rPr u="sng">
                <a:solidFill>
                  <a:srgbClr val="0000EE"/>
                </a:solidFill>
                <a:hlinkClick r:id="rId4" invalidUrl="" action="" tgtFrame="" tooltip="" history="1" highlightClick="0" endSnd="0"/>
              </a:rPr>
              <a:t>https://doi.org/10.1371/journal.pone.0230725</a:t>
            </a:r>
            <a:endParaRPr>
              <a:solidFill>
                <a:srgbClr val="000000"/>
              </a:solidFill>
            </a:endParaRPr>
          </a:p>
        </p:txBody>
      </p:sp>
      <p:sp>
        <p:nvSpPr>
          <p:cNvPr id="166" name="Bonus: Dynamische Karten erstellen mit R"/>
          <p:cNvSpPr txBox="1"/>
          <p:nvPr/>
        </p:nvSpPr>
        <p:spPr>
          <a:xfrm>
            <a:off x="7538063" y="8493505"/>
            <a:ext cx="3905161"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Bonus:</a:t>
            </a:r>
            <a:r>
              <a:rPr u="sng">
                <a:solidFill>
                  <a:srgbClr val="0070C0"/>
                </a:solidFill>
                <a:uFill>
                  <a:solidFill>
                    <a:srgbClr val="0070C0"/>
                  </a:solidFill>
                </a:uFill>
                <a:hlinkClick r:id="rId5" invalidUrl="" action="" tgtFrame="" tooltip="" history="1" highlightClick="0" endSnd="0"/>
              </a:rPr>
              <a:t> Dynamische Karten erstellen mit 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Ohne Präzision bringt eine Hypothese nicht viel"/>
          <p:cNvSpPr txBox="1"/>
          <p:nvPr>
            <p:ph type="body" idx="21"/>
          </p:nvPr>
        </p:nvSpPr>
        <p:spPr>
          <a:prstGeom prst="rect">
            <a:avLst/>
          </a:prstGeom>
        </p:spPr>
        <p:txBody>
          <a:bodyPr/>
          <a:lstStyle/>
          <a:p>
            <a:pPr/>
            <a:r>
              <a:t>Ohne Präzision bringt eine Hypothese nicht viel</a:t>
            </a:r>
          </a:p>
        </p:txBody>
      </p:sp>
      <p:sp>
        <p:nvSpPr>
          <p:cNvPr id="170" name="„Wenn man was dud für die Klausur, des is fei scho ned schlecht.“…"/>
          <p:cNvSpPr txBox="1"/>
          <p:nvPr>
            <p:ph type="body" idx="22"/>
          </p:nvPr>
        </p:nvSpPr>
        <p:spPr>
          <a:prstGeom prst="rect">
            <a:avLst/>
          </a:prstGeom>
        </p:spPr>
        <p:txBody>
          <a:bodyPr/>
          <a:lstStyle/>
          <a:p>
            <a:pPr/>
            <a:r>
              <a:t>„Wenn man was dud für die Klausur, des is fei scho ned schlecht.“</a:t>
            </a:r>
          </a:p>
          <a:p>
            <a:pPr/>
            <a:r>
              <a:t>„Lernen kann für die Klausur helfen oder auch nicht.“</a:t>
            </a:r>
          </a:p>
          <a:p>
            <a:pPr/>
            <a:r>
              <a:t>„Lernen bringt schon a weng was.“</a:t>
            </a:r>
          </a:p>
          <a:p>
            <a:pPr/>
            <a:r>
              <a:t>„Lernen erhöht den Klausurerfolg.“ (immer)</a:t>
            </a:r>
          </a:p>
          <a:p>
            <a:pPr/>
            <a:r>
              <a:t>„Lernen erhöht den Klausurerfolg manchmal“.</a:t>
            </a:r>
          </a:p>
          <a:p>
            <a:pPr/>
            <a:r>
              <a:t>„Lernen kann den Klausurerfolg erhöhen.“</a:t>
            </a:r>
          </a:p>
          <a:p>
            <a:pPr/>
            <a:r>
              <a:t>„Lernen erhöht den Klausurerfolg mehr als wenn man nix macht.“</a:t>
            </a:r>
          </a:p>
          <a:p>
            <a:pPr/>
            <a:r>
              <a:t>„Ein Lerntraining dieser Art in diesem Umfang erhöht die Punktezahl in dieser Klausur.“ </a:t>
            </a:r>
          </a:p>
          <a:p>
            <a:pPr/>
            <a:r>
              <a:t>„Ein Lerntraining dieser Art in diesem Umfang erhöht die Punktezahl in dieser Klausur </a:t>
            </a:r>
            <a:r>
              <a:rPr i="1"/>
              <a:t>um diesen Wert</a:t>
            </a:r>
            <a:r>
              <a:t>.“ </a:t>
            </a:r>
          </a:p>
          <a:p>
            <a:pPr/>
            <a:r>
              <a:t>„Ein Lerntraining dieser Art in diesem Umfang erhöht die Punktezahl in dieser Klausur um diesen Wert </a:t>
            </a:r>
            <a:r>
              <a:rPr i="1"/>
              <a:t>für diese Art von Personen.“</a:t>
            </a:r>
            <a:endParaRPr i="1"/>
          </a:p>
          <a:p>
            <a:pPr/>
            <a:r>
              <a:t>„Ein Lerntraining dieser Art in diesem Umfang erhöht die Punktezahl in dieser Klausur um diesen Wert für diese Art von Personen </a:t>
            </a:r>
            <a:r>
              <a:rPr i="1"/>
              <a:t>unter diesen Umständen.“</a:t>
            </a:r>
            <a:endParaRPr i="1"/>
          </a:p>
          <a:p>
            <a:pPr/>
            <a:r>
              <a:t>„Ein Lerntraining dieser Art in diesem Umfang erhöht die </a:t>
            </a:r>
            <a:r>
              <a:rPr i="1"/>
              <a:t>mittlere</a:t>
            </a:r>
            <a:r>
              <a:t> Punktezahl in dieser Klausur um diesen Wert für diese Art von Personen unter diesen Umständen.“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Hypothesen als Inferenzschluss"/>
          <p:cNvSpPr txBox="1"/>
          <p:nvPr>
            <p:ph type="body" idx="21"/>
          </p:nvPr>
        </p:nvSpPr>
        <p:spPr>
          <a:prstGeom prst="rect">
            <a:avLst/>
          </a:prstGeom>
        </p:spPr>
        <p:txBody>
          <a:bodyPr/>
          <a:lstStyle/>
          <a:p>
            <a:pPr/>
            <a:r>
              <a:t>Hypothesen als Inferenzschluss</a:t>
            </a:r>
          </a:p>
        </p:txBody>
      </p:sp>
      <p:sp>
        <p:nvSpPr>
          <p:cNvPr id="174" name="Hypothesen beziehen sich zumeist nicht auf Stichproben, sondern auf Populationen (Grundgesamtheiten), da es viel interessanter ist, allgemeine Aussagen zu treffen als sehr begrenzte.…"/>
          <p:cNvSpPr txBox="1"/>
          <p:nvPr>
            <p:ph type="body" idx="22"/>
          </p:nvPr>
        </p:nvSpPr>
        <p:spPr>
          <a:xfrm>
            <a:off x="282297" y="1905000"/>
            <a:ext cx="12221323" cy="6977815"/>
          </a:xfrm>
          <a:prstGeom prst="rect">
            <a:avLst/>
          </a:prstGeom>
        </p:spPr>
        <p:txBody>
          <a:bodyPr/>
          <a:lstStyle/>
          <a:p>
            <a:pPr marL="417830" marR="119379" indent="-298450" defTabSz="1222451">
              <a:spcBef>
                <a:spcPts val="900"/>
              </a:spcBef>
              <a:defRPr sz="1879"/>
            </a:pPr>
            <a:r>
              <a:t>Hypothesen beziehen sich zumeist nicht auf Stichproben, sondern auf Populationen (Grundgesamtheiten), da es viel interessanter ist, allgemeine Aussagen zu treffen als sehr begrenzte.</a:t>
            </a:r>
          </a:p>
          <a:p>
            <a:pPr marL="417830" marR="119379" indent="-298450" defTabSz="1222451">
              <a:spcBef>
                <a:spcPts val="900"/>
              </a:spcBef>
              <a:defRPr sz="1879"/>
            </a:pPr>
            <a:r>
              <a:t>Schlüsse von einer Stichprobe auf eine Population sind (fast immer) mit Unsicherheit behaftet, denn die ganze Population ist nicht bekannt, sondern nur ein Auszug, eben die Stichprobe. Man schließt also von einer bekannten Teilmenge auf eine nicht in Gänze bekannte Gesamtmenge.</a:t>
            </a:r>
          </a:p>
          <a:p>
            <a:pPr marL="417830" marR="119379" indent="-298450" defTabSz="1222451">
              <a:spcBef>
                <a:spcPts val="900"/>
              </a:spcBef>
              <a:defRPr sz="1879"/>
            </a:pPr>
            <a:r>
              <a:t>Unbekannte Kennwerte der Population bezeichnet man als Parameter.</a:t>
            </a:r>
          </a:p>
          <a:p>
            <a:pPr marL="417830" marR="119379" indent="-298450" defTabSz="1222451">
              <a:spcBef>
                <a:spcPts val="900"/>
              </a:spcBef>
              <a:defRPr sz="1879"/>
            </a:pPr>
            <a:r>
              <a:t>Das Schließen mittels Methoden der Statistik von einer Stichprobe auf eine Grundgesamtheit bezeichnet man als Inferenzstatistik.</a:t>
            </a:r>
          </a:p>
          <a:p>
            <a:pPr marL="417830" marR="119379" indent="-298450" defTabSz="1222451">
              <a:spcBef>
                <a:spcPts val="900"/>
              </a:spcBef>
              <a:defRPr sz="1879"/>
            </a:pPr>
            <a:r>
              <a:t>Inferenzstatistik ist inhärent mit Ungewissheit behaftet.</a:t>
            </a:r>
          </a:p>
          <a:p>
            <a:pPr marL="417830" marR="119379" indent="-298450" defTabSz="1222451">
              <a:spcBef>
                <a:spcPts val="900"/>
              </a:spcBef>
              <a:defRPr sz="1879"/>
            </a:pPr>
            <a:r>
              <a:t>Es gibt zwei Arten von Inferenzstatistik: Frequentistische Inferenzstatistik (kurz: klassische Statistik) und Bayesianische Inferenzstatistik (kurz: Bayes-Statistik).</a:t>
            </a:r>
          </a:p>
          <a:p>
            <a:pPr marL="417830" marR="119379" indent="-298450" defTabSz="1222451">
              <a:spcBef>
                <a:spcPts val="900"/>
              </a:spcBef>
              <a:defRPr sz="1879"/>
            </a:pPr>
            <a:r>
              <a:t>Die Bayes-Statistik verwendet die Wahrscheinlichkeitstheorie, um Ungewissheit auszudrücken.</a:t>
            </a:r>
          </a:p>
          <a:p>
            <a:pPr marL="417830" marR="119379" indent="-298450" defTabSz="1222451">
              <a:spcBef>
                <a:spcPts val="900"/>
              </a:spcBef>
              <a:defRPr sz="1879"/>
            </a:pPr>
            <a:r>
              <a:t>In der Bayes-Statistik sind Aussagen (grundsätzlich) erlaubt wie „Mit einer Wahrscheinlichkeit von X% erhöht 10 Stunden Lernen den Klausurerfolg im Schnitt um 10 Punkte“. (Natürlich kann so eine Aussage falsch sein.)</a:t>
            </a:r>
          </a:p>
          <a:p>
            <a:pPr marL="417830" marR="119379" indent="-298450" defTabSz="1222451">
              <a:spcBef>
                <a:spcPts val="900"/>
              </a:spcBef>
              <a:defRPr sz="1879"/>
            </a:pPr>
            <a:r>
              <a:t>In der klassischen Statistik sind leider keine Wahrscheinlichkeitsaussagen (wie oben) über Parameter erlaubt. Stattdessen muss man sich Aussagen folgender Art behelfen: „Würde man die Studie unendlich oft wiederholen (unter gleichen Bedingungen aber zufällig anders), und unter der Annahme, Lernen bringt nichts, dann würden in X% der Studien Kennwerte von 10 Punkten oder mehr an höherem Lernerfolg beobachtet werden“.</a:t>
            </a:r>
          </a:p>
          <a:p>
            <a:pPr marL="417830" marR="119379" indent="-298450" defTabSz="1222451">
              <a:spcBef>
                <a:spcPts val="900"/>
              </a:spcBef>
              <a:defRPr sz="1879"/>
            </a:pPr>
            <a:r>
              <a:t>Klassische Statistik ist (noch?) weiter verbreitet, möglicherweise weil Bayes-Statistik mehr Rechenpower erfordert, was erst sein ein paar Jahren komfortabel vorhanden ist.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7" name="Statistische Hypothesen"/>
          <p:cNvSpPr txBox="1"/>
          <p:nvPr>
            <p:ph type="body" idx="21"/>
          </p:nvPr>
        </p:nvSpPr>
        <p:spPr>
          <a:prstGeom prst="rect">
            <a:avLst/>
          </a:prstGeom>
        </p:spPr>
        <p:txBody>
          <a:bodyPr/>
          <a:lstStyle/>
          <a:p>
            <a:pPr/>
            <a:r>
              <a:t>Statistische Hypothesen</a:t>
            </a:r>
          </a:p>
        </p:txBody>
      </p:sp>
      <p:sp>
        <p:nvSpPr>
          <p:cNvPr id="178" name="Mit einer Formel kann man einen komplexen Sachverhalt oft prägnanter und präziser formulieren als mit Worten.…"/>
          <p:cNvSpPr txBox="1"/>
          <p:nvPr>
            <p:ph type="body" idx="22"/>
          </p:nvPr>
        </p:nvSpPr>
        <p:spPr>
          <a:prstGeom prst="rect">
            <a:avLst/>
          </a:prstGeom>
        </p:spPr>
        <p:txBody>
          <a:bodyPr/>
          <a:lstStyle/>
          <a:p>
            <a:pPr marL="440055" marR="125729" indent="-314325" defTabSz="1287475">
              <a:spcBef>
                <a:spcPts val="900"/>
              </a:spcBef>
              <a:defRPr sz="1979"/>
            </a:pPr>
            <a:r>
              <a:t>Mit einer Formel kann man einen komplexen Sachverhalt oft prägnanter und präziser formulieren als mit Worten.</a:t>
            </a:r>
          </a:p>
          <a:p>
            <a:pPr marL="440055" marR="125729" indent="-314325" defTabSz="1287475">
              <a:spcBef>
                <a:spcPts val="900"/>
              </a:spcBef>
              <a:defRPr sz="1979"/>
            </a:pPr>
            <a:r>
              <a:t>Das hat den Grund, dass man mathematische Symbole klar definieren muss und dass wohldefinierte mathematische Symbole eindeutige Bedeutungen haben (z.B. das Größer-Als-Zeichen).</a:t>
            </a:r>
          </a:p>
          <a:p>
            <a:pPr marL="440055" marR="125729" indent="-314325" defTabSz="1287475">
              <a:spcBef>
                <a:spcPts val="900"/>
              </a:spcBef>
              <a:defRPr sz="1979"/>
            </a:pPr>
            <a:r>
              <a:t>Mathematische Symbole tragen daher zur Präzision (wissenschaftlicher) Hypothesen bei.</a:t>
            </a:r>
          </a:p>
          <a:p>
            <a:pPr marL="440055" marR="125729" indent="-314325" defTabSz="1287475">
              <a:spcBef>
                <a:spcPts val="900"/>
              </a:spcBef>
              <a:defRPr sz="1979"/>
            </a:pPr>
            <a:r>
              <a:t>Typischerweise werden gängige Abkürzungen statistischer Kennwerte werden, die auf Populationen bezogen sind und daher zumeist griechische Buchstaben verwenden.</a:t>
            </a:r>
          </a:p>
          <a:p>
            <a:pPr marL="440055" marR="125729" indent="-314325" defTabSz="1287475">
              <a:spcBef>
                <a:spcPts val="900"/>
              </a:spcBef>
              <a:defRPr sz="1979"/>
            </a:pPr>
            <a:r>
              <a:t>Häufig werden folgende Koeffizienten in Hypothesen untersucht:</a:t>
            </a:r>
          </a:p>
          <a:p>
            <a:pPr lvl="1" marL="766952" marR="125729" indent="-188595" defTabSz="1287475">
              <a:spcBef>
                <a:spcPts val="900"/>
              </a:spcBef>
              <a:buClr>
                <a:schemeClr val="accent5"/>
              </a:buClr>
              <a:buFont typeface="Arial"/>
              <a:buChar char="▶︎"/>
              <a:defRPr sz="1979"/>
            </a:pPr>
            <a:r>
              <a:t>Mittelwerte bzw. Mittelwertsunterschiede</a:t>
            </a:r>
          </a:p>
          <a:p>
            <a:pPr lvl="1" marL="766952" marR="125729" indent="-188595" defTabSz="1287475">
              <a:spcBef>
                <a:spcPts val="900"/>
              </a:spcBef>
              <a:buClr>
                <a:schemeClr val="accent5"/>
              </a:buClr>
              <a:buFont typeface="Arial"/>
              <a:buChar char="▶︎"/>
              <a:defRPr sz="1979"/>
            </a:pPr>
            <a:r>
              <a:t>Korrelationen</a:t>
            </a:r>
          </a:p>
          <a:p>
            <a:pPr lvl="1" marL="766952" marR="125729" indent="-188595" defTabSz="1287475">
              <a:spcBef>
                <a:spcPts val="900"/>
              </a:spcBef>
              <a:buClr>
                <a:schemeClr val="accent5"/>
              </a:buClr>
              <a:buFont typeface="Arial"/>
              <a:buChar char="▶︎"/>
              <a:defRPr sz="1979"/>
            </a:pPr>
            <a:r>
              <a:t>Regressionskoeffizienten (Betas)</a:t>
            </a:r>
          </a:p>
          <a:p>
            <a:pPr lvl="1" marL="766952" marR="125729" indent="-188595" defTabSz="1287475">
              <a:spcBef>
                <a:spcPts val="900"/>
              </a:spcBef>
              <a:buClr>
                <a:schemeClr val="accent5"/>
              </a:buClr>
              <a:buFont typeface="Arial"/>
              <a:buChar char="▶︎"/>
              <a:defRPr sz="1979"/>
            </a:pPr>
            <a:r>
              <a:t>Anteil erklärter Varianz (R-Quadrat)</a:t>
            </a:r>
          </a:p>
        </p:txBody>
      </p:sp>
      <p:sp>
        <p:nvSpPr>
          <p:cNvPr id="179" name="Gleichung"/>
          <p:cNvSpPr txBox="1"/>
          <p:nvPr/>
        </p:nvSpPr>
        <p:spPr>
          <a:xfrm>
            <a:off x="981014" y="3570184"/>
            <a:ext cx="3378634" cy="1011378"/>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sSub>
                    <m:e>
                      <m:r>
                        <a:rPr xmlns:a="http://schemas.openxmlformats.org/drawingml/2006/main" sz="8600" i="1">
                          <a:solidFill>
                            <a:srgbClr val="262626"/>
                          </a:solidFill>
                          <a:latin typeface="Cambria Math" panose="02040503050406030204" pitchFamily="18" charset="0"/>
                        </a:rPr>
                        <m:t>μ</m:t>
                      </m:r>
                    </m:e>
                    <m:sub>
                      <m:r>
                        <a:rPr xmlns:a="http://schemas.openxmlformats.org/drawingml/2006/main" sz="8600" i="1">
                          <a:solidFill>
                            <a:srgbClr val="262626"/>
                          </a:solidFill>
                          <a:latin typeface="Cambria Math" panose="02040503050406030204" pitchFamily="18" charset="0"/>
                        </a:rPr>
                        <m:t>1</m:t>
                      </m:r>
                    </m:sub>
                  </m:sSub>
                  <m:r>
                    <a:rPr xmlns:a="http://schemas.openxmlformats.org/drawingml/2006/main" sz="8600" i="1">
                      <a:solidFill>
                        <a:srgbClr val="262626"/>
                      </a:solidFill>
                      <a:latin typeface="Cambria Math" panose="02040503050406030204" pitchFamily="18" charset="0"/>
                    </a:rPr>
                    <m:t>&gt;</m:t>
                  </m:r>
                  <m:r>
                    <a:rPr xmlns:a="http://schemas.openxmlformats.org/drawingml/2006/main" sz="8600" i="1">
                      <a:solidFill>
                        <a:srgbClr val="262626"/>
                      </a:solidFill>
                      <a:latin typeface="Cambria Math" panose="02040503050406030204" pitchFamily="18" charset="0"/>
                    </a:rPr>
                    <m:t>42</m:t>
                  </m:r>
                </m:oMath>
              </m:oMathPara>
            </a14:m>
            <a:endParaRPr sz="8600">
              <a:solidFill>
                <a:srgbClr val="262626"/>
              </a:solidFill>
            </a:endParaRPr>
          </a:p>
        </p:txBody>
      </p:sp>
      <p:sp>
        <p:nvSpPr>
          <p:cNvPr id="180" name="Gleichung"/>
          <p:cNvSpPr txBox="1"/>
          <p:nvPr/>
        </p:nvSpPr>
        <p:spPr>
          <a:xfrm>
            <a:off x="925134" y="5158163"/>
            <a:ext cx="4316982" cy="954540"/>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sSup>
                    <m:e>
                      <m:r>
                        <a:rPr xmlns:a="http://schemas.openxmlformats.org/drawingml/2006/main" sz="8600" i="1">
                          <a:solidFill>
                            <a:srgbClr val="262626"/>
                          </a:solidFill>
                          <a:latin typeface="Cambria Math" panose="02040503050406030204" pitchFamily="18" charset="0"/>
                        </a:rPr>
                        <m:t>R</m:t>
                      </m:r>
                    </m:e>
                    <m:sup>
                      <m:r>
                        <a:rPr xmlns:a="http://schemas.openxmlformats.org/drawingml/2006/main" sz="8600" i="1">
                          <a:solidFill>
                            <a:srgbClr val="262626"/>
                          </a:solidFill>
                          <a:latin typeface="Cambria Math" panose="02040503050406030204" pitchFamily="18" charset="0"/>
                        </a:rPr>
                        <m:t>2</m:t>
                      </m:r>
                    </m:sup>
                  </m:sSup>
                  <m:r>
                    <a:rPr xmlns:a="http://schemas.openxmlformats.org/drawingml/2006/main" sz="8600" i="1">
                      <a:solidFill>
                        <a:srgbClr val="262626"/>
                      </a:solidFill>
                      <a:latin typeface="Cambria Math" panose="02040503050406030204" pitchFamily="18" charset="0"/>
                    </a:rPr>
                    <m:t>&gt;</m:t>
                  </m:r>
                  <m:r>
                    <a:rPr xmlns:a="http://schemas.openxmlformats.org/drawingml/2006/main" sz="8600" i="1">
                      <a:solidFill>
                        <a:srgbClr val="262626"/>
                      </a:solidFill>
                      <a:latin typeface="Cambria Math" panose="02040503050406030204" pitchFamily="18" charset="0"/>
                    </a:rPr>
                    <m:t>0.23</m:t>
                  </m:r>
                </m:oMath>
              </m:oMathPara>
            </a14:m>
            <a:endParaRPr sz="8600">
              <a:solidFill>
                <a:srgbClr val="262626"/>
              </a:solidFill>
            </a:endParaRPr>
          </a:p>
        </p:txBody>
      </p:sp>
      <p:sp>
        <p:nvSpPr>
          <p:cNvPr id="181" name="Gleichung"/>
          <p:cNvSpPr txBox="1"/>
          <p:nvPr/>
        </p:nvSpPr>
        <p:spPr>
          <a:xfrm>
            <a:off x="1435841" y="6689304"/>
            <a:ext cx="2468980" cy="962229"/>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r>
                    <a:rPr xmlns:a="http://schemas.openxmlformats.org/drawingml/2006/main" sz="8600" i="1">
                      <a:solidFill>
                        <a:srgbClr val="262626"/>
                      </a:solidFill>
                      <a:latin typeface="Cambria Math" panose="02040503050406030204" pitchFamily="18" charset="0"/>
                    </a:rPr>
                    <m:t>ρ</m:t>
                  </m:r>
                  <m:r>
                    <a:rPr xmlns:a="http://schemas.openxmlformats.org/drawingml/2006/main" sz="8600" i="1">
                      <a:solidFill>
                        <a:srgbClr val="262626"/>
                      </a:solidFill>
                      <a:latin typeface="Cambria Math" panose="02040503050406030204" pitchFamily="18" charset="0"/>
                    </a:rPr>
                    <m:t>&gt;</m:t>
                  </m:r>
                  <m:r>
                    <a:rPr xmlns:a="http://schemas.openxmlformats.org/drawingml/2006/main" sz="8600" i="1">
                      <a:solidFill>
                        <a:srgbClr val="262626"/>
                      </a:solidFill>
                      <a:latin typeface="Cambria Math" panose="02040503050406030204" pitchFamily="18" charset="0"/>
                    </a:rPr>
                    <m:t>0</m:t>
                  </m:r>
                </m:oMath>
              </m:oMathPara>
            </a14:m>
            <a:endParaRPr sz="8600">
              <a:solidFill>
                <a:srgbClr val="262626"/>
              </a:solidFill>
            </a:endParaRPr>
          </a:p>
        </p:txBody>
      </p:sp>
      <p:sp>
        <p:nvSpPr>
          <p:cNvPr id="182" name="Gleichung"/>
          <p:cNvSpPr txBox="1"/>
          <p:nvPr/>
        </p:nvSpPr>
        <p:spPr>
          <a:xfrm>
            <a:off x="1061069" y="1952953"/>
            <a:ext cx="3218523" cy="856286"/>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sSub>
                    <m:e>
                      <m:r>
                        <a:rPr xmlns:a="http://schemas.openxmlformats.org/drawingml/2006/main" sz="8600" i="1">
                          <a:solidFill>
                            <a:srgbClr val="262626"/>
                          </a:solidFill>
                          <a:latin typeface="Cambria Math" panose="02040503050406030204" pitchFamily="18" charset="0"/>
                        </a:rPr>
                        <m:t>μ</m:t>
                      </m:r>
                    </m:e>
                    <m:sub>
                      <m:r>
                        <a:rPr xmlns:a="http://schemas.openxmlformats.org/drawingml/2006/main" sz="8600" i="1">
                          <a:solidFill>
                            <a:srgbClr val="262626"/>
                          </a:solidFill>
                          <a:latin typeface="Cambria Math" panose="02040503050406030204" pitchFamily="18" charset="0"/>
                        </a:rPr>
                        <m:t>1</m:t>
                      </m:r>
                    </m:sub>
                  </m:sSub>
                  <m:r>
                    <a:rPr xmlns:a="http://schemas.openxmlformats.org/drawingml/2006/main" sz="8600" i="1">
                      <a:solidFill>
                        <a:srgbClr val="262626"/>
                      </a:solidFill>
                      <a:latin typeface="Cambria Math" panose="02040503050406030204" pitchFamily="18" charset="0"/>
                    </a:rPr>
                    <m:t>&gt;</m:t>
                  </m:r>
                  <m:sSub>
                    <m:e>
                      <m:r>
                        <a:rPr xmlns:a="http://schemas.openxmlformats.org/drawingml/2006/main" sz="8600" i="1">
                          <a:solidFill>
                            <a:srgbClr val="262626"/>
                          </a:solidFill>
                          <a:latin typeface="Cambria Math" panose="02040503050406030204" pitchFamily="18" charset="0"/>
                        </a:rPr>
                        <m:t>μ</m:t>
                      </m:r>
                    </m:e>
                    <m:sub>
                      <m:r>
                        <a:rPr xmlns:a="http://schemas.openxmlformats.org/drawingml/2006/main" sz="8600" i="1">
                          <a:solidFill>
                            <a:srgbClr val="262626"/>
                          </a:solidFill>
                          <a:latin typeface="Cambria Math" panose="02040503050406030204" pitchFamily="18" charset="0"/>
                        </a:rPr>
                        <m:t>2</m:t>
                      </m:r>
                    </m:sub>
                  </m:sSub>
                </m:oMath>
              </m:oMathPara>
            </a14:m>
            <a:endParaRPr sz="8600">
              <a:solidFill>
                <a:srgbClr val="262626"/>
              </a:solidFill>
            </a:endParaRPr>
          </a:p>
        </p:txBody>
      </p:sp>
      <p:sp>
        <p:nvSpPr>
          <p:cNvPr id="183" name="Gleichung"/>
          <p:cNvSpPr txBox="1"/>
          <p:nvPr/>
        </p:nvSpPr>
        <p:spPr>
          <a:xfrm>
            <a:off x="1434749" y="8025344"/>
            <a:ext cx="2471164" cy="964414"/>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r>
                    <a:rPr xmlns:a="http://schemas.openxmlformats.org/drawingml/2006/main" sz="8600" i="1">
                      <a:solidFill>
                        <a:srgbClr val="262626"/>
                      </a:solidFill>
                      <a:latin typeface="Cambria Math" panose="02040503050406030204" pitchFamily="18" charset="0"/>
                    </a:rPr>
                    <m:t>β</m:t>
                  </m:r>
                  <m:r>
                    <a:rPr xmlns:a="http://schemas.openxmlformats.org/drawingml/2006/main" sz="8600" i="1">
                      <a:solidFill>
                        <a:srgbClr val="262626"/>
                      </a:solidFill>
                      <a:latin typeface="Cambria Math" panose="02040503050406030204" pitchFamily="18" charset="0"/>
                    </a:rPr>
                    <m:t>&gt;</m:t>
                  </m:r>
                  <m:r>
                    <a:rPr xmlns:a="http://schemas.openxmlformats.org/drawingml/2006/main" sz="8600" i="1">
                      <a:solidFill>
                        <a:srgbClr val="262626"/>
                      </a:solidFill>
                      <a:latin typeface="Cambria Math" panose="02040503050406030204" pitchFamily="18" charset="0"/>
                    </a:rPr>
                    <m:t>0</m:t>
                  </m:r>
                </m:oMath>
              </m:oMathPara>
            </a14:m>
            <a:endParaRPr sz="8600">
              <a:solidFill>
                <a:srgbClr val="262626"/>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