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lvl1pPr>
    <a:lvl2pPr marL="0" marR="0" indent="4572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lvl2pPr>
    <a:lvl3pPr marL="0" marR="0" indent="9144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lvl3pPr>
    <a:lvl4pPr marL="0" marR="0" indent="13716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lvl4pPr>
    <a:lvl5pPr marL="0" marR="0" indent="18288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lvl5pPr>
    <a:lvl6pPr marL="0" marR="0" indent="22860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lvl6pPr>
    <a:lvl7pPr marL="0" marR="0" indent="27432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lvl7pPr>
    <a:lvl8pPr marL="0" marR="0" indent="32004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lvl8pPr>
    <a:lvl9pPr marL="0" marR="0" indent="365760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D51ADE6A-740E-44AE-83CC-AE7238B6C88D}"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BBFC77FB-9ED0-4EC9-95AA-A1379042E648}"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ff">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365C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Helvetica Neue"/>
        <a:ea typeface="Helvetica Neue"/>
        <a:cs typeface="Helvetica Neue"/>
        <a:sym typeface="Helvetica Neue"/>
      </a:defRPr>
    </a:lvl1pPr>
    <a:lvl2pPr indent="228600" defTabSz="457200" latinLnBrk="0">
      <a:lnSpc>
        <a:spcPct val="117999"/>
      </a:lnSpc>
      <a:defRPr sz="3000">
        <a:latin typeface="Helvetica Neue"/>
        <a:ea typeface="Helvetica Neue"/>
        <a:cs typeface="Helvetica Neue"/>
        <a:sym typeface="Helvetica Neue"/>
      </a:defRPr>
    </a:lvl2pPr>
    <a:lvl3pPr indent="457200" defTabSz="457200" latinLnBrk="0">
      <a:lnSpc>
        <a:spcPct val="117999"/>
      </a:lnSpc>
      <a:defRPr sz="3000">
        <a:latin typeface="Helvetica Neue"/>
        <a:ea typeface="Helvetica Neue"/>
        <a:cs typeface="Helvetica Neue"/>
        <a:sym typeface="Helvetica Neue"/>
      </a:defRPr>
    </a:lvl3pPr>
    <a:lvl4pPr indent="685800" defTabSz="457200" latinLnBrk="0">
      <a:lnSpc>
        <a:spcPct val="117999"/>
      </a:lnSpc>
      <a:defRPr sz="3000">
        <a:latin typeface="Helvetica Neue"/>
        <a:ea typeface="Helvetica Neue"/>
        <a:cs typeface="Helvetica Neue"/>
        <a:sym typeface="Helvetica Neue"/>
      </a:defRPr>
    </a:lvl4pPr>
    <a:lvl5pPr indent="914400" defTabSz="457200" latinLnBrk="0">
      <a:lnSpc>
        <a:spcPct val="117999"/>
      </a:lnSpc>
      <a:defRPr sz="3000">
        <a:latin typeface="Helvetica Neue"/>
        <a:ea typeface="Helvetica Neue"/>
        <a:cs typeface="Helvetica Neue"/>
        <a:sym typeface="Helvetica Neue"/>
      </a:defRPr>
    </a:lvl5pPr>
    <a:lvl6pPr indent="1143000" defTabSz="457200" latinLnBrk="0">
      <a:lnSpc>
        <a:spcPct val="117999"/>
      </a:lnSpc>
      <a:defRPr sz="3000">
        <a:latin typeface="Helvetica Neue"/>
        <a:ea typeface="Helvetica Neue"/>
        <a:cs typeface="Helvetica Neue"/>
        <a:sym typeface="Helvetica Neue"/>
      </a:defRPr>
    </a:lvl6pPr>
    <a:lvl7pPr indent="1371600" defTabSz="457200" latinLnBrk="0">
      <a:lnSpc>
        <a:spcPct val="117999"/>
      </a:lnSpc>
      <a:defRPr sz="3000">
        <a:latin typeface="Helvetica Neue"/>
        <a:ea typeface="Helvetica Neue"/>
        <a:cs typeface="Helvetica Neue"/>
        <a:sym typeface="Helvetica Neue"/>
      </a:defRPr>
    </a:lvl7pPr>
    <a:lvl8pPr indent="1600200" defTabSz="457200" latinLnBrk="0">
      <a:lnSpc>
        <a:spcPct val="117999"/>
      </a:lnSpc>
      <a:defRPr sz="3000">
        <a:latin typeface="Helvetica Neue"/>
        <a:ea typeface="Helvetica Neue"/>
        <a:cs typeface="Helvetica Neue"/>
        <a:sym typeface="Helvetica Neue"/>
      </a:defRPr>
    </a:lvl8pPr>
    <a:lvl9pPr indent="1828800" defTabSz="457200" latinLnBrk="0">
      <a:lnSpc>
        <a:spcPct val="117999"/>
      </a:lnSpc>
      <a:defRPr sz="30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 name="Shape 424"/>
          <p:cNvSpPr/>
          <p:nvPr>
            <p:ph type="sldImg"/>
          </p:nvPr>
        </p:nvSpPr>
        <p:spPr>
          <a:prstGeom prst="rect">
            <a:avLst/>
          </a:prstGeom>
        </p:spPr>
        <p:txBody>
          <a:bodyPr/>
          <a:lstStyle/>
          <a:p>
            <a:pPr/>
          </a:p>
        </p:txBody>
      </p:sp>
      <p:sp>
        <p:nvSpPr>
          <p:cNvPr id="425" name="Shape 425"/>
          <p:cNvSpPr/>
          <p:nvPr>
            <p:ph type="body" sz="quarter" idx="1"/>
          </p:nvPr>
        </p:nvSpPr>
        <p:spPr>
          <a:prstGeom prst="rect">
            <a:avLst/>
          </a:prstGeom>
        </p:spPr>
        <p:txBody>
          <a:bodyPr/>
          <a:lstStyle/>
          <a:p>
            <a:pPr marL="336599" indent="-228600" defTabSz="914400">
              <a:lnSpc>
                <a:spcPct val="100000"/>
              </a:lnSpc>
              <a:buClr>
                <a:srgbClr val="00A792"/>
              </a:buClr>
              <a:buSzPct val="100000"/>
              <a:buChar char="-"/>
              <a:defRPr sz="1200">
                <a:solidFill>
                  <a:srgbClr val="323333"/>
                </a:solidFill>
                <a:uFill>
                  <a:solidFill>
                    <a:srgbClr val="323333"/>
                  </a:solidFill>
                </a:uFill>
                <a:latin typeface="Calibri"/>
                <a:ea typeface="Calibri"/>
                <a:cs typeface="Calibri"/>
                <a:sym typeface="Calibri"/>
              </a:defRPr>
            </a:pPr>
            <a:r>
              <a:t>ein Differenzierungsgrad von 5 - 7 erzielt die besten Reliabilitäts- und Validitätswerte</a:t>
            </a:r>
          </a:p>
          <a:p>
            <a:pPr marL="336599" indent="-228600" defTabSz="914400">
              <a:lnSpc>
                <a:spcPct val="100000"/>
              </a:lnSpc>
              <a:buClr>
                <a:srgbClr val="00A792"/>
              </a:buClr>
              <a:buSzPct val="100000"/>
              <a:buChar char="-"/>
              <a:defRPr sz="1200">
                <a:solidFill>
                  <a:srgbClr val="323333"/>
                </a:solidFill>
                <a:uFill>
                  <a:solidFill>
                    <a:srgbClr val="323333"/>
                  </a:solidFill>
                </a:uFill>
                <a:latin typeface="Calibri"/>
                <a:ea typeface="Calibri"/>
                <a:cs typeface="Calibri"/>
                <a:sym typeface="Calibri"/>
              </a:defRPr>
            </a:pPr>
            <a:r>
              <a:t>Neutrale Werte in der Mitte der Skala fördert die Antworttendenz zur Mitte</a:t>
            </a:r>
            <a:endParaRPr sz="2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Shape 436"/>
          <p:cNvSpPr/>
          <p:nvPr>
            <p:ph type="sldImg"/>
          </p:nvPr>
        </p:nvSpPr>
        <p:spPr>
          <a:prstGeom prst="rect">
            <a:avLst/>
          </a:prstGeom>
        </p:spPr>
        <p:txBody>
          <a:bodyPr/>
          <a:lstStyle/>
          <a:p>
            <a:pPr/>
          </a:p>
        </p:txBody>
      </p:sp>
      <p:sp>
        <p:nvSpPr>
          <p:cNvPr id="437" name="Shape 437"/>
          <p:cNvSpPr/>
          <p:nvPr>
            <p:ph type="body" sz="quarter" idx="1"/>
          </p:nvPr>
        </p:nvSpPr>
        <p:spPr>
          <a:prstGeom prst="rect">
            <a:avLst/>
          </a:prstGeom>
        </p:spPr>
        <p:txBody>
          <a:bodyPr/>
          <a:lstStyle>
            <a:lvl1pPr defTabSz="914400">
              <a:lnSpc>
                <a:spcPct val="100000"/>
              </a:lnSpc>
              <a:defRPr sz="1200">
                <a:latin typeface="Calibri"/>
                <a:ea typeface="Calibri"/>
                <a:cs typeface="Calibri"/>
                <a:sym typeface="Calibri"/>
              </a:defRPr>
            </a:lvl1pPr>
          </a:lstStyle>
          <a:p>
            <a:pPr/>
            <a:r>
              <a:t>hier sollte auch mit abgeprüft werden, ob das Wissen bezüglich der Anwendbarkeit statistischer Verfahren in Abhängigkeit des Skalenniveaus bei den Studierenden noch „sitzt“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_Titelfolie-hsan">
    <p:spTree>
      <p:nvGrpSpPr>
        <p:cNvPr id="1" name=""/>
        <p:cNvGrpSpPr/>
        <p:nvPr/>
      </p:nvGrpSpPr>
      <p:grpSpPr>
        <a:xfrm>
          <a:off x="0" y="0"/>
          <a:ext cx="0" cy="0"/>
          <a:chOff x="0" y="0"/>
          <a:chExt cx="0" cy="0"/>
        </a:xfrm>
      </p:grpSpPr>
      <p:sp>
        <p:nvSpPr>
          <p:cNvPr id="11" name="Titeltext"/>
          <p:cNvSpPr txBox="1"/>
          <p:nvPr>
            <p:ph type="title"/>
          </p:nvPr>
        </p:nvSpPr>
        <p:spPr>
          <a:xfrm>
            <a:off x="894079" y="3287927"/>
            <a:ext cx="11216642" cy="2482999"/>
          </a:xfrm>
          <a:prstGeom prst="rect">
            <a:avLst/>
          </a:prstGeom>
        </p:spPr>
        <p:txBody>
          <a:bodyPr lIns="48767" tIns="48767" rIns="48767" bIns="48767">
            <a:normAutofit fontScale="100000" lnSpcReduction="0"/>
          </a:bodyPr>
          <a:lstStyle>
            <a:lvl1pPr algn="r">
              <a:lnSpc>
                <a:spcPct val="100000"/>
              </a:lnSpc>
              <a:spcBef>
                <a:spcPts val="1000"/>
              </a:spcBef>
              <a:defRPr sz="8400">
                <a:solidFill>
                  <a:schemeClr val="accent5"/>
                </a:solidFill>
              </a:defRPr>
            </a:lvl1pPr>
          </a:lstStyle>
          <a:p>
            <a:pPr/>
            <a:r>
              <a:t>Titeltext</a:t>
            </a:r>
          </a:p>
        </p:txBody>
      </p:sp>
      <p:sp>
        <p:nvSpPr>
          <p:cNvPr id="12" name="Textebene 1…"/>
          <p:cNvSpPr txBox="1"/>
          <p:nvPr>
            <p:ph type="body" sz="quarter" idx="1"/>
          </p:nvPr>
        </p:nvSpPr>
        <p:spPr>
          <a:xfrm>
            <a:off x="894079" y="5821125"/>
            <a:ext cx="11216642" cy="1533761"/>
          </a:xfrm>
          <a:prstGeom prst="rect">
            <a:avLst/>
          </a:prstGeom>
        </p:spPr>
        <p:txBody>
          <a:bodyPr lIns="48767" tIns="48767" rIns="48767" bIns="48767"/>
          <a:lstStyle>
            <a:lvl1pPr marL="127000" indent="0" algn="r">
              <a:lnSpc>
                <a:spcPct val="90000"/>
              </a:lnSpc>
              <a:spcBef>
                <a:spcPts val="1400"/>
              </a:spcBef>
              <a:buSzTx/>
              <a:buNone/>
              <a:defRPr sz="3500">
                <a:solidFill>
                  <a:schemeClr val="accent6"/>
                </a:solidFill>
              </a:defRPr>
            </a:lvl1pPr>
            <a:lvl2pPr marL="127000" indent="457200" algn="r">
              <a:lnSpc>
                <a:spcPct val="90000"/>
              </a:lnSpc>
              <a:spcBef>
                <a:spcPts val="1400"/>
              </a:spcBef>
              <a:buSzTx/>
              <a:buNone/>
              <a:defRPr sz="3500">
                <a:solidFill>
                  <a:schemeClr val="accent1">
                    <a:lumOff val="12843"/>
                  </a:schemeClr>
                </a:solidFill>
              </a:defRPr>
            </a:lvl2pPr>
            <a:lvl3pPr marL="127000" indent="914400" algn="r">
              <a:lnSpc>
                <a:spcPct val="90000"/>
              </a:lnSpc>
              <a:spcBef>
                <a:spcPts val="1400"/>
              </a:spcBef>
              <a:buSzTx/>
              <a:buNone/>
              <a:defRPr sz="3500">
                <a:solidFill>
                  <a:srgbClr val="497CAA"/>
                </a:solidFill>
              </a:defRPr>
            </a:lvl3pPr>
            <a:lvl4pPr marL="127000" indent="1371600" algn="r">
              <a:lnSpc>
                <a:spcPct val="90000"/>
              </a:lnSpc>
              <a:spcBef>
                <a:spcPts val="1400"/>
              </a:spcBef>
              <a:buSzTx/>
              <a:buNone/>
              <a:defRPr sz="3500">
                <a:solidFill>
                  <a:srgbClr val="497CAA"/>
                </a:solidFill>
              </a:defRPr>
            </a:lvl4pPr>
            <a:lvl5pPr marL="127000" indent="1828800" algn="r">
              <a:lnSpc>
                <a:spcPct val="90000"/>
              </a:lnSpc>
              <a:spcBef>
                <a:spcPts val="1400"/>
              </a:spcBef>
              <a:buSzTx/>
              <a:buNone/>
              <a:defRPr sz="3500">
                <a:solidFill>
                  <a:srgbClr val="497CAA"/>
                </a:solidFill>
              </a:defRPr>
            </a:lvl5pPr>
          </a:lstStyle>
          <a:p>
            <a:pPr/>
            <a:r>
              <a:t>Textebene 1</a:t>
            </a:r>
          </a:p>
          <a:p>
            <a:pPr lvl="1"/>
            <a:r>
              <a:t>Textebene 2</a:t>
            </a:r>
          </a:p>
          <a:p>
            <a:pPr lvl="2"/>
            <a:r>
              <a:t>Textebene 3</a:t>
            </a:r>
          </a:p>
          <a:p>
            <a:pPr lvl="3"/>
            <a:r>
              <a:t>Textebene 4</a:t>
            </a:r>
          </a:p>
          <a:p>
            <a:pPr lvl="4"/>
            <a:r>
              <a:t>Textebene 5</a:t>
            </a:r>
          </a:p>
        </p:txBody>
      </p:sp>
      <p:sp>
        <p:nvSpPr>
          <p:cNvPr id="13" name="Rechteck 6"/>
          <p:cNvSpPr/>
          <p:nvPr/>
        </p:nvSpPr>
        <p:spPr>
          <a:xfrm>
            <a:off x="-1" y="1219199"/>
            <a:ext cx="13004801" cy="1333395"/>
          </a:xfrm>
          <a:prstGeom prst="rect">
            <a:avLst/>
          </a:prstGeom>
          <a:solidFill>
            <a:schemeClr val="accent5">
              <a:hueOff val="-326855"/>
              <a:satOff val="32847"/>
              <a:lumOff val="-6386"/>
            </a:schemeClr>
          </a:solidFill>
          <a:ln w="12700">
            <a:miter lim="400000"/>
          </a:ln>
        </p:spPr>
        <p:txBody>
          <a:bodyPr lIns="48767" tIns="48767" rIns="48767" bIns="48767" anchor="ctr"/>
          <a:lstStyle/>
          <a:p>
            <a:pPr marL="127000" marR="127000" defTabSz="1300480">
              <a:lnSpc>
                <a:spcPct val="90000"/>
              </a:lnSpc>
              <a:spcBef>
                <a:spcPts val="1400"/>
              </a:spcBef>
              <a:defRPr>
                <a:solidFill>
                  <a:srgbClr val="FFFFFF"/>
                </a:solidFill>
              </a:defRPr>
            </a:pPr>
          </a:p>
        </p:txBody>
      </p:sp>
      <p:pic>
        <p:nvPicPr>
          <p:cNvPr id="14" name="Grafik 7" descr="Grafik 7"/>
          <p:cNvPicPr>
            <a:picLocks noChangeAspect="1"/>
          </p:cNvPicPr>
          <p:nvPr/>
        </p:nvPicPr>
        <p:blipFill>
          <a:blip r:embed="rId2">
            <a:extLst/>
          </a:blip>
          <a:stretch>
            <a:fillRect/>
          </a:stretch>
        </p:blipFill>
        <p:spPr>
          <a:xfrm>
            <a:off x="906049" y="1611398"/>
            <a:ext cx="1836001" cy="578189"/>
          </a:xfrm>
          <a:prstGeom prst="rect">
            <a:avLst/>
          </a:prstGeom>
          <a:ln w="12700">
            <a:miter lim="400000"/>
          </a:ln>
        </p:spPr>
      </p:pic>
      <p:sp>
        <p:nvSpPr>
          <p:cNvPr id="15" name="Textfeld 8"/>
          <p:cNvSpPr txBox="1"/>
          <p:nvPr/>
        </p:nvSpPr>
        <p:spPr>
          <a:xfrm>
            <a:off x="2689703" y="1680274"/>
            <a:ext cx="9947252" cy="4404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r" defTabSz="1300480">
              <a:defRPr sz="2000">
                <a:solidFill>
                  <a:srgbClr val="FFFFFF"/>
                </a:solidFill>
                <a:latin typeface="Open Sans Regular"/>
                <a:ea typeface="Open Sans Regular"/>
                <a:cs typeface="Open Sans Regular"/>
                <a:sym typeface="Open Sans Regular"/>
              </a:defRPr>
            </a:pPr>
            <a:r>
              <a:rPr>
                <a:latin typeface="Open Sans Bold"/>
                <a:ea typeface="Open Sans Bold"/>
                <a:cs typeface="Open Sans Bold"/>
                <a:sym typeface="Open Sans Bold"/>
              </a:rPr>
              <a:t>a</a:t>
            </a:r>
            <a:r>
              <a:t>ngewandte </a:t>
            </a:r>
            <a:r>
              <a:rPr>
                <a:latin typeface="Open Sans Bold"/>
                <a:ea typeface="Open Sans Bold"/>
                <a:cs typeface="Open Sans Bold"/>
                <a:sym typeface="Open Sans Bold"/>
              </a:rPr>
              <a:t>w</a:t>
            </a:r>
            <a:r>
              <a:t>irtschafts- und </a:t>
            </a:r>
            <a:r>
              <a:rPr>
                <a:latin typeface="Open Sans Bold"/>
                <a:ea typeface="Open Sans Bold"/>
                <a:cs typeface="Open Sans Bold"/>
                <a:sym typeface="Open Sans Bold"/>
              </a:rPr>
              <a:t>m</a:t>
            </a:r>
            <a:r>
              <a:t>edienpsychologie</a:t>
            </a:r>
          </a:p>
        </p:txBody>
      </p:sp>
      <p:pic>
        <p:nvPicPr>
          <p:cNvPr id="16" name="Grafik 11" descr="Grafik 11"/>
          <p:cNvPicPr>
            <a:picLocks noChangeAspect="1"/>
          </p:cNvPicPr>
          <p:nvPr/>
        </p:nvPicPr>
        <p:blipFill>
          <a:blip r:embed="rId3">
            <a:extLst/>
          </a:blip>
          <a:stretch>
            <a:fillRect/>
          </a:stretch>
        </p:blipFill>
        <p:spPr>
          <a:xfrm>
            <a:off x="10754250" y="8879478"/>
            <a:ext cx="1630034" cy="704467"/>
          </a:xfrm>
          <a:prstGeom prst="rect">
            <a:avLst/>
          </a:prstGeom>
          <a:ln w="12700">
            <a:miter lim="400000"/>
          </a:ln>
        </p:spPr>
      </p:pic>
      <p:sp>
        <p:nvSpPr>
          <p:cNvPr id="17" name="Foliennummer"/>
          <p:cNvSpPr txBox="1"/>
          <p:nvPr>
            <p:ph type="sldNum" sz="quarter" idx="2"/>
          </p:nvPr>
        </p:nvSpPr>
        <p:spPr>
          <a:xfrm>
            <a:off x="6285653" y="7800024"/>
            <a:ext cx="3034455" cy="398566"/>
          </a:xfrm>
          <a:prstGeom prst="rect">
            <a:avLst/>
          </a:prstGeom>
        </p:spPr>
        <p:txBody>
          <a:bodyPr wrap="none" lIns="48767" tIns="48767" rIns="48767" bIns="48767" anchor="ctr"/>
          <a:lstStyle>
            <a:lvl1pPr defTabSz="1300480">
              <a:defRPr sz="24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Foliennummer"/>
          <p:cNvSpPr txBox="1"/>
          <p:nvPr>
            <p:ph type="sldNum" sz="quarter" idx="2"/>
          </p:nvPr>
        </p:nvSpPr>
        <p:spPr>
          <a:xfrm>
            <a:off x="12534900" y="9144000"/>
            <a:ext cx="430358" cy="327432"/>
          </a:xfrm>
          <a:prstGeom prst="rect">
            <a:avLst/>
          </a:prstGeom>
        </p:spPr>
        <p:txBody>
          <a:bodyPr/>
          <a:lstStyle/>
          <a:p>
            <a:pPr/>
            <a:fld id="{86CB4B4D-7CA3-9044-876B-883B54F8677D}" type="slidenum"/>
          </a:p>
        </p:txBody>
      </p:sp>
      <p:sp>
        <p:nvSpPr>
          <p:cNvPr id="100" name="Titeltext"/>
          <p:cNvSpPr txBox="1"/>
          <p:nvPr>
            <p:ph type="body" sz="quarter" idx="21"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0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p>
        </p:txBody>
      </p:sp>
      <p:sp>
        <p:nvSpPr>
          <p:cNvPr id="102"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leer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0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Nur_Titel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1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17"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stStyle>
          <a:p>
            <a:pPr/>
            <a:r>
              <a:t>Folientitel</a:t>
            </a:r>
          </a:p>
        </p:txBody>
      </p:sp>
      <p:sp>
        <p:nvSpPr>
          <p:cNvPr id="118"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el_zwei_Hälften">
    <p:spTree>
      <p:nvGrpSpPr>
        <p:cNvPr id="1" name=""/>
        <p:cNvGrpSpPr/>
        <p:nvPr/>
      </p:nvGrpSpPr>
      <p:grpSpPr>
        <a:xfrm>
          <a:off x="0" y="0"/>
          <a:ext cx="0" cy="0"/>
          <a:chOff x="0" y="0"/>
          <a:chExt cx="0" cy="0"/>
        </a:xfrm>
      </p:grpSpPr>
      <p:sp>
        <p:nvSpPr>
          <p:cNvPr id="125"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26"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27"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508000" indent="-381000">
              <a:buClr>
                <a:schemeClr val="accent5"/>
              </a:buClr>
              <a:buFont typeface="Arial"/>
              <a:buChar char="▶︎"/>
            </a:pPr>
            <a:r>
              <a:t/>
            </a:r>
          </a:p>
        </p:txBody>
      </p:sp>
      <p:sp>
        <p:nvSpPr>
          <p:cNvPr id="128"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
        <p:nvSpPr>
          <p:cNvPr id="129" name="Textebene 1…"/>
          <p:cNvSpPr txBox="1"/>
          <p:nvPr>
            <p:ph type="body" sz="half" idx="23"/>
          </p:nvPr>
        </p:nvSpPr>
        <p:spPr>
          <a:xfrm>
            <a:off x="6690359" y="1905000"/>
            <a:ext cx="6044166"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Textebene 1</a:t>
            </a:r>
          </a:p>
          <a:p>
            <a:pPr marL="508000" indent="-381000">
              <a:buClr>
                <a:schemeClr val="accent5"/>
              </a:buClr>
              <a:buFont typeface="Arial"/>
              <a:buChar char="▶︎"/>
            </a:pPr>
            <a:r>
              <a:t>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pic>
        <p:nvPicPr>
          <p:cNvPr id="13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37"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38"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39"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40" name="Titeltext"/>
          <p:cNvSpPr txBox="1"/>
          <p:nvPr>
            <p:ph type="title"/>
          </p:nvPr>
        </p:nvSpPr>
        <p:spPr>
          <a:xfrm>
            <a:off x="106805" y="434911"/>
            <a:ext cx="11221782" cy="752820"/>
          </a:xfrm>
          <a:prstGeom prst="rect">
            <a:avLst/>
          </a:prstGeom>
        </p:spPr>
        <p:txBody>
          <a:bodyPr anchor="b"/>
          <a:lstStyle>
            <a:lvl1pPr marL="0" marR="0" defTabSz="914400">
              <a:lnSpc>
                <a:spcPct val="100000"/>
              </a:lnSpc>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pic>
        <p:nvPicPr>
          <p:cNvPr id="147"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48"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a:solidFill>
                  <a:srgbClr val="FFFFFF"/>
                </a:solidFill>
                <a:latin typeface="Arial"/>
                <a:ea typeface="Arial"/>
                <a:cs typeface="Arial"/>
                <a:sym typeface="Arial"/>
              </a:defRPr>
            </a:pPr>
          </a:p>
        </p:txBody>
      </p:sp>
      <p:sp>
        <p:nvSpPr>
          <p:cNvPr id="149"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defRPr>
                <a:solidFill>
                  <a:srgbClr val="FFFFFF"/>
                </a:solidFill>
                <a:latin typeface="Arial"/>
                <a:ea typeface="Arial"/>
                <a:cs typeface="Arial"/>
                <a:sym typeface="Arial"/>
              </a:defRPr>
            </a:pPr>
          </a:p>
        </p:txBody>
      </p:sp>
      <p:sp>
        <p:nvSpPr>
          <p:cNvPr id="150" name="Textebene 1…"/>
          <p:cNvSpPr txBox="1"/>
          <p:nvPr>
            <p:ph type="body" idx="1"/>
          </p:nvPr>
        </p:nvSpPr>
        <p:spPr>
          <a:xfrm>
            <a:off x="190047" y="1428966"/>
            <a:ext cx="11681117" cy="7454693"/>
          </a:xfrm>
          <a:prstGeom prst="rect">
            <a:avLst/>
          </a:prstGeom>
        </p:spPr>
        <p:txBody>
          <a:bodyPr/>
          <a:lstStyle>
            <a:lvl1pPr marL="0" marR="0" indent="1587" defTabSz="914400">
              <a:spcBef>
                <a:spcPts val="1200"/>
              </a:spcBef>
              <a:buSzTx/>
              <a:buNone/>
              <a:defRPr>
                <a:latin typeface="Arial"/>
                <a:ea typeface="Arial"/>
                <a:cs typeface="Arial"/>
                <a:sym typeface="Arial"/>
              </a:defRPr>
            </a:lvl1pPr>
            <a:lvl2pPr marL="0" marR="0" indent="1587" defTabSz="914400">
              <a:spcBef>
                <a:spcPts val="1200"/>
              </a:spcBef>
              <a:buSzTx/>
              <a:buNone/>
              <a:defRPr>
                <a:latin typeface="Arial"/>
                <a:ea typeface="Arial"/>
                <a:cs typeface="Arial"/>
                <a:sym typeface="Arial"/>
              </a:defRPr>
            </a:lvl2pPr>
            <a:lvl3pPr marL="399814" marR="0" indent="-399814" defTabSz="914400">
              <a:spcBef>
                <a:spcPts val="1200"/>
              </a:spcBef>
              <a:buSzPct val="90000"/>
              <a:buChar char="▪"/>
              <a:defRPr>
                <a:latin typeface="Arial"/>
                <a:ea typeface="Arial"/>
                <a:cs typeface="Arial"/>
                <a:sym typeface="Arial"/>
              </a:defRPr>
            </a:lvl3pPr>
            <a:lvl4pPr marL="0" marR="0" indent="277811" defTabSz="914400">
              <a:spcBef>
                <a:spcPts val="1200"/>
              </a:spcBef>
              <a:buSzTx/>
              <a:buNone/>
              <a:defRPr>
                <a:latin typeface="Arial"/>
                <a:ea typeface="Arial"/>
                <a:cs typeface="Arial"/>
                <a:sym typeface="Arial"/>
              </a:defRPr>
            </a:lvl4pPr>
            <a:lvl5pPr marL="716491" marR="0" indent="-449791" defTabSz="914400">
              <a:spcBef>
                <a:spcPts val="1200"/>
              </a:spcBef>
              <a:buSzPct val="80000"/>
              <a:buChar char="▪"/>
              <a:defRPr>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51" name="Foliennummer"/>
          <p:cNvSpPr txBox="1"/>
          <p:nvPr>
            <p:ph type="sldNum" sz="quarter" idx="2"/>
          </p:nvPr>
        </p:nvSpPr>
        <p:spPr>
          <a:xfrm>
            <a:off x="10793861" y="9143496"/>
            <a:ext cx="2167468" cy="327432"/>
          </a:xfrm>
          <a:prstGeom prst="rect">
            <a:avLst/>
          </a:prstGeom>
        </p:spPr>
        <p:txBody>
          <a:bodyPr/>
          <a:lstStyle/>
          <a:p>
            <a:pPr/>
            <a:fld id="{86CB4B4D-7CA3-9044-876B-883B54F8677D}" type="slidenum"/>
          </a:p>
        </p:txBody>
      </p:sp>
      <p:sp>
        <p:nvSpPr>
          <p:cNvPr id="152" name="Titeltext"/>
          <p:cNvSpPr txBox="1"/>
          <p:nvPr>
            <p:ph type="title"/>
          </p:nvPr>
        </p:nvSpPr>
        <p:spPr>
          <a:xfrm>
            <a:off x="108659" y="490409"/>
            <a:ext cx="11015759" cy="752820"/>
          </a:xfrm>
          <a:prstGeom prst="rect">
            <a:avLst/>
          </a:prstGeom>
        </p:spPr>
        <p:txBody>
          <a:bodyPr anchor="b"/>
          <a:lstStyle>
            <a:lvl1pPr marL="0" marR="0" defTabSz="914400">
              <a:lnSpc>
                <a:spcPct val="100000"/>
              </a:lnSpc>
              <a:defRPr b="1" sz="2800">
                <a:solidFill>
                  <a:srgbClr val="FFFFFF"/>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pic>
        <p:nvPicPr>
          <p:cNvPr id="159"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60"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61"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defRPr sz="3400">
                <a:solidFill>
                  <a:srgbClr val="FFFFFF"/>
                </a:solidFill>
                <a:latin typeface="Arial"/>
                <a:ea typeface="Arial"/>
                <a:cs typeface="Arial"/>
                <a:sym typeface="Arial"/>
              </a:defRPr>
            </a:pPr>
          </a:p>
        </p:txBody>
      </p:sp>
      <p:sp>
        <p:nvSpPr>
          <p:cNvPr id="162" name="Foliennummer"/>
          <p:cNvSpPr txBox="1"/>
          <p:nvPr>
            <p:ph type="sldNum" sz="quarter" idx="2"/>
          </p:nvPr>
        </p:nvSpPr>
        <p:spPr>
          <a:xfrm>
            <a:off x="10793861" y="9143496"/>
            <a:ext cx="2167468" cy="327432"/>
          </a:xfrm>
          <a:prstGeom prst="rect">
            <a:avLst/>
          </a:prstGeom>
        </p:spPr>
        <p:txBody>
          <a:bodyPr/>
          <a:lstStyle/>
          <a:p>
            <a:pPr/>
            <a:fld id="{86CB4B4D-7CA3-9044-876B-883B54F8677D}" type="slidenum"/>
          </a:p>
        </p:txBody>
      </p:sp>
      <p:sp>
        <p:nvSpPr>
          <p:cNvPr id="163" name="Titeltext"/>
          <p:cNvSpPr txBox="1"/>
          <p:nvPr>
            <p:ph type="title"/>
          </p:nvPr>
        </p:nvSpPr>
        <p:spPr>
          <a:xfrm>
            <a:off x="108659" y="490409"/>
            <a:ext cx="11015759" cy="752820"/>
          </a:xfrm>
          <a:prstGeom prst="rect">
            <a:avLst/>
          </a:prstGeom>
        </p:spPr>
        <p:txBody>
          <a:bodyPr anchor="b"/>
          <a:lstStyle>
            <a:lvl1pPr marL="0" marR="0" defTabSz="914400">
              <a:lnSpc>
                <a:spcPct val="100000"/>
              </a:lnSpc>
              <a:defRPr b="1" sz="2800">
                <a:solidFill>
                  <a:srgbClr val="FFFFFF"/>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pic>
        <p:nvPicPr>
          <p:cNvPr id="170"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71"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a:solidFill>
                  <a:srgbClr val="FFFFFF"/>
                </a:solidFill>
                <a:latin typeface="Arial"/>
                <a:ea typeface="Arial"/>
                <a:cs typeface="Arial"/>
                <a:sym typeface="Arial"/>
              </a:defRPr>
            </a:pPr>
          </a:p>
        </p:txBody>
      </p:sp>
      <p:sp>
        <p:nvSpPr>
          <p:cNvPr id="172"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defRPr>
                <a:solidFill>
                  <a:srgbClr val="FFFFFF"/>
                </a:solidFill>
                <a:latin typeface="Arial"/>
                <a:ea typeface="Arial"/>
                <a:cs typeface="Arial"/>
                <a:sym typeface="Arial"/>
              </a:defRPr>
            </a:pPr>
          </a:p>
        </p:txBody>
      </p:sp>
      <p:sp>
        <p:nvSpPr>
          <p:cNvPr id="173"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74" name="Textebene 1…"/>
          <p:cNvSpPr txBox="1"/>
          <p:nvPr>
            <p:ph type="body" idx="1"/>
          </p:nvPr>
        </p:nvSpPr>
        <p:spPr>
          <a:xfrm>
            <a:off x="152698" y="1381759"/>
            <a:ext cx="11777506" cy="7576586"/>
          </a:xfrm>
          <a:prstGeom prst="rect">
            <a:avLst/>
          </a:prstGeom>
        </p:spPr>
        <p:txBody>
          <a:bodyPr/>
          <a:lstStyle>
            <a:lvl1pPr marL="0" marR="0" indent="0" defTabSz="914400">
              <a:spcBef>
                <a:spcPts val="1200"/>
              </a:spcBef>
              <a:buSzTx/>
              <a:buNone/>
              <a:defRPr>
                <a:latin typeface="Arial"/>
                <a:ea typeface="Arial"/>
                <a:cs typeface="Arial"/>
                <a:sym typeface="Arial"/>
              </a:defRPr>
            </a:lvl1pPr>
            <a:lvl2pPr marL="0" marR="0" indent="0" defTabSz="914400">
              <a:spcBef>
                <a:spcPts val="1200"/>
              </a:spcBef>
              <a:buSzTx/>
              <a:buNone/>
              <a:defRPr>
                <a:latin typeface="Arial"/>
                <a:ea typeface="Arial"/>
                <a:cs typeface="Arial"/>
                <a:sym typeface="Arial"/>
              </a:defRPr>
            </a:lvl2pPr>
            <a:lvl3pPr marL="399814" marR="0" indent="-399814" defTabSz="914400">
              <a:spcBef>
                <a:spcPts val="1200"/>
              </a:spcBef>
              <a:buSzPct val="90000"/>
              <a:buChar char="▪"/>
              <a:defRPr>
                <a:latin typeface="Arial"/>
                <a:ea typeface="Arial"/>
                <a:cs typeface="Arial"/>
                <a:sym typeface="Arial"/>
              </a:defRPr>
            </a:lvl3pPr>
            <a:lvl4pPr marL="0" marR="0" indent="277811" defTabSz="914400">
              <a:spcBef>
                <a:spcPts val="1200"/>
              </a:spcBef>
              <a:buSzTx/>
              <a:buNone/>
              <a:defRPr>
                <a:latin typeface="Arial"/>
                <a:ea typeface="Arial"/>
                <a:cs typeface="Arial"/>
                <a:sym typeface="Arial"/>
              </a:defRPr>
            </a:lvl4pPr>
            <a:lvl5pPr marL="724958" marR="0" indent="-447146" defTabSz="914400">
              <a:spcBef>
                <a:spcPts val="1200"/>
              </a:spcBef>
              <a:buSzPct val="80000"/>
              <a:buChar char="▪"/>
              <a:defRPr>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75" name="Titeltext"/>
          <p:cNvSpPr txBox="1"/>
          <p:nvPr>
            <p:ph type="title"/>
          </p:nvPr>
        </p:nvSpPr>
        <p:spPr>
          <a:xfrm>
            <a:off x="106805" y="434911"/>
            <a:ext cx="11577637" cy="752820"/>
          </a:xfrm>
          <a:prstGeom prst="rect">
            <a:avLst/>
          </a:prstGeom>
        </p:spPr>
        <p:txBody>
          <a:bodyPr anchor="b"/>
          <a:lstStyle>
            <a:lvl1pPr marL="0" marR="0" defTabSz="914400">
              <a:lnSpc>
                <a:spcPct val="100000"/>
              </a:lnSpc>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Zwischenfolie">
    <p:spTree>
      <p:nvGrpSpPr>
        <p:cNvPr id="1" name=""/>
        <p:cNvGrpSpPr/>
        <p:nvPr/>
      </p:nvGrpSpPr>
      <p:grpSpPr>
        <a:xfrm>
          <a:off x="0" y="0"/>
          <a:ext cx="0" cy="0"/>
          <a:chOff x="0" y="0"/>
          <a:chExt cx="0" cy="0"/>
        </a:xfrm>
      </p:grpSpPr>
      <p:sp>
        <p:nvSpPr>
          <p:cNvPr id="24"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5" name="Titeltext"/>
          <p:cNvSpPr txBox="1"/>
          <p:nvPr>
            <p:ph type="title"/>
          </p:nvPr>
        </p:nvSpPr>
        <p:spPr>
          <a:xfrm>
            <a:off x="650239" y="4504266"/>
            <a:ext cx="11704322" cy="3368399"/>
          </a:xfrm>
          <a:prstGeom prst="rect">
            <a:avLst/>
          </a:prstGeom>
        </p:spPr>
        <p:txBody>
          <a:bodyPr/>
          <a:lstStyle>
            <a:lvl1pPr algn="r">
              <a:defRPr sz="8400">
                <a:solidFill>
                  <a:schemeClr val="accent5"/>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sp>
        <p:nvSpPr>
          <p:cNvPr id="3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3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34" name="Textebene 1"/>
          <p:cNvSpPr txBox="1"/>
          <p:nvPr>
            <p:ph type="body" idx="22" hasCustomPrompt="1"/>
          </p:nvPr>
        </p:nvSpPr>
        <p:spPr>
          <a:xfrm>
            <a:off x="282297" y="1905000"/>
            <a:ext cx="12248713" cy="6350000"/>
          </a:xfrm>
          <a:prstGeom prst="rect">
            <a:avLst/>
          </a:prstGeom>
        </p:spPr>
        <p:txBody>
          <a:bodyPr lIns="63500" tIns="63500" rIns="63500" bIns="63500">
            <a:normAutofit fontScale="100000" lnSpcReduction="0"/>
          </a:bodyPr>
          <a:lstStyle>
            <a:lvl1pPr marL="508000" indent="-381000">
              <a:buClr>
                <a:schemeClr val="accent5"/>
              </a:buClr>
              <a:buFont typeface="Arial"/>
              <a:buChar char="▶︎"/>
            </a:lvl1pPr>
          </a:lstStyle>
          <a:p>
            <a:pPr/>
            <a:r>
              <a:t>Standardtext hier eingeben</a:t>
            </a:r>
          </a:p>
        </p:txBody>
      </p:sp>
      <p:sp>
        <p:nvSpPr>
          <p:cNvPr id="35"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tertitelund_Inhalt">
    <p:spTree>
      <p:nvGrpSpPr>
        <p:cNvPr id="1" name=""/>
        <p:cNvGrpSpPr/>
        <p:nvPr/>
      </p:nvGrpSpPr>
      <p:grpSpPr>
        <a:xfrm>
          <a:off x="0" y="0"/>
          <a:ext cx="0" cy="0"/>
          <a:chOff x="0" y="0"/>
          <a:chExt cx="0" cy="0"/>
        </a:xfrm>
      </p:grpSpPr>
      <p:sp>
        <p:nvSpPr>
          <p:cNvPr id="4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4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44" name="Textebene 1"/>
          <p:cNvSpPr txBox="1"/>
          <p:nvPr>
            <p:ph type="body" idx="22" hasCustomPrompt="1"/>
          </p:nvPr>
        </p:nvSpPr>
        <p:spPr>
          <a:xfrm>
            <a:off x="310913" y="1905000"/>
            <a:ext cx="12382974" cy="6350000"/>
          </a:xfrm>
          <a:prstGeom prst="rect">
            <a:avLst/>
          </a:prstGeom>
        </p:spPr>
        <p:txBody>
          <a:bodyPr lIns="63500" tIns="63500" rIns="63500" bIns="63500">
            <a:normAutofit fontScale="100000" lnSpcReduction="0"/>
          </a:bodyPr>
          <a:lstStyle>
            <a:lvl1pPr marL="508000" indent="-381000">
              <a:buClr>
                <a:schemeClr val="accent5"/>
              </a:buClr>
              <a:buFont typeface="Arial"/>
              <a:buChar char="▶︎"/>
            </a:lvl1pPr>
          </a:lstStyle>
          <a:p>
            <a:pPr/>
            <a:r>
              <a:t>Standardtext hier eingeben</a:t>
            </a:r>
          </a:p>
        </p:txBody>
      </p:sp>
      <p:sp>
        <p:nvSpPr>
          <p:cNvPr id="45"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sp>
        <p:nvSpPr>
          <p:cNvPr id="5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5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54"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el_rechts_Text">
    <p:spTree>
      <p:nvGrpSpPr>
        <p:cNvPr id="1" name=""/>
        <p:cNvGrpSpPr/>
        <p:nvPr/>
      </p:nvGrpSpPr>
      <p:grpSpPr>
        <a:xfrm>
          <a:off x="0" y="0"/>
          <a:ext cx="0" cy="0"/>
          <a:chOff x="0" y="0"/>
          <a:chExt cx="0" cy="0"/>
        </a:xfrm>
      </p:grpSpPr>
      <p:sp>
        <p:nvSpPr>
          <p:cNvPr id="6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6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63" name="Textebene 1"/>
          <p:cNvSpPr txBox="1"/>
          <p:nvPr>
            <p:ph type="body" sz="half" idx="22" hasCustomPrompt="1"/>
          </p:nvPr>
        </p:nvSpPr>
        <p:spPr>
          <a:xfrm>
            <a:off x="6238180" y="1905000"/>
            <a:ext cx="6760469" cy="6350000"/>
          </a:xfrm>
          <a:prstGeom prst="rect">
            <a:avLst/>
          </a:prstGeom>
        </p:spPr>
        <p:txBody>
          <a:bodyPr lIns="127000" tIns="127000" rIns="127000" bIns="127000">
            <a:normAutofit fontScale="100000" lnSpcReduction="0"/>
          </a:bodyPr>
          <a:lstStyle>
            <a:lvl1pPr marL="508000" indent="-381000">
              <a:buClr>
                <a:schemeClr val="accent5"/>
              </a:buClr>
              <a:buFont typeface="Arial"/>
              <a:buChar char="▶︎"/>
            </a:lvl1pPr>
          </a:lstStyle>
          <a:p>
            <a:pPr/>
            <a:r>
              <a:t>Standardtext hier eingeben</a:t>
            </a:r>
          </a:p>
        </p:txBody>
      </p:sp>
      <p:sp>
        <p:nvSpPr>
          <p:cNvPr id="64"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a_Titel_links_Text">
    <p:spTree>
      <p:nvGrpSpPr>
        <p:cNvPr id="1" name=""/>
        <p:cNvGrpSpPr/>
        <p:nvPr/>
      </p:nvGrpSpPr>
      <p:grpSpPr>
        <a:xfrm>
          <a:off x="0" y="0"/>
          <a:ext cx="0" cy="0"/>
          <a:chOff x="0" y="0"/>
          <a:chExt cx="0" cy="0"/>
        </a:xfrm>
      </p:grpSpPr>
      <p:sp>
        <p:nvSpPr>
          <p:cNvPr id="7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7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73"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508000" indent="-381000">
              <a:buClr>
                <a:schemeClr val="accent5"/>
              </a:buClr>
              <a:buFont typeface="Arial"/>
              <a:buChar char="▶︎"/>
            </a:pPr>
            <a:r>
              <a:t/>
            </a:r>
          </a:p>
        </p:txBody>
      </p:sp>
      <p:sp>
        <p:nvSpPr>
          <p:cNvPr id="74"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weiß">
    <p:spTree>
      <p:nvGrpSpPr>
        <p:cNvPr id="1" name=""/>
        <p:cNvGrpSpPr/>
        <p:nvPr/>
      </p:nvGrpSpPr>
      <p:grpSpPr>
        <a:xfrm>
          <a:off x="0" y="0"/>
          <a:ext cx="0" cy="0"/>
          <a:chOff x="0" y="0"/>
          <a:chExt cx="0" cy="0"/>
        </a:xfrm>
      </p:grpSpPr>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88" name="Foliennummer"/>
          <p:cNvSpPr txBox="1"/>
          <p:nvPr>
            <p:ph type="sldNum" sz="quarter" idx="2"/>
          </p:nvPr>
        </p:nvSpPr>
        <p:spPr>
          <a:xfrm>
            <a:off x="12530984" y="9143496"/>
            <a:ext cx="430344" cy="327432"/>
          </a:xfrm>
          <a:prstGeom prst="rect">
            <a:avLst/>
          </a:prstGeom>
        </p:spPr>
        <p:txBody>
          <a:bodyPr/>
          <a:lstStyle/>
          <a:p>
            <a:pPr/>
            <a:fld id="{86CB4B4D-7CA3-9044-876B-883B54F8677D}" type="slidenum"/>
          </a:p>
        </p:txBody>
      </p:sp>
      <p:sp>
        <p:nvSpPr>
          <p:cNvPr id="89" name="Textebene 1"/>
          <p:cNvSpPr txBox="1"/>
          <p:nvPr>
            <p:ph type="body" idx="21" hasCustomPrompt="1"/>
          </p:nvPr>
        </p:nvSpPr>
        <p:spPr>
          <a:xfrm>
            <a:off x="233931" y="1905000"/>
            <a:ext cx="12294193" cy="6350000"/>
          </a:xfrm>
          <a:prstGeom prst="rect">
            <a:avLst/>
          </a:prstGeom>
        </p:spPr>
        <p:txBody>
          <a:bodyPr lIns="48767" tIns="48767" rIns="48767" bIns="48767">
            <a:normAutofit fontScale="100000" lnSpcReduction="0"/>
          </a:bodyPr>
          <a:lstStyle>
            <a:lvl1pPr marL="508000" indent="-381000">
              <a:buClr>
                <a:schemeClr val="accent5"/>
              </a:buClr>
              <a:buFont typeface="Arial"/>
              <a:buChar char="▶︎"/>
            </a:lvl1pPr>
          </a:lstStyle>
          <a:p>
            <a:pPr/>
            <a:r>
              <a:t>Standardtext hier eingeben</a:t>
            </a:r>
          </a:p>
        </p:txBody>
      </p:sp>
      <p:sp>
        <p:nvSpPr>
          <p:cNvPr id="90" name="Titeltext"/>
          <p:cNvSpPr txBox="1"/>
          <p:nvPr>
            <p:ph type="body" sz="quarter" idx="22"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9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p>
        </p:txBody>
      </p:sp>
      <p:sp>
        <p:nvSpPr>
          <p:cNvPr id="92" name="Linie"/>
          <p:cNvSpPr/>
          <p:nvPr/>
        </p:nvSpPr>
        <p:spPr>
          <a:xfrm>
            <a:off x="-2822" y="1905000"/>
            <a:ext cx="311872" cy="0"/>
          </a:xfrm>
          <a:prstGeom prst="line">
            <a:avLst/>
          </a:prstGeom>
          <a:ln w="38100">
            <a:solidFill>
              <a:srgbClr val="F7BC05"/>
            </a:solidFill>
            <a:bevel/>
          </a:ln>
        </p:spPr>
        <p:txBody>
          <a:bodyPr lIns="65023" tIns="65023" rIns="65023" bIns="65023"/>
          <a:lstStyle/>
          <a:p>
            <a:pPr algn="l"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nummer"/>
          <p:cNvSpPr txBox="1"/>
          <p:nvPr>
            <p:ph type="sldNum" sz="quarter" idx="2"/>
          </p:nvPr>
        </p:nvSpPr>
        <p:spPr>
          <a:xfrm>
            <a:off x="10795000" y="9137650"/>
            <a:ext cx="2029566" cy="327432"/>
          </a:xfrm>
          <a:prstGeom prst="rect">
            <a:avLst/>
          </a:prstGeom>
          <a:ln w="12700">
            <a:miter lim="400000"/>
          </a:ln>
        </p:spPr>
        <p:txBody>
          <a:bodyPr lIns="65023" tIns="65023" rIns="65023" bIns="65023">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3" name="Titeltext"/>
          <p:cNvSpPr txBox="1"/>
          <p:nvPr>
            <p:ph type="title"/>
          </p:nvPr>
        </p:nvSpPr>
        <p:spPr>
          <a:xfrm>
            <a:off x="650239" y="130950"/>
            <a:ext cx="11704322" cy="21448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lstStyle/>
          <a:p>
            <a:pPr/>
            <a:r>
              <a:t>Titeltext</a:t>
            </a:r>
          </a:p>
        </p:txBody>
      </p:sp>
      <p:sp>
        <p:nvSpPr>
          <p:cNvPr id="4" name="Textebene 1…"/>
          <p:cNvSpPr txBox="1"/>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1pPr>
      <a:lvl2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2pPr>
      <a:lvl3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3pPr>
      <a:lvl4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4pPr>
      <a:lvl5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5pPr>
      <a:lvl6pPr marL="127000" marR="127000" indent="4572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6pPr>
      <a:lvl7pPr marL="127000" marR="127000" indent="9144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7pPr>
      <a:lvl8pPr marL="127000" marR="127000" indent="13716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8pPr>
      <a:lvl9pPr marL="127000" marR="127000" indent="18288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9pPr>
    </p:titleStyle>
    <p:bodyStyle>
      <a:lvl1pPr marL="501072" marR="127000" indent="-374072" algn="l" defTabSz="1300480" rtl="0" latinLnBrk="0">
        <a:lnSpc>
          <a:spcPct val="100000"/>
        </a:lnSpc>
        <a:spcBef>
          <a:spcPts val="1000"/>
        </a:spcBef>
        <a:spcAft>
          <a:spcPts val="0"/>
        </a:spcAft>
        <a:buClrTx/>
        <a:buSzPct val="70000"/>
        <a:buFontTx/>
        <a:buChar char="-"/>
        <a:tabLst/>
        <a:defRPr b="0" baseline="0" cap="none" i="0" spc="0" strike="noStrike" sz="2400" u="none">
          <a:solidFill>
            <a:srgbClr val="000000"/>
          </a:solidFill>
          <a:uFillTx/>
          <a:latin typeface="+mn-lt"/>
          <a:ea typeface="+mn-ea"/>
          <a:cs typeface="+mn-cs"/>
          <a:sym typeface="Roboto Condensed Regular"/>
        </a:defRPr>
      </a:lvl1pPr>
      <a:lvl2pPr marL="927100" marR="127000" indent="-342900" algn="l" defTabSz="1300480" rtl="0" latinLnBrk="0">
        <a:lnSpc>
          <a:spcPct val="100000"/>
        </a:lnSpc>
        <a:spcBef>
          <a:spcPts val="1000"/>
        </a:spcBef>
        <a:spcAft>
          <a:spcPts val="0"/>
        </a:spcAft>
        <a:buClrTx/>
        <a:buSzPct val="50000"/>
        <a:buFontTx/>
        <a:buChar char="+"/>
        <a:tabLst/>
        <a:defRPr b="0" baseline="0" cap="none" i="0" spc="0" strike="noStrike" sz="2400" u="none">
          <a:solidFill>
            <a:srgbClr val="000000"/>
          </a:solidFill>
          <a:uFillTx/>
          <a:latin typeface="+mn-lt"/>
          <a:ea typeface="+mn-ea"/>
          <a:cs typeface="+mn-cs"/>
          <a:sym typeface="Roboto Condensed Regular"/>
        </a:defRPr>
      </a:lvl2pPr>
      <a:lvl3pPr marL="1346200" marR="127000" indent="-304800" algn="l" defTabSz="1300480" rtl="0" latinLnBrk="0">
        <a:lnSpc>
          <a:spcPct val="100000"/>
        </a:lnSpc>
        <a:spcBef>
          <a:spcPts val="1000"/>
        </a:spcBef>
        <a:spcAft>
          <a:spcPts val="0"/>
        </a:spcAft>
        <a:buClrTx/>
        <a:buSzPct val="35000"/>
        <a:buFontTx/>
        <a:buChar char="•"/>
        <a:tabLst/>
        <a:defRPr b="0" baseline="0" cap="none" i="0" spc="0" strike="noStrike" sz="2400" u="none">
          <a:solidFill>
            <a:srgbClr val="000000"/>
          </a:solidFill>
          <a:uFillTx/>
          <a:latin typeface="+mn-lt"/>
          <a:ea typeface="+mn-ea"/>
          <a:cs typeface="+mn-cs"/>
          <a:sym typeface="Roboto Condensed Regular"/>
        </a:defRPr>
      </a:lvl3pPr>
      <a:lvl4pPr marL="1841500" marR="127000" indent="-342900" algn="l" defTabSz="1300480" rtl="0" latinLnBrk="0">
        <a:lnSpc>
          <a:spcPct val="100000"/>
        </a:lnSpc>
        <a:spcBef>
          <a:spcPts val="1000"/>
        </a:spcBef>
        <a:spcAft>
          <a:spcPts val="0"/>
        </a:spcAft>
        <a:buClrTx/>
        <a:buSzPct val="100000"/>
        <a:buFontTx/>
        <a:buChar char="➢"/>
        <a:tabLst/>
        <a:defRPr b="0" baseline="0" cap="none" i="0" spc="0" strike="noStrike" sz="2400" u="none">
          <a:solidFill>
            <a:srgbClr val="000000"/>
          </a:solidFill>
          <a:uFillTx/>
          <a:latin typeface="+mn-lt"/>
          <a:ea typeface="+mn-ea"/>
          <a:cs typeface="+mn-cs"/>
          <a:sym typeface="Roboto Condensed Regular"/>
        </a:defRPr>
      </a:lvl4pPr>
      <a:lvl5pPr marL="23476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n-lt"/>
          <a:ea typeface="+mn-ea"/>
          <a:cs typeface="+mn-cs"/>
          <a:sym typeface="Roboto Condensed Regular"/>
        </a:defRPr>
      </a:lvl5pPr>
      <a:lvl6pPr marL="28048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n-lt"/>
          <a:ea typeface="+mn-ea"/>
          <a:cs typeface="+mn-cs"/>
          <a:sym typeface="Roboto Condensed Regular"/>
        </a:defRPr>
      </a:lvl6pPr>
      <a:lvl7pPr marL="32620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n-lt"/>
          <a:ea typeface="+mn-ea"/>
          <a:cs typeface="+mn-cs"/>
          <a:sym typeface="Roboto Condensed Regular"/>
        </a:defRPr>
      </a:lvl7pPr>
      <a:lvl8pPr marL="37192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n-lt"/>
          <a:ea typeface="+mn-ea"/>
          <a:cs typeface="+mn-cs"/>
          <a:sym typeface="Roboto Condensed Regular"/>
        </a:defRPr>
      </a:lvl8pPr>
      <a:lvl9pPr marL="4176485" marR="127000" indent="-391885" algn="l" defTabSz="1300480" rtl="0" latinLnBrk="0">
        <a:lnSpc>
          <a:spcPct val="100000"/>
        </a:lnSpc>
        <a:spcBef>
          <a:spcPts val="1000"/>
        </a:spcBef>
        <a:spcAft>
          <a:spcPts val="0"/>
        </a:spcAft>
        <a:buClrTx/>
        <a:buSzPct val="100000"/>
        <a:buFontTx/>
        <a:buChar char="o"/>
        <a:tabLst/>
        <a:defRPr b="0" baseline="0" cap="none" i="0" spc="0" strike="noStrike" sz="2400" u="none">
          <a:solidFill>
            <a:srgbClr val="000000"/>
          </a:solidFill>
          <a:uFillTx/>
          <a:latin typeface="+mn-lt"/>
          <a:ea typeface="+mn-ea"/>
          <a:cs typeface="+mn-cs"/>
          <a:sym typeface="Roboto Condensed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career-test.de/testtraining/testtraining.html" TargetMode="External"/><Relationship Id="rId3" Type="http://schemas.openxmlformats.org/officeDocument/2006/relationships/hyperlink" Target="http://de.outofservice.com/bigfive/"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s://www.testzentrale.de/shop/neo-persoenlichkeitsinventar-nach-costa-und-mccrae.html" TargetMode="External"/><Relationship Id="rId3" Type="http://schemas.openxmlformats.org/officeDocument/2006/relationships/image" Target="../media/image1.tif"/><Relationship Id="rId4"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2.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hyperlink" Target="https://b.socrative.com/login/student/" TargetMode="External"/><Relationship Id="rId4"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psyndex.de/" TargetMode="External"/><Relationship Id="rId3" Type="http://schemas.openxmlformats.org/officeDocument/2006/relationships/hyperlink" Target="https://www.testarchiv.eu/" TargetMode="External"/><Relationship Id="rId4" Type="http://schemas.openxmlformats.org/officeDocument/2006/relationships/hyperlink" Target="https://zis.gesis.org/" TargetMode="External"/><Relationship Id="rId5" Type="http://schemas.openxmlformats.org/officeDocument/2006/relationships/hyperlink" Target="http://www.gesis.org/kurzskalen-psychologischer-merkmale/kurzskalen/persoenlichkeit/" TargetMode="External"/><Relationship Id="rId6" Type="http://schemas.openxmlformats.org/officeDocument/2006/relationships/hyperlink" Target="https://www.testzentrale.de/" TargetMode="External"/><Relationship Id="rId7" Type="http://schemas.openxmlformats.org/officeDocument/2006/relationships/hyperlink" Target="https://www.hogrefe.de/produkte/zeitschriften/diagnostica" TargetMode="External"/><Relationship Id="rId8" Type="http://schemas.openxmlformats.org/officeDocument/2006/relationships/hyperlink" Target="https://www.researchgate.net/" TargetMode="External"/><Relationship Id="rId9" Type="http://schemas.openxmlformats.org/officeDocument/2006/relationships/hyperlink" Target="https://osf.io/" TargetMode="External"/><Relationship Id="rId10" Type="http://schemas.openxmlformats.org/officeDocument/2006/relationships/hyperlink" Target="https://www.bdp-verband.de/publikationen/testrezensionen"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zpid.de/pub/tests/6040_MAAS_2011.pdf" TargetMode="External"/><Relationship Id="rId3" Type="http://schemas.openxmlformats.org/officeDocument/2006/relationships/hyperlink" Target="http://econtent.hogrefe.com/doi/abs/10.1024//0170-1789.22.3.216?journalCode=zdd" TargetMode="External"/><Relationship Id="rId4" Type="http://schemas.openxmlformats.org/officeDocument/2006/relationships/hyperlink" Target="http://zis.gesis.org/pdf/Dokumentation/Werner+%20Deutscher%20Aggressionsfragebogen.pdf" TargetMode="External"/><Relationship Id="rId5" Type="http://schemas.openxmlformats.org/officeDocument/2006/relationships/hyperlink" Target="http://www.apple.com/de/" TargetMode="External"/><Relationship Id="rId6" Type="http://schemas.openxmlformats.org/officeDocument/2006/relationships/hyperlink" Target="http://www.zpid.de/psychologie/PSYNDEX.php?search=psychauthors&amp;id=0229708" TargetMode="External"/><Relationship Id="rId7" Type="http://schemas.openxmlformats.org/officeDocument/2006/relationships/hyperlink" Target="http://www.drsatow.de/tests/emotionale-intelligenz-inventar.html" TargetMode="External"/><Relationship Id="rId8" Type="http://schemas.openxmlformats.org/officeDocument/2006/relationships/hyperlink" Target="http://dk.akis.at/Positivitaets-Skala.pdf" TargetMode="External"/><Relationship Id="rId9" Type="http://schemas.openxmlformats.org/officeDocument/2006/relationships/hyperlink" Target="http://www.researchgate.net/publication/233844044_Ferring_D.__Filipp_S.-H._(1996)._Messung_des_Selbstwertgefhls_Befunde_zu_Reliabilitt_Validitt_und_Stabilitt_der_Rosenberg-Skala._Diagnostica_42(3)_284-292" TargetMode="External"/><Relationship Id="rId10" Type="http://schemas.openxmlformats.org/officeDocument/2006/relationships/hyperlink" Target="http://www.zpid.de/pub/tests/pt_1003t.pdf" TargetMode="External"/><Relationship Id="rId11" Type="http://schemas.openxmlformats.org/officeDocument/2006/relationships/hyperlink" Target="http://zis.gesis.org/ZisApplication/skala/showSectionsHeaders/514" TargetMode="External"/><Relationship Id="rId12" Type="http://schemas.openxmlformats.org/officeDocument/2006/relationships/hyperlink" Target="https://www.uni-koblenz-landau.de/de/landau/fb8/ikms/medpsych/appel/2008_appel_manche-moegens-heiss.pdf" TargetMode="External"/><Relationship Id="rId13" Type="http://schemas.openxmlformats.org/officeDocument/2006/relationships/hyperlink" Target="http://www.gesis.org/kurzskalen-psychologischer-merkmale/kurzskalen/neu-autoritarismus/"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tif"/><Relationship Id="rId3" Type="http://schemas.openxmlformats.org/officeDocument/2006/relationships/hyperlink" Target="https://icon-icons.com/icon/old-boss-person-man-grandpa-de-eda/2302" TargetMode="External"/></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psytoolkit.org/lessons/project.html" TargetMode="External"/><Relationship Id="rId3" Type="http://schemas.openxmlformats.org/officeDocument/2006/relationships/hyperlink" Target="http://www.psychopy.org/" TargetMode="External"/><Relationship Id="rId4" Type="http://schemas.openxmlformats.org/officeDocument/2006/relationships/hyperlink" Target="https://www.psytoolkit.org/" TargetMode="External"/><Relationship Id="rId5" Type="http://schemas.openxmlformats.org/officeDocument/2006/relationships/image" Target="../media/image4.tif"/><Relationship Id="rId6" Type="http://schemas.openxmlformats.org/officeDocument/2006/relationships/image" Target="../media/image6.png"/><Relationship Id="rId7" Type="http://schemas.openxmlformats.org/officeDocument/2006/relationships/image" Target="../media/image5.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www.psytoolkit.org/experiment-library/#exps" TargetMode="External"/><Relationship Id="rId3" Type="http://schemas.openxmlformats.org/officeDocument/2006/relationships/hyperlink" Target="https://www.psytoolkit.org/" TargetMode="External"/><Relationship Id="rId4" Type="http://schemas.openxmlformats.org/officeDocument/2006/relationships/image" Target="../media/image4.tif"/><Relationship Id="rId5" Type="http://schemas.openxmlformats.org/officeDocument/2006/relationships/image" Target="../media/image5.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hyperlink" Target="http://www.millisecond.com/download/" TargetMode="External"/><Relationship Id="rId3" Type="http://schemas.openxmlformats.org/officeDocument/2006/relationships/hyperlink" Target="http://www.millisecond.com/download/library/" TargetMode="External"/><Relationship Id="rId4" Type="http://schemas.openxmlformats.org/officeDocument/2006/relationships/hyperlink" Target="http://www.millisecond.com/download/library/AggressionIAT/" TargetMode="External"/><Relationship Id="rId5" Type="http://schemas.openxmlformats.org/officeDocument/2006/relationships/image" Target="../media/image7.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 Id="rId3" Type="http://schemas.openxmlformats.org/officeDocument/2006/relationships/hyperlink" Target="https://faculty.washington.edu/agg/IATmaterials/Summary%20of%20Improved%20Scoring%20Algorithm.pdf"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Versuchsdurchführung"/>
          <p:cNvSpPr txBox="1"/>
          <p:nvPr>
            <p:ph type="ctrTitle"/>
          </p:nvPr>
        </p:nvSpPr>
        <p:spPr>
          <a:xfrm>
            <a:off x="894078" y="3287926"/>
            <a:ext cx="11216644" cy="2483000"/>
          </a:xfrm>
          <a:prstGeom prst="rect">
            <a:avLst/>
          </a:prstGeom>
        </p:spPr>
        <p:txBody>
          <a:bodyPr/>
          <a:lstStyle/>
          <a:p>
            <a:pPr/>
            <a:r>
              <a:t>Messinstrumente</a:t>
            </a:r>
          </a:p>
        </p:txBody>
      </p:sp>
      <p:sp>
        <p:nvSpPr>
          <p:cNvPr id="185" name="Thema 11"/>
          <p:cNvSpPr txBox="1"/>
          <p:nvPr>
            <p:ph type="subTitle" sz="quarter" idx="1"/>
          </p:nvPr>
        </p:nvSpPr>
        <p:spPr>
          <a:xfrm>
            <a:off x="894078" y="5821124"/>
            <a:ext cx="11216644" cy="1533762"/>
          </a:xfrm>
          <a:prstGeom prst="rect">
            <a:avLst/>
          </a:prstGeom>
        </p:spPr>
        <p:txBody>
          <a:bodyPr/>
          <a:lstStyle/>
          <a:p>
            <a:pPr/>
            <a:r>
              <a:t>Thema 10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4" name="Forschungsethik"/>
          <p:cNvSpPr txBox="1"/>
          <p:nvPr>
            <p:ph type="title"/>
          </p:nvPr>
        </p:nvSpPr>
        <p:spPr>
          <a:prstGeom prst="rect">
            <a:avLst/>
          </a:prstGeom>
        </p:spPr>
        <p:txBody>
          <a:bodyPr/>
          <a:lstStyle/>
          <a:p>
            <a:pPr/>
            <a:r>
              <a:t>Psychometrisch fundierte Fragebögen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7" name="Beispiele für Tests – Probieren Sie mal aus"/>
          <p:cNvSpPr txBox="1"/>
          <p:nvPr>
            <p:ph type="body" idx="21"/>
          </p:nvPr>
        </p:nvSpPr>
        <p:spPr>
          <a:prstGeom prst="rect">
            <a:avLst/>
          </a:prstGeom>
        </p:spPr>
        <p:txBody>
          <a:bodyPr/>
          <a:lstStyle/>
          <a:p>
            <a:pPr/>
            <a:r>
              <a:t>Beispiele für Tests – Probieren Sie mal aus</a:t>
            </a:r>
          </a:p>
        </p:txBody>
      </p:sp>
      <p:sp>
        <p:nvSpPr>
          <p:cNvPr id="278" name="http://career-test.de/testtraining/testtraining.html…"/>
          <p:cNvSpPr/>
          <p:nvPr/>
        </p:nvSpPr>
        <p:spPr>
          <a:xfrm>
            <a:off x="966080" y="3137079"/>
            <a:ext cx="11826037" cy="114796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487680" indent="-830580" algn="l">
              <a:spcBef>
                <a:spcPts val="1700"/>
              </a:spcBef>
              <a:defRPr b="1" sz="2800">
                <a:solidFill>
                  <a:srgbClr val="00998A"/>
                </a:solidFill>
                <a:latin typeface="Arial"/>
                <a:ea typeface="Arial"/>
                <a:cs typeface="Arial"/>
                <a:sym typeface="Arial"/>
              </a:defRPr>
            </a:pPr>
            <a:r>
              <a:rPr b="0" u="sng">
                <a:solidFill>
                  <a:srgbClr val="0070C0"/>
                </a:solidFill>
                <a:uFill>
                  <a:solidFill>
                    <a:srgbClr val="0070C0"/>
                  </a:solidFill>
                </a:uFill>
                <a:hlinkClick r:id="rId2" invalidUrl="" action="" tgtFrame="" tooltip="" history="1" highlightClick="0" endSnd="0"/>
              </a:rPr>
              <a:t>http</a:t>
            </a:r>
            <a:r>
              <a:rPr b="0" u="sng">
                <a:solidFill>
                  <a:srgbClr val="0070C0"/>
                </a:solidFill>
                <a:uFill>
                  <a:solidFill>
                    <a:srgbClr val="0070C0"/>
                  </a:solidFill>
                </a:uFill>
                <a:hlinkClick r:id="rId2" invalidUrl="" action="" tgtFrame="" tooltip="" history="1" highlightClick="0" endSnd="0"/>
              </a:rPr>
              <a:t>://</a:t>
            </a:r>
            <a:r>
              <a:rPr b="0" u="sng">
                <a:solidFill>
                  <a:srgbClr val="0070C0"/>
                </a:solidFill>
                <a:uFill>
                  <a:solidFill>
                    <a:srgbClr val="0070C0"/>
                  </a:solidFill>
                </a:uFill>
                <a:hlinkClick r:id="rId2" invalidUrl="" action="" tgtFrame="" tooltip="" history="1" highlightClick="0" endSnd="0"/>
              </a:rPr>
              <a:t>career-test.de/testtraining/testtraining.html</a:t>
            </a:r>
          </a:p>
          <a:p>
            <a:pPr marL="487680" indent="-830580" algn="l">
              <a:spcBef>
                <a:spcPts val="1700"/>
              </a:spcBef>
              <a:defRPr b="1" sz="2800">
                <a:solidFill>
                  <a:srgbClr val="00998A"/>
                </a:solidFill>
                <a:latin typeface="Arial"/>
                <a:ea typeface="Arial"/>
                <a:cs typeface="Arial"/>
                <a:sym typeface="Arial"/>
              </a:defRPr>
            </a:pPr>
            <a:r>
              <a:rPr b="0" u="sng">
                <a:solidFill>
                  <a:srgbClr val="0070C0"/>
                </a:solidFill>
                <a:uFill>
                  <a:solidFill>
                    <a:srgbClr val="0070C0"/>
                  </a:solidFill>
                </a:uFill>
                <a:hlinkClick r:id="rId3" invalidUrl="" action="" tgtFrame="" tooltip="" history="1" highlightClick="0" endSnd="0"/>
              </a:rPr>
              <a:t>http://de.outofservice.com/bigfive</a:t>
            </a:r>
            <a:r>
              <a:rPr b="0" u="sng">
                <a:solidFill>
                  <a:srgbClr val="0070C0"/>
                </a:solidFill>
                <a:uFill>
                  <a:solidFill>
                    <a:srgbClr val="0070C0"/>
                  </a:solidFill>
                </a:uFill>
                <a:hlinkClick r:id="rId3" invalidUrl="" action="" tgtFrame="" tooltip="" history="1" highlightClick="0" endSnd="0"/>
              </a:rPr>
              <a:t>/</a:t>
            </a:r>
            <a:r>
              <a:rPr b="0"/>
              <a:t> </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1" name="Was ist ein (psychologischer) Test?"/>
          <p:cNvSpPr txBox="1"/>
          <p:nvPr>
            <p:ph type="body" idx="21"/>
          </p:nvPr>
        </p:nvSpPr>
        <p:spPr>
          <a:prstGeom prst="rect">
            <a:avLst/>
          </a:prstGeom>
        </p:spPr>
        <p:txBody>
          <a:bodyPr/>
          <a:lstStyle/>
          <a:p>
            <a:pPr/>
            <a:r>
              <a:t>Was ist ein (psychologischer) Test?</a:t>
            </a:r>
          </a:p>
        </p:txBody>
      </p:sp>
      <p:sp>
        <p:nvSpPr>
          <p:cNvPr id="282" name="„Ein Test ist ein wissenschaftliches Routineverfahren zur Untersuchung eines oder mehrerer empirisch abgrenzbarer Persönlichkeitsmerkmale mit dem Ziel einer möglichst quantitativen Aussage über den relativen Grad der individuellen Merkmalsausprägung“,  ("/>
          <p:cNvSpPr txBox="1"/>
          <p:nvPr>
            <p:ph type="body" idx="22"/>
          </p:nvPr>
        </p:nvSpPr>
        <p:spPr>
          <a:prstGeom prst="rect">
            <a:avLst/>
          </a:prstGeom>
        </p:spPr>
        <p:txBody>
          <a:bodyPr/>
          <a:lstStyle/>
          <a:p>
            <a:pPr marL="127000" indent="0">
              <a:buSzTx/>
              <a:buNone/>
            </a:pPr>
            <a:r>
              <a:t>„</a:t>
            </a:r>
            <a:r>
              <a:rPr i="1">
                <a:solidFill>
                  <a:srgbClr val="262626"/>
                </a:solidFill>
                <a:latin typeface="Arial"/>
                <a:ea typeface="Arial"/>
                <a:cs typeface="Arial"/>
                <a:sym typeface="Arial"/>
              </a:rPr>
              <a:t>Ein Test ist ein wissenschaftliches Routineverfahren zur Untersuchung eines oder mehrerer empirisch abgrenzbarer Persönlichkeitsmerkmale mit dem Ziel einer möglichst quantitativen Aussage über den relativen Grad der individuellen Merkmalsausprägung“, </a:t>
            </a:r>
            <a:br>
              <a:rPr i="1">
                <a:solidFill>
                  <a:srgbClr val="262626"/>
                </a:solidFill>
                <a:latin typeface="Arial"/>
                <a:ea typeface="Arial"/>
                <a:cs typeface="Arial"/>
                <a:sym typeface="Arial"/>
              </a:rPr>
            </a:br>
            <a:r>
              <a:rPr i="1">
                <a:solidFill>
                  <a:srgbClr val="262626"/>
                </a:solidFill>
                <a:latin typeface="Arial"/>
                <a:ea typeface="Arial"/>
                <a:cs typeface="Arial"/>
                <a:sym typeface="Arial"/>
              </a:rPr>
              <a:t>(Lienert, 1969, S.7).</a:t>
            </a:r>
            <a:endParaRPr b="1" sz="2800">
              <a:solidFill>
                <a:srgbClr val="00998A"/>
              </a:solidFill>
              <a:latin typeface="Arial"/>
              <a:ea typeface="Arial"/>
              <a:cs typeface="Arial"/>
              <a:sym typeface="Arial"/>
            </a:endParaRPr>
          </a:p>
          <a:p>
            <a:pPr marL="127000" indent="0">
              <a:buSzTx/>
              <a:buNone/>
            </a:pPr>
            <a:endParaRPr i="1">
              <a:latin typeface="Arial"/>
              <a:ea typeface="Arial"/>
              <a:cs typeface="Arial"/>
              <a:sym typeface="Arial"/>
            </a:endParaRPr>
          </a:p>
          <a:p>
            <a:pPr marL="127000" indent="0">
              <a:buSzTx/>
              <a:buNone/>
            </a:pPr>
            <a:r>
              <a:rPr i="1">
                <a:latin typeface="Arial"/>
                <a:ea typeface="Arial"/>
                <a:cs typeface="Arial"/>
                <a:sym typeface="Arial"/>
              </a:rPr>
              <a:t>„</a:t>
            </a:r>
            <a:r>
              <a:rPr i="1">
                <a:solidFill>
                  <a:srgbClr val="262626"/>
                </a:solidFill>
                <a:latin typeface="Arial"/>
                <a:ea typeface="Arial"/>
                <a:cs typeface="Arial"/>
                <a:sym typeface="Arial"/>
              </a:rPr>
              <a:t>Bei einem Test handelt es sich um ein spezielles psychologisches Experiment mit dem Ziel, vergleichende Aussagen über die Personen abzuleiten.“</a:t>
            </a:r>
            <a:br>
              <a:rPr>
                <a:solidFill>
                  <a:srgbClr val="262626"/>
                </a:solidFill>
                <a:latin typeface="Arial"/>
                <a:ea typeface="Arial"/>
                <a:cs typeface="Arial"/>
                <a:sym typeface="Arial"/>
              </a:rPr>
            </a:br>
            <a:r>
              <a:rPr i="1">
                <a:solidFill>
                  <a:srgbClr val="262626"/>
                </a:solidFill>
                <a:latin typeface="Arial"/>
                <a:ea typeface="Arial"/>
                <a:cs typeface="Arial"/>
                <a:sym typeface="Arial"/>
              </a:rPr>
              <a:t>(Rost 1996)</a:t>
            </a:r>
          </a:p>
        </p:txBody>
      </p:sp>
      <p:grpSp>
        <p:nvGrpSpPr>
          <p:cNvPr id="285" name="Bild">
            <a:hlinkClick r:id="rId2" invalidUrl="" action="" tgtFrame="" tooltip="" history="1" highlightClick="0" endSnd="0"/>
          </p:cNvPr>
          <p:cNvGrpSpPr/>
          <p:nvPr/>
        </p:nvGrpSpPr>
        <p:grpSpPr>
          <a:xfrm>
            <a:off x="6546289" y="1694815"/>
            <a:ext cx="5261422" cy="7148214"/>
            <a:chOff x="0" y="0"/>
            <a:chExt cx="5261420" cy="7148213"/>
          </a:xfrm>
        </p:grpSpPr>
        <p:pic>
          <p:nvPicPr>
            <p:cNvPr id="284" name="Bild" descr="Bild"/>
            <p:cNvPicPr>
              <a:picLocks noChangeAspect="1"/>
            </p:cNvPicPr>
            <p:nvPr/>
          </p:nvPicPr>
          <p:blipFill>
            <a:blip r:embed="rId3">
              <a:extLst/>
            </a:blip>
            <a:stretch>
              <a:fillRect/>
            </a:stretch>
          </p:blipFill>
          <p:spPr>
            <a:xfrm>
              <a:off x="215900" y="139700"/>
              <a:ext cx="4829621" cy="6589414"/>
            </a:xfrm>
            <a:prstGeom prst="rect">
              <a:avLst/>
            </a:prstGeom>
            <a:ln>
              <a:noFill/>
            </a:ln>
            <a:effectLst/>
          </p:spPr>
        </p:pic>
        <p:pic>
          <p:nvPicPr>
            <p:cNvPr id="283" name="Bild" descr="Bild"/>
            <p:cNvPicPr>
              <a:picLocks noChangeAspect="0"/>
            </p:cNvPicPr>
            <p:nvPr/>
          </p:nvPicPr>
          <p:blipFill>
            <a:blip r:embed="rId4">
              <a:extLst/>
            </a:blip>
            <a:stretch>
              <a:fillRect/>
            </a:stretch>
          </p:blipFill>
          <p:spPr>
            <a:xfrm>
              <a:off x="0" y="0"/>
              <a:ext cx="5261421" cy="7148214"/>
            </a:xfrm>
            <a:prstGeom prst="rect">
              <a:avLst/>
            </a:prstGeom>
            <a:effectLst/>
          </p:spPr>
        </p:pic>
      </p:grpSp>
      <p:sp>
        <p:nvSpPr>
          <p:cNvPr id="286" name="Bildquelle"/>
          <p:cNvSpPr txBox="1"/>
          <p:nvPr/>
        </p:nvSpPr>
        <p:spPr>
          <a:xfrm>
            <a:off x="10512270" y="8089820"/>
            <a:ext cx="733745" cy="307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1200" u="sng">
                <a:solidFill>
                  <a:srgbClr val="0070C0"/>
                </a:solidFill>
                <a:uFill>
                  <a:solidFill>
                    <a:srgbClr val="0070C0"/>
                  </a:solidFill>
                </a:uFill>
                <a:hlinkClick r:id="rId2" invalidUrl="" action="" tgtFrame="" tooltip="" history="1" highlightClick="0" endSnd="0"/>
              </a:defRPr>
            </a:lvl1pPr>
          </a:lstStyle>
          <a:p>
            <a:pPr>
              <a:defRPr u="none">
                <a:solidFill>
                  <a:srgbClr val="000000"/>
                </a:solidFill>
                <a:uFillTx/>
              </a:defRPr>
            </a:pPr>
            <a:r>
              <a:rPr u="sng">
                <a:solidFill>
                  <a:srgbClr val="0070C0"/>
                </a:solidFill>
                <a:uFill>
                  <a:solidFill>
                    <a:srgbClr val="0070C0"/>
                  </a:solidFill>
                </a:uFill>
                <a:hlinkClick r:id="rId2" invalidUrl="" action="" tgtFrame="" tooltip="" history="1" highlightClick="0" endSnd="0"/>
              </a:rPr>
              <a:t>Bildquelle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9" name="Elemente eines psychologischen Tests"/>
          <p:cNvSpPr txBox="1"/>
          <p:nvPr>
            <p:ph type="body" idx="21"/>
          </p:nvPr>
        </p:nvSpPr>
        <p:spPr>
          <a:prstGeom prst="rect">
            <a:avLst/>
          </a:prstGeom>
        </p:spPr>
        <p:txBody>
          <a:bodyPr/>
          <a:lstStyle/>
          <a:p>
            <a:pPr/>
            <a:r>
              <a:t>Elemente eines psychologischen Tests </a:t>
            </a:r>
          </a:p>
        </p:txBody>
      </p:sp>
      <p:graphicFrame>
        <p:nvGraphicFramePr>
          <p:cNvPr id="290" name="Tabelle"/>
          <p:cNvGraphicFramePr/>
          <p:nvPr/>
        </p:nvGraphicFramePr>
        <p:xfrm>
          <a:off x="718377" y="2122461"/>
          <a:ext cx="6789978" cy="6100255"/>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1467299"/>
                <a:gridCol w="5309979"/>
              </a:tblGrid>
              <a:tr h="505184">
                <a:tc>
                  <a:txBody>
                    <a:bodyPr/>
                    <a:lstStyle/>
                    <a:p>
                      <a:pPr marR="64220" algn="l" defTabSz="1300480">
                        <a:spcBef>
                          <a:spcPts val="700"/>
                        </a:spcBef>
                        <a:tabLst>
                          <a:tab pos="1435100" algn="l"/>
                        </a:tabLst>
                        <a:defRPr b="0" sz="1800">
                          <a:solidFill>
                            <a:srgbClr val="000000"/>
                          </a:solidFill>
                        </a:defRPr>
                      </a:pPr>
                      <a:r>
                        <a:rPr b="1">
                          <a:uFill>
                            <a:solidFill>
                              <a:srgbClr val="000000"/>
                            </a:solidFill>
                          </a:uFill>
                          <a:latin typeface="Arial"/>
                          <a:ea typeface="Arial"/>
                          <a:cs typeface="Arial"/>
                        </a:rPr>
                        <a:t>Element</a:t>
                      </a:r>
                    </a:p>
                  </a:txBody>
                  <a:tcPr marL="45720" marR="45720" marT="45720" marB="45720" anchor="ctr" anchorCtr="0" horzOverflow="overflow">
                    <a:lnR w="3175">
                      <a:solidFill>
                        <a:srgbClr val="000000"/>
                      </a:solidFill>
                      <a:miter lim="400000"/>
                    </a:lnR>
                    <a:lnB w="3175">
                      <a:solidFill>
                        <a:srgbClr val="000000"/>
                      </a:solidFill>
                      <a:custDash/>
                      <a:miter lim="0"/>
                    </a:lnB>
                    <a:solidFill>
                      <a:schemeClr val="accent5">
                        <a:alpha val="25000"/>
                      </a:schemeClr>
                    </a:solidFill>
                  </a:tcPr>
                </a:tc>
                <a:tc>
                  <a:txBody>
                    <a:bodyPr/>
                    <a:lstStyle/>
                    <a:p>
                      <a:pPr marR="64220" algn="l" defTabSz="1300480">
                        <a:spcBef>
                          <a:spcPts val="700"/>
                        </a:spcBef>
                        <a:tabLst>
                          <a:tab pos="1435100" algn="l"/>
                        </a:tabLst>
                        <a:defRPr b="0" sz="1800">
                          <a:solidFill>
                            <a:srgbClr val="000000"/>
                          </a:solidFill>
                        </a:defRPr>
                      </a:pPr>
                      <a:r>
                        <a:rPr b="1">
                          <a:uFill>
                            <a:solidFill>
                              <a:srgbClr val="000000"/>
                            </a:solidFill>
                          </a:uFill>
                          <a:latin typeface="Arial"/>
                          <a:ea typeface="Arial"/>
                          <a:cs typeface="Arial"/>
                        </a:rPr>
                        <a:t>Beschreibung</a:t>
                      </a:r>
                    </a:p>
                  </a:txBody>
                  <a:tcPr marL="45720" marR="45720" marT="45720" marB="45720" anchor="ctr" anchorCtr="0" horzOverflow="overflow">
                    <a:lnL w="3175">
                      <a:solidFill>
                        <a:srgbClr val="000000"/>
                      </a:solidFill>
                      <a:miter lim="400000"/>
                    </a:lnL>
                    <a:lnB w="3175">
                      <a:solidFill>
                        <a:srgbClr val="000000"/>
                      </a:solidFill>
                      <a:custDash/>
                      <a:miter lim="0"/>
                    </a:lnB>
                    <a:solidFill>
                      <a:schemeClr val="accent5">
                        <a:alpha val="25000"/>
                      </a:schemeClr>
                    </a:solidFill>
                  </a:tcPr>
                </a:tc>
              </a:tr>
              <a:tr h="1465859">
                <a:tc>
                  <a:txBody>
                    <a:bodyPr/>
                    <a:lstStyle/>
                    <a:p>
                      <a:pPr marR="64220" algn="l" defTabSz="1300480">
                        <a:spcBef>
                          <a:spcPts val="700"/>
                        </a:spcBef>
                        <a:tabLst>
                          <a:tab pos="1435100" algn="l"/>
                        </a:tabLst>
                        <a:defRPr sz="1800"/>
                      </a:pPr>
                      <a:r>
                        <a:rPr>
                          <a:uFill>
                            <a:solidFill>
                              <a:srgbClr val="000000"/>
                            </a:solidFill>
                          </a:uFill>
                          <a:latin typeface="Arial"/>
                          <a:ea typeface="Arial"/>
                          <a:cs typeface="Arial"/>
                        </a:rPr>
                        <a:t>Item</a:t>
                      </a:r>
                    </a:p>
                  </a:txBody>
                  <a:tcPr marL="45720" marR="45720" marT="45720" marB="45720" anchor="ctr" anchorCtr="0" horzOverflow="overflow">
                    <a:lnR w="3175">
                      <a:solidFill>
                        <a:srgbClr val="000000"/>
                      </a:solidFill>
                      <a:miter lim="400000"/>
                    </a:lnR>
                    <a:lnT w="3175">
                      <a:solidFill>
                        <a:srgbClr val="000000"/>
                      </a:solidFill>
                      <a:custDash/>
                      <a:miter lim="0"/>
                    </a:lnT>
                    <a:lnB w="3175">
                      <a:solidFill>
                        <a:srgbClr val="000000"/>
                      </a:solidFill>
                      <a:miter lim="400000"/>
                    </a:lnB>
                    <a:noFill/>
                  </a:tcPr>
                </a:tc>
                <a:tc>
                  <a:txBody>
                    <a:bodyPr/>
                    <a:lstStyle/>
                    <a:p>
                      <a:pPr marR="64220" algn="l" defTabSz="1300480">
                        <a:spcBef>
                          <a:spcPts val="700"/>
                        </a:spcBef>
                        <a:tabLst>
                          <a:tab pos="1435100" algn="l"/>
                        </a:tabLst>
                        <a:defRPr sz="1800">
                          <a:uFill>
                            <a:solidFill>
                              <a:srgbClr val="000000"/>
                            </a:solidFill>
                          </a:uFill>
                          <a:latin typeface="Arial"/>
                          <a:ea typeface="Arial"/>
                          <a:cs typeface="Arial"/>
                        </a:defRPr>
                      </a:pPr>
                      <a:r>
                        <a:t>Eine Frage, auf die der Proband antworten soll bzw. die er lösen sollen. </a:t>
                      </a:r>
                    </a:p>
                    <a:p>
                      <a:pPr marR="64220" algn="l" defTabSz="1300480">
                        <a:spcBef>
                          <a:spcPts val="700"/>
                        </a:spcBef>
                        <a:tabLst>
                          <a:tab pos="1435100" algn="l"/>
                        </a:tabLst>
                        <a:defRPr sz="1800">
                          <a:uFill>
                            <a:solidFill>
                              <a:srgbClr val="000000"/>
                            </a:solidFill>
                          </a:uFill>
                          <a:latin typeface="Arial"/>
                          <a:ea typeface="Arial"/>
                          <a:cs typeface="Arial"/>
                        </a:defRPr>
                      </a:pPr>
                      <a:r>
                        <a:t>Die Frage operationalisiert einen Teilaspekt eines Konstrukts oder Merkmals.</a:t>
                      </a:r>
                    </a:p>
                  </a:txBody>
                  <a:tcPr marL="45720" marR="45720" marT="45720" marB="45720" anchor="ctr" anchorCtr="0" horzOverflow="overflow">
                    <a:lnL w="3175">
                      <a:solidFill>
                        <a:srgbClr val="000000"/>
                      </a:solidFill>
                      <a:miter lim="400000"/>
                    </a:lnL>
                    <a:lnT w="3175">
                      <a:solidFill>
                        <a:srgbClr val="000000"/>
                      </a:solidFill>
                      <a:custDash/>
                      <a:miter lim="0"/>
                    </a:lnT>
                    <a:lnB w="3175">
                      <a:solidFill>
                        <a:srgbClr val="000000"/>
                      </a:solidFill>
                      <a:miter lim="400000"/>
                    </a:lnB>
                    <a:noFill/>
                  </a:tcPr>
                </a:tc>
              </a:tr>
              <a:tr h="1004653">
                <a:tc>
                  <a:txBody>
                    <a:bodyPr/>
                    <a:lstStyle/>
                    <a:p>
                      <a:pPr marR="64220" algn="l" defTabSz="1300480">
                        <a:spcBef>
                          <a:spcPts val="700"/>
                        </a:spcBef>
                        <a:tabLst>
                          <a:tab pos="1435100" algn="l"/>
                        </a:tabLst>
                        <a:defRPr sz="1800"/>
                      </a:pPr>
                      <a:r>
                        <a:rPr>
                          <a:uFill>
                            <a:solidFill>
                              <a:srgbClr val="000000"/>
                            </a:solidFill>
                          </a:uFill>
                          <a:latin typeface="Arial"/>
                          <a:ea typeface="Arial"/>
                          <a:cs typeface="Arial"/>
                        </a:rPr>
                        <a:t>Test</a:t>
                      </a:r>
                    </a:p>
                  </a:txBody>
                  <a:tcPr marL="45720" marR="45720" marT="45720" marB="45720" anchor="ctr" anchorCtr="0" horzOverflow="overflow">
                    <a:lnR w="3175">
                      <a:solidFill>
                        <a:srgbClr val="000000"/>
                      </a:solidFill>
                      <a:miter lim="400000"/>
                    </a:lnR>
                    <a:lnT w="3175">
                      <a:solidFill>
                        <a:srgbClr val="000000"/>
                      </a:solidFill>
                      <a:miter lim="400000"/>
                    </a:lnT>
                    <a:lnB w="3175">
                      <a:solidFill>
                        <a:srgbClr val="000000"/>
                      </a:solidFill>
                      <a:miter lim="400000"/>
                    </a:lnB>
                    <a:noFill/>
                  </a:tcPr>
                </a:tc>
                <a:tc>
                  <a:txBody>
                    <a:bodyPr/>
                    <a:lstStyle/>
                    <a:p>
                      <a:pPr marR="64220" algn="l" defTabSz="1300480">
                        <a:spcBef>
                          <a:spcPts val="700"/>
                        </a:spcBef>
                        <a:tabLst>
                          <a:tab pos="1435100" algn="l"/>
                        </a:tabLst>
                        <a:defRPr sz="1800"/>
                      </a:pPr>
                      <a:r>
                        <a:rPr>
                          <a:uFill>
                            <a:solidFill>
                              <a:srgbClr val="000000"/>
                            </a:solidFill>
                          </a:uFill>
                          <a:latin typeface="Arial"/>
                          <a:ea typeface="Arial"/>
                          <a:cs typeface="Arial"/>
                        </a:rPr>
                        <a:t>Gesamtheit aller Fragen zur Messung eines oder mehrerer Konstrukte bzw. Merkmale.</a:t>
                      </a:r>
                    </a:p>
                  </a:txBody>
                  <a:tcPr marL="45720" marR="45720" marT="45720" marB="45720" anchor="ctr" anchorCtr="0" horzOverflow="overflow">
                    <a:lnL w="3175">
                      <a:solidFill>
                        <a:srgbClr val="000000"/>
                      </a:solidFill>
                      <a:miter lim="400000"/>
                    </a:lnL>
                    <a:lnT w="3175">
                      <a:solidFill>
                        <a:srgbClr val="000000"/>
                      </a:solidFill>
                      <a:miter lim="400000"/>
                    </a:lnT>
                    <a:lnB w="3175">
                      <a:solidFill>
                        <a:srgbClr val="000000"/>
                      </a:solidFill>
                      <a:miter lim="400000"/>
                    </a:lnB>
                    <a:noFill/>
                  </a:tcPr>
                </a:tc>
              </a:tr>
              <a:tr h="1056814">
                <a:tc>
                  <a:txBody>
                    <a:bodyPr/>
                    <a:lstStyle/>
                    <a:p>
                      <a:pPr marR="64220" algn="l" defTabSz="1300480">
                        <a:spcBef>
                          <a:spcPts val="700"/>
                        </a:spcBef>
                        <a:tabLst>
                          <a:tab pos="1435100" algn="l"/>
                        </a:tabLst>
                        <a:defRPr sz="1800"/>
                      </a:pPr>
                      <a:r>
                        <a:rPr>
                          <a:uFill>
                            <a:solidFill>
                              <a:srgbClr val="000000"/>
                            </a:solidFill>
                          </a:uFill>
                          <a:latin typeface="Arial"/>
                          <a:ea typeface="Arial"/>
                          <a:cs typeface="Arial"/>
                        </a:rPr>
                        <a:t>Subtest</a:t>
                      </a:r>
                    </a:p>
                  </a:txBody>
                  <a:tcPr marL="45720" marR="45720" marT="45720" marB="45720" anchor="ctr" anchorCtr="0" horzOverflow="overflow">
                    <a:lnR w="3175">
                      <a:solidFill>
                        <a:srgbClr val="000000"/>
                      </a:solidFill>
                      <a:miter lim="400000"/>
                    </a:lnR>
                    <a:lnT w="3175">
                      <a:solidFill>
                        <a:srgbClr val="000000"/>
                      </a:solidFill>
                      <a:miter lim="400000"/>
                    </a:lnT>
                    <a:lnB w="3175">
                      <a:solidFill>
                        <a:srgbClr val="000000"/>
                      </a:solidFill>
                      <a:miter lim="400000"/>
                    </a:lnB>
                    <a:noFill/>
                  </a:tcPr>
                </a:tc>
                <a:tc>
                  <a:txBody>
                    <a:bodyPr/>
                    <a:lstStyle/>
                    <a:p>
                      <a:pPr marR="64220" algn="l" defTabSz="1300480">
                        <a:spcBef>
                          <a:spcPts val="700"/>
                        </a:spcBef>
                        <a:tabLst>
                          <a:tab pos="1435100" algn="l"/>
                        </a:tabLst>
                        <a:defRPr sz="1800"/>
                      </a:pPr>
                      <a:r>
                        <a:rPr>
                          <a:uFill>
                            <a:solidFill>
                              <a:srgbClr val="000000"/>
                            </a:solidFill>
                          </a:uFill>
                          <a:latin typeface="Arial"/>
                          <a:ea typeface="Arial"/>
                          <a:cs typeface="Arial"/>
                        </a:rPr>
                        <a:t>Untertest aus mehreren Items eines Tests, die jeweils zu einem gemeinsamen Punktwert zusammengezogen werden.</a:t>
                      </a:r>
                    </a:p>
                  </a:txBody>
                  <a:tcPr marL="45720" marR="45720" marT="45720" marB="45720" anchor="ctr" anchorCtr="0" horzOverflow="overflow">
                    <a:lnL w="3175">
                      <a:solidFill>
                        <a:srgbClr val="000000"/>
                      </a:solidFill>
                      <a:miter lim="400000"/>
                    </a:lnL>
                    <a:lnT w="3175">
                      <a:solidFill>
                        <a:srgbClr val="000000"/>
                      </a:solidFill>
                      <a:miter lim="400000"/>
                    </a:lnT>
                    <a:lnB w="3175">
                      <a:solidFill>
                        <a:srgbClr val="000000"/>
                      </a:solidFill>
                      <a:miter lim="400000"/>
                    </a:lnB>
                    <a:noFill/>
                  </a:tcPr>
                </a:tc>
              </a:tr>
              <a:tr h="1056814">
                <a:tc>
                  <a:txBody>
                    <a:bodyPr/>
                    <a:lstStyle/>
                    <a:p>
                      <a:pPr marR="64220" algn="l" defTabSz="1300480">
                        <a:spcBef>
                          <a:spcPts val="700"/>
                        </a:spcBef>
                        <a:tabLst>
                          <a:tab pos="1435100" algn="l"/>
                        </a:tabLst>
                        <a:defRPr sz="1800"/>
                      </a:pPr>
                      <a:r>
                        <a:rPr>
                          <a:uFill>
                            <a:solidFill>
                              <a:srgbClr val="000000"/>
                            </a:solidFill>
                          </a:uFill>
                          <a:latin typeface="Arial"/>
                          <a:ea typeface="Arial"/>
                          <a:cs typeface="Arial"/>
                        </a:rPr>
                        <a:t>Skala</a:t>
                      </a:r>
                    </a:p>
                  </a:txBody>
                  <a:tcPr marL="45720" marR="45720" marT="45720" marB="45720" anchor="ctr" anchorCtr="0" horzOverflow="overflow">
                    <a:lnR w="3175">
                      <a:solidFill>
                        <a:srgbClr val="000000"/>
                      </a:solidFill>
                      <a:miter lim="400000"/>
                    </a:lnR>
                    <a:lnT w="3175">
                      <a:solidFill>
                        <a:srgbClr val="000000"/>
                      </a:solidFill>
                      <a:miter lim="400000"/>
                    </a:lnT>
                    <a:lnB w="3175">
                      <a:solidFill>
                        <a:srgbClr val="000000"/>
                      </a:solidFill>
                      <a:miter lim="400000"/>
                    </a:lnB>
                    <a:noFill/>
                  </a:tcPr>
                </a:tc>
                <a:tc>
                  <a:txBody>
                    <a:bodyPr/>
                    <a:lstStyle/>
                    <a:p>
                      <a:pPr marR="64220" algn="l" defTabSz="1300480">
                        <a:spcBef>
                          <a:spcPts val="700"/>
                        </a:spcBef>
                        <a:tabLst>
                          <a:tab pos="1435100" algn="l"/>
                        </a:tabLst>
                        <a:defRPr sz="1800"/>
                      </a:pPr>
                      <a:r>
                        <a:rPr>
                          <a:uFill>
                            <a:solidFill>
                              <a:srgbClr val="000000"/>
                            </a:solidFill>
                          </a:uFill>
                          <a:latin typeface="Arial"/>
                          <a:ea typeface="Arial"/>
                          <a:cs typeface="Arial"/>
                        </a:rPr>
                        <a:t>andere Bezeichnung für einen Subtest oder Bezeichnung für einen Gesamttest, wenn dieser nur aus einem Punktwert besteht.</a:t>
                      </a:r>
                    </a:p>
                  </a:txBody>
                  <a:tcPr marL="45720" marR="45720" marT="45720" marB="45720" anchor="ctr" anchorCtr="0" horzOverflow="overflow">
                    <a:lnL w="3175">
                      <a:solidFill>
                        <a:srgbClr val="000000"/>
                      </a:solidFill>
                      <a:miter lim="400000"/>
                    </a:lnL>
                    <a:lnT w="3175">
                      <a:solidFill>
                        <a:srgbClr val="000000"/>
                      </a:solidFill>
                      <a:miter lim="400000"/>
                    </a:lnT>
                    <a:lnB w="3175">
                      <a:solidFill>
                        <a:srgbClr val="000000"/>
                      </a:solidFill>
                      <a:miter lim="400000"/>
                    </a:lnB>
                    <a:noFill/>
                  </a:tcPr>
                </a:tc>
              </a:tr>
              <a:tr h="1004653">
                <a:tc>
                  <a:txBody>
                    <a:bodyPr/>
                    <a:lstStyle/>
                    <a:p>
                      <a:pPr marR="64220" algn="l" defTabSz="1300480">
                        <a:spcBef>
                          <a:spcPts val="700"/>
                        </a:spcBef>
                        <a:tabLst>
                          <a:tab pos="1435100" algn="l"/>
                        </a:tabLst>
                        <a:defRPr sz="1800"/>
                      </a:pPr>
                      <a:r>
                        <a:rPr>
                          <a:uFill>
                            <a:solidFill>
                              <a:srgbClr val="000000"/>
                            </a:solidFill>
                          </a:uFill>
                          <a:latin typeface="Arial"/>
                          <a:ea typeface="Arial"/>
                          <a:cs typeface="Arial"/>
                        </a:rPr>
                        <a:t>Score</a:t>
                      </a:r>
                    </a:p>
                  </a:txBody>
                  <a:tcPr marL="45720" marR="45720" marT="45720" marB="45720" anchor="ctr" anchorCtr="0" horzOverflow="overflow">
                    <a:lnR w="3175">
                      <a:solidFill>
                        <a:srgbClr val="000000"/>
                      </a:solidFill>
                      <a:miter lim="400000"/>
                    </a:lnR>
                    <a:lnT w="3175">
                      <a:solidFill>
                        <a:srgbClr val="000000"/>
                      </a:solidFill>
                      <a:miter lim="400000"/>
                    </a:lnT>
                    <a:lnB w="3175">
                      <a:solidFill>
                        <a:srgbClr val="000000"/>
                      </a:solidFill>
                      <a:miter lim="400000"/>
                    </a:lnB>
                    <a:noFill/>
                  </a:tcPr>
                </a:tc>
                <a:tc>
                  <a:txBody>
                    <a:bodyPr/>
                    <a:lstStyle/>
                    <a:p>
                      <a:pPr marR="64220" algn="l" defTabSz="1300480">
                        <a:spcBef>
                          <a:spcPts val="700"/>
                        </a:spcBef>
                        <a:tabLst>
                          <a:tab pos="1435100" algn="l"/>
                        </a:tabLst>
                        <a:defRPr sz="1800"/>
                      </a:pPr>
                      <a:r>
                        <a:rPr>
                          <a:uFill>
                            <a:solidFill>
                              <a:srgbClr val="000000"/>
                            </a:solidFill>
                          </a:uFill>
                          <a:latin typeface="Arial"/>
                          <a:ea typeface="Arial"/>
                          <a:cs typeface="Arial"/>
                        </a:rPr>
                        <a:t>Punktwert eines Probanden aus einem Subtest oder einem Test.</a:t>
                      </a:r>
                    </a:p>
                  </a:txBody>
                  <a:tcPr marL="45720" marR="45720" marT="45720" marB="45720" anchor="ctr" anchorCtr="0" horzOverflow="overflow">
                    <a:lnL w="3175">
                      <a:solidFill>
                        <a:srgbClr val="000000"/>
                      </a:solidFill>
                      <a:miter lim="400000"/>
                    </a:lnL>
                    <a:lnT w="3175">
                      <a:solidFill>
                        <a:srgbClr val="000000"/>
                      </a:solidFill>
                      <a:miter lim="400000"/>
                    </a:lnT>
                    <a:lnB w="3175">
                      <a:solidFill>
                        <a:srgbClr val="000000"/>
                      </a:solidFill>
                      <a:miter lim="400000"/>
                    </a:lnB>
                    <a:noFill/>
                  </a:tcPr>
                </a:tc>
              </a:tr>
            </a:tbl>
          </a:graphicData>
        </a:graphic>
      </p:graphicFrame>
      <p:sp>
        <p:nvSpPr>
          <p:cNvPr id="291" name="Oval"/>
          <p:cNvSpPr/>
          <p:nvPr/>
        </p:nvSpPr>
        <p:spPr>
          <a:xfrm>
            <a:off x="8815063" y="1812328"/>
            <a:ext cx="2454596" cy="871967"/>
          </a:xfrm>
          <a:prstGeom prst="ellipse">
            <a:avLst/>
          </a:prstGeom>
          <a:solidFill>
            <a:schemeClr val="accent5">
              <a:alpha val="25000"/>
            </a:schemeClr>
          </a:solidFill>
          <a:ln w="12700">
            <a:miter lim="400000"/>
          </a:ln>
        </p:spPr>
        <p:txBody>
          <a:bodyPr lIns="65023" tIns="65023" rIns="65023" bIns="65023" anchor="ctr"/>
          <a:lstStyle/>
          <a:p>
            <a:pPr defTabSz="1300480">
              <a:lnSpc>
                <a:spcPct val="110000"/>
              </a:lnSpc>
              <a:spcBef>
                <a:spcPts val="200"/>
              </a:spcBef>
              <a:tabLst>
                <a:tab pos="444500" algn="l"/>
              </a:tabLst>
              <a:defRPr>
                <a:latin typeface="Arial"/>
                <a:ea typeface="Arial"/>
                <a:cs typeface="Arial"/>
                <a:sym typeface="Arial"/>
              </a:defRPr>
            </a:pPr>
          </a:p>
        </p:txBody>
      </p:sp>
      <p:sp>
        <p:nvSpPr>
          <p:cNvPr id="292" name="Beispiel  NEO-PI R"/>
          <p:cNvSpPr/>
          <p:nvPr/>
        </p:nvSpPr>
        <p:spPr>
          <a:xfrm>
            <a:off x="8815094" y="1907387"/>
            <a:ext cx="2454658" cy="68189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p>
            <a:pPr lvl="2" indent="0" defTabSz="1300480">
              <a:lnSpc>
                <a:spcPct val="110000"/>
              </a:lnSpc>
              <a:spcBef>
                <a:spcPts val="200"/>
              </a:spcBef>
              <a:tabLst>
                <a:tab pos="444500" algn="l"/>
              </a:tabLst>
              <a:defRPr sz="1800">
                <a:solidFill>
                  <a:srgbClr val="323333"/>
                </a:solidFill>
                <a:uFill>
                  <a:solidFill>
                    <a:srgbClr val="323333"/>
                  </a:solidFill>
                </a:uFill>
                <a:latin typeface="Arial"/>
                <a:ea typeface="Arial"/>
                <a:cs typeface="Arial"/>
                <a:sym typeface="Arial"/>
              </a:defRPr>
            </a:pPr>
            <a:r>
              <a:t>Beispiel </a:t>
            </a:r>
            <a:br/>
            <a:r>
              <a:t>NEO-PI R</a:t>
            </a:r>
          </a:p>
        </p:txBody>
      </p:sp>
      <p:sp>
        <p:nvSpPr>
          <p:cNvPr id="293" name="Ich ärgere mich oft darüber, wie andere Leute mich behandeln."/>
          <p:cNvSpPr/>
          <p:nvPr/>
        </p:nvSpPr>
        <p:spPr>
          <a:xfrm>
            <a:off x="8348177" y="2951237"/>
            <a:ext cx="3905736" cy="525923"/>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marR="64220" algn="l" defTabSz="1300480">
              <a:spcBef>
                <a:spcPts val="700"/>
              </a:spcBef>
              <a:tabLst>
                <a:tab pos="1435100" algn="l"/>
              </a:tabLst>
              <a:defRPr i="1" sz="1800">
                <a:uFill>
                  <a:solidFill>
                    <a:srgbClr val="000000"/>
                  </a:solidFill>
                </a:uFill>
                <a:latin typeface="Arial"/>
                <a:ea typeface="Arial"/>
                <a:cs typeface="Arial"/>
                <a:sym typeface="Arial"/>
              </a:defRPr>
            </a:pPr>
            <a:r>
              <a:t>Ich ärgere mich oft darüber, wie andere Leute mich behandeln</a:t>
            </a:r>
            <a:r>
              <a:rPr i="0"/>
              <a:t>.</a:t>
            </a:r>
          </a:p>
        </p:txBody>
      </p:sp>
      <p:sp>
        <p:nvSpPr>
          <p:cNvPr id="294" name="240 Items"/>
          <p:cNvSpPr/>
          <p:nvPr/>
        </p:nvSpPr>
        <p:spPr>
          <a:xfrm>
            <a:off x="8348177" y="4437086"/>
            <a:ext cx="1314478" cy="25922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marR="64220" algn="l" defTabSz="1300480">
              <a:spcBef>
                <a:spcPts val="700"/>
              </a:spcBef>
              <a:tabLst>
                <a:tab pos="1435100" algn="l"/>
              </a:tabLst>
              <a:defRPr sz="1800">
                <a:uFill>
                  <a:solidFill>
                    <a:srgbClr val="000000"/>
                  </a:solidFill>
                </a:uFill>
                <a:latin typeface="Arial"/>
                <a:ea typeface="Arial"/>
                <a:cs typeface="Arial"/>
                <a:sym typeface="Arial"/>
              </a:defRPr>
            </a:lvl1pPr>
          </a:lstStyle>
          <a:p>
            <a:pPr/>
            <a:r>
              <a:t>240 Items</a:t>
            </a:r>
          </a:p>
        </p:txBody>
      </p:sp>
      <p:sp>
        <p:nvSpPr>
          <p:cNvPr id="295" name="Neurotizismus…"/>
          <p:cNvSpPr/>
          <p:nvPr/>
        </p:nvSpPr>
        <p:spPr>
          <a:xfrm>
            <a:off x="8348177" y="5543262"/>
            <a:ext cx="1809203" cy="88059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300480">
              <a:lnSpc>
                <a:spcPct val="110000"/>
              </a:lnSpc>
              <a:spcBef>
                <a:spcPts val="100"/>
              </a:spcBef>
              <a:tabLst>
                <a:tab pos="444500" algn="l"/>
              </a:tabLst>
              <a:defRPr sz="1800">
                <a:solidFill>
                  <a:srgbClr val="323333"/>
                </a:solidFill>
                <a:uFill>
                  <a:solidFill>
                    <a:srgbClr val="323333"/>
                  </a:solidFill>
                </a:uFill>
                <a:latin typeface="Arial"/>
                <a:ea typeface="Arial"/>
                <a:cs typeface="Arial"/>
                <a:sym typeface="Arial"/>
              </a:defRPr>
            </a:pPr>
            <a:r>
              <a:t>Neurotizismus</a:t>
            </a:r>
            <a:endParaRPr sz="2400">
              <a:solidFill>
                <a:srgbClr val="000000"/>
              </a:solidFill>
            </a:endParaRPr>
          </a:p>
          <a:p>
            <a:pPr algn="l" defTabSz="1300480">
              <a:lnSpc>
                <a:spcPct val="110000"/>
              </a:lnSpc>
              <a:spcBef>
                <a:spcPts val="100"/>
              </a:spcBef>
              <a:tabLst>
                <a:tab pos="444500" algn="l"/>
              </a:tabLst>
              <a:defRPr sz="1800">
                <a:solidFill>
                  <a:srgbClr val="323333"/>
                </a:solidFill>
                <a:uFill>
                  <a:solidFill>
                    <a:srgbClr val="323333"/>
                  </a:solidFill>
                </a:uFill>
                <a:latin typeface="Arial"/>
                <a:ea typeface="Arial"/>
                <a:cs typeface="Arial"/>
                <a:sym typeface="Arial"/>
              </a:defRPr>
            </a:pPr>
            <a:r>
              <a:t>…</a:t>
            </a:r>
            <a:endParaRPr sz="2400">
              <a:solidFill>
                <a:srgbClr val="000000"/>
              </a:solidFill>
            </a:endParaRPr>
          </a:p>
          <a:p>
            <a:pPr algn="l" defTabSz="1300480">
              <a:lnSpc>
                <a:spcPct val="110000"/>
              </a:lnSpc>
              <a:spcBef>
                <a:spcPts val="100"/>
              </a:spcBef>
              <a:tabLst>
                <a:tab pos="444500" algn="l"/>
              </a:tabLst>
              <a:defRPr sz="1800">
                <a:solidFill>
                  <a:srgbClr val="323333"/>
                </a:solidFill>
                <a:uFill>
                  <a:solidFill>
                    <a:srgbClr val="323333"/>
                  </a:solidFill>
                </a:uFill>
                <a:latin typeface="Arial"/>
                <a:ea typeface="Arial"/>
                <a:cs typeface="Arial"/>
                <a:sym typeface="Arial"/>
              </a:defRPr>
            </a:pPr>
            <a:r>
              <a:t>(30 Subtests)</a:t>
            </a:r>
          </a:p>
        </p:txBody>
      </p:sp>
      <p:sp>
        <p:nvSpPr>
          <p:cNvPr id="296" name="Ängstlichkeit…"/>
          <p:cNvSpPr/>
          <p:nvPr/>
        </p:nvSpPr>
        <p:spPr>
          <a:xfrm>
            <a:off x="10365150" y="5575192"/>
            <a:ext cx="1809203" cy="1191275"/>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300480">
              <a:lnSpc>
                <a:spcPct val="110000"/>
              </a:lnSpc>
              <a:spcBef>
                <a:spcPts val="100"/>
              </a:spcBef>
              <a:tabLst>
                <a:tab pos="444500" algn="l"/>
              </a:tabLst>
              <a:defRPr sz="1800">
                <a:solidFill>
                  <a:srgbClr val="323333"/>
                </a:solidFill>
                <a:uFill>
                  <a:solidFill>
                    <a:srgbClr val="323333"/>
                  </a:solidFill>
                </a:uFill>
                <a:latin typeface="Arial"/>
                <a:ea typeface="Arial"/>
                <a:cs typeface="Arial"/>
                <a:sym typeface="Arial"/>
              </a:defRPr>
            </a:pPr>
            <a:r>
              <a:t>Ängstlichkeit</a:t>
            </a:r>
            <a:endParaRPr sz="2400">
              <a:solidFill>
                <a:srgbClr val="000000"/>
              </a:solidFill>
            </a:endParaRPr>
          </a:p>
          <a:p>
            <a:pPr algn="l" defTabSz="1300480">
              <a:lnSpc>
                <a:spcPct val="110000"/>
              </a:lnSpc>
              <a:spcBef>
                <a:spcPts val="100"/>
              </a:spcBef>
              <a:tabLst>
                <a:tab pos="444500" algn="l"/>
              </a:tabLst>
              <a:defRPr sz="1800">
                <a:solidFill>
                  <a:srgbClr val="323333"/>
                </a:solidFill>
                <a:uFill>
                  <a:solidFill>
                    <a:srgbClr val="323333"/>
                  </a:solidFill>
                </a:uFill>
                <a:latin typeface="Arial"/>
                <a:ea typeface="Arial"/>
                <a:cs typeface="Arial"/>
                <a:sym typeface="Arial"/>
              </a:defRPr>
            </a:pPr>
            <a:r>
              <a:t>Reizbarkeit</a:t>
            </a:r>
            <a:endParaRPr sz="2400">
              <a:solidFill>
                <a:srgbClr val="000000"/>
              </a:solidFill>
            </a:endParaRPr>
          </a:p>
          <a:p>
            <a:pPr algn="l" defTabSz="1300480">
              <a:lnSpc>
                <a:spcPct val="110000"/>
              </a:lnSpc>
              <a:spcBef>
                <a:spcPts val="100"/>
              </a:spcBef>
              <a:tabLst>
                <a:tab pos="444500" algn="l"/>
              </a:tabLst>
              <a:defRPr sz="1800">
                <a:solidFill>
                  <a:srgbClr val="323333"/>
                </a:solidFill>
                <a:uFill>
                  <a:solidFill>
                    <a:srgbClr val="323333"/>
                  </a:solidFill>
                </a:uFill>
                <a:latin typeface="Arial"/>
                <a:ea typeface="Arial"/>
                <a:cs typeface="Arial"/>
                <a:sym typeface="Arial"/>
              </a:defRPr>
            </a:pPr>
            <a:r>
              <a:t>Depression</a:t>
            </a:r>
            <a:endParaRPr sz="2400">
              <a:solidFill>
                <a:srgbClr val="000000"/>
              </a:solidFill>
            </a:endParaRPr>
          </a:p>
          <a:p>
            <a:pPr algn="l" defTabSz="1300480">
              <a:lnSpc>
                <a:spcPct val="110000"/>
              </a:lnSpc>
              <a:spcBef>
                <a:spcPts val="100"/>
              </a:spcBef>
              <a:tabLst>
                <a:tab pos="444500" algn="l"/>
              </a:tabLst>
              <a:defRPr sz="1800">
                <a:solidFill>
                  <a:srgbClr val="323333"/>
                </a:solidFill>
                <a:uFill>
                  <a:solidFill>
                    <a:srgbClr val="323333"/>
                  </a:solidFill>
                </a:uFill>
                <a:latin typeface="Arial"/>
                <a:ea typeface="Arial"/>
                <a:cs typeface="Arial"/>
                <a:sym typeface="Arial"/>
              </a:defRPr>
            </a:pPr>
            <a:r>
              <a:t>…</a:t>
            </a:r>
          </a:p>
        </p:txBody>
      </p:sp>
      <p:sp>
        <p:nvSpPr>
          <p:cNvPr id="297" name="z. B. Neurotizismus…"/>
          <p:cNvSpPr/>
          <p:nvPr/>
        </p:nvSpPr>
        <p:spPr>
          <a:xfrm>
            <a:off x="8233221" y="7185637"/>
            <a:ext cx="2468644" cy="880592"/>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p>
            <a:pPr algn="l" defTabSz="1300480">
              <a:lnSpc>
                <a:spcPct val="110000"/>
              </a:lnSpc>
              <a:spcBef>
                <a:spcPts val="100"/>
              </a:spcBef>
              <a:tabLst>
                <a:tab pos="444500" algn="l"/>
              </a:tabLst>
              <a:defRPr sz="1800">
                <a:solidFill>
                  <a:srgbClr val="323333"/>
                </a:solidFill>
                <a:uFill>
                  <a:solidFill>
                    <a:srgbClr val="323333"/>
                  </a:solidFill>
                </a:uFill>
                <a:latin typeface="Arial"/>
                <a:ea typeface="Arial"/>
                <a:cs typeface="Arial"/>
                <a:sym typeface="Arial"/>
              </a:defRPr>
            </a:pPr>
            <a:r>
              <a:t>z. B. Neurotizismus</a:t>
            </a:r>
          </a:p>
          <a:p>
            <a:pPr algn="l" defTabSz="1300480">
              <a:lnSpc>
                <a:spcPct val="110000"/>
              </a:lnSpc>
              <a:spcBef>
                <a:spcPts val="100"/>
              </a:spcBef>
              <a:tabLst>
                <a:tab pos="444500" algn="l"/>
              </a:tabLst>
              <a:defRPr sz="1800">
                <a:solidFill>
                  <a:srgbClr val="323333"/>
                </a:solidFill>
                <a:uFill>
                  <a:solidFill>
                    <a:srgbClr val="323333"/>
                  </a:solidFill>
                </a:uFill>
                <a:latin typeface="Arial"/>
                <a:ea typeface="Arial"/>
                <a:cs typeface="Arial"/>
                <a:sym typeface="Arial"/>
              </a:defRPr>
            </a:pPr>
            <a:r>
              <a:t>Rohwert: 97</a:t>
            </a:r>
            <a:endParaRPr sz="2400">
              <a:solidFill>
                <a:srgbClr val="000000"/>
              </a:solidFill>
            </a:endParaRPr>
          </a:p>
          <a:p>
            <a:pPr algn="l" defTabSz="1300480">
              <a:lnSpc>
                <a:spcPct val="110000"/>
              </a:lnSpc>
              <a:spcBef>
                <a:spcPts val="100"/>
              </a:spcBef>
              <a:tabLst>
                <a:tab pos="444500" algn="l"/>
              </a:tabLst>
              <a:defRPr sz="1800">
                <a:solidFill>
                  <a:srgbClr val="323333"/>
                </a:solidFill>
                <a:uFill>
                  <a:solidFill>
                    <a:srgbClr val="323333"/>
                  </a:solidFill>
                </a:uFill>
                <a:latin typeface="Arial"/>
                <a:ea typeface="Arial"/>
                <a:cs typeface="Arial"/>
                <a:sym typeface="Arial"/>
              </a:defRPr>
            </a:pPr>
            <a:r>
              <a:t>Skalenwert: 56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0"/>
                                        </p:tgtEl>
                                        <p:attrNameLst>
                                          <p:attrName>style.visibility</p:attrName>
                                        </p:attrNameLst>
                                      </p:cBhvr>
                                      <p:to>
                                        <p:strVal val="visible"/>
                                      </p:to>
                                    </p:set>
                                  </p:childTnLst>
                                </p:cTn>
                              </p:par>
                            </p:childTnLst>
                          </p:cTn>
                        </p:par>
                        <p:par>
                          <p:cTn id="7" fill="hold">
                            <p:stCondLst>
                              <p:cond delay="0"/>
                            </p:stCondLst>
                            <p:childTnLst>
                              <p:par>
                                <p:cTn id="8" presetClass="entr" nodeType="afterEffect" presetID="10" grpId="2" fill="hold">
                                  <p:stCondLst>
                                    <p:cond delay="0"/>
                                  </p:stCondLst>
                                  <p:iterate type="el" backwards="0">
                                    <p:tmAbs val="0"/>
                                  </p:iterate>
                                  <p:childTnLst>
                                    <p:set>
                                      <p:cBhvr>
                                        <p:cTn id="9" fill="hold"/>
                                        <p:tgtEl>
                                          <p:spTgt spid="293"/>
                                        </p:tgtEl>
                                        <p:attrNameLst>
                                          <p:attrName>style.visibility</p:attrName>
                                        </p:attrNameLst>
                                      </p:cBhvr>
                                      <p:to>
                                        <p:strVal val="visible"/>
                                      </p:to>
                                    </p:set>
                                    <p:animEffect filter="fade" transition="in">
                                      <p:cBhvr>
                                        <p:cTn id="10" dur="1000"/>
                                        <p:tgtEl>
                                          <p:spTgt spid="293"/>
                                        </p:tgtEl>
                                      </p:cBhvr>
                                    </p:animEffect>
                                  </p:childTnLst>
                                </p:cTn>
                              </p:par>
                            </p:childTnLst>
                          </p:cTn>
                        </p:par>
                        <p:par>
                          <p:cTn id="11" fill="hold">
                            <p:stCondLst>
                              <p:cond delay="1000"/>
                            </p:stCondLst>
                            <p:childTnLst>
                              <p:par>
                                <p:cTn id="12" presetClass="entr" nodeType="afterEffect" presetID="10" grpId="3" fill="hold">
                                  <p:stCondLst>
                                    <p:cond delay="0"/>
                                  </p:stCondLst>
                                  <p:iterate type="el" backwards="0">
                                    <p:tmAbs val="0"/>
                                  </p:iterate>
                                  <p:childTnLst>
                                    <p:set>
                                      <p:cBhvr>
                                        <p:cTn id="13" fill="hold"/>
                                        <p:tgtEl>
                                          <p:spTgt spid="294"/>
                                        </p:tgtEl>
                                        <p:attrNameLst>
                                          <p:attrName>style.visibility</p:attrName>
                                        </p:attrNameLst>
                                      </p:cBhvr>
                                      <p:to>
                                        <p:strVal val="visible"/>
                                      </p:to>
                                    </p:set>
                                    <p:animEffect filter="fade" transition="in">
                                      <p:cBhvr>
                                        <p:cTn id="14" dur="1000"/>
                                        <p:tgtEl>
                                          <p:spTgt spid="294"/>
                                        </p:tgtEl>
                                      </p:cBhvr>
                                    </p:animEffect>
                                  </p:childTnLst>
                                </p:cTn>
                              </p:par>
                            </p:childTnLst>
                          </p:cTn>
                        </p:par>
                        <p:par>
                          <p:cTn id="15" fill="hold">
                            <p:stCondLst>
                              <p:cond delay="2000"/>
                            </p:stCondLst>
                            <p:childTnLst>
                              <p:par>
                                <p:cTn id="16" presetClass="entr" nodeType="afterEffect" presetID="10" grpId="4" fill="hold">
                                  <p:stCondLst>
                                    <p:cond delay="0"/>
                                  </p:stCondLst>
                                  <p:iterate type="el" backwards="0">
                                    <p:tmAbs val="0"/>
                                  </p:iterate>
                                  <p:childTnLst>
                                    <p:set>
                                      <p:cBhvr>
                                        <p:cTn id="17" fill="hold"/>
                                        <p:tgtEl>
                                          <p:spTgt spid="295"/>
                                        </p:tgtEl>
                                        <p:attrNameLst>
                                          <p:attrName>style.visibility</p:attrName>
                                        </p:attrNameLst>
                                      </p:cBhvr>
                                      <p:to>
                                        <p:strVal val="visible"/>
                                      </p:to>
                                    </p:set>
                                    <p:animEffect filter="fade" transition="in">
                                      <p:cBhvr>
                                        <p:cTn id="18" dur="1000"/>
                                        <p:tgtEl>
                                          <p:spTgt spid="295"/>
                                        </p:tgtEl>
                                      </p:cBhvr>
                                    </p:animEffect>
                                  </p:childTnLst>
                                </p:cTn>
                              </p:par>
                            </p:childTnLst>
                          </p:cTn>
                        </p:par>
                        <p:par>
                          <p:cTn id="19" fill="hold">
                            <p:stCondLst>
                              <p:cond delay="3000"/>
                            </p:stCondLst>
                            <p:childTnLst>
                              <p:par>
                                <p:cTn id="20" presetClass="entr" nodeType="afterEffect" presetID="10" grpId="5" fill="hold">
                                  <p:stCondLst>
                                    <p:cond delay="0"/>
                                  </p:stCondLst>
                                  <p:iterate type="el" backwards="0">
                                    <p:tmAbs val="0"/>
                                  </p:iterate>
                                  <p:childTnLst>
                                    <p:set>
                                      <p:cBhvr>
                                        <p:cTn id="21" fill="hold"/>
                                        <p:tgtEl>
                                          <p:spTgt spid="296"/>
                                        </p:tgtEl>
                                        <p:attrNameLst>
                                          <p:attrName>style.visibility</p:attrName>
                                        </p:attrNameLst>
                                      </p:cBhvr>
                                      <p:to>
                                        <p:strVal val="visible"/>
                                      </p:to>
                                    </p:set>
                                    <p:animEffect filter="fade" transition="in">
                                      <p:cBhvr>
                                        <p:cTn id="22" dur="1000"/>
                                        <p:tgtEl>
                                          <p:spTgt spid="296"/>
                                        </p:tgtEl>
                                      </p:cBhvr>
                                    </p:animEffect>
                                  </p:childTnLst>
                                </p:cTn>
                              </p:par>
                            </p:childTnLst>
                          </p:cTn>
                        </p:par>
                        <p:par>
                          <p:cTn id="23" fill="hold">
                            <p:stCondLst>
                              <p:cond delay="4000"/>
                            </p:stCondLst>
                            <p:childTnLst>
                              <p:par>
                                <p:cTn id="24" presetClass="entr" nodeType="afterEffect" presetID="10" grpId="6" fill="hold">
                                  <p:stCondLst>
                                    <p:cond delay="0"/>
                                  </p:stCondLst>
                                  <p:iterate type="el" backwards="0">
                                    <p:tmAbs val="0"/>
                                  </p:iterate>
                                  <p:childTnLst>
                                    <p:set>
                                      <p:cBhvr>
                                        <p:cTn id="25" fill="hold"/>
                                        <p:tgtEl>
                                          <p:spTgt spid="297"/>
                                        </p:tgtEl>
                                        <p:attrNameLst>
                                          <p:attrName>style.visibility</p:attrName>
                                        </p:attrNameLst>
                                      </p:cBhvr>
                                      <p:to>
                                        <p:strVal val="visible"/>
                                      </p:to>
                                    </p:set>
                                    <p:animEffect filter="fade" transition="in">
                                      <p:cBhvr>
                                        <p:cTn id="26"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5" grpId="4"/>
      <p:bldP build="whole" bldLvl="1" animBg="1" rev="0" advAuto="0" spid="297" grpId="6"/>
      <p:bldP build="whole" bldLvl="1" animBg="1" rev="0" advAuto="0" spid="290" grpId="1"/>
      <p:bldP build="whole" bldLvl="1" animBg="1" rev="0" advAuto="0" spid="296" grpId="5"/>
      <p:bldP build="whole" bldLvl="1" animBg="1" rev="0" advAuto="0" spid="293" grpId="2"/>
      <p:bldP build="whole" bldLvl="1" animBg="1" rev="0" advAuto="0" spid="294" grpId="3"/>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0" name="Gängige Antwortformate für Ratingskalen"/>
          <p:cNvSpPr txBox="1"/>
          <p:nvPr>
            <p:ph type="body" idx="21"/>
          </p:nvPr>
        </p:nvSpPr>
        <p:spPr>
          <a:prstGeom prst="rect">
            <a:avLst/>
          </a:prstGeom>
        </p:spPr>
        <p:txBody>
          <a:bodyPr/>
          <a:lstStyle/>
          <a:p>
            <a:pPr/>
            <a:r>
              <a:t>Gängige Antwortformate für Ratingskalen</a:t>
            </a:r>
          </a:p>
        </p:txBody>
      </p:sp>
      <p:sp>
        <p:nvSpPr>
          <p:cNvPr id="301" name="Linie"/>
          <p:cNvSpPr/>
          <p:nvPr/>
        </p:nvSpPr>
        <p:spPr>
          <a:xfrm>
            <a:off x="1163410" y="2333200"/>
            <a:ext cx="10406567" cy="1"/>
          </a:xfrm>
          <a:prstGeom prst="line">
            <a:avLst/>
          </a:prstGeom>
          <a:ln w="12700">
            <a:solidFill>
              <a:srgbClr val="00A79C"/>
            </a:solidFill>
          </a:ln>
        </p:spPr>
        <p:txBody>
          <a:bodyPr lIns="65023" tIns="65023" rIns="65023" bIns="65023"/>
          <a:lstStyle/>
          <a:p>
            <a:pPr defTabSz="1300480">
              <a:defRPr>
                <a:solidFill>
                  <a:srgbClr val="262626"/>
                </a:solidFill>
                <a:latin typeface="Arial"/>
                <a:ea typeface="Arial"/>
                <a:cs typeface="Arial"/>
                <a:sym typeface="Arial"/>
              </a:defRPr>
            </a:pPr>
          </a:p>
        </p:txBody>
      </p:sp>
      <p:sp>
        <p:nvSpPr>
          <p:cNvPr id="302" name="Linie"/>
          <p:cNvSpPr/>
          <p:nvPr/>
        </p:nvSpPr>
        <p:spPr>
          <a:xfrm>
            <a:off x="1162770" y="3233524"/>
            <a:ext cx="10406567" cy="1"/>
          </a:xfrm>
          <a:prstGeom prst="line">
            <a:avLst/>
          </a:prstGeom>
          <a:ln w="12700">
            <a:solidFill>
              <a:srgbClr val="00A79C"/>
            </a:solidFill>
          </a:ln>
        </p:spPr>
        <p:txBody>
          <a:bodyPr lIns="65023" tIns="65023" rIns="65023" bIns="65023"/>
          <a:lstStyle/>
          <a:p>
            <a:pPr defTabSz="1300480">
              <a:defRPr>
                <a:solidFill>
                  <a:srgbClr val="262626"/>
                </a:solidFill>
                <a:latin typeface="Arial"/>
                <a:ea typeface="Arial"/>
                <a:cs typeface="Arial"/>
                <a:sym typeface="Arial"/>
              </a:defRPr>
            </a:pPr>
          </a:p>
        </p:txBody>
      </p:sp>
      <p:sp>
        <p:nvSpPr>
          <p:cNvPr id="303" name="Linie"/>
          <p:cNvSpPr/>
          <p:nvPr/>
        </p:nvSpPr>
        <p:spPr>
          <a:xfrm>
            <a:off x="1162770" y="4081599"/>
            <a:ext cx="10406567" cy="1"/>
          </a:xfrm>
          <a:prstGeom prst="line">
            <a:avLst/>
          </a:prstGeom>
          <a:ln w="12700">
            <a:solidFill>
              <a:srgbClr val="00A79C"/>
            </a:solidFill>
          </a:ln>
        </p:spPr>
        <p:txBody>
          <a:bodyPr lIns="65023" tIns="65023" rIns="65023" bIns="65023"/>
          <a:lstStyle/>
          <a:p>
            <a:pPr defTabSz="1300480">
              <a:defRPr>
                <a:solidFill>
                  <a:srgbClr val="262626"/>
                </a:solidFill>
                <a:latin typeface="Arial"/>
                <a:ea typeface="Arial"/>
                <a:cs typeface="Arial"/>
                <a:sym typeface="Arial"/>
              </a:defRPr>
            </a:pPr>
          </a:p>
        </p:txBody>
      </p:sp>
      <p:sp>
        <p:nvSpPr>
          <p:cNvPr id="304" name="Linie"/>
          <p:cNvSpPr/>
          <p:nvPr/>
        </p:nvSpPr>
        <p:spPr>
          <a:xfrm>
            <a:off x="1165900" y="4880025"/>
            <a:ext cx="10406570" cy="1"/>
          </a:xfrm>
          <a:prstGeom prst="line">
            <a:avLst/>
          </a:prstGeom>
          <a:ln w="12700">
            <a:solidFill>
              <a:srgbClr val="00A79C"/>
            </a:solidFill>
          </a:ln>
        </p:spPr>
        <p:txBody>
          <a:bodyPr lIns="65023" tIns="65023" rIns="65023" bIns="65023"/>
          <a:lstStyle/>
          <a:p>
            <a:pPr defTabSz="1300480">
              <a:defRPr>
                <a:solidFill>
                  <a:srgbClr val="262626"/>
                </a:solidFill>
                <a:latin typeface="Arial"/>
                <a:ea typeface="Arial"/>
                <a:cs typeface="Arial"/>
                <a:sym typeface="Arial"/>
              </a:defRPr>
            </a:pPr>
          </a:p>
        </p:txBody>
      </p:sp>
      <p:sp>
        <p:nvSpPr>
          <p:cNvPr id="305" name="Linie"/>
          <p:cNvSpPr/>
          <p:nvPr/>
        </p:nvSpPr>
        <p:spPr>
          <a:xfrm>
            <a:off x="1165900" y="5763045"/>
            <a:ext cx="10406570" cy="1"/>
          </a:xfrm>
          <a:prstGeom prst="line">
            <a:avLst/>
          </a:prstGeom>
          <a:ln w="12700">
            <a:solidFill>
              <a:srgbClr val="00A79C"/>
            </a:solidFill>
          </a:ln>
        </p:spPr>
        <p:txBody>
          <a:bodyPr lIns="65023" tIns="65023" rIns="65023" bIns="65023"/>
          <a:lstStyle/>
          <a:p>
            <a:pPr defTabSz="1300480">
              <a:defRPr>
                <a:solidFill>
                  <a:srgbClr val="262626"/>
                </a:solidFill>
                <a:latin typeface="Arial"/>
                <a:ea typeface="Arial"/>
                <a:cs typeface="Arial"/>
                <a:sym typeface="Arial"/>
              </a:defRPr>
            </a:pPr>
          </a:p>
        </p:txBody>
      </p:sp>
      <p:sp>
        <p:nvSpPr>
          <p:cNvPr id="306" name="Linie"/>
          <p:cNvSpPr/>
          <p:nvPr/>
        </p:nvSpPr>
        <p:spPr>
          <a:xfrm>
            <a:off x="1162770" y="6659566"/>
            <a:ext cx="10406567" cy="1"/>
          </a:xfrm>
          <a:prstGeom prst="line">
            <a:avLst/>
          </a:prstGeom>
          <a:ln w="12700">
            <a:solidFill>
              <a:srgbClr val="00A79C"/>
            </a:solidFill>
          </a:ln>
        </p:spPr>
        <p:txBody>
          <a:bodyPr lIns="65023" tIns="65023" rIns="65023" bIns="65023"/>
          <a:lstStyle/>
          <a:p>
            <a:pPr defTabSz="1300480">
              <a:defRPr>
                <a:solidFill>
                  <a:srgbClr val="262626"/>
                </a:solidFill>
                <a:latin typeface="Arial"/>
                <a:ea typeface="Arial"/>
                <a:cs typeface="Arial"/>
                <a:sym typeface="Arial"/>
              </a:defRPr>
            </a:pPr>
          </a:p>
        </p:txBody>
      </p:sp>
      <p:sp>
        <p:nvSpPr>
          <p:cNvPr id="307" name="Linie"/>
          <p:cNvSpPr/>
          <p:nvPr/>
        </p:nvSpPr>
        <p:spPr>
          <a:xfrm>
            <a:off x="1162770" y="7481742"/>
            <a:ext cx="10406567" cy="1"/>
          </a:xfrm>
          <a:prstGeom prst="line">
            <a:avLst/>
          </a:prstGeom>
          <a:ln w="12700">
            <a:solidFill>
              <a:srgbClr val="00A79C"/>
            </a:solidFill>
          </a:ln>
        </p:spPr>
        <p:txBody>
          <a:bodyPr lIns="65023" tIns="65023" rIns="65023" bIns="65023"/>
          <a:lstStyle/>
          <a:p>
            <a:pPr defTabSz="1300480">
              <a:defRPr>
                <a:solidFill>
                  <a:srgbClr val="262626"/>
                </a:solidFill>
                <a:latin typeface="Arial"/>
                <a:ea typeface="Arial"/>
                <a:cs typeface="Arial"/>
                <a:sym typeface="Arial"/>
              </a:defRPr>
            </a:pPr>
          </a:p>
        </p:txBody>
      </p:sp>
      <p:sp>
        <p:nvSpPr>
          <p:cNvPr id="308" name="Linie"/>
          <p:cNvSpPr/>
          <p:nvPr/>
        </p:nvSpPr>
        <p:spPr>
          <a:xfrm>
            <a:off x="1124701" y="8602950"/>
            <a:ext cx="10406568" cy="1"/>
          </a:xfrm>
          <a:prstGeom prst="line">
            <a:avLst/>
          </a:prstGeom>
          <a:ln w="12700">
            <a:solidFill>
              <a:srgbClr val="00A79C"/>
            </a:solidFill>
          </a:ln>
        </p:spPr>
        <p:txBody>
          <a:bodyPr lIns="65023" tIns="65023" rIns="65023" bIns="65023"/>
          <a:lstStyle/>
          <a:p>
            <a:pPr defTabSz="1300480">
              <a:defRPr>
                <a:solidFill>
                  <a:srgbClr val="262626"/>
                </a:solidFill>
                <a:latin typeface="Arial"/>
                <a:ea typeface="Arial"/>
                <a:cs typeface="Arial"/>
                <a:sym typeface="Arial"/>
              </a:defRPr>
            </a:pPr>
          </a:p>
        </p:txBody>
      </p:sp>
      <p:grpSp>
        <p:nvGrpSpPr>
          <p:cNvPr id="315" name="Gruppieren"/>
          <p:cNvGrpSpPr/>
          <p:nvPr/>
        </p:nvGrpSpPr>
        <p:grpSpPr>
          <a:xfrm>
            <a:off x="4518374" y="1581035"/>
            <a:ext cx="6534056" cy="424086"/>
            <a:chOff x="-5" y="-5"/>
            <a:chExt cx="6534055" cy="424084"/>
          </a:xfrm>
        </p:grpSpPr>
        <p:sp>
          <p:nvSpPr>
            <p:cNvPr id="309" name="Linie"/>
            <p:cNvSpPr/>
            <p:nvPr/>
          </p:nvSpPr>
          <p:spPr>
            <a:xfrm>
              <a:off x="281665" y="218826"/>
              <a:ext cx="6085096" cy="1"/>
            </a:xfrm>
            <a:prstGeom prst="line">
              <a:avLst/>
            </a:prstGeom>
            <a:noFill/>
            <a:ln w="50800" cap="flat">
              <a:solidFill>
                <a:srgbClr val="CAEAE8"/>
              </a:solidFill>
              <a:prstDash val="sysDot"/>
              <a:miter lim="400000"/>
            </a:ln>
            <a:effectLst/>
          </p:spPr>
          <p:txBody>
            <a:bodyPr wrap="square" lIns="65023" tIns="65023" rIns="65023" bIns="65023" numCol="1" anchor="t">
              <a:noAutofit/>
            </a:bodyPr>
            <a:lstStyle/>
            <a:p>
              <a:pPr defTabSz="1300480">
                <a:defRPr>
                  <a:solidFill>
                    <a:srgbClr val="262626"/>
                  </a:solidFill>
                  <a:latin typeface="Arial"/>
                  <a:ea typeface="Arial"/>
                  <a:cs typeface="Arial"/>
                  <a:sym typeface="Arial"/>
                </a:defRPr>
              </a:pPr>
            </a:p>
          </p:txBody>
        </p:sp>
        <p:sp>
          <p:nvSpPr>
            <p:cNvPr id="310" name="Kreis"/>
            <p:cNvSpPr/>
            <p:nvPr/>
          </p:nvSpPr>
          <p:spPr>
            <a:xfrm>
              <a:off x="-6" y="-6"/>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11" name="Kreis"/>
            <p:cNvSpPr/>
            <p:nvPr/>
          </p:nvSpPr>
          <p:spPr>
            <a:xfrm>
              <a:off x="1529830"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12" name="Kreis"/>
            <p:cNvSpPr/>
            <p:nvPr/>
          </p:nvSpPr>
          <p:spPr>
            <a:xfrm>
              <a:off x="3059667" y="9365"/>
              <a:ext cx="414711"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13" name="Kreis"/>
            <p:cNvSpPr/>
            <p:nvPr/>
          </p:nvSpPr>
          <p:spPr>
            <a:xfrm>
              <a:off x="4589503"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14" name="Kreis"/>
            <p:cNvSpPr/>
            <p:nvPr/>
          </p:nvSpPr>
          <p:spPr>
            <a:xfrm>
              <a:off x="6119339"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grpSp>
      <p:sp>
        <p:nvSpPr>
          <p:cNvPr id="316" name="nie"/>
          <p:cNvSpPr txBox="1"/>
          <p:nvPr/>
        </p:nvSpPr>
        <p:spPr>
          <a:xfrm>
            <a:off x="4057349" y="2009954"/>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nie</a:t>
            </a:r>
          </a:p>
        </p:txBody>
      </p:sp>
      <p:sp>
        <p:nvSpPr>
          <p:cNvPr id="317" name="oft"/>
          <p:cNvSpPr txBox="1"/>
          <p:nvPr/>
        </p:nvSpPr>
        <p:spPr>
          <a:xfrm>
            <a:off x="8659559" y="2000850"/>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oft</a:t>
            </a:r>
          </a:p>
        </p:txBody>
      </p:sp>
      <p:sp>
        <p:nvSpPr>
          <p:cNvPr id="318" name="immer"/>
          <p:cNvSpPr txBox="1"/>
          <p:nvPr/>
        </p:nvSpPr>
        <p:spPr>
          <a:xfrm>
            <a:off x="10175396" y="2009954"/>
            <a:ext cx="132837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immer</a:t>
            </a:r>
          </a:p>
        </p:txBody>
      </p:sp>
      <p:sp>
        <p:nvSpPr>
          <p:cNvPr id="319" name="selten"/>
          <p:cNvSpPr txBox="1"/>
          <p:nvPr/>
        </p:nvSpPr>
        <p:spPr>
          <a:xfrm>
            <a:off x="5600536" y="2000850"/>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selten</a:t>
            </a:r>
          </a:p>
        </p:txBody>
      </p:sp>
      <p:sp>
        <p:nvSpPr>
          <p:cNvPr id="320" name="gelegentlich"/>
          <p:cNvSpPr txBox="1"/>
          <p:nvPr/>
        </p:nvSpPr>
        <p:spPr>
          <a:xfrm>
            <a:off x="7143723" y="2009954"/>
            <a:ext cx="132837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gelegentlich</a:t>
            </a:r>
          </a:p>
        </p:txBody>
      </p:sp>
      <p:grpSp>
        <p:nvGrpSpPr>
          <p:cNvPr id="327" name="Gruppieren"/>
          <p:cNvGrpSpPr/>
          <p:nvPr/>
        </p:nvGrpSpPr>
        <p:grpSpPr>
          <a:xfrm>
            <a:off x="4514564" y="2520602"/>
            <a:ext cx="6534057" cy="424086"/>
            <a:chOff x="-5" y="-5"/>
            <a:chExt cx="6534055" cy="424084"/>
          </a:xfrm>
        </p:grpSpPr>
        <p:sp>
          <p:nvSpPr>
            <p:cNvPr id="321" name="Linie"/>
            <p:cNvSpPr/>
            <p:nvPr/>
          </p:nvSpPr>
          <p:spPr>
            <a:xfrm>
              <a:off x="281665" y="218826"/>
              <a:ext cx="6085096" cy="1"/>
            </a:xfrm>
            <a:prstGeom prst="line">
              <a:avLst/>
            </a:prstGeom>
            <a:noFill/>
            <a:ln w="50800" cap="flat">
              <a:solidFill>
                <a:srgbClr val="CAEAE8"/>
              </a:solidFill>
              <a:prstDash val="sysDot"/>
              <a:miter lim="400000"/>
            </a:ln>
            <a:effectLst/>
          </p:spPr>
          <p:txBody>
            <a:bodyPr wrap="square" lIns="65023" tIns="65023" rIns="65023" bIns="65023" numCol="1" anchor="t">
              <a:noAutofit/>
            </a:bodyPr>
            <a:lstStyle/>
            <a:p>
              <a:pPr defTabSz="1300480">
                <a:defRPr>
                  <a:solidFill>
                    <a:srgbClr val="262626"/>
                  </a:solidFill>
                  <a:latin typeface="Arial"/>
                  <a:ea typeface="Arial"/>
                  <a:cs typeface="Arial"/>
                  <a:sym typeface="Arial"/>
                </a:defRPr>
              </a:pPr>
            </a:p>
          </p:txBody>
        </p:sp>
        <p:sp>
          <p:nvSpPr>
            <p:cNvPr id="322" name="Kreis"/>
            <p:cNvSpPr/>
            <p:nvPr/>
          </p:nvSpPr>
          <p:spPr>
            <a:xfrm>
              <a:off x="-6" y="-6"/>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23" name="Kreis"/>
            <p:cNvSpPr/>
            <p:nvPr/>
          </p:nvSpPr>
          <p:spPr>
            <a:xfrm>
              <a:off x="1529830"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24" name="Kreis"/>
            <p:cNvSpPr/>
            <p:nvPr/>
          </p:nvSpPr>
          <p:spPr>
            <a:xfrm>
              <a:off x="3059667" y="9365"/>
              <a:ext cx="414711"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25" name="Kreis"/>
            <p:cNvSpPr/>
            <p:nvPr/>
          </p:nvSpPr>
          <p:spPr>
            <a:xfrm>
              <a:off x="4589503"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26" name="Kreis"/>
            <p:cNvSpPr/>
            <p:nvPr/>
          </p:nvSpPr>
          <p:spPr>
            <a:xfrm>
              <a:off x="6119339"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grpSp>
      <p:sp>
        <p:nvSpPr>
          <p:cNvPr id="328" name="gar nicht"/>
          <p:cNvSpPr txBox="1"/>
          <p:nvPr/>
        </p:nvSpPr>
        <p:spPr>
          <a:xfrm>
            <a:off x="4053539" y="2949521"/>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gar nicht</a:t>
            </a:r>
          </a:p>
        </p:txBody>
      </p:sp>
      <p:sp>
        <p:nvSpPr>
          <p:cNvPr id="329" name="überwiegend"/>
          <p:cNvSpPr txBox="1"/>
          <p:nvPr/>
        </p:nvSpPr>
        <p:spPr>
          <a:xfrm>
            <a:off x="8655749" y="2940420"/>
            <a:ext cx="132837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überwiegend</a:t>
            </a:r>
          </a:p>
        </p:txBody>
      </p:sp>
      <p:sp>
        <p:nvSpPr>
          <p:cNvPr id="330" name="völlig"/>
          <p:cNvSpPr txBox="1"/>
          <p:nvPr/>
        </p:nvSpPr>
        <p:spPr>
          <a:xfrm>
            <a:off x="10171587" y="2949521"/>
            <a:ext cx="132837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völlig</a:t>
            </a:r>
          </a:p>
        </p:txBody>
      </p:sp>
      <p:sp>
        <p:nvSpPr>
          <p:cNvPr id="331" name="wenig"/>
          <p:cNvSpPr txBox="1"/>
          <p:nvPr/>
        </p:nvSpPr>
        <p:spPr>
          <a:xfrm>
            <a:off x="5596726" y="2940420"/>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wenig</a:t>
            </a:r>
          </a:p>
        </p:txBody>
      </p:sp>
      <p:sp>
        <p:nvSpPr>
          <p:cNvPr id="332" name="mittelmäßig"/>
          <p:cNvSpPr txBox="1"/>
          <p:nvPr/>
        </p:nvSpPr>
        <p:spPr>
          <a:xfrm>
            <a:off x="7139913" y="2949521"/>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mittelmäßig</a:t>
            </a:r>
          </a:p>
        </p:txBody>
      </p:sp>
      <p:grpSp>
        <p:nvGrpSpPr>
          <p:cNvPr id="339" name="Gruppieren"/>
          <p:cNvGrpSpPr/>
          <p:nvPr/>
        </p:nvGrpSpPr>
        <p:grpSpPr>
          <a:xfrm>
            <a:off x="4514565" y="3369206"/>
            <a:ext cx="6534057" cy="424086"/>
            <a:chOff x="-5" y="-5"/>
            <a:chExt cx="6534055" cy="424084"/>
          </a:xfrm>
        </p:grpSpPr>
        <p:sp>
          <p:nvSpPr>
            <p:cNvPr id="333" name="Linie"/>
            <p:cNvSpPr/>
            <p:nvPr/>
          </p:nvSpPr>
          <p:spPr>
            <a:xfrm>
              <a:off x="281665" y="218826"/>
              <a:ext cx="6085096" cy="1"/>
            </a:xfrm>
            <a:prstGeom prst="line">
              <a:avLst/>
            </a:prstGeom>
            <a:noFill/>
            <a:ln w="50800" cap="flat">
              <a:solidFill>
                <a:srgbClr val="CAEAE8"/>
              </a:solidFill>
              <a:prstDash val="sysDot"/>
              <a:miter lim="400000"/>
            </a:ln>
            <a:effectLst/>
          </p:spPr>
          <p:txBody>
            <a:bodyPr wrap="square" lIns="65023" tIns="65023" rIns="65023" bIns="65023" numCol="1" anchor="t">
              <a:noAutofit/>
            </a:bodyPr>
            <a:lstStyle/>
            <a:p>
              <a:pPr defTabSz="1300480">
                <a:defRPr>
                  <a:solidFill>
                    <a:srgbClr val="262626"/>
                  </a:solidFill>
                  <a:latin typeface="Arial"/>
                  <a:ea typeface="Arial"/>
                  <a:cs typeface="Arial"/>
                  <a:sym typeface="Arial"/>
                </a:defRPr>
              </a:pPr>
            </a:p>
          </p:txBody>
        </p:sp>
        <p:sp>
          <p:nvSpPr>
            <p:cNvPr id="334" name="Kreis"/>
            <p:cNvSpPr/>
            <p:nvPr/>
          </p:nvSpPr>
          <p:spPr>
            <a:xfrm>
              <a:off x="-6" y="-6"/>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35" name="Kreis"/>
            <p:cNvSpPr/>
            <p:nvPr/>
          </p:nvSpPr>
          <p:spPr>
            <a:xfrm>
              <a:off x="1529830"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36" name="Kreis"/>
            <p:cNvSpPr/>
            <p:nvPr/>
          </p:nvSpPr>
          <p:spPr>
            <a:xfrm>
              <a:off x="3059667" y="9365"/>
              <a:ext cx="414711"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37" name="Kreis"/>
            <p:cNvSpPr/>
            <p:nvPr/>
          </p:nvSpPr>
          <p:spPr>
            <a:xfrm>
              <a:off x="4589503"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38" name="Kreis"/>
            <p:cNvSpPr/>
            <p:nvPr/>
          </p:nvSpPr>
          <p:spPr>
            <a:xfrm>
              <a:off x="6119339"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grpSp>
      <p:sp>
        <p:nvSpPr>
          <p:cNvPr id="340" name="keinesfalls"/>
          <p:cNvSpPr txBox="1"/>
          <p:nvPr/>
        </p:nvSpPr>
        <p:spPr>
          <a:xfrm>
            <a:off x="4053539" y="3798124"/>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keinesfalls</a:t>
            </a:r>
          </a:p>
        </p:txBody>
      </p:sp>
      <p:sp>
        <p:nvSpPr>
          <p:cNvPr id="341" name="ziemlich wahrscheinlich"/>
          <p:cNvSpPr txBox="1"/>
          <p:nvPr/>
        </p:nvSpPr>
        <p:spPr>
          <a:xfrm>
            <a:off x="8229924" y="3807376"/>
            <a:ext cx="218002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ziemlich wahrscheinlich</a:t>
            </a:r>
          </a:p>
        </p:txBody>
      </p:sp>
      <p:sp>
        <p:nvSpPr>
          <p:cNvPr id="342" name="ganz sicher"/>
          <p:cNvSpPr txBox="1"/>
          <p:nvPr/>
        </p:nvSpPr>
        <p:spPr>
          <a:xfrm>
            <a:off x="10241601" y="3802054"/>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ganz sicher</a:t>
            </a:r>
          </a:p>
        </p:txBody>
      </p:sp>
      <p:sp>
        <p:nvSpPr>
          <p:cNvPr id="343" name="wahrscheinlich nicht"/>
          <p:cNvSpPr txBox="1"/>
          <p:nvPr/>
        </p:nvSpPr>
        <p:spPr>
          <a:xfrm>
            <a:off x="5330887" y="3793304"/>
            <a:ext cx="187904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wahrscheinlich nicht</a:t>
            </a:r>
          </a:p>
        </p:txBody>
      </p:sp>
      <p:sp>
        <p:nvSpPr>
          <p:cNvPr id="344" name="vielleicht"/>
          <p:cNvSpPr txBox="1"/>
          <p:nvPr/>
        </p:nvSpPr>
        <p:spPr>
          <a:xfrm>
            <a:off x="7139913" y="3798124"/>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vielleicht</a:t>
            </a:r>
          </a:p>
        </p:txBody>
      </p:sp>
      <p:grpSp>
        <p:nvGrpSpPr>
          <p:cNvPr id="351" name="Gruppieren"/>
          <p:cNvGrpSpPr/>
          <p:nvPr/>
        </p:nvGrpSpPr>
        <p:grpSpPr>
          <a:xfrm>
            <a:off x="4547327" y="4165537"/>
            <a:ext cx="6534056" cy="424086"/>
            <a:chOff x="-5" y="-5"/>
            <a:chExt cx="6534055" cy="424084"/>
          </a:xfrm>
        </p:grpSpPr>
        <p:sp>
          <p:nvSpPr>
            <p:cNvPr id="345" name="Linie"/>
            <p:cNvSpPr/>
            <p:nvPr/>
          </p:nvSpPr>
          <p:spPr>
            <a:xfrm>
              <a:off x="281665" y="218826"/>
              <a:ext cx="6085096" cy="1"/>
            </a:xfrm>
            <a:prstGeom prst="line">
              <a:avLst/>
            </a:prstGeom>
            <a:noFill/>
            <a:ln w="50800" cap="flat">
              <a:solidFill>
                <a:srgbClr val="CAEAE8"/>
              </a:solidFill>
              <a:prstDash val="sysDot"/>
              <a:miter lim="400000"/>
            </a:ln>
            <a:effectLst/>
          </p:spPr>
          <p:txBody>
            <a:bodyPr wrap="square" lIns="65023" tIns="65023" rIns="65023" bIns="65023" numCol="1" anchor="t">
              <a:noAutofit/>
            </a:bodyPr>
            <a:lstStyle/>
            <a:p>
              <a:pPr defTabSz="1300480">
                <a:defRPr>
                  <a:solidFill>
                    <a:srgbClr val="262626"/>
                  </a:solidFill>
                  <a:latin typeface="Arial"/>
                  <a:ea typeface="Arial"/>
                  <a:cs typeface="Arial"/>
                  <a:sym typeface="Arial"/>
                </a:defRPr>
              </a:pPr>
            </a:p>
          </p:txBody>
        </p:sp>
        <p:sp>
          <p:nvSpPr>
            <p:cNvPr id="346" name="Kreis"/>
            <p:cNvSpPr/>
            <p:nvPr/>
          </p:nvSpPr>
          <p:spPr>
            <a:xfrm>
              <a:off x="-6" y="-6"/>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47" name="Kreis"/>
            <p:cNvSpPr/>
            <p:nvPr/>
          </p:nvSpPr>
          <p:spPr>
            <a:xfrm>
              <a:off x="1529830"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48" name="Kreis"/>
            <p:cNvSpPr/>
            <p:nvPr/>
          </p:nvSpPr>
          <p:spPr>
            <a:xfrm>
              <a:off x="3059667" y="9365"/>
              <a:ext cx="414711"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49" name="Kreis"/>
            <p:cNvSpPr/>
            <p:nvPr/>
          </p:nvSpPr>
          <p:spPr>
            <a:xfrm>
              <a:off x="4589503"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50" name="Kreis"/>
            <p:cNvSpPr/>
            <p:nvPr/>
          </p:nvSpPr>
          <p:spPr>
            <a:xfrm>
              <a:off x="6119339"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grpSp>
      <p:sp>
        <p:nvSpPr>
          <p:cNvPr id="352" name="trifft gar nicht zu"/>
          <p:cNvSpPr txBox="1"/>
          <p:nvPr/>
        </p:nvSpPr>
        <p:spPr>
          <a:xfrm>
            <a:off x="4032530" y="4614398"/>
            <a:ext cx="151042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trifft gar nicht zu</a:t>
            </a:r>
          </a:p>
        </p:txBody>
      </p:sp>
      <p:sp>
        <p:nvSpPr>
          <p:cNvPr id="353" name="trifft ziemlich zu"/>
          <p:cNvSpPr txBox="1"/>
          <p:nvPr/>
        </p:nvSpPr>
        <p:spPr>
          <a:xfrm>
            <a:off x="8262687" y="4603708"/>
            <a:ext cx="218002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trifft ziemlich zu</a:t>
            </a:r>
          </a:p>
        </p:txBody>
      </p:sp>
      <p:sp>
        <p:nvSpPr>
          <p:cNvPr id="354" name="trifft völlig zu"/>
          <p:cNvSpPr txBox="1"/>
          <p:nvPr/>
        </p:nvSpPr>
        <p:spPr>
          <a:xfrm>
            <a:off x="10241601" y="4596373"/>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trifft völlig zu</a:t>
            </a:r>
          </a:p>
        </p:txBody>
      </p:sp>
      <p:sp>
        <p:nvSpPr>
          <p:cNvPr id="355" name="trifft wenig zu"/>
          <p:cNvSpPr txBox="1"/>
          <p:nvPr/>
        </p:nvSpPr>
        <p:spPr>
          <a:xfrm>
            <a:off x="5381914" y="4597807"/>
            <a:ext cx="187904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trifft wenig zu</a:t>
            </a:r>
          </a:p>
        </p:txBody>
      </p:sp>
      <p:sp>
        <p:nvSpPr>
          <p:cNvPr id="356" name="trifft teilweise zu"/>
          <p:cNvSpPr txBox="1"/>
          <p:nvPr/>
        </p:nvSpPr>
        <p:spPr>
          <a:xfrm>
            <a:off x="7067603" y="4597807"/>
            <a:ext cx="151042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trifft teilweise zu</a:t>
            </a:r>
          </a:p>
        </p:txBody>
      </p:sp>
      <p:grpSp>
        <p:nvGrpSpPr>
          <p:cNvPr id="363" name="Gruppieren"/>
          <p:cNvGrpSpPr/>
          <p:nvPr/>
        </p:nvGrpSpPr>
        <p:grpSpPr>
          <a:xfrm>
            <a:off x="4584580" y="5966739"/>
            <a:ext cx="6534056" cy="424086"/>
            <a:chOff x="-5" y="-5"/>
            <a:chExt cx="6534055" cy="424084"/>
          </a:xfrm>
        </p:grpSpPr>
        <p:sp>
          <p:nvSpPr>
            <p:cNvPr id="357" name="Linie"/>
            <p:cNvSpPr/>
            <p:nvPr/>
          </p:nvSpPr>
          <p:spPr>
            <a:xfrm>
              <a:off x="281665" y="218826"/>
              <a:ext cx="6085096" cy="1"/>
            </a:xfrm>
            <a:prstGeom prst="line">
              <a:avLst/>
            </a:prstGeom>
            <a:noFill/>
            <a:ln w="50800" cap="flat">
              <a:solidFill>
                <a:srgbClr val="CAEAE8"/>
              </a:solidFill>
              <a:prstDash val="sysDot"/>
              <a:miter lim="400000"/>
            </a:ln>
            <a:effectLst/>
          </p:spPr>
          <p:txBody>
            <a:bodyPr wrap="square" lIns="65023" tIns="65023" rIns="65023" bIns="65023" numCol="1" anchor="t">
              <a:noAutofit/>
            </a:bodyPr>
            <a:lstStyle/>
            <a:p>
              <a:pPr defTabSz="1300480">
                <a:defRPr>
                  <a:solidFill>
                    <a:srgbClr val="262626"/>
                  </a:solidFill>
                  <a:latin typeface="Arial"/>
                  <a:ea typeface="Arial"/>
                  <a:cs typeface="Arial"/>
                  <a:sym typeface="Arial"/>
                </a:defRPr>
              </a:pPr>
            </a:p>
          </p:txBody>
        </p:sp>
        <p:sp>
          <p:nvSpPr>
            <p:cNvPr id="358" name="Kreis"/>
            <p:cNvSpPr/>
            <p:nvPr/>
          </p:nvSpPr>
          <p:spPr>
            <a:xfrm>
              <a:off x="-6" y="-6"/>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59" name="Kreis"/>
            <p:cNvSpPr/>
            <p:nvPr/>
          </p:nvSpPr>
          <p:spPr>
            <a:xfrm>
              <a:off x="1529830"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60" name="Kreis"/>
            <p:cNvSpPr/>
            <p:nvPr/>
          </p:nvSpPr>
          <p:spPr>
            <a:xfrm>
              <a:off x="3059667" y="9365"/>
              <a:ext cx="414711"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61" name="Kreis"/>
            <p:cNvSpPr/>
            <p:nvPr/>
          </p:nvSpPr>
          <p:spPr>
            <a:xfrm>
              <a:off x="4589503"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sp>
          <p:nvSpPr>
            <p:cNvPr id="362" name="Kreis"/>
            <p:cNvSpPr/>
            <p:nvPr/>
          </p:nvSpPr>
          <p:spPr>
            <a:xfrm>
              <a:off x="6119339" y="9365"/>
              <a:ext cx="414712" cy="414715"/>
            </a:xfrm>
            <a:prstGeom prst="ellipse">
              <a:avLst/>
            </a:prstGeom>
            <a:solidFill>
              <a:srgbClr val="CAEAE8"/>
            </a:solidFill>
            <a:ln w="12700" cap="flat">
              <a:noFill/>
              <a:miter lim="400000"/>
            </a:ln>
            <a:effectLst/>
          </p:spPr>
          <p:txBody>
            <a:bodyPr wrap="square" lIns="65023" tIns="65023" rIns="65023" bIns="65023" numCol="1" anchor="b">
              <a:noAutofit/>
            </a:bodyPr>
            <a:lstStyle/>
            <a:p>
              <a:pPr marR="57799" defTabSz="1300480">
                <a:lnSpc>
                  <a:spcPct val="120000"/>
                </a:lnSpc>
                <a:defRPr sz="1800">
                  <a:uFill>
                    <a:solidFill>
                      <a:srgbClr val="000000"/>
                    </a:solidFill>
                  </a:uFill>
                  <a:latin typeface="Arial"/>
                  <a:ea typeface="Arial"/>
                  <a:cs typeface="Arial"/>
                  <a:sym typeface="Arial"/>
                </a:defRPr>
              </a:pPr>
            </a:p>
          </p:txBody>
        </p:sp>
      </p:grpSp>
      <p:sp>
        <p:nvSpPr>
          <p:cNvPr id="364" name="nie"/>
          <p:cNvSpPr txBox="1"/>
          <p:nvPr/>
        </p:nvSpPr>
        <p:spPr>
          <a:xfrm>
            <a:off x="4123555" y="6395658"/>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nie</a:t>
            </a:r>
          </a:p>
        </p:txBody>
      </p:sp>
      <p:sp>
        <p:nvSpPr>
          <p:cNvPr id="365" name="oft"/>
          <p:cNvSpPr txBox="1"/>
          <p:nvPr/>
        </p:nvSpPr>
        <p:spPr>
          <a:xfrm>
            <a:off x="8725765" y="6386557"/>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oft</a:t>
            </a:r>
          </a:p>
        </p:txBody>
      </p:sp>
      <p:sp>
        <p:nvSpPr>
          <p:cNvPr id="366" name="immer"/>
          <p:cNvSpPr txBox="1"/>
          <p:nvPr/>
        </p:nvSpPr>
        <p:spPr>
          <a:xfrm>
            <a:off x="10241601" y="6395658"/>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immer</a:t>
            </a:r>
          </a:p>
        </p:txBody>
      </p:sp>
      <p:sp>
        <p:nvSpPr>
          <p:cNvPr id="367" name="selten"/>
          <p:cNvSpPr txBox="1"/>
          <p:nvPr/>
        </p:nvSpPr>
        <p:spPr>
          <a:xfrm>
            <a:off x="5666742" y="6386557"/>
            <a:ext cx="1328378"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selten</a:t>
            </a:r>
          </a:p>
        </p:txBody>
      </p:sp>
      <p:sp>
        <p:nvSpPr>
          <p:cNvPr id="368" name="gelegentlich"/>
          <p:cNvSpPr txBox="1"/>
          <p:nvPr/>
        </p:nvSpPr>
        <p:spPr>
          <a:xfrm>
            <a:off x="7209929" y="6395658"/>
            <a:ext cx="132837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gelegentlich</a:t>
            </a:r>
          </a:p>
        </p:txBody>
      </p:sp>
      <p:grpSp>
        <p:nvGrpSpPr>
          <p:cNvPr id="385" name="Gruppieren"/>
          <p:cNvGrpSpPr/>
          <p:nvPr/>
        </p:nvGrpSpPr>
        <p:grpSpPr>
          <a:xfrm>
            <a:off x="4547326" y="7633980"/>
            <a:ext cx="6534073" cy="424084"/>
            <a:chOff x="-5" y="-5"/>
            <a:chExt cx="6534071" cy="424083"/>
          </a:xfrm>
        </p:grpSpPr>
        <p:sp>
          <p:nvSpPr>
            <p:cNvPr id="369" name="Linie"/>
            <p:cNvSpPr/>
            <p:nvPr/>
          </p:nvSpPr>
          <p:spPr>
            <a:xfrm>
              <a:off x="281665" y="218825"/>
              <a:ext cx="6085096" cy="1"/>
            </a:xfrm>
            <a:prstGeom prst="line">
              <a:avLst/>
            </a:prstGeom>
            <a:noFill/>
            <a:ln w="50800" cap="flat">
              <a:solidFill>
                <a:srgbClr val="CAEAE8"/>
              </a:solidFill>
              <a:prstDash val="sysDot"/>
              <a:miter lim="400000"/>
            </a:ln>
            <a:effectLst/>
          </p:spPr>
          <p:txBody>
            <a:bodyPr wrap="square" lIns="65023" tIns="65023" rIns="65023" bIns="65023" numCol="1" anchor="t">
              <a:noAutofit/>
            </a:bodyPr>
            <a:lstStyle/>
            <a:p>
              <a:pPr defTabSz="1300480">
                <a:defRPr>
                  <a:solidFill>
                    <a:srgbClr val="262626"/>
                  </a:solidFill>
                  <a:latin typeface="Arial"/>
                  <a:ea typeface="Arial"/>
                  <a:cs typeface="Arial"/>
                  <a:sym typeface="Arial"/>
                </a:defRPr>
              </a:pPr>
            </a:p>
          </p:txBody>
        </p:sp>
        <p:grpSp>
          <p:nvGrpSpPr>
            <p:cNvPr id="372" name="Gruppieren"/>
            <p:cNvGrpSpPr/>
            <p:nvPr/>
          </p:nvGrpSpPr>
          <p:grpSpPr>
            <a:xfrm>
              <a:off x="-6" y="-6"/>
              <a:ext cx="414728" cy="414714"/>
              <a:chOff x="-5" y="-5"/>
              <a:chExt cx="414726" cy="414712"/>
            </a:xfrm>
          </p:grpSpPr>
          <p:sp>
            <p:nvSpPr>
              <p:cNvPr id="370" name="Kreis"/>
              <p:cNvSpPr/>
              <p:nvPr/>
            </p:nvSpPr>
            <p:spPr>
              <a:xfrm>
                <a:off x="-6" y="-6"/>
                <a:ext cx="414712" cy="414714"/>
              </a:xfrm>
              <a:prstGeom prst="ellipse">
                <a:avLst/>
              </a:prstGeom>
              <a:solidFill>
                <a:srgbClr val="CAEAE8"/>
              </a:solidFill>
              <a:ln w="12700" cap="flat">
                <a:noFill/>
                <a:miter lim="400000"/>
              </a:ln>
              <a:effectLst/>
            </p:spPr>
            <p:txBody>
              <a:bodyPr wrap="square" lIns="65023" tIns="65023" rIns="65023" bIns="65023" numCol="1" anchor="ctr">
                <a:noAutofit/>
              </a:bodyPr>
              <a:lstStyle/>
              <a:p>
                <a:pPr marR="64220" defTabSz="1300480">
                  <a:lnSpc>
                    <a:spcPct val="120000"/>
                  </a:lnSpc>
                  <a:defRPr sz="1400">
                    <a:uFill>
                      <a:solidFill>
                        <a:srgbClr val="000000"/>
                      </a:solidFill>
                    </a:uFill>
                    <a:latin typeface="Arial"/>
                    <a:ea typeface="Arial"/>
                    <a:cs typeface="Arial"/>
                    <a:sym typeface="Arial"/>
                  </a:defRPr>
                </a:pPr>
              </a:p>
            </p:txBody>
          </p:sp>
          <p:sp>
            <p:nvSpPr>
              <p:cNvPr id="371" name="SA"/>
              <p:cNvSpPr txBox="1"/>
              <p:nvPr/>
            </p:nvSpPr>
            <p:spPr>
              <a:xfrm>
                <a:off x="0" y="99411"/>
                <a:ext cx="41472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R="64220" algn="l" defTabSz="1300480">
                  <a:lnSpc>
                    <a:spcPct val="120000"/>
                  </a:lnSpc>
                  <a:defRPr sz="1400">
                    <a:uFill>
                      <a:solidFill>
                        <a:srgbClr val="000000"/>
                      </a:solidFill>
                    </a:uFill>
                    <a:latin typeface="Arial"/>
                    <a:ea typeface="Arial"/>
                    <a:cs typeface="Arial"/>
                    <a:sym typeface="Arial"/>
                  </a:defRPr>
                </a:lvl1pPr>
              </a:lstStyle>
              <a:p>
                <a:pPr/>
                <a:r>
                  <a:t>SA</a:t>
                </a:r>
              </a:p>
            </p:txBody>
          </p:sp>
        </p:grpSp>
        <p:grpSp>
          <p:nvGrpSpPr>
            <p:cNvPr id="375" name="Gruppieren"/>
            <p:cNvGrpSpPr/>
            <p:nvPr/>
          </p:nvGrpSpPr>
          <p:grpSpPr>
            <a:xfrm>
              <a:off x="1529830" y="9365"/>
              <a:ext cx="414728" cy="414713"/>
              <a:chOff x="-5" y="-5"/>
              <a:chExt cx="414726" cy="414712"/>
            </a:xfrm>
          </p:grpSpPr>
          <p:sp>
            <p:nvSpPr>
              <p:cNvPr id="373" name="Kreis"/>
              <p:cNvSpPr/>
              <p:nvPr/>
            </p:nvSpPr>
            <p:spPr>
              <a:xfrm>
                <a:off x="-6" y="-6"/>
                <a:ext cx="414712" cy="414714"/>
              </a:xfrm>
              <a:prstGeom prst="ellipse">
                <a:avLst/>
              </a:prstGeom>
              <a:solidFill>
                <a:srgbClr val="CAEAE8"/>
              </a:solidFill>
              <a:ln w="12700" cap="flat">
                <a:noFill/>
                <a:miter lim="400000"/>
              </a:ln>
              <a:effectLst/>
            </p:spPr>
            <p:txBody>
              <a:bodyPr wrap="square" lIns="65023" tIns="65023" rIns="65023" bIns="65023" numCol="1" anchor="ctr">
                <a:noAutofit/>
              </a:bodyPr>
              <a:lstStyle/>
              <a:p>
                <a:pPr marR="64220" defTabSz="1300480">
                  <a:lnSpc>
                    <a:spcPct val="120000"/>
                  </a:lnSpc>
                  <a:defRPr sz="1400">
                    <a:uFill>
                      <a:solidFill>
                        <a:srgbClr val="000000"/>
                      </a:solidFill>
                    </a:uFill>
                    <a:latin typeface="Arial"/>
                    <a:ea typeface="Arial"/>
                    <a:cs typeface="Arial"/>
                    <a:sym typeface="Arial"/>
                  </a:defRPr>
                </a:pPr>
              </a:p>
            </p:txBody>
          </p:sp>
          <p:sp>
            <p:nvSpPr>
              <p:cNvPr id="374" name="A"/>
              <p:cNvSpPr txBox="1"/>
              <p:nvPr/>
            </p:nvSpPr>
            <p:spPr>
              <a:xfrm>
                <a:off x="0" y="99411"/>
                <a:ext cx="41472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R="64220" defTabSz="1300480">
                  <a:lnSpc>
                    <a:spcPct val="120000"/>
                  </a:lnSpc>
                  <a:defRPr sz="1400">
                    <a:uFill>
                      <a:solidFill>
                        <a:srgbClr val="000000"/>
                      </a:solidFill>
                    </a:uFill>
                    <a:latin typeface="Arial"/>
                    <a:ea typeface="Arial"/>
                    <a:cs typeface="Arial"/>
                    <a:sym typeface="Arial"/>
                  </a:defRPr>
                </a:lvl1pPr>
              </a:lstStyle>
              <a:p>
                <a:pPr/>
                <a:r>
                  <a:t>A</a:t>
                </a:r>
              </a:p>
            </p:txBody>
          </p:sp>
        </p:grpSp>
        <p:grpSp>
          <p:nvGrpSpPr>
            <p:cNvPr id="378" name="Gruppieren"/>
            <p:cNvGrpSpPr/>
            <p:nvPr/>
          </p:nvGrpSpPr>
          <p:grpSpPr>
            <a:xfrm>
              <a:off x="3059667" y="9365"/>
              <a:ext cx="414727" cy="414713"/>
              <a:chOff x="-5" y="-5"/>
              <a:chExt cx="414726" cy="414712"/>
            </a:xfrm>
          </p:grpSpPr>
          <p:sp>
            <p:nvSpPr>
              <p:cNvPr id="376" name="Kreis"/>
              <p:cNvSpPr/>
              <p:nvPr/>
            </p:nvSpPr>
            <p:spPr>
              <a:xfrm>
                <a:off x="-6" y="-6"/>
                <a:ext cx="414712" cy="414714"/>
              </a:xfrm>
              <a:prstGeom prst="ellipse">
                <a:avLst/>
              </a:prstGeom>
              <a:solidFill>
                <a:srgbClr val="CAEAE8"/>
              </a:solidFill>
              <a:ln w="12700" cap="flat">
                <a:noFill/>
                <a:miter lim="400000"/>
              </a:ln>
              <a:effectLst/>
            </p:spPr>
            <p:txBody>
              <a:bodyPr wrap="square" lIns="65023" tIns="65023" rIns="65023" bIns="65023" numCol="1" anchor="ctr">
                <a:noAutofit/>
              </a:bodyPr>
              <a:lstStyle/>
              <a:p>
                <a:pPr marR="64220" defTabSz="1300480">
                  <a:lnSpc>
                    <a:spcPct val="120000"/>
                  </a:lnSpc>
                  <a:defRPr sz="1400">
                    <a:uFill>
                      <a:solidFill>
                        <a:srgbClr val="000000"/>
                      </a:solidFill>
                    </a:uFill>
                    <a:latin typeface="Arial"/>
                    <a:ea typeface="Arial"/>
                    <a:cs typeface="Arial"/>
                    <a:sym typeface="Arial"/>
                  </a:defRPr>
                </a:pPr>
              </a:p>
            </p:txBody>
          </p:sp>
          <p:sp>
            <p:nvSpPr>
              <p:cNvPr id="377" name="N"/>
              <p:cNvSpPr txBox="1"/>
              <p:nvPr/>
            </p:nvSpPr>
            <p:spPr>
              <a:xfrm>
                <a:off x="0" y="99411"/>
                <a:ext cx="41472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R="64220" defTabSz="1300480">
                  <a:lnSpc>
                    <a:spcPct val="120000"/>
                  </a:lnSpc>
                  <a:defRPr sz="1400">
                    <a:uFill>
                      <a:solidFill>
                        <a:srgbClr val="000000"/>
                      </a:solidFill>
                    </a:uFill>
                    <a:latin typeface="Arial"/>
                    <a:ea typeface="Arial"/>
                    <a:cs typeface="Arial"/>
                    <a:sym typeface="Arial"/>
                  </a:defRPr>
                </a:lvl1pPr>
              </a:lstStyle>
              <a:p>
                <a:pPr/>
                <a:r>
                  <a:t>N</a:t>
                </a:r>
              </a:p>
            </p:txBody>
          </p:sp>
        </p:grpSp>
        <p:grpSp>
          <p:nvGrpSpPr>
            <p:cNvPr id="381" name="Gruppieren"/>
            <p:cNvGrpSpPr/>
            <p:nvPr/>
          </p:nvGrpSpPr>
          <p:grpSpPr>
            <a:xfrm>
              <a:off x="4589502" y="9365"/>
              <a:ext cx="414728" cy="414713"/>
              <a:chOff x="-5" y="-5"/>
              <a:chExt cx="414726" cy="414712"/>
            </a:xfrm>
          </p:grpSpPr>
          <p:sp>
            <p:nvSpPr>
              <p:cNvPr id="379" name="Kreis"/>
              <p:cNvSpPr/>
              <p:nvPr/>
            </p:nvSpPr>
            <p:spPr>
              <a:xfrm>
                <a:off x="-6" y="-6"/>
                <a:ext cx="414712" cy="414714"/>
              </a:xfrm>
              <a:prstGeom prst="ellipse">
                <a:avLst/>
              </a:prstGeom>
              <a:solidFill>
                <a:srgbClr val="CAEAE8"/>
              </a:solidFill>
              <a:ln w="12700" cap="flat">
                <a:noFill/>
                <a:miter lim="400000"/>
              </a:ln>
              <a:effectLst/>
            </p:spPr>
            <p:txBody>
              <a:bodyPr wrap="square" lIns="65023" tIns="65023" rIns="65023" bIns="65023" numCol="1" anchor="ctr">
                <a:noAutofit/>
              </a:bodyPr>
              <a:lstStyle/>
              <a:p>
                <a:pPr marR="64220" defTabSz="1300480">
                  <a:lnSpc>
                    <a:spcPct val="120000"/>
                  </a:lnSpc>
                  <a:defRPr sz="1400">
                    <a:uFill>
                      <a:solidFill>
                        <a:srgbClr val="000000"/>
                      </a:solidFill>
                    </a:uFill>
                    <a:latin typeface="Arial"/>
                    <a:ea typeface="Arial"/>
                    <a:cs typeface="Arial"/>
                    <a:sym typeface="Arial"/>
                  </a:defRPr>
                </a:pPr>
              </a:p>
            </p:txBody>
          </p:sp>
          <p:sp>
            <p:nvSpPr>
              <p:cNvPr id="380" name="Z"/>
              <p:cNvSpPr txBox="1"/>
              <p:nvPr/>
            </p:nvSpPr>
            <p:spPr>
              <a:xfrm>
                <a:off x="0" y="99411"/>
                <a:ext cx="41472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R="64220" defTabSz="1300480">
                  <a:lnSpc>
                    <a:spcPct val="120000"/>
                  </a:lnSpc>
                  <a:defRPr sz="1400">
                    <a:uFill>
                      <a:solidFill>
                        <a:srgbClr val="000000"/>
                      </a:solidFill>
                    </a:uFill>
                    <a:latin typeface="Arial"/>
                    <a:ea typeface="Arial"/>
                    <a:cs typeface="Arial"/>
                    <a:sym typeface="Arial"/>
                  </a:defRPr>
                </a:lvl1pPr>
              </a:lstStyle>
              <a:p>
                <a:pPr/>
                <a:r>
                  <a:t>Z</a:t>
                </a:r>
              </a:p>
            </p:txBody>
          </p:sp>
        </p:grpSp>
        <p:grpSp>
          <p:nvGrpSpPr>
            <p:cNvPr id="384" name="Gruppieren"/>
            <p:cNvGrpSpPr/>
            <p:nvPr/>
          </p:nvGrpSpPr>
          <p:grpSpPr>
            <a:xfrm>
              <a:off x="6119339" y="9365"/>
              <a:ext cx="414728" cy="414713"/>
              <a:chOff x="-5" y="-5"/>
              <a:chExt cx="414726" cy="414712"/>
            </a:xfrm>
          </p:grpSpPr>
          <p:sp>
            <p:nvSpPr>
              <p:cNvPr id="382" name="Kreis"/>
              <p:cNvSpPr/>
              <p:nvPr/>
            </p:nvSpPr>
            <p:spPr>
              <a:xfrm>
                <a:off x="-6" y="-6"/>
                <a:ext cx="414712" cy="414714"/>
              </a:xfrm>
              <a:prstGeom prst="ellipse">
                <a:avLst/>
              </a:prstGeom>
              <a:solidFill>
                <a:srgbClr val="CAEAE8"/>
              </a:solidFill>
              <a:ln w="12700" cap="flat">
                <a:noFill/>
                <a:miter lim="400000"/>
              </a:ln>
              <a:effectLst/>
            </p:spPr>
            <p:txBody>
              <a:bodyPr wrap="square" lIns="65023" tIns="65023" rIns="65023" bIns="65023" numCol="1" anchor="ctr">
                <a:noAutofit/>
              </a:bodyPr>
              <a:lstStyle/>
              <a:p>
                <a:pPr marR="64220" defTabSz="1300480">
                  <a:lnSpc>
                    <a:spcPct val="120000"/>
                  </a:lnSpc>
                  <a:defRPr sz="1400">
                    <a:uFill>
                      <a:solidFill>
                        <a:srgbClr val="000000"/>
                      </a:solidFill>
                    </a:uFill>
                    <a:latin typeface="Arial"/>
                    <a:ea typeface="Arial"/>
                    <a:cs typeface="Arial"/>
                    <a:sym typeface="Arial"/>
                  </a:defRPr>
                </a:pPr>
              </a:p>
            </p:txBody>
          </p:sp>
          <p:sp>
            <p:nvSpPr>
              <p:cNvPr id="383" name="SZ"/>
              <p:cNvSpPr txBox="1"/>
              <p:nvPr/>
            </p:nvSpPr>
            <p:spPr>
              <a:xfrm>
                <a:off x="0" y="99411"/>
                <a:ext cx="41472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R="64220" defTabSz="1300480">
                  <a:lnSpc>
                    <a:spcPct val="120000"/>
                  </a:lnSpc>
                  <a:defRPr sz="1400">
                    <a:uFill>
                      <a:solidFill>
                        <a:srgbClr val="000000"/>
                      </a:solidFill>
                    </a:uFill>
                    <a:latin typeface="Arial"/>
                    <a:ea typeface="Arial"/>
                    <a:cs typeface="Arial"/>
                    <a:sym typeface="Arial"/>
                  </a:defRPr>
                </a:lvl1pPr>
              </a:lstStyle>
              <a:p>
                <a:pPr/>
                <a:r>
                  <a:t>SZ</a:t>
                </a:r>
              </a:p>
            </p:txBody>
          </p:sp>
        </p:grpSp>
      </p:grpSp>
      <p:sp>
        <p:nvSpPr>
          <p:cNvPr id="386" name="starke Ablehnung"/>
          <p:cNvSpPr txBox="1"/>
          <p:nvPr/>
        </p:nvSpPr>
        <p:spPr>
          <a:xfrm>
            <a:off x="4032530" y="8082841"/>
            <a:ext cx="151042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starke Ablehnung</a:t>
            </a:r>
          </a:p>
        </p:txBody>
      </p:sp>
      <p:sp>
        <p:nvSpPr>
          <p:cNvPr id="387" name="Zustimmung"/>
          <p:cNvSpPr txBox="1"/>
          <p:nvPr/>
        </p:nvSpPr>
        <p:spPr>
          <a:xfrm>
            <a:off x="8262687" y="8072150"/>
            <a:ext cx="218002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Zustimmung</a:t>
            </a:r>
          </a:p>
        </p:txBody>
      </p:sp>
      <p:sp>
        <p:nvSpPr>
          <p:cNvPr id="388" name="starke Zustimmung"/>
          <p:cNvSpPr txBox="1"/>
          <p:nvPr/>
        </p:nvSpPr>
        <p:spPr>
          <a:xfrm>
            <a:off x="9984124" y="8057996"/>
            <a:ext cx="1779610"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starke Zustimmung</a:t>
            </a:r>
          </a:p>
        </p:txBody>
      </p:sp>
      <p:sp>
        <p:nvSpPr>
          <p:cNvPr id="389" name="Ablehnung"/>
          <p:cNvSpPr txBox="1"/>
          <p:nvPr/>
        </p:nvSpPr>
        <p:spPr>
          <a:xfrm>
            <a:off x="5381914" y="8066250"/>
            <a:ext cx="187904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Ablehnung</a:t>
            </a:r>
          </a:p>
        </p:txBody>
      </p:sp>
      <p:sp>
        <p:nvSpPr>
          <p:cNvPr id="390" name="neutral"/>
          <p:cNvSpPr txBox="1"/>
          <p:nvPr/>
        </p:nvSpPr>
        <p:spPr>
          <a:xfrm>
            <a:off x="7067603" y="8066250"/>
            <a:ext cx="151042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neutral</a:t>
            </a:r>
          </a:p>
        </p:txBody>
      </p:sp>
      <p:sp>
        <p:nvSpPr>
          <p:cNvPr id="391" name="trifft überhaupt nicht zu"/>
          <p:cNvSpPr txBox="1"/>
          <p:nvPr/>
        </p:nvSpPr>
        <p:spPr>
          <a:xfrm>
            <a:off x="3919374" y="8772599"/>
            <a:ext cx="1510425"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defTabSz="1300480">
              <a:spcBef>
                <a:spcPts val="400"/>
              </a:spcBef>
              <a:tabLst>
                <a:tab pos="495300" algn="l"/>
              </a:tabLst>
              <a:defRPr sz="1400">
                <a:latin typeface="Arial"/>
                <a:ea typeface="Arial"/>
                <a:cs typeface="Arial"/>
                <a:sym typeface="Arial"/>
              </a:defRPr>
            </a:lvl1pPr>
          </a:lstStyle>
          <a:p>
            <a:pPr/>
            <a:r>
              <a:t>trifft überhaupt nicht zu</a:t>
            </a:r>
          </a:p>
        </p:txBody>
      </p:sp>
      <p:sp>
        <p:nvSpPr>
          <p:cNvPr id="392" name="trifft voll und ganz zu"/>
          <p:cNvSpPr txBox="1"/>
          <p:nvPr/>
        </p:nvSpPr>
        <p:spPr>
          <a:xfrm>
            <a:off x="10442710" y="8794262"/>
            <a:ext cx="1328378"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l" defTabSz="1300480">
              <a:spcBef>
                <a:spcPts val="400"/>
              </a:spcBef>
              <a:tabLst>
                <a:tab pos="495300" algn="l"/>
              </a:tabLst>
              <a:defRPr sz="1400">
                <a:latin typeface="Arial"/>
                <a:ea typeface="Arial"/>
                <a:cs typeface="Arial"/>
                <a:sym typeface="Arial"/>
              </a:defRPr>
            </a:lvl1pPr>
          </a:lstStyle>
          <a:p>
            <a:pPr/>
            <a:r>
              <a:t>trifft voll und ganz zu</a:t>
            </a:r>
          </a:p>
        </p:txBody>
      </p:sp>
      <p:sp>
        <p:nvSpPr>
          <p:cNvPr id="393" name="Linie"/>
          <p:cNvSpPr/>
          <p:nvPr/>
        </p:nvSpPr>
        <p:spPr>
          <a:xfrm>
            <a:off x="5713504" y="9011080"/>
            <a:ext cx="4394409" cy="3"/>
          </a:xfrm>
          <a:prstGeom prst="line">
            <a:avLst/>
          </a:prstGeom>
          <a:ln w="50800">
            <a:solidFill>
              <a:srgbClr val="CAEAE8"/>
            </a:solidFill>
            <a:prstDash val="sysDot"/>
            <a:miter lim="400000"/>
          </a:ln>
        </p:spPr>
        <p:txBody>
          <a:bodyPr lIns="65023" tIns="65023" rIns="65023" bIns="65023"/>
          <a:lstStyle/>
          <a:p>
            <a:pPr defTabSz="1300480">
              <a:defRPr>
                <a:solidFill>
                  <a:srgbClr val="262626"/>
                </a:solidFill>
                <a:latin typeface="Arial"/>
                <a:ea typeface="Arial"/>
                <a:cs typeface="Arial"/>
                <a:sym typeface="Arial"/>
              </a:defRPr>
            </a:pPr>
          </a:p>
        </p:txBody>
      </p:sp>
      <p:grpSp>
        <p:nvGrpSpPr>
          <p:cNvPr id="396" name="Gruppieren"/>
          <p:cNvGrpSpPr/>
          <p:nvPr/>
        </p:nvGrpSpPr>
        <p:grpSpPr>
          <a:xfrm>
            <a:off x="5596721" y="8802641"/>
            <a:ext cx="414728" cy="414712"/>
            <a:chOff x="-5" y="-5"/>
            <a:chExt cx="414726" cy="414710"/>
          </a:xfrm>
        </p:grpSpPr>
        <p:sp>
          <p:nvSpPr>
            <p:cNvPr id="394" name="Kreis"/>
            <p:cNvSpPr/>
            <p:nvPr/>
          </p:nvSpPr>
          <p:spPr>
            <a:xfrm>
              <a:off x="-6" y="-6"/>
              <a:ext cx="414712" cy="414712"/>
            </a:xfrm>
            <a:prstGeom prst="ellipse">
              <a:avLst/>
            </a:prstGeom>
            <a:solidFill>
              <a:srgbClr val="CAEAE8"/>
            </a:solidFill>
            <a:ln w="12700" cap="flat">
              <a:noFill/>
              <a:miter lim="400000"/>
            </a:ln>
            <a:effectLst/>
          </p:spPr>
          <p:txBody>
            <a:bodyPr wrap="square" lIns="65023" tIns="65023" rIns="65023" bIns="65023" numCol="1" anchor="ctr">
              <a:noAutofit/>
            </a:bodyPr>
            <a:lstStyle/>
            <a:p>
              <a:pPr marR="64220" defTabSz="1300480">
                <a:lnSpc>
                  <a:spcPct val="120000"/>
                </a:lnSpc>
                <a:defRPr spc="-54" sz="1400">
                  <a:uFill>
                    <a:solidFill>
                      <a:srgbClr val="000000"/>
                    </a:solidFill>
                  </a:uFill>
                  <a:latin typeface="Arial"/>
                  <a:ea typeface="Arial"/>
                  <a:cs typeface="Arial"/>
                  <a:sym typeface="Arial"/>
                </a:defRPr>
              </a:pPr>
            </a:p>
          </p:txBody>
        </p:sp>
        <p:sp>
          <p:nvSpPr>
            <p:cNvPr id="395" name="-2"/>
            <p:cNvSpPr txBox="1"/>
            <p:nvPr/>
          </p:nvSpPr>
          <p:spPr>
            <a:xfrm>
              <a:off x="0" y="99410"/>
              <a:ext cx="41472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R="64220" defTabSz="1300480">
                <a:lnSpc>
                  <a:spcPct val="120000"/>
                </a:lnSpc>
                <a:defRPr spc="-54" sz="1400">
                  <a:uFill>
                    <a:solidFill>
                      <a:srgbClr val="000000"/>
                    </a:solidFill>
                  </a:uFill>
                  <a:latin typeface="Arial"/>
                  <a:ea typeface="Arial"/>
                  <a:cs typeface="Arial"/>
                  <a:sym typeface="Arial"/>
                </a:defRPr>
              </a:lvl1pPr>
            </a:lstStyle>
            <a:p>
              <a:pPr/>
              <a:r>
                <a:t>-2</a:t>
              </a:r>
            </a:p>
          </p:txBody>
        </p:sp>
      </p:grpSp>
      <p:grpSp>
        <p:nvGrpSpPr>
          <p:cNvPr id="399" name="Gruppieren"/>
          <p:cNvGrpSpPr/>
          <p:nvPr/>
        </p:nvGrpSpPr>
        <p:grpSpPr>
          <a:xfrm>
            <a:off x="6677792" y="8802641"/>
            <a:ext cx="414728" cy="414712"/>
            <a:chOff x="-5" y="-5"/>
            <a:chExt cx="414726" cy="414710"/>
          </a:xfrm>
        </p:grpSpPr>
        <p:sp>
          <p:nvSpPr>
            <p:cNvPr id="397" name="Kreis"/>
            <p:cNvSpPr/>
            <p:nvPr/>
          </p:nvSpPr>
          <p:spPr>
            <a:xfrm>
              <a:off x="-6" y="-6"/>
              <a:ext cx="414712" cy="414712"/>
            </a:xfrm>
            <a:prstGeom prst="ellipse">
              <a:avLst/>
            </a:prstGeom>
            <a:solidFill>
              <a:srgbClr val="CAEAE8"/>
            </a:solidFill>
            <a:ln w="12700" cap="flat">
              <a:noFill/>
              <a:miter lim="400000"/>
            </a:ln>
            <a:effectLst/>
          </p:spPr>
          <p:txBody>
            <a:bodyPr wrap="square" lIns="65023" tIns="65023" rIns="65023" bIns="65023" numCol="1" anchor="ctr">
              <a:noAutofit/>
            </a:bodyPr>
            <a:lstStyle/>
            <a:p>
              <a:pPr marR="64220" defTabSz="1300480">
                <a:lnSpc>
                  <a:spcPct val="120000"/>
                </a:lnSpc>
                <a:defRPr spc="-54" sz="1400">
                  <a:uFill>
                    <a:solidFill>
                      <a:srgbClr val="000000"/>
                    </a:solidFill>
                  </a:uFill>
                  <a:latin typeface="Arial"/>
                  <a:ea typeface="Arial"/>
                  <a:cs typeface="Arial"/>
                  <a:sym typeface="Arial"/>
                </a:defRPr>
              </a:pPr>
            </a:p>
          </p:txBody>
        </p:sp>
        <p:sp>
          <p:nvSpPr>
            <p:cNvPr id="398" name="-1"/>
            <p:cNvSpPr txBox="1"/>
            <p:nvPr/>
          </p:nvSpPr>
          <p:spPr>
            <a:xfrm>
              <a:off x="0" y="99410"/>
              <a:ext cx="41472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R="64220" defTabSz="1300480">
                <a:lnSpc>
                  <a:spcPct val="120000"/>
                </a:lnSpc>
                <a:defRPr spc="-54" sz="1400">
                  <a:uFill>
                    <a:solidFill>
                      <a:srgbClr val="000000"/>
                    </a:solidFill>
                  </a:uFill>
                  <a:latin typeface="Arial"/>
                  <a:ea typeface="Arial"/>
                  <a:cs typeface="Arial"/>
                  <a:sym typeface="Arial"/>
                </a:defRPr>
              </a:lvl1pPr>
            </a:lstStyle>
            <a:p>
              <a:pPr/>
              <a:r>
                <a:t>-1</a:t>
              </a:r>
            </a:p>
          </p:txBody>
        </p:sp>
      </p:grpSp>
      <p:grpSp>
        <p:nvGrpSpPr>
          <p:cNvPr id="402" name="Gruppieren"/>
          <p:cNvGrpSpPr/>
          <p:nvPr/>
        </p:nvGrpSpPr>
        <p:grpSpPr>
          <a:xfrm>
            <a:off x="7758865" y="8802641"/>
            <a:ext cx="414728" cy="414712"/>
            <a:chOff x="-5" y="-5"/>
            <a:chExt cx="414726" cy="414710"/>
          </a:xfrm>
        </p:grpSpPr>
        <p:sp>
          <p:nvSpPr>
            <p:cNvPr id="400" name="Kreis"/>
            <p:cNvSpPr/>
            <p:nvPr/>
          </p:nvSpPr>
          <p:spPr>
            <a:xfrm>
              <a:off x="-6" y="-6"/>
              <a:ext cx="414712" cy="414712"/>
            </a:xfrm>
            <a:prstGeom prst="ellipse">
              <a:avLst/>
            </a:prstGeom>
            <a:solidFill>
              <a:srgbClr val="CAEAE8"/>
            </a:solidFill>
            <a:ln w="12700" cap="flat">
              <a:noFill/>
              <a:miter lim="400000"/>
            </a:ln>
            <a:effectLst/>
          </p:spPr>
          <p:txBody>
            <a:bodyPr wrap="square" lIns="65023" tIns="65023" rIns="65023" bIns="65023" numCol="1" anchor="ctr">
              <a:noAutofit/>
            </a:bodyPr>
            <a:lstStyle/>
            <a:p>
              <a:pPr marR="64220" defTabSz="1300480">
                <a:lnSpc>
                  <a:spcPct val="120000"/>
                </a:lnSpc>
                <a:defRPr sz="1400">
                  <a:uFill>
                    <a:solidFill>
                      <a:srgbClr val="000000"/>
                    </a:solidFill>
                  </a:uFill>
                  <a:latin typeface="Arial"/>
                  <a:ea typeface="Arial"/>
                  <a:cs typeface="Arial"/>
                  <a:sym typeface="Arial"/>
                </a:defRPr>
              </a:pPr>
            </a:p>
          </p:txBody>
        </p:sp>
        <p:sp>
          <p:nvSpPr>
            <p:cNvPr id="401" name="0"/>
            <p:cNvSpPr txBox="1"/>
            <p:nvPr/>
          </p:nvSpPr>
          <p:spPr>
            <a:xfrm>
              <a:off x="0" y="99410"/>
              <a:ext cx="41472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R="64220" defTabSz="1300480">
                <a:lnSpc>
                  <a:spcPct val="120000"/>
                </a:lnSpc>
                <a:defRPr sz="1400">
                  <a:uFill>
                    <a:solidFill>
                      <a:srgbClr val="000000"/>
                    </a:solidFill>
                  </a:uFill>
                  <a:latin typeface="Arial"/>
                  <a:ea typeface="Arial"/>
                  <a:cs typeface="Arial"/>
                  <a:sym typeface="Arial"/>
                </a:defRPr>
              </a:lvl1pPr>
            </a:lstStyle>
            <a:p>
              <a:pPr/>
              <a:r>
                <a:t>0</a:t>
              </a:r>
            </a:p>
          </p:txBody>
        </p:sp>
      </p:grpSp>
      <p:grpSp>
        <p:nvGrpSpPr>
          <p:cNvPr id="405" name="Gruppieren"/>
          <p:cNvGrpSpPr/>
          <p:nvPr/>
        </p:nvGrpSpPr>
        <p:grpSpPr>
          <a:xfrm>
            <a:off x="8839936" y="8802641"/>
            <a:ext cx="414728" cy="414712"/>
            <a:chOff x="-5" y="-5"/>
            <a:chExt cx="414726" cy="414710"/>
          </a:xfrm>
        </p:grpSpPr>
        <p:sp>
          <p:nvSpPr>
            <p:cNvPr id="403" name="Kreis"/>
            <p:cNvSpPr/>
            <p:nvPr/>
          </p:nvSpPr>
          <p:spPr>
            <a:xfrm>
              <a:off x="-6" y="-6"/>
              <a:ext cx="414712" cy="414712"/>
            </a:xfrm>
            <a:prstGeom prst="ellipse">
              <a:avLst/>
            </a:prstGeom>
            <a:solidFill>
              <a:srgbClr val="CAEAE8"/>
            </a:solidFill>
            <a:ln w="12700" cap="flat">
              <a:noFill/>
              <a:miter lim="400000"/>
            </a:ln>
            <a:effectLst/>
          </p:spPr>
          <p:txBody>
            <a:bodyPr wrap="square" lIns="65023" tIns="65023" rIns="65023" bIns="65023" numCol="1" anchor="ctr">
              <a:noAutofit/>
            </a:bodyPr>
            <a:lstStyle/>
            <a:p>
              <a:pPr marR="64220" defTabSz="1300480">
                <a:lnSpc>
                  <a:spcPct val="120000"/>
                </a:lnSpc>
                <a:defRPr sz="1400">
                  <a:uFill>
                    <a:solidFill>
                      <a:srgbClr val="000000"/>
                    </a:solidFill>
                  </a:uFill>
                  <a:latin typeface="Arial"/>
                  <a:ea typeface="Arial"/>
                  <a:cs typeface="Arial"/>
                  <a:sym typeface="Arial"/>
                </a:defRPr>
              </a:pPr>
            </a:p>
          </p:txBody>
        </p:sp>
        <p:sp>
          <p:nvSpPr>
            <p:cNvPr id="404" name="+1"/>
            <p:cNvSpPr txBox="1"/>
            <p:nvPr/>
          </p:nvSpPr>
          <p:spPr>
            <a:xfrm>
              <a:off x="0" y="99410"/>
              <a:ext cx="41472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R="64220" defTabSz="1300480">
                <a:lnSpc>
                  <a:spcPct val="120000"/>
                </a:lnSpc>
                <a:defRPr sz="1400">
                  <a:uFill>
                    <a:solidFill>
                      <a:srgbClr val="000000"/>
                    </a:solidFill>
                  </a:uFill>
                  <a:latin typeface="Arial"/>
                  <a:ea typeface="Arial"/>
                  <a:cs typeface="Arial"/>
                  <a:sym typeface="Arial"/>
                </a:defRPr>
              </a:lvl1pPr>
            </a:lstStyle>
            <a:p>
              <a:pPr/>
              <a:r>
                <a:t>+1</a:t>
              </a:r>
            </a:p>
          </p:txBody>
        </p:sp>
      </p:grpSp>
      <p:grpSp>
        <p:nvGrpSpPr>
          <p:cNvPr id="408" name="Gruppieren"/>
          <p:cNvGrpSpPr/>
          <p:nvPr/>
        </p:nvGrpSpPr>
        <p:grpSpPr>
          <a:xfrm>
            <a:off x="9921009" y="8802641"/>
            <a:ext cx="414728" cy="414712"/>
            <a:chOff x="-5" y="-5"/>
            <a:chExt cx="414726" cy="414710"/>
          </a:xfrm>
        </p:grpSpPr>
        <p:sp>
          <p:nvSpPr>
            <p:cNvPr id="406" name="Kreis"/>
            <p:cNvSpPr/>
            <p:nvPr/>
          </p:nvSpPr>
          <p:spPr>
            <a:xfrm>
              <a:off x="-6" y="-6"/>
              <a:ext cx="414712" cy="414712"/>
            </a:xfrm>
            <a:prstGeom prst="ellipse">
              <a:avLst/>
            </a:prstGeom>
            <a:solidFill>
              <a:srgbClr val="CAEAE8"/>
            </a:solidFill>
            <a:ln w="12700" cap="flat">
              <a:noFill/>
              <a:miter lim="400000"/>
            </a:ln>
            <a:effectLst/>
          </p:spPr>
          <p:txBody>
            <a:bodyPr wrap="square" lIns="65023" tIns="65023" rIns="65023" bIns="65023" numCol="1" anchor="ctr">
              <a:noAutofit/>
            </a:bodyPr>
            <a:lstStyle/>
            <a:p>
              <a:pPr marR="64220" defTabSz="1300480">
                <a:lnSpc>
                  <a:spcPct val="120000"/>
                </a:lnSpc>
                <a:defRPr sz="1400">
                  <a:uFill>
                    <a:solidFill>
                      <a:srgbClr val="000000"/>
                    </a:solidFill>
                  </a:uFill>
                  <a:latin typeface="Arial"/>
                  <a:ea typeface="Arial"/>
                  <a:cs typeface="Arial"/>
                  <a:sym typeface="Arial"/>
                </a:defRPr>
              </a:pPr>
            </a:p>
          </p:txBody>
        </p:sp>
        <p:sp>
          <p:nvSpPr>
            <p:cNvPr id="407" name="+2"/>
            <p:cNvSpPr txBox="1"/>
            <p:nvPr/>
          </p:nvSpPr>
          <p:spPr>
            <a:xfrm>
              <a:off x="0" y="99410"/>
              <a:ext cx="414722" cy="215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marR="64220" defTabSz="1300480">
                <a:lnSpc>
                  <a:spcPct val="120000"/>
                </a:lnSpc>
                <a:defRPr sz="1400">
                  <a:uFill>
                    <a:solidFill>
                      <a:srgbClr val="000000"/>
                    </a:solidFill>
                  </a:uFill>
                  <a:latin typeface="Arial"/>
                  <a:ea typeface="Arial"/>
                  <a:cs typeface="Arial"/>
                  <a:sym typeface="Arial"/>
                </a:defRPr>
              </a:lvl1pPr>
            </a:lstStyle>
            <a:p>
              <a:pPr/>
              <a:r>
                <a:t>+2</a:t>
              </a:r>
            </a:p>
          </p:txBody>
        </p:sp>
      </p:grpSp>
      <p:sp>
        <p:nvSpPr>
          <p:cNvPr id="409" name="neutral"/>
          <p:cNvSpPr txBox="1"/>
          <p:nvPr/>
        </p:nvSpPr>
        <p:spPr>
          <a:xfrm>
            <a:off x="7215342" y="9248170"/>
            <a:ext cx="1510425"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neutral</a:t>
            </a:r>
          </a:p>
        </p:txBody>
      </p:sp>
      <p:pic>
        <p:nvPicPr>
          <p:cNvPr id="410" name="image29.tif" descr="image29.tif"/>
          <p:cNvPicPr>
            <a:picLocks noChangeAspect="1"/>
          </p:cNvPicPr>
          <p:nvPr/>
        </p:nvPicPr>
        <p:blipFill>
          <a:blip r:embed="rId3">
            <a:extLst/>
          </a:blip>
          <a:srcRect l="3426" t="19795" r="3425" b="19796"/>
          <a:stretch>
            <a:fillRect/>
          </a:stretch>
        </p:blipFill>
        <p:spPr>
          <a:xfrm>
            <a:off x="7620792" y="4975609"/>
            <a:ext cx="3595189" cy="729659"/>
          </a:xfrm>
          <a:prstGeom prst="rect">
            <a:avLst/>
          </a:prstGeom>
          <a:ln w="12700">
            <a:miter lim="400000"/>
          </a:ln>
        </p:spPr>
      </p:pic>
      <p:sp>
        <p:nvSpPr>
          <p:cNvPr id="411" name="0"/>
          <p:cNvSpPr txBox="1"/>
          <p:nvPr/>
        </p:nvSpPr>
        <p:spPr>
          <a:xfrm>
            <a:off x="4214582" y="7008367"/>
            <a:ext cx="1328376"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0</a:t>
            </a:r>
          </a:p>
        </p:txBody>
      </p:sp>
      <p:sp>
        <p:nvSpPr>
          <p:cNvPr id="412" name="100 %"/>
          <p:cNvSpPr txBox="1"/>
          <p:nvPr/>
        </p:nvSpPr>
        <p:spPr>
          <a:xfrm>
            <a:off x="10551722" y="6981720"/>
            <a:ext cx="1328377"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1300480">
              <a:lnSpc>
                <a:spcPct val="110000"/>
              </a:lnSpc>
              <a:spcBef>
                <a:spcPts val="400"/>
              </a:spcBef>
              <a:tabLst>
                <a:tab pos="495300" algn="l"/>
              </a:tabLst>
              <a:defRPr sz="1400">
                <a:latin typeface="Arial"/>
                <a:ea typeface="Arial"/>
                <a:cs typeface="Arial"/>
                <a:sym typeface="Arial"/>
              </a:defRPr>
            </a:lvl1pPr>
          </a:lstStyle>
          <a:p>
            <a:pPr/>
            <a:r>
              <a:t>100 %</a:t>
            </a:r>
          </a:p>
        </p:txBody>
      </p:sp>
      <p:sp>
        <p:nvSpPr>
          <p:cNvPr id="413" name="Linie"/>
          <p:cNvSpPr/>
          <p:nvPr/>
        </p:nvSpPr>
        <p:spPr>
          <a:xfrm>
            <a:off x="5043511" y="7120231"/>
            <a:ext cx="5809315" cy="1"/>
          </a:xfrm>
          <a:prstGeom prst="line">
            <a:avLst/>
          </a:prstGeom>
          <a:ln w="50800">
            <a:solidFill>
              <a:srgbClr val="CAEAE8"/>
            </a:solidFill>
            <a:miter lim="400000"/>
          </a:ln>
        </p:spPr>
        <p:txBody>
          <a:bodyPr lIns="65023" tIns="65023" rIns="65023" bIns="65023"/>
          <a:lstStyle/>
          <a:p>
            <a:pPr defTabSz="1300480">
              <a:defRPr>
                <a:solidFill>
                  <a:srgbClr val="262626"/>
                </a:solidFill>
                <a:latin typeface="Arial"/>
                <a:ea typeface="Arial"/>
                <a:cs typeface="Arial"/>
                <a:sym typeface="Arial"/>
              </a:defRPr>
            </a:pPr>
          </a:p>
        </p:txBody>
      </p:sp>
      <p:sp>
        <p:nvSpPr>
          <p:cNvPr id="414" name="Pfeil"/>
          <p:cNvSpPr/>
          <p:nvPr/>
        </p:nvSpPr>
        <p:spPr>
          <a:xfrm rot="5400000">
            <a:off x="8267447" y="6977054"/>
            <a:ext cx="344810" cy="286143"/>
          </a:xfrm>
          <a:prstGeom prst="rightArrow">
            <a:avLst>
              <a:gd name="adj1" fmla="val 24090"/>
              <a:gd name="adj2" fmla="val 120503"/>
            </a:avLst>
          </a:prstGeom>
          <a:solidFill>
            <a:schemeClr val="accent5">
              <a:hueOff val="-326855"/>
              <a:satOff val="32847"/>
              <a:lumOff val="-6386"/>
            </a:schemeClr>
          </a:solidFill>
          <a:ln w="12700">
            <a:miter lim="400000"/>
          </a:ln>
        </p:spPr>
        <p:txBody>
          <a:bodyPr lIns="65023" tIns="65023" rIns="65023" bIns="65023" anchor="ctr"/>
          <a:lstStyle/>
          <a:p>
            <a:pPr marR="57799" defTabSz="1300480">
              <a:lnSpc>
                <a:spcPct val="120000"/>
              </a:lnSpc>
              <a:defRPr b="1">
                <a:solidFill>
                  <a:srgbClr val="FFFFFF"/>
                </a:solidFill>
                <a:uFill>
                  <a:solidFill>
                    <a:srgbClr val="FFFFFF"/>
                  </a:solidFill>
                </a:uFill>
                <a:latin typeface="Arial"/>
                <a:ea typeface="Arial"/>
                <a:cs typeface="Arial"/>
                <a:sym typeface="Arial"/>
              </a:defRPr>
            </a:pPr>
          </a:p>
        </p:txBody>
      </p:sp>
      <p:sp>
        <p:nvSpPr>
          <p:cNvPr id="415" name="Häufigkeit"/>
          <p:cNvSpPr txBox="1"/>
          <p:nvPr/>
        </p:nvSpPr>
        <p:spPr>
          <a:xfrm>
            <a:off x="1227113" y="1741387"/>
            <a:ext cx="1470478" cy="470701"/>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a:solidFill>
                  <a:srgbClr val="262626"/>
                </a:solidFill>
                <a:latin typeface="Arial"/>
                <a:ea typeface="Arial"/>
                <a:cs typeface="Arial"/>
                <a:sym typeface="Arial"/>
              </a:defRPr>
            </a:lvl1pPr>
          </a:lstStyle>
          <a:p>
            <a:pPr/>
            <a:r>
              <a:t>Häufigkeit</a:t>
            </a:r>
          </a:p>
        </p:txBody>
      </p:sp>
      <p:sp>
        <p:nvSpPr>
          <p:cNvPr id="416" name="Intensität"/>
          <p:cNvSpPr txBox="1"/>
          <p:nvPr/>
        </p:nvSpPr>
        <p:spPr>
          <a:xfrm>
            <a:off x="1227380" y="2560678"/>
            <a:ext cx="1436695" cy="470701"/>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a:solidFill>
                  <a:srgbClr val="262626"/>
                </a:solidFill>
                <a:latin typeface="Arial"/>
                <a:ea typeface="Arial"/>
                <a:cs typeface="Arial"/>
                <a:sym typeface="Arial"/>
              </a:defRPr>
            </a:lvl1pPr>
          </a:lstStyle>
          <a:p>
            <a:pPr/>
            <a:r>
              <a:t>Intensität </a:t>
            </a:r>
          </a:p>
        </p:txBody>
      </p:sp>
      <p:sp>
        <p:nvSpPr>
          <p:cNvPr id="417" name="Wahrscheinlichkeit"/>
          <p:cNvSpPr txBox="1"/>
          <p:nvPr/>
        </p:nvSpPr>
        <p:spPr>
          <a:xfrm>
            <a:off x="1227113" y="3456738"/>
            <a:ext cx="2644881" cy="470701"/>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a:solidFill>
                  <a:srgbClr val="262626"/>
                </a:solidFill>
                <a:latin typeface="Arial"/>
                <a:ea typeface="Arial"/>
                <a:cs typeface="Arial"/>
                <a:sym typeface="Arial"/>
              </a:defRPr>
            </a:lvl1pPr>
          </a:lstStyle>
          <a:p>
            <a:pPr/>
            <a:r>
              <a:t>Wahrscheinlichkeit</a:t>
            </a:r>
          </a:p>
        </p:txBody>
      </p:sp>
      <p:sp>
        <p:nvSpPr>
          <p:cNvPr id="418" name="Bewertung"/>
          <p:cNvSpPr txBox="1"/>
          <p:nvPr/>
        </p:nvSpPr>
        <p:spPr>
          <a:xfrm>
            <a:off x="1227113" y="4301671"/>
            <a:ext cx="1572277" cy="470701"/>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a:solidFill>
                  <a:srgbClr val="262626"/>
                </a:solidFill>
                <a:latin typeface="Arial"/>
                <a:ea typeface="Arial"/>
                <a:cs typeface="Arial"/>
                <a:sym typeface="Arial"/>
              </a:defRPr>
            </a:lvl1pPr>
          </a:lstStyle>
          <a:p>
            <a:pPr/>
            <a:r>
              <a:t>Bewertung</a:t>
            </a:r>
          </a:p>
        </p:txBody>
      </p:sp>
      <p:sp>
        <p:nvSpPr>
          <p:cNvPr id="419" name="Symbolskala"/>
          <p:cNvSpPr txBox="1"/>
          <p:nvPr/>
        </p:nvSpPr>
        <p:spPr>
          <a:xfrm>
            <a:off x="1227113" y="5151831"/>
            <a:ext cx="1842995" cy="470701"/>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a:solidFill>
                  <a:srgbClr val="262626"/>
                </a:solidFill>
                <a:latin typeface="Arial"/>
                <a:ea typeface="Arial"/>
                <a:cs typeface="Arial"/>
                <a:sym typeface="Arial"/>
              </a:defRPr>
            </a:lvl1pPr>
          </a:lstStyle>
          <a:p>
            <a:pPr/>
            <a:r>
              <a:t>Symbolskala</a:t>
            </a:r>
          </a:p>
        </p:txBody>
      </p:sp>
      <p:sp>
        <p:nvSpPr>
          <p:cNvPr id="420" name="unipolar sprachlich"/>
          <p:cNvSpPr txBox="1"/>
          <p:nvPr/>
        </p:nvSpPr>
        <p:spPr>
          <a:xfrm>
            <a:off x="1227113" y="5940254"/>
            <a:ext cx="2656490" cy="470701"/>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a:solidFill>
                  <a:srgbClr val="262626"/>
                </a:solidFill>
                <a:latin typeface="Arial"/>
                <a:ea typeface="Arial"/>
                <a:cs typeface="Arial"/>
                <a:sym typeface="Arial"/>
              </a:defRPr>
            </a:lvl1pPr>
          </a:lstStyle>
          <a:p>
            <a:pPr/>
            <a:r>
              <a:t>unipolar sprachlich</a:t>
            </a:r>
          </a:p>
        </p:txBody>
      </p:sp>
      <p:sp>
        <p:nvSpPr>
          <p:cNvPr id="421" name="unipolar Regler"/>
          <p:cNvSpPr txBox="1"/>
          <p:nvPr/>
        </p:nvSpPr>
        <p:spPr>
          <a:xfrm>
            <a:off x="1227113" y="6759545"/>
            <a:ext cx="2182174" cy="470701"/>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a:solidFill>
                  <a:srgbClr val="262626"/>
                </a:solidFill>
                <a:latin typeface="Arial"/>
                <a:ea typeface="Arial"/>
                <a:cs typeface="Arial"/>
                <a:sym typeface="Arial"/>
              </a:defRPr>
            </a:lvl1pPr>
          </a:lstStyle>
          <a:p>
            <a:pPr/>
            <a:r>
              <a:t>unipolar Regler</a:t>
            </a:r>
          </a:p>
        </p:txBody>
      </p:sp>
      <p:sp>
        <p:nvSpPr>
          <p:cNvPr id="422" name="bipolar sprachlich"/>
          <p:cNvSpPr txBox="1"/>
          <p:nvPr/>
        </p:nvSpPr>
        <p:spPr>
          <a:xfrm>
            <a:off x="1227113" y="7712115"/>
            <a:ext cx="2486974" cy="470701"/>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a:solidFill>
                  <a:srgbClr val="262626"/>
                </a:solidFill>
                <a:latin typeface="Arial"/>
                <a:ea typeface="Arial"/>
                <a:cs typeface="Arial"/>
                <a:sym typeface="Arial"/>
              </a:defRPr>
            </a:lvl1pPr>
          </a:lstStyle>
          <a:p>
            <a:pPr/>
            <a:r>
              <a:t>bipolar sprachlich</a:t>
            </a:r>
          </a:p>
        </p:txBody>
      </p:sp>
      <p:sp>
        <p:nvSpPr>
          <p:cNvPr id="423" name="bipolar mit Ankern"/>
          <p:cNvSpPr txBox="1"/>
          <p:nvPr/>
        </p:nvSpPr>
        <p:spPr>
          <a:xfrm>
            <a:off x="1227113" y="8736229"/>
            <a:ext cx="2554840" cy="470701"/>
          </a:xfrm>
          <a:prstGeom prst="rect">
            <a:avLst/>
          </a:prstGeom>
          <a:ln w="12700">
            <a:miter lim="400000"/>
          </a:ln>
          <a:effectLst>
            <a:outerShdw sx="100000" sy="100000" kx="0" ky="0" algn="b" rotWithShape="0" blurRad="139700" dist="50800" dir="8100000">
              <a:srgbClr val="000000">
                <a:alpha val="30000"/>
              </a:srgbClr>
            </a:outerShdw>
          </a:effectLst>
          <a:extLst>
            <a:ext uri="{C572A759-6A51-4108-AA02-DFA0A04FC94B}">
              <ma14:wrappingTextBoxFlag xmlns:ma14="http://schemas.microsoft.com/office/mac/drawingml/2011/main" val="1"/>
            </a:ext>
          </a:extLst>
        </p:spPr>
        <p:txBody>
          <a:bodyPr wrap="none" lIns="51199" tIns="51199" rIns="51199" bIns="51199">
            <a:spAutoFit/>
          </a:bodyPr>
          <a:lstStyle>
            <a:lvl1pPr algn="just" defTabSz="1300480">
              <a:spcBef>
                <a:spcPts val="800"/>
              </a:spcBef>
              <a:defRPr>
                <a:solidFill>
                  <a:srgbClr val="262626"/>
                </a:solidFill>
                <a:latin typeface="Arial"/>
                <a:ea typeface="Arial"/>
                <a:cs typeface="Arial"/>
                <a:sym typeface="Arial"/>
              </a:defRPr>
            </a:lvl1pPr>
          </a:lstStyle>
          <a:p>
            <a:pPr/>
            <a:r>
              <a:t>bipolar mit Ankern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Foliennummernplatzhalter 4"/>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8" name="Skalenniveau"/>
          <p:cNvSpPr txBox="1"/>
          <p:nvPr>
            <p:ph type="body" idx="22"/>
          </p:nvPr>
        </p:nvSpPr>
        <p:spPr>
          <a:prstGeom prst="rect">
            <a:avLst/>
          </a:prstGeom>
        </p:spPr>
        <p:txBody>
          <a:bodyPr/>
          <a:lstStyle/>
          <a:p>
            <a:pPr/>
            <a:r>
              <a:t>Skalenniveau</a:t>
            </a:r>
          </a:p>
        </p:txBody>
      </p:sp>
      <p:graphicFrame>
        <p:nvGraphicFramePr>
          <p:cNvPr id="429" name="Tabelle"/>
          <p:cNvGraphicFramePr/>
          <p:nvPr/>
        </p:nvGraphicFramePr>
        <p:xfrm>
          <a:off x="558736" y="2756307"/>
          <a:ext cx="9294033" cy="5877870"/>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054158"/>
                <a:gridCol w="2905271"/>
                <a:gridCol w="807343"/>
                <a:gridCol w="723900"/>
                <a:gridCol w="774700"/>
                <a:gridCol w="927100"/>
              </a:tblGrid>
              <a:tr h="456749">
                <a:tc>
                  <a:txBody>
                    <a:bodyPr/>
                    <a:lstStyle/>
                    <a:p>
                      <a:pPr algn="l">
                        <a:defRPr b="0" sz="1800">
                          <a:solidFill>
                            <a:srgbClr val="000000"/>
                          </a:solidFill>
                        </a:defRPr>
                      </a:pPr>
                      <a:r>
                        <a:rPr b="1" i="1" sz="2400">
                          <a:solidFill>
                            <a:srgbClr val="FFFFFF"/>
                          </a:solidFill>
                          <a:latin typeface="Arial"/>
                          <a:ea typeface="Arial"/>
                          <a:cs typeface="Arial"/>
                        </a:rPr>
                        <a:t>Nr</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defRPr b="0" sz="1800">
                          <a:solidFill>
                            <a:srgbClr val="000000"/>
                          </a:solidFill>
                        </a:defRPr>
                      </a:pPr>
                      <a:r>
                        <a:rPr b="1" i="1" sz="2400">
                          <a:solidFill>
                            <a:srgbClr val="FFFFFF"/>
                          </a:solidFill>
                          <a:latin typeface="Arial"/>
                          <a:ea typeface="Arial"/>
                          <a:cs typeface="Arial"/>
                        </a:rPr>
                        <a:t>Merkmal</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defRPr b="0" sz="1800">
                          <a:solidFill>
                            <a:srgbClr val="000000"/>
                          </a:solidFill>
                        </a:defRPr>
                      </a:pPr>
                      <a:r>
                        <a:rPr sz="1400">
                          <a:solidFill>
                            <a:srgbClr val="FFFFFF"/>
                          </a:solidFill>
                          <a:latin typeface="Arial"/>
                          <a:ea typeface="Arial"/>
                          <a:cs typeface="Arial"/>
                        </a:rPr>
                        <a:t>Nominal</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defRPr b="0" sz="1800">
                          <a:solidFill>
                            <a:srgbClr val="000000"/>
                          </a:solidFill>
                        </a:defRPr>
                      </a:pPr>
                      <a:r>
                        <a:rPr sz="1400">
                          <a:solidFill>
                            <a:srgbClr val="FFFFFF"/>
                          </a:solidFill>
                          <a:latin typeface="Arial"/>
                          <a:ea typeface="Arial"/>
                          <a:cs typeface="Arial"/>
                        </a:rPr>
                        <a:t>Ordinal</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defRPr b="0" sz="1800">
                          <a:solidFill>
                            <a:srgbClr val="000000"/>
                          </a:solidFill>
                        </a:defRPr>
                      </a:pPr>
                      <a:r>
                        <a:rPr sz="1400">
                          <a:solidFill>
                            <a:srgbClr val="FFFFFF"/>
                          </a:solidFill>
                          <a:latin typeface="Arial"/>
                          <a:ea typeface="Arial"/>
                          <a:cs typeface="Arial"/>
                        </a:rPr>
                        <a:t>Intervall</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c>
                  <a:txBody>
                    <a:bodyPr/>
                    <a:lstStyle/>
                    <a:p>
                      <a:pPr algn="l">
                        <a:defRPr b="0" sz="1800">
                          <a:solidFill>
                            <a:srgbClr val="000000"/>
                          </a:solidFill>
                        </a:defRPr>
                      </a:pPr>
                      <a:r>
                        <a:rPr sz="1400">
                          <a:solidFill>
                            <a:srgbClr val="FFFFFF"/>
                          </a:solidFill>
                          <a:latin typeface="Arial"/>
                          <a:ea typeface="Arial"/>
                          <a:cs typeface="Arial"/>
                        </a:rPr>
                        <a:t>Verhältnis</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38100">
                      <a:solidFill>
                        <a:srgbClr val="FFFFFF"/>
                      </a:solidFill>
                      <a:bevel/>
                    </a:lnB>
                    <a:solidFill>
                      <a:schemeClr val="accent1"/>
                    </a:solidFill>
                  </a:tcPr>
                </a:tc>
              </a:tr>
              <a:tr h="456749">
                <a:tc>
                  <a:txBody>
                    <a:bodyPr/>
                    <a:lstStyle/>
                    <a:p>
                      <a:pPr algn="l">
                        <a:defRPr b="0" sz="1800">
                          <a:solidFill>
                            <a:srgbClr val="000000"/>
                          </a:solidFill>
                        </a:defRPr>
                      </a:pPr>
                      <a:r>
                        <a:rPr b="1" i="1" sz="2400">
                          <a:solidFill>
                            <a:srgbClr val="FFFFFF"/>
                          </a:solidFill>
                          <a:latin typeface="Arial"/>
                          <a:ea typeface="Arial"/>
                          <a:cs typeface="Arial"/>
                        </a:rPr>
                        <a:t>1</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chemeClr val="accent1"/>
                    </a:solidFill>
                  </a:tcPr>
                </a:tc>
                <a:tc>
                  <a:txBody>
                    <a:bodyPr/>
                    <a:lstStyle/>
                    <a:p>
                      <a:pPr algn="l">
                        <a:defRPr sz="1800"/>
                      </a:pPr>
                      <a:r>
                        <a:rPr sz="2400">
                          <a:solidFill>
                            <a:srgbClr val="262626"/>
                          </a:solidFill>
                          <a:latin typeface="Arial"/>
                          <a:ea typeface="Arial"/>
                          <a:cs typeface="Arial"/>
                        </a:rPr>
                        <a:t>Jahreszahl (AD)</a:t>
                      </a: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38100">
                      <a:solidFill>
                        <a:srgbClr val="FFFFFF"/>
                      </a:solidFill>
                      <a:bevel/>
                    </a:lnT>
                    <a:lnB w="12700">
                      <a:solidFill>
                        <a:srgbClr val="FFFFFF"/>
                      </a:solidFill>
                      <a:bevel/>
                    </a:lnB>
                    <a:solidFill>
                      <a:srgbClr val="D4D6D9"/>
                    </a:solidFill>
                  </a:tcPr>
                </a:tc>
              </a:tr>
              <a:tr h="456749">
                <a:tc>
                  <a:txBody>
                    <a:bodyPr/>
                    <a:lstStyle/>
                    <a:p>
                      <a:pPr algn="l">
                        <a:defRPr b="0" sz="1800">
                          <a:solidFill>
                            <a:srgbClr val="000000"/>
                          </a:solidFill>
                        </a:defRPr>
                      </a:pPr>
                      <a:r>
                        <a:rPr b="1" i="1" sz="2400">
                          <a:solidFill>
                            <a:srgbClr val="FFFFFF"/>
                          </a:solidFill>
                          <a:latin typeface="Arial"/>
                          <a:ea typeface="Arial"/>
                          <a:cs typeface="Arial"/>
                        </a:rPr>
                        <a:t>2</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defRPr sz="1800"/>
                      </a:pPr>
                      <a:r>
                        <a:rPr sz="2400">
                          <a:solidFill>
                            <a:srgbClr val="262626"/>
                          </a:solidFill>
                          <a:latin typeface="Arial"/>
                          <a:ea typeface="Arial"/>
                          <a:cs typeface="Arial"/>
                        </a:rPr>
                        <a:t>Körpergewicht</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r>
              <a:tr h="456749">
                <a:tc>
                  <a:txBody>
                    <a:bodyPr/>
                    <a:lstStyle/>
                    <a:p>
                      <a:pPr algn="l">
                        <a:defRPr b="0" sz="1800">
                          <a:solidFill>
                            <a:srgbClr val="000000"/>
                          </a:solidFill>
                        </a:defRPr>
                      </a:pPr>
                      <a:r>
                        <a:rPr b="1" i="1" sz="2400">
                          <a:solidFill>
                            <a:srgbClr val="FFFFFF"/>
                          </a:solidFill>
                          <a:latin typeface="Arial"/>
                          <a:ea typeface="Arial"/>
                          <a:cs typeface="Arial"/>
                        </a:rPr>
                        <a:t>3</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defRPr sz="2400">
                          <a:solidFill>
                            <a:srgbClr val="262626"/>
                          </a:solidFill>
                          <a:latin typeface="Arial"/>
                          <a:ea typeface="Arial"/>
                          <a:cs typeface="Arial"/>
                        </a:defRPr>
                      </a:pPr>
                      <a:r>
                        <a:t>Temperatur (°C)</a:t>
                      </a:r>
                    </a:p>
                    <a:p>
                      <a:pPr algn="l">
                        <a:defRPr sz="2400">
                          <a:solidFill>
                            <a:srgbClr val="262626"/>
                          </a:solidFill>
                          <a:latin typeface="Arial"/>
                          <a:ea typeface="Arial"/>
                          <a:cs typeface="Arial"/>
                        </a:defRPr>
                      </a:pPr>
                      <a:r>
                        <a:rPr u="sng">
                          <a:solidFill>
                            <a:srgbClr val="0070C0"/>
                          </a:solidFill>
                          <a:uFill>
                            <a:solidFill>
                              <a:srgbClr val="0070C0"/>
                            </a:solidFill>
                          </a:uFill>
                          <a:hlinkClick r:id="rId3" invalidUrl="" action="" tgtFrame="" tooltip="" history="1" highlightClick="0" endSnd="0"/>
                        </a:rPr>
                        <a:t>https://b.socrative.com/login/student/</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r>
              <a:tr h="456749">
                <a:tc>
                  <a:txBody>
                    <a:bodyPr/>
                    <a:lstStyle/>
                    <a:p>
                      <a:pPr algn="l">
                        <a:defRPr b="0" sz="1800">
                          <a:solidFill>
                            <a:srgbClr val="000000"/>
                          </a:solidFill>
                        </a:defRPr>
                      </a:pPr>
                      <a:r>
                        <a:rPr b="1" i="1" sz="2400">
                          <a:solidFill>
                            <a:srgbClr val="FFFFFF"/>
                          </a:solidFill>
                          <a:latin typeface="Arial"/>
                          <a:ea typeface="Arial"/>
                          <a:cs typeface="Arial"/>
                        </a:rPr>
                        <a:t>4</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defRPr sz="1800"/>
                      </a:pPr>
                      <a:r>
                        <a:rPr sz="2400">
                          <a:solidFill>
                            <a:srgbClr val="262626"/>
                          </a:solidFill>
                          <a:latin typeface="Arial"/>
                          <a:ea typeface="Arial"/>
                          <a:cs typeface="Arial"/>
                        </a:rPr>
                        <a:t>Hobbies</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r>
              <a:tr h="456749">
                <a:tc>
                  <a:txBody>
                    <a:bodyPr/>
                    <a:lstStyle/>
                    <a:p>
                      <a:pPr algn="l">
                        <a:defRPr b="0" sz="1800">
                          <a:solidFill>
                            <a:srgbClr val="000000"/>
                          </a:solidFill>
                        </a:defRPr>
                      </a:pPr>
                      <a:r>
                        <a:rPr b="1" i="1" sz="2400">
                          <a:solidFill>
                            <a:srgbClr val="FFFFFF"/>
                          </a:solidFill>
                          <a:latin typeface="Arial"/>
                          <a:ea typeface="Arial"/>
                          <a:cs typeface="Arial"/>
                        </a:rPr>
                        <a:t>5</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defRPr sz="1800"/>
                      </a:pPr>
                      <a:r>
                        <a:rPr sz="2400">
                          <a:solidFill>
                            <a:srgbClr val="262626"/>
                          </a:solidFill>
                          <a:latin typeface="Arial"/>
                          <a:ea typeface="Arial"/>
                          <a:cs typeface="Arial"/>
                        </a:rPr>
                        <a:t>Lieblingsfarbe(n)</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r>
              <a:tr h="456749">
                <a:tc>
                  <a:txBody>
                    <a:bodyPr/>
                    <a:lstStyle/>
                    <a:p>
                      <a:pPr algn="l">
                        <a:defRPr b="0" sz="1800">
                          <a:solidFill>
                            <a:srgbClr val="000000"/>
                          </a:solidFill>
                        </a:defRPr>
                      </a:pPr>
                      <a:r>
                        <a:rPr b="1" i="1" sz="2400">
                          <a:solidFill>
                            <a:srgbClr val="FFFFFF"/>
                          </a:solidFill>
                          <a:latin typeface="Arial"/>
                          <a:ea typeface="Arial"/>
                          <a:cs typeface="Arial"/>
                        </a:rPr>
                        <a:t>6</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defRPr sz="1800"/>
                      </a:pPr>
                      <a:r>
                        <a:rPr sz="2400">
                          <a:solidFill>
                            <a:srgbClr val="262626"/>
                          </a:solidFill>
                          <a:latin typeface="Arial"/>
                          <a:ea typeface="Arial"/>
                          <a:cs typeface="Arial"/>
                        </a:rPr>
                        <a:t>Schulnoten</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r>
              <a:tr h="456749">
                <a:tc>
                  <a:txBody>
                    <a:bodyPr/>
                    <a:lstStyle/>
                    <a:p>
                      <a:pPr algn="l">
                        <a:defRPr b="0" sz="1800">
                          <a:solidFill>
                            <a:srgbClr val="000000"/>
                          </a:solidFill>
                        </a:defRPr>
                      </a:pPr>
                      <a:r>
                        <a:rPr b="1" i="1" sz="2400">
                          <a:solidFill>
                            <a:srgbClr val="FFFFFF"/>
                          </a:solidFill>
                          <a:latin typeface="Arial"/>
                          <a:ea typeface="Arial"/>
                          <a:cs typeface="Arial"/>
                        </a:rPr>
                        <a:t>7</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defRPr sz="1800"/>
                      </a:pPr>
                      <a:r>
                        <a:rPr sz="2400">
                          <a:solidFill>
                            <a:srgbClr val="262626"/>
                          </a:solidFill>
                          <a:latin typeface="Arial"/>
                          <a:ea typeface="Arial"/>
                          <a:cs typeface="Arial"/>
                        </a:rPr>
                        <a:t>Blutalkoholgehalt</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r>
              <a:tr h="456749">
                <a:tc>
                  <a:txBody>
                    <a:bodyPr/>
                    <a:lstStyle/>
                    <a:p>
                      <a:pPr algn="l">
                        <a:defRPr b="0" sz="1800">
                          <a:solidFill>
                            <a:srgbClr val="000000"/>
                          </a:solidFill>
                        </a:defRPr>
                      </a:pPr>
                      <a:r>
                        <a:rPr b="1" i="1" sz="2400">
                          <a:solidFill>
                            <a:srgbClr val="FFFFFF"/>
                          </a:solidFill>
                          <a:latin typeface="Arial"/>
                          <a:ea typeface="Arial"/>
                          <a:cs typeface="Arial"/>
                        </a:rPr>
                        <a:t>8</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defRPr sz="1800"/>
                      </a:pPr>
                      <a:r>
                        <a:rPr sz="2400">
                          <a:solidFill>
                            <a:srgbClr val="262626"/>
                          </a:solidFill>
                          <a:latin typeface="Arial"/>
                          <a:ea typeface="Arial"/>
                          <a:cs typeface="Arial"/>
                        </a:rPr>
                        <a:t>Sterne-Wertung</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r>
              <a:tr h="456749">
                <a:tc>
                  <a:txBody>
                    <a:bodyPr/>
                    <a:lstStyle/>
                    <a:p>
                      <a:pPr algn="l">
                        <a:defRPr b="0" sz="1800">
                          <a:solidFill>
                            <a:srgbClr val="000000"/>
                          </a:solidFill>
                        </a:defRPr>
                      </a:pPr>
                      <a:r>
                        <a:rPr b="1" i="1" sz="2400">
                          <a:solidFill>
                            <a:srgbClr val="FFFFFF"/>
                          </a:solidFill>
                          <a:latin typeface="Arial"/>
                          <a:ea typeface="Arial"/>
                          <a:cs typeface="Arial"/>
                        </a:rPr>
                        <a:t>9</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defRPr sz="1800"/>
                      </a:pPr>
                      <a:r>
                        <a:rPr sz="2400">
                          <a:solidFill>
                            <a:srgbClr val="262626"/>
                          </a:solidFill>
                          <a:latin typeface="Arial"/>
                          <a:ea typeface="Arial"/>
                          <a:cs typeface="Arial"/>
                        </a:rPr>
                        <a:t>IQ</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r>
              <a:tr h="456749">
                <a:tc>
                  <a:txBody>
                    <a:bodyPr/>
                    <a:lstStyle/>
                    <a:p>
                      <a:pPr algn="l">
                        <a:defRPr b="0" sz="1800">
                          <a:solidFill>
                            <a:srgbClr val="000000"/>
                          </a:solidFill>
                        </a:defRPr>
                      </a:pPr>
                      <a:r>
                        <a:rPr b="1" i="1" sz="2400">
                          <a:solidFill>
                            <a:srgbClr val="FFFFFF"/>
                          </a:solidFill>
                          <a:latin typeface="Arial"/>
                          <a:ea typeface="Arial"/>
                          <a:cs typeface="Arial"/>
                        </a:rPr>
                        <a:t>10</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defRPr sz="1800"/>
                      </a:pPr>
                      <a:r>
                        <a:rPr sz="2400">
                          <a:solidFill>
                            <a:srgbClr val="262626"/>
                          </a:solidFill>
                          <a:latin typeface="Arial"/>
                          <a:ea typeface="Arial"/>
                          <a:cs typeface="Arial"/>
                        </a:rPr>
                        <a:t>Anzahl der Autos</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EBECED"/>
                    </a:solidFill>
                  </a:tcPr>
                </a:tc>
              </a:tr>
              <a:tr h="840928">
                <a:tc>
                  <a:txBody>
                    <a:bodyPr/>
                    <a:lstStyle/>
                    <a:p>
                      <a:pPr algn="l">
                        <a:defRPr b="0" sz="1800">
                          <a:solidFill>
                            <a:srgbClr val="000000"/>
                          </a:solidFill>
                        </a:defRPr>
                      </a:pPr>
                      <a:r>
                        <a:rPr b="1" i="1" sz="2400">
                          <a:solidFill>
                            <a:srgbClr val="FFFFFF"/>
                          </a:solidFill>
                          <a:latin typeface="Arial"/>
                          <a:ea typeface="Arial"/>
                          <a:cs typeface="Arial"/>
                        </a:rPr>
                        <a:t>11</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chemeClr val="accent1"/>
                    </a:solidFill>
                  </a:tcPr>
                </a:tc>
                <a:tc>
                  <a:txBody>
                    <a:bodyPr/>
                    <a:lstStyle/>
                    <a:p>
                      <a:pPr algn="l">
                        <a:defRPr sz="1800"/>
                      </a:pPr>
                      <a:r>
                        <a:rPr sz="2400">
                          <a:solidFill>
                            <a:srgbClr val="262626"/>
                          </a:solidFill>
                          <a:latin typeface="Arial"/>
                          <a:ea typeface="Arial"/>
                          <a:cs typeface="Arial"/>
                        </a:rPr>
                        <a:t>Anzahl der gewählten Optionen</a:t>
                      </a: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c>
                  <a:txBody>
                    <a:bodyPr/>
                    <a:lstStyle/>
                    <a:p>
                      <a:pPr algn="l">
                        <a:defRPr>
                          <a:solidFill>
                            <a:srgbClr val="262626"/>
                          </a:solidFill>
                          <a:latin typeface="Arial"/>
                          <a:ea typeface="Arial"/>
                          <a:cs typeface="Arial"/>
                        </a:defRPr>
                      </a:pPr>
                    </a:p>
                  </a:txBody>
                  <a:tcPr marL="63500" marR="63500" marT="63500" marB="63500" anchor="t" anchorCtr="0" horzOverflow="overflow">
                    <a:lnL w="12700">
                      <a:solidFill>
                        <a:srgbClr val="FFFFFF"/>
                      </a:solidFill>
                      <a:bevel/>
                    </a:lnL>
                    <a:lnR w="12700">
                      <a:solidFill>
                        <a:srgbClr val="FFFFFF"/>
                      </a:solidFill>
                      <a:bevel/>
                    </a:lnR>
                    <a:lnT w="12700">
                      <a:solidFill>
                        <a:srgbClr val="FFFFFF"/>
                      </a:solidFill>
                      <a:bevel/>
                    </a:lnT>
                    <a:lnB w="12700">
                      <a:solidFill>
                        <a:srgbClr val="FFFFFF"/>
                      </a:solidFill>
                      <a:bevel/>
                    </a:lnB>
                    <a:solidFill>
                      <a:srgbClr val="D4D6D9"/>
                    </a:solidFill>
                  </a:tcPr>
                </a:tc>
              </a:tr>
            </a:tbl>
          </a:graphicData>
        </a:graphic>
      </p:graphicFrame>
      <p:sp>
        <p:nvSpPr>
          <p:cNvPr id="430" name="https://b.socrative.com/login/student/"/>
          <p:cNvSpPr txBox="1"/>
          <p:nvPr/>
        </p:nvSpPr>
        <p:spPr>
          <a:xfrm>
            <a:off x="8065754" y="4288880"/>
            <a:ext cx="4335857" cy="413840"/>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a:spcBef>
                <a:spcPts val="600"/>
              </a:spcBef>
              <a:defRPr sz="2000">
                <a:latin typeface="Arial"/>
                <a:ea typeface="Arial"/>
                <a:cs typeface="Arial"/>
                <a:sym typeface="Arial"/>
              </a:defRPr>
            </a:pPr>
            <a:r>
              <a:rPr u="sng">
                <a:solidFill>
                  <a:srgbClr val="0070C0"/>
                </a:solidFill>
                <a:uFill>
                  <a:solidFill>
                    <a:srgbClr val="0070C0"/>
                  </a:solidFill>
                </a:uFill>
                <a:hlinkClick r:id="rId3" invalidUrl="" action="" tgtFrame="" tooltip="" history="1" highlightClick="0" endSnd="0"/>
              </a:rPr>
              <a:t>https://b.socrative.com/login/student/</a:t>
            </a:r>
            <a:r>
              <a:t> </a:t>
            </a:r>
          </a:p>
        </p:txBody>
      </p:sp>
      <p:sp>
        <p:nvSpPr>
          <p:cNvPr id="431" name="Zugang zur Umfrage:">
            <a:hlinkClick r:id="rId3" invalidUrl="" action="" tgtFrame="" tooltip="" history="1" highlightClick="0" endSnd="0"/>
          </p:cNvPr>
          <p:cNvSpPr/>
          <p:nvPr/>
        </p:nvSpPr>
        <p:spPr>
          <a:xfrm>
            <a:off x="9029700" y="2684218"/>
            <a:ext cx="2407965" cy="1270001"/>
          </a:xfrm>
          <a:prstGeom prst="roundRect">
            <a:avLst>
              <a:gd name="adj" fmla="val 15000"/>
            </a:avLst>
          </a:prstGeom>
          <a:solidFill>
            <a:srgbClr val="CAEAE8"/>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defRPr>
                <a:solidFill>
                  <a:srgbClr val="262626"/>
                </a:solidFill>
                <a:latin typeface="Arial"/>
                <a:ea typeface="Arial"/>
                <a:cs typeface="Arial"/>
                <a:sym typeface="Arial"/>
              </a:defRPr>
            </a:lvl1pPr>
          </a:lstStyle>
          <a:p>
            <a:pPr/>
            <a:r>
              <a:t>Zugang zur Umfrage:</a:t>
            </a:r>
          </a:p>
        </p:txBody>
      </p:sp>
      <p:sp>
        <p:nvSpPr>
          <p:cNvPr id="432" name="MSMPU7G"/>
          <p:cNvSpPr txBox="1"/>
          <p:nvPr/>
        </p:nvSpPr>
        <p:spPr>
          <a:xfrm>
            <a:off x="9263324" y="7748371"/>
            <a:ext cx="1940717" cy="993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457200">
              <a:lnSpc>
                <a:spcPts val="5100"/>
              </a:lnSpc>
              <a:defRPr b="1" sz="2800" u="sng">
                <a:solidFill>
                  <a:srgbClr val="555555"/>
                </a:solidFill>
                <a:uFill>
                  <a:solidFill>
                    <a:srgbClr val="0070C0"/>
                  </a:solidFill>
                </a:uFill>
                <a:latin typeface="Helvetica"/>
                <a:ea typeface="Helvetica"/>
                <a:cs typeface="Helvetica"/>
                <a:sym typeface="Helvetica"/>
              </a:defRPr>
            </a:lvl1pPr>
          </a:lstStyle>
          <a:p>
            <a:pPr/>
            <a:r>
              <a:t>MSMPU7G</a:t>
            </a:r>
          </a:p>
        </p:txBody>
      </p:sp>
      <p:pic>
        <p:nvPicPr>
          <p:cNvPr id="433" name="Bild" descr="Bild"/>
          <p:cNvPicPr>
            <a:picLocks noChangeAspect="1"/>
          </p:cNvPicPr>
          <p:nvPr/>
        </p:nvPicPr>
        <p:blipFill>
          <a:blip r:embed="rId4">
            <a:extLst/>
          </a:blip>
          <a:stretch>
            <a:fillRect/>
          </a:stretch>
        </p:blipFill>
        <p:spPr>
          <a:xfrm>
            <a:off x="9285942" y="6063482"/>
            <a:ext cx="1895481" cy="698620"/>
          </a:xfrm>
          <a:prstGeom prst="rect">
            <a:avLst/>
          </a:prstGeom>
          <a:ln w="12700">
            <a:miter lim="400000"/>
          </a:ln>
        </p:spPr>
      </p:pic>
      <p:sp>
        <p:nvSpPr>
          <p:cNvPr id="434" name="ID des Klassenzimmers:"/>
          <p:cNvSpPr txBox="1"/>
          <p:nvPr/>
        </p:nvSpPr>
        <p:spPr>
          <a:xfrm>
            <a:off x="9365267" y="7222580"/>
            <a:ext cx="2881062" cy="413840"/>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spcBef>
                <a:spcPts val="600"/>
              </a:spcBef>
              <a:defRPr sz="2000">
                <a:latin typeface="Arial"/>
                <a:ea typeface="Arial"/>
                <a:cs typeface="Arial"/>
                <a:sym typeface="Arial"/>
              </a:defRPr>
            </a:lvl1pPr>
          </a:lstStyle>
          <a:p>
            <a:pPr/>
            <a:r>
              <a:t>ID des Klassenzimmers:</a:t>
            </a:r>
          </a:p>
        </p:txBody>
      </p:sp>
      <p:sp>
        <p:nvSpPr>
          <p:cNvPr id="435" name="Kreuzen Sie an, welches Skalenniveau die folgenden Konstrukte haben:"/>
          <p:cNvSpPr txBox="1"/>
          <p:nvPr/>
        </p:nvSpPr>
        <p:spPr>
          <a:xfrm>
            <a:off x="365688" y="1863907"/>
            <a:ext cx="8754142"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127000" marR="127000" algn="l" defTabSz="1300480">
              <a:spcBef>
                <a:spcPts val="1000"/>
              </a:spcBef>
            </a:lvl1pPr>
          </a:lstStyle>
          <a:p>
            <a:pPr/>
            <a:r>
              <a:t>Kreuzen Sie an, welches Skalenniveau die folgenden Konstrukte haben:</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0" name="Axiome der Messfehlertheorie (klassische Testtheorie)"/>
          <p:cNvSpPr txBox="1"/>
          <p:nvPr>
            <p:ph type="body" idx="21"/>
          </p:nvPr>
        </p:nvSpPr>
        <p:spPr>
          <a:prstGeom prst="rect">
            <a:avLst/>
          </a:prstGeom>
        </p:spPr>
        <p:txBody>
          <a:bodyPr/>
          <a:lstStyle>
            <a:lvl1pPr marL="120650" marR="120650" indent="120650" defTabSz="1235455">
              <a:defRPr sz="5890"/>
            </a:lvl1pPr>
          </a:lstStyle>
          <a:p>
            <a:pPr/>
            <a:r>
              <a:t>Axiome der Messfehlertheorie (klassische Testtheorie)</a:t>
            </a:r>
          </a:p>
        </p:txBody>
      </p:sp>
      <p:sp>
        <p:nvSpPr>
          <p:cNvPr id="441" name="Gleichung"/>
          <p:cNvSpPr txBox="1"/>
          <p:nvPr/>
        </p:nvSpPr>
        <p:spPr>
          <a:xfrm>
            <a:off x="2984217" y="2474219"/>
            <a:ext cx="6724885" cy="4073361"/>
          </a:xfrm>
          <a:prstGeom prst="rect">
            <a:avLst/>
          </a:prstGeom>
          <a:ln w="12700">
            <a:miter lim="400000"/>
          </a:ln>
        </p:spPr>
        <p:txBody>
          <a:bodyPr wrap="none" lIns="0" tIns="0" rIns="0" bIns="0">
            <a:spAutoFit/>
          </a:bodyPr>
          <a:lstStyle/>
          <a:p>
            <a:pPr algn="l" latinLnBrk="1">
              <a:defRPr sz="1800"/>
            </a:pPr>
            <a14:m>
              <m:oMathPara>
                <m:oMathParaPr>
                  <m:jc m:val="centerGroup"/>
                </m:oMathParaPr>
                <m:oMath>
                  <m:m>
                    <m:mPr>
                      <m:ctrlPr>
                        <a:rPr xmlns:a="http://schemas.openxmlformats.org/drawingml/2006/main" sz="4300" i="1">
                          <a:solidFill>
                            <a:srgbClr val="000000"/>
                          </a:solidFill>
                          <a:latin typeface="Cambria Math" panose="02040503050406030204" pitchFamily="18" charset="0"/>
                        </a:rPr>
                      </m:ctrlPr>
                      <m:baseJc m:val="center"/>
                      <m:plcHide m:val="on"/>
                      <m:mcs>
                        <m:mc>
                          <m:mcPr>
                            <m:count m:val="2"/>
                            <m:mcJc m:val="center"/>
                          </m:mcPr>
                        </m:mc>
                      </m:mcs>
                    </m:mPr>
                    <m:mr>
                      <m:e>
                        <m:r>
                          <a:rPr xmlns:a="http://schemas.openxmlformats.org/drawingml/2006/main" sz="4300" i="1">
                            <a:solidFill>
                              <a:srgbClr val="000000"/>
                            </a:solidFill>
                            <a:latin typeface="Cambria Math" panose="02040503050406030204" pitchFamily="18" charset="0"/>
                          </a:rPr>
                          <m:t>X</m:t>
                        </m:r>
                      </m:e>
                      <m:e>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E</m:t>
                        </m:r>
                      </m:e>
                    </m:mr>
                    <m:mr>
                      <m:e>
                        <m:r>
                          <a:rPr xmlns:a="http://schemas.openxmlformats.org/drawingml/2006/main" sz="4300" i="1">
                            <a:solidFill>
                              <a:srgbClr val="000000"/>
                            </a:solidFill>
                            <a:latin typeface="Cambria Math" panose="02040503050406030204" pitchFamily="18" charset="0"/>
                          </a:rPr>
                          <m:t>V</m:t>
                        </m:r>
                        <m:r>
                          <a:rPr xmlns:a="http://schemas.openxmlformats.org/drawingml/2006/main" sz="4300" i="1">
                            <a:solidFill>
                              <a:srgbClr val="000000"/>
                            </a:solidFill>
                            <a:latin typeface="Cambria Math" panose="02040503050406030204" pitchFamily="18" charset="0"/>
                          </a:rPr>
                          <m:t>a</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X</m:t>
                        </m:r>
                        <m:r>
                          <a:rPr xmlns:a="http://schemas.openxmlformats.org/drawingml/2006/main" sz="4300" i="1">
                            <a:solidFill>
                              <a:srgbClr val="000000"/>
                            </a:solidFill>
                            <a:latin typeface="Cambria Math" panose="02040503050406030204" pitchFamily="18" charset="0"/>
                          </a:rPr>
                          <m:t>)</m:t>
                        </m:r>
                      </m:e>
                      <m:e>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V</m:t>
                        </m:r>
                        <m:r>
                          <a:rPr xmlns:a="http://schemas.openxmlformats.org/drawingml/2006/main" sz="4300" i="1">
                            <a:solidFill>
                              <a:srgbClr val="000000"/>
                            </a:solidFill>
                            <a:latin typeface="Cambria Math" panose="02040503050406030204" pitchFamily="18" charset="0"/>
                          </a:rPr>
                          <m:t>a</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E</m:t>
                        </m:r>
                        <m:r>
                          <a:rPr xmlns:a="http://schemas.openxmlformats.org/drawingml/2006/main" sz="4300" i="1">
                            <a:solidFill>
                              <a:srgbClr val="000000"/>
                            </a:solidFill>
                            <a:latin typeface="Cambria Math" panose="02040503050406030204" pitchFamily="18" charset="0"/>
                          </a:rPr>
                          <m:t>)</m:t>
                        </m:r>
                      </m:e>
                    </m:mr>
                    <m:mr>
                      <m:e>
                        <m:r>
                          <a:rPr xmlns:a="http://schemas.openxmlformats.org/drawingml/2006/main" sz="4300" i="1">
                            <a:solidFill>
                              <a:srgbClr val="000000"/>
                            </a:solidFill>
                            <a:latin typeface="Cambria Math" panose="02040503050406030204" pitchFamily="18" charset="0"/>
                          </a:rPr>
                          <m:t>K</m:t>
                        </m:r>
                        <m:r>
                          <a:rPr xmlns:a="http://schemas.openxmlformats.org/drawingml/2006/main" sz="4300" i="1">
                            <a:solidFill>
                              <a:srgbClr val="000000"/>
                            </a:solidFill>
                            <a:latin typeface="Cambria Math" panose="02040503050406030204" pitchFamily="18" charset="0"/>
                          </a:rPr>
                          <m:t>o</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E</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T</m:t>
                        </m:r>
                        <m:r>
                          <a:rPr xmlns:a="http://schemas.openxmlformats.org/drawingml/2006/main" sz="4300" i="1">
                            <a:solidFill>
                              <a:srgbClr val="000000"/>
                            </a:solidFill>
                            <a:latin typeface="Cambria Math" panose="02040503050406030204" pitchFamily="18" charset="0"/>
                          </a:rPr>
                          <m:t>)</m:t>
                        </m:r>
                      </m:e>
                      <m:e>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0</m:t>
                        </m:r>
                      </m:e>
                    </m:mr>
                    <m:mr>
                      <m:e>
                        <m:r>
                          <a:rPr xmlns:a="http://schemas.openxmlformats.org/drawingml/2006/main" sz="4300" i="1">
                            <a:solidFill>
                              <a:srgbClr val="000000"/>
                            </a:solidFill>
                            <a:latin typeface="Cambria Math" panose="02040503050406030204" pitchFamily="18" charset="0"/>
                          </a:rPr>
                          <m:t>E</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w</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E</m:t>
                        </m:r>
                        <m:r>
                          <a:rPr xmlns:a="http://schemas.openxmlformats.org/drawingml/2006/main" sz="4300" i="1">
                            <a:solidFill>
                              <a:srgbClr val="000000"/>
                            </a:solidFill>
                            <a:latin typeface="Cambria Math" panose="02040503050406030204" pitchFamily="18" charset="0"/>
                          </a:rPr>
                          <m:t>)</m:t>
                        </m:r>
                      </m:e>
                      <m:e>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0</m:t>
                        </m:r>
                      </m:e>
                    </m:mr>
                    <m:mr>
                      <m:e>
                        <m:r>
                          <a:rPr xmlns:a="http://schemas.openxmlformats.org/drawingml/2006/main" sz="4300" i="1">
                            <a:solidFill>
                              <a:srgbClr val="000000"/>
                            </a:solidFill>
                            <a:latin typeface="Cambria Math" panose="02040503050406030204" pitchFamily="18" charset="0"/>
                          </a:rPr>
                          <m:t>E</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w</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X</m:t>
                        </m:r>
                        <m:r>
                          <a:rPr xmlns:a="http://schemas.openxmlformats.org/drawingml/2006/main" sz="4300" i="1">
                            <a:solidFill>
                              <a:srgbClr val="000000"/>
                            </a:solidFill>
                            <a:latin typeface="Cambria Math" panose="02040503050406030204" pitchFamily="18" charset="0"/>
                          </a:rPr>
                          <m:t>)</m:t>
                        </m:r>
                      </m:e>
                      <m:e>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T</m:t>
                        </m:r>
                      </m:e>
                    </m:mr>
                    <m:mr>
                      <m:e>
                        <m:r>
                          <a:rPr xmlns:a="http://schemas.openxmlformats.org/drawingml/2006/main" sz="4300" i="1">
                            <a:solidFill>
                              <a:srgbClr val="000000"/>
                            </a:solidFill>
                            <a:latin typeface="Cambria Math" panose="02040503050406030204" pitchFamily="18" charset="0"/>
                          </a:rPr>
                          <m:t>V</m:t>
                        </m:r>
                        <m:r>
                          <a:rPr xmlns:a="http://schemas.openxmlformats.org/drawingml/2006/main" sz="4300" i="1">
                            <a:solidFill>
                              <a:srgbClr val="000000"/>
                            </a:solidFill>
                            <a:latin typeface="Cambria Math" panose="02040503050406030204" pitchFamily="18" charset="0"/>
                          </a:rPr>
                          <m:t>a</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X</m:t>
                        </m:r>
                        <m:r>
                          <a:rPr xmlns:a="http://schemas.openxmlformats.org/drawingml/2006/main" sz="4300" i="1">
                            <a:solidFill>
                              <a:srgbClr val="000000"/>
                            </a:solidFill>
                            <a:latin typeface="Cambria Math" panose="02040503050406030204" pitchFamily="18" charset="0"/>
                          </a:rPr>
                          <m:t>)</m:t>
                        </m:r>
                      </m:e>
                      <m:e>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V</m:t>
                        </m:r>
                        <m:r>
                          <a:rPr xmlns:a="http://schemas.openxmlformats.org/drawingml/2006/main" sz="4300" i="1">
                            <a:solidFill>
                              <a:srgbClr val="000000"/>
                            </a:solidFill>
                            <a:latin typeface="Cambria Math" panose="02040503050406030204" pitchFamily="18" charset="0"/>
                          </a:rPr>
                          <m:t>a</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V</m:t>
                        </m:r>
                        <m:r>
                          <a:rPr xmlns:a="http://schemas.openxmlformats.org/drawingml/2006/main" sz="4300" i="1">
                            <a:solidFill>
                              <a:srgbClr val="000000"/>
                            </a:solidFill>
                            <a:latin typeface="Cambria Math" panose="02040503050406030204" pitchFamily="18" charset="0"/>
                          </a:rPr>
                          <m:t>a</m:t>
                        </m:r>
                        <m:r>
                          <a:rPr xmlns:a="http://schemas.openxmlformats.org/drawingml/2006/main" sz="4300" i="1">
                            <a:solidFill>
                              <a:srgbClr val="000000"/>
                            </a:solidFill>
                            <a:latin typeface="Cambria Math" panose="02040503050406030204" pitchFamily="18" charset="0"/>
                          </a:rPr>
                          <m:t>r</m:t>
                        </m:r>
                        <m:r>
                          <a:rPr xmlns:a="http://schemas.openxmlformats.org/drawingml/2006/main" sz="4300" i="1">
                            <a:solidFill>
                              <a:srgbClr val="000000"/>
                            </a:solidFill>
                            <a:latin typeface="Cambria Math" panose="02040503050406030204" pitchFamily="18" charset="0"/>
                          </a:rPr>
                          <m:t>(</m:t>
                        </m:r>
                        <m:r>
                          <a:rPr xmlns:a="http://schemas.openxmlformats.org/drawingml/2006/main" sz="4300" i="1">
                            <a:solidFill>
                              <a:srgbClr val="000000"/>
                            </a:solidFill>
                            <a:latin typeface="Cambria Math" panose="02040503050406030204" pitchFamily="18" charset="0"/>
                          </a:rPr>
                          <m:t>E</m:t>
                        </m:r>
                        <m:r>
                          <a:rPr xmlns:a="http://schemas.openxmlformats.org/drawingml/2006/main" sz="4300" i="1">
                            <a:solidFill>
                              <a:srgbClr val="000000"/>
                            </a:solidFill>
                            <a:latin typeface="Cambria Math" panose="02040503050406030204" pitchFamily="18" charset="0"/>
                          </a:rPr>
                          <m:t>)</m:t>
                        </m:r>
                      </m:e>
                    </m:mr>
                  </m:m>
                </m:oMath>
              </m:oMathPara>
            </a14:m>
            <a:endParaRPr sz="4300"/>
          </a:p>
        </p:txBody>
      </p:sp>
      <p:sp>
        <p:nvSpPr>
          <p:cNvPr id="442" name="X = Messwert…"/>
          <p:cNvSpPr txBox="1"/>
          <p:nvPr/>
        </p:nvSpPr>
        <p:spPr>
          <a:xfrm>
            <a:off x="596769" y="7248138"/>
            <a:ext cx="4255019" cy="2263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a:r>
              <a:t>X = Messwert</a:t>
            </a:r>
          </a:p>
          <a:p>
            <a:pPr algn="l"/>
            <a:r>
              <a:t>T = wahrer Wert</a:t>
            </a:r>
          </a:p>
          <a:p>
            <a:pPr algn="l"/>
            <a:r>
              <a:t>E = Messfehler</a:t>
            </a:r>
          </a:p>
          <a:p>
            <a:pPr algn="l"/>
            <a:r>
              <a:t>Korr = Korrelation</a:t>
            </a:r>
          </a:p>
          <a:p>
            <a:pPr algn="l"/>
            <a:r>
              <a:t>Erw = Erwartungswert (Mittelwert)</a:t>
            </a:r>
          </a:p>
          <a:p>
            <a:pPr algn="l"/>
            <a:r>
              <a:t>Var = Varianz </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
        <p:nvSpPr>
          <p:cNvPr id="445" name="Wo finde ich Tests? Welche darf ich wie benutzen?"/>
          <p:cNvSpPr txBox="1"/>
          <p:nvPr>
            <p:ph type="body" idx="21"/>
          </p:nvPr>
        </p:nvSpPr>
        <p:spPr>
          <a:prstGeom prst="rect">
            <a:avLst/>
          </a:prstGeom>
        </p:spPr>
        <p:txBody>
          <a:bodyPr/>
          <a:lstStyle/>
          <a:p>
            <a:pPr/>
            <a:r>
              <a:t>Wo finde ich Tests? Welche darf ich wie benutzen?</a:t>
            </a:r>
          </a:p>
        </p:txBody>
      </p:sp>
      <p:sp>
        <p:nvSpPr>
          <p:cNvPr id="446" name="Der Psyndex ist ein Verzeichnis der auf Deutsch publizierten Tests (ca. 7000), davon auch einige zum freien Download…"/>
          <p:cNvSpPr/>
          <p:nvPr/>
        </p:nvSpPr>
        <p:spPr>
          <a:xfrm>
            <a:off x="305899" y="1908792"/>
            <a:ext cx="11826037" cy="4967806"/>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578555" marR="127000" indent="-451555" algn="l" defTabSz="1300480">
              <a:spcBef>
                <a:spcPts val="1000"/>
              </a:spcBef>
              <a:buClr>
                <a:srgbClr val="02998B"/>
              </a:buClr>
              <a:buSzPct val="125000"/>
              <a:buChar char="▪︎"/>
              <a:defRPr sz="2000"/>
            </a:pPr>
            <a:r>
              <a:rPr>
                <a:latin typeface="Arial"/>
                <a:ea typeface="Arial"/>
                <a:cs typeface="Arial"/>
                <a:sym typeface="Arial"/>
              </a:rPr>
              <a:t>Der </a:t>
            </a:r>
            <a:r>
              <a:rPr u="sng">
                <a:solidFill>
                  <a:srgbClr val="0070C0"/>
                </a:solidFill>
                <a:uFill>
                  <a:solidFill>
                    <a:srgbClr val="0070C0"/>
                  </a:solidFill>
                </a:uFill>
                <a:hlinkClick r:id="rId2" invalidUrl="" action="" tgtFrame="" tooltip="" history="1" highlightClick="0" endSnd="0"/>
              </a:rPr>
              <a:t>Psyndex</a:t>
            </a:r>
            <a:r>
              <a:rPr>
                <a:latin typeface="Arial"/>
                <a:ea typeface="Arial"/>
                <a:cs typeface="Arial"/>
                <a:sym typeface="Arial"/>
              </a:rPr>
              <a:t> ist ein Verzeichnis der auf Deutsch publizierten Tests (ca. 7000), davon auch einige zum freien </a:t>
            </a:r>
            <a:r>
              <a:rPr u="sng">
                <a:solidFill>
                  <a:srgbClr val="0070C0"/>
                </a:solidFill>
                <a:uFill>
                  <a:solidFill>
                    <a:srgbClr val="0070C0"/>
                  </a:solidFill>
                </a:uFill>
                <a:hlinkClick r:id="rId3" invalidUrl="" action="" tgtFrame="" tooltip="" history="1" highlightClick="0" endSnd="0"/>
              </a:rPr>
              <a:t>Download</a:t>
            </a:r>
            <a:r>
              <a:rPr>
                <a:latin typeface="Arial"/>
                <a:ea typeface="Arial"/>
                <a:cs typeface="Arial"/>
                <a:sym typeface="Arial"/>
              </a:rPr>
              <a:t> </a:t>
            </a:r>
            <a:endParaRPr>
              <a:latin typeface="Arial"/>
              <a:ea typeface="Arial"/>
              <a:cs typeface="Arial"/>
              <a:sym typeface="Arial"/>
            </a:endParaRPr>
          </a:p>
          <a:p>
            <a:pPr marL="578555" marR="127000" indent="-451555" algn="l" defTabSz="1300480">
              <a:spcBef>
                <a:spcPts val="1000"/>
              </a:spcBef>
              <a:buClr>
                <a:srgbClr val="02998B"/>
              </a:buClr>
              <a:buSzPct val="125000"/>
              <a:buChar char="▪︎"/>
              <a:defRPr sz="2000"/>
            </a:pPr>
            <a:r>
              <a:rPr u="sng">
                <a:solidFill>
                  <a:srgbClr val="0070C0"/>
                </a:solidFill>
                <a:uFill>
                  <a:solidFill>
                    <a:srgbClr val="0070C0"/>
                  </a:solidFill>
                </a:uFill>
                <a:hlinkClick r:id="rId4" invalidUrl="" action="" tgtFrame="" tooltip="" history="1" highlightClick="0" endSnd="0"/>
              </a:rPr>
              <a:t>Gesis-ZIS</a:t>
            </a:r>
            <a:r>
              <a:rPr>
                <a:latin typeface="Arial"/>
                <a:ea typeface="Arial"/>
                <a:cs typeface="Arial"/>
                <a:sym typeface="Arial"/>
              </a:rPr>
              <a:t>: Hier finden sich eine Anzahl an wissenschaftlich untersuchten Fragebögen, z. B. der </a:t>
            </a:r>
            <a:r>
              <a:rPr u="sng">
                <a:solidFill>
                  <a:srgbClr val="0070C0"/>
                </a:solidFill>
                <a:uFill>
                  <a:solidFill>
                    <a:srgbClr val="0070C0"/>
                  </a:solidFill>
                </a:uFill>
                <a:hlinkClick r:id="rId5" invalidUrl="" action="" tgtFrame="" tooltip="" history="1" highlightClick="0" endSnd="0"/>
              </a:rPr>
              <a:t>BFI-10</a:t>
            </a:r>
            <a:r>
              <a:rPr>
                <a:latin typeface="Arial"/>
                <a:ea typeface="Arial"/>
                <a:cs typeface="Arial"/>
                <a:sym typeface="Arial"/>
              </a:rPr>
              <a:t>, ein Kurz-Fragebogen zu den Big Five mit nur 10 Items</a:t>
            </a:r>
          </a:p>
          <a:p>
            <a:pPr marL="578555" marR="127000" indent="-451555" algn="l" defTabSz="1300480">
              <a:spcBef>
                <a:spcPts val="1000"/>
              </a:spcBef>
              <a:buClr>
                <a:srgbClr val="02998B"/>
              </a:buClr>
              <a:buSzPct val="125000"/>
              <a:buChar char="▪︎"/>
              <a:defRPr sz="2000"/>
            </a:pPr>
            <a:r>
              <a:rPr>
                <a:latin typeface="Arial"/>
                <a:ea typeface="Arial"/>
                <a:cs typeface="Arial"/>
                <a:sym typeface="Arial"/>
              </a:rPr>
              <a:t>Die </a:t>
            </a:r>
            <a:r>
              <a:rPr u="sng">
                <a:solidFill>
                  <a:srgbClr val="0070C0"/>
                </a:solidFill>
                <a:uFill>
                  <a:solidFill>
                    <a:srgbClr val="0070C0"/>
                  </a:solidFill>
                </a:uFill>
                <a:hlinkClick r:id="rId6" invalidUrl="" action="" tgtFrame="" tooltip="" history="1" highlightClick="0" endSnd="0"/>
              </a:rPr>
              <a:t>Hogrefe-Testzentrale</a:t>
            </a:r>
            <a:r>
              <a:rPr>
                <a:latin typeface="Arial"/>
                <a:ea typeface="Arial"/>
                <a:cs typeface="Arial"/>
                <a:sym typeface="Arial"/>
              </a:rPr>
              <a:t> ist der bekannteste </a:t>
            </a:r>
            <a:r>
              <a:rPr i="1">
                <a:latin typeface="Arial"/>
                <a:ea typeface="Arial"/>
                <a:cs typeface="Arial"/>
                <a:sym typeface="Arial"/>
              </a:rPr>
              <a:t>kommerzielle</a:t>
            </a:r>
            <a:r>
              <a:rPr>
                <a:latin typeface="Arial"/>
                <a:ea typeface="Arial"/>
                <a:cs typeface="Arial"/>
                <a:sym typeface="Arial"/>
              </a:rPr>
              <a:t> Anbieter für psychologische Tests in Deutschland.</a:t>
            </a:r>
            <a:endParaRPr>
              <a:latin typeface="Arial"/>
              <a:ea typeface="Arial"/>
              <a:cs typeface="Arial"/>
              <a:sym typeface="Arial"/>
            </a:endParaRPr>
          </a:p>
          <a:p>
            <a:pPr marL="578555" marR="127000" indent="-451555" algn="l" defTabSz="1300480">
              <a:spcBef>
                <a:spcPts val="1000"/>
              </a:spcBef>
              <a:buClr>
                <a:srgbClr val="02998B"/>
              </a:buClr>
              <a:buSzPct val="125000"/>
              <a:buChar char="▪︎"/>
              <a:defRPr sz="2000"/>
            </a:pPr>
            <a:r>
              <a:t>Viele (deutschsprachige) Tests sind in (deutschsprachigen) </a:t>
            </a:r>
            <a:r>
              <a:rPr>
                <a:latin typeface="Roboto Condensed Bold"/>
                <a:ea typeface="Roboto Condensed Bold"/>
                <a:cs typeface="Roboto Condensed Bold"/>
                <a:sym typeface="Roboto Condensed Bold"/>
              </a:rPr>
              <a:t>Fachzeitschriften</a:t>
            </a:r>
            <a:r>
              <a:t> (z. B. </a:t>
            </a:r>
            <a:r>
              <a:rPr u="sng">
                <a:solidFill>
                  <a:srgbClr val="0070C0"/>
                </a:solidFill>
                <a:uFill>
                  <a:solidFill>
                    <a:srgbClr val="0070C0"/>
                  </a:solidFill>
                </a:uFill>
                <a:hlinkClick r:id="rId7" invalidUrl="" action="" tgtFrame="" tooltip="" history="1" highlightClick="0" endSnd="0"/>
              </a:rPr>
              <a:t>Diagnostica</a:t>
            </a:r>
            <a:r>
              <a:t>) publiziert.</a:t>
            </a:r>
          </a:p>
          <a:p>
            <a:pPr marL="578555" marR="127000" indent="-451555" algn="l" defTabSz="1300480">
              <a:spcBef>
                <a:spcPts val="1000"/>
              </a:spcBef>
              <a:buClr>
                <a:srgbClr val="02998B"/>
              </a:buClr>
              <a:buSzPct val="125000"/>
              <a:buChar char="▪︎"/>
              <a:defRPr sz="2000"/>
            </a:pPr>
            <a:r>
              <a:rPr>
                <a:latin typeface="Arial"/>
                <a:ea typeface="Arial"/>
                <a:cs typeface="Arial"/>
                <a:sym typeface="Arial"/>
              </a:rPr>
              <a:t>Oft hilft es, die Autoren anzuschreiben.</a:t>
            </a:r>
          </a:p>
          <a:p>
            <a:pPr marL="578555" marR="127000" indent="-451555" algn="l" defTabSz="1300480">
              <a:spcBef>
                <a:spcPts val="1000"/>
              </a:spcBef>
              <a:buClr>
                <a:srgbClr val="02998B"/>
              </a:buClr>
              <a:buSzPct val="125000"/>
              <a:buChar char="▪︎"/>
              <a:defRPr sz="2000"/>
            </a:pPr>
            <a:r>
              <a:t>Bei </a:t>
            </a:r>
            <a:r>
              <a:rPr u="sng">
                <a:solidFill>
                  <a:srgbClr val="0070C0"/>
                </a:solidFill>
                <a:uFill>
                  <a:solidFill>
                    <a:srgbClr val="0070C0"/>
                  </a:solidFill>
                </a:uFill>
                <a:hlinkClick r:id="rId8" invalidUrl="" action="" tgtFrame="" tooltip="" history="1" highlightClick="0" endSnd="0"/>
              </a:rPr>
              <a:t>Researchgate</a:t>
            </a:r>
            <a:r>
              <a:rPr>
                <a:latin typeface="Arial"/>
                <a:ea typeface="Arial"/>
                <a:cs typeface="Arial"/>
                <a:sym typeface="Arial"/>
              </a:rPr>
              <a:t> (Facebook für Wissenschaftler), </a:t>
            </a:r>
            <a:r>
              <a:rPr u="sng">
                <a:solidFill>
                  <a:srgbClr val="0070C0"/>
                </a:solidFill>
                <a:uFill>
                  <a:solidFill>
                    <a:srgbClr val="0070C0"/>
                  </a:solidFill>
                </a:uFill>
                <a:hlinkClick r:id="rId9" invalidUrl="" action="" tgtFrame="" tooltip="" history="1" highlightClick="0" endSnd="0"/>
              </a:rPr>
              <a:t>OSF</a:t>
            </a:r>
            <a:r>
              <a:rPr>
                <a:latin typeface="Arial"/>
                <a:ea typeface="Arial"/>
                <a:cs typeface="Arial"/>
                <a:sym typeface="Arial"/>
              </a:rPr>
              <a:t> und auf anderen Preprint-Servern sind viele (Preprint-) Paper hochgeladen und kostenlos abrufbar (ggf. Email-Adresse von Hochschule nötig).</a:t>
            </a:r>
            <a:endParaRPr>
              <a:latin typeface="Arial"/>
              <a:ea typeface="Arial"/>
              <a:cs typeface="Arial"/>
              <a:sym typeface="Arial"/>
            </a:endParaRPr>
          </a:p>
          <a:p>
            <a:pPr marL="578555" marR="127000" indent="-451555" algn="l" defTabSz="1300480">
              <a:spcBef>
                <a:spcPts val="1000"/>
              </a:spcBef>
              <a:buClr>
                <a:srgbClr val="02998B"/>
              </a:buClr>
              <a:buSzPct val="125000"/>
              <a:buChar char="▪︎"/>
              <a:defRPr sz="2000"/>
            </a:pPr>
            <a:r>
              <a:rPr>
                <a:latin typeface="Arial"/>
                <a:ea typeface="Arial"/>
                <a:cs typeface="Arial"/>
                <a:sym typeface="Arial"/>
              </a:rPr>
              <a:t>Testotheken der Hochschulen (meist kommerzielle Tests)</a:t>
            </a:r>
            <a:endParaRPr>
              <a:latin typeface="Arial"/>
              <a:ea typeface="Arial"/>
              <a:cs typeface="Arial"/>
              <a:sym typeface="Arial"/>
            </a:endParaRPr>
          </a:p>
          <a:p>
            <a:pPr marL="578555" marR="127000" indent="-451555" algn="l" defTabSz="1300480">
              <a:spcBef>
                <a:spcPts val="1000"/>
              </a:spcBef>
              <a:buClr>
                <a:srgbClr val="02998B"/>
              </a:buClr>
              <a:buSzPct val="125000"/>
              <a:buChar char="▪︎"/>
              <a:defRPr sz="2000"/>
            </a:pPr>
            <a:r>
              <a:rPr u="sng">
                <a:solidFill>
                  <a:srgbClr val="0070C0"/>
                </a:solidFill>
                <a:uFill>
                  <a:solidFill>
                    <a:srgbClr val="0070C0"/>
                  </a:solidFill>
                </a:uFill>
                <a:hlinkClick r:id="rId10" invalidUrl="" action="" tgtFrame="" tooltip="" history="1" highlightClick="0" endSnd="0"/>
              </a:rPr>
              <a:t>Testkuratorium der Deutschen Gesellschaft für Psychologie</a:t>
            </a:r>
          </a:p>
        </p:txBody>
      </p:sp>
      <p:sp>
        <p:nvSpPr>
          <p:cNvPr id="447" name="Kommerzielle Tests müssen von Ihnen käuflich erworben werden oder eine schriftliche Nutzungsgenehmigung durch den Verlag vorliegen, sonst ist die Nutzung nicht erlaubt. Andere, nicht-kommerzielle Tests (z. B. von Gesis) dürfen Sie ohne Rückfrage und ohne"/>
          <p:cNvSpPr txBox="1"/>
          <p:nvPr/>
        </p:nvSpPr>
        <p:spPr>
          <a:xfrm>
            <a:off x="1363412" y="7545242"/>
            <a:ext cx="11488702" cy="129013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lgn="l">
              <a:defRPr sz="2000">
                <a:latin typeface="Arial"/>
                <a:ea typeface="Arial"/>
                <a:cs typeface="Arial"/>
                <a:sym typeface="Arial"/>
              </a:defRPr>
            </a:pPr>
            <a:r>
              <a:t>Kommerzielle Tests müssen von Ihnen käuflich erworben werden oder eine schriftliche Nutzungsgenehmigung durch den Verlag vorliegen, sonst ist die Nutzung </a:t>
            </a:r>
            <a:r>
              <a:rPr i="1"/>
              <a:t>nicht</a:t>
            </a:r>
            <a:r>
              <a:t> erlaubt. Andere, </a:t>
            </a:r>
            <a:r>
              <a:rPr i="1"/>
              <a:t>nicht-kommerzielle</a:t>
            </a:r>
            <a:r>
              <a:t> Tests (z. B. von Gesis) dürfen Sie ohne Rückfrage und ohne Gebühr verwenden. Die Zitationspflicht bleibt davon unberührt.</a:t>
            </a:r>
          </a:p>
        </p:txBody>
      </p:sp>
      <p:sp>
        <p:nvSpPr>
          <p:cNvPr id="448" name="Glocke"/>
          <p:cNvSpPr/>
          <p:nvPr/>
        </p:nvSpPr>
        <p:spPr>
          <a:xfrm>
            <a:off x="405016" y="7907964"/>
            <a:ext cx="808832" cy="8170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03" y="0"/>
                </a:moveTo>
                <a:cubicBezTo>
                  <a:pt x="9575" y="0"/>
                  <a:pt x="9470" y="104"/>
                  <a:pt x="9470" y="231"/>
                </a:cubicBezTo>
                <a:lnTo>
                  <a:pt x="9470" y="1411"/>
                </a:lnTo>
                <a:cubicBezTo>
                  <a:pt x="7726" y="1796"/>
                  <a:pt x="4885" y="3013"/>
                  <a:pt x="4885" y="6864"/>
                </a:cubicBezTo>
                <a:cubicBezTo>
                  <a:pt x="4875" y="6874"/>
                  <a:pt x="4657" y="13994"/>
                  <a:pt x="1736" y="16276"/>
                </a:cubicBezTo>
                <a:cubicBezTo>
                  <a:pt x="1736" y="16276"/>
                  <a:pt x="683" y="17224"/>
                  <a:pt x="0" y="17750"/>
                </a:cubicBezTo>
                <a:lnTo>
                  <a:pt x="0" y="19776"/>
                </a:lnTo>
                <a:lnTo>
                  <a:pt x="8958" y="19776"/>
                </a:lnTo>
                <a:cubicBezTo>
                  <a:pt x="8958" y="20783"/>
                  <a:pt x="9783" y="21600"/>
                  <a:pt x="10800" y="21600"/>
                </a:cubicBezTo>
                <a:cubicBezTo>
                  <a:pt x="11817" y="21600"/>
                  <a:pt x="12642" y="20783"/>
                  <a:pt x="12642" y="19776"/>
                </a:cubicBezTo>
                <a:lnTo>
                  <a:pt x="21600" y="19776"/>
                </a:lnTo>
                <a:lnTo>
                  <a:pt x="21600" y="17750"/>
                </a:lnTo>
                <a:cubicBezTo>
                  <a:pt x="20918" y="17224"/>
                  <a:pt x="19864" y="16276"/>
                  <a:pt x="19864" y="16276"/>
                </a:cubicBezTo>
                <a:cubicBezTo>
                  <a:pt x="16943" y="13994"/>
                  <a:pt x="16725" y="6874"/>
                  <a:pt x="16715" y="6864"/>
                </a:cubicBezTo>
                <a:cubicBezTo>
                  <a:pt x="16715" y="3013"/>
                  <a:pt x="13874" y="1796"/>
                  <a:pt x="12130" y="1411"/>
                </a:cubicBezTo>
                <a:lnTo>
                  <a:pt x="12130" y="231"/>
                </a:lnTo>
                <a:cubicBezTo>
                  <a:pt x="12130" y="104"/>
                  <a:pt x="12025" y="0"/>
                  <a:pt x="11897" y="0"/>
                </a:cubicBezTo>
                <a:lnTo>
                  <a:pt x="9703" y="0"/>
                </a:lnTo>
                <a:close/>
              </a:path>
            </a:pathLst>
          </a:custGeom>
          <a:solidFill>
            <a:srgbClr val="FFFFFF"/>
          </a:solidFill>
          <a:ln w="25400">
            <a:solidFill>
              <a:schemeClr val="accent1"/>
            </a:solidFill>
            <a:bevel/>
          </a:ln>
        </p:spPr>
        <p:txBody>
          <a:bodyPr lIns="65023" tIns="65023" rIns="65023" bIns="65023" anchor="ctr"/>
          <a:lstStyle/>
          <a:p>
            <a:pPr>
              <a:defRPr>
                <a:solidFill>
                  <a:srgbClr val="262626"/>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1" name="Stellen Sie ein Messinstrument Ihrer Wahl vor"/>
          <p:cNvSpPr txBox="1"/>
          <p:nvPr>
            <p:ph type="body" idx="21"/>
          </p:nvPr>
        </p:nvSpPr>
        <p:spPr>
          <a:prstGeom prst="rect">
            <a:avLst/>
          </a:prstGeom>
        </p:spPr>
        <p:txBody>
          <a:bodyPr/>
          <a:lstStyle/>
          <a:p>
            <a:pPr/>
            <a:r>
              <a:t>Stellen Sie ein Messinstrument Ihrer Wahl vor</a:t>
            </a:r>
          </a:p>
        </p:txBody>
      </p:sp>
      <p:sp>
        <p:nvSpPr>
          <p:cNvPr id="452" name="In einem Satz – Was misst der Test?…"/>
          <p:cNvSpPr txBox="1"/>
          <p:nvPr/>
        </p:nvSpPr>
        <p:spPr>
          <a:xfrm>
            <a:off x="360362" y="1912737"/>
            <a:ext cx="11328225" cy="4727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447842" marR="127000" indent="-320842" algn="l" defTabSz="1300480">
              <a:spcBef>
                <a:spcPts val="1000"/>
              </a:spcBef>
              <a:buClr>
                <a:schemeClr val="accent5">
                  <a:hueOff val="-326855"/>
                  <a:satOff val="32847"/>
                  <a:lumOff val="-6386"/>
                </a:schemeClr>
              </a:buClr>
              <a:buSzPct val="100000"/>
              <a:buAutoNum type="arabicPeriod" startAt="1"/>
            </a:pPr>
            <a:r>
              <a:t>In einem Satz </a:t>
            </a:r>
            <a:r>
              <a:rPr sz="2300"/>
              <a:t>– Was misst der Test?</a:t>
            </a:r>
            <a:endParaRPr sz="2300"/>
          </a:p>
          <a:p>
            <a:pPr marL="434473" marR="127000" indent="-307473" algn="l" defTabSz="1300480">
              <a:spcBef>
                <a:spcPts val="1000"/>
              </a:spcBef>
              <a:buClr>
                <a:schemeClr val="accent5">
                  <a:hueOff val="-326855"/>
                  <a:satOff val="32847"/>
                  <a:lumOff val="-6386"/>
                </a:schemeClr>
              </a:buClr>
              <a:buSzPct val="100000"/>
              <a:buAutoNum type="arabicPeriod" startAt="1"/>
            </a:pPr>
            <a:r>
              <a:rPr sz="2300"/>
              <a:t>Was ist die zugrundeliegende Theorie?</a:t>
            </a:r>
            <a:endParaRPr sz="2300"/>
          </a:p>
          <a:p>
            <a:pPr marL="434473" marR="127000" indent="-307473" algn="l" defTabSz="1300480">
              <a:spcBef>
                <a:spcPts val="1000"/>
              </a:spcBef>
              <a:buClr>
                <a:schemeClr val="accent5">
                  <a:hueOff val="-326855"/>
                  <a:satOff val="32847"/>
                  <a:lumOff val="-6386"/>
                </a:schemeClr>
              </a:buClr>
              <a:buSzPct val="100000"/>
              <a:buAutoNum type="arabicPeriod" startAt="1"/>
            </a:pPr>
            <a:r>
              <a:rPr sz="2300"/>
              <a:t>Wie lang ist der Test und ist er in Subskalen (welche?) gegliedert?</a:t>
            </a:r>
            <a:endParaRPr sz="2300"/>
          </a:p>
          <a:p>
            <a:pPr marL="434473" marR="127000" indent="-307473" algn="l" defTabSz="1300480">
              <a:spcBef>
                <a:spcPts val="1000"/>
              </a:spcBef>
              <a:buClr>
                <a:schemeClr val="accent5">
                  <a:hueOff val="-326855"/>
                  <a:satOff val="32847"/>
                  <a:lumOff val="-6386"/>
                </a:schemeClr>
              </a:buClr>
              <a:buSzPct val="100000"/>
              <a:buAutoNum type="arabicPeriod" startAt="1"/>
            </a:pPr>
            <a:r>
              <a:rPr sz="2300"/>
              <a:t>Was ist/sind Beispiel-Item(s)? </a:t>
            </a:r>
            <a:endParaRPr sz="2300"/>
          </a:p>
          <a:p>
            <a:pPr marL="434473" marR="127000" indent="-307473" algn="l" defTabSz="1300480">
              <a:spcBef>
                <a:spcPts val="1000"/>
              </a:spcBef>
              <a:buClr>
                <a:schemeClr val="accent5">
                  <a:hueOff val="-326855"/>
                  <a:satOff val="32847"/>
                  <a:lumOff val="-6386"/>
                </a:schemeClr>
              </a:buClr>
              <a:buSzPct val="100000"/>
              <a:buAutoNum type="arabicPeriod" startAt="1"/>
            </a:pPr>
            <a:r>
              <a:rPr sz="2300"/>
              <a:t>Wie ist es um die Güte bestellt?</a:t>
            </a:r>
            <a:endParaRPr sz="2300"/>
          </a:p>
          <a:p>
            <a:pPr lvl="1" marL="942473" marR="127000" indent="-307473" algn="l" defTabSz="1300480">
              <a:spcBef>
                <a:spcPts val="1000"/>
              </a:spcBef>
              <a:buClr>
                <a:schemeClr val="accent5">
                  <a:hueOff val="-326855"/>
                  <a:satOff val="32847"/>
                  <a:lumOff val="-6386"/>
                </a:schemeClr>
              </a:buClr>
              <a:buSzPct val="100000"/>
              <a:buAutoNum type="arabicPeriod" startAt="1"/>
            </a:pPr>
            <a:r>
              <a:rPr sz="2300"/>
              <a:t>Objektivität</a:t>
            </a:r>
            <a:endParaRPr sz="2300"/>
          </a:p>
          <a:p>
            <a:pPr lvl="1" marL="942473" marR="127000" indent="-307473" algn="l" defTabSz="1300480">
              <a:spcBef>
                <a:spcPts val="1000"/>
              </a:spcBef>
              <a:buClr>
                <a:schemeClr val="accent5">
                  <a:hueOff val="-326855"/>
                  <a:satOff val="32847"/>
                  <a:lumOff val="-6386"/>
                </a:schemeClr>
              </a:buClr>
              <a:buSzPct val="100000"/>
              <a:buAutoNum type="arabicPeriod" startAt="1"/>
            </a:pPr>
            <a:r>
              <a:rPr sz="2300"/>
              <a:t>Reliabilität</a:t>
            </a:r>
            <a:endParaRPr sz="2300"/>
          </a:p>
          <a:p>
            <a:pPr lvl="1" marL="942473" marR="127000" indent="-307473" algn="l" defTabSz="1300480">
              <a:spcBef>
                <a:spcPts val="1000"/>
              </a:spcBef>
              <a:buClr>
                <a:schemeClr val="accent5">
                  <a:hueOff val="-326855"/>
                  <a:satOff val="32847"/>
                  <a:lumOff val="-6386"/>
                </a:schemeClr>
              </a:buClr>
              <a:buSzPct val="100000"/>
              <a:buAutoNum type="arabicPeriod" startAt="1"/>
            </a:pPr>
            <a:r>
              <a:rPr sz="2300"/>
              <a:t>Validität</a:t>
            </a:r>
            <a:endParaRPr sz="2300"/>
          </a:p>
          <a:p>
            <a:pPr lvl="1" marL="942473" marR="127000" indent="-307473" algn="l" defTabSz="1300480">
              <a:spcBef>
                <a:spcPts val="1000"/>
              </a:spcBef>
              <a:buClr>
                <a:schemeClr val="accent5">
                  <a:hueOff val="-326855"/>
                  <a:satOff val="32847"/>
                  <a:lumOff val="-6386"/>
                </a:schemeClr>
              </a:buClr>
              <a:buSzPct val="100000"/>
              <a:buAutoNum type="arabicPeriod" startAt="1"/>
            </a:pPr>
            <a:r>
              <a:rPr sz="2300"/>
              <a:t>Ökonomie (Kürze)</a:t>
            </a:r>
          </a:p>
          <a:p>
            <a:pPr marL="447842" marR="127000" indent="-320842" algn="l" defTabSz="1300480">
              <a:spcBef>
                <a:spcPts val="1000"/>
              </a:spcBef>
              <a:buClr>
                <a:schemeClr val="accent5">
                  <a:hueOff val="-326855"/>
                  <a:satOff val="32847"/>
                  <a:lumOff val="-6386"/>
                </a:schemeClr>
              </a:buClr>
              <a:buSzPct val="100000"/>
              <a:buAutoNum type="arabicPeriod" startAt="1"/>
            </a:pPr>
            <a:r>
              <a:t>Normierung</a:t>
            </a:r>
          </a:p>
        </p:txBody>
      </p:sp>
      <p:sp>
        <p:nvSpPr>
          <p:cNvPr id="453" name="Arbeiten Sie in Kleingruppen.…"/>
          <p:cNvSpPr txBox="1"/>
          <p:nvPr/>
        </p:nvSpPr>
        <p:spPr>
          <a:xfrm>
            <a:off x="214318" y="7686213"/>
            <a:ext cx="9294984" cy="1450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508000" marR="127000" indent="-381000" algn="l" defTabSz="1300480">
              <a:spcBef>
                <a:spcPts val="1000"/>
              </a:spcBef>
              <a:buClr>
                <a:schemeClr val="accent5"/>
              </a:buClr>
              <a:buSzPct val="70000"/>
              <a:buFont typeface="Arial"/>
              <a:buChar char="▶︎"/>
            </a:pPr>
            <a:r>
              <a:t>Arbeiten Sie in Kleingruppen.</a:t>
            </a:r>
          </a:p>
          <a:p>
            <a:pPr marL="508000" marR="127000" indent="-381000" algn="l" defTabSz="1300480">
              <a:spcBef>
                <a:spcPts val="1000"/>
              </a:spcBef>
              <a:buClr>
                <a:schemeClr val="accent5"/>
              </a:buClr>
              <a:buSzPct val="70000"/>
              <a:buFont typeface="Arial"/>
              <a:buChar char="▶︎"/>
            </a:pPr>
            <a:r>
              <a:t>Die Bearbeitungszeit beträgt 15 Min.</a:t>
            </a:r>
          </a:p>
          <a:p>
            <a:pPr marL="508000" marR="127000" indent="-381000" algn="l" defTabSz="1300480">
              <a:spcBef>
                <a:spcPts val="1000"/>
              </a:spcBef>
              <a:buClr>
                <a:schemeClr val="accent5"/>
              </a:buClr>
              <a:buSzPct val="70000"/>
              <a:buFont typeface="Arial"/>
              <a:buChar char="▶︎"/>
            </a:pPr>
            <a:r>
              <a:t>Im Anschluss präsentieren Sie Ihre Beschreibung (mündlich) im Plenum.</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6" name="Machen Sie sich mit einem Test vertraut"/>
          <p:cNvSpPr txBox="1"/>
          <p:nvPr>
            <p:ph type="body" idx="21"/>
          </p:nvPr>
        </p:nvSpPr>
        <p:spPr>
          <a:prstGeom prst="rect">
            <a:avLst/>
          </a:prstGeom>
        </p:spPr>
        <p:txBody>
          <a:bodyPr/>
          <a:lstStyle/>
          <a:p>
            <a:pPr/>
            <a:r>
              <a:t>Machen Sie sich mit einem Test vertraut</a:t>
            </a:r>
          </a:p>
        </p:txBody>
      </p:sp>
      <p:graphicFrame>
        <p:nvGraphicFramePr>
          <p:cNvPr id="457" name="Tabelle"/>
          <p:cNvGraphicFramePr/>
          <p:nvPr/>
        </p:nvGraphicFramePr>
        <p:xfrm>
          <a:off x="617717" y="1983203"/>
          <a:ext cx="11429067" cy="7186193"/>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499378"/>
                <a:gridCol w="1293090"/>
                <a:gridCol w="3636863"/>
                <a:gridCol w="2042337"/>
                <a:gridCol w="3944697"/>
              </a:tblGrid>
              <a:tr h="432883">
                <a:tc>
                  <a:txBody>
                    <a:bodyPr/>
                    <a:lstStyle/>
                    <a:p>
                      <a:pPr algn="ctr">
                        <a:defRPr b="0" sz="1800">
                          <a:solidFill>
                            <a:srgbClr val="000000"/>
                          </a:solidFill>
                        </a:defRPr>
                      </a:pPr>
                      <a:r>
                        <a:rPr b="1" sz="2200">
                          <a:solidFill>
                            <a:srgbClr val="FFFFFF"/>
                          </a:solidFill>
                          <a:sym typeface="Helvetica"/>
                        </a:rPr>
                        <a:t>Nr</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a:defRPr b="0" sz="1800">
                          <a:solidFill>
                            <a:srgbClr val="000000"/>
                          </a:solidFill>
                        </a:defRPr>
                      </a:pPr>
                      <a:r>
                        <a:rPr b="1" sz="2200">
                          <a:solidFill>
                            <a:srgbClr val="FFFFFF"/>
                          </a:solidFill>
                          <a:sym typeface="Helvetica"/>
                        </a:rPr>
                        <a:t>Kürzel</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a:defRPr b="0" sz="1800">
                          <a:solidFill>
                            <a:srgbClr val="000000"/>
                          </a:solidFill>
                        </a:defRPr>
                      </a:pPr>
                      <a:r>
                        <a:rPr b="1" sz="2200">
                          <a:solidFill>
                            <a:srgbClr val="FFFFFF"/>
                          </a:solidFill>
                          <a:sym typeface="Helvetica"/>
                        </a:rPr>
                        <a:t>Name</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a:defRPr b="0" sz="1800">
                          <a:solidFill>
                            <a:srgbClr val="000000"/>
                          </a:solidFill>
                        </a:defRPr>
                      </a:pPr>
                      <a:r>
                        <a:rPr b="1" sz="2200">
                          <a:solidFill>
                            <a:srgbClr val="FFFFFF"/>
                          </a:solidFill>
                          <a:sym typeface="Helvetica"/>
                        </a:rPr>
                        <a:t>Bezugsquelle</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c>
                  <a:txBody>
                    <a:bodyPr/>
                    <a:lstStyle/>
                    <a:p>
                      <a:pPr algn="ctr">
                        <a:defRPr b="0" sz="1800">
                          <a:solidFill>
                            <a:srgbClr val="000000"/>
                          </a:solidFill>
                        </a:defRPr>
                      </a:pPr>
                      <a:r>
                        <a:rPr b="1" sz="2200">
                          <a:solidFill>
                            <a:srgbClr val="FFFFFF"/>
                          </a:solidFill>
                          <a:sym typeface="Helvetica"/>
                        </a:rPr>
                        <a:t>Beschreibung</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767C85"/>
                    </a:solidFill>
                  </a:tcPr>
                </a:tc>
              </a:tr>
              <a:tr h="541103">
                <a:tc>
                  <a:txBody>
                    <a:bodyPr/>
                    <a:lstStyle/>
                    <a:p>
                      <a:pPr algn="ctr">
                        <a:defRPr sz="1800"/>
                      </a:pPr>
                      <a:r>
                        <a:rPr sz="1400">
                          <a:sym typeface="Helvetica Light"/>
                        </a:rPr>
                        <a:t>1</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MAAS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Mindfulness Attention and Awareness Skala</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2" invalidUrl="" action="" tgtFrame="" tooltip="" history="1" highlightClick="0" endSnd="0"/>
                        </a:rPr>
                        <a:t>zpid</a:t>
                      </a:r>
                      <a:r>
                        <a:t>, online, Journal</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Fragebogen zu „mindlessness“ bzw. Achtsamkeit</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401962">
                <a:tc>
                  <a:txBody>
                    <a:bodyPr/>
                    <a:lstStyle/>
                    <a:p>
                      <a:pPr algn="ctr">
                        <a:defRPr sz="1800"/>
                      </a:pPr>
                      <a:r>
                        <a:rPr sz="1400">
                          <a:sym typeface="Helvetica Light"/>
                        </a:rPr>
                        <a:t>2</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BIS/BAS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Behavioral Inhibition/ Activition System FB</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3" invalidUrl="" action="" tgtFrame="" tooltip="" history="1" highlightClick="0" endSnd="0"/>
                        </a:rPr>
                        <a:t>zpid</a:t>
                      </a:r>
                      <a:r>
                        <a:t>, Journal</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Ein alternatives Persönlichkeits-System</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401962">
                <a:tc>
                  <a:txBody>
                    <a:bodyPr/>
                    <a:lstStyle/>
                    <a:p>
                      <a:pPr algn="ctr">
                        <a:defRPr sz="1800"/>
                      </a:pPr>
                      <a:r>
                        <a:rPr sz="1400">
                          <a:sym typeface="Helvetica Light"/>
                        </a:rPr>
                        <a:t>3</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AQ</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Deutscher Aggressionsfragebogen</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4" invalidUrl="" action="" tgtFrame="" tooltip="" history="1" highlightClick="0" endSnd="0"/>
                        </a:rPr>
                        <a:t>gesis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Messung von Aggresison</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541103">
                <a:tc>
                  <a:txBody>
                    <a:bodyPr/>
                    <a:lstStyle/>
                    <a:p>
                      <a:pPr algn="ctr">
                        <a:defRPr sz="1800"/>
                      </a:pPr>
                      <a:r>
                        <a:rPr sz="1400">
                          <a:sym typeface="Helvetica Light"/>
                        </a:rPr>
                        <a:t>4</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B5T</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Big Five Test </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5" invalidUrl="" action="" tgtFrame="" tooltip="" history="1" highlightClick="0" endSnd="0"/>
                        </a:rPr>
                        <a:t>zpid</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Das am besten untersuchte Persönlichkeits-System</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541103">
                <a:tc>
                  <a:txBody>
                    <a:bodyPr/>
                    <a:lstStyle/>
                    <a:p>
                      <a:pPr algn="ctr">
                        <a:defRPr sz="1800"/>
                      </a:pPr>
                      <a:r>
                        <a:rPr sz="1400">
                          <a:sym typeface="Helvetica Light"/>
                        </a:rPr>
                        <a:t>5</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BDI-S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Becks Depressions-Inventar-Simplified</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6" invalidUrl="" action="" tgtFrame="" tooltip="" history="1" highlightClick="0" endSnd="0"/>
                        </a:rPr>
                        <a:t>zpid</a:t>
                      </a:r>
                      <a:r>
                        <a:t>, </a:t>
                      </a:r>
                      <a:r>
                        <a:rPr u="sng">
                          <a:solidFill>
                            <a:srgbClr val="0070C0"/>
                          </a:solidFill>
                          <a:uFill>
                            <a:solidFill>
                              <a:srgbClr val="0070C0"/>
                            </a:solidFill>
                          </a:uFill>
                          <a:hlinkClick r:id="rId5" invalidUrl="" action="" tgtFrame="" tooltip="" history="1" highlightClick="0" endSnd="0"/>
                        </a:rPr>
                        <a:t>ResearchGate</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Einer der bekanntesten Depressions-Tests in vereinfachter Version</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541103">
                <a:tc>
                  <a:txBody>
                    <a:bodyPr/>
                    <a:lstStyle/>
                    <a:p>
                      <a:pPr algn="ctr">
                        <a:defRPr sz="1800"/>
                      </a:pPr>
                      <a:r>
                        <a:rPr sz="1400">
                          <a:sym typeface="Helvetica Light"/>
                        </a:rPr>
                        <a:t>6</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DISG</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Psycholog-Persönlichkeits-System</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Buchhandel</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Einer in der dt. Wirtschaft am häufigsten eingesetzten Verfahren; Qualität zweifelhaft</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401962">
                <a:tc>
                  <a:txBody>
                    <a:bodyPr/>
                    <a:lstStyle/>
                    <a:p>
                      <a:pPr algn="ctr">
                        <a:defRPr sz="1800"/>
                      </a:pPr>
                      <a:r>
                        <a:rPr sz="1400">
                          <a:sym typeface="Helvetica Light"/>
                        </a:rPr>
                        <a:t>7</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EI4</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Emotionale Intelligenz in 4 Bereichen</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7" invalidUrl="" action="" tgtFrame="" tooltip="" history="1" highlightClick="0" endSnd="0"/>
                        </a:rPr>
                        <a:t>Online</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Das „Mode-Thema“ Emotionale Intelligenz</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541103">
                <a:tc>
                  <a:txBody>
                    <a:bodyPr/>
                    <a:lstStyle/>
                    <a:p>
                      <a:pPr algn="ctr">
                        <a:defRPr sz="1800"/>
                      </a:pPr>
                      <a:r>
                        <a:rPr sz="1400">
                          <a:sym typeface="Helvetica Light"/>
                        </a:rPr>
                        <a:t>8</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I8</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Impulsives Verhalten in 8 Items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 invalidUrl="" action="ppaction://hlinkshowjump?jump=nextslide" tgtFrame="" tooltip="" history="1" highlightClick="0" endSnd="0"/>
                        </a:rPr>
                        <a:t>gesis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Impulskontrolle etc. sind zentrale Forschungsthemen im Moment (immer?)</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541103">
                <a:tc>
                  <a:txBody>
                    <a:bodyPr/>
                    <a:lstStyle/>
                    <a:p>
                      <a:pPr algn="ctr">
                        <a:defRPr sz="1800"/>
                      </a:pPr>
                      <a:r>
                        <a:rPr sz="1400">
                          <a:sym typeface="Helvetica Light"/>
                        </a:rPr>
                        <a:t>9</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Pos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Positivitäts-Skala </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8" invalidUrl="" action="" tgtFrame="" tooltip="" history="1" highlightClick="0" endSnd="0"/>
                        </a:rPr>
                        <a:t>Online</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Metakonstrukt zu Wohlbefinden, Optimismus etc.</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401962">
                <a:tc>
                  <a:txBody>
                    <a:bodyPr/>
                    <a:lstStyle/>
                    <a:p>
                      <a:pPr algn="ctr">
                        <a:defRPr sz="1800"/>
                      </a:pPr>
                      <a:r>
                        <a:rPr sz="1400">
                          <a:sym typeface="Helvetica Light"/>
                        </a:rPr>
                        <a:t>10</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SES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Selbstwertkskala</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9" invalidUrl="" action="" tgtFrame="" tooltip="" history="1" highlightClick="0" endSnd="0"/>
                        </a:rPr>
                        <a:t>Researchgate</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Zentrale Persönlichkeitsvariable</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401962">
                <a:tc>
                  <a:txBody>
                    <a:bodyPr/>
                    <a:lstStyle/>
                    <a:p>
                      <a:pPr algn="ctr">
                        <a:defRPr sz="1800"/>
                      </a:pPr>
                      <a:r>
                        <a:rPr sz="1400">
                          <a:sym typeface="Helvetica Light"/>
                        </a:rPr>
                        <a:t>11</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SWE</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Selbstwirksamkeits-Erwartungs-Skala</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10" invalidUrl="" action="" tgtFrame="" tooltip="" history="1" highlightClick="0" endSnd="0"/>
                        </a:rPr>
                        <a:t>zpid</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Zentrale Persönlichkeitsvariable</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541103">
                <a:tc>
                  <a:txBody>
                    <a:bodyPr/>
                    <a:lstStyle/>
                    <a:p>
                      <a:pPr algn="ctr">
                        <a:defRPr sz="1800"/>
                      </a:pPr>
                      <a:r>
                        <a:rPr sz="1400">
                          <a:sym typeface="Helvetica Light"/>
                        </a:rPr>
                        <a:t>12</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AISS-d</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Deutsche Version des Arnett Inventory of Sensation Seeking</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11" invalidUrl="" action="" tgtFrame="" tooltip="" history="1" highlightClick="0" endSnd="0"/>
                        </a:rPr>
                        <a:t>gesis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Warum suchen manche den „Kick“?</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401962">
                <a:tc>
                  <a:txBody>
                    <a:bodyPr/>
                    <a:lstStyle/>
                    <a:p>
                      <a:pPr algn="ctr">
                        <a:defRPr sz="1800"/>
                      </a:pPr>
                      <a:r>
                        <a:rPr sz="1400">
                          <a:sym typeface="Helvetica Light"/>
                        </a:rPr>
                        <a:t>13</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NFA</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Need for Affect</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12" invalidUrl="" action="" tgtFrame="" tooltip="" history="1" highlightClick="0" endSnd="0"/>
                        </a:rPr>
                        <a:t>online</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Some like it hot</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r h="541103">
                <a:tc>
                  <a:txBody>
                    <a:bodyPr/>
                    <a:lstStyle/>
                    <a:p>
                      <a:pPr algn="ctr">
                        <a:defRPr sz="1800"/>
                      </a:pPr>
                      <a:r>
                        <a:rPr sz="1400">
                          <a:sym typeface="Helvetica Light"/>
                        </a:rPr>
                        <a:t>14</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b="1">
                          <a:latin typeface="Helvetica"/>
                          <a:ea typeface="Helvetica"/>
                          <a:cs typeface="Helvetica"/>
                          <a:sym typeface="Helvetica"/>
                        </a:rPr>
                        <a:t>KSA</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Kurzskala Autoritarismus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a:sym typeface="Helvetica Light"/>
                        </a:defRPr>
                      </a:pPr>
                      <a:r>
                        <a:rPr u="sng">
                          <a:solidFill>
                            <a:srgbClr val="0070C0"/>
                          </a:solidFill>
                          <a:uFill>
                            <a:solidFill>
                              <a:srgbClr val="0070C0"/>
                            </a:solidFill>
                          </a:uFill>
                          <a:hlinkClick r:id="rId13" invalidUrl="" action="" tgtFrame="" tooltip="" history="1" highlightClick="0" endSnd="0"/>
                        </a:rPr>
                        <a:t>gesis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c>
                  <a:txBody>
                    <a:bodyPr/>
                    <a:lstStyle/>
                    <a:p>
                      <a:pPr algn="ctr">
                        <a:defRPr sz="1800"/>
                      </a:pPr>
                      <a:r>
                        <a:rPr sz="1400">
                          <a:sym typeface="Helvetica Light"/>
                        </a:rPr>
                        <a:t>Nach einer Hypothese liegt hier die Emfänglichkeit für Faschismus</a:t>
                      </a:r>
                    </a:p>
                  </a:txBody>
                  <a:tcPr marL="50800" marR="50800" marT="50800" marB="50800" anchor="ctr" anchorCtr="0" horzOverflow="overflow">
                    <a:lnL w="12700">
                      <a:solidFill>
                        <a:srgbClr val="FFFFFF"/>
                      </a:solidFill>
                      <a:miter lim="400000"/>
                    </a:lnL>
                    <a:lnR w="12700">
                      <a:solidFill>
                        <a:srgbClr val="FFFFFF"/>
                      </a:solidFill>
                      <a:miter lim="400000"/>
                    </a:lnR>
                    <a:lnT w="12700">
                      <a:solidFill>
                        <a:srgbClr val="FFFFFF"/>
                      </a:solidFill>
                      <a:miter lim="400000"/>
                    </a:lnT>
                    <a:lnB w="12700">
                      <a:solidFill>
                        <a:srgbClr val="FFFFFF"/>
                      </a:solidFill>
                      <a:miter lim="400000"/>
                    </a:lnB>
                    <a:solidFill>
                      <a:srgbClr val="D0D1D2"/>
                    </a:solidFill>
                  </a:tcPr>
                </a:tc>
              </a:tr>
            </a:tbl>
          </a:graphicData>
        </a:graphic>
      </p:graphicFrame>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8" name="Forschungsethik"/>
          <p:cNvSpPr txBox="1"/>
          <p:nvPr>
            <p:ph type="title"/>
          </p:nvPr>
        </p:nvSpPr>
        <p:spPr>
          <a:prstGeom prst="rect">
            <a:avLst/>
          </a:prstGeom>
        </p:spPr>
        <p:txBody>
          <a:bodyPr/>
          <a:lstStyle/>
          <a:p>
            <a:pPr/>
            <a:r>
              <a:t>Operationalisierung</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9" name="Bild" descr="Bild"/>
          <p:cNvPicPr>
            <a:picLocks noChangeAspect="1"/>
          </p:cNvPicPr>
          <p:nvPr/>
        </p:nvPicPr>
        <p:blipFill>
          <a:blip r:embed="rId2">
            <a:extLst/>
          </a:blip>
          <a:stretch>
            <a:fillRect/>
          </a:stretch>
        </p:blipFill>
        <p:spPr>
          <a:xfrm>
            <a:off x="555032" y="3832963"/>
            <a:ext cx="3174917" cy="3174915"/>
          </a:xfrm>
          <a:prstGeom prst="rect">
            <a:avLst/>
          </a:prstGeom>
          <a:ln w="12700">
            <a:miter lim="400000"/>
          </a:ln>
        </p:spPr>
      </p:pic>
      <p:sp>
        <p:nvSpPr>
          <p:cNvPr id="46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1" name="Mitarbeiterbefragung konzipieren"/>
          <p:cNvSpPr txBox="1"/>
          <p:nvPr>
            <p:ph type="body" idx="21"/>
          </p:nvPr>
        </p:nvSpPr>
        <p:spPr>
          <a:prstGeom prst="rect">
            <a:avLst/>
          </a:prstGeom>
        </p:spPr>
        <p:txBody>
          <a:bodyPr/>
          <a:lstStyle/>
          <a:p>
            <a:pPr/>
            <a:r>
              <a:t>Mitarbeiterbefragung konzipieren</a:t>
            </a:r>
          </a:p>
        </p:txBody>
      </p:sp>
      <p:sp>
        <p:nvSpPr>
          <p:cNvPr id="462" name="Als Wirtschaftspsychologe* sind Sie in Ihrer Firma u. a. zuständig für die Mitarbeiterbefragung. Die Geschäftsführung hat Sie beauftragt, ein Konzept für die bald anstehende Befragung der Belegschaft zu erarbeiten. Gleich ist es soweit: Sie sollen Ihr Ko"/>
          <p:cNvSpPr txBox="1"/>
          <p:nvPr/>
        </p:nvSpPr>
        <p:spPr>
          <a:xfrm>
            <a:off x="3639043" y="1873926"/>
            <a:ext cx="8961212" cy="2263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127000" marR="127000" algn="l" defTabSz="1300480">
              <a:spcBef>
                <a:spcPts val="1000"/>
              </a:spcBef>
            </a:lvl1pPr>
          </a:lstStyle>
          <a:p>
            <a:pPr/>
            <a:r>
              <a:t>Als Wirtschaftspsychologe* sind Sie in Ihrer Firma u. a. zuständig für die Mitarbeiterbefragung. Die Geschäftsführung hat Sie beauftragt, ein Konzept für die bald anstehende Befragung der Belegschaft zu erarbeiten. Gleich ist es soweit: Sie sollen Ihr Konzept vorstellen und den Fragen Rede und Antwort stehen. Leider sind einige Mitglieder der Geschäftsführung als recht knurrig und kritisch bekannt …</a:t>
            </a:r>
          </a:p>
        </p:txBody>
      </p:sp>
      <p:sp>
        <p:nvSpPr>
          <p:cNvPr id="463" name="*w/m/d"/>
          <p:cNvSpPr txBox="1"/>
          <p:nvPr/>
        </p:nvSpPr>
        <p:spPr>
          <a:xfrm>
            <a:off x="123260" y="9210961"/>
            <a:ext cx="608506" cy="302864"/>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a:defRPr sz="1200">
                <a:latin typeface="Arial"/>
                <a:ea typeface="Arial"/>
                <a:cs typeface="Arial"/>
                <a:sym typeface="Arial"/>
              </a:defRPr>
            </a:lvl1pPr>
          </a:lstStyle>
          <a:p>
            <a:pPr/>
            <a:r>
              <a:t>*w/m/d</a:t>
            </a:r>
          </a:p>
        </p:txBody>
      </p:sp>
      <p:sp>
        <p:nvSpPr>
          <p:cNvPr id="464" name="Stellen Sie u. a. folgende Aspekte vor:…"/>
          <p:cNvSpPr txBox="1"/>
          <p:nvPr/>
        </p:nvSpPr>
        <p:spPr>
          <a:xfrm>
            <a:off x="3750322" y="4533029"/>
            <a:ext cx="8738653" cy="2898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127000" marR="127000" algn="l" defTabSz="1300480">
              <a:spcBef>
                <a:spcPts val="1000"/>
              </a:spcBef>
            </a:pPr>
            <a:r>
              <a:t>Stellen Sie u. a. folgende Aspekte vor:</a:t>
            </a:r>
          </a:p>
          <a:p>
            <a:pPr marL="508000" marR="127000" indent="-381000" algn="l" defTabSz="1300480">
              <a:spcBef>
                <a:spcPts val="1000"/>
              </a:spcBef>
              <a:buClr>
                <a:schemeClr val="accent5"/>
              </a:buClr>
              <a:buSzPct val="70000"/>
              <a:buFont typeface="Arial"/>
              <a:buChar char="▶︎"/>
            </a:pPr>
            <a:r>
              <a:t>Welche Skalen verwenden Sie? Was wollen Sie messen?</a:t>
            </a:r>
          </a:p>
          <a:p>
            <a:pPr marL="508000" marR="127000" indent="-381000" algn="l" defTabSz="1300480">
              <a:spcBef>
                <a:spcPts val="1000"/>
              </a:spcBef>
              <a:buClr>
                <a:schemeClr val="accent5"/>
              </a:buClr>
              <a:buSzPct val="70000"/>
              <a:buFont typeface="Arial"/>
              <a:buChar char="▶︎"/>
            </a:pPr>
            <a:r>
              <a:t>Welchen Umfang hat die Befragungsbatterie?</a:t>
            </a:r>
          </a:p>
          <a:p>
            <a:pPr marL="508000" marR="127000" indent="-381000" algn="l" defTabSz="1300480">
              <a:spcBef>
                <a:spcPts val="1000"/>
              </a:spcBef>
              <a:buClr>
                <a:schemeClr val="accent5"/>
              </a:buClr>
              <a:buSzPct val="70000"/>
              <a:buFont typeface="Arial"/>
              <a:buChar char="▶︎"/>
            </a:pPr>
            <a:r>
              <a:t>Wie soll die Stichprobe beschaffen sein?</a:t>
            </a:r>
          </a:p>
          <a:p>
            <a:pPr marL="508000" marR="127000" indent="-381000" algn="l" defTabSz="1300480">
              <a:spcBef>
                <a:spcPts val="1000"/>
              </a:spcBef>
              <a:buClr>
                <a:schemeClr val="accent5"/>
              </a:buClr>
              <a:buSzPct val="70000"/>
              <a:buFont typeface="Arial"/>
              <a:buChar char="▶︎"/>
            </a:pPr>
            <a:r>
              <a:t>Wie wollen Sie die Daten auswerten?</a:t>
            </a:r>
          </a:p>
          <a:p>
            <a:pPr marL="508000" marR="127000" indent="-381000" algn="l" defTabSz="1300480">
              <a:spcBef>
                <a:spcPts val="1000"/>
              </a:spcBef>
              <a:buClr>
                <a:schemeClr val="accent5"/>
              </a:buClr>
              <a:buSzPct val="70000"/>
              <a:buFont typeface="Arial"/>
              <a:buChar char="▶︎"/>
            </a:pPr>
            <a:r>
              <a:t>Inwiefern tragen Sie den Belangen des Datenschutzes Rechnung?</a:t>
            </a:r>
          </a:p>
        </p:txBody>
      </p:sp>
      <p:sp>
        <p:nvSpPr>
          <p:cNvPr id="465" name="Zwar weiß ich viel, doch möcht’ ich alles wissen."/>
          <p:cNvSpPr/>
          <p:nvPr/>
        </p:nvSpPr>
        <p:spPr>
          <a:xfrm>
            <a:off x="852262" y="2439835"/>
            <a:ext cx="2027635" cy="160456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76" y="0"/>
                </a:moveTo>
                <a:cubicBezTo>
                  <a:pt x="303" y="0"/>
                  <a:pt x="0" y="383"/>
                  <a:pt x="0" y="855"/>
                </a:cubicBezTo>
                <a:lnTo>
                  <a:pt x="0" y="16241"/>
                </a:lnTo>
                <a:cubicBezTo>
                  <a:pt x="0" y="16714"/>
                  <a:pt x="303" y="17096"/>
                  <a:pt x="676" y="17096"/>
                </a:cubicBezTo>
                <a:lnTo>
                  <a:pt x="14189" y="17096"/>
                </a:lnTo>
                <a:lnTo>
                  <a:pt x="15546" y="21600"/>
                </a:lnTo>
                <a:lnTo>
                  <a:pt x="16899" y="17096"/>
                </a:lnTo>
                <a:lnTo>
                  <a:pt x="20924" y="17096"/>
                </a:lnTo>
                <a:cubicBezTo>
                  <a:pt x="21297" y="17096"/>
                  <a:pt x="21600" y="16714"/>
                  <a:pt x="21600" y="16241"/>
                </a:cubicBezTo>
                <a:lnTo>
                  <a:pt x="21600" y="855"/>
                </a:lnTo>
                <a:cubicBezTo>
                  <a:pt x="21600" y="383"/>
                  <a:pt x="21297" y="0"/>
                  <a:pt x="20924" y="0"/>
                </a:cubicBezTo>
                <a:lnTo>
                  <a:pt x="676" y="0"/>
                </a:lnTo>
                <a:close/>
              </a:path>
            </a:pathLst>
          </a:custGeom>
          <a:solidFill>
            <a:srgbClr val="FFFFFF"/>
          </a:solidFill>
          <a:ln w="25400">
            <a:solidFill>
              <a:schemeClr val="accent1"/>
            </a:solidFill>
            <a:bevel/>
          </a:ln>
          <a:extLst>
            <a:ext uri="{C572A759-6A51-4108-AA02-DFA0A04FC94B}">
              <ma14:wrappingTextBoxFlag xmlns:ma14="http://schemas.microsoft.com/office/mac/drawingml/2011/main" val="1"/>
            </a:ext>
          </a:extLst>
        </p:spPr>
        <p:txBody>
          <a:bodyPr lIns="65023" tIns="65023" rIns="65023" bIns="65023" anchor="ctr"/>
          <a:lstStyle>
            <a:lvl1pPr>
              <a:defRPr sz="1600">
                <a:solidFill>
                  <a:srgbClr val="262626"/>
                </a:solidFill>
                <a:latin typeface="Arial"/>
                <a:ea typeface="Arial"/>
                <a:cs typeface="Arial"/>
                <a:sym typeface="Arial"/>
              </a:defRPr>
            </a:lvl1pPr>
          </a:lstStyle>
          <a:p>
            <a:pPr/>
            <a:r>
              <a:t>Zwar weiß ich viel, doch möcht’ ich alles wissen.</a:t>
            </a:r>
          </a:p>
        </p:txBody>
      </p:sp>
      <p:sp>
        <p:nvSpPr>
          <p:cNvPr id="466" name="Überzeugen Sie die Geschäftsführung von Ihrem Konzept!"/>
          <p:cNvSpPr txBox="1"/>
          <p:nvPr/>
        </p:nvSpPr>
        <p:spPr>
          <a:xfrm>
            <a:off x="291495" y="8207661"/>
            <a:ext cx="7157068" cy="4856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marL="127000" marR="127000" algn="l" defTabSz="1300480">
              <a:spcBef>
                <a:spcPts val="1000"/>
              </a:spcBef>
            </a:lvl1pPr>
          </a:lstStyle>
          <a:p>
            <a:pPr/>
            <a:r>
              <a:t>Überzeugen Sie die Geschäftsführung von Ihrem Konzept!</a:t>
            </a:r>
          </a:p>
        </p:txBody>
      </p:sp>
      <p:sp>
        <p:nvSpPr>
          <p:cNvPr id="467" name="Prof. Dr. I. Ch. Weiß-Ois"/>
          <p:cNvSpPr txBox="1"/>
          <p:nvPr/>
        </p:nvSpPr>
        <p:spPr>
          <a:xfrm>
            <a:off x="659677" y="7091732"/>
            <a:ext cx="2804046" cy="485649"/>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lstStyle>
            <a:lvl1pPr>
              <a:buClr>
                <a:schemeClr val="accent5"/>
              </a:buClr>
              <a:buFont typeface="Arial"/>
              <a:defRPr sz="1800">
                <a:solidFill>
                  <a:srgbClr val="262626"/>
                </a:solidFill>
              </a:defRPr>
            </a:lvl1pPr>
          </a:lstStyle>
          <a:p>
            <a:pPr/>
            <a:r>
              <a:t>F. Eistersack, Chef</a:t>
            </a:r>
          </a:p>
        </p:txBody>
      </p:sp>
      <p:sp>
        <p:nvSpPr>
          <p:cNvPr id="468" name="Quelle"/>
          <p:cNvSpPr txBox="1"/>
          <p:nvPr/>
        </p:nvSpPr>
        <p:spPr>
          <a:xfrm>
            <a:off x="2945768" y="6611741"/>
            <a:ext cx="869138" cy="485649"/>
          </a:xfrm>
          <a:prstGeom prst="rect">
            <a:avLst/>
          </a:prstGeom>
          <a:ln w="12700">
            <a:miter lim="400000"/>
          </a:ln>
          <a:extLst>
            <a:ext uri="{C572A759-6A51-4108-AA02-DFA0A04FC94B}">
              <ma14:wrappingTextBoxFlag xmlns:ma14="http://schemas.microsoft.com/office/mac/drawingml/2011/main" val="1"/>
            </a:ext>
          </a:extLst>
        </p:spPr>
        <p:txBody>
          <a:bodyPr lIns="65022" tIns="65022" rIns="65022" bIns="65022"/>
          <a:lstStyle>
            <a:lvl1pPr algn="l">
              <a:buClr>
                <a:schemeClr val="accent5"/>
              </a:buClr>
              <a:buFont typeface="Arial"/>
              <a:defRPr sz="1800" u="sng">
                <a:solidFill>
                  <a:srgbClr val="0000FF"/>
                </a:solidFill>
                <a:uFill>
                  <a:solidFill>
                    <a:srgbClr val="0000FF"/>
                  </a:solidFill>
                </a:uFill>
                <a:hlinkClick r:id="rId3" invalidUrl="" action="" tgtFrame="" tooltip="" history="1" highlightClick="0" endSnd="0"/>
              </a:defRPr>
            </a:lvl1pPr>
          </a:lstStyle>
          <a:p>
            <a:pPr>
              <a:defRPr>
                <a:solidFill>
                  <a:srgbClr val="0070C0"/>
                </a:solidFill>
                <a:uFill>
                  <a:solidFill>
                    <a:srgbClr val="0070C0"/>
                  </a:solidFill>
                </a:uFill>
              </a:defRPr>
            </a:pPr>
            <a:r>
              <a:rPr>
                <a:solidFill>
                  <a:srgbClr val="0000FF"/>
                </a:solidFill>
                <a:uFill>
                  <a:solidFill>
                    <a:srgbClr val="0000FF"/>
                  </a:solidFill>
                </a:uFill>
                <a:hlinkClick r:id="rId3" invalidUrl="" action="" tgtFrame="" tooltip="" history="1" highlightClick="0" endSnd="0"/>
              </a:rPr>
              <a:t>Quelle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1" name="Selbst gestrickte Fragebögen sind meist problematisch"/>
          <p:cNvSpPr txBox="1"/>
          <p:nvPr>
            <p:ph type="body" idx="21"/>
          </p:nvPr>
        </p:nvSpPr>
        <p:spPr>
          <a:prstGeom prst="rect">
            <a:avLst/>
          </a:prstGeom>
        </p:spPr>
        <p:txBody>
          <a:bodyPr/>
          <a:lstStyle>
            <a:lvl1pPr marL="120650" marR="120650" indent="120650" defTabSz="1235455">
              <a:defRPr sz="5890"/>
            </a:lvl1pPr>
          </a:lstStyle>
          <a:p>
            <a:pPr/>
            <a:r>
              <a:t>Selbst gestrickte Fragebögen sind meist problematisch</a:t>
            </a:r>
          </a:p>
        </p:txBody>
      </p:sp>
      <p:sp>
        <p:nvSpPr>
          <p:cNvPr id="472" name="Verwenden Sie möglichst keine selbst gestrickten Fragebögen/Items für psychologische Konstrukte.…"/>
          <p:cNvSpPr txBox="1"/>
          <p:nvPr>
            <p:ph type="body" idx="22"/>
          </p:nvPr>
        </p:nvSpPr>
        <p:spPr>
          <a:prstGeom prst="rect">
            <a:avLst/>
          </a:prstGeom>
        </p:spPr>
        <p:txBody>
          <a:bodyPr/>
          <a:lstStyle/>
          <a:p>
            <a:pPr marL="467359" marR="116839" indent="-350520" defTabSz="1196441">
              <a:spcBef>
                <a:spcPts val="900"/>
              </a:spcBef>
              <a:defRPr sz="2208"/>
            </a:pPr>
            <a:r>
              <a:t>Verwenden Sie möglichst </a:t>
            </a:r>
            <a:r>
              <a:rPr i="1"/>
              <a:t>keine</a:t>
            </a:r>
            <a:r>
              <a:t> </a:t>
            </a:r>
            <a:r>
              <a:rPr i="1"/>
              <a:t>selbst gestrickten Fragebögen/Items</a:t>
            </a:r>
            <a:r>
              <a:t> für </a:t>
            </a:r>
            <a:r>
              <a:rPr i="1"/>
              <a:t>psychologische Konstrukte. </a:t>
            </a:r>
            <a:endParaRPr i="1"/>
          </a:p>
          <a:p>
            <a:pPr marL="467359" marR="116839" indent="-350520" defTabSz="1196441">
              <a:spcBef>
                <a:spcPts val="900"/>
              </a:spcBef>
              <a:defRPr sz="2208"/>
            </a:pPr>
            <a:r>
              <a:rPr i="1"/>
              <a:t>Gütekriterien</a:t>
            </a:r>
            <a:r>
              <a:t> eines Tests aus selbst gestrickten Items sind </a:t>
            </a:r>
            <a:r>
              <a:rPr i="1"/>
              <a:t>unbekannt </a:t>
            </a:r>
            <a:r>
              <a:t>oder oft</a:t>
            </a:r>
            <a:r>
              <a:rPr i="1"/>
              <a:t> fragwürdig.</a:t>
            </a:r>
          </a:p>
          <a:p>
            <a:pPr marL="467359" marR="116839" indent="-350520" defTabSz="1196441">
              <a:spcBef>
                <a:spcPts val="900"/>
              </a:spcBef>
              <a:defRPr sz="2208"/>
            </a:pPr>
            <a:r>
              <a:t>Verwendet man eigene Messinstrumente (z. B. Fragebögen) so ist man für den Nachweise der Güte selber verantwortlich. Bei publizierten Verfahren kann man sich einfacher auf die Ergebnisse des publizierten Berichts berufen.</a:t>
            </a:r>
          </a:p>
          <a:p>
            <a:pPr marL="467359" marR="116839" indent="-350520" defTabSz="1196441">
              <a:spcBef>
                <a:spcPts val="900"/>
              </a:spcBef>
              <a:defRPr sz="2208"/>
            </a:pPr>
            <a:r>
              <a:t>Es ist z. B. fraglich, ob es sinnvoll/„erlaubt“ ist, einen Mittelwert von selbst gestrickten Items zu bilden: Item 1: „Meine Füße fühlen sich groß an“; Item 2: „Die letzten 10 Filme waren echt cool und die nächsten 10 Songs werden halb-cool sein oder spitze“. Was sagt der Mittelwert dieser beiden Items aus? Schwer zu sagen (nichts?!).</a:t>
            </a:r>
          </a:p>
          <a:p>
            <a:pPr marL="467359" marR="116839" indent="-350520" defTabSz="1196441">
              <a:spcBef>
                <a:spcPts val="900"/>
              </a:spcBef>
              <a:defRPr sz="2208"/>
            </a:pPr>
            <a:r>
              <a:t>Das Item „Ich glaube, ich habe zwei Arme“ wird sehr „leicht“ sein (d.h. hoher Mittelwert); daher wird die Streuung des Items gering sein. Daher wird die Korrelation mit einer anderen Skala gering sein. Das Item hat also kaum Informationswert und ist damit von geringem Wert.</a:t>
            </a:r>
          </a:p>
          <a:p>
            <a:pPr marL="467359" marR="116839" indent="-350520" defTabSz="1196441">
              <a:spcBef>
                <a:spcPts val="900"/>
              </a:spcBef>
              <a:defRPr sz="2208"/>
            </a:pPr>
            <a:r>
              <a:t>Insgesamt ist die Erstellung eines Fragebogens für ein psychologisches Konstrukt ein aufwändiges Unterfangen. In der Regel ist man besser beraten, ein existierendes Verfahren zu suchen/zu verwenden. </a:t>
            </a:r>
          </a:p>
          <a:p>
            <a:pPr marL="467359" marR="116839" indent="-350520" defTabSz="1196441">
              <a:spcBef>
                <a:spcPts val="900"/>
              </a:spcBef>
              <a:defRPr sz="2208"/>
            </a:pPr>
            <a:r>
              <a:t>Nicht-psychologische Variablen bzw. </a:t>
            </a:r>
            <a:r>
              <a:rPr i="1"/>
              <a:t>beobachtbare</a:t>
            </a:r>
            <a:r>
              <a:t> Dinge sind viel einfacher zu verwenden; hier sind selbst gestrickte Verfahren id.R. </a:t>
            </a:r>
            <a:r>
              <a:rPr i="1"/>
              <a:t>kein</a:t>
            </a:r>
            <a:r>
              <a:t> Problem (z. B. „Welche Automarke fahren Sie?“, „Wie viele Facebook-Freunde haben Sie?“, „Wie viele Kinder haben Sie?“)</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5" name="Abschluss"/>
          <p:cNvSpPr txBox="1"/>
          <p:nvPr>
            <p:ph type="title"/>
          </p:nvPr>
        </p:nvSpPr>
        <p:spPr>
          <a:prstGeom prst="rect">
            <a:avLst/>
          </a:prstGeom>
        </p:spPr>
        <p:txBody>
          <a:bodyPr/>
          <a:lstStyle/>
          <a:p>
            <a:pPr/>
            <a:r>
              <a:t>Implizite Messverfahren</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8" name="Reaktionszeitmessungen online mit psytoolkit"/>
          <p:cNvSpPr txBox="1"/>
          <p:nvPr>
            <p:ph type="body" idx="21"/>
          </p:nvPr>
        </p:nvSpPr>
        <p:spPr>
          <a:prstGeom prst="rect">
            <a:avLst/>
          </a:prstGeom>
        </p:spPr>
        <p:txBody>
          <a:bodyPr/>
          <a:lstStyle/>
          <a:p>
            <a:pPr/>
            <a:r>
              <a:t>Reaktionszeitmessungen online mit psytoolkit</a:t>
            </a:r>
          </a:p>
        </p:txBody>
      </p:sp>
      <p:sp>
        <p:nvSpPr>
          <p:cNvPr id="479" name="PsyToolkit erlaubt es, psychologische Experimente inkl. Reaktionszeit-Messungen zu entwickeln, kostenlos. Die Studien können direkt über die Plattform online gestellt werden."/>
          <p:cNvSpPr/>
          <p:nvPr/>
        </p:nvSpPr>
        <p:spPr>
          <a:xfrm>
            <a:off x="4080194" y="2001922"/>
            <a:ext cx="8369059" cy="1196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127000" marR="127000" algn="l" defTabSz="1300480">
              <a:spcBef>
                <a:spcPts val="1000"/>
              </a:spcBef>
            </a:lvl1pPr>
          </a:lstStyle>
          <a:p>
            <a:pPr/>
            <a:r>
              <a:t>PsyToolkit erlaubt es, psychologische Experimente inkl. Reaktionszeit-Messungen zu entwickeln, kostenlos. Die Studien können direkt über die Plattform online gestellt werden.</a:t>
            </a:r>
          </a:p>
        </p:txBody>
      </p:sp>
      <p:sp>
        <p:nvSpPr>
          <p:cNvPr id="480" name="Hier gibt’s ein Tutorial: https://www.psytoolkit.org/lessons/project.html…"/>
          <p:cNvSpPr/>
          <p:nvPr/>
        </p:nvSpPr>
        <p:spPr>
          <a:xfrm>
            <a:off x="4080194" y="4084722"/>
            <a:ext cx="8369059" cy="2390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127000" marR="127000" algn="l" defTabSz="1300480">
              <a:spcBef>
                <a:spcPts val="1000"/>
              </a:spcBef>
            </a:pPr>
            <a:r>
              <a:t>Hier gibt’s ein Tutorial: </a:t>
            </a:r>
            <a:r>
              <a:rPr u="sng">
                <a:solidFill>
                  <a:srgbClr val="0070C0"/>
                </a:solidFill>
                <a:uFill>
                  <a:solidFill>
                    <a:srgbClr val="0070C0"/>
                  </a:solidFill>
                </a:uFill>
                <a:hlinkClick r:id="rId2" invalidUrl="" action="" tgtFrame="" tooltip="" history="1" highlightClick="0" endSnd="0"/>
              </a:rPr>
              <a:t>https://www.psytoolkit.org/lessons/project.html</a:t>
            </a:r>
          </a:p>
          <a:p>
            <a:pPr marL="127000" marR="127000" algn="l" defTabSz="1300480">
              <a:spcBef>
                <a:spcPts val="1000"/>
              </a:spcBef>
            </a:pPr>
            <a:r>
              <a:t>Die Reaktionszeitsmessungen müssen mit einer Skriptsprache geschrieben werden, aber es gibt von viele Beispiele (inkl. deren Skripte), die man einfach kopieren kann. Die Experimente können im Browser durchgeführt werden.</a:t>
            </a:r>
          </a:p>
        </p:txBody>
      </p:sp>
      <p:sp>
        <p:nvSpPr>
          <p:cNvPr id="481" name="Text"/>
          <p:cNvSpPr txBox="1"/>
          <p:nvPr/>
        </p:nvSpPr>
        <p:spPr>
          <a:xfrm>
            <a:off x="1165449" y="3325876"/>
            <a:ext cx="180849" cy="307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457200">
              <a:lnSpc>
                <a:spcPts val="2800"/>
              </a:lnSpc>
              <a:defRPr sz="1200" u="sng">
                <a:ln w="0" cap="flat">
                  <a:solidFill>
                    <a:srgbClr val="0000EE"/>
                  </a:solidFill>
                  <a:prstDash val="solid"/>
                  <a:miter lim="400000"/>
                </a:ln>
                <a:solidFill>
                  <a:srgbClr val="0070C0"/>
                </a:solidFill>
                <a:uFill>
                  <a:solidFill>
                    <a:srgbClr val="0070C0"/>
                  </a:solidFill>
                </a:uFill>
                <a:latin typeface="Times Roman"/>
                <a:ea typeface="Times Roman"/>
                <a:cs typeface="Times Roman"/>
                <a:sym typeface="Times Roman"/>
                <a:hlinkClick r:id="rId3" invalidUrl="" action="" tgtFrame="" tooltip="" history="1" highlightClick="0" endSnd="0"/>
              </a:defRPr>
            </a:lvl1pPr>
          </a:lstStyle>
          <a:p>
            <a:pPr>
              <a:defRPr>
                <a:noFill/>
              </a:defRPr>
            </a:pPr>
            <a:r>
              <a:rPr>
                <a:solidFill>
                  <a:srgbClr val="0070C0"/>
                </a:solidFill>
                <a:hlinkClick r:id="rId3" invalidUrl="" action="" tgtFrame="" tooltip="" history="1" highlightClick="0" endSnd="0"/>
              </a:rPr>
              <a:t> </a:t>
            </a:r>
          </a:p>
        </p:txBody>
      </p:sp>
      <p:sp>
        <p:nvSpPr>
          <p:cNvPr id="482" name="https://www.psytoolkit.org/"/>
          <p:cNvSpPr txBox="1"/>
          <p:nvPr/>
        </p:nvSpPr>
        <p:spPr>
          <a:xfrm>
            <a:off x="974151" y="3487738"/>
            <a:ext cx="1815131" cy="307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457200">
              <a:lnSpc>
                <a:spcPts val="2800"/>
              </a:lnSpc>
              <a:defRPr sz="1200" u="sng">
                <a:solidFill>
                  <a:srgbClr val="0070C0"/>
                </a:solidFill>
                <a:uFill>
                  <a:solidFill>
                    <a:srgbClr val="0070C0"/>
                  </a:solidFill>
                </a:uFill>
                <a:latin typeface="Times Roman"/>
                <a:ea typeface="Times Roman"/>
                <a:cs typeface="Times Roman"/>
                <a:sym typeface="Times Roman"/>
                <a:hlinkClick r:id="rId4" invalidUrl="" action="" tgtFrame="" tooltip="" history="1" highlightClick="0" endSnd="0"/>
              </a:defRPr>
            </a:lvl1pPr>
          </a:lstStyle>
          <a:p>
            <a:pPr>
              <a:defRPr>
                <a:solidFill>
                  <a:srgbClr val="0000EE"/>
                </a:solidFill>
              </a:defRPr>
            </a:pPr>
            <a:r>
              <a:rPr>
                <a:solidFill>
                  <a:srgbClr val="0070C0"/>
                </a:solidFill>
                <a:hlinkClick r:id="rId4" invalidUrl="" action="" tgtFrame="" tooltip="" history="1" highlightClick="0" endSnd="0"/>
              </a:rPr>
              <a:t>https://www.psytoolkit.org/</a:t>
            </a:r>
          </a:p>
        </p:txBody>
      </p:sp>
      <p:pic>
        <p:nvPicPr>
          <p:cNvPr id="483" name="Bild" descr="Bild">
            <a:hlinkClick r:id="rId4" invalidUrl="" action="" tgtFrame="" tooltip="" history="1" highlightClick="0" endSnd="0"/>
          </p:cNvPr>
          <p:cNvPicPr>
            <a:picLocks noChangeAspect="1"/>
          </p:cNvPicPr>
          <p:nvPr/>
        </p:nvPicPr>
        <p:blipFill>
          <a:blip r:embed="rId5">
            <a:extLst/>
          </a:blip>
          <a:stretch>
            <a:fillRect/>
          </a:stretch>
        </p:blipFill>
        <p:spPr>
          <a:xfrm>
            <a:off x="1473200" y="2036560"/>
            <a:ext cx="1104900" cy="1117601"/>
          </a:xfrm>
          <a:prstGeom prst="rect">
            <a:avLst/>
          </a:prstGeom>
          <a:ln w="12700">
            <a:miter lim="400000"/>
          </a:ln>
        </p:spPr>
      </p:pic>
      <p:pic>
        <p:nvPicPr>
          <p:cNvPr id="484" name="Bild" descr="Bild">
            <a:hlinkClick r:id="rId4" invalidUrl="" action="" tgtFrame="" tooltip="" history="1" highlightClick="0" endSnd="0"/>
          </p:cNvPr>
          <p:cNvPicPr>
            <a:picLocks noChangeAspect="1"/>
          </p:cNvPicPr>
          <p:nvPr/>
        </p:nvPicPr>
        <p:blipFill>
          <a:blip r:embed="rId6">
            <a:extLst/>
          </a:blip>
          <a:stretch>
            <a:fillRect/>
          </a:stretch>
        </p:blipFill>
        <p:spPr>
          <a:xfrm>
            <a:off x="296333" y="4066932"/>
            <a:ext cx="3458634" cy="2289257"/>
          </a:xfrm>
          <a:prstGeom prst="rect">
            <a:avLst/>
          </a:prstGeom>
          <a:ln w="12700">
            <a:miter lim="400000"/>
          </a:ln>
        </p:spPr>
      </p:pic>
      <p:pic>
        <p:nvPicPr>
          <p:cNvPr id="485" name="Bild" descr="Bild"/>
          <p:cNvPicPr>
            <a:picLocks noChangeAspect="1"/>
          </p:cNvPicPr>
          <p:nvPr/>
        </p:nvPicPr>
        <p:blipFill>
          <a:blip r:embed="rId7">
            <a:extLst/>
          </a:blip>
          <a:stretch>
            <a:fillRect/>
          </a:stretch>
        </p:blipFill>
        <p:spPr>
          <a:xfrm>
            <a:off x="1227666" y="7268960"/>
            <a:ext cx="1308101" cy="1308101"/>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88" name="Präsentieren Sie ein Reaktionszeit-Instrument"/>
          <p:cNvSpPr txBox="1"/>
          <p:nvPr>
            <p:ph type="body" idx="21"/>
          </p:nvPr>
        </p:nvSpPr>
        <p:spPr>
          <a:prstGeom prst="rect">
            <a:avLst/>
          </a:prstGeom>
        </p:spPr>
        <p:txBody>
          <a:bodyPr/>
          <a:lstStyle>
            <a:lvl1pPr marL="125729" marR="125729" indent="125729" defTabSz="1287475">
              <a:defRPr sz="6138"/>
            </a:lvl1pPr>
          </a:lstStyle>
          <a:p>
            <a:pPr/>
            <a:r>
              <a:t>Präsentieren Sie ein Reaktionszeit-Instrument</a:t>
            </a:r>
          </a:p>
        </p:txBody>
      </p:sp>
      <p:sp>
        <p:nvSpPr>
          <p:cNvPr id="489" name="Wählen Sie ein Instrument zur Messung Reaktionszeit aus der Liste von PsyToolkit: https://www.psytoolkit.org/experiment-library/#exps…"/>
          <p:cNvSpPr txBox="1"/>
          <p:nvPr/>
        </p:nvSpPr>
        <p:spPr>
          <a:xfrm>
            <a:off x="3249180" y="1658695"/>
            <a:ext cx="8365289" cy="5895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447842" marR="127000" indent="-320842" algn="l" defTabSz="1300480">
              <a:spcBef>
                <a:spcPts val="1000"/>
              </a:spcBef>
              <a:buSzPct val="100000"/>
              <a:buAutoNum type="arabicPeriod" startAt="1"/>
            </a:pPr>
            <a:r>
              <a:rPr i="1"/>
              <a:t>Wählen</a:t>
            </a:r>
            <a:r>
              <a:t> Sie ein Instrument zur Messung Reaktionszeit aus der Liste von PsyToolkit: </a:t>
            </a:r>
            <a:r>
              <a:rPr u="sng">
                <a:solidFill>
                  <a:srgbClr val="0070C0"/>
                </a:solidFill>
                <a:uFill>
                  <a:solidFill>
                    <a:srgbClr val="0070C0"/>
                  </a:solidFill>
                </a:uFill>
                <a:hlinkClick r:id="rId2" invalidUrl="" action="" tgtFrame="" tooltip="" history="1" highlightClick="0" endSnd="0"/>
              </a:rPr>
              <a:t>https://www.psytoolkit.org/experiment-library/#exps</a:t>
            </a:r>
          </a:p>
          <a:p>
            <a:pPr marL="447842" marR="127000" indent="-320842" algn="l" defTabSz="1300480">
              <a:spcBef>
                <a:spcPts val="1000"/>
              </a:spcBef>
              <a:buSzPct val="100000"/>
              <a:buAutoNum type="arabicPeriod" startAt="1"/>
            </a:pPr>
            <a:r>
              <a:rPr i="1"/>
              <a:t>Probieren</a:t>
            </a:r>
            <a:r>
              <a:t> Sie das Instrument aus.</a:t>
            </a:r>
          </a:p>
          <a:p>
            <a:pPr marL="447842" marR="127000" indent="-320842" algn="l" defTabSz="1300480">
              <a:spcBef>
                <a:spcPts val="1000"/>
              </a:spcBef>
              <a:buSzPct val="100000"/>
              <a:buAutoNum type="arabicPeriod" startAt="1"/>
            </a:pPr>
            <a:r>
              <a:rPr i="1"/>
              <a:t>Erstellen</a:t>
            </a:r>
            <a:r>
              <a:t> Sie eine </a:t>
            </a:r>
            <a:r>
              <a:rPr i="1"/>
              <a:t>Kurzbeschreibung</a:t>
            </a:r>
            <a:r>
              <a:t> des Instruments:</a:t>
            </a:r>
          </a:p>
          <a:p>
            <a:pPr lvl="1" marL="955842" marR="127000" indent="-320842" algn="l" defTabSz="1300480">
              <a:spcBef>
                <a:spcPts val="1000"/>
              </a:spcBef>
              <a:buClr>
                <a:schemeClr val="accent5">
                  <a:hueOff val="-326855"/>
                  <a:satOff val="32847"/>
                  <a:lumOff val="-6386"/>
                </a:schemeClr>
              </a:buClr>
              <a:buSzPct val="100000"/>
              <a:buAutoNum type="alphaLcPeriod" startAt="1"/>
            </a:pPr>
            <a:r>
              <a:t>Name</a:t>
            </a:r>
          </a:p>
          <a:p>
            <a:pPr lvl="1" marL="955842" marR="127000" indent="-320842" algn="l" defTabSz="1300480">
              <a:spcBef>
                <a:spcPts val="1000"/>
              </a:spcBef>
              <a:buClr>
                <a:schemeClr val="accent5">
                  <a:hueOff val="-326855"/>
                  <a:satOff val="32847"/>
                  <a:lumOff val="-6386"/>
                </a:schemeClr>
              </a:buClr>
              <a:buSzPct val="100000"/>
              <a:buAutoNum type="alphaLcPeriod" startAt="1"/>
            </a:pPr>
            <a:r>
              <a:t>Beschreibung/Ablauf</a:t>
            </a:r>
          </a:p>
          <a:p>
            <a:pPr lvl="1" marL="955842" marR="127000" indent="-320842" algn="l" defTabSz="1300480">
              <a:spcBef>
                <a:spcPts val="1000"/>
              </a:spcBef>
              <a:buClr>
                <a:schemeClr val="accent5">
                  <a:hueOff val="-326855"/>
                  <a:satOff val="32847"/>
                  <a:lumOff val="-6386"/>
                </a:schemeClr>
              </a:buClr>
              <a:buSzPct val="100000"/>
              <a:buAutoNum type="alphaLcPeriod" startAt="1"/>
            </a:pPr>
            <a:r>
              <a:t>Zu messendes Konstrukt</a:t>
            </a:r>
          </a:p>
          <a:p>
            <a:pPr lvl="1" marL="955842" marR="127000" indent="-320842" algn="l" defTabSz="1300480">
              <a:spcBef>
                <a:spcPts val="1000"/>
              </a:spcBef>
              <a:buClr>
                <a:schemeClr val="accent5">
                  <a:hueOff val="-326855"/>
                  <a:satOff val="32847"/>
                  <a:lumOff val="-6386"/>
                </a:schemeClr>
              </a:buClr>
              <a:buSzPct val="100000"/>
              <a:buAutoNum type="alphaLcPeriod" startAt="1"/>
            </a:pPr>
            <a:r>
              <a:t>Korrelate</a:t>
            </a:r>
          </a:p>
          <a:p>
            <a:pPr lvl="1" marL="955842" marR="127000" indent="-320842" algn="l" defTabSz="1300480">
              <a:spcBef>
                <a:spcPts val="1000"/>
              </a:spcBef>
              <a:buClr>
                <a:schemeClr val="accent5">
                  <a:hueOff val="-326855"/>
                  <a:satOff val="32847"/>
                  <a:lumOff val="-6386"/>
                </a:schemeClr>
              </a:buClr>
              <a:buSzPct val="100000"/>
              <a:buAutoNum type="alphaLcPeriod" startAt="1"/>
            </a:pPr>
            <a:r>
              <a:t>Forschungstand (z.B. Anzahl und Qualität der Befunde zu(un)gunsten des Instruments)</a:t>
            </a:r>
          </a:p>
          <a:p>
            <a:pPr lvl="1" marL="955842" marR="127000" indent="-320842" algn="l" defTabSz="1300480">
              <a:spcBef>
                <a:spcPts val="1000"/>
              </a:spcBef>
              <a:buClr>
                <a:schemeClr val="accent5">
                  <a:hueOff val="-326855"/>
                  <a:satOff val="32847"/>
                  <a:lumOff val="-6386"/>
                </a:schemeClr>
              </a:buClr>
              <a:buSzPct val="100000"/>
              <a:buAutoNum type="alphaLcPeriod" startAt="1"/>
            </a:pPr>
            <a:r>
              <a:t>Beispielhafte Hypothese für dieses Instrument</a:t>
            </a:r>
          </a:p>
          <a:p>
            <a:pPr lvl="1" marL="955842" marR="127000" indent="-320842" algn="l" defTabSz="1300480">
              <a:spcBef>
                <a:spcPts val="1000"/>
              </a:spcBef>
              <a:buClr>
                <a:schemeClr val="accent5">
                  <a:hueOff val="-326855"/>
                  <a:satOff val="32847"/>
                  <a:lumOff val="-6386"/>
                </a:schemeClr>
              </a:buClr>
              <a:buSzPct val="100000"/>
              <a:buAutoNum type="alphaLcPeriod" startAt="1"/>
            </a:pPr>
            <a:r>
              <a:t>Hinweis auf einen passenden Originalartikel </a:t>
            </a:r>
          </a:p>
        </p:txBody>
      </p:sp>
      <p:pic>
        <p:nvPicPr>
          <p:cNvPr id="490" name="Bild" descr="Bild">
            <a:hlinkClick r:id="rId3" invalidUrl="" action="" tgtFrame="" tooltip="" history="1" highlightClick="0" endSnd="0"/>
          </p:cNvPr>
          <p:cNvPicPr>
            <a:picLocks noChangeAspect="1"/>
          </p:cNvPicPr>
          <p:nvPr/>
        </p:nvPicPr>
        <p:blipFill>
          <a:blip r:embed="rId4">
            <a:extLst/>
          </a:blip>
          <a:stretch>
            <a:fillRect/>
          </a:stretch>
        </p:blipFill>
        <p:spPr>
          <a:xfrm>
            <a:off x="541866" y="2019627"/>
            <a:ext cx="2239434" cy="2265175"/>
          </a:xfrm>
          <a:prstGeom prst="rect">
            <a:avLst/>
          </a:prstGeom>
          <a:ln w="12700">
            <a:miter lim="400000"/>
          </a:ln>
        </p:spPr>
      </p:pic>
      <p:pic>
        <p:nvPicPr>
          <p:cNvPr id="491" name="Bild" descr="Bild"/>
          <p:cNvPicPr>
            <a:picLocks noChangeAspect="1"/>
          </p:cNvPicPr>
          <p:nvPr/>
        </p:nvPicPr>
        <p:blipFill>
          <a:blip r:embed="rId5">
            <a:extLst/>
          </a:blip>
          <a:stretch>
            <a:fillRect/>
          </a:stretch>
        </p:blipFill>
        <p:spPr>
          <a:xfrm>
            <a:off x="867833" y="5728027"/>
            <a:ext cx="1308101" cy="1308101"/>
          </a:xfrm>
          <a:prstGeom prst="rect">
            <a:avLst/>
          </a:prstGeom>
          <a:ln w="12700">
            <a:miter lim="400000"/>
          </a:ln>
        </p:spPr>
      </p:pic>
      <p:sp>
        <p:nvSpPr>
          <p:cNvPr id="492" name="https://www.psytoolkit.org/"/>
          <p:cNvSpPr txBox="1"/>
          <p:nvPr/>
        </p:nvSpPr>
        <p:spPr>
          <a:xfrm>
            <a:off x="754018" y="4317472"/>
            <a:ext cx="1815131" cy="307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l" defTabSz="457200">
              <a:lnSpc>
                <a:spcPts val="2800"/>
              </a:lnSpc>
              <a:defRPr sz="1200" u="sng">
                <a:solidFill>
                  <a:srgbClr val="0070C0"/>
                </a:solidFill>
                <a:uFill>
                  <a:solidFill>
                    <a:srgbClr val="0070C0"/>
                  </a:solidFill>
                </a:uFill>
                <a:latin typeface="Times Roman"/>
                <a:ea typeface="Times Roman"/>
                <a:cs typeface="Times Roman"/>
                <a:sym typeface="Times Roman"/>
                <a:hlinkClick r:id="rId3" invalidUrl="" action="" tgtFrame="" tooltip="" history="1" highlightClick="0" endSnd="0"/>
              </a:defRPr>
            </a:lvl1pPr>
          </a:lstStyle>
          <a:p>
            <a:pPr>
              <a:defRPr>
                <a:solidFill>
                  <a:srgbClr val="0000EE"/>
                </a:solidFill>
              </a:defRPr>
            </a:pPr>
            <a:r>
              <a:rPr>
                <a:solidFill>
                  <a:srgbClr val="0070C0"/>
                </a:solidFill>
                <a:hlinkClick r:id="rId3" invalidUrl="" action="" tgtFrame="" tooltip="" history="1" highlightClick="0" endSnd="0"/>
              </a:rPr>
              <a:t>https://www.psytoolkit.org/</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4"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5" name="Kochrezept für einen IAT in Ihrer Studie"/>
          <p:cNvSpPr txBox="1"/>
          <p:nvPr>
            <p:ph type="body" idx="21"/>
          </p:nvPr>
        </p:nvSpPr>
        <p:spPr>
          <a:prstGeom prst="rect">
            <a:avLst/>
          </a:prstGeom>
        </p:spPr>
        <p:txBody>
          <a:bodyPr/>
          <a:lstStyle/>
          <a:p>
            <a:pPr/>
            <a:r>
              <a:t>Kochrezept für einen IAT in Ihrer Studie</a:t>
            </a:r>
          </a:p>
        </p:txBody>
      </p:sp>
      <p:sp>
        <p:nvSpPr>
          <p:cNvPr id="496" name="Laden Sie die Software &quot;Inquisit Lab 5&quot; zur Verfügung herunter und installieren Sie sie (kostenlose Testversion; für einen Monat kostenfrei verwendbar).…"/>
          <p:cNvSpPr txBox="1"/>
          <p:nvPr>
            <p:ph type="body" idx="22"/>
          </p:nvPr>
        </p:nvSpPr>
        <p:spPr>
          <a:prstGeom prst="rect">
            <a:avLst/>
          </a:prstGeom>
        </p:spPr>
        <p:txBody>
          <a:bodyPr/>
          <a:lstStyle/>
          <a:p>
            <a:pPr marL="508000" indent="-381000">
              <a:buClr>
                <a:schemeClr val="accent5"/>
              </a:buClr>
              <a:buFont typeface="Arial"/>
              <a:buChar char="▶︎"/>
            </a:pPr>
            <a:r>
              <a:t>Laden Sie die Software "</a:t>
            </a:r>
            <a:r>
              <a:rPr u="sng">
                <a:solidFill>
                  <a:srgbClr val="0070C0"/>
                </a:solidFill>
                <a:uFill>
                  <a:solidFill>
                    <a:srgbClr val="0070C0"/>
                  </a:solidFill>
                </a:uFill>
                <a:hlinkClick r:id="rId2" invalidUrl="" action="" tgtFrame="" tooltip="" history="1" highlightClick="0" endSnd="0"/>
              </a:rPr>
              <a:t>Inquisit Lab 5</a:t>
            </a:r>
            <a:r>
              <a:t>" zur Verfügung herunter und installieren Sie sie (kostenlose Testversion; für einen Monat kostenfrei verwendbar).</a:t>
            </a:r>
          </a:p>
          <a:p>
            <a:pPr marL="508000" indent="-381000">
              <a:buClr>
                <a:schemeClr val="accent5"/>
              </a:buClr>
              <a:buFont typeface="Arial"/>
              <a:buChar char="▶︎"/>
            </a:pPr>
            <a:r>
              <a:t>Laden Sie einen IAT aus der </a:t>
            </a:r>
            <a:r>
              <a:rPr u="sng">
                <a:solidFill>
                  <a:srgbClr val="0070C0"/>
                </a:solidFill>
                <a:uFill>
                  <a:solidFill>
                    <a:srgbClr val="0070C0"/>
                  </a:solidFill>
                </a:uFill>
                <a:hlinkClick r:id="rId3" invalidUrl="" action="" tgtFrame="" tooltip="" history="1" highlightClick="0" endSnd="0"/>
              </a:rPr>
              <a:t>Testbibliothek</a:t>
            </a:r>
            <a:r>
              <a:t> von Inquisit herunter, z. B. den "</a:t>
            </a:r>
            <a:r>
              <a:rPr u="sng">
                <a:solidFill>
                  <a:srgbClr val="0070C0"/>
                </a:solidFill>
                <a:uFill>
                  <a:solidFill>
                    <a:srgbClr val="0070C0"/>
                  </a:solidFill>
                </a:uFill>
                <a:hlinkClick r:id="rId4" invalidUrl="" action="" tgtFrame="" tooltip="" history="1" highlightClick="0" endSnd="0"/>
              </a:rPr>
              <a:t>Aggressions-IAT</a:t>
            </a:r>
            <a:r>
              <a:t>".</a:t>
            </a:r>
          </a:p>
          <a:p>
            <a:pPr marL="508000" indent="-381000">
              <a:buClr>
                <a:schemeClr val="accent5"/>
              </a:buClr>
              <a:buFont typeface="Arial"/>
              <a:buChar char="▶︎"/>
            </a:pPr>
            <a:r>
              <a:t>Starten Sie Inquisit und laden Sie den herunter geladenen Test.</a:t>
            </a:r>
          </a:p>
          <a:p>
            <a:pPr marL="508000" indent="-381000">
              <a:buClr>
                <a:schemeClr val="accent5"/>
              </a:buClr>
              <a:buFont typeface="Arial"/>
              <a:buChar char="▶︎"/>
            </a:pPr>
            <a:r>
              <a:t>Klicken Sie den "Run" Button, um die Messung zu starten.</a:t>
            </a:r>
          </a:p>
          <a:p>
            <a:pPr marL="508000" indent="-381000">
              <a:buClr>
                <a:schemeClr val="accent5"/>
              </a:buClr>
              <a:buFont typeface="Arial"/>
              <a:buChar char="▶︎"/>
            </a:pPr>
            <a:r>
              <a:t>Die Daten werden automatisch gespeichert. Je nach IAT, den Sie herunter geladen haben, wird automatisch pro Proband die Stärke des impliziten Vorurteils berechnet.</a:t>
            </a:r>
          </a:p>
        </p:txBody>
      </p:sp>
      <p:pic>
        <p:nvPicPr>
          <p:cNvPr id="497" name="Bild" descr="Bild"/>
          <p:cNvPicPr>
            <a:picLocks noChangeAspect="1"/>
          </p:cNvPicPr>
          <p:nvPr/>
        </p:nvPicPr>
        <p:blipFill>
          <a:blip r:embed="rId5">
            <a:extLst/>
          </a:blip>
          <a:stretch>
            <a:fillRect/>
          </a:stretch>
        </p:blipFill>
        <p:spPr>
          <a:xfrm>
            <a:off x="6757514" y="2042618"/>
            <a:ext cx="5666028" cy="3040308"/>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00" name="Der Implizite Assoziationstest (IAT) – Auswertung"/>
          <p:cNvSpPr txBox="1"/>
          <p:nvPr>
            <p:ph type="body" idx="21"/>
          </p:nvPr>
        </p:nvSpPr>
        <p:spPr>
          <a:prstGeom prst="rect">
            <a:avLst/>
          </a:prstGeom>
        </p:spPr>
        <p:txBody>
          <a:bodyPr/>
          <a:lstStyle/>
          <a:p>
            <a:pPr/>
            <a:r>
              <a:t>Der Implizite Assoziationstest (IAT) – Auswertung</a:t>
            </a:r>
          </a:p>
        </p:txBody>
      </p:sp>
      <p:pic>
        <p:nvPicPr>
          <p:cNvPr id="501" name="Bild" descr="Bild"/>
          <p:cNvPicPr>
            <a:picLocks noChangeAspect="1"/>
          </p:cNvPicPr>
          <p:nvPr/>
        </p:nvPicPr>
        <p:blipFill>
          <a:blip r:embed="rId2">
            <a:extLst/>
          </a:blip>
          <a:stretch>
            <a:fillRect/>
          </a:stretch>
        </p:blipFill>
        <p:spPr>
          <a:xfrm>
            <a:off x="3812623" y="2249189"/>
            <a:ext cx="8434980" cy="5881032"/>
          </a:xfrm>
          <a:prstGeom prst="rect">
            <a:avLst/>
          </a:prstGeom>
          <a:ln w="12700">
            <a:miter lim="400000"/>
          </a:ln>
        </p:spPr>
      </p:pic>
      <p:sp>
        <p:nvSpPr>
          <p:cNvPr id="502" name="https://faculty.washington.edu/agg/IATmaterials/Summary%20of%20Improved%20Scoring%20Algorithm.pdf"/>
          <p:cNvSpPr txBox="1"/>
          <p:nvPr/>
        </p:nvSpPr>
        <p:spPr>
          <a:xfrm>
            <a:off x="101762" y="8984201"/>
            <a:ext cx="7498356"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l">
              <a:defRPr>
                <a:latin typeface="Arial"/>
                <a:ea typeface="Arial"/>
                <a:cs typeface="Arial"/>
                <a:sym typeface="Arial"/>
              </a:defRPr>
            </a:pPr>
            <a:r>
              <a:rPr sz="1200" u="sng">
                <a:solidFill>
                  <a:srgbClr val="0070C0"/>
                </a:solidFill>
                <a:uFill>
                  <a:solidFill>
                    <a:srgbClr val="0070C0"/>
                  </a:solidFill>
                </a:uFill>
                <a:hlinkClick r:id="rId3" invalidUrl="" action="" tgtFrame="" tooltip="" history="1" highlightClick="0" endSnd="0"/>
              </a:rPr>
              <a:t>https://faculty.washington.edu/agg/IATmaterials/Summary%20of%20Improved%20Scoring%20Algorithm.pdf</a:t>
            </a:r>
            <a:r>
              <a:t> </a:t>
            </a:r>
          </a:p>
        </p:txBody>
      </p:sp>
      <p:sp>
        <p:nvSpPr>
          <p:cNvPr id="503" name="Ergebnis eines IAT sind häufig &quot;d-Werte&quot;, welche ähnlich zum d-Maß nach Cohen zu interpretieren sind. Je größer der d-Wert, desto stärker das Vorurteil."/>
          <p:cNvSpPr txBox="1"/>
          <p:nvPr/>
        </p:nvSpPr>
        <p:spPr>
          <a:xfrm>
            <a:off x="374159" y="3439220"/>
            <a:ext cx="3199826" cy="29748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marL="127000" marR="127000" algn="l" defTabSz="1300480">
              <a:spcBef>
                <a:spcPts val="1000"/>
              </a:spcBef>
            </a:lvl1pPr>
          </a:lstStyle>
          <a:p>
            <a:pPr/>
            <a:r>
              <a:t>Ergebnis eines IAT sind häufig "d-Werte", welche ähnlich zum d-Maß nach Cohen zu interpretieren sind. Je größer der d-Wert, desto stärker das Vorurteil.</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1" name="Titeltext"/>
          <p:cNvSpPr txBox="1"/>
          <p:nvPr>
            <p:ph type="body" idx="21"/>
          </p:nvPr>
        </p:nvSpPr>
        <p:spPr>
          <a:prstGeom prst="rect">
            <a:avLst/>
          </a:prstGeom>
        </p:spPr>
        <p:txBody>
          <a:bodyPr/>
          <a:lstStyle/>
          <a:p>
            <a:pPr/>
            <a:r>
              <a:t>Titeltext</a:t>
            </a:r>
          </a:p>
        </p:txBody>
      </p:sp>
      <p:sp>
        <p:nvSpPr>
          <p:cNvPr id="192" name="AutoShape 11"/>
          <p:cNvSpPr/>
          <p:nvPr/>
        </p:nvSpPr>
        <p:spPr>
          <a:xfrm>
            <a:off x="617567" y="2438519"/>
            <a:ext cx="3631783" cy="6329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21600"/>
                </a:lnTo>
                <a:lnTo>
                  <a:pt x="21600" y="0"/>
                </a:lnTo>
                <a:close/>
              </a:path>
            </a:pathLst>
          </a:custGeom>
          <a:solidFill>
            <a:srgbClr val="588CBA"/>
          </a:solidFill>
          <a:ln w="12700">
            <a:miter lim="400000"/>
          </a:ln>
          <a:effectLst>
            <a:outerShdw sx="100000" sy="100000" kx="0" ky="0" algn="b" rotWithShape="0" blurRad="63500" dist="50800" dir="2700000">
              <a:srgbClr val="000000">
                <a:alpha val="40000"/>
              </a:srgbClr>
            </a:outerShdw>
          </a:effectLst>
        </p:spPr>
        <p:txBody>
          <a:bodyPr lIns="65023" tIns="65023" rIns="65023" bIns="65023" anchor="ctr"/>
          <a:lstStyle/>
          <a:p>
            <a:pPr defTabSz="1300480">
              <a:defRPr b="1" sz="2200">
                <a:solidFill>
                  <a:srgbClr val="C2F2EE"/>
                </a:solidFill>
                <a:effectLst>
                  <a:outerShdw sx="100000" sy="100000" kx="0" ky="0" algn="b" rotWithShape="0" blurRad="38100" dist="20320" dir="1800000">
                    <a:srgbClr val="000000">
                      <a:alpha val="40000"/>
                    </a:srgbClr>
                  </a:outerShdw>
                </a:effectLst>
                <a:latin typeface="Arial"/>
                <a:ea typeface="Arial"/>
                <a:cs typeface="Arial"/>
                <a:sym typeface="Arial"/>
              </a:defRPr>
            </a:pPr>
          </a:p>
        </p:txBody>
      </p:sp>
      <p:sp>
        <p:nvSpPr>
          <p:cNvPr id="193" name="Textfeld 25"/>
          <p:cNvSpPr txBox="1"/>
          <p:nvPr/>
        </p:nvSpPr>
        <p:spPr>
          <a:xfrm>
            <a:off x="1074596" y="2507241"/>
            <a:ext cx="2481256" cy="130522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1300480">
              <a:spcBef>
                <a:spcPts val="800"/>
              </a:spcBef>
              <a:defRPr i="1">
                <a:solidFill>
                  <a:srgbClr val="262626"/>
                </a:solidFill>
              </a:defRPr>
            </a:pPr>
            <a:r>
              <a:t>Konzept</a:t>
            </a:r>
          </a:p>
          <a:p>
            <a:pPr defTabSz="1300480">
              <a:spcBef>
                <a:spcPts val="800"/>
              </a:spcBef>
              <a:defRPr>
                <a:solidFill>
                  <a:srgbClr val="262626"/>
                </a:solidFill>
              </a:defRPr>
            </a:pPr>
            <a:r>
              <a:t>Bindung an das Unternehmen</a:t>
            </a:r>
          </a:p>
        </p:txBody>
      </p:sp>
      <p:sp>
        <p:nvSpPr>
          <p:cNvPr id="194" name="Textfeld 26"/>
          <p:cNvSpPr txBox="1"/>
          <p:nvPr/>
        </p:nvSpPr>
        <p:spPr>
          <a:xfrm>
            <a:off x="1074596" y="8084649"/>
            <a:ext cx="2481256" cy="1020115"/>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defTabSz="1300480">
              <a:defRPr b="1" sz="3400">
                <a:solidFill>
                  <a:srgbClr val="262626"/>
                </a:solidFill>
                <a:latin typeface="Arial"/>
                <a:ea typeface="Arial"/>
                <a:cs typeface="Arial"/>
                <a:sym typeface="Arial"/>
              </a:defRPr>
            </a:pPr>
            <a:r>
              <a:t>Konstrukt</a:t>
            </a:r>
          </a:p>
          <a:p>
            <a:pPr defTabSz="1300480">
              <a:defRPr sz="2800">
                <a:solidFill>
                  <a:srgbClr val="262626"/>
                </a:solidFill>
                <a:latin typeface="Arial"/>
                <a:ea typeface="Arial"/>
                <a:cs typeface="Arial"/>
                <a:sym typeface="Arial"/>
              </a:defRPr>
            </a:pPr>
            <a:r>
              <a:t>Commitment</a:t>
            </a:r>
          </a:p>
        </p:txBody>
      </p:sp>
      <p:sp>
        <p:nvSpPr>
          <p:cNvPr id="195" name="Rectangle 18"/>
          <p:cNvSpPr txBox="1"/>
          <p:nvPr/>
        </p:nvSpPr>
        <p:spPr>
          <a:xfrm>
            <a:off x="4249349" y="1580666"/>
            <a:ext cx="8333882" cy="300786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p>
            <a:pPr marL="487680" indent="-487680" defTabSz="1300480">
              <a:spcBef>
                <a:spcPts val="800"/>
              </a:spcBef>
              <a:defRPr sz="2800">
                <a:solidFill>
                  <a:srgbClr val="1A5282"/>
                </a:solidFill>
                <a:latin typeface="Roboto Condensed Bold"/>
                <a:ea typeface="Roboto Condensed Bold"/>
                <a:cs typeface="Roboto Condensed Bold"/>
                <a:sym typeface="Roboto Condensed Bold"/>
              </a:defRPr>
            </a:pPr>
            <a:r>
              <a:t>Konzept (Idee, Begriff)</a:t>
            </a:r>
            <a:endParaRPr b="1" sz="1100">
              <a:latin typeface="Arial"/>
              <a:ea typeface="Arial"/>
              <a:cs typeface="Arial"/>
              <a:sym typeface="Arial"/>
            </a:endParaRPr>
          </a:p>
          <a:p>
            <a:pPr marL="381000" indent="-381000" algn="l" defTabSz="1300480">
              <a:spcBef>
                <a:spcPts val="800"/>
              </a:spcBef>
              <a:buClr>
                <a:schemeClr val="accent5"/>
              </a:buClr>
              <a:buSzPct val="70000"/>
              <a:buFont typeface="Arial"/>
              <a:buChar char="▶︎"/>
              <a:defRPr>
                <a:solidFill>
                  <a:srgbClr val="262626"/>
                </a:solidFill>
              </a:defRPr>
            </a:pPr>
            <a:r>
              <a:t>Mitarbeiter fühlen sich ihrem Unternehmen mehr oder weniger verpflichtet, sind unterschiedlich stark integriert und gebunden.</a:t>
            </a:r>
          </a:p>
          <a:p>
            <a:pPr marL="381000" indent="-381000" algn="l" defTabSz="1300480">
              <a:spcBef>
                <a:spcPts val="800"/>
              </a:spcBef>
              <a:buClr>
                <a:schemeClr val="accent5"/>
              </a:buClr>
              <a:buSzPct val="70000"/>
              <a:buFont typeface="Arial"/>
              <a:buChar char="▶︎"/>
              <a:defRPr>
                <a:solidFill>
                  <a:srgbClr val="262626"/>
                </a:solidFill>
              </a:defRPr>
            </a:pPr>
            <a:r>
              <a:t>Normen und Werte des Unternehmens werden übernommen und im Berufsalltag gelebt.</a:t>
            </a:r>
          </a:p>
          <a:p>
            <a:pPr marL="381000" indent="-381000" algn="l" defTabSz="1300480">
              <a:spcBef>
                <a:spcPts val="800"/>
              </a:spcBef>
              <a:buClr>
                <a:schemeClr val="accent5"/>
              </a:buClr>
              <a:buSzPct val="70000"/>
              <a:buFont typeface="Arial"/>
              <a:buChar char="▶︎"/>
              <a:defRPr>
                <a:solidFill>
                  <a:srgbClr val="262626"/>
                </a:solidFill>
              </a:defRPr>
            </a:pPr>
            <a:r>
              <a:t>Durch eine hohe Bindung vergewissert man sich der inneren Verpflichtung gegenüber dem Unternehmen. </a:t>
            </a:r>
          </a:p>
        </p:txBody>
      </p:sp>
      <p:sp>
        <p:nvSpPr>
          <p:cNvPr id="196" name="Rectangle 18"/>
          <p:cNvSpPr txBox="1"/>
          <p:nvPr/>
        </p:nvSpPr>
        <p:spPr>
          <a:xfrm>
            <a:off x="4351761" y="5253371"/>
            <a:ext cx="8448218" cy="371041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p>
            <a:pPr marL="487680" indent="-487680" defTabSz="1300480">
              <a:spcBef>
                <a:spcPts val="800"/>
              </a:spcBef>
              <a:defRPr sz="2800">
                <a:solidFill>
                  <a:srgbClr val="1A5282"/>
                </a:solidFill>
                <a:latin typeface="Roboto Condensed Bold"/>
                <a:ea typeface="Roboto Condensed Bold"/>
                <a:cs typeface="Roboto Condensed Bold"/>
                <a:sym typeface="Roboto Condensed Bold"/>
              </a:defRPr>
            </a:pPr>
            <a:r>
              <a:t>Konstrukt (operationalisierbar)</a:t>
            </a:r>
            <a:endParaRPr b="1" sz="1100">
              <a:latin typeface="Arial"/>
              <a:ea typeface="Arial"/>
              <a:cs typeface="Arial"/>
              <a:sym typeface="Arial"/>
            </a:endParaRPr>
          </a:p>
          <a:p>
            <a:pPr marL="381000" indent="-381000" algn="l" defTabSz="1300480">
              <a:spcBef>
                <a:spcPts val="800"/>
              </a:spcBef>
              <a:buClr>
                <a:schemeClr val="accent5"/>
              </a:buClr>
              <a:buSzPct val="70000"/>
              <a:buFont typeface="Arial"/>
              <a:buChar char="▶︎"/>
              <a:defRPr>
                <a:solidFill>
                  <a:srgbClr val="262626"/>
                </a:solidFill>
              </a:defRPr>
            </a:pPr>
            <a:r>
              <a:t>Definition: Commitment beschreibt das Ausmaß, in dem sich ein Mitarbeiter mit den Werten, Zielen und Normen eines Unternehmens persönlich identifiziert.</a:t>
            </a:r>
          </a:p>
          <a:p>
            <a:pPr marL="381000" indent="-381000" algn="l" defTabSz="1300480">
              <a:spcBef>
                <a:spcPts val="800"/>
              </a:spcBef>
              <a:buClr>
                <a:schemeClr val="accent5"/>
              </a:buClr>
              <a:buSzPct val="70000"/>
              <a:buFont typeface="Arial"/>
              <a:buChar char="▶︎"/>
              <a:defRPr>
                <a:solidFill>
                  <a:srgbClr val="262626"/>
                </a:solidFill>
              </a:defRPr>
            </a:pPr>
            <a:endParaRPr sz="800"/>
          </a:p>
          <a:p>
            <a:pPr marL="381000" indent="-381000" algn="l" defTabSz="1300480">
              <a:spcBef>
                <a:spcPts val="800"/>
              </a:spcBef>
              <a:buClr>
                <a:schemeClr val="accent5"/>
              </a:buClr>
              <a:buSzPct val="70000"/>
              <a:buFont typeface="Arial"/>
              <a:buChar char="▶︎"/>
              <a:defRPr>
                <a:solidFill>
                  <a:srgbClr val="262626"/>
                </a:solidFill>
              </a:defRPr>
            </a:pPr>
            <a:r>
              <a:t>Die </a:t>
            </a:r>
            <a:r>
              <a:rPr b="1">
                <a:latin typeface="Arial"/>
                <a:ea typeface="Arial"/>
                <a:cs typeface="Arial"/>
                <a:sym typeface="Arial"/>
              </a:rPr>
              <a:t>Kernfacetten</a:t>
            </a:r>
            <a:r>
              <a:t> von Commitment sind affektives, instrumentelles und normatives Commitment.</a:t>
            </a:r>
            <a:br/>
            <a:endParaRPr sz="800"/>
          </a:p>
          <a:p>
            <a:pPr marL="381000" indent="-381000" algn="l" defTabSz="1300480">
              <a:spcBef>
                <a:spcPts val="800"/>
              </a:spcBef>
              <a:buClr>
                <a:schemeClr val="accent5"/>
              </a:buClr>
              <a:buSzPct val="70000"/>
              <a:buFont typeface="Arial"/>
              <a:buChar char="▶︎"/>
              <a:defRPr>
                <a:solidFill>
                  <a:srgbClr val="262626"/>
                </a:solidFill>
              </a:defRPr>
            </a:pPr>
            <a:r>
              <a:t>Die Messung des Commitments erfolgt über einen standardisierten Fragebogen (z. B. Commit, Felfe &amp; Franke 2012)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Foliennummernplatzhalter 9"/>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9" name="Konstrukte eröffnen Anschlussmöglichkeit an Stand der Forschung"/>
          <p:cNvSpPr txBox="1"/>
          <p:nvPr>
            <p:ph type="body" idx="21"/>
          </p:nvPr>
        </p:nvSpPr>
        <p:spPr>
          <a:prstGeom prst="rect">
            <a:avLst/>
          </a:prstGeom>
        </p:spPr>
        <p:txBody>
          <a:bodyPr/>
          <a:lstStyle>
            <a:lvl1pPr marL="99059" marR="99059" indent="99059" defTabSz="1014374">
              <a:defRPr sz="4835"/>
            </a:lvl1pPr>
          </a:lstStyle>
          <a:p>
            <a:pPr/>
            <a:r>
              <a:t>Konstrukte eröffnen Anschlussmöglichkeit an Stand der Forschung</a:t>
            </a:r>
          </a:p>
        </p:txBody>
      </p:sp>
      <p:sp>
        <p:nvSpPr>
          <p:cNvPr id="200" name="Textfeld 25"/>
          <p:cNvSpPr txBox="1"/>
          <p:nvPr/>
        </p:nvSpPr>
        <p:spPr>
          <a:xfrm>
            <a:off x="1192831" y="1767972"/>
            <a:ext cx="2481255" cy="611222"/>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defTabSz="1300480">
              <a:defRPr b="1" sz="3400">
                <a:solidFill>
                  <a:srgbClr val="262626"/>
                </a:solidFill>
                <a:latin typeface="Arial"/>
                <a:ea typeface="Arial"/>
                <a:cs typeface="Arial"/>
                <a:sym typeface="Arial"/>
              </a:defRPr>
            </a:lvl1pPr>
          </a:lstStyle>
          <a:p>
            <a:pPr/>
            <a:r>
              <a:t>Konzept</a:t>
            </a:r>
          </a:p>
        </p:txBody>
      </p:sp>
      <p:sp>
        <p:nvSpPr>
          <p:cNvPr id="201" name="Textfeld 26"/>
          <p:cNvSpPr txBox="1"/>
          <p:nvPr/>
        </p:nvSpPr>
        <p:spPr>
          <a:xfrm>
            <a:off x="1192831" y="8602949"/>
            <a:ext cx="2481255" cy="61122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lvl1pPr defTabSz="1300480">
              <a:defRPr b="1" sz="3400">
                <a:solidFill>
                  <a:srgbClr val="262626"/>
                </a:solidFill>
                <a:latin typeface="Arial"/>
                <a:ea typeface="Arial"/>
                <a:cs typeface="Arial"/>
                <a:sym typeface="Arial"/>
              </a:defRPr>
            </a:lvl1pPr>
          </a:lstStyle>
          <a:p>
            <a:pPr/>
            <a:r>
              <a:t>Konstrukt</a:t>
            </a:r>
          </a:p>
        </p:txBody>
      </p:sp>
      <p:sp>
        <p:nvSpPr>
          <p:cNvPr id="202" name="Rectangle 18"/>
          <p:cNvSpPr txBox="1"/>
          <p:nvPr/>
        </p:nvSpPr>
        <p:spPr>
          <a:xfrm>
            <a:off x="4249349" y="1504466"/>
            <a:ext cx="8333882" cy="316026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p>
            <a:pPr marL="487680" indent="-487680" defTabSz="1300480">
              <a:spcBef>
                <a:spcPts val="800"/>
              </a:spcBef>
              <a:defRPr sz="2800">
                <a:solidFill>
                  <a:srgbClr val="1A5282"/>
                </a:solidFill>
                <a:latin typeface="Roboto Condensed Bold"/>
                <a:ea typeface="Roboto Condensed Bold"/>
                <a:cs typeface="Roboto Condensed Bold"/>
                <a:sym typeface="Roboto Condensed Bold"/>
              </a:defRPr>
            </a:pPr>
            <a:r>
              <a:t>Konzept (Idee, Begriff)</a:t>
            </a:r>
            <a:br/>
            <a:endParaRPr b="1" sz="1100">
              <a:latin typeface="Arial"/>
              <a:ea typeface="Arial"/>
              <a:cs typeface="Arial"/>
              <a:sym typeface="Arial"/>
            </a:endParaRPr>
          </a:p>
          <a:p>
            <a:pPr marL="381000" indent="-381000" algn="l" defTabSz="1300480">
              <a:spcBef>
                <a:spcPts val="800"/>
              </a:spcBef>
              <a:buClr>
                <a:schemeClr val="accent5"/>
              </a:buClr>
              <a:buSzPct val="70000"/>
              <a:buFont typeface="Arial"/>
              <a:buChar char="▶︎"/>
              <a:defRPr>
                <a:solidFill>
                  <a:srgbClr val="262626"/>
                </a:solidFill>
              </a:defRPr>
            </a:pPr>
            <a:r>
              <a:t>Keine klare oder eindeutigen Definition in der Bestimmung der Merkmale.</a:t>
            </a:r>
            <a:endParaRPr sz="800"/>
          </a:p>
          <a:p>
            <a:pPr marL="381000" indent="-381000" algn="l" defTabSz="1300480">
              <a:spcBef>
                <a:spcPts val="800"/>
              </a:spcBef>
              <a:buClr>
                <a:schemeClr val="accent5"/>
              </a:buClr>
              <a:buSzPct val="70000"/>
              <a:buFont typeface="Arial"/>
              <a:buChar char="▶︎"/>
              <a:defRPr>
                <a:solidFill>
                  <a:srgbClr val="262626"/>
                </a:solidFill>
              </a:defRPr>
            </a:pPr>
            <a:r>
              <a:t>Konzepte haben keinen unmittelbaren Bezug zur wahrnehmbaren Realität.</a:t>
            </a:r>
            <a:endParaRPr sz="800"/>
          </a:p>
          <a:p>
            <a:pPr marL="381000" indent="-381000" algn="l" defTabSz="1300480">
              <a:spcBef>
                <a:spcPts val="800"/>
              </a:spcBef>
              <a:buClr>
                <a:schemeClr val="accent5"/>
              </a:buClr>
              <a:buSzPct val="70000"/>
              <a:buFont typeface="Arial"/>
              <a:buChar char="▶︎"/>
              <a:defRPr>
                <a:solidFill>
                  <a:srgbClr val="262626"/>
                </a:solidFill>
              </a:defRPr>
            </a:pPr>
            <a:r>
              <a:t>Es können große inhaltliche Überschneidungen zwischen unterschiedlichen Konzepten bestehen. </a:t>
            </a:r>
          </a:p>
        </p:txBody>
      </p:sp>
      <p:sp>
        <p:nvSpPr>
          <p:cNvPr id="203" name="Rectangle 18"/>
          <p:cNvSpPr txBox="1"/>
          <p:nvPr/>
        </p:nvSpPr>
        <p:spPr>
          <a:xfrm>
            <a:off x="4351761" y="5426843"/>
            <a:ext cx="8448218" cy="336346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p>
            <a:pPr marL="487680" indent="-487680" defTabSz="1300480">
              <a:spcBef>
                <a:spcPts val="800"/>
              </a:spcBef>
              <a:defRPr sz="2800">
                <a:solidFill>
                  <a:srgbClr val="1A5282"/>
                </a:solidFill>
                <a:latin typeface="Roboto Condensed Bold"/>
                <a:ea typeface="Roboto Condensed Bold"/>
                <a:cs typeface="Roboto Condensed Bold"/>
                <a:sym typeface="Roboto Condensed Bold"/>
              </a:defRPr>
            </a:pPr>
            <a:r>
              <a:t>Konstrukt (operationalisierbar)</a:t>
            </a:r>
            <a:endParaRPr b="1" sz="1100">
              <a:latin typeface="Arial"/>
              <a:ea typeface="Arial"/>
              <a:cs typeface="Arial"/>
              <a:sym typeface="Arial"/>
            </a:endParaRPr>
          </a:p>
          <a:p>
            <a:pPr marL="381000" indent="-381000" algn="l" defTabSz="1300480">
              <a:spcBef>
                <a:spcPts val="800"/>
              </a:spcBef>
              <a:buClr>
                <a:schemeClr val="accent5"/>
              </a:buClr>
              <a:buSzPct val="70000"/>
              <a:buFont typeface="Arial"/>
              <a:buChar char="▶︎"/>
              <a:defRPr>
                <a:solidFill>
                  <a:srgbClr val="262626"/>
                </a:solidFill>
              </a:defRPr>
            </a:pPr>
            <a:r>
              <a:t>Eindeutige und spezifische Definition (Konstrukte haben besondere Merkmale, die nicht mit anderen Konstrukten geteilt werden)</a:t>
            </a:r>
          </a:p>
          <a:p>
            <a:pPr marL="381000" indent="-381000" algn="l" defTabSz="1300480">
              <a:spcBef>
                <a:spcPts val="800"/>
              </a:spcBef>
              <a:buClr>
                <a:schemeClr val="accent5"/>
              </a:buClr>
              <a:buSzPct val="70000"/>
              <a:buFont typeface="Arial"/>
              <a:buChar char="▶︎"/>
              <a:defRPr>
                <a:solidFill>
                  <a:srgbClr val="262626"/>
                </a:solidFill>
              </a:defRPr>
            </a:pPr>
            <a:r>
              <a:t>Es existieren empirische Indikatoren, die das Konstrukt abbilden oder beeinflussen.</a:t>
            </a:r>
          </a:p>
          <a:p>
            <a:pPr marL="381000" indent="-381000" algn="l" defTabSz="1300480">
              <a:spcBef>
                <a:spcPts val="800"/>
              </a:spcBef>
              <a:buClr>
                <a:schemeClr val="accent5"/>
              </a:buClr>
              <a:buSzPct val="70000"/>
              <a:buFont typeface="Arial"/>
              <a:buChar char="▶︎"/>
              <a:defRPr>
                <a:solidFill>
                  <a:srgbClr val="262626"/>
                </a:solidFill>
              </a:defRPr>
            </a:pPr>
            <a:r>
              <a:t>Operationalisierungsregeln  geben vor, wie Konstrukte gemessen werden können.    </a:t>
            </a:r>
          </a:p>
        </p:txBody>
      </p:sp>
      <p:sp>
        <p:nvSpPr>
          <p:cNvPr id="204" name="AutoShape 11"/>
          <p:cNvSpPr/>
          <p:nvPr/>
        </p:nvSpPr>
        <p:spPr>
          <a:xfrm>
            <a:off x="617567" y="2438519"/>
            <a:ext cx="3631783" cy="63299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0800" y="21600"/>
                </a:lnTo>
                <a:lnTo>
                  <a:pt x="21600" y="0"/>
                </a:lnTo>
                <a:close/>
              </a:path>
            </a:pathLst>
          </a:custGeom>
          <a:solidFill>
            <a:srgbClr val="588CBA"/>
          </a:solidFill>
          <a:ln w="12700">
            <a:miter lim="400000"/>
          </a:ln>
          <a:effectLst>
            <a:outerShdw sx="100000" sy="100000" kx="0" ky="0" algn="b" rotWithShape="0" blurRad="63500" dist="50800" dir="2700000">
              <a:srgbClr val="000000">
                <a:alpha val="40000"/>
              </a:srgbClr>
            </a:outerShdw>
          </a:effectLst>
        </p:spPr>
        <p:txBody>
          <a:bodyPr lIns="65023" tIns="65023" rIns="65023" bIns="65023" anchor="ctr"/>
          <a:lstStyle/>
          <a:p>
            <a:pPr defTabSz="1300480">
              <a:defRPr b="1" sz="2200">
                <a:solidFill>
                  <a:srgbClr val="C2F2EE"/>
                </a:solidFill>
                <a:effectLst>
                  <a:outerShdw sx="100000" sy="100000" kx="0" ky="0" algn="b" rotWithShape="0" blurRad="38100" dist="20320" dir="1800000">
                    <a:srgbClr val="000000">
                      <a:alpha val="40000"/>
                    </a:srgbClr>
                  </a:outerShdw>
                </a:effectLst>
                <a:latin typeface="Arial"/>
                <a:ea typeface="Arial"/>
                <a:cs typeface="Arial"/>
                <a:sym typeface="Aria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7" name="Was versteht man unter Operationalisierung?"/>
          <p:cNvSpPr txBox="1"/>
          <p:nvPr>
            <p:ph type="body" idx="21"/>
          </p:nvPr>
        </p:nvSpPr>
        <p:spPr>
          <a:prstGeom prst="rect">
            <a:avLst/>
          </a:prstGeom>
        </p:spPr>
        <p:txBody>
          <a:bodyPr/>
          <a:lstStyle/>
          <a:p>
            <a:pPr/>
            <a:r>
              <a:t>Was versteht man unter </a:t>
            </a:r>
            <a:r>
              <a:t>Operationalisierung</a:t>
            </a:r>
            <a:r>
              <a:t>?</a:t>
            </a:r>
          </a:p>
        </p:txBody>
      </p:sp>
      <p:sp>
        <p:nvSpPr>
          <p:cNvPr id="208" name="Der Zugang zu (latenten) Konstrukten erfolgt über empirische Indikatoren, sogenannte manifeste Variablen.…"/>
          <p:cNvSpPr txBox="1"/>
          <p:nvPr>
            <p:ph type="body" idx="22"/>
          </p:nvPr>
        </p:nvSpPr>
        <p:spPr>
          <a:prstGeom prst="rect">
            <a:avLst/>
          </a:prstGeom>
        </p:spPr>
        <p:txBody>
          <a:bodyPr/>
          <a:lstStyle/>
          <a:p>
            <a:pPr/>
            <a:r>
              <a:t>Der Zugang zu (latenten) Konstrukten erfolgt über empirische Indikatoren, sogenannte </a:t>
            </a:r>
            <a:r>
              <a:rPr>
                <a:latin typeface="Roboto Condensed Bold"/>
                <a:ea typeface="Roboto Condensed Bold"/>
                <a:cs typeface="Roboto Condensed Bold"/>
                <a:sym typeface="Roboto Condensed Bold"/>
              </a:rPr>
              <a:t>manifeste</a:t>
            </a:r>
            <a:r>
              <a:t> Variablen.</a:t>
            </a:r>
          </a:p>
          <a:p>
            <a:pPr/>
            <a:r>
              <a:t>Manifeste Variablen sind direkt messbar: Ihre Ausprägungen geben Hinweise auf Eigenschaften, Merkmale und Ausprägungen des nicht direkt erfassbaren, zu Grunde liegenden Konstrukts (latente Variable).</a:t>
            </a:r>
          </a:p>
          <a:p>
            <a:pPr/>
            <a:r>
              <a:t>Zur Erfassung von latenten Variablen werden </a:t>
            </a:r>
            <a:r>
              <a:rPr>
                <a:latin typeface="Roboto Condensed Bold"/>
                <a:ea typeface="Roboto Condensed Bold"/>
                <a:cs typeface="Roboto Condensed Bold"/>
                <a:sym typeface="Roboto Condensed Bold"/>
              </a:rPr>
              <a:t>Messmodelle</a:t>
            </a:r>
            <a:r>
              <a:t> spezifiziert, die genau definieren, welche Indikatoren das zugrunde liegende Konstrukt beeinflussen oder abbilden.</a:t>
            </a:r>
          </a:p>
          <a:p>
            <a:pPr/>
            <a:r>
              <a:t>Wie „gut“ eine Operationalisierung, d.h. eine Messung, ist, kann man empirisch prüfen:</a:t>
            </a:r>
          </a:p>
          <a:p>
            <a:pPr lvl="1" marL="812800" indent="-228600">
              <a:buClr>
                <a:schemeClr val="accent5"/>
              </a:buClr>
              <a:buFont typeface="Arial"/>
              <a:buChar char="▶︎"/>
            </a:pPr>
            <a:r>
              <a:t>Reliabilität (Messgenauigkeit)</a:t>
            </a:r>
          </a:p>
          <a:p>
            <a:pPr lvl="1" marL="812800" indent="-228600">
              <a:buClr>
                <a:schemeClr val="accent5"/>
              </a:buClr>
              <a:buFont typeface="Arial"/>
              <a:buChar char="▶︎"/>
            </a:pPr>
            <a:r>
              <a:t>Objektivität (Unabhängigkeit vom Kontext)</a:t>
            </a:r>
          </a:p>
          <a:p>
            <a:pPr lvl="1" marL="812800" indent="-228600">
              <a:buClr>
                <a:schemeClr val="accent5"/>
              </a:buClr>
              <a:buFont typeface="Arial"/>
              <a:buChar char="▶︎"/>
            </a:pPr>
            <a:r>
              <a:t>Validität (Gültigkeit)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Die Berechnung der Inneren Konsistenz (Cronbachs Alpha)"/>
          <p:cNvSpPr txBox="1"/>
          <p:nvPr>
            <p:ph type="body" idx="21"/>
          </p:nvPr>
        </p:nvSpPr>
        <p:spPr>
          <a:prstGeom prst="rect">
            <a:avLst/>
          </a:prstGeom>
        </p:spPr>
        <p:txBody>
          <a:bodyPr/>
          <a:lstStyle>
            <a:lvl1pPr marL="115570" marR="115570" indent="115570" defTabSz="1183436">
              <a:defRPr sz="5642"/>
            </a:lvl1pPr>
          </a:lstStyle>
          <a:p>
            <a:pPr/>
            <a:r>
              <a:t>Die Berechnung der Inneren Konsistenz (Cronbachs Alpha)</a:t>
            </a:r>
          </a:p>
        </p:txBody>
      </p:sp>
      <p:sp>
        <p:nvSpPr>
          <p:cNvPr id="212" name="Die Reliabilität von psychologischen (quantitativen) Skalen wird häufig über die sog. interne Konsistenz ermittelt.…"/>
          <p:cNvSpPr txBox="1"/>
          <p:nvPr>
            <p:ph type="body" idx="22"/>
          </p:nvPr>
        </p:nvSpPr>
        <p:spPr>
          <a:prstGeom prst="rect">
            <a:avLst/>
          </a:prstGeom>
        </p:spPr>
        <p:txBody>
          <a:bodyPr/>
          <a:lstStyle/>
          <a:p>
            <a:pPr/>
            <a:r>
              <a:t>Die Reliabilität von psychologischen (quantitativen) Skalen wird häufig über die sog. interne Konsistenz ermittelt.</a:t>
            </a:r>
          </a:p>
          <a:p>
            <a:pPr/>
            <a:r>
              <a:t>Es gibt mehrere Formeln zur Schätzung von Konsistenzkoeffizienten</a:t>
            </a:r>
          </a:p>
          <a:p>
            <a:pPr/>
            <a:r>
              <a:t>Hier sollen nur die am häufigsten verwendete dargestellt werden: Cronbachs Alpha</a:t>
            </a:r>
          </a:p>
          <a:p>
            <a:pPr/>
            <a:r>
              <a:t>Höhe des Koeffizienten hängt vom Verhältnis der Summe der einzelnen Itemvarianzen (Si²) zur Gesamtvarianz (Sx²) des Tests ab</a:t>
            </a:r>
          </a:p>
          <a:p>
            <a:pPr/>
            <a:r>
              <a:t>Zwei denkbare Extrem-Szenarien</a:t>
            </a:r>
          </a:p>
          <a:p>
            <a:pPr lvl="1" marL="812800" indent="-228600">
              <a:buClr>
                <a:schemeClr val="accent5"/>
              </a:buClr>
              <a:buFont typeface="Arial"/>
              <a:buChar char="▶︎"/>
            </a:pPr>
            <a:r>
              <a:t>Itemvarianzen hoch und Itemkovarianzen gering:  Cronbach-alpha-Koeffizient niedrig</a:t>
            </a:r>
          </a:p>
          <a:p>
            <a:pPr lvl="1" marL="812800" indent="-228600">
              <a:buClr>
                <a:schemeClr val="accent5"/>
              </a:buClr>
              <a:buFont typeface="Arial"/>
              <a:buChar char="▶︎"/>
            </a:pPr>
            <a:r>
              <a:t>Itemvarianzen niedrig und die Itemkovarianzen hoch:  Cronbach-alpha-Koeffizient hoch</a:t>
            </a:r>
          </a:p>
        </p:txBody>
      </p:sp>
      <p:pic>
        <p:nvPicPr>
          <p:cNvPr id="213" name="Bild" descr="Bild"/>
          <p:cNvPicPr>
            <a:picLocks noChangeAspect="1"/>
          </p:cNvPicPr>
          <p:nvPr/>
        </p:nvPicPr>
        <p:blipFill>
          <a:blip r:embed="rId2">
            <a:extLst/>
          </a:blip>
          <a:stretch>
            <a:fillRect/>
          </a:stretch>
        </p:blipFill>
        <p:spPr>
          <a:xfrm>
            <a:off x="1392853" y="6669360"/>
            <a:ext cx="6185700" cy="1557139"/>
          </a:xfrm>
          <a:prstGeom prst="rect">
            <a:avLst/>
          </a:prstGeom>
          <a:ln w="12700">
            <a:miter lim="400000"/>
          </a:ln>
        </p:spPr>
      </p:pic>
      <p:sp>
        <p:nvSpPr>
          <p:cNvPr id="214" name="Si2  = Varianz des Testitems i…"/>
          <p:cNvSpPr/>
          <p:nvPr/>
        </p:nvSpPr>
        <p:spPr>
          <a:xfrm>
            <a:off x="8233634" y="6952812"/>
            <a:ext cx="3600808" cy="990235"/>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p>
            <a:pPr algn="l">
              <a:tabLst>
                <a:tab pos="863600" algn="l"/>
                <a:tab pos="1054100" algn="r"/>
                <a:tab pos="1117600" algn="l"/>
                <a:tab pos="1308100" algn="r"/>
                <a:tab pos="1562100" algn="r"/>
                <a:tab pos="7061200" algn="r"/>
                <a:tab pos="7251700" algn="r"/>
              </a:tabLst>
              <a:defRPr sz="3400">
                <a:solidFill>
                  <a:srgbClr val="262626"/>
                </a:solidFill>
                <a:latin typeface="Arial"/>
                <a:ea typeface="Arial"/>
                <a:cs typeface="Arial"/>
                <a:sym typeface="Arial"/>
              </a:defRPr>
            </a:pPr>
            <a:r>
              <a:rPr sz="1800"/>
              <a:t>S</a:t>
            </a:r>
            <a:r>
              <a:rPr baseline="-20777" sz="1800"/>
              <a:t>i</a:t>
            </a:r>
            <a:r>
              <a:rPr baseline="30444" sz="1800"/>
              <a:t>2  </a:t>
            </a:r>
            <a:r>
              <a:rPr sz="1800"/>
              <a:t>= Varianz des Testitems i</a:t>
            </a:r>
            <a:endParaRPr sz="1800"/>
          </a:p>
          <a:p>
            <a:pPr algn="l">
              <a:tabLst>
                <a:tab pos="863600" algn="l"/>
                <a:tab pos="1054100" algn="r"/>
                <a:tab pos="1117600" algn="l"/>
                <a:tab pos="1308100" algn="r"/>
                <a:tab pos="1562100" algn="r"/>
                <a:tab pos="7061200" algn="r"/>
                <a:tab pos="7251700" algn="r"/>
              </a:tabLst>
              <a:defRPr sz="3400">
                <a:solidFill>
                  <a:srgbClr val="262626"/>
                </a:solidFill>
                <a:latin typeface="Arial"/>
                <a:ea typeface="Arial"/>
                <a:cs typeface="Arial"/>
                <a:sym typeface="Arial"/>
              </a:defRPr>
            </a:pPr>
            <a:r>
              <a:rPr sz="1800"/>
              <a:t>c    = Anzahl der Testitems</a:t>
            </a:r>
            <a:endParaRPr sz="1800"/>
          </a:p>
          <a:p>
            <a:pPr algn="l">
              <a:tabLst>
                <a:tab pos="863600" algn="l"/>
                <a:tab pos="1054100" algn="r"/>
                <a:tab pos="1117600" algn="l"/>
                <a:tab pos="1308100" algn="r"/>
                <a:tab pos="1562100" algn="r"/>
                <a:tab pos="7061200" algn="r"/>
                <a:tab pos="7251700" algn="r"/>
              </a:tabLst>
              <a:defRPr sz="3400">
                <a:solidFill>
                  <a:srgbClr val="262626"/>
                </a:solidFill>
                <a:latin typeface="Arial"/>
                <a:ea typeface="Arial"/>
                <a:cs typeface="Arial"/>
                <a:sym typeface="Arial"/>
              </a:defRPr>
            </a:pPr>
            <a:r>
              <a:rPr sz="1800"/>
              <a:t>S</a:t>
            </a:r>
            <a:r>
              <a:rPr baseline="-20777" sz="1800"/>
              <a:t>x</a:t>
            </a:r>
            <a:r>
              <a:rPr baseline="30444" sz="1800"/>
              <a:t>2 </a:t>
            </a:r>
            <a:r>
              <a:rPr sz="1800"/>
              <a:t>= Varianz der Gesamtrohwerte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Cronbach-alpha-Koeffizient: Intuition"/>
          <p:cNvSpPr txBox="1"/>
          <p:nvPr>
            <p:ph type="body" idx="21"/>
          </p:nvPr>
        </p:nvSpPr>
        <p:spPr>
          <a:prstGeom prst="rect">
            <a:avLst/>
          </a:prstGeom>
        </p:spPr>
        <p:txBody>
          <a:bodyPr/>
          <a:lstStyle/>
          <a:p>
            <a:pPr/>
            <a:r>
              <a:t>Cronbach-alpha-Koeffizient: Intuition</a:t>
            </a:r>
          </a:p>
        </p:txBody>
      </p:sp>
      <p:pic>
        <p:nvPicPr>
          <p:cNvPr id="218" name="Bild" descr="Bild"/>
          <p:cNvPicPr>
            <a:picLocks noChangeAspect="1"/>
          </p:cNvPicPr>
          <p:nvPr/>
        </p:nvPicPr>
        <p:blipFill>
          <a:blip r:embed="rId2">
            <a:extLst/>
          </a:blip>
          <a:stretch>
            <a:fillRect/>
          </a:stretch>
        </p:blipFill>
        <p:spPr>
          <a:xfrm>
            <a:off x="633598" y="1998645"/>
            <a:ext cx="5037671" cy="1268145"/>
          </a:xfrm>
          <a:prstGeom prst="rect">
            <a:avLst/>
          </a:prstGeom>
          <a:ln w="3175">
            <a:miter lim="400000"/>
          </a:ln>
        </p:spPr>
      </p:pic>
      <p:sp>
        <p:nvSpPr>
          <p:cNvPr id="219" name="Si2  = Varianz des Testitems i…"/>
          <p:cNvSpPr/>
          <p:nvPr/>
        </p:nvSpPr>
        <p:spPr>
          <a:xfrm>
            <a:off x="7371994" y="2024339"/>
            <a:ext cx="4561379" cy="1216757"/>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nchor="ctr">
            <a:spAutoFit/>
          </a:bodyPr>
          <a:lstStyle/>
          <a:p>
            <a:pPr algn="l">
              <a:tabLst>
                <a:tab pos="863600" algn="l"/>
                <a:tab pos="1054100" algn="r"/>
                <a:tab pos="1117600" algn="l"/>
                <a:tab pos="1308100" algn="r"/>
                <a:tab pos="1562100" algn="r"/>
                <a:tab pos="7061200" algn="r"/>
                <a:tab pos="7251700" algn="r"/>
              </a:tabLst>
              <a:defRPr sz="2300">
                <a:solidFill>
                  <a:srgbClr val="262626"/>
                </a:solidFill>
                <a:latin typeface="Arial"/>
                <a:ea typeface="Arial"/>
                <a:cs typeface="Arial"/>
                <a:sym typeface="Arial"/>
              </a:defRPr>
            </a:pPr>
            <a:r>
              <a:t>S</a:t>
            </a:r>
            <a:r>
              <a:rPr baseline="-17565"/>
              <a:t>i</a:t>
            </a:r>
            <a:r>
              <a:rPr baseline="30782"/>
              <a:t>2  </a:t>
            </a:r>
            <a:r>
              <a:t>= Varianz des Testitems i</a:t>
            </a:r>
          </a:p>
          <a:p>
            <a:pPr algn="l">
              <a:tabLst>
                <a:tab pos="863600" algn="l"/>
                <a:tab pos="1054100" algn="r"/>
                <a:tab pos="1117600" algn="l"/>
                <a:tab pos="1308100" algn="r"/>
                <a:tab pos="1562100" algn="r"/>
                <a:tab pos="7061200" algn="r"/>
                <a:tab pos="7251700" algn="r"/>
              </a:tabLst>
              <a:defRPr sz="2300">
                <a:solidFill>
                  <a:srgbClr val="262626"/>
                </a:solidFill>
                <a:latin typeface="Arial"/>
                <a:ea typeface="Arial"/>
                <a:cs typeface="Arial"/>
                <a:sym typeface="Arial"/>
              </a:defRPr>
            </a:pPr>
            <a:r>
              <a:t>c    = Anzahl der Testitems</a:t>
            </a:r>
          </a:p>
          <a:p>
            <a:pPr algn="l">
              <a:tabLst>
                <a:tab pos="863600" algn="l"/>
                <a:tab pos="1054100" algn="r"/>
                <a:tab pos="1117600" algn="l"/>
                <a:tab pos="1308100" algn="r"/>
                <a:tab pos="1562100" algn="r"/>
                <a:tab pos="7061200" algn="r"/>
                <a:tab pos="7251700" algn="r"/>
              </a:tabLst>
              <a:defRPr sz="2300">
                <a:solidFill>
                  <a:srgbClr val="262626"/>
                </a:solidFill>
                <a:latin typeface="Arial"/>
                <a:ea typeface="Arial"/>
                <a:cs typeface="Arial"/>
                <a:sym typeface="Arial"/>
              </a:defRPr>
            </a:pPr>
            <a:r>
              <a:t>S</a:t>
            </a:r>
            <a:r>
              <a:rPr baseline="-17565"/>
              <a:t>x</a:t>
            </a:r>
            <a:r>
              <a:rPr baseline="30782"/>
              <a:t>2 </a:t>
            </a:r>
            <a:r>
              <a:t>= Varianz der Gesamtrohwerte</a:t>
            </a:r>
          </a:p>
        </p:txBody>
      </p:sp>
      <p:sp>
        <p:nvSpPr>
          <p:cNvPr id="220" name="α = Korrekturfaktor ・(1 –"/>
          <p:cNvSpPr/>
          <p:nvPr/>
        </p:nvSpPr>
        <p:spPr>
          <a:xfrm>
            <a:off x="582972" y="5865389"/>
            <a:ext cx="3599012" cy="466726"/>
          </a:xfrm>
          <a:prstGeom prst="rect">
            <a:avLst/>
          </a:prstGeom>
          <a:ln w="12700">
            <a:miter lim="400000"/>
          </a:ln>
          <a:extLst>
            <a:ext uri="{C572A759-6A51-4108-AA02-DFA0A04FC94B}">
              <ma14:wrappingTextBoxFlag xmlns:ma14="http://schemas.microsoft.com/office/mac/drawingml/2011/main" val="1"/>
            </a:ext>
          </a:extLst>
        </p:spPr>
        <p:txBody>
          <a:bodyPr wrap="none" lIns="23812" tIns="23812" rIns="23812" bIns="23812" anchor="ctr">
            <a:spAutoFit/>
          </a:bodyPr>
          <a:lstStyle>
            <a:lvl1pPr algn="l" defTabSz="18062">
              <a:spcBef>
                <a:spcPts val="1700"/>
              </a:spcBef>
              <a:defRPr>
                <a:latin typeface="Arial"/>
                <a:ea typeface="Arial"/>
                <a:cs typeface="Arial"/>
                <a:sym typeface="Arial"/>
              </a:defRPr>
            </a:lvl1pPr>
          </a:lstStyle>
          <a:p>
            <a:pPr/>
            <a:r>
              <a:t>α = Korrekturfaktor ・(1 – </a:t>
            </a:r>
          </a:p>
        </p:txBody>
      </p:sp>
      <p:sp>
        <p:nvSpPr>
          <p:cNvPr id="221" name="Linie"/>
          <p:cNvSpPr/>
          <p:nvPr/>
        </p:nvSpPr>
        <p:spPr>
          <a:xfrm>
            <a:off x="4948554" y="6112298"/>
            <a:ext cx="5037671" cy="1"/>
          </a:xfrm>
          <a:prstGeom prst="line">
            <a:avLst/>
          </a:prstGeom>
          <a:ln w="25400">
            <a:solidFill>
              <a:srgbClr val="000000"/>
            </a:solidFill>
            <a:miter lim="400000"/>
          </a:ln>
        </p:spPr>
        <p:txBody>
          <a:bodyPr lIns="23812" tIns="23812" rIns="23812" bIns="23812" anchor="ctr"/>
          <a:lstStyle/>
          <a:p>
            <a:pPr algn="l" defTabSz="18062">
              <a:spcBef>
                <a:spcPts val="1700"/>
              </a:spcBef>
              <a:defRPr b="1" sz="2800">
                <a:solidFill>
                  <a:srgbClr val="00A79C"/>
                </a:solidFill>
                <a:latin typeface="Arial"/>
                <a:ea typeface="Arial"/>
                <a:cs typeface="Arial"/>
                <a:sym typeface="Arial"/>
              </a:defRPr>
            </a:pPr>
          </a:p>
        </p:txBody>
      </p:sp>
      <p:graphicFrame>
        <p:nvGraphicFramePr>
          <p:cNvPr id="222" name="Tabelle"/>
          <p:cNvGraphicFramePr/>
          <p:nvPr/>
        </p:nvGraphicFramePr>
        <p:xfrm>
          <a:off x="5104103" y="4042757"/>
          <a:ext cx="4726572" cy="1824285"/>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181642"/>
                <a:gridCol w="1181642"/>
                <a:gridCol w="1181642"/>
                <a:gridCol w="1181642"/>
              </a:tblGrid>
              <a:tr h="460586">
                <a:tc>
                  <a:txBody>
                    <a:bodyPr/>
                    <a:lstStyle/>
                    <a:p>
                      <a:pPr algn="ctr">
                        <a:defRPr sz="1800">
                          <a:sym typeface="Helvetica"/>
                        </a:defRPr>
                      </a:pPr>
                    </a:p>
                  </a:txBody>
                  <a:tcPr marL="50800" marR="50800" marT="50800" marB="50800" anchor="ctr" anchorCtr="0" horzOverflow="overflow"/>
                </a:tc>
                <a:tc>
                  <a:txBody>
                    <a:bodyPr/>
                    <a:lstStyle/>
                    <a:p>
                      <a:pPr algn="ctr">
                        <a:defRPr b="0" sz="1800">
                          <a:solidFill>
                            <a:srgbClr val="000000"/>
                          </a:solidFill>
                        </a:defRPr>
                      </a:pPr>
                      <a:r>
                        <a:rPr b="1">
                          <a:solidFill>
                            <a:srgbClr val="FFFFFF"/>
                          </a:solidFill>
                          <a:sym typeface="Helvetica"/>
                        </a:rPr>
                        <a:t>S1</a:t>
                      </a:r>
                    </a:p>
                  </a:txBody>
                  <a:tcPr marL="50800" marR="50800" marT="50800" marB="50800" anchor="ctr" anchorCtr="0" horzOverflow="overflow"/>
                </a:tc>
                <a:tc>
                  <a:txBody>
                    <a:bodyPr/>
                    <a:lstStyle/>
                    <a:p>
                      <a:pPr algn="ctr">
                        <a:defRPr b="0" sz="1800">
                          <a:solidFill>
                            <a:srgbClr val="000000"/>
                          </a:solidFill>
                        </a:defRPr>
                      </a:pPr>
                      <a:r>
                        <a:rPr b="1">
                          <a:solidFill>
                            <a:srgbClr val="FFFFFF"/>
                          </a:solidFill>
                          <a:sym typeface="Helvetica"/>
                        </a:rPr>
                        <a:t>S2</a:t>
                      </a:r>
                    </a:p>
                  </a:txBody>
                  <a:tcPr marL="50800" marR="50800" marT="50800" marB="50800" anchor="ctr" anchorCtr="0" horzOverflow="overflow"/>
                </a:tc>
                <a:tc>
                  <a:txBody>
                    <a:bodyPr/>
                    <a:lstStyle/>
                    <a:p>
                      <a:pPr algn="ctr">
                        <a:defRPr b="0" sz="1800">
                          <a:solidFill>
                            <a:srgbClr val="000000"/>
                          </a:solidFill>
                        </a:defRPr>
                      </a:pPr>
                      <a:r>
                        <a:rPr b="1">
                          <a:solidFill>
                            <a:srgbClr val="FFFFFF"/>
                          </a:solidFill>
                          <a:sym typeface="Helvetica"/>
                        </a:rPr>
                        <a:t>S3</a:t>
                      </a:r>
                    </a:p>
                  </a:txBody>
                  <a:tcPr marL="50800" marR="50800" marT="50800" marB="50800" anchor="ctr" anchorCtr="0" horzOverflow="overflow"/>
                </a:tc>
              </a:tr>
              <a:tr h="460586">
                <a:tc>
                  <a:txBody>
                    <a:bodyPr/>
                    <a:lstStyle/>
                    <a:p>
                      <a:pPr algn="ctr">
                        <a:defRPr b="0" sz="1800">
                          <a:solidFill>
                            <a:srgbClr val="000000"/>
                          </a:solidFill>
                        </a:defRPr>
                      </a:pPr>
                      <a:r>
                        <a:rPr b="1">
                          <a:solidFill>
                            <a:srgbClr val="FFFFFF"/>
                          </a:solidFill>
                          <a:sym typeface="Helvetica"/>
                        </a:rPr>
                        <a:t>S1</a:t>
                      </a:r>
                    </a:p>
                  </a:txBody>
                  <a:tcPr marL="50800" marR="50800" marT="50800" marB="50800" anchor="ctr" anchorCtr="0" horzOverflow="overflow"/>
                </a:tc>
                <a:tc>
                  <a:txBody>
                    <a:bodyPr/>
                    <a:lstStyle/>
                    <a:p>
                      <a:pPr algn="ctr">
                        <a:defRPr sz="1800"/>
                      </a:pPr>
                      <a:r>
                        <a:rPr>
                          <a:sym typeface="Helvetica Light"/>
                        </a:rPr>
                        <a:t>V1</a:t>
                      </a:r>
                    </a:p>
                  </a:txBody>
                  <a:tcPr marL="50800" marR="50800" marT="50800" marB="50800" anchor="ctr" anchorCtr="0" horzOverflow="overflow"/>
                </a:tc>
                <a:tc>
                  <a:txBody>
                    <a:bodyPr/>
                    <a:lstStyle/>
                    <a:p>
                      <a:pPr algn="ctr">
                        <a:defRPr sz="1800">
                          <a:sym typeface="Helvetica Light"/>
                        </a:defRPr>
                      </a:pPr>
                    </a:p>
                  </a:txBody>
                  <a:tcPr marL="50800" marR="50800" marT="50800" marB="50800" anchor="ctr" anchorCtr="0" horzOverflow="overflow"/>
                </a:tc>
                <a:tc>
                  <a:txBody>
                    <a:bodyPr/>
                    <a:lstStyle/>
                    <a:p>
                      <a:pPr algn="ctr">
                        <a:defRPr sz="1800">
                          <a:sym typeface="Helvetica Light"/>
                        </a:defRPr>
                      </a:pPr>
                    </a:p>
                  </a:txBody>
                  <a:tcPr marL="50800" marR="50800" marT="50800" marB="50800" anchor="ctr" anchorCtr="0" horzOverflow="overflow"/>
                </a:tc>
              </a:tr>
              <a:tr h="451555">
                <a:tc>
                  <a:txBody>
                    <a:bodyPr/>
                    <a:lstStyle/>
                    <a:p>
                      <a:pPr algn="ctr">
                        <a:defRPr b="0" sz="1800">
                          <a:solidFill>
                            <a:srgbClr val="000000"/>
                          </a:solidFill>
                        </a:defRPr>
                      </a:pPr>
                      <a:r>
                        <a:rPr b="1">
                          <a:solidFill>
                            <a:srgbClr val="FFFFFF"/>
                          </a:solidFill>
                          <a:sym typeface="Helvetica"/>
                        </a:rPr>
                        <a:t>S2</a:t>
                      </a:r>
                    </a:p>
                  </a:txBody>
                  <a:tcPr marL="50800" marR="50800" marT="50800" marB="50800" anchor="ctr" anchorCtr="0" horzOverflow="overflow"/>
                </a:tc>
                <a:tc>
                  <a:txBody>
                    <a:bodyPr/>
                    <a:lstStyle/>
                    <a:p>
                      <a:pPr algn="ctr">
                        <a:defRPr sz="1800">
                          <a:sym typeface="Helvetica Light"/>
                        </a:defRPr>
                      </a:pPr>
                    </a:p>
                  </a:txBody>
                  <a:tcPr marL="50800" marR="50800" marT="50800" marB="50800" anchor="ctr" anchorCtr="0" horzOverflow="overflow"/>
                </a:tc>
                <a:tc>
                  <a:txBody>
                    <a:bodyPr/>
                    <a:lstStyle/>
                    <a:p>
                      <a:pPr algn="ctr">
                        <a:defRPr sz="1800"/>
                      </a:pPr>
                      <a:r>
                        <a:rPr>
                          <a:sym typeface="Helvetica Light"/>
                        </a:rPr>
                        <a:t>V2</a:t>
                      </a:r>
                    </a:p>
                  </a:txBody>
                  <a:tcPr marL="50800" marR="50800" marT="50800" marB="50800" anchor="ctr" anchorCtr="0" horzOverflow="overflow"/>
                </a:tc>
                <a:tc>
                  <a:txBody>
                    <a:bodyPr/>
                    <a:lstStyle/>
                    <a:p>
                      <a:pPr algn="ctr">
                        <a:defRPr sz="1800">
                          <a:sym typeface="Helvetica Light"/>
                        </a:defRPr>
                      </a:pPr>
                    </a:p>
                  </a:txBody>
                  <a:tcPr marL="50800" marR="50800" marT="50800" marB="50800" anchor="ctr" anchorCtr="0" horzOverflow="overflow"/>
                </a:tc>
              </a:tr>
              <a:tr h="451555">
                <a:tc>
                  <a:txBody>
                    <a:bodyPr/>
                    <a:lstStyle/>
                    <a:p>
                      <a:pPr algn="ctr">
                        <a:defRPr b="0" sz="1800">
                          <a:solidFill>
                            <a:srgbClr val="000000"/>
                          </a:solidFill>
                        </a:defRPr>
                      </a:pPr>
                      <a:r>
                        <a:rPr b="1">
                          <a:solidFill>
                            <a:srgbClr val="FFFFFF"/>
                          </a:solidFill>
                          <a:sym typeface="Helvetica"/>
                        </a:rPr>
                        <a:t>S3</a:t>
                      </a:r>
                    </a:p>
                  </a:txBody>
                  <a:tcPr marL="50800" marR="50800" marT="50800" marB="50800" anchor="ctr" anchorCtr="0" horzOverflow="overflow"/>
                </a:tc>
                <a:tc>
                  <a:txBody>
                    <a:bodyPr/>
                    <a:lstStyle/>
                    <a:p>
                      <a:pPr algn="ctr">
                        <a:defRPr sz="1800">
                          <a:sym typeface="Helvetica Light"/>
                        </a:defRPr>
                      </a:pPr>
                    </a:p>
                  </a:txBody>
                  <a:tcPr marL="50800" marR="50800" marT="50800" marB="50800" anchor="ctr" anchorCtr="0" horzOverflow="overflow"/>
                </a:tc>
                <a:tc>
                  <a:txBody>
                    <a:bodyPr/>
                    <a:lstStyle/>
                    <a:p>
                      <a:pPr algn="ctr">
                        <a:defRPr sz="1800">
                          <a:sym typeface="Helvetica Light"/>
                        </a:defRPr>
                      </a:pPr>
                    </a:p>
                  </a:txBody>
                  <a:tcPr marL="50800" marR="50800" marT="50800" marB="50800" anchor="ctr" anchorCtr="0" horzOverflow="overflow"/>
                </a:tc>
                <a:tc>
                  <a:txBody>
                    <a:bodyPr/>
                    <a:lstStyle/>
                    <a:p>
                      <a:pPr algn="ctr">
                        <a:defRPr sz="1800"/>
                      </a:pPr>
                      <a:r>
                        <a:rPr>
                          <a:sym typeface="Helvetica Light"/>
                        </a:rPr>
                        <a:t>V3</a:t>
                      </a:r>
                    </a:p>
                  </a:txBody>
                  <a:tcPr marL="50800" marR="50800" marT="50800" marB="50800" anchor="ctr" anchorCtr="0" horzOverflow="overflow"/>
                </a:tc>
              </a:tr>
            </a:tbl>
          </a:graphicData>
        </a:graphic>
      </p:graphicFrame>
      <p:graphicFrame>
        <p:nvGraphicFramePr>
          <p:cNvPr id="223" name="Tabelle"/>
          <p:cNvGraphicFramePr/>
          <p:nvPr/>
        </p:nvGraphicFramePr>
        <p:xfrm>
          <a:off x="5104103" y="6649543"/>
          <a:ext cx="4726572" cy="1824286"/>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167301"/>
                <a:gridCol w="1167301"/>
                <a:gridCol w="1167301"/>
                <a:gridCol w="1224668"/>
              </a:tblGrid>
              <a:tr h="460586">
                <a:tc>
                  <a:txBody>
                    <a:bodyPr/>
                    <a:lstStyle/>
                    <a:p>
                      <a:pPr algn="ctr">
                        <a:defRPr sz="1800">
                          <a:sym typeface="Helvetica"/>
                        </a:defRPr>
                      </a:pPr>
                    </a:p>
                  </a:txBody>
                  <a:tcPr marL="50800" marR="50800" marT="50800" marB="50800" anchor="ctr" anchorCtr="0" horzOverflow="overflow"/>
                </a:tc>
                <a:tc>
                  <a:txBody>
                    <a:bodyPr/>
                    <a:lstStyle/>
                    <a:p>
                      <a:pPr algn="ctr">
                        <a:defRPr b="0" sz="1800">
                          <a:solidFill>
                            <a:srgbClr val="000000"/>
                          </a:solidFill>
                        </a:defRPr>
                      </a:pPr>
                      <a:r>
                        <a:rPr b="1">
                          <a:solidFill>
                            <a:srgbClr val="FFFFFF"/>
                          </a:solidFill>
                          <a:sym typeface="Helvetica"/>
                        </a:rPr>
                        <a:t>S1</a:t>
                      </a:r>
                    </a:p>
                  </a:txBody>
                  <a:tcPr marL="50800" marR="50800" marT="50800" marB="50800" anchor="ctr" anchorCtr="0" horzOverflow="overflow"/>
                </a:tc>
                <a:tc>
                  <a:txBody>
                    <a:bodyPr/>
                    <a:lstStyle/>
                    <a:p>
                      <a:pPr algn="ctr">
                        <a:defRPr b="0" sz="1800">
                          <a:solidFill>
                            <a:srgbClr val="000000"/>
                          </a:solidFill>
                        </a:defRPr>
                      </a:pPr>
                      <a:r>
                        <a:rPr b="1">
                          <a:solidFill>
                            <a:srgbClr val="FFFFFF"/>
                          </a:solidFill>
                          <a:sym typeface="Helvetica"/>
                        </a:rPr>
                        <a:t>S2</a:t>
                      </a:r>
                    </a:p>
                  </a:txBody>
                  <a:tcPr marL="50800" marR="50800" marT="50800" marB="50800" anchor="ctr" anchorCtr="0" horzOverflow="overflow"/>
                </a:tc>
                <a:tc>
                  <a:txBody>
                    <a:bodyPr/>
                    <a:lstStyle/>
                    <a:p>
                      <a:pPr algn="ctr">
                        <a:defRPr b="0" sz="1800">
                          <a:solidFill>
                            <a:srgbClr val="000000"/>
                          </a:solidFill>
                        </a:defRPr>
                      </a:pPr>
                      <a:r>
                        <a:rPr b="1">
                          <a:solidFill>
                            <a:srgbClr val="FFFFFF"/>
                          </a:solidFill>
                          <a:sym typeface="Helvetica"/>
                        </a:rPr>
                        <a:t>S3</a:t>
                      </a:r>
                    </a:p>
                  </a:txBody>
                  <a:tcPr marL="50800" marR="50800" marT="50800" marB="50800" anchor="ctr" anchorCtr="0" horzOverflow="overflow"/>
                </a:tc>
              </a:tr>
              <a:tr h="460586">
                <a:tc>
                  <a:txBody>
                    <a:bodyPr/>
                    <a:lstStyle/>
                    <a:p>
                      <a:pPr algn="ctr">
                        <a:defRPr b="0" sz="1800">
                          <a:solidFill>
                            <a:srgbClr val="000000"/>
                          </a:solidFill>
                        </a:defRPr>
                      </a:pPr>
                      <a:r>
                        <a:rPr b="1">
                          <a:solidFill>
                            <a:srgbClr val="FFFFFF"/>
                          </a:solidFill>
                          <a:sym typeface="Helvetica"/>
                        </a:rPr>
                        <a:t>S1</a:t>
                      </a:r>
                    </a:p>
                  </a:txBody>
                  <a:tcPr marL="50800" marR="50800" marT="50800" marB="50800" anchor="ctr" anchorCtr="0" horzOverflow="overflow"/>
                </a:tc>
                <a:tc>
                  <a:txBody>
                    <a:bodyPr/>
                    <a:lstStyle/>
                    <a:p>
                      <a:pPr algn="ctr">
                        <a:defRPr sz="1800"/>
                      </a:pPr>
                      <a:r>
                        <a:rPr>
                          <a:sym typeface="Helvetica Light"/>
                        </a:rPr>
                        <a:t>V1</a:t>
                      </a:r>
                    </a:p>
                  </a:txBody>
                  <a:tcPr marL="50800" marR="50800" marT="50800" marB="50800" anchor="ctr" anchorCtr="0" horzOverflow="overflow"/>
                </a:tc>
                <a:tc>
                  <a:txBody>
                    <a:bodyPr/>
                    <a:lstStyle/>
                    <a:p>
                      <a:pPr algn="ctr">
                        <a:defRPr sz="1800"/>
                      </a:pPr>
                      <a:r>
                        <a:rPr>
                          <a:sym typeface="Helvetica Light"/>
                        </a:rPr>
                        <a:t>Cov(1,2)</a:t>
                      </a:r>
                    </a:p>
                  </a:txBody>
                  <a:tcPr marL="50800" marR="50800" marT="50800" marB="50800" anchor="ctr" anchorCtr="0" horzOverflow="overflow"/>
                </a:tc>
                <a:tc>
                  <a:txBody>
                    <a:bodyPr/>
                    <a:lstStyle/>
                    <a:p>
                      <a:pPr algn="ctr">
                        <a:defRPr sz="1800"/>
                      </a:pPr>
                      <a:r>
                        <a:rPr>
                          <a:sym typeface="Helvetica Light"/>
                        </a:rPr>
                        <a:t>Cov(1,3)</a:t>
                      </a:r>
                    </a:p>
                  </a:txBody>
                  <a:tcPr marL="50800" marR="50800" marT="50800" marB="50800" anchor="ctr" anchorCtr="0" horzOverflow="overflow"/>
                </a:tc>
              </a:tr>
              <a:tr h="451555">
                <a:tc>
                  <a:txBody>
                    <a:bodyPr/>
                    <a:lstStyle/>
                    <a:p>
                      <a:pPr algn="ctr">
                        <a:defRPr b="0" sz="1800">
                          <a:solidFill>
                            <a:srgbClr val="000000"/>
                          </a:solidFill>
                        </a:defRPr>
                      </a:pPr>
                      <a:r>
                        <a:rPr b="1">
                          <a:solidFill>
                            <a:srgbClr val="FFFFFF"/>
                          </a:solidFill>
                          <a:sym typeface="Helvetica"/>
                        </a:rPr>
                        <a:t>S2</a:t>
                      </a:r>
                    </a:p>
                  </a:txBody>
                  <a:tcPr marL="50800" marR="50800" marT="50800" marB="50800" anchor="ctr" anchorCtr="0" horzOverflow="overflow"/>
                </a:tc>
                <a:tc>
                  <a:txBody>
                    <a:bodyPr/>
                    <a:lstStyle/>
                    <a:p>
                      <a:pPr algn="ctr">
                        <a:defRPr sz="1800"/>
                      </a:pPr>
                      <a:r>
                        <a:rPr>
                          <a:sym typeface="Helvetica Light"/>
                        </a:rPr>
                        <a:t>Cov(2,1)</a:t>
                      </a:r>
                    </a:p>
                  </a:txBody>
                  <a:tcPr marL="50800" marR="50800" marT="50800" marB="50800" anchor="ctr" anchorCtr="0" horzOverflow="overflow"/>
                </a:tc>
                <a:tc>
                  <a:txBody>
                    <a:bodyPr/>
                    <a:lstStyle/>
                    <a:p>
                      <a:pPr algn="ctr">
                        <a:defRPr sz="1800"/>
                      </a:pPr>
                      <a:r>
                        <a:rPr>
                          <a:sym typeface="Helvetica Light"/>
                        </a:rPr>
                        <a:t>V2</a:t>
                      </a:r>
                    </a:p>
                  </a:txBody>
                  <a:tcPr marL="50800" marR="50800" marT="50800" marB="50800" anchor="ctr" anchorCtr="0" horzOverflow="overflow"/>
                </a:tc>
                <a:tc>
                  <a:txBody>
                    <a:bodyPr/>
                    <a:lstStyle/>
                    <a:p>
                      <a:pPr algn="ctr">
                        <a:defRPr sz="1800"/>
                      </a:pPr>
                      <a:r>
                        <a:rPr>
                          <a:sym typeface="Helvetica Light"/>
                        </a:rPr>
                        <a:t>Cov(2,3)</a:t>
                      </a:r>
                    </a:p>
                  </a:txBody>
                  <a:tcPr marL="50800" marR="50800" marT="50800" marB="50800" anchor="ctr" anchorCtr="0" horzOverflow="overflow"/>
                </a:tc>
              </a:tr>
              <a:tr h="451555">
                <a:tc>
                  <a:txBody>
                    <a:bodyPr/>
                    <a:lstStyle/>
                    <a:p>
                      <a:pPr algn="ctr">
                        <a:defRPr b="0" sz="1800">
                          <a:solidFill>
                            <a:srgbClr val="000000"/>
                          </a:solidFill>
                        </a:defRPr>
                      </a:pPr>
                      <a:r>
                        <a:rPr b="1">
                          <a:solidFill>
                            <a:srgbClr val="FFFFFF"/>
                          </a:solidFill>
                          <a:sym typeface="Helvetica"/>
                        </a:rPr>
                        <a:t>S3</a:t>
                      </a:r>
                    </a:p>
                  </a:txBody>
                  <a:tcPr marL="50800" marR="50800" marT="50800" marB="50800" anchor="ctr" anchorCtr="0" horzOverflow="overflow"/>
                </a:tc>
                <a:tc>
                  <a:txBody>
                    <a:bodyPr/>
                    <a:lstStyle/>
                    <a:p>
                      <a:pPr algn="ctr">
                        <a:defRPr sz="1800"/>
                      </a:pPr>
                      <a:r>
                        <a:rPr>
                          <a:sym typeface="Helvetica Light"/>
                        </a:rPr>
                        <a:t>Cov(3,1)</a:t>
                      </a:r>
                    </a:p>
                  </a:txBody>
                  <a:tcPr marL="50800" marR="50800" marT="50800" marB="50800" anchor="ctr" anchorCtr="0" horzOverflow="overflow"/>
                </a:tc>
                <a:tc>
                  <a:txBody>
                    <a:bodyPr/>
                    <a:lstStyle/>
                    <a:p>
                      <a:pPr algn="ctr">
                        <a:defRPr sz="1800"/>
                      </a:pPr>
                      <a:r>
                        <a:rPr>
                          <a:sym typeface="Helvetica Light"/>
                        </a:rPr>
                        <a:t>Cov(3,2)</a:t>
                      </a:r>
                    </a:p>
                  </a:txBody>
                  <a:tcPr marL="50800" marR="50800" marT="50800" marB="50800" anchor="ctr" anchorCtr="0" horzOverflow="overflow"/>
                </a:tc>
                <a:tc>
                  <a:txBody>
                    <a:bodyPr/>
                    <a:lstStyle/>
                    <a:p>
                      <a:pPr algn="ctr">
                        <a:defRPr sz="1800"/>
                      </a:pPr>
                      <a:r>
                        <a:rPr>
                          <a:sym typeface="Helvetica Light"/>
                        </a:rPr>
                        <a:t>V3</a:t>
                      </a:r>
                    </a:p>
                  </a:txBody>
                  <a:tcPr marL="50800" marR="50800" marT="50800" marB="50800" anchor="ctr" anchorCtr="0" horzOverflow="overflow"/>
                </a:tc>
              </a:tr>
            </a:tbl>
          </a:graphicData>
        </a:graphic>
      </p:graphicFrame>
      <p:sp>
        <p:nvSpPr>
          <p:cNvPr id="224" name=")"/>
          <p:cNvSpPr/>
          <p:nvPr/>
        </p:nvSpPr>
        <p:spPr>
          <a:xfrm>
            <a:off x="10145112" y="5902125"/>
            <a:ext cx="161827" cy="393254"/>
          </a:xfrm>
          <a:prstGeom prst="rect">
            <a:avLst/>
          </a:prstGeom>
          <a:ln w="12700">
            <a:miter lim="400000"/>
          </a:ln>
          <a:extLst>
            <a:ext uri="{C572A759-6A51-4108-AA02-DFA0A04FC94B}">
              <ma14:wrappingTextBoxFlag xmlns:ma14="http://schemas.microsoft.com/office/mac/drawingml/2011/main" val="1"/>
            </a:ext>
          </a:extLst>
        </p:spPr>
        <p:txBody>
          <a:bodyPr wrap="none" lIns="23812" tIns="23812" rIns="23812" bIns="23812" anchor="ctr">
            <a:spAutoFit/>
          </a:bodyPr>
          <a:lstStyle>
            <a:lvl1pPr algn="l" defTabSz="18062">
              <a:spcBef>
                <a:spcPts val="1700"/>
              </a:spcBef>
              <a:defRPr>
                <a:latin typeface="Arial"/>
                <a:ea typeface="Arial"/>
                <a:cs typeface="Arial"/>
                <a:sym typeface="Arial"/>
              </a:defRPr>
            </a:lvl1pPr>
          </a:lstStyle>
          <a:p>
            <a:pPr/>
            <a:r>
              <a:t>)</a:t>
            </a:r>
          </a:p>
        </p:txBody>
      </p:sp>
      <p:sp>
        <p:nvSpPr>
          <p:cNvPr id="225" name="Summe der Varianzen"/>
          <p:cNvSpPr/>
          <p:nvPr/>
        </p:nvSpPr>
        <p:spPr>
          <a:xfrm>
            <a:off x="10535256" y="4073194"/>
            <a:ext cx="1998063" cy="748854"/>
          </a:xfrm>
          <a:prstGeom prst="rect">
            <a:avLst/>
          </a:prstGeom>
          <a:ln w="12700">
            <a:miter lim="400000"/>
          </a:ln>
          <a:extLst>
            <a:ext uri="{C572A759-6A51-4108-AA02-DFA0A04FC94B}">
              <ma14:wrappingTextBoxFlag xmlns:ma14="http://schemas.microsoft.com/office/mac/drawingml/2011/main" val="1"/>
            </a:ext>
          </a:extLst>
        </p:spPr>
        <p:txBody>
          <a:bodyPr lIns="23812" tIns="23812" rIns="23812" bIns="23812" anchor="ctr">
            <a:spAutoFit/>
          </a:bodyPr>
          <a:lstStyle>
            <a:lvl1pPr algn="l" defTabSz="18062">
              <a:spcBef>
                <a:spcPts val="1700"/>
              </a:spcBef>
              <a:defRPr>
                <a:latin typeface="Arial"/>
                <a:ea typeface="Arial"/>
                <a:cs typeface="Arial"/>
                <a:sym typeface="Arial"/>
              </a:defRPr>
            </a:lvl1pPr>
          </a:lstStyle>
          <a:p>
            <a:pPr/>
            <a:r>
              <a:t>Summe der Varianzen</a:t>
            </a:r>
          </a:p>
        </p:txBody>
      </p:sp>
      <p:sp>
        <p:nvSpPr>
          <p:cNvPr id="226" name="Summe der Varianzen + 2*Kovarianzen"/>
          <p:cNvSpPr/>
          <p:nvPr/>
        </p:nvSpPr>
        <p:spPr>
          <a:xfrm>
            <a:off x="10643629" y="6543832"/>
            <a:ext cx="2274021" cy="1104454"/>
          </a:xfrm>
          <a:prstGeom prst="rect">
            <a:avLst/>
          </a:prstGeom>
          <a:ln w="12700">
            <a:miter lim="400000"/>
          </a:ln>
          <a:extLst>
            <a:ext uri="{C572A759-6A51-4108-AA02-DFA0A04FC94B}">
              <ma14:wrappingTextBoxFlag xmlns:ma14="http://schemas.microsoft.com/office/mac/drawingml/2011/main" val="1"/>
            </a:ext>
          </a:extLst>
        </p:spPr>
        <p:txBody>
          <a:bodyPr lIns="23812" tIns="23812" rIns="23812" bIns="23812" anchor="ctr">
            <a:spAutoFit/>
          </a:bodyPr>
          <a:lstStyle>
            <a:lvl1pPr algn="l" defTabSz="18062">
              <a:spcBef>
                <a:spcPts val="1700"/>
              </a:spcBef>
              <a:defRPr>
                <a:latin typeface="Arial"/>
                <a:ea typeface="Arial"/>
                <a:cs typeface="Arial"/>
                <a:sym typeface="Arial"/>
              </a:defRPr>
            </a:lvl1pPr>
          </a:lstStyle>
          <a:p>
            <a:pPr/>
            <a:r>
              <a:t>Summe der Varianzen + 2*Kovarianzen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9" name="Beispiele für Messmodelle"/>
          <p:cNvSpPr txBox="1"/>
          <p:nvPr>
            <p:ph type="body" idx="21"/>
          </p:nvPr>
        </p:nvSpPr>
        <p:spPr>
          <a:prstGeom prst="rect">
            <a:avLst/>
          </a:prstGeom>
        </p:spPr>
        <p:txBody>
          <a:bodyPr/>
          <a:lstStyle/>
          <a:p>
            <a:pPr/>
            <a:r>
              <a:t>Beispiele für Messmodelle</a:t>
            </a:r>
          </a:p>
        </p:txBody>
      </p:sp>
      <p:sp>
        <p:nvSpPr>
          <p:cNvPr id="230" name="Intelligenz: g-Faktor (Spearman 1923)…"/>
          <p:cNvSpPr/>
          <p:nvPr/>
        </p:nvSpPr>
        <p:spPr>
          <a:xfrm>
            <a:off x="526053" y="1931618"/>
            <a:ext cx="7476032" cy="3076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p>
            <a:pPr marL="487680" indent="-487680" algn="l">
              <a:defRPr b="1" sz="2100">
                <a:solidFill>
                  <a:srgbClr val="262626"/>
                </a:solidFill>
                <a:latin typeface="Arial"/>
                <a:ea typeface="Arial"/>
                <a:cs typeface="Arial"/>
                <a:sym typeface="Arial"/>
              </a:defRPr>
            </a:pPr>
            <a:r>
              <a:t>Intelligenz: g-Faktor </a:t>
            </a:r>
            <a:r>
              <a:rPr b="0"/>
              <a:t>(Spearman 1923)</a:t>
            </a:r>
          </a:p>
          <a:p>
            <a:pPr marL="444500" marR="127000" indent="-317500" algn="l" defTabSz="1300480">
              <a:spcBef>
                <a:spcPts val="1000"/>
              </a:spcBef>
              <a:buClr>
                <a:schemeClr val="accent5"/>
              </a:buClr>
              <a:buSzPct val="70000"/>
              <a:buFont typeface="Arial"/>
              <a:buChar char="▶︎"/>
              <a:defRPr sz="2000"/>
            </a:pPr>
            <a:r>
              <a:t>Der g-Faktor wird als mentale Energie begriffen. </a:t>
            </a:r>
          </a:p>
          <a:p>
            <a:pPr marL="444500" marR="127000" indent="-317500" algn="l" defTabSz="1300480">
              <a:spcBef>
                <a:spcPts val="1000"/>
              </a:spcBef>
              <a:buClr>
                <a:schemeClr val="accent5"/>
              </a:buClr>
              <a:buSzPct val="70000"/>
              <a:buFont typeface="Arial"/>
              <a:buChar char="▶︎"/>
              <a:defRPr sz="2000"/>
            </a:pPr>
            <a:r>
              <a:t>Dieses Energiepotential bildet den Kern intellektueller Leistungsfähigkeit, die die Effektivität und Effizienz von kognitiven Prozessen bedingt.</a:t>
            </a:r>
          </a:p>
          <a:p>
            <a:pPr marL="444500" marR="127000" indent="-317500" algn="l" defTabSz="1300480">
              <a:spcBef>
                <a:spcPts val="1000"/>
              </a:spcBef>
              <a:buClr>
                <a:schemeClr val="accent5"/>
              </a:buClr>
              <a:buSzPct val="70000"/>
              <a:buFont typeface="Arial"/>
              <a:buChar char="▶︎"/>
              <a:defRPr sz="2000"/>
            </a:pPr>
            <a:r>
              <a:t>Menschen unterscheiden sich in der Stärke des g-Faktors.</a:t>
            </a:r>
          </a:p>
          <a:p>
            <a:pPr marL="444500" marR="127000" indent="-317500" algn="l" defTabSz="1300480">
              <a:spcBef>
                <a:spcPts val="1000"/>
              </a:spcBef>
              <a:buClr>
                <a:schemeClr val="accent5"/>
              </a:buClr>
              <a:buSzPct val="70000"/>
              <a:buFont typeface="Arial"/>
              <a:buChar char="▶︎"/>
              <a:defRPr sz="2000"/>
            </a:pPr>
            <a:r>
              <a:t>Die Stärke des g-Faktors beeinflusst die kognitive Leistungsfähigkeiten in unterschiedlichen Bereichen.</a:t>
            </a:r>
          </a:p>
        </p:txBody>
      </p:sp>
      <p:sp>
        <p:nvSpPr>
          <p:cNvPr id="231" name="Extraversion („Big Five“, Costa &amp; McCrae)…"/>
          <p:cNvSpPr/>
          <p:nvPr/>
        </p:nvSpPr>
        <p:spPr>
          <a:xfrm>
            <a:off x="357717" y="5755809"/>
            <a:ext cx="7476032" cy="32542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spAutoFit/>
          </a:bodyPr>
          <a:lstStyle/>
          <a:p>
            <a:pPr marL="487680" indent="-487680" algn="l">
              <a:defRPr b="1" sz="2100">
                <a:solidFill>
                  <a:srgbClr val="262626"/>
                </a:solidFill>
                <a:latin typeface="Arial"/>
                <a:ea typeface="Arial"/>
                <a:cs typeface="Arial"/>
                <a:sym typeface="Arial"/>
              </a:defRPr>
            </a:pPr>
            <a:r>
              <a:t>Extraversion </a:t>
            </a:r>
            <a:r>
              <a:rPr b="0"/>
              <a:t>(„Big Five“, Costa &amp; McCrae)</a:t>
            </a:r>
            <a:endParaRPr b="0"/>
          </a:p>
          <a:p>
            <a:pPr marL="487680" indent="-487680" algn="l">
              <a:defRPr sz="2100">
                <a:solidFill>
                  <a:srgbClr val="262626"/>
                </a:solidFill>
                <a:latin typeface="Arial"/>
                <a:ea typeface="Arial"/>
                <a:cs typeface="Arial"/>
                <a:sym typeface="Arial"/>
              </a:defRPr>
            </a:pPr>
          </a:p>
          <a:p>
            <a:pPr marL="444500" marR="127000" indent="-317500" algn="l" defTabSz="1300480">
              <a:spcBef>
                <a:spcPts val="1000"/>
              </a:spcBef>
              <a:buClr>
                <a:schemeClr val="accent5"/>
              </a:buClr>
              <a:buSzPct val="70000"/>
              <a:buFont typeface="Arial"/>
              <a:buChar char="▶︎"/>
              <a:defRPr sz="2000"/>
            </a:pPr>
            <a:r>
              <a:t>Persönlichkeitsdimensionen sind Eigenschaften, die zeitlich stabil sind und sich situationsunabhängig auf eine bestimmte Weise im menschlichen Erleben und Verhalten manifestieren.</a:t>
            </a:r>
          </a:p>
          <a:p>
            <a:pPr marL="444500" marR="127000" indent="-317500" algn="l" defTabSz="1300480">
              <a:spcBef>
                <a:spcPts val="1000"/>
              </a:spcBef>
              <a:buClr>
                <a:schemeClr val="accent5"/>
              </a:buClr>
              <a:buSzPct val="70000"/>
              <a:buFont typeface="Arial"/>
              <a:buChar char="▶︎"/>
              <a:defRPr sz="2000"/>
            </a:pPr>
            <a:r>
              <a:t>Extraversion beschreibt das Ausmaß, in dem eine Person hohe Aktivität in sozialen Interaktionen und anstrebt.   </a:t>
            </a:r>
          </a:p>
          <a:p>
            <a:pPr marL="444500" marR="127000" indent="-317500" algn="l" defTabSz="1300480">
              <a:spcBef>
                <a:spcPts val="1000"/>
              </a:spcBef>
              <a:buClr>
                <a:schemeClr val="accent5"/>
              </a:buClr>
              <a:buSzPct val="70000"/>
              <a:buFont typeface="Arial"/>
              <a:buChar char="▶︎"/>
              <a:defRPr sz="2000"/>
            </a:pPr>
            <a:r>
              <a:t>Hoch extravertierte Menschen sind dominant, gesellig, enthusiastisch und abenteuerlustig.  </a:t>
            </a:r>
          </a:p>
        </p:txBody>
      </p:sp>
      <p:grpSp>
        <p:nvGrpSpPr>
          <p:cNvPr id="234" name="Gruppieren"/>
          <p:cNvGrpSpPr/>
          <p:nvPr/>
        </p:nvGrpSpPr>
        <p:grpSpPr>
          <a:xfrm>
            <a:off x="10661650" y="2684893"/>
            <a:ext cx="1219200" cy="688977"/>
            <a:chOff x="0" y="0"/>
            <a:chExt cx="1219200" cy="688976"/>
          </a:xfrm>
        </p:grpSpPr>
        <p:sp>
          <p:nvSpPr>
            <p:cNvPr id="232" name="Oval"/>
            <p:cNvSpPr/>
            <p:nvPr/>
          </p:nvSpPr>
          <p:spPr>
            <a:xfrm>
              <a:off x="0" y="-1"/>
              <a:ext cx="1219200" cy="688978"/>
            </a:xfrm>
            <a:prstGeom prst="ellipse">
              <a:avLst/>
            </a:prstGeom>
            <a:solidFill>
              <a:srgbClr val="BFE5E2"/>
            </a:solidFill>
            <a:ln w="19050" cap="flat">
              <a:solidFill>
                <a:srgbClr val="00998A"/>
              </a:solidFill>
              <a:prstDash val="solid"/>
              <a:round/>
            </a:ln>
            <a:effectLst/>
          </p:spPr>
          <p:txBody>
            <a:bodyPr wrap="square" lIns="45719" tIns="45719" rIns="45719" bIns="45719" numCol="1" anchor="ctr">
              <a:noAutofit/>
            </a:bodyPr>
            <a:lstStyle/>
            <a:p>
              <a:pPr>
                <a:defRPr sz="1800">
                  <a:solidFill>
                    <a:srgbClr val="262626"/>
                  </a:solidFill>
                  <a:latin typeface="Arial"/>
                  <a:ea typeface="Arial"/>
                  <a:cs typeface="Arial"/>
                  <a:sym typeface="Arial"/>
                </a:defRPr>
              </a:pPr>
            </a:p>
          </p:txBody>
        </p:sp>
        <p:sp>
          <p:nvSpPr>
            <p:cNvPr id="233" name="g-Faktor"/>
            <p:cNvSpPr/>
            <p:nvPr/>
          </p:nvSpPr>
          <p:spPr>
            <a:xfrm>
              <a:off x="252730" y="212360"/>
              <a:ext cx="713741"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200">
                  <a:solidFill>
                    <a:srgbClr val="262626"/>
                  </a:solidFill>
                  <a:latin typeface="Arial"/>
                  <a:ea typeface="Arial"/>
                  <a:cs typeface="Arial"/>
                  <a:sym typeface="Arial"/>
                </a:defRPr>
              </a:lvl1pPr>
            </a:lstStyle>
            <a:p>
              <a:pPr/>
              <a:r>
                <a:t>g-Faktor</a:t>
              </a:r>
            </a:p>
          </p:txBody>
        </p:sp>
      </p:grpSp>
      <p:grpSp>
        <p:nvGrpSpPr>
          <p:cNvPr id="237" name="Gruppieren"/>
          <p:cNvGrpSpPr/>
          <p:nvPr/>
        </p:nvGrpSpPr>
        <p:grpSpPr>
          <a:xfrm>
            <a:off x="8528050" y="1865743"/>
            <a:ext cx="1219200" cy="666751"/>
            <a:chOff x="0" y="0"/>
            <a:chExt cx="1219200" cy="666750"/>
          </a:xfrm>
        </p:grpSpPr>
        <p:sp>
          <p:nvSpPr>
            <p:cNvPr id="235" name="Rechteck"/>
            <p:cNvSpPr/>
            <p:nvPr/>
          </p:nvSpPr>
          <p:spPr>
            <a:xfrm>
              <a:off x="0" y="0"/>
              <a:ext cx="1219200" cy="666750"/>
            </a:xfrm>
            <a:prstGeom prst="rect">
              <a:avLst/>
            </a:prstGeom>
            <a:solidFill>
              <a:srgbClr val="BFE5E2"/>
            </a:solidFill>
            <a:ln w="19050" cap="flat">
              <a:solidFill>
                <a:srgbClr val="00998A"/>
              </a:solidFill>
              <a:prstDash val="solid"/>
              <a:round/>
            </a:ln>
            <a:effectLst/>
          </p:spPr>
          <p:txBody>
            <a:bodyPr wrap="square" lIns="45719" tIns="45719" rIns="45719" bIns="45719" numCol="1" anchor="ctr">
              <a:noAutofit/>
            </a:bodyPr>
            <a:lstStyle/>
            <a:p>
              <a:pPr>
                <a:defRPr sz="1800">
                  <a:solidFill>
                    <a:srgbClr val="262626"/>
                  </a:solidFill>
                  <a:latin typeface="Arial"/>
                  <a:ea typeface="Arial"/>
                  <a:cs typeface="Arial"/>
                  <a:sym typeface="Arial"/>
                </a:defRPr>
              </a:pPr>
            </a:p>
          </p:txBody>
        </p:sp>
        <p:sp>
          <p:nvSpPr>
            <p:cNvPr id="236" name="Logisches…"/>
            <p:cNvSpPr/>
            <p:nvPr/>
          </p:nvSpPr>
          <p:spPr>
            <a:xfrm>
              <a:off x="7089" y="112347"/>
              <a:ext cx="1205022" cy="442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defRPr b="1" sz="1200">
                  <a:solidFill>
                    <a:srgbClr val="262626"/>
                  </a:solidFill>
                  <a:latin typeface="Arial"/>
                  <a:ea typeface="Arial"/>
                  <a:cs typeface="Arial"/>
                  <a:sym typeface="Arial"/>
                </a:defRPr>
              </a:pPr>
              <a:r>
                <a:t>Logisches</a:t>
              </a:r>
            </a:p>
            <a:p>
              <a:pPr>
                <a:defRPr b="1" sz="1200">
                  <a:solidFill>
                    <a:srgbClr val="262626"/>
                  </a:solidFill>
                  <a:latin typeface="Arial"/>
                  <a:ea typeface="Arial"/>
                  <a:cs typeface="Arial"/>
                  <a:sym typeface="Arial"/>
                </a:defRPr>
              </a:pPr>
              <a:r>
                <a:t>Schlussfolgern</a:t>
              </a:r>
            </a:p>
          </p:txBody>
        </p:sp>
      </p:grpSp>
      <p:grpSp>
        <p:nvGrpSpPr>
          <p:cNvPr id="240" name="Gruppieren"/>
          <p:cNvGrpSpPr/>
          <p:nvPr/>
        </p:nvGrpSpPr>
        <p:grpSpPr>
          <a:xfrm>
            <a:off x="8528050" y="2703943"/>
            <a:ext cx="1219200" cy="666751"/>
            <a:chOff x="0" y="0"/>
            <a:chExt cx="1219200" cy="666750"/>
          </a:xfrm>
        </p:grpSpPr>
        <p:sp>
          <p:nvSpPr>
            <p:cNvPr id="238" name="Rechteck"/>
            <p:cNvSpPr/>
            <p:nvPr/>
          </p:nvSpPr>
          <p:spPr>
            <a:xfrm>
              <a:off x="0" y="0"/>
              <a:ext cx="1219200" cy="666750"/>
            </a:xfrm>
            <a:prstGeom prst="rect">
              <a:avLst/>
            </a:prstGeom>
            <a:solidFill>
              <a:srgbClr val="BFE5E2"/>
            </a:solidFill>
            <a:ln w="19050" cap="flat">
              <a:solidFill>
                <a:srgbClr val="00998A"/>
              </a:solidFill>
              <a:prstDash val="solid"/>
              <a:round/>
            </a:ln>
            <a:effectLst/>
          </p:spPr>
          <p:txBody>
            <a:bodyPr wrap="square" lIns="45719" tIns="45719" rIns="45719" bIns="45719" numCol="1" anchor="ctr">
              <a:noAutofit/>
            </a:bodyPr>
            <a:lstStyle/>
            <a:p>
              <a:pPr>
                <a:defRPr sz="1800">
                  <a:solidFill>
                    <a:srgbClr val="262626"/>
                  </a:solidFill>
                  <a:latin typeface="Arial"/>
                  <a:ea typeface="Arial"/>
                  <a:cs typeface="Arial"/>
                  <a:sym typeface="Arial"/>
                </a:defRPr>
              </a:pPr>
            </a:p>
          </p:txBody>
        </p:sp>
        <p:sp>
          <p:nvSpPr>
            <p:cNvPr id="239" name="Sprachliche…"/>
            <p:cNvSpPr/>
            <p:nvPr/>
          </p:nvSpPr>
          <p:spPr>
            <a:xfrm>
              <a:off x="125556" y="112347"/>
              <a:ext cx="968088" cy="442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defRPr b="1" sz="1200">
                  <a:solidFill>
                    <a:srgbClr val="262626"/>
                  </a:solidFill>
                  <a:latin typeface="Arial"/>
                  <a:ea typeface="Arial"/>
                  <a:cs typeface="Arial"/>
                  <a:sym typeface="Arial"/>
                </a:defRPr>
              </a:pPr>
              <a:r>
                <a:t>Sprachliche</a:t>
              </a:r>
            </a:p>
            <a:p>
              <a:pPr>
                <a:defRPr b="1" sz="1200">
                  <a:solidFill>
                    <a:srgbClr val="262626"/>
                  </a:solidFill>
                  <a:latin typeface="Arial"/>
                  <a:ea typeface="Arial"/>
                  <a:cs typeface="Arial"/>
                  <a:sym typeface="Arial"/>
                </a:defRPr>
              </a:pPr>
              <a:r>
                <a:t>Kompetenz</a:t>
              </a:r>
            </a:p>
          </p:txBody>
        </p:sp>
      </p:grpSp>
      <p:grpSp>
        <p:nvGrpSpPr>
          <p:cNvPr id="243" name="Gruppieren"/>
          <p:cNvGrpSpPr/>
          <p:nvPr/>
        </p:nvGrpSpPr>
        <p:grpSpPr>
          <a:xfrm>
            <a:off x="8467199" y="3542143"/>
            <a:ext cx="1340903" cy="666751"/>
            <a:chOff x="0" y="0"/>
            <a:chExt cx="1340901" cy="666750"/>
          </a:xfrm>
        </p:grpSpPr>
        <p:sp>
          <p:nvSpPr>
            <p:cNvPr id="241" name="Rechteck"/>
            <p:cNvSpPr/>
            <p:nvPr/>
          </p:nvSpPr>
          <p:spPr>
            <a:xfrm>
              <a:off x="60850" y="0"/>
              <a:ext cx="1219201" cy="666750"/>
            </a:xfrm>
            <a:prstGeom prst="rect">
              <a:avLst/>
            </a:prstGeom>
            <a:solidFill>
              <a:srgbClr val="BFE5E2"/>
            </a:solidFill>
            <a:ln w="19050" cap="flat">
              <a:solidFill>
                <a:srgbClr val="00998A"/>
              </a:solidFill>
              <a:prstDash val="solid"/>
              <a:round/>
            </a:ln>
            <a:effectLst/>
          </p:spPr>
          <p:txBody>
            <a:bodyPr wrap="square" lIns="45719" tIns="45719" rIns="45719" bIns="45719" numCol="1" anchor="ctr">
              <a:noAutofit/>
            </a:bodyPr>
            <a:lstStyle/>
            <a:p>
              <a:pPr>
                <a:defRPr sz="1800">
                  <a:solidFill>
                    <a:srgbClr val="262626"/>
                  </a:solidFill>
                  <a:latin typeface="Arial"/>
                  <a:ea typeface="Arial"/>
                  <a:cs typeface="Arial"/>
                  <a:sym typeface="Arial"/>
                </a:defRPr>
              </a:pPr>
            </a:p>
          </p:txBody>
        </p:sp>
        <p:sp>
          <p:nvSpPr>
            <p:cNvPr id="242" name="Räumlich- visuelles Denken"/>
            <p:cNvSpPr/>
            <p:nvPr/>
          </p:nvSpPr>
          <p:spPr>
            <a:xfrm>
              <a:off x="-1" y="112347"/>
              <a:ext cx="1340903" cy="4420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p>
              <a:pPr>
                <a:defRPr b="1" sz="1200">
                  <a:solidFill>
                    <a:srgbClr val="262626"/>
                  </a:solidFill>
                  <a:latin typeface="Arial"/>
                  <a:ea typeface="Arial"/>
                  <a:cs typeface="Arial"/>
                  <a:sym typeface="Arial"/>
                </a:defRPr>
              </a:pPr>
              <a:r>
                <a:t>Räumlich-</a:t>
              </a:r>
              <a:br/>
              <a:r>
                <a:t>visuelles Denken</a:t>
              </a:r>
            </a:p>
          </p:txBody>
        </p:sp>
      </p:grpSp>
      <p:sp>
        <p:nvSpPr>
          <p:cNvPr id="262" name="Verbindungslinie"/>
          <p:cNvSpPr/>
          <p:nvPr/>
        </p:nvSpPr>
        <p:spPr>
          <a:xfrm>
            <a:off x="9756646" y="3231375"/>
            <a:ext cx="1005260" cy="3986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9050">
            <a:solidFill>
              <a:srgbClr val="00998A"/>
            </a:solidFill>
            <a:headEnd type="triangle"/>
          </a:ln>
        </p:spPr>
        <p:txBody>
          <a:bodyPr/>
          <a:lstStyle/>
          <a:p>
            <a:pPr/>
          </a:p>
        </p:txBody>
      </p:sp>
      <p:sp>
        <p:nvSpPr>
          <p:cNvPr id="263" name="Verbindungslinie"/>
          <p:cNvSpPr/>
          <p:nvPr/>
        </p:nvSpPr>
        <p:spPr>
          <a:xfrm>
            <a:off x="9756775" y="3031684"/>
            <a:ext cx="895363" cy="3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9050">
            <a:solidFill>
              <a:srgbClr val="00998A"/>
            </a:solidFill>
            <a:headEnd type="triangle"/>
          </a:ln>
        </p:spPr>
        <p:txBody>
          <a:bodyPr/>
          <a:lstStyle/>
          <a:p>
            <a:pPr/>
          </a:p>
        </p:txBody>
      </p:sp>
      <p:sp>
        <p:nvSpPr>
          <p:cNvPr id="264" name="Verbindungslinie"/>
          <p:cNvSpPr/>
          <p:nvPr/>
        </p:nvSpPr>
        <p:spPr>
          <a:xfrm>
            <a:off x="9756775" y="2440042"/>
            <a:ext cx="1002028" cy="389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9050">
            <a:solidFill>
              <a:srgbClr val="00998A"/>
            </a:solidFill>
            <a:headEnd type="triangle"/>
          </a:ln>
        </p:spPr>
        <p:txBody>
          <a:bodyPr/>
          <a:lstStyle/>
          <a:p>
            <a:pPr/>
          </a:p>
        </p:txBody>
      </p:sp>
      <p:grpSp>
        <p:nvGrpSpPr>
          <p:cNvPr id="249" name="Gruppieren"/>
          <p:cNvGrpSpPr/>
          <p:nvPr/>
        </p:nvGrpSpPr>
        <p:grpSpPr>
          <a:xfrm>
            <a:off x="10712450" y="7030508"/>
            <a:ext cx="1219200" cy="688977"/>
            <a:chOff x="0" y="0"/>
            <a:chExt cx="1219200" cy="688976"/>
          </a:xfrm>
        </p:grpSpPr>
        <p:sp>
          <p:nvSpPr>
            <p:cNvPr id="247" name="Oval"/>
            <p:cNvSpPr/>
            <p:nvPr/>
          </p:nvSpPr>
          <p:spPr>
            <a:xfrm>
              <a:off x="0" y="-1"/>
              <a:ext cx="1219200" cy="688978"/>
            </a:xfrm>
            <a:prstGeom prst="ellipse">
              <a:avLst/>
            </a:prstGeom>
            <a:solidFill>
              <a:srgbClr val="BFE5E2"/>
            </a:solidFill>
            <a:ln w="19050" cap="flat">
              <a:solidFill>
                <a:srgbClr val="00998A"/>
              </a:solidFill>
              <a:prstDash val="solid"/>
              <a:round/>
            </a:ln>
            <a:effectLst/>
          </p:spPr>
          <p:txBody>
            <a:bodyPr wrap="square" lIns="45719" tIns="45719" rIns="45719" bIns="45719" numCol="1" anchor="ctr">
              <a:noAutofit/>
            </a:bodyPr>
            <a:lstStyle/>
            <a:p>
              <a:pPr>
                <a:defRPr sz="1800">
                  <a:solidFill>
                    <a:srgbClr val="262626"/>
                  </a:solidFill>
                  <a:latin typeface="Arial"/>
                  <a:ea typeface="Arial"/>
                  <a:cs typeface="Arial"/>
                  <a:sym typeface="Arial"/>
                </a:defRPr>
              </a:pPr>
            </a:p>
          </p:txBody>
        </p:sp>
        <p:sp>
          <p:nvSpPr>
            <p:cNvPr id="248" name="Extraversion"/>
            <p:cNvSpPr/>
            <p:nvPr/>
          </p:nvSpPr>
          <p:spPr>
            <a:xfrm>
              <a:off x="95865" y="212360"/>
              <a:ext cx="1027470" cy="2642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200">
                  <a:solidFill>
                    <a:srgbClr val="262626"/>
                  </a:solidFill>
                  <a:latin typeface="Arial"/>
                  <a:ea typeface="Arial"/>
                  <a:cs typeface="Arial"/>
                  <a:sym typeface="Arial"/>
                </a:defRPr>
              </a:lvl1pPr>
            </a:lstStyle>
            <a:p>
              <a:pPr/>
              <a:r>
                <a:t>Extraversion</a:t>
              </a:r>
            </a:p>
          </p:txBody>
        </p:sp>
      </p:grpSp>
      <p:grpSp>
        <p:nvGrpSpPr>
          <p:cNvPr id="252" name="Gruppieren"/>
          <p:cNvGrpSpPr/>
          <p:nvPr/>
        </p:nvGrpSpPr>
        <p:grpSpPr>
          <a:xfrm>
            <a:off x="8578850" y="6211358"/>
            <a:ext cx="1219200" cy="666751"/>
            <a:chOff x="0" y="0"/>
            <a:chExt cx="1219200" cy="666750"/>
          </a:xfrm>
        </p:grpSpPr>
        <p:sp>
          <p:nvSpPr>
            <p:cNvPr id="250" name="Rechteck"/>
            <p:cNvSpPr/>
            <p:nvPr/>
          </p:nvSpPr>
          <p:spPr>
            <a:xfrm>
              <a:off x="0" y="0"/>
              <a:ext cx="1219200" cy="666750"/>
            </a:xfrm>
            <a:prstGeom prst="rect">
              <a:avLst/>
            </a:prstGeom>
            <a:solidFill>
              <a:srgbClr val="BFE5E2"/>
            </a:solidFill>
            <a:ln w="19050" cap="flat">
              <a:solidFill>
                <a:srgbClr val="00998A"/>
              </a:solidFill>
              <a:prstDash val="solid"/>
              <a:round/>
            </a:ln>
            <a:effectLst/>
          </p:spPr>
          <p:txBody>
            <a:bodyPr wrap="square" lIns="45719" tIns="45719" rIns="45719" bIns="45719" numCol="1" anchor="ctr">
              <a:noAutofit/>
            </a:bodyPr>
            <a:lstStyle/>
            <a:p>
              <a:pPr>
                <a:defRPr sz="1800">
                  <a:solidFill>
                    <a:srgbClr val="262626"/>
                  </a:solidFill>
                  <a:latin typeface="Arial"/>
                  <a:ea typeface="Arial"/>
                  <a:cs typeface="Arial"/>
                  <a:sym typeface="Arial"/>
                </a:defRPr>
              </a:pPr>
            </a:p>
          </p:txBody>
        </p:sp>
        <p:sp>
          <p:nvSpPr>
            <p:cNvPr id="251" name="Energisch"/>
            <p:cNvSpPr/>
            <p:nvPr/>
          </p:nvSpPr>
          <p:spPr>
            <a:xfrm>
              <a:off x="189105" y="201247"/>
              <a:ext cx="840990"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200">
                  <a:solidFill>
                    <a:srgbClr val="262626"/>
                  </a:solidFill>
                  <a:latin typeface="Arial"/>
                  <a:ea typeface="Arial"/>
                  <a:cs typeface="Arial"/>
                  <a:sym typeface="Arial"/>
                </a:defRPr>
              </a:lvl1pPr>
            </a:lstStyle>
            <a:p>
              <a:pPr/>
              <a:r>
                <a:t>Energisch</a:t>
              </a:r>
            </a:p>
          </p:txBody>
        </p:sp>
      </p:grpSp>
      <p:grpSp>
        <p:nvGrpSpPr>
          <p:cNvPr id="255" name="Gruppieren"/>
          <p:cNvGrpSpPr/>
          <p:nvPr/>
        </p:nvGrpSpPr>
        <p:grpSpPr>
          <a:xfrm>
            <a:off x="8578850" y="7049558"/>
            <a:ext cx="1219200" cy="666751"/>
            <a:chOff x="0" y="0"/>
            <a:chExt cx="1219200" cy="666750"/>
          </a:xfrm>
        </p:grpSpPr>
        <p:sp>
          <p:nvSpPr>
            <p:cNvPr id="253" name="Rechteck"/>
            <p:cNvSpPr/>
            <p:nvPr/>
          </p:nvSpPr>
          <p:spPr>
            <a:xfrm>
              <a:off x="0" y="0"/>
              <a:ext cx="1219200" cy="666750"/>
            </a:xfrm>
            <a:prstGeom prst="rect">
              <a:avLst/>
            </a:prstGeom>
            <a:solidFill>
              <a:srgbClr val="BFE5E2"/>
            </a:solidFill>
            <a:ln w="19050" cap="flat">
              <a:solidFill>
                <a:srgbClr val="00998A"/>
              </a:solidFill>
              <a:prstDash val="solid"/>
              <a:round/>
            </a:ln>
            <a:effectLst/>
          </p:spPr>
          <p:txBody>
            <a:bodyPr wrap="square" lIns="45719" tIns="45719" rIns="45719" bIns="45719" numCol="1" anchor="ctr">
              <a:noAutofit/>
            </a:bodyPr>
            <a:lstStyle/>
            <a:p>
              <a:pPr>
                <a:defRPr sz="1800">
                  <a:solidFill>
                    <a:srgbClr val="262626"/>
                  </a:solidFill>
                  <a:latin typeface="Arial"/>
                  <a:ea typeface="Arial"/>
                  <a:cs typeface="Arial"/>
                  <a:sym typeface="Arial"/>
                </a:defRPr>
              </a:pPr>
            </a:p>
          </p:txBody>
        </p:sp>
        <p:sp>
          <p:nvSpPr>
            <p:cNvPr id="254" name="Gesprächig"/>
            <p:cNvSpPr/>
            <p:nvPr/>
          </p:nvSpPr>
          <p:spPr>
            <a:xfrm>
              <a:off x="138281" y="201247"/>
              <a:ext cx="942638"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200">
                  <a:solidFill>
                    <a:srgbClr val="262626"/>
                  </a:solidFill>
                  <a:latin typeface="Arial"/>
                  <a:ea typeface="Arial"/>
                  <a:cs typeface="Arial"/>
                  <a:sym typeface="Arial"/>
                </a:defRPr>
              </a:lvl1pPr>
            </a:lstStyle>
            <a:p>
              <a:pPr/>
              <a:r>
                <a:t>Gesprächig</a:t>
              </a:r>
            </a:p>
          </p:txBody>
        </p:sp>
      </p:grpSp>
      <p:grpSp>
        <p:nvGrpSpPr>
          <p:cNvPr id="258" name="Gruppieren"/>
          <p:cNvGrpSpPr/>
          <p:nvPr/>
        </p:nvGrpSpPr>
        <p:grpSpPr>
          <a:xfrm>
            <a:off x="8578850" y="7887758"/>
            <a:ext cx="1219200" cy="666751"/>
            <a:chOff x="0" y="0"/>
            <a:chExt cx="1219200" cy="666750"/>
          </a:xfrm>
        </p:grpSpPr>
        <p:sp>
          <p:nvSpPr>
            <p:cNvPr id="256" name="Rechteck"/>
            <p:cNvSpPr/>
            <p:nvPr/>
          </p:nvSpPr>
          <p:spPr>
            <a:xfrm>
              <a:off x="0" y="0"/>
              <a:ext cx="1219200" cy="666750"/>
            </a:xfrm>
            <a:prstGeom prst="rect">
              <a:avLst/>
            </a:prstGeom>
            <a:solidFill>
              <a:srgbClr val="BFE5E2"/>
            </a:solidFill>
            <a:ln w="19050" cap="flat">
              <a:solidFill>
                <a:srgbClr val="00998A"/>
              </a:solidFill>
              <a:prstDash val="solid"/>
              <a:round/>
            </a:ln>
            <a:effectLst/>
          </p:spPr>
          <p:txBody>
            <a:bodyPr wrap="square" lIns="45719" tIns="45719" rIns="45719" bIns="45719" numCol="1" anchor="ctr">
              <a:noAutofit/>
            </a:bodyPr>
            <a:lstStyle/>
            <a:p>
              <a:pPr>
                <a:defRPr sz="1800">
                  <a:solidFill>
                    <a:srgbClr val="262626"/>
                  </a:solidFill>
                  <a:latin typeface="Arial"/>
                  <a:ea typeface="Arial"/>
                  <a:cs typeface="Arial"/>
                  <a:sym typeface="Arial"/>
                </a:defRPr>
              </a:pPr>
            </a:p>
          </p:txBody>
        </p:sp>
        <p:sp>
          <p:nvSpPr>
            <p:cNvPr id="257" name="Optimistisch"/>
            <p:cNvSpPr/>
            <p:nvPr/>
          </p:nvSpPr>
          <p:spPr>
            <a:xfrm>
              <a:off x="96013" y="201247"/>
              <a:ext cx="1027174" cy="26425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ctr">
              <a:spAutoFit/>
            </a:bodyPr>
            <a:lstStyle>
              <a:lvl1pPr>
                <a:defRPr b="1" sz="1200">
                  <a:solidFill>
                    <a:srgbClr val="262626"/>
                  </a:solidFill>
                  <a:latin typeface="Arial"/>
                  <a:ea typeface="Arial"/>
                  <a:cs typeface="Arial"/>
                  <a:sym typeface="Arial"/>
                </a:defRPr>
              </a:lvl1pPr>
            </a:lstStyle>
            <a:p>
              <a:pPr/>
              <a:r>
                <a:t>Optimistisch</a:t>
              </a:r>
            </a:p>
          </p:txBody>
        </p:sp>
      </p:grpSp>
      <p:sp>
        <p:nvSpPr>
          <p:cNvPr id="265" name="Verbindungslinie"/>
          <p:cNvSpPr/>
          <p:nvPr/>
        </p:nvSpPr>
        <p:spPr>
          <a:xfrm>
            <a:off x="9807575" y="7576990"/>
            <a:ext cx="1005131" cy="3986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9050">
            <a:solidFill>
              <a:srgbClr val="00998A"/>
            </a:solidFill>
            <a:headEnd type="triangle"/>
          </a:ln>
        </p:spPr>
        <p:txBody>
          <a:bodyPr/>
          <a:lstStyle/>
          <a:p>
            <a:pPr/>
          </a:p>
        </p:txBody>
      </p:sp>
      <p:sp>
        <p:nvSpPr>
          <p:cNvPr id="266" name="Verbindungslinie"/>
          <p:cNvSpPr/>
          <p:nvPr/>
        </p:nvSpPr>
        <p:spPr>
          <a:xfrm>
            <a:off x="9807575" y="7377299"/>
            <a:ext cx="895363" cy="33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path>
            </a:pathLst>
          </a:custGeom>
          <a:ln w="19050">
            <a:solidFill>
              <a:srgbClr val="00998A"/>
            </a:solidFill>
            <a:headEnd type="triangle"/>
          </a:ln>
        </p:spPr>
        <p:txBody>
          <a:bodyPr/>
          <a:lstStyle/>
          <a:p>
            <a:pPr/>
          </a:p>
        </p:txBody>
      </p:sp>
      <p:sp>
        <p:nvSpPr>
          <p:cNvPr id="267" name="Verbindungslinie"/>
          <p:cNvSpPr/>
          <p:nvPr/>
        </p:nvSpPr>
        <p:spPr>
          <a:xfrm>
            <a:off x="9807575" y="6785657"/>
            <a:ext cx="1002028" cy="38992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1600"/>
                </a:lnTo>
              </a:path>
            </a:pathLst>
          </a:custGeom>
          <a:ln w="19050">
            <a:solidFill>
              <a:srgbClr val="00998A"/>
            </a:solidFill>
            <a:headEnd type="triangle"/>
          </a:ln>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0" name="Fünf zentrale Varianten der Operationalisierung"/>
          <p:cNvSpPr txBox="1"/>
          <p:nvPr>
            <p:ph type="body" idx="21"/>
          </p:nvPr>
        </p:nvSpPr>
        <p:spPr>
          <a:prstGeom prst="rect">
            <a:avLst/>
          </a:prstGeom>
        </p:spPr>
        <p:txBody>
          <a:bodyPr/>
          <a:lstStyle/>
          <a:p>
            <a:pPr/>
            <a:r>
              <a:t>Fünf zentrale Varianten der Operationalisierung</a:t>
            </a:r>
          </a:p>
        </p:txBody>
      </p:sp>
      <p:graphicFrame>
        <p:nvGraphicFramePr>
          <p:cNvPr id="271" name="Tabelle"/>
          <p:cNvGraphicFramePr/>
          <p:nvPr/>
        </p:nvGraphicFramePr>
        <p:xfrm>
          <a:off x="726733" y="2332521"/>
          <a:ext cx="11019839" cy="6150348"/>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6029998"/>
                <a:gridCol w="4977139"/>
              </a:tblGrid>
              <a:tr h="511505">
                <a:tc>
                  <a:txBody>
                    <a:bodyPr/>
                    <a:lstStyle/>
                    <a:p>
                      <a:pPr algn="l" defTabSz="1300480">
                        <a:defRPr b="0" sz="1800">
                          <a:solidFill>
                            <a:srgbClr val="000000"/>
                          </a:solidFill>
                        </a:defRPr>
                      </a:pPr>
                      <a:r>
                        <a:rPr b="1" sz="2200">
                          <a:solidFill>
                            <a:srgbClr val="262626"/>
                          </a:solidFill>
                          <a:latin typeface="Arial"/>
                          <a:ea typeface="Arial"/>
                          <a:cs typeface="Arial"/>
                        </a:rPr>
                        <a:t>Operationalisierungsvariante</a:t>
                      </a:r>
                    </a:p>
                  </a:txBody>
                  <a:tcPr marL="45720" marR="45720" marT="45720" marB="45720" anchor="t" anchorCtr="0" horzOverflow="overflow">
                    <a:lnT w="12700">
                      <a:solidFill>
                        <a:srgbClr val="262626"/>
                      </a:solidFill>
                    </a:lnT>
                    <a:lnB w="12700">
                      <a:solidFill>
                        <a:srgbClr val="262626"/>
                      </a:solidFill>
                    </a:lnB>
                    <a:noFill/>
                  </a:tcPr>
                </a:tc>
                <a:tc>
                  <a:txBody>
                    <a:bodyPr/>
                    <a:lstStyle/>
                    <a:p>
                      <a:pPr algn="l" defTabSz="1300480">
                        <a:defRPr b="0" sz="1800">
                          <a:solidFill>
                            <a:srgbClr val="000000"/>
                          </a:solidFill>
                        </a:defRPr>
                      </a:pPr>
                      <a:r>
                        <a:rPr b="1" sz="2200">
                          <a:solidFill>
                            <a:srgbClr val="262626"/>
                          </a:solidFill>
                          <a:latin typeface="Arial"/>
                          <a:ea typeface="Arial"/>
                          <a:cs typeface="Arial"/>
                        </a:rPr>
                        <a:t>Beispiele</a:t>
                      </a:r>
                    </a:p>
                  </a:txBody>
                  <a:tcPr marL="45720" marR="45720" marT="45720" marB="45720" anchor="t" anchorCtr="0" horzOverflow="overflow">
                    <a:lnT w="12700">
                      <a:solidFill>
                        <a:srgbClr val="262626"/>
                      </a:solidFill>
                    </a:lnT>
                    <a:lnB w="12700">
                      <a:solidFill>
                        <a:srgbClr val="262626"/>
                      </a:solidFill>
                    </a:lnB>
                    <a:noFill/>
                  </a:tcPr>
                </a:tc>
              </a:tr>
              <a:tr h="1135120">
                <a:tc>
                  <a:txBody>
                    <a:bodyPr/>
                    <a:lstStyle/>
                    <a:p>
                      <a:pPr algn="l" defTabSz="1300480">
                        <a:defRPr b="1" sz="2200">
                          <a:solidFill>
                            <a:srgbClr val="262626"/>
                          </a:solidFill>
                          <a:latin typeface="Arial"/>
                          <a:ea typeface="Arial"/>
                          <a:cs typeface="Arial"/>
                        </a:defRPr>
                      </a:pPr>
                      <a:r>
                        <a:t>Häufigkeit</a:t>
                      </a:r>
                    </a:p>
                    <a:p>
                      <a:pPr algn="l" defTabSz="1300480">
                        <a:defRPr sz="2200">
                          <a:solidFill>
                            <a:srgbClr val="262626"/>
                          </a:solidFill>
                          <a:latin typeface="Arial"/>
                          <a:ea typeface="Arial"/>
                          <a:cs typeface="Arial"/>
                        </a:defRPr>
                      </a:pPr>
                      <a:r>
                        <a:t>Auftretenshäufigkeit einer bestimmten Verhaltensweise</a:t>
                      </a:r>
                    </a:p>
                  </a:txBody>
                  <a:tcPr marL="45720" marR="45720" marT="45720" marB="45720" anchor="t" anchorCtr="0" horzOverflow="overflow">
                    <a:lnT w="12700">
                      <a:solidFill>
                        <a:srgbClr val="262626"/>
                      </a:solidFill>
                    </a:lnT>
                    <a:solidFill>
                      <a:srgbClr val="262626">
                        <a:alpha val="20000"/>
                      </a:srgbClr>
                    </a:solidFill>
                  </a:tcPr>
                </a:tc>
                <a:tc>
                  <a:txBody>
                    <a:bodyPr/>
                    <a:lstStyle/>
                    <a:p>
                      <a:pPr marL="392906" indent="-392906" algn="l" defTabSz="1300480">
                        <a:buSzPct val="100000"/>
                        <a:buChar char="▪"/>
                        <a:defRPr sz="2200">
                          <a:solidFill>
                            <a:srgbClr val="262626"/>
                          </a:solidFill>
                          <a:latin typeface="Arial"/>
                          <a:ea typeface="Arial"/>
                          <a:cs typeface="Arial"/>
                        </a:defRPr>
                      </a:pPr>
                      <a:r>
                        <a:t>Anzahl der Vertragsabschlüsse</a:t>
                      </a:r>
                    </a:p>
                    <a:p>
                      <a:pPr marL="392906" indent="-392906" algn="l" defTabSz="1300480">
                        <a:buSzPct val="100000"/>
                        <a:buChar char="▪"/>
                        <a:defRPr sz="2200">
                          <a:solidFill>
                            <a:srgbClr val="262626"/>
                          </a:solidFill>
                          <a:latin typeface="Arial"/>
                          <a:ea typeface="Arial"/>
                          <a:cs typeface="Arial"/>
                        </a:defRPr>
                      </a:pPr>
                      <a:r>
                        <a:t>Anzahl der richtigen Antworten in einem Leistungstest</a:t>
                      </a:r>
                    </a:p>
                  </a:txBody>
                  <a:tcPr marL="45720" marR="45720" marT="45720" marB="45720" anchor="t" anchorCtr="0" horzOverflow="overflow">
                    <a:lnT w="12700">
                      <a:solidFill>
                        <a:srgbClr val="262626"/>
                      </a:solidFill>
                    </a:lnT>
                    <a:solidFill>
                      <a:srgbClr val="262626">
                        <a:alpha val="20000"/>
                      </a:srgbClr>
                    </a:solidFill>
                  </a:tcPr>
                </a:tc>
              </a:tr>
              <a:tr h="1085663">
                <a:tc>
                  <a:txBody>
                    <a:bodyPr/>
                    <a:lstStyle/>
                    <a:p>
                      <a:pPr algn="l" defTabSz="1300480">
                        <a:defRPr b="1" sz="2200">
                          <a:solidFill>
                            <a:srgbClr val="262626"/>
                          </a:solidFill>
                          <a:latin typeface="Arial"/>
                          <a:ea typeface="Arial"/>
                          <a:cs typeface="Arial"/>
                        </a:defRPr>
                      </a:pPr>
                      <a:r>
                        <a:t>Reaktionszeit</a:t>
                      </a:r>
                    </a:p>
                    <a:p>
                      <a:pPr algn="l" defTabSz="1300480">
                        <a:defRPr sz="2200">
                          <a:solidFill>
                            <a:srgbClr val="262626"/>
                          </a:solidFill>
                          <a:latin typeface="Arial"/>
                          <a:ea typeface="Arial"/>
                          <a:cs typeface="Arial"/>
                        </a:defRPr>
                      </a:pPr>
                      <a:r>
                        <a:t>Latenzzeit zwischen Stimulus und Reaktion </a:t>
                      </a:r>
                    </a:p>
                  </a:txBody>
                  <a:tcPr marL="45752" marR="45752" marT="45752" marB="45752" anchor="t" anchorCtr="0" horzOverflow="overflow">
                    <a:noFill/>
                  </a:tcPr>
                </a:tc>
                <a:tc>
                  <a:txBody>
                    <a:bodyPr/>
                    <a:lstStyle/>
                    <a:p>
                      <a:pPr marL="392906" indent="-392906" algn="l" defTabSz="1300480">
                        <a:buSzPct val="100000"/>
                        <a:buChar char="▪"/>
                        <a:defRPr sz="2200">
                          <a:solidFill>
                            <a:srgbClr val="262626"/>
                          </a:solidFill>
                          <a:latin typeface="Arial"/>
                          <a:ea typeface="Arial"/>
                          <a:cs typeface="Arial"/>
                        </a:defRPr>
                      </a:pPr>
                      <a:r>
                        <a:t>Reaktionslatenz nach Auftreten eines unerwarteten Verkehrshindernisses</a:t>
                      </a:r>
                    </a:p>
                  </a:txBody>
                  <a:tcPr marL="45752" marR="45752" marT="45752" marB="45752" anchor="t" anchorCtr="0" horzOverflow="overflow">
                    <a:noFill/>
                  </a:tcPr>
                </a:tc>
              </a:tr>
              <a:tr h="1471451">
                <a:tc>
                  <a:txBody>
                    <a:bodyPr/>
                    <a:lstStyle/>
                    <a:p>
                      <a:pPr algn="l" defTabSz="1300480">
                        <a:defRPr b="1" sz="2200">
                          <a:solidFill>
                            <a:srgbClr val="262626"/>
                          </a:solidFill>
                          <a:latin typeface="Arial"/>
                          <a:ea typeface="Arial"/>
                          <a:cs typeface="Arial"/>
                        </a:defRPr>
                      </a:pPr>
                      <a:r>
                        <a:t>Reaktionsdauer</a:t>
                      </a:r>
                    </a:p>
                    <a:p>
                      <a:pPr algn="l" defTabSz="1300480">
                        <a:defRPr sz="2200">
                          <a:solidFill>
                            <a:srgbClr val="262626"/>
                          </a:solidFill>
                          <a:latin typeface="Arial"/>
                          <a:ea typeface="Arial"/>
                          <a:cs typeface="Arial"/>
                        </a:defRPr>
                      </a:pPr>
                      <a:r>
                        <a:t>Wie lange reagiert eine Person auf einen Stimulus?</a:t>
                      </a:r>
                    </a:p>
                  </a:txBody>
                  <a:tcPr marL="45720" marR="45720" marT="45720" marB="45720" anchor="t" anchorCtr="0" horzOverflow="overflow">
                    <a:solidFill>
                      <a:srgbClr val="262626">
                        <a:alpha val="20000"/>
                      </a:srgbClr>
                    </a:solidFill>
                  </a:tcPr>
                </a:tc>
                <a:tc>
                  <a:txBody>
                    <a:bodyPr/>
                    <a:lstStyle/>
                    <a:p>
                      <a:pPr marL="392906" indent="-392906" algn="l" defTabSz="1300480">
                        <a:buSzPct val="100000"/>
                        <a:buChar char="▪"/>
                        <a:defRPr sz="2200">
                          <a:solidFill>
                            <a:srgbClr val="262626"/>
                          </a:solidFill>
                          <a:latin typeface="Arial"/>
                          <a:ea typeface="Arial"/>
                          <a:cs typeface="Arial"/>
                        </a:defRPr>
                      </a:pPr>
                      <a:r>
                        <a:t>Lösungszeit für eine Mathematikaufgabe</a:t>
                      </a:r>
                    </a:p>
                    <a:p>
                      <a:pPr marL="392906" indent="-392906" algn="l" defTabSz="1300480">
                        <a:buSzPct val="100000"/>
                        <a:buChar char="▪"/>
                        <a:defRPr sz="2200">
                          <a:solidFill>
                            <a:srgbClr val="262626"/>
                          </a:solidFill>
                          <a:latin typeface="Arial"/>
                          <a:ea typeface="Arial"/>
                          <a:cs typeface="Arial"/>
                        </a:defRPr>
                      </a:pPr>
                      <a:r>
                        <a:t>Dauer der Bearbeitung einer Postkorbaufgabe </a:t>
                      </a:r>
                    </a:p>
                  </a:txBody>
                  <a:tcPr marL="45720" marR="45720" marT="45720" marB="45720" anchor="t" anchorCtr="0" horzOverflow="overflow">
                    <a:solidFill>
                      <a:srgbClr val="262626">
                        <a:alpha val="20000"/>
                      </a:srgbClr>
                    </a:solidFill>
                  </a:tcPr>
                </a:tc>
              </a:tr>
              <a:tr h="798787">
                <a:tc>
                  <a:txBody>
                    <a:bodyPr/>
                    <a:lstStyle/>
                    <a:p>
                      <a:pPr algn="l" defTabSz="1300480">
                        <a:defRPr b="1" sz="2200">
                          <a:solidFill>
                            <a:srgbClr val="262626"/>
                          </a:solidFill>
                          <a:latin typeface="Arial"/>
                          <a:ea typeface="Arial"/>
                          <a:cs typeface="Arial"/>
                        </a:defRPr>
                      </a:pPr>
                      <a:r>
                        <a:t>Reaktionsstärke</a:t>
                      </a:r>
                    </a:p>
                    <a:p>
                      <a:pPr algn="l" defTabSz="1300480">
                        <a:defRPr sz="2200">
                          <a:solidFill>
                            <a:srgbClr val="262626"/>
                          </a:solidFill>
                          <a:latin typeface="Arial"/>
                          <a:ea typeface="Arial"/>
                          <a:cs typeface="Arial"/>
                        </a:defRPr>
                      </a:pPr>
                      <a:r>
                        <a:t>Intensität der Reaktion auf einen Stimulus</a:t>
                      </a:r>
                    </a:p>
                  </a:txBody>
                  <a:tcPr marL="45752" marR="45752" marT="45752" marB="45752" anchor="t" anchorCtr="0" horzOverflow="overflow">
                    <a:noFill/>
                  </a:tcPr>
                </a:tc>
                <a:tc>
                  <a:txBody>
                    <a:bodyPr/>
                    <a:lstStyle/>
                    <a:p>
                      <a:pPr marL="392906" indent="-392906" algn="l" defTabSz="1300480">
                        <a:buSzPct val="100000"/>
                        <a:buChar char="▪"/>
                        <a:defRPr sz="2200">
                          <a:solidFill>
                            <a:srgbClr val="262626"/>
                          </a:solidFill>
                          <a:latin typeface="Arial"/>
                          <a:ea typeface="Arial"/>
                          <a:cs typeface="Arial"/>
                        </a:defRPr>
                      </a:pPr>
                      <a:r>
                        <a:t>Rating-Skala</a:t>
                      </a:r>
                    </a:p>
                    <a:p>
                      <a:pPr marL="392906" indent="-392906" algn="l" defTabSz="1300480">
                        <a:buSzPct val="100000"/>
                        <a:buChar char="▪"/>
                        <a:defRPr sz="2200">
                          <a:solidFill>
                            <a:srgbClr val="262626"/>
                          </a:solidFill>
                          <a:latin typeface="Arial"/>
                          <a:ea typeface="Arial"/>
                          <a:cs typeface="Arial"/>
                        </a:defRPr>
                      </a:pPr>
                      <a:r>
                        <a:t>Stärke der Hirnaktivitäten</a:t>
                      </a:r>
                    </a:p>
                  </a:txBody>
                  <a:tcPr marL="45752" marR="45752" marT="45752" marB="45752" anchor="t" anchorCtr="0" horzOverflow="overflow">
                    <a:noFill/>
                  </a:tcPr>
                </a:tc>
              </a:tr>
              <a:tr h="1135120">
                <a:tc>
                  <a:txBody>
                    <a:bodyPr/>
                    <a:lstStyle/>
                    <a:p>
                      <a:pPr algn="l" defTabSz="1300480">
                        <a:defRPr b="1" sz="2200">
                          <a:solidFill>
                            <a:srgbClr val="262626"/>
                          </a:solidFill>
                          <a:latin typeface="Arial"/>
                          <a:ea typeface="Arial"/>
                          <a:cs typeface="Arial"/>
                        </a:defRPr>
                      </a:pPr>
                      <a:r>
                        <a:t>Wahlreaktionen</a:t>
                      </a:r>
                    </a:p>
                    <a:p>
                      <a:pPr algn="l" defTabSz="1300480">
                        <a:defRPr sz="2200">
                          <a:solidFill>
                            <a:srgbClr val="262626"/>
                          </a:solidFill>
                          <a:latin typeface="Arial"/>
                          <a:ea typeface="Arial"/>
                          <a:cs typeface="Arial"/>
                        </a:defRPr>
                      </a:pPr>
                      <a:r>
                        <a:t>Auswahl aus einer Anzahl von Wahlalternativen</a:t>
                      </a:r>
                    </a:p>
                  </a:txBody>
                  <a:tcPr marL="45720" marR="45720" marT="45720" marB="45720" anchor="t" anchorCtr="0" horzOverflow="overflow">
                    <a:lnB w="12700">
                      <a:solidFill>
                        <a:srgbClr val="262626"/>
                      </a:solidFill>
                    </a:lnB>
                    <a:solidFill>
                      <a:srgbClr val="262626">
                        <a:alpha val="20000"/>
                      </a:srgbClr>
                    </a:solidFill>
                  </a:tcPr>
                </a:tc>
                <a:tc>
                  <a:txBody>
                    <a:bodyPr/>
                    <a:lstStyle/>
                    <a:p>
                      <a:pPr marL="392906" indent="-392906" algn="l" defTabSz="1300480">
                        <a:buSzPct val="100000"/>
                        <a:buChar char="▪"/>
                        <a:defRPr sz="2200">
                          <a:solidFill>
                            <a:srgbClr val="262626"/>
                          </a:solidFill>
                          <a:latin typeface="Arial"/>
                          <a:ea typeface="Arial"/>
                          <a:cs typeface="Arial"/>
                        </a:defRPr>
                      </a:pPr>
                      <a:r>
                        <a:t>Multiple-Choice Aufgaben</a:t>
                      </a:r>
                    </a:p>
                    <a:p>
                      <a:pPr marL="392906" indent="-392906" algn="l" defTabSz="1300480">
                        <a:buSzPct val="100000"/>
                        <a:buChar char="▪"/>
                        <a:defRPr sz="2200">
                          <a:solidFill>
                            <a:srgbClr val="262626"/>
                          </a:solidFill>
                          <a:latin typeface="Arial"/>
                          <a:ea typeface="Arial"/>
                          <a:cs typeface="Arial"/>
                        </a:defRPr>
                      </a:pPr>
                      <a:r>
                        <a:t>Präferenz-  oder Paarvergleichs-urteil</a:t>
                      </a:r>
                    </a:p>
                  </a:txBody>
                  <a:tcPr marL="45720" marR="45720" marT="45720" marB="45720" anchor="t" anchorCtr="0" horzOverflow="overflow">
                    <a:lnB w="12700">
                      <a:solidFill>
                        <a:srgbClr val="262626"/>
                      </a:solidFill>
                    </a:lnB>
                    <a:solidFill>
                      <a:srgbClr val="262626">
                        <a:alpha val="20000"/>
                      </a:srgbClr>
                    </a:solid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Roboto Condensed Regular"/>
        <a:ea typeface="Roboto Condensed Regular"/>
        <a:cs typeface="Roboto Condensed Regular"/>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Roboto Condensed Regular"/>
        <a:ea typeface="Roboto Condensed Regular"/>
        <a:cs typeface="Roboto Condensed Regular"/>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