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CF821DB8-F4EB-4A41-A1BA-3FCAFE7338EE}"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4" name="Shape 284"/>
          <p:cNvSpPr/>
          <p:nvPr>
            <p:ph type="sldImg"/>
          </p:nvPr>
        </p:nvSpPr>
        <p:spPr>
          <a:xfrm>
            <a:off x="1143000" y="685800"/>
            <a:ext cx="4572000" cy="3429000"/>
          </a:xfrm>
          <a:prstGeom prst="rect">
            <a:avLst/>
          </a:prstGeom>
        </p:spPr>
        <p:txBody>
          <a:bodyPr/>
          <a:lstStyle/>
          <a:p>
            <a:pPr/>
          </a:p>
        </p:txBody>
      </p:sp>
      <p:sp>
        <p:nvSpPr>
          <p:cNvPr id="285" name="Shape 28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136"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37"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38"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39" name="Abschnittsbereich/ Oberthema (optional)"/>
          <p:cNvSpPr txBox="1"/>
          <p:nvPr>
            <p:ph type="title" hasCustomPrompt="1"/>
          </p:nvPr>
        </p:nvSpPr>
        <p:spPr>
          <a:xfrm>
            <a:off x="255305" y="246098"/>
            <a:ext cx="11062823"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40" name="Textebene 1…"/>
          <p:cNvSpPr txBox="1"/>
          <p:nvPr>
            <p:ph type="body" sz="quarter" idx="1" hasCustomPrompt="1"/>
          </p:nvPr>
        </p:nvSpPr>
        <p:spPr>
          <a:xfrm>
            <a:off x="255305" y="625828"/>
            <a:ext cx="11083312"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41"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kal: 2 Felder">
    <p:spTree>
      <p:nvGrpSpPr>
        <p:cNvPr id="1" name=""/>
        <p:cNvGrpSpPr/>
        <p:nvPr/>
      </p:nvGrpSpPr>
      <p:grpSpPr>
        <a:xfrm>
          <a:off x="0" y="0"/>
          <a:ext cx="0" cy="0"/>
          <a:chOff x="0" y="0"/>
          <a:chExt cx="0" cy="0"/>
        </a:xfrm>
      </p:grpSpPr>
      <p:sp>
        <p:nvSpPr>
          <p:cNvPr id="148"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49"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50"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51" name="Gerade Verbindung 8"/>
          <p:cNvSpPr/>
          <p:nvPr/>
        </p:nvSpPr>
        <p:spPr>
          <a:xfrm>
            <a:off x="196427" y="5282059"/>
            <a:ext cx="11605053" cy="1"/>
          </a:xfrm>
          <a:prstGeom prst="line">
            <a:avLst/>
          </a:prstGeom>
          <a:ln w="12700">
            <a:solidFill>
              <a:srgbClr val="00998A"/>
            </a:solidFill>
          </a:ln>
        </p:spPr>
        <p:txBody>
          <a:bodyPr lIns="65023" tIns="65023" rIns="65023" bIns="65023"/>
          <a:lstStyle/>
          <a:p>
            <a:pPr defTabSz="1300480">
              <a:defRPr sz="2400">
                <a:latin typeface="Arial"/>
                <a:ea typeface="Arial"/>
                <a:cs typeface="Arial"/>
                <a:sym typeface="Arial"/>
              </a:defRPr>
            </a:pPr>
          </a:p>
        </p:txBody>
      </p:sp>
      <p:sp>
        <p:nvSpPr>
          <p:cNvPr id="152" name="Abschnittsbereich/ Oberthema (optional)"/>
          <p:cNvSpPr txBox="1"/>
          <p:nvPr>
            <p:ph type="title" hasCustomPrompt="1"/>
          </p:nvPr>
        </p:nvSpPr>
        <p:spPr>
          <a:xfrm>
            <a:off x="30941" y="246098"/>
            <a:ext cx="11287186"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53" name="Textebene 1…"/>
          <p:cNvSpPr txBox="1"/>
          <p:nvPr>
            <p:ph type="body" sz="quarter" idx="1" hasCustomPrompt="1"/>
          </p:nvPr>
        </p:nvSpPr>
        <p:spPr>
          <a:xfrm>
            <a:off x="30941" y="625828"/>
            <a:ext cx="11307675"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54"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pic>
        <p:nvPicPr>
          <p:cNvPr id="161"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3"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4" name="Textebene 1…"/>
          <p:cNvSpPr txBox="1"/>
          <p:nvPr>
            <p:ph type="body" idx="1"/>
          </p:nvPr>
        </p:nvSpPr>
        <p:spPr>
          <a:xfrm>
            <a:off x="190047" y="1428966"/>
            <a:ext cx="11681117" cy="7454693"/>
          </a:xfrm>
          <a:prstGeom prst="rect">
            <a:avLst/>
          </a:prstGeom>
        </p:spPr>
        <p:txBody>
          <a:bodyPr/>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16491" marR="0" indent="-449791"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5"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66"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17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74"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77" name="Textebene 1…"/>
          <p:cNvSpPr txBox="1"/>
          <p:nvPr>
            <p:ph type="body" idx="1"/>
          </p:nvPr>
        </p:nvSpPr>
        <p:spPr>
          <a:xfrm>
            <a:off x="152698" y="1381759"/>
            <a:ext cx="11777506" cy="7576586"/>
          </a:xfrm>
          <a:prstGeom prst="rect">
            <a:avLst/>
          </a:prstGeom>
        </p:spPr>
        <p:txBody>
          <a:bodyPr/>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24958"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78" name="Titeltext"/>
          <p:cNvSpPr txBox="1"/>
          <p:nvPr>
            <p:ph type="title"/>
          </p:nvPr>
        </p:nvSpPr>
        <p:spPr>
          <a:xfrm>
            <a:off x="106805" y="434911"/>
            <a:ext cx="11577637"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8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86" name="Rechteck"/>
          <p:cNvSpPr/>
          <p:nvPr/>
        </p:nvSpPr>
        <p:spPr>
          <a:xfrm>
            <a:off x="151272" y="1189768"/>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7" name="Rechteck"/>
          <p:cNvSpPr/>
          <p:nvPr/>
        </p:nvSpPr>
        <p:spPr>
          <a:xfrm>
            <a:off x="151272" y="9107497"/>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8" name="Foliennummer"/>
          <p:cNvSpPr txBox="1"/>
          <p:nvPr>
            <p:ph type="sldNum" sz="quarter" idx="2"/>
          </p:nvPr>
        </p:nvSpPr>
        <p:spPr>
          <a:xfrm>
            <a:off x="10795555" y="9142635"/>
            <a:ext cx="2167467" cy="302863"/>
          </a:xfrm>
          <a:prstGeom prst="rect">
            <a:avLst/>
          </a:prstGeom>
        </p:spPr>
        <p:txBody>
          <a:bodyPr/>
          <a:lstStyle>
            <a:lvl1pPr>
              <a:defRPr sz="1200"/>
            </a:lvl1pPr>
          </a:lstStyle>
          <a:p>
            <a:pPr/>
            <a:fld id="{86CB4B4D-7CA3-9044-876B-883B54F8677D}" type="slidenum"/>
          </a:p>
        </p:txBody>
      </p:sp>
      <p:sp>
        <p:nvSpPr>
          <p:cNvPr id="189"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4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9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97"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8"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9"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00"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207"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3000">
                <a:solidFill>
                  <a:srgbClr val="FFFFFF"/>
                </a:solidFill>
                <a:latin typeface="Arial"/>
                <a:ea typeface="Arial"/>
                <a:cs typeface="Arial"/>
                <a:sym typeface="Arial"/>
              </a:defRPr>
            </a:pPr>
          </a:p>
        </p:txBody>
      </p:sp>
      <p:sp>
        <p:nvSpPr>
          <p:cNvPr id="208"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3000">
                <a:solidFill>
                  <a:srgbClr val="FFFFFF"/>
                </a:solidFill>
                <a:latin typeface="Arial"/>
                <a:ea typeface="Arial"/>
                <a:cs typeface="Arial"/>
                <a:sym typeface="Arial"/>
              </a:defRPr>
            </a:pPr>
          </a:p>
        </p:txBody>
      </p:sp>
      <p:pic>
        <p:nvPicPr>
          <p:cNvPr id="209"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210" name="Titeltext"/>
          <p:cNvSpPr txBox="1"/>
          <p:nvPr>
            <p:ph type="title"/>
          </p:nvPr>
        </p:nvSpPr>
        <p:spPr>
          <a:xfrm>
            <a:off x="30941" y="246098"/>
            <a:ext cx="11287186" cy="506722"/>
          </a:xfrm>
          <a:prstGeom prst="rect">
            <a:avLst/>
          </a:prstGeom>
        </p:spPr>
        <p:txBody>
          <a:bodyPr anchor="b">
            <a:normAutofit fontScale="100000" lnSpcReduction="0"/>
          </a:bodyPr>
          <a:lstStyle>
            <a:lvl1pPr marL="0" marR="0" defTabSz="914400">
              <a:lnSpc>
                <a:spcPct val="100000"/>
              </a:lnSpc>
              <a:defRPr sz="1800">
                <a:solidFill>
                  <a:schemeClr val="accent1"/>
                </a:solidFill>
                <a:latin typeface="Arial"/>
                <a:ea typeface="Arial"/>
                <a:cs typeface="Arial"/>
                <a:sym typeface="Arial"/>
              </a:defRPr>
            </a:lvl1pPr>
          </a:lstStyle>
          <a:p>
            <a:pPr/>
            <a:r>
              <a:t>Titeltext</a:t>
            </a:r>
          </a:p>
        </p:txBody>
      </p:sp>
      <p:sp>
        <p:nvSpPr>
          <p:cNvPr id="211" name="Textebene 1…"/>
          <p:cNvSpPr txBox="1"/>
          <p:nvPr>
            <p:ph type="body" sz="quarter" idx="1"/>
          </p:nvPr>
        </p:nvSpPr>
        <p:spPr>
          <a:xfrm>
            <a:off x="30941" y="625828"/>
            <a:ext cx="11307674" cy="512092"/>
          </a:xfrm>
          <a:prstGeom prst="rect">
            <a:avLst/>
          </a:prstGeom>
        </p:spPr>
        <p:txBody>
          <a:bodyPr>
            <a:normAutofit fontScale="100000" lnSpcReduction="0"/>
          </a:bodyPr>
          <a:lstStyle>
            <a:lvl1pPr marL="487680" marR="0" indent="-487680">
              <a:spcBef>
                <a:spcPts val="600"/>
              </a:spcBef>
              <a:buSzTx/>
              <a:buNone/>
              <a:defRPr b="1" sz="2200">
                <a:solidFill>
                  <a:srgbClr val="00998A"/>
                </a:solidFill>
                <a:latin typeface="Arial"/>
                <a:ea typeface="Arial"/>
                <a:cs typeface="Arial"/>
                <a:sym typeface="Arial"/>
              </a:defRPr>
            </a:lvl1pPr>
            <a:lvl2pPr marL="771525" marR="0" indent="-314325">
              <a:spcBef>
                <a:spcPts val="600"/>
              </a:spcBef>
              <a:buSzPct val="100000"/>
              <a:defRPr b="1" sz="2200">
                <a:solidFill>
                  <a:srgbClr val="00998A"/>
                </a:solidFill>
                <a:latin typeface="Arial"/>
                <a:ea typeface="Arial"/>
                <a:cs typeface="Arial"/>
                <a:sym typeface="Arial"/>
              </a:defRPr>
            </a:lvl2pPr>
            <a:lvl3pPr marL="1193800" marR="0" indent="-279400">
              <a:spcBef>
                <a:spcPts val="600"/>
              </a:spcBef>
              <a:buSzPct val="100000"/>
              <a:defRPr b="1" sz="2200">
                <a:solidFill>
                  <a:srgbClr val="00998A"/>
                </a:solidFill>
                <a:latin typeface="Arial"/>
                <a:ea typeface="Arial"/>
                <a:cs typeface="Arial"/>
                <a:sym typeface="Arial"/>
              </a:defRPr>
            </a:lvl3pPr>
            <a:lvl4pPr marL="1685925" marR="0" indent="-314325">
              <a:spcBef>
                <a:spcPts val="600"/>
              </a:spcBef>
              <a:defRPr b="1" sz="2200">
                <a:solidFill>
                  <a:srgbClr val="00998A"/>
                </a:solidFill>
                <a:latin typeface="Arial"/>
                <a:ea typeface="Arial"/>
                <a:cs typeface="Arial"/>
                <a:sym typeface="Arial"/>
              </a:defRPr>
            </a:lvl4pPr>
            <a:lvl5pPr marL="2188028" marR="0" indent="-359228">
              <a:spcBef>
                <a:spcPts val="600"/>
              </a:spcBef>
              <a:defRPr b="1" sz="22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212" name="Foliennummer"/>
          <p:cNvSpPr txBox="1"/>
          <p:nvPr>
            <p:ph type="sldNum" sz="quarter" idx="2"/>
          </p:nvPr>
        </p:nvSpPr>
        <p:spPr>
          <a:xfrm>
            <a:off x="12649064" y="9346696"/>
            <a:ext cx="312265" cy="302863"/>
          </a:xfrm>
          <a:prstGeom prst="rect">
            <a:avLst/>
          </a:prstGeom>
        </p:spPr>
        <p:txBody>
          <a:bodyPr wrap="none"/>
          <a:lstStyle>
            <a:lvl1pPr defTabSz="130048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21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20" name="Rechteck"/>
          <p:cNvSpPr/>
          <p:nvPr/>
        </p:nvSpPr>
        <p:spPr>
          <a:xfrm>
            <a:off x="151272" y="1189768"/>
            <a:ext cx="13509864" cy="18063"/>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221" name="Rechteck"/>
          <p:cNvSpPr/>
          <p:nvPr/>
        </p:nvSpPr>
        <p:spPr>
          <a:xfrm>
            <a:off x="151272" y="9107497"/>
            <a:ext cx="13509864" cy="18063"/>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222" name="Foliennummer"/>
          <p:cNvSpPr txBox="1"/>
          <p:nvPr>
            <p:ph type="sldNum" sz="quarter" idx="2"/>
          </p:nvPr>
        </p:nvSpPr>
        <p:spPr>
          <a:xfrm>
            <a:off x="10795555" y="9142635"/>
            <a:ext cx="2167467" cy="302863"/>
          </a:xfrm>
          <a:prstGeom prst="rect">
            <a:avLst/>
          </a:prstGeom>
        </p:spPr>
        <p:txBody>
          <a:bodyPr/>
          <a:lstStyle>
            <a:lvl1pPr>
              <a:defRPr sz="1200"/>
            </a:lvl1pPr>
          </a:lstStyle>
          <a:p>
            <a:pPr/>
            <a:fld id="{86CB4B4D-7CA3-9044-876B-883B54F8677D}" type="slidenum"/>
          </a:p>
        </p:txBody>
      </p:sp>
      <p:sp>
        <p:nvSpPr>
          <p:cNvPr id="223" name="Textebene 1…"/>
          <p:cNvSpPr txBox="1"/>
          <p:nvPr>
            <p:ph type="body" idx="1"/>
          </p:nvPr>
        </p:nvSpPr>
        <p:spPr>
          <a:xfrm>
            <a:off x="152698" y="1381759"/>
            <a:ext cx="11777506" cy="7576586"/>
          </a:xfrm>
          <a:prstGeom prst="rect">
            <a:avLst/>
          </a:prstGeom>
        </p:spPr>
        <p:txBody>
          <a:bodyPr/>
          <a:lstStyle>
            <a:lvl1pPr marL="0" marR="0" indent="0" defTabSz="914400">
              <a:spcBef>
                <a:spcPts val="1200"/>
              </a:spcBef>
              <a:buSzTx/>
              <a:buNone/>
              <a:defRPr sz="2200">
                <a:latin typeface="Arial"/>
                <a:ea typeface="Arial"/>
                <a:cs typeface="Arial"/>
                <a:sym typeface="Arial"/>
              </a:defRPr>
            </a:lvl1pPr>
            <a:lvl2pPr marL="0" marR="0" indent="0" defTabSz="914400">
              <a:spcBef>
                <a:spcPts val="1200"/>
              </a:spcBef>
              <a:buSzTx/>
              <a:buNone/>
              <a:defRPr sz="2200">
                <a:latin typeface="Arial"/>
                <a:ea typeface="Arial"/>
                <a:cs typeface="Arial"/>
                <a:sym typeface="Arial"/>
              </a:defRPr>
            </a:lvl2pPr>
            <a:lvl3pPr marL="366496" marR="0" indent="-366496" defTabSz="914400">
              <a:spcBef>
                <a:spcPts val="1200"/>
              </a:spcBef>
              <a:buSzPct val="90000"/>
              <a:buChar char="▪"/>
              <a:defRPr sz="2200">
                <a:latin typeface="Arial"/>
                <a:ea typeface="Arial"/>
                <a:cs typeface="Arial"/>
                <a:sym typeface="Arial"/>
              </a:defRPr>
            </a:lvl3pPr>
            <a:lvl4pPr marL="0" marR="0" indent="277811" defTabSz="914400">
              <a:spcBef>
                <a:spcPts val="1200"/>
              </a:spcBef>
              <a:buSzTx/>
              <a:buNone/>
              <a:defRPr sz="2200">
                <a:latin typeface="Arial"/>
                <a:ea typeface="Arial"/>
                <a:cs typeface="Arial"/>
                <a:sym typeface="Arial"/>
              </a:defRPr>
            </a:lvl4pPr>
            <a:lvl5pPr marL="687696" marR="0" indent="-409884" defTabSz="914400">
              <a:spcBef>
                <a:spcPts val="1200"/>
              </a:spcBef>
              <a:buSzPct val="80000"/>
              <a:buChar char="▪"/>
              <a:defRPr sz="22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224" name="Titeltext"/>
          <p:cNvSpPr txBox="1"/>
          <p:nvPr>
            <p:ph type="title"/>
          </p:nvPr>
        </p:nvSpPr>
        <p:spPr>
          <a:xfrm>
            <a:off x="106805" y="434911"/>
            <a:ext cx="11681981" cy="752820"/>
          </a:xfrm>
          <a:prstGeom prst="rect">
            <a:avLst/>
          </a:prstGeom>
        </p:spPr>
        <p:txBody>
          <a:bodyPr anchor="b"/>
          <a:lstStyle>
            <a:lvl1pPr marL="0" marR="0" defTabSz="914400">
              <a:lnSpc>
                <a:spcPct val="100000"/>
              </a:lnSpc>
              <a:defRPr b="1" sz="2800">
                <a:solidFill>
                  <a:srgbClr val="39998A"/>
                </a:solidFill>
                <a:latin typeface="Helvetica"/>
                <a:ea typeface="Helvetica"/>
                <a:cs typeface="Helvetica"/>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231"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32" name="Rechteck"/>
          <p:cNvSpPr/>
          <p:nvPr/>
        </p:nvSpPr>
        <p:spPr>
          <a:xfrm>
            <a:off x="151272" y="1189768"/>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233" name="Rechteck"/>
          <p:cNvSpPr/>
          <p:nvPr/>
        </p:nvSpPr>
        <p:spPr>
          <a:xfrm>
            <a:off x="151272" y="9107497"/>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234" name="Foliennummer"/>
          <p:cNvSpPr txBox="1"/>
          <p:nvPr>
            <p:ph type="sldNum" sz="quarter" idx="2"/>
          </p:nvPr>
        </p:nvSpPr>
        <p:spPr>
          <a:xfrm>
            <a:off x="10795555" y="9142635"/>
            <a:ext cx="2167467" cy="302863"/>
          </a:xfrm>
          <a:prstGeom prst="rect">
            <a:avLst/>
          </a:prstGeom>
        </p:spPr>
        <p:txBody>
          <a:bodyPr/>
          <a:lstStyle>
            <a:lvl1pPr>
              <a:defRPr sz="1200"/>
            </a:lvl1pPr>
          </a:lstStyle>
          <a:p>
            <a:pPr/>
            <a:fld id="{86CB4B4D-7CA3-9044-876B-883B54F8677D}" type="slidenum"/>
          </a:p>
        </p:txBody>
      </p:sp>
      <p:sp>
        <p:nvSpPr>
          <p:cNvPr id="235" name="Titeltext"/>
          <p:cNvSpPr txBox="1"/>
          <p:nvPr>
            <p:ph type="title"/>
          </p:nvPr>
        </p:nvSpPr>
        <p:spPr>
          <a:xfrm>
            <a:off x="106805" y="434911"/>
            <a:ext cx="11683655" cy="752820"/>
          </a:xfrm>
          <a:prstGeom prst="rect">
            <a:avLst/>
          </a:prstGeom>
        </p:spPr>
        <p:txBody>
          <a:bodyPr anchor="b"/>
          <a:lstStyle>
            <a:lvl1pPr marL="0" marR="0" defTabSz="914400">
              <a:lnSpc>
                <a:spcPct val="100000"/>
              </a:lnSpc>
              <a:defRPr b="1" sz="2800">
                <a:solidFill>
                  <a:srgbClr val="39998A"/>
                </a:solidFill>
                <a:latin typeface="Helvetica"/>
                <a:ea typeface="Helvetica"/>
                <a:cs typeface="Helvetica"/>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242"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43"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defTabSz="1300480">
              <a:defRPr sz="3400">
                <a:solidFill>
                  <a:srgbClr val="FFFFFF"/>
                </a:solidFill>
                <a:latin typeface="Arial"/>
                <a:ea typeface="Arial"/>
                <a:cs typeface="Arial"/>
                <a:sym typeface="Arial"/>
              </a:defRPr>
            </a:pPr>
          </a:p>
        </p:txBody>
      </p:sp>
      <p:sp>
        <p:nvSpPr>
          <p:cNvPr id="244"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defTabSz="1300480">
              <a:defRPr sz="3400">
                <a:solidFill>
                  <a:srgbClr val="FFFFFF"/>
                </a:solidFill>
                <a:latin typeface="Arial"/>
                <a:ea typeface="Arial"/>
                <a:cs typeface="Arial"/>
                <a:sym typeface="Arial"/>
              </a:defRPr>
            </a:pPr>
          </a:p>
        </p:txBody>
      </p:sp>
      <p:sp>
        <p:nvSpPr>
          <p:cNvPr id="245" name="Foliennummer"/>
          <p:cNvSpPr txBox="1"/>
          <p:nvPr>
            <p:ph type="sldNum" sz="quarter" idx="2"/>
          </p:nvPr>
        </p:nvSpPr>
        <p:spPr>
          <a:xfrm>
            <a:off x="10820955" y="9129935"/>
            <a:ext cx="2167467" cy="327433"/>
          </a:xfrm>
          <a:prstGeom prst="rect">
            <a:avLst/>
          </a:prstGeom>
        </p:spPr>
        <p:txBody>
          <a:bodyPr/>
          <a:lstStyle>
            <a:lvl1pPr defTabSz="1300480"/>
          </a:lstStyle>
          <a:p>
            <a:pPr/>
            <a:fld id="{86CB4B4D-7CA3-9044-876B-883B54F8677D}" type="slidenum"/>
          </a:p>
        </p:txBody>
      </p:sp>
      <p:sp>
        <p:nvSpPr>
          <p:cNvPr id="246"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Helvetica"/>
                <a:ea typeface="Helvetica"/>
                <a:cs typeface="Helvetica"/>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253"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200">
                <a:solidFill>
                  <a:srgbClr val="FFFFFF"/>
                </a:solidFill>
                <a:latin typeface="Arial"/>
                <a:ea typeface="Arial"/>
                <a:cs typeface="Arial"/>
                <a:sym typeface="Arial"/>
              </a:defRPr>
            </a:pPr>
          </a:p>
        </p:txBody>
      </p:sp>
      <p:sp>
        <p:nvSpPr>
          <p:cNvPr id="254"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200">
                <a:solidFill>
                  <a:srgbClr val="FFFFFF"/>
                </a:solidFill>
                <a:latin typeface="Arial"/>
                <a:ea typeface="Arial"/>
                <a:cs typeface="Arial"/>
                <a:sym typeface="Arial"/>
              </a:defRPr>
            </a:pPr>
          </a:p>
        </p:txBody>
      </p:sp>
      <p:pic>
        <p:nvPicPr>
          <p:cNvPr id="255"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256" name="Titeltext"/>
          <p:cNvSpPr txBox="1"/>
          <p:nvPr>
            <p:ph type="title"/>
          </p:nvPr>
        </p:nvSpPr>
        <p:spPr>
          <a:xfrm>
            <a:off x="255305" y="246098"/>
            <a:ext cx="11062823" cy="506722"/>
          </a:xfrm>
          <a:prstGeom prst="rect">
            <a:avLst/>
          </a:prstGeom>
        </p:spPr>
        <p:txBody>
          <a:bodyPr anchor="b">
            <a:normAutofit fontScale="100000" lnSpcReduction="0"/>
          </a:bodyPr>
          <a:lstStyle>
            <a:lvl1pPr marL="0" marR="0" defTabSz="914400">
              <a:lnSpc>
                <a:spcPct val="100000"/>
              </a:lnSpc>
              <a:defRPr b="1" sz="1800">
                <a:solidFill>
                  <a:srgbClr val="39998A"/>
                </a:solidFill>
                <a:latin typeface="Helvetica"/>
                <a:ea typeface="Helvetica"/>
                <a:cs typeface="Helvetica"/>
                <a:sym typeface="Helvetica"/>
              </a:defRPr>
            </a:lvl1pPr>
          </a:lstStyle>
          <a:p>
            <a:pPr/>
            <a:r>
              <a:t>Titeltext</a:t>
            </a:r>
          </a:p>
        </p:txBody>
      </p:sp>
      <p:sp>
        <p:nvSpPr>
          <p:cNvPr id="257" name="Textebene 1…"/>
          <p:cNvSpPr txBox="1"/>
          <p:nvPr>
            <p:ph type="body" sz="quarter" idx="1"/>
          </p:nvPr>
        </p:nvSpPr>
        <p:spPr>
          <a:xfrm>
            <a:off x="255305" y="625828"/>
            <a:ext cx="11083311" cy="512092"/>
          </a:xfrm>
          <a:prstGeom prst="rect">
            <a:avLst/>
          </a:prstGeom>
        </p:spPr>
        <p:txBody>
          <a:bodyPr>
            <a:normAutofit fontScale="100000" lnSpcReduction="0"/>
          </a:bodyPr>
          <a:lstStyle>
            <a:lvl1pPr marL="487680" marR="0" indent="-487680">
              <a:spcBef>
                <a:spcPts val="600"/>
              </a:spcBef>
              <a:buSzTx/>
              <a:buNone/>
              <a:defRPr b="1" sz="2200">
                <a:solidFill>
                  <a:srgbClr val="00998A"/>
                </a:solidFill>
                <a:latin typeface="Arial"/>
                <a:ea typeface="Arial"/>
                <a:cs typeface="Arial"/>
                <a:sym typeface="Arial"/>
              </a:defRPr>
            </a:lvl1pPr>
            <a:lvl2pPr marL="771525" marR="0" indent="-314325">
              <a:spcBef>
                <a:spcPts val="600"/>
              </a:spcBef>
              <a:buSzPct val="100000"/>
              <a:defRPr b="1" sz="2200">
                <a:solidFill>
                  <a:srgbClr val="00998A"/>
                </a:solidFill>
                <a:latin typeface="Arial"/>
                <a:ea typeface="Arial"/>
                <a:cs typeface="Arial"/>
                <a:sym typeface="Arial"/>
              </a:defRPr>
            </a:lvl2pPr>
            <a:lvl3pPr marL="1193800" marR="0" indent="-279400">
              <a:spcBef>
                <a:spcPts val="600"/>
              </a:spcBef>
              <a:buSzPct val="100000"/>
              <a:defRPr b="1" sz="2200">
                <a:solidFill>
                  <a:srgbClr val="00998A"/>
                </a:solidFill>
                <a:latin typeface="Arial"/>
                <a:ea typeface="Arial"/>
                <a:cs typeface="Arial"/>
                <a:sym typeface="Arial"/>
              </a:defRPr>
            </a:lvl3pPr>
            <a:lvl4pPr marL="1685925" marR="0" indent="-314325">
              <a:spcBef>
                <a:spcPts val="600"/>
              </a:spcBef>
              <a:defRPr b="1" sz="2200">
                <a:solidFill>
                  <a:srgbClr val="00998A"/>
                </a:solidFill>
                <a:latin typeface="Arial"/>
                <a:ea typeface="Arial"/>
                <a:cs typeface="Arial"/>
                <a:sym typeface="Arial"/>
              </a:defRPr>
            </a:lvl4pPr>
            <a:lvl5pPr marL="2188028" marR="0" indent="-359228">
              <a:spcBef>
                <a:spcPts val="600"/>
              </a:spcBef>
              <a:defRPr b="1" sz="2200">
                <a:solidFill>
                  <a:srgbClr val="00998A"/>
                </a:solidFill>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258" name="Foliennummer"/>
          <p:cNvSpPr txBox="1"/>
          <p:nvPr>
            <p:ph type="sldNum" sz="quarter" idx="2"/>
          </p:nvPr>
        </p:nvSpPr>
        <p:spPr>
          <a:xfrm>
            <a:off x="12649064" y="9346696"/>
            <a:ext cx="312265" cy="302863"/>
          </a:xfrm>
          <a:prstGeom prst="rect">
            <a:avLst/>
          </a:prstGeom>
        </p:spPr>
        <p:txBody>
          <a:bodyPr wrap="none"/>
          <a:lstStyle>
            <a:lvl1pPr defTabSz="130048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26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66"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defTabSz="1300480">
              <a:defRPr sz="3400">
                <a:solidFill>
                  <a:srgbClr val="FFFFFF"/>
                </a:solidFill>
                <a:latin typeface="Arial"/>
                <a:ea typeface="Arial"/>
                <a:cs typeface="Arial"/>
                <a:sym typeface="Arial"/>
              </a:defRPr>
            </a:pPr>
          </a:p>
        </p:txBody>
      </p:sp>
      <p:sp>
        <p:nvSpPr>
          <p:cNvPr id="26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defTabSz="1300480">
              <a:defRPr sz="3400">
                <a:solidFill>
                  <a:srgbClr val="FFFFFF"/>
                </a:solidFill>
                <a:latin typeface="Arial"/>
                <a:ea typeface="Arial"/>
                <a:cs typeface="Arial"/>
                <a:sym typeface="Arial"/>
              </a:defRPr>
            </a:pPr>
          </a:p>
        </p:txBody>
      </p:sp>
      <p:sp>
        <p:nvSpPr>
          <p:cNvPr id="268" name="Foliennummer"/>
          <p:cNvSpPr txBox="1"/>
          <p:nvPr>
            <p:ph type="sldNum" sz="quarter" idx="2"/>
          </p:nvPr>
        </p:nvSpPr>
        <p:spPr>
          <a:xfrm>
            <a:off x="10820955" y="9129935"/>
            <a:ext cx="2167467" cy="327433"/>
          </a:xfrm>
          <a:prstGeom prst="rect">
            <a:avLst/>
          </a:prstGeom>
        </p:spPr>
        <p:txBody>
          <a:bodyPr/>
          <a:lstStyle>
            <a:lvl1pPr defTabSz="1300480"/>
          </a:lstStyle>
          <a:p>
            <a:pPr/>
            <a:fld id="{86CB4B4D-7CA3-9044-876B-883B54F8677D}" type="slidenum"/>
          </a:p>
        </p:txBody>
      </p:sp>
      <p:sp>
        <p:nvSpPr>
          <p:cNvPr id="269" name="Textebene 1…"/>
          <p:cNvSpPr txBox="1"/>
          <p:nvPr>
            <p:ph type="body" idx="1"/>
          </p:nvPr>
        </p:nvSpPr>
        <p:spPr>
          <a:xfrm>
            <a:off x="152698" y="1381759"/>
            <a:ext cx="11777506" cy="7576586"/>
          </a:xfrm>
          <a:prstGeom prst="rect">
            <a:avLst/>
          </a:prstGeom>
        </p:spPr>
        <p:txBody>
          <a:bodyPr/>
          <a:lstStyle>
            <a:lvl1pPr marL="0" marR="0" indent="0">
              <a:spcBef>
                <a:spcPts val="1700"/>
              </a:spcBef>
              <a:buSzTx/>
              <a:buNone/>
              <a:defRPr sz="2400">
                <a:latin typeface="Arial"/>
                <a:ea typeface="Arial"/>
                <a:cs typeface="Arial"/>
                <a:sym typeface="Arial"/>
              </a:defRPr>
            </a:lvl1pPr>
            <a:lvl2pPr marL="0" marR="0" indent="0">
              <a:spcBef>
                <a:spcPts val="1700"/>
              </a:spcBef>
              <a:buSzTx/>
              <a:buNone/>
              <a:defRPr sz="2400">
                <a:latin typeface="Arial"/>
                <a:ea typeface="Arial"/>
                <a:cs typeface="Arial"/>
                <a:sym typeface="Arial"/>
              </a:defRPr>
            </a:lvl2pPr>
            <a:lvl3pPr marL="399814" marR="0" indent="-399814">
              <a:spcBef>
                <a:spcPts val="1700"/>
              </a:spcBef>
              <a:buSzPct val="90000"/>
              <a:buChar char="▪"/>
              <a:defRPr sz="2400">
                <a:latin typeface="Arial"/>
                <a:ea typeface="Arial"/>
                <a:cs typeface="Arial"/>
                <a:sym typeface="Arial"/>
              </a:defRPr>
            </a:lvl3pPr>
            <a:lvl4pPr marL="0" marR="0" indent="277811">
              <a:spcBef>
                <a:spcPts val="1700"/>
              </a:spcBef>
              <a:buSzTx/>
              <a:buNone/>
              <a:defRPr sz="2400">
                <a:latin typeface="Arial"/>
                <a:ea typeface="Arial"/>
                <a:cs typeface="Arial"/>
                <a:sym typeface="Arial"/>
              </a:defRPr>
            </a:lvl4pPr>
            <a:lvl5pPr marL="724958" marR="0" indent="-447146">
              <a:spcBef>
                <a:spcPts val="17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270" name="Titeltext"/>
          <p:cNvSpPr txBox="1"/>
          <p:nvPr>
            <p:ph type="title"/>
          </p:nvPr>
        </p:nvSpPr>
        <p:spPr>
          <a:xfrm>
            <a:off x="106805" y="434911"/>
            <a:ext cx="10772483" cy="752820"/>
          </a:xfrm>
          <a:prstGeom prst="rect">
            <a:avLst/>
          </a:prstGeom>
        </p:spPr>
        <p:txBody>
          <a:bodyPr anchor="b"/>
          <a:lstStyle>
            <a:lvl1pPr marL="0" marR="0" defTabSz="914400">
              <a:lnSpc>
                <a:spcPct val="100000"/>
              </a:lnSpc>
              <a:defRPr b="1" sz="2800">
                <a:solidFill>
                  <a:srgbClr val="39998A"/>
                </a:solidFill>
                <a:latin typeface="Helvetica"/>
                <a:ea typeface="Helvetica"/>
                <a:cs typeface="Helvetica"/>
                <a:sym typeface="Helvetica"/>
              </a:defRPr>
            </a:lvl1pPr>
          </a:lstStyle>
          <a:p>
            <a:pPr/>
            <a:r>
              <a:t>Titeltext</a:t>
            </a: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pic>
        <p:nvPicPr>
          <p:cNvPr id="27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278" name="Foliennummer"/>
          <p:cNvSpPr txBox="1"/>
          <p:nvPr>
            <p:ph type="sldNum" sz="quarter" idx="2"/>
          </p:nvPr>
        </p:nvSpPr>
        <p:spPr>
          <a:xfrm>
            <a:off x="9320107" y="8779792"/>
            <a:ext cx="3034454" cy="520701"/>
          </a:xfrm>
          <a:prstGeom prst="rect">
            <a:avLst/>
          </a:prstGeom>
        </p:spPr>
        <p:txBody>
          <a:bodyPr anchor="ctr"/>
          <a:lstStyle>
            <a:lvl1pPr defTabSz="1300480">
              <a:defRPr sz="1600">
                <a:solidFill>
                  <a:srgbClr val="26262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hyperlink" Target="https://www.hogrefe.com/de/shop/richtlinien-zur-manuskriptgestaltung-89736.html" TargetMode="External"/><Relationship Id="rId4" Type="http://schemas.openxmlformats.org/officeDocument/2006/relationships/hyperlink" Target="https://www.pearson-studium.de/campuslizenzen/fom?" TargetMode="External"/><Relationship Id="rId5"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hyperlink" Target="https://de.wikipedia.org/wiki/Typografie" TargetMode="External"/><Relationship Id="rId4" Type="http://schemas.openxmlformats.org/officeDocument/2006/relationships/image" Target="../media/image13.png"/><Relationship Id="rId5" Type="http://schemas.openxmlformats.org/officeDocument/2006/relationships/hyperlink" Target="http://www.gutenbergdigital.de/bibel.html" TargetMode="External"/><Relationship Id="rId6" Type="http://schemas.openxmlformats.org/officeDocument/2006/relationships/hyperlink" Target="https://de.wikipedia.org/wiki/Goldener_Schnitt" TargetMode="External"/><Relationship Id="rId7" Type="http://schemas.openxmlformats.org/officeDocument/2006/relationships/image" Target="../media/image1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hyperlink" Target="https://www.slideshare.net/zeichenschatz/11-tdliche-typosnden" TargetMode="External"/><Relationship Id="rId4" Type="http://schemas.openxmlformats.org/officeDocument/2006/relationships/image" Target="../media/image16.png"/><Relationship Id="rId5"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apastyle.org/learn/tutorials/basics-tutorial.aspx" TargetMode="External"/><Relationship Id="rId3" Type="http://schemas.openxmlformats.org/officeDocument/2006/relationships/image" Target="../media/image1.g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uden.de/rechtschreibung/Changemanagement"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jure.org/gesetze/UrhG/51.html" TargetMode="External"/><Relationship Id="rId3" Type="http://schemas.openxmlformats.org/officeDocument/2006/relationships/hyperlink" Target="https://www.gesetze-im-internet.de/urhg/__60a.html" TargetMode="External"/><Relationship Id="rId4" Type="http://schemas.openxmlformats.org/officeDocument/2006/relationships/hyperlink" Target="https://www.bpb.de/gesellschaft/medien-und-sport/urheberrecht/169971/urheberrecht-und-copyright"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gif"/><Relationship Id="rId3" Type="http://schemas.openxmlformats.org/officeDocument/2006/relationships/hyperlink" Target="https://git-scm.com"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Wissenschaftliches Schreiben"/>
          <p:cNvSpPr txBox="1"/>
          <p:nvPr>
            <p:ph type="ctrTitle"/>
          </p:nvPr>
        </p:nvSpPr>
        <p:spPr>
          <a:prstGeom prst="rect">
            <a:avLst/>
          </a:prstGeom>
        </p:spPr>
        <p:txBody>
          <a:bodyPr/>
          <a:lstStyle/>
          <a:p>
            <a:pPr/>
            <a:r>
              <a:t>Wissenschaftliches Schreiben</a:t>
            </a:r>
          </a:p>
        </p:txBody>
      </p:sp>
      <p:sp>
        <p:nvSpPr>
          <p:cNvPr id="288" name="Thema 15"/>
          <p:cNvSpPr txBox="1"/>
          <p:nvPr>
            <p:ph type="subTitle" sz="quarter" idx="1"/>
          </p:nvPr>
        </p:nvSpPr>
        <p:spPr>
          <a:prstGeom prst="rect">
            <a:avLst/>
          </a:prstGeom>
        </p:spPr>
        <p:txBody>
          <a:bodyPr/>
          <a:lstStyle/>
          <a:p>
            <a:pPr/>
            <a:r>
              <a:t>Thema 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4" name="Inhaltsverzeichnis"/>
          <p:cNvSpPr txBox="1"/>
          <p:nvPr>
            <p:ph type="body" idx="21"/>
          </p:nvPr>
        </p:nvSpPr>
        <p:spPr>
          <a:prstGeom prst="rect">
            <a:avLst/>
          </a:prstGeom>
        </p:spPr>
        <p:txBody>
          <a:bodyPr/>
          <a:lstStyle/>
          <a:p>
            <a:pPr/>
            <a:r>
              <a:t>Inhaltsverzeichnis</a:t>
            </a:r>
          </a:p>
        </p:txBody>
      </p:sp>
      <p:sp>
        <p:nvSpPr>
          <p:cNvPr id="345" name="Anhand des Inhaltsverzeichnisses wird bereits viel über den weiteren Verlauf der Arbeit deutlich:…"/>
          <p:cNvSpPr txBox="1"/>
          <p:nvPr>
            <p:ph type="body" idx="22"/>
          </p:nvPr>
        </p:nvSpPr>
        <p:spPr>
          <a:prstGeom prst="rect">
            <a:avLst/>
          </a:prstGeom>
        </p:spPr>
        <p:txBody>
          <a:bodyPr/>
          <a:lstStyle/>
          <a:p>
            <a:pPr marL="127000" indent="0">
              <a:buClrTx/>
              <a:buSzTx/>
              <a:buFontTx/>
              <a:buNone/>
            </a:pPr>
            <a:r>
              <a:t>Anhand des Inhaltsverzeichnisses wird bereits viel über den weiteren Verlauf der Arbeit deutlich:</a:t>
            </a:r>
          </a:p>
          <a:p>
            <a:pPr/>
            <a:r>
              <a:t>Es gibt eine Übersicht zum Inhalt der Arbeit und sollte entsprechend logisch aufgebaut sein und den Gedankengang der Arbeit widerspiegeln.</a:t>
            </a:r>
          </a:p>
          <a:p>
            <a:pPr/>
            <a:r>
              <a:t>Die Gliederung sollte ausführlich, aber auch nicht zu detailliert sein. Dabei hat der Grad der Untergliederung der einzelnen Gliederungspunkte ausgewogen zu sein.</a:t>
            </a:r>
          </a:p>
          <a:p>
            <a:pPr/>
            <a:r>
              <a:t>Unterpunkte eines Kapitels dürfen übergeordnete Punkte nicht wiederholen.</a:t>
            </a:r>
          </a:p>
          <a:p>
            <a:pPr/>
            <a:r>
              <a:t>Gliederungspunkte dürfen nicht zu 100 % identisch formuliert werden.</a:t>
            </a:r>
          </a:p>
          <a:p>
            <a:pPr/>
            <a:r>
              <a:t>Gemäß dem Grundsatz der Proportionalität sollten die Hauptkapitel in etwa den gleichen Seitenumfang aufweisen.</a:t>
            </a:r>
          </a:p>
          <a:p>
            <a:pPr/>
            <a:r>
              <a:t>Jede Gliederungsstufe muss mindestens zwei Punkte enthalten. Wird also ein Kapitel 3.2.1 eingeführt, muss es auch ein Kapitel 3.2.2 geben; sollte nach 3.2.1 unmittelbar 3.3 folgen, wird die Logik der Gliederung nicht erfüllt.</a:t>
            </a:r>
          </a:p>
          <a:p>
            <a:pPr/>
            <a:r>
              <a:t>Bei der Formulierung der Gliederungspunkte ist darauf zu achten, entweder keine oder immer Artikel zu verwenden. </a:t>
            </a:r>
          </a:p>
          <a:p>
            <a:pPr/>
            <a:r>
              <a:t>Der optische Aufbau sollte den logischen Aufbau der Gliederung widerspiegeln z. B. durch räumliche Nähe von zusammengehörigen Abschnitten und Platz zwischen unterschiedlichen Themen. Der optische Eindruck sollte Übersichtlichkeit vermitteln.</a:t>
            </a:r>
          </a:p>
          <a:p>
            <a:pPr/>
            <a:r>
              <a:t>Nutzen Sie Links im Inhaltsverzeichnis, um das Navigieren im Dokument zu erleichtern.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Ein Beispiel für ein gut formatiertes Inhaltsverzeichnis"/>
          <p:cNvSpPr txBox="1"/>
          <p:nvPr>
            <p:ph type="body" idx="21"/>
          </p:nvPr>
        </p:nvSpPr>
        <p:spPr>
          <a:prstGeom prst="rect">
            <a:avLst/>
          </a:prstGeom>
        </p:spPr>
        <p:txBody>
          <a:bodyPr/>
          <a:lstStyle>
            <a:lvl1pPr marL="123190" marR="123190" indent="123190" defTabSz="1261465">
              <a:defRPr sz="6014"/>
            </a:lvl1pPr>
          </a:lstStyle>
          <a:p>
            <a:pPr/>
            <a:r>
              <a:t>Ein Beispiel für ein gut formatiertes Inhaltsverzeichnis </a:t>
            </a:r>
          </a:p>
        </p:txBody>
      </p:sp>
      <p:grpSp>
        <p:nvGrpSpPr>
          <p:cNvPr id="351" name="Bild"/>
          <p:cNvGrpSpPr/>
          <p:nvPr/>
        </p:nvGrpSpPr>
        <p:grpSpPr>
          <a:xfrm>
            <a:off x="758333" y="1759735"/>
            <a:ext cx="11488134" cy="7912216"/>
            <a:chOff x="0" y="0"/>
            <a:chExt cx="11488132" cy="7912214"/>
          </a:xfrm>
        </p:grpSpPr>
        <p:pic>
          <p:nvPicPr>
            <p:cNvPr id="350" name="Bild" descr="Bild"/>
            <p:cNvPicPr>
              <a:picLocks noChangeAspect="1"/>
            </p:cNvPicPr>
            <p:nvPr/>
          </p:nvPicPr>
          <p:blipFill>
            <a:blip r:embed="rId2">
              <a:extLst/>
            </a:blip>
            <a:srcRect l="0" t="0" r="0" b="2064"/>
            <a:stretch>
              <a:fillRect/>
            </a:stretch>
          </p:blipFill>
          <p:spPr>
            <a:xfrm>
              <a:off x="215899" y="139699"/>
              <a:ext cx="11056334" cy="7353416"/>
            </a:xfrm>
            <a:prstGeom prst="rect">
              <a:avLst/>
            </a:prstGeom>
            <a:ln>
              <a:noFill/>
            </a:ln>
            <a:effectLst/>
          </p:spPr>
        </p:pic>
        <p:pic>
          <p:nvPicPr>
            <p:cNvPr id="349" name="Bild" descr="Bild"/>
            <p:cNvPicPr>
              <a:picLocks noChangeAspect="0"/>
            </p:cNvPicPr>
            <p:nvPr/>
          </p:nvPicPr>
          <p:blipFill>
            <a:blip r:embed="rId3">
              <a:extLst/>
            </a:blip>
            <a:stretch>
              <a:fillRect/>
            </a:stretch>
          </p:blipFill>
          <p:spPr>
            <a:xfrm>
              <a:off x="0" y="-1"/>
              <a:ext cx="11488133" cy="7912216"/>
            </a:xfrm>
            <a:prstGeom prst="rect">
              <a:avLst/>
            </a:prstGeom>
            <a:effectLst/>
          </p:spPr>
        </p:pic>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Verlinken Sie die Gliederung"/>
          <p:cNvSpPr txBox="1"/>
          <p:nvPr>
            <p:ph type="body" idx="21"/>
          </p:nvPr>
        </p:nvSpPr>
        <p:spPr>
          <a:prstGeom prst="rect">
            <a:avLst/>
          </a:prstGeom>
        </p:spPr>
        <p:txBody>
          <a:bodyPr/>
          <a:lstStyle/>
          <a:p>
            <a:pPr/>
            <a:r>
              <a:t>Verlinken Sie die Gliederung</a:t>
            </a:r>
          </a:p>
        </p:txBody>
      </p:sp>
      <p:grpSp>
        <p:nvGrpSpPr>
          <p:cNvPr id="357" name="Bild"/>
          <p:cNvGrpSpPr/>
          <p:nvPr/>
        </p:nvGrpSpPr>
        <p:grpSpPr>
          <a:xfrm>
            <a:off x="1513990" y="2215380"/>
            <a:ext cx="9976820" cy="6560352"/>
            <a:chOff x="0" y="0"/>
            <a:chExt cx="9976819" cy="6560350"/>
          </a:xfrm>
        </p:grpSpPr>
        <p:pic>
          <p:nvPicPr>
            <p:cNvPr id="356" name="Bild" descr="Bild"/>
            <p:cNvPicPr>
              <a:picLocks noChangeAspect="1"/>
            </p:cNvPicPr>
            <p:nvPr/>
          </p:nvPicPr>
          <p:blipFill>
            <a:blip r:embed="rId2">
              <a:extLst/>
            </a:blip>
            <a:stretch>
              <a:fillRect/>
            </a:stretch>
          </p:blipFill>
          <p:spPr>
            <a:xfrm>
              <a:off x="215900" y="139700"/>
              <a:ext cx="9545020" cy="6001551"/>
            </a:xfrm>
            <a:prstGeom prst="rect">
              <a:avLst/>
            </a:prstGeom>
            <a:ln>
              <a:noFill/>
            </a:ln>
            <a:effectLst/>
          </p:spPr>
        </p:pic>
        <p:pic>
          <p:nvPicPr>
            <p:cNvPr id="355" name="Bild" descr="Bild"/>
            <p:cNvPicPr>
              <a:picLocks noChangeAspect="0"/>
            </p:cNvPicPr>
            <p:nvPr/>
          </p:nvPicPr>
          <p:blipFill>
            <a:blip r:embed="rId3">
              <a:extLst/>
            </a:blip>
            <a:stretch>
              <a:fillRect/>
            </a:stretch>
          </p:blipFill>
          <p:spPr>
            <a:xfrm>
              <a:off x="0" y="0"/>
              <a:ext cx="9976820" cy="6560351"/>
            </a:xfrm>
            <a:prstGeom prst="rect">
              <a:avLst/>
            </a:prstGeom>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Einleitung und Theorieteil"/>
          <p:cNvSpPr txBox="1"/>
          <p:nvPr>
            <p:ph type="body" idx="21"/>
          </p:nvPr>
        </p:nvSpPr>
        <p:spPr>
          <a:prstGeom prst="rect">
            <a:avLst/>
          </a:prstGeom>
        </p:spPr>
        <p:txBody>
          <a:bodyPr/>
          <a:lstStyle/>
          <a:p>
            <a:pPr/>
            <a:r>
              <a:t>Einleitung und Theorieteil</a:t>
            </a:r>
          </a:p>
        </p:txBody>
      </p:sp>
      <p:sp>
        <p:nvSpPr>
          <p:cNvPr id="361" name="Die Einleitung stellt die Forschungsfrage vor, sonst nichts. Es kann aber zur Forschungsfrage hingeleitet werden z. B. durch einen aktuellen Bezug oder persönliches Interesse. Spielt letzteres eine Rolle, so ist es die einzige Stelle in der Arbeit, in de"/>
          <p:cNvSpPr txBox="1"/>
          <p:nvPr>
            <p:ph type="body" idx="22"/>
          </p:nvPr>
        </p:nvSpPr>
        <p:spPr>
          <a:prstGeom prst="rect">
            <a:avLst/>
          </a:prstGeom>
        </p:spPr>
        <p:txBody>
          <a:bodyPr/>
          <a:lstStyle/>
          <a:p>
            <a:pPr/>
            <a:r>
              <a:t>Die Einleitung stellt die Forschungsfrage vor, sonst nichts. Es kann aber zur Forschungsfrage hingeleitet werden z. B. durch einen aktuellen Bezug oder persönliches Interesse. Spielt letzteres eine Rolle, so ist es die einzige Stelle in der Arbeit, in der ein persönlicher Bezug auftaucht.</a:t>
            </a:r>
          </a:p>
          <a:p>
            <a:pPr/>
            <a:r>
              <a:t>Die Forschungsfrage darf noch etwas vage und nicht wohldefiniert sein. Fachbegriffe etc. werden ja erst im Theorieteil eingeführt.</a:t>
            </a:r>
          </a:p>
          <a:p>
            <a:pPr/>
            <a:r>
              <a:t>Der Theorieteil stellt alle relevanten theoretischen Bezüge zur Forschungsfrage her.</a:t>
            </a:r>
          </a:p>
          <a:p>
            <a:pPr/>
            <a:r>
              <a:t>Im Theorieteil steht alles, was für die Forschungsfrage von Belang ist – sonst nichts. Insofern kann der Theorieteil als Ausformulierung der Forschungsfrage verstanden werden.</a:t>
            </a:r>
          </a:p>
          <a:p>
            <a:pPr/>
            <a:r>
              <a:t>Als „Zuhörer“ sollte ein Fachkollege vorgestellt werden. Beispiel: Bei einer Studie zur Frage, ob die individuelle Ausprägung von Impression Management mit höherer Neigung zum Tragen von Luxusuhren einher geht, sollte auf aktuellen Modelle zu diesem Zusammenhang sowie den beiden einzelnen Konstrukten eingegangen werden. Erschöpft sich der Theorieteil auf die Diskussion von „Persönlichkeit“ auf dem Niveau eines Einführungskapitels im Lehrbuch, so wird der Theorieteil seiner Anforderung nicht gerecht.</a:t>
            </a:r>
          </a:p>
          <a:p>
            <a:pPr/>
            <a:r>
              <a:t>Hypothesen können am Ende des Theorieteils platziert werden.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4" name="Formulierungshilfen"/>
          <p:cNvSpPr txBox="1"/>
          <p:nvPr>
            <p:ph type="body" idx="21"/>
          </p:nvPr>
        </p:nvSpPr>
        <p:spPr>
          <a:prstGeom prst="rect">
            <a:avLst/>
          </a:prstGeom>
        </p:spPr>
        <p:txBody>
          <a:bodyPr/>
          <a:lstStyle/>
          <a:p>
            <a:pPr/>
            <a:r>
              <a:t>Formulierungshilfen</a:t>
            </a:r>
          </a:p>
        </p:txBody>
      </p:sp>
      <p:sp>
        <p:nvSpPr>
          <p:cNvPr id="365" name="Nach Meinung/Auffassung des Autors ist ...…"/>
          <p:cNvSpPr txBox="1"/>
          <p:nvPr>
            <p:ph type="body" idx="22"/>
          </p:nvPr>
        </p:nvSpPr>
        <p:spPr>
          <a:prstGeom prst="rect">
            <a:avLst/>
          </a:prstGeom>
        </p:spPr>
        <p:txBody>
          <a:bodyPr/>
          <a:lstStyle/>
          <a:p>
            <a:pPr/>
            <a:r>
              <a:t>Nach Meinung/Auffassung des Autors ist ...</a:t>
            </a:r>
          </a:p>
          <a:p>
            <a:pPr/>
            <a:r>
              <a:t>Der Autor vertritt dabei die Position ...</a:t>
            </a:r>
          </a:p>
          <a:p>
            <a:pPr/>
            <a:r>
              <a:t>So akzentuiert der Autor, dass …</a:t>
            </a:r>
          </a:p>
          <a:p>
            <a:pPr/>
            <a:r>
              <a:t>..., so der Autor, ...</a:t>
            </a:r>
          </a:p>
          <a:p>
            <a:pPr/>
            <a:r>
              <a:t>Dieser Umstand sei …</a:t>
            </a:r>
          </a:p>
          <a:p>
            <a:pPr/>
            <a:r>
              <a:t>Der Autor betont nach hier vertretener Auffassung zu Recht die Perspektive, dass ..., denn …</a:t>
            </a:r>
          </a:p>
          <a:p>
            <a:pPr/>
            <a:r>
              <a:t>Ohne dies zu begründen, stellt der Autor die These auf, dass ...</a:t>
            </a:r>
          </a:p>
          <a:p>
            <a:pPr/>
            <a:r>
              <a:t>Allerdings verzichtet der Autor darauf, zu explizieren, dass ...</a:t>
            </a:r>
          </a:p>
          <a:p>
            <a:pPr/>
            <a:r>
              <a:t>Implizit bringt der Autor hiermit seine eigene Ansicht zum Ausdruck, dass ...</a:t>
            </a:r>
          </a:p>
          <a:p>
            <a:pPr/>
            <a:r>
              <a:t>Anhand dieser Kernaussage wird deutlich, dass seine Einstellung zu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Methodenteil"/>
          <p:cNvSpPr txBox="1"/>
          <p:nvPr>
            <p:ph type="body" idx="21"/>
          </p:nvPr>
        </p:nvSpPr>
        <p:spPr>
          <a:prstGeom prst="rect">
            <a:avLst/>
          </a:prstGeom>
        </p:spPr>
        <p:txBody>
          <a:bodyPr/>
          <a:lstStyle/>
          <a:p>
            <a:pPr/>
            <a:r>
              <a:t>Methodenteil</a:t>
            </a:r>
          </a:p>
        </p:txBody>
      </p:sp>
      <p:sp>
        <p:nvSpPr>
          <p:cNvPr id="369" name="In diesem Teil beschreiben Sie alle relevanten Verfahrensdetails – man sollte Ihre Studie „nachkochen“ können. Ihre Studie sollte also reproduzierbar sein.…"/>
          <p:cNvSpPr txBox="1"/>
          <p:nvPr>
            <p:ph type="body" idx="22"/>
          </p:nvPr>
        </p:nvSpPr>
        <p:spPr>
          <a:prstGeom prst="rect">
            <a:avLst/>
          </a:prstGeom>
        </p:spPr>
        <p:txBody>
          <a:bodyPr/>
          <a:lstStyle/>
          <a:p>
            <a:pPr marL="408940" marR="116839" indent="-292100" defTabSz="1196441">
              <a:spcBef>
                <a:spcPts val="900"/>
              </a:spcBef>
              <a:defRPr sz="1840"/>
            </a:pPr>
            <a:r>
              <a:t>In diesem Teil beschreiben Sie alle relevanten Verfahrensdetails – man sollte Ihre Studie „nachkochen“ können. Ihre Studie sollte also reproduzierbar sein.</a:t>
            </a:r>
          </a:p>
          <a:p>
            <a:pPr marL="408940" marR="116839" indent="-292100" defTabSz="1196441">
              <a:spcBef>
                <a:spcPts val="900"/>
              </a:spcBef>
              <a:defRPr sz="1840"/>
            </a:pPr>
            <a:r>
              <a:t>Die von ihnen gemachten Angaben müssen ausreichen, um die beschriebene Untersuchung exakt zu wiederholen.</a:t>
            </a:r>
          </a:p>
          <a:p>
            <a:pPr marL="408940" marR="116839" indent="-292100" defTabSz="1196441">
              <a:spcBef>
                <a:spcPts val="900"/>
              </a:spcBef>
              <a:defRPr sz="1840"/>
            </a:pPr>
            <a:r>
              <a:t>Man sollte allgemein bekannte Verfahren (Regressionsanalyse) nicht erläutern.</a:t>
            </a:r>
          </a:p>
          <a:p>
            <a:pPr marL="408940" marR="116839" indent="-292100" defTabSz="1196441">
              <a:spcBef>
                <a:spcPts val="900"/>
              </a:spcBef>
              <a:defRPr sz="1840"/>
            </a:pPr>
            <a:r>
              <a:t>Stichprobe </a:t>
            </a:r>
          </a:p>
          <a:p>
            <a:pPr lvl="1" marL="712724" marR="116839" indent="-175260" defTabSz="1196441">
              <a:spcBef>
                <a:spcPts val="900"/>
              </a:spcBef>
              <a:buClr>
                <a:schemeClr val="accent5"/>
              </a:buClr>
              <a:buFont typeface="Arial"/>
              <a:buChar char="▶︎"/>
              <a:defRPr sz="1840"/>
            </a:pPr>
            <a:r>
              <a:t>Alter und Geschlecht der Versuchsteilnehmer (evtl. weitere Merkmale wie Beruf etc.)</a:t>
            </a:r>
          </a:p>
          <a:p>
            <a:pPr lvl="1" marL="712724" marR="116839" indent="-175260" defTabSz="1196441">
              <a:spcBef>
                <a:spcPts val="900"/>
              </a:spcBef>
              <a:buClr>
                <a:schemeClr val="accent5"/>
              </a:buClr>
              <a:buFont typeface="Arial"/>
              <a:buChar char="▶︎"/>
              <a:defRPr sz="1840"/>
            </a:pPr>
            <a:r>
              <a:t>Rekrutierungsweise &amp; Teilnahmemotivation der Versuchsteilnehmer</a:t>
            </a:r>
          </a:p>
          <a:p>
            <a:pPr marL="408940" marR="116839" indent="-292100" defTabSz="1196441">
              <a:spcBef>
                <a:spcPts val="900"/>
              </a:spcBef>
              <a:defRPr sz="1840"/>
            </a:pPr>
            <a:r>
              <a:t>Versuchsmaterial </a:t>
            </a:r>
          </a:p>
          <a:p>
            <a:pPr lvl="1" marL="712724" marR="116839" indent="-175260" defTabSz="1196441">
              <a:spcBef>
                <a:spcPts val="900"/>
              </a:spcBef>
              <a:buClr>
                <a:schemeClr val="accent5"/>
              </a:buClr>
              <a:buFont typeface="Arial"/>
              <a:buChar char="▶︎"/>
              <a:defRPr sz="1840"/>
            </a:pPr>
            <a:r>
              <a:t>verwendete Fragebögen/ Messinstrumente (inkl. zentrale Maße der Güte)</a:t>
            </a:r>
          </a:p>
          <a:p>
            <a:pPr lvl="1" marL="712724" marR="116839" indent="-175260" defTabSz="1196441">
              <a:spcBef>
                <a:spcPts val="900"/>
              </a:spcBef>
              <a:buClr>
                <a:schemeClr val="accent5"/>
              </a:buClr>
              <a:buFont typeface="Arial"/>
              <a:buChar char="▶︎"/>
              <a:defRPr sz="1840"/>
            </a:pPr>
            <a:r>
              <a:t>Beschreibung des Versuchsaufbaus (Materialanordnung, Sitzanordnung im Labor; Nutzung von Abbildungen ist hierbei hilfreich)</a:t>
            </a:r>
          </a:p>
          <a:p>
            <a:pPr marL="408940" marR="116839" indent="-292100" defTabSz="1196441">
              <a:spcBef>
                <a:spcPts val="900"/>
              </a:spcBef>
              <a:defRPr sz="1840"/>
            </a:pPr>
            <a:r>
              <a:t>Versuchsablauf </a:t>
            </a:r>
          </a:p>
          <a:p>
            <a:pPr lvl="1" marL="712724" marR="116839" indent="-175260" defTabSz="1196441">
              <a:spcBef>
                <a:spcPts val="900"/>
              </a:spcBef>
              <a:buClr>
                <a:schemeClr val="accent5"/>
              </a:buClr>
              <a:buFont typeface="Arial"/>
              <a:buChar char="▶︎"/>
              <a:defRPr sz="1840"/>
            </a:pPr>
            <a:r>
              <a:t>Erläuterung des Versuchsablaufs von der Instruktion bis zur abschließenden  Aufklärung der  Untersuchungsteilnehmer nach Abschluss der Datenerhebung</a:t>
            </a:r>
          </a:p>
          <a:p>
            <a:pPr lvl="1" marL="712724" marR="116839" indent="-175260" defTabSz="1196441">
              <a:spcBef>
                <a:spcPts val="900"/>
              </a:spcBef>
              <a:buClr>
                <a:schemeClr val="accent5"/>
              </a:buClr>
              <a:buFont typeface="Arial"/>
              <a:buChar char="▶︎"/>
              <a:defRPr sz="1840"/>
            </a:pPr>
            <a:r>
              <a:t>Beschreibung der räumlichen und zeitlichen Untersuchungsbedingungen</a:t>
            </a:r>
          </a:p>
          <a:p>
            <a:pPr marL="408940" marR="116839" indent="-292100" defTabSz="1196441">
              <a:spcBef>
                <a:spcPts val="900"/>
              </a:spcBef>
              <a:defRPr sz="1840"/>
            </a:pPr>
            <a:r>
              <a:t>Versuchsplan (Design): UV, AV, Designart (z. B. querschnittliche Beobachtungsstudie)</a:t>
            </a:r>
          </a:p>
          <a:p>
            <a:pPr marL="408940" marR="116839" indent="-292100" defTabSz="1196441">
              <a:spcBef>
                <a:spcPts val="900"/>
              </a:spcBef>
              <a:defRPr sz="1840"/>
            </a:pPr>
            <a:r>
              <a:t>Fügen Sie keine R-Syntax ein (schon gar nicht als Screenshot); nutzen Sie für Syntax den Anhang.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Gliederungsvorschlag des Methodenteils"/>
          <p:cNvSpPr txBox="1"/>
          <p:nvPr>
            <p:ph type="body" idx="21"/>
          </p:nvPr>
        </p:nvSpPr>
        <p:spPr>
          <a:prstGeom prst="rect">
            <a:avLst/>
          </a:prstGeom>
        </p:spPr>
        <p:txBody>
          <a:bodyPr/>
          <a:lstStyle/>
          <a:p>
            <a:pPr/>
            <a:r>
              <a:t>Gliederungsvorschlag des Methodenteils</a:t>
            </a:r>
          </a:p>
        </p:txBody>
      </p:sp>
      <p:sp>
        <p:nvSpPr>
          <p:cNvPr id="373" name="Titelblatt…"/>
          <p:cNvSpPr txBox="1"/>
          <p:nvPr>
            <p:ph type="body" idx="22"/>
          </p:nvPr>
        </p:nvSpPr>
        <p:spPr>
          <a:prstGeom prst="rect">
            <a:avLst/>
          </a:prstGeom>
        </p:spPr>
        <p:txBody>
          <a:bodyPr/>
          <a:lstStyle/>
          <a:p>
            <a:pPr marL="508000" indent="-381000">
              <a:buClrTx/>
              <a:buSzPct val="100000"/>
              <a:buFontTx/>
              <a:buAutoNum type="arabicPeriod" startAt="1"/>
            </a:pPr>
            <a:r>
              <a:t>Titelblatt </a:t>
            </a:r>
          </a:p>
          <a:p>
            <a:pPr marL="508000" indent="-381000">
              <a:buClrTx/>
              <a:buSzPct val="100000"/>
              <a:buFontTx/>
              <a:buAutoNum type="arabicPeriod" startAt="1"/>
            </a:pPr>
            <a:r>
              <a:t>ggf. Sperrvermerk </a:t>
            </a:r>
          </a:p>
          <a:p>
            <a:pPr marL="508000" indent="-381000">
              <a:buClrTx/>
              <a:buSzPct val="100000"/>
              <a:buFontTx/>
              <a:buAutoNum type="arabicPeriod" startAt="1"/>
            </a:pPr>
            <a:r>
              <a:t>Abstract </a:t>
            </a:r>
          </a:p>
          <a:p>
            <a:pPr marL="508000" indent="-381000">
              <a:buClrTx/>
              <a:buSzPct val="100000"/>
              <a:buFontTx/>
              <a:buAutoNum type="arabicPeriod" startAt="1"/>
            </a:pPr>
            <a:r>
              <a:t>Abbildungs- und Tabellenverzeichnis </a:t>
            </a:r>
          </a:p>
          <a:p>
            <a:pPr marL="508000" indent="-381000">
              <a:buClrTx/>
              <a:buSzPct val="100000"/>
              <a:buFontTx/>
              <a:buAutoNum type="arabicPeriod" startAt="1"/>
            </a:pPr>
            <a:r>
              <a:t>Inhaltsverzeichnis </a:t>
            </a:r>
          </a:p>
          <a:p>
            <a:pPr marL="508000" indent="-381000">
              <a:buClrTx/>
              <a:buSzPct val="100000"/>
              <a:buFontTx/>
              <a:buAutoNum type="arabicPeriod" startAt="1"/>
            </a:pPr>
            <a:r>
              <a:t>Einführung </a:t>
            </a:r>
          </a:p>
          <a:p>
            <a:pPr marL="508000" indent="-381000">
              <a:buClrTx/>
              <a:buSzPct val="100000"/>
              <a:buFontTx/>
              <a:buAutoNum type="arabicPeriod" startAt="1"/>
            </a:pPr>
            <a:r>
              <a:t>Theorie</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Methoden </a:t>
            </a:r>
          </a:p>
          <a:p>
            <a:pPr marL="508000" indent="-381000">
              <a:buClrTx/>
              <a:buSzPct val="100000"/>
              <a:buFontTx/>
              <a:buAutoNum type="arabicPeriod" startAt="1"/>
            </a:pPr>
            <a:r>
              <a:t>Ergebnisse </a:t>
            </a:r>
          </a:p>
          <a:p>
            <a:pPr marL="508000" indent="-381000">
              <a:buClrTx/>
              <a:buSzPct val="100000"/>
              <a:buFontTx/>
              <a:buAutoNum type="arabicPeriod" startAt="1"/>
            </a:pPr>
            <a:r>
              <a:t>Diskussion</a:t>
            </a:r>
          </a:p>
          <a:p>
            <a:pPr marL="508000" indent="-381000">
              <a:buClrTx/>
              <a:buSzPct val="100000"/>
              <a:buFontTx/>
              <a:buAutoNum type="arabicPeriod" startAt="1"/>
            </a:pPr>
            <a:r>
              <a:t>Praxistransfer</a:t>
            </a:r>
          </a:p>
          <a:p>
            <a:pPr marL="508000" indent="-381000">
              <a:buClrTx/>
              <a:buSzPct val="100000"/>
              <a:buFontTx/>
              <a:buAutoNum type="arabicPeriod" startAt="1"/>
            </a:pPr>
            <a:r>
              <a:t>Literaturverzeichnis</a:t>
            </a:r>
          </a:p>
          <a:p>
            <a:pPr marL="508000" indent="-381000">
              <a:buClrTx/>
              <a:buSzPct val="100000"/>
              <a:buFontTx/>
              <a:buAutoNum type="arabicPeriod" startAt="1"/>
            </a:pPr>
            <a:r>
              <a:t>ggf. Anhang</a:t>
            </a:r>
          </a:p>
          <a:p>
            <a:pPr marL="508000" indent="-381000">
              <a:buClrTx/>
              <a:buSzPct val="100000"/>
              <a:buFontTx/>
              <a:buAutoNum type="arabicPeriod" startAt="1"/>
            </a:pPr>
            <a:r>
              <a:t>Ehrenwörtliche Erklärung</a:t>
            </a:r>
          </a:p>
        </p:txBody>
      </p:sp>
      <p:sp>
        <p:nvSpPr>
          <p:cNvPr id="374" name="Methoden…"/>
          <p:cNvSpPr txBox="1"/>
          <p:nvPr/>
        </p:nvSpPr>
        <p:spPr>
          <a:xfrm>
            <a:off x="5416647" y="1403321"/>
            <a:ext cx="6634607" cy="721664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spcBef>
                <a:spcPts val="600"/>
              </a:spcBef>
              <a:defRPr sz="2000">
                <a:latin typeface="Roboto Condensed Bold"/>
                <a:ea typeface="Roboto Condensed Bold"/>
                <a:cs typeface="Roboto Condensed Bold"/>
                <a:sym typeface="Roboto Condensed Bold"/>
              </a:defRPr>
            </a:pPr>
            <a:r>
              <a:t>Methoden</a:t>
            </a:r>
          </a:p>
          <a:p>
            <a:pPr marL="267368" indent="-267368">
              <a:spcBef>
                <a:spcPts val="600"/>
              </a:spcBef>
              <a:buSzPct val="100000"/>
              <a:buAutoNum type="arabicPeriod" startAt="1"/>
              <a:defRPr sz="2000"/>
            </a:pPr>
            <a:r>
              <a:t>Studiendesign</a:t>
            </a:r>
          </a:p>
          <a:p>
            <a:pPr lvl="1" marL="581526" indent="-200526">
              <a:spcBef>
                <a:spcPts val="600"/>
              </a:spcBef>
              <a:buClr>
                <a:srgbClr val="02998B"/>
              </a:buClr>
              <a:buSzPct val="100000"/>
              <a:buChar char="•"/>
              <a:defRPr sz="2000"/>
            </a:pPr>
            <a:r>
              <a:t>z.B. querschnittliche Beobachtungsstudie</a:t>
            </a:r>
          </a:p>
          <a:p>
            <a:pPr lvl="1" marL="581526" indent="-200526">
              <a:spcBef>
                <a:spcPts val="600"/>
              </a:spcBef>
              <a:buClr>
                <a:srgbClr val="02998B"/>
              </a:buClr>
              <a:buSzPct val="100000"/>
              <a:buChar char="•"/>
              <a:defRPr sz="2000"/>
            </a:pPr>
            <a:r>
              <a:t>Begründung für das gewählte Design</a:t>
            </a:r>
          </a:p>
          <a:p>
            <a:pPr lvl="1" marL="581526" indent="-200526">
              <a:spcBef>
                <a:spcPts val="600"/>
              </a:spcBef>
              <a:buClr>
                <a:srgbClr val="02998B"/>
              </a:buClr>
              <a:buSzPct val="100000"/>
              <a:buChar char="•"/>
              <a:defRPr sz="2000"/>
            </a:pPr>
            <a:r>
              <a:t>Explizierung des Modells (inkl. UV, AV etc.)</a:t>
            </a:r>
          </a:p>
          <a:p>
            <a:pPr marL="267368" indent="-267368">
              <a:spcBef>
                <a:spcPts val="600"/>
              </a:spcBef>
              <a:buSzPct val="100000"/>
              <a:buAutoNum type="arabicPeriod" startAt="1"/>
              <a:defRPr sz="2000"/>
            </a:pPr>
            <a:r>
              <a:t>Stichprobenauswahlauswahl und -beschreibung</a:t>
            </a:r>
          </a:p>
          <a:p>
            <a:pPr lvl="1" marL="581526" indent="-200526">
              <a:spcBef>
                <a:spcPts val="600"/>
              </a:spcBef>
              <a:buClr>
                <a:srgbClr val="02998B"/>
              </a:buClr>
              <a:buSzPct val="100000"/>
              <a:buChar char="•"/>
              <a:defRPr sz="2000"/>
            </a:pPr>
            <a:r>
              <a:t>Beschreibung der Stichprobe</a:t>
            </a:r>
          </a:p>
          <a:p>
            <a:pPr lvl="1" marL="581526" indent="-200526">
              <a:spcBef>
                <a:spcPts val="600"/>
              </a:spcBef>
              <a:buClr>
                <a:srgbClr val="02998B"/>
              </a:buClr>
              <a:buSzPct val="100000"/>
              <a:buChar char="•"/>
              <a:defRPr sz="2000"/>
            </a:pPr>
            <a:r>
              <a:t>Planung der Stichprobengröße</a:t>
            </a:r>
          </a:p>
          <a:p>
            <a:pPr lvl="1" marL="581526" indent="-200526">
              <a:spcBef>
                <a:spcPts val="600"/>
              </a:spcBef>
              <a:buClr>
                <a:srgbClr val="02998B"/>
              </a:buClr>
              <a:buSzPct val="100000"/>
              <a:buChar char="•"/>
              <a:defRPr sz="2000"/>
            </a:pPr>
            <a:r>
              <a:t>Hinweise zur Repräsentativität der Stichprobe</a:t>
            </a:r>
          </a:p>
          <a:p>
            <a:pPr marL="267368" indent="-267368">
              <a:spcBef>
                <a:spcPts val="600"/>
              </a:spcBef>
              <a:buSzPct val="100000"/>
              <a:buAutoNum type="arabicPeriod" startAt="1"/>
              <a:defRPr sz="2000"/>
            </a:pPr>
            <a:r>
              <a:t>Messinstrumente </a:t>
            </a:r>
          </a:p>
          <a:p>
            <a:pPr lvl="1" marL="581526" indent="-200526">
              <a:spcBef>
                <a:spcPts val="600"/>
              </a:spcBef>
              <a:buClr>
                <a:srgbClr val="02998B"/>
              </a:buClr>
              <a:buSzPct val="100000"/>
              <a:buChar char="•"/>
              <a:defRPr sz="2000"/>
            </a:pPr>
            <a:r>
              <a:t>Vorstellung zentraler Elemente der Messinstrumente mit Beschreibung zentraler Gütekriterien</a:t>
            </a:r>
          </a:p>
          <a:p>
            <a:pPr marL="267368" indent="-267368">
              <a:spcBef>
                <a:spcPts val="600"/>
              </a:spcBef>
              <a:buSzPct val="100000"/>
              <a:buAutoNum type="arabicPeriod" startAt="1"/>
              <a:defRPr sz="2000"/>
            </a:pPr>
            <a:r>
              <a:t>Datenerhebung/Versuchsaufbau</a:t>
            </a:r>
          </a:p>
          <a:p>
            <a:pPr lvl="1" marL="581526" indent="-200526">
              <a:spcBef>
                <a:spcPts val="600"/>
              </a:spcBef>
              <a:buClr>
                <a:srgbClr val="02998B"/>
              </a:buClr>
              <a:buSzPct val="100000"/>
              <a:buChar char="•"/>
              <a:defRPr sz="2000"/>
            </a:pPr>
            <a:r>
              <a:t>Beschreibung der Erhebungssituation und -ablaufs</a:t>
            </a:r>
          </a:p>
          <a:p>
            <a:pPr lvl="1" marL="581526" indent="-200526">
              <a:spcBef>
                <a:spcPts val="600"/>
              </a:spcBef>
              <a:buClr>
                <a:srgbClr val="02998B"/>
              </a:buClr>
              <a:buSzPct val="100000"/>
              <a:buChar char="•"/>
              <a:defRPr sz="2000"/>
            </a:pPr>
            <a:r>
              <a:t>Beschreibung des Versuchsaufbaus</a:t>
            </a:r>
          </a:p>
          <a:p>
            <a:pPr marL="267368" indent="-267368">
              <a:spcBef>
                <a:spcPts val="600"/>
              </a:spcBef>
              <a:buSzPct val="100000"/>
              <a:buAutoNum type="arabicPeriod" startAt="1"/>
              <a:defRPr sz="2000"/>
            </a:pPr>
            <a:r>
              <a:t>Auswertungsstrategie</a:t>
            </a:r>
          </a:p>
          <a:p>
            <a:pPr lvl="1" marL="581526" indent="-200526">
              <a:spcBef>
                <a:spcPts val="600"/>
              </a:spcBef>
              <a:buClr>
                <a:srgbClr val="02998B"/>
              </a:buClr>
              <a:buSzPct val="100000"/>
              <a:buChar char="•"/>
              <a:defRPr sz="2000"/>
            </a:pPr>
            <a:r>
              <a:t>Anführung des Verfahrens</a:t>
            </a:r>
          </a:p>
          <a:p>
            <a:pPr lvl="1" marL="581526" indent="-200526">
              <a:spcBef>
                <a:spcPts val="600"/>
              </a:spcBef>
              <a:buClr>
                <a:srgbClr val="02998B"/>
              </a:buClr>
              <a:buSzPct val="100000"/>
              <a:buChar char="•"/>
              <a:defRPr sz="2000"/>
            </a:pPr>
            <a:r>
              <a:t>Hinweise zur Reproduzierbarkeit und Dokumentation</a:t>
            </a:r>
          </a:p>
          <a:p>
            <a:pPr lvl="1" marL="581526" indent="-200526">
              <a:spcBef>
                <a:spcPts val="600"/>
              </a:spcBef>
              <a:buClr>
                <a:srgbClr val="02998B"/>
              </a:buClr>
              <a:buSzPct val="100000"/>
              <a:buChar char="•"/>
              <a:defRPr sz="2000"/>
            </a:pPr>
            <a:r>
              <a:t>Hinweise zur verwendeten Software und der Analyse</a:t>
            </a:r>
          </a:p>
        </p:txBody>
      </p:sp>
      <p:sp>
        <p:nvSpPr>
          <p:cNvPr id="375" name="Form"/>
          <p:cNvSpPr/>
          <p:nvPr/>
        </p:nvSpPr>
        <p:spPr>
          <a:xfrm flipH="1" rot="16200000">
            <a:off x="1878574" y="4827605"/>
            <a:ext cx="6350001" cy="702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72" y="0"/>
                </a:moveTo>
                <a:lnTo>
                  <a:pt x="0" y="21600"/>
                </a:lnTo>
                <a:lnTo>
                  <a:pt x="21600" y="21600"/>
                </a:lnTo>
                <a:lnTo>
                  <a:pt x="18627" y="0"/>
                </a:lnTo>
                <a:lnTo>
                  <a:pt x="2972" y="0"/>
                </a:lnTo>
                <a:close/>
              </a:path>
            </a:pathLst>
          </a:custGeom>
          <a:solidFill>
            <a:schemeClr val="accent5">
              <a:alpha val="2500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376" name="Rechteck"/>
          <p:cNvSpPr/>
          <p:nvPr/>
        </p:nvSpPr>
        <p:spPr>
          <a:xfrm>
            <a:off x="3422932" y="4666941"/>
            <a:ext cx="1270001" cy="1024001"/>
          </a:xfrm>
          <a:prstGeom prst="rect">
            <a:avLst/>
          </a:prstGeom>
          <a:solidFill>
            <a:schemeClr val="accent5">
              <a:alpha val="25000"/>
            </a:schemeClr>
          </a:solidFill>
          <a:ln w="12700">
            <a:miter lim="400000"/>
          </a:ln>
        </p:spPr>
        <p:txBody>
          <a:bodyPr lIns="65023" tIns="65023" rIns="65023" bIns="65023" anchor="ctr"/>
          <a:lstStyle/>
          <a:p>
            <a:pPr>
              <a:defRPr sz="34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Ergebnisteil"/>
          <p:cNvSpPr txBox="1"/>
          <p:nvPr>
            <p:ph type="body" idx="21"/>
          </p:nvPr>
        </p:nvSpPr>
        <p:spPr>
          <a:prstGeom prst="rect">
            <a:avLst/>
          </a:prstGeom>
        </p:spPr>
        <p:txBody>
          <a:bodyPr/>
          <a:lstStyle/>
          <a:p>
            <a:pPr/>
            <a:r>
              <a:t>Ergebnisteil</a:t>
            </a:r>
          </a:p>
        </p:txBody>
      </p:sp>
      <p:sp>
        <p:nvSpPr>
          <p:cNvPr id="380" name="Texte Im Ergebnisteil stehen die Fakten, in der Diskussion wird erörtert, was die Ergebnisse bedeuten, wie stichhaltig sie sind etc. Anders gesagt: Im Ergebnisteil bespricht man die Ergebnisse. In der Diskussion spricht man über die (bzw. die Bedeutung d"/>
          <p:cNvSpPr txBox="1"/>
          <p:nvPr>
            <p:ph type="body" idx="22"/>
          </p:nvPr>
        </p:nvSpPr>
        <p:spPr>
          <a:xfrm>
            <a:off x="282297" y="1905000"/>
            <a:ext cx="12248713" cy="7291340"/>
          </a:xfrm>
          <a:prstGeom prst="rect">
            <a:avLst/>
          </a:prstGeom>
        </p:spPr>
        <p:txBody>
          <a:bodyPr/>
          <a:lstStyle/>
          <a:p>
            <a:pPr/>
            <a:r>
              <a:t>Texte Im Ergebnisteil stehen die Fakten, in der Diskussion wird erörtert, was die Ergebnisse bedeuten, wie stichhaltig sie sind etc. Anders gesagt: Im Ergebnisteil bespricht man die Ergebnisse. In der Diskussion spricht man über die (bzw. die Bedeutung der) Ergebnisse.</a:t>
            </a:r>
          </a:p>
          <a:p>
            <a:pPr/>
            <a:r>
              <a:t>In quantitativen Studien werden primär die Ergebnisse zu den Hypothesen berichtet (sofern es keine explorative Arbeit ist). Hierbei bietet es sich an, zuerst einfache (deskriptive) Ergebnisse zu berichten und danach komplexere (z. B. von multiplen Regressionen). </a:t>
            </a:r>
          </a:p>
          <a:p>
            <a:pPr/>
            <a:r>
              <a:t>Handlungen werden in der 1. Vergangenheit beschrieben („Es fand sich ein Unterschied …“); überdauernde Tatsachen hingegen in der Gegenwart („Dieser Wert ist statistisch signifikant“).</a:t>
            </a:r>
          </a:p>
          <a:p>
            <a:pPr/>
            <a:r>
              <a:t>Im Ergebnisteil soll man keine Interpretationen oder Bewertungen anführen, sondern lediglich so objektiv wie möglich Tatschen (Fakten) berichten.</a:t>
            </a:r>
          </a:p>
          <a:p>
            <a:pPr/>
            <a:r>
              <a:t>In quantitativen Arbeiten findet man naturgemäß oft viele Statistiken. </a:t>
            </a:r>
          </a:p>
          <a:p>
            <a:pPr/>
            <a:r>
              <a:t>Berichtet man ein Ergebnis mit wenig Zahlenmaterial, so gibt man die Zahlen im Text wieder; größere Mengen sind übersichtlicher in Tabellen dargestellt. Sehr große Zahlenmengen sind besser im Anhang aufgehoben. Häufig kann man quantitative Daten gut in Diagrammen darstellen. Man beachte die Vorgaben der APA zur Darstellung von Statistiken.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Gliederungsvorschlag des Methodenteils"/>
          <p:cNvSpPr txBox="1"/>
          <p:nvPr>
            <p:ph type="body" idx="21"/>
          </p:nvPr>
        </p:nvSpPr>
        <p:spPr>
          <a:prstGeom prst="rect">
            <a:avLst/>
          </a:prstGeom>
        </p:spPr>
        <p:txBody>
          <a:bodyPr/>
          <a:lstStyle/>
          <a:p>
            <a:pPr/>
            <a:r>
              <a:t>Gliederungsvorschlag des Methodenteils</a:t>
            </a:r>
          </a:p>
        </p:txBody>
      </p:sp>
      <p:sp>
        <p:nvSpPr>
          <p:cNvPr id="384" name="Titelblatt…"/>
          <p:cNvSpPr txBox="1"/>
          <p:nvPr>
            <p:ph type="body" idx="22"/>
          </p:nvPr>
        </p:nvSpPr>
        <p:spPr>
          <a:prstGeom prst="rect">
            <a:avLst/>
          </a:prstGeom>
        </p:spPr>
        <p:txBody>
          <a:bodyPr/>
          <a:lstStyle/>
          <a:p>
            <a:pPr marL="508000" indent="-381000">
              <a:buClrTx/>
              <a:buSzPct val="100000"/>
              <a:buFontTx/>
              <a:buAutoNum type="arabicPeriod" startAt="1"/>
            </a:pPr>
            <a:r>
              <a:t>Titelblatt </a:t>
            </a:r>
          </a:p>
          <a:p>
            <a:pPr marL="508000" indent="-381000">
              <a:buClrTx/>
              <a:buSzPct val="100000"/>
              <a:buFontTx/>
              <a:buAutoNum type="arabicPeriod" startAt="1"/>
            </a:pPr>
            <a:r>
              <a:t>ggf. Sperrvermerk </a:t>
            </a:r>
          </a:p>
          <a:p>
            <a:pPr marL="508000" indent="-381000">
              <a:buClrTx/>
              <a:buSzPct val="100000"/>
              <a:buFontTx/>
              <a:buAutoNum type="arabicPeriod" startAt="1"/>
            </a:pPr>
            <a:r>
              <a:t>Abstract </a:t>
            </a:r>
          </a:p>
          <a:p>
            <a:pPr marL="508000" indent="-381000">
              <a:buClrTx/>
              <a:buSzPct val="100000"/>
              <a:buFontTx/>
              <a:buAutoNum type="arabicPeriod" startAt="1"/>
            </a:pPr>
            <a:r>
              <a:t>Abbildungs- und Tabellenverzeichnis </a:t>
            </a:r>
          </a:p>
          <a:p>
            <a:pPr marL="508000" indent="-381000">
              <a:buClrTx/>
              <a:buSzPct val="100000"/>
              <a:buFontTx/>
              <a:buAutoNum type="arabicPeriod" startAt="1"/>
            </a:pPr>
            <a:r>
              <a:t>Inhaltsverzeichnis </a:t>
            </a:r>
          </a:p>
          <a:p>
            <a:pPr marL="508000" indent="-381000">
              <a:buClrTx/>
              <a:buSzPct val="100000"/>
              <a:buFontTx/>
              <a:buAutoNum type="arabicPeriod" startAt="1"/>
            </a:pPr>
            <a:r>
              <a:t>Einführung </a:t>
            </a:r>
          </a:p>
          <a:p>
            <a:pPr marL="508000" indent="-381000">
              <a:buClrTx/>
              <a:buSzPct val="100000"/>
              <a:buFontTx/>
              <a:buAutoNum type="arabicPeriod" startAt="1"/>
            </a:pPr>
            <a:r>
              <a:t>Theorie</a:t>
            </a:r>
          </a:p>
          <a:p>
            <a:pPr marL="508000" indent="-381000">
              <a:buClrTx/>
              <a:buSzPct val="100000"/>
              <a:buFontTx/>
              <a:buAutoNum type="arabicPeriod" startAt="1"/>
            </a:pPr>
            <a:r>
              <a:t>Methoden </a:t>
            </a:r>
          </a:p>
          <a:p>
            <a:pPr marL="508000" indent="-381000">
              <a:buClrTx/>
              <a:buSzPct val="100000"/>
              <a:buFontTx/>
              <a:buAutoNum type="arabicPeriod" startAt="1"/>
            </a:pPr>
            <a:r>
              <a:rPr>
                <a:latin typeface="Roboto Condensed Bold"/>
                <a:ea typeface="Roboto Condensed Bold"/>
                <a:cs typeface="Roboto Condensed Bold"/>
                <a:sym typeface="Roboto Condensed Bold"/>
              </a:rPr>
              <a:t>Ergebnisse</a:t>
            </a:r>
            <a:r>
              <a:t> </a:t>
            </a:r>
          </a:p>
          <a:p>
            <a:pPr marL="508000" indent="-381000">
              <a:buClrTx/>
              <a:buSzPct val="100000"/>
              <a:buFontTx/>
              <a:buAutoNum type="arabicPeriod" startAt="1"/>
            </a:pPr>
            <a:r>
              <a:t>Diskussion</a:t>
            </a:r>
          </a:p>
          <a:p>
            <a:pPr marL="508000" indent="-381000">
              <a:buClrTx/>
              <a:buSzPct val="100000"/>
              <a:buFontTx/>
              <a:buAutoNum type="arabicPeriod" startAt="1"/>
            </a:pPr>
            <a:r>
              <a:t>Praxistransfer</a:t>
            </a:r>
          </a:p>
          <a:p>
            <a:pPr marL="508000" indent="-381000">
              <a:buClrTx/>
              <a:buSzPct val="100000"/>
              <a:buFontTx/>
              <a:buAutoNum type="arabicPeriod" startAt="1"/>
            </a:pPr>
            <a:r>
              <a:t>Literaturverzeichnis</a:t>
            </a:r>
          </a:p>
          <a:p>
            <a:pPr marL="508000" indent="-381000">
              <a:buClrTx/>
              <a:buSzPct val="100000"/>
              <a:buFontTx/>
              <a:buAutoNum type="arabicPeriod" startAt="1"/>
            </a:pPr>
            <a:r>
              <a:t>ggf. Anhang</a:t>
            </a:r>
          </a:p>
          <a:p>
            <a:pPr marL="508000" indent="-381000">
              <a:buClrTx/>
              <a:buSzPct val="100000"/>
              <a:buFontTx/>
              <a:buAutoNum type="arabicPeriod" startAt="1"/>
            </a:pPr>
            <a:r>
              <a:t>Ehrenwörtliche Erklärung</a:t>
            </a:r>
          </a:p>
        </p:txBody>
      </p:sp>
      <p:sp>
        <p:nvSpPr>
          <p:cNvPr id="385" name="Ergebnisse…"/>
          <p:cNvSpPr txBox="1"/>
          <p:nvPr/>
        </p:nvSpPr>
        <p:spPr>
          <a:xfrm>
            <a:off x="5416647" y="1403321"/>
            <a:ext cx="6634607" cy="650544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spcBef>
                <a:spcPts val="1200"/>
              </a:spcBef>
              <a:defRPr b="1" sz="2000">
                <a:latin typeface="Arial"/>
                <a:ea typeface="Arial"/>
                <a:cs typeface="Arial"/>
                <a:sym typeface="Arial"/>
              </a:defRPr>
            </a:pPr>
          </a:p>
          <a:p>
            <a:pPr>
              <a:spcBef>
                <a:spcPts val="1200"/>
              </a:spcBef>
              <a:defRPr b="1" sz="2000">
                <a:latin typeface="Arial"/>
                <a:ea typeface="Arial"/>
                <a:cs typeface="Arial"/>
                <a:sym typeface="Arial"/>
              </a:defRPr>
            </a:pPr>
          </a:p>
          <a:p>
            <a:pPr>
              <a:spcBef>
                <a:spcPts val="1200"/>
              </a:spcBef>
              <a:defRPr sz="2000">
                <a:latin typeface="Roboto Condensed Bold"/>
                <a:ea typeface="Roboto Condensed Bold"/>
                <a:cs typeface="Roboto Condensed Bold"/>
                <a:sym typeface="Roboto Condensed Bold"/>
              </a:defRPr>
            </a:pPr>
            <a:r>
              <a:t>Ergebnisse</a:t>
            </a:r>
          </a:p>
          <a:p>
            <a:pPr marL="267368" indent="-267368">
              <a:spcBef>
                <a:spcPts val="1200"/>
              </a:spcBef>
              <a:buSzPct val="100000"/>
              <a:buAutoNum type="arabicPeriod" startAt="1"/>
              <a:defRPr sz="2000"/>
            </a:pPr>
            <a:r>
              <a:rPr i="1"/>
              <a:t>Allgemeine</a:t>
            </a:r>
            <a:r>
              <a:t> deskriptive Ergebnisse</a:t>
            </a:r>
          </a:p>
          <a:p>
            <a:pPr lvl="1" marL="581526" indent="-200526">
              <a:spcBef>
                <a:spcPts val="1200"/>
              </a:spcBef>
              <a:buClr>
                <a:srgbClr val="02998B"/>
              </a:buClr>
              <a:buSzPct val="100000"/>
              <a:buChar char="•"/>
              <a:defRPr sz="2000"/>
            </a:pPr>
            <a:r>
              <a:t>Berichten von z.B. Mittelwerte pro Gruppe, Korrelationen etc.</a:t>
            </a:r>
          </a:p>
          <a:p>
            <a:pPr lvl="1" marL="581526" indent="-200526">
              <a:spcBef>
                <a:spcPts val="1200"/>
              </a:spcBef>
              <a:buClr>
                <a:srgbClr val="02998B"/>
              </a:buClr>
              <a:buSzPct val="100000"/>
              <a:buChar char="•"/>
              <a:defRPr sz="2000"/>
            </a:pPr>
            <a:r>
              <a:t>Diese Darstellung muss noch nicht auf die einzelnen Hypothesen bezogen sein.</a:t>
            </a:r>
          </a:p>
          <a:p>
            <a:pPr marL="267368" indent="-267368">
              <a:spcBef>
                <a:spcPts val="1200"/>
              </a:spcBef>
              <a:buSzPct val="100000"/>
              <a:buAutoNum type="arabicPeriod" startAt="1"/>
              <a:defRPr sz="2000"/>
            </a:pPr>
            <a:r>
              <a:rPr i="1"/>
              <a:t>Zentrale</a:t>
            </a:r>
            <a:r>
              <a:t> Ergebnisse pro Hypothese/für das Modell</a:t>
            </a:r>
          </a:p>
          <a:p>
            <a:pPr lvl="1" marL="581526" indent="-200526">
              <a:spcBef>
                <a:spcPts val="1200"/>
              </a:spcBef>
              <a:buClr>
                <a:srgbClr val="02998B"/>
              </a:buClr>
              <a:buSzPct val="100000"/>
              <a:buChar char="•"/>
              <a:defRPr sz="2000"/>
            </a:pPr>
            <a:r>
              <a:t>Berichten der verwendeten Verfahren und der Statistiken zu den zentralen Ergebnissen</a:t>
            </a:r>
          </a:p>
          <a:p>
            <a:pPr lvl="1" marL="581526" indent="-200526">
              <a:spcBef>
                <a:spcPts val="1200"/>
              </a:spcBef>
              <a:buClr>
                <a:srgbClr val="02998B"/>
              </a:buClr>
              <a:buSzPct val="100000"/>
              <a:buChar char="•"/>
              <a:defRPr sz="2000"/>
            </a:pPr>
            <a:r>
              <a:t>Ggf. Darstellen der Prüfung der Voraussetzungen der statistischen Verfahren</a:t>
            </a:r>
          </a:p>
          <a:p>
            <a:pPr marL="267368" indent="-267368">
              <a:spcBef>
                <a:spcPts val="1200"/>
              </a:spcBef>
              <a:buSzPct val="100000"/>
              <a:buAutoNum type="arabicPeriod" startAt="1"/>
              <a:defRPr sz="2000"/>
            </a:pPr>
            <a:r>
              <a:t>Ggf. sonstige (</a:t>
            </a:r>
            <a:r>
              <a:rPr i="1"/>
              <a:t>explorative</a:t>
            </a:r>
            <a:r>
              <a:t>) Ergebnisse</a:t>
            </a:r>
          </a:p>
          <a:p>
            <a:pPr lvl="1" marL="581526" indent="-200526">
              <a:spcBef>
                <a:spcPts val="1200"/>
              </a:spcBef>
              <a:buClr>
                <a:srgbClr val="02998B"/>
              </a:buClr>
              <a:buSzPct val="100000"/>
              <a:buChar char="•"/>
              <a:defRPr sz="2000"/>
            </a:pPr>
            <a:r>
              <a:t>Darstellen von Ergebnissen, die nicht explizit in den Hypothesen dargestellt sind </a:t>
            </a:r>
          </a:p>
        </p:txBody>
      </p:sp>
      <p:sp>
        <p:nvSpPr>
          <p:cNvPr id="386" name="Form"/>
          <p:cNvSpPr/>
          <p:nvPr/>
        </p:nvSpPr>
        <p:spPr>
          <a:xfrm flipH="1" rot="16200000">
            <a:off x="1878574" y="4827605"/>
            <a:ext cx="6350001" cy="7026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72" y="0"/>
                </a:moveTo>
                <a:lnTo>
                  <a:pt x="0" y="21600"/>
                </a:lnTo>
                <a:lnTo>
                  <a:pt x="21600" y="21600"/>
                </a:lnTo>
                <a:lnTo>
                  <a:pt x="18627" y="0"/>
                </a:lnTo>
                <a:lnTo>
                  <a:pt x="2972" y="0"/>
                </a:lnTo>
                <a:close/>
              </a:path>
            </a:pathLst>
          </a:custGeom>
          <a:solidFill>
            <a:schemeClr val="accent5">
              <a:alpha val="2500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387" name="Rechteck"/>
          <p:cNvSpPr/>
          <p:nvPr/>
        </p:nvSpPr>
        <p:spPr>
          <a:xfrm>
            <a:off x="3422932" y="4666941"/>
            <a:ext cx="1270001" cy="1024001"/>
          </a:xfrm>
          <a:prstGeom prst="rect">
            <a:avLst/>
          </a:prstGeom>
          <a:solidFill>
            <a:schemeClr val="accent5">
              <a:alpha val="25000"/>
            </a:schemeClr>
          </a:solidFill>
          <a:ln w="12700">
            <a:miter lim="400000"/>
          </a:ln>
        </p:spPr>
        <p:txBody>
          <a:bodyPr lIns="65023" tIns="65023" rIns="65023" bIns="65023" anchor="ctr"/>
          <a:lstStyle/>
          <a:p>
            <a:pPr>
              <a:defRPr sz="3400">
                <a:latin typeface="Arial"/>
                <a:ea typeface="Arial"/>
                <a:cs typeface="Arial"/>
                <a:sym typeface="Aria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0" name="Diskussionsteil"/>
          <p:cNvSpPr txBox="1"/>
          <p:nvPr>
            <p:ph type="body" idx="21"/>
          </p:nvPr>
        </p:nvSpPr>
        <p:spPr>
          <a:prstGeom prst="rect">
            <a:avLst/>
          </a:prstGeom>
        </p:spPr>
        <p:txBody>
          <a:bodyPr/>
          <a:lstStyle/>
          <a:p>
            <a:pPr/>
            <a:r>
              <a:t>Diskussionsteil</a:t>
            </a:r>
          </a:p>
        </p:txBody>
      </p:sp>
      <p:sp>
        <p:nvSpPr>
          <p:cNvPr id="391" name="Die Diskussion beinhaltet den Kommentar des Autors (neutral formuliert) zu seinen Ergebnissen im Bezug zum in der Einleitung beschriebenen aktuellen theoretischem und empirischem Wissensstand.…"/>
          <p:cNvSpPr txBox="1"/>
          <p:nvPr>
            <p:ph type="body" idx="22"/>
          </p:nvPr>
        </p:nvSpPr>
        <p:spPr>
          <a:prstGeom prst="rect">
            <a:avLst/>
          </a:prstGeom>
        </p:spPr>
        <p:txBody>
          <a:bodyPr/>
          <a:lstStyle/>
          <a:p>
            <a:pPr/>
            <a:r>
              <a:t>Die Diskussion beinhaltet den Kommentar des Autors (neutral formuliert) zu seinen Ergebnissen im Bezug zum in der Einleitung beschriebenen aktuellen theoretischem und empirischem Wissensstand.</a:t>
            </a:r>
          </a:p>
          <a:p>
            <a:pPr/>
            <a:r>
              <a:t>Der besondere wissenschaftliche Beitrag der durchgeführten Untersuchung wird dargestellt.</a:t>
            </a:r>
          </a:p>
          <a:p>
            <a:pPr/>
            <a:r>
              <a:t>Zu Beginn der Diskussion sollten eine kritische Zusammenfassung der hypothesenbezogenen Hauptergebnisse gegeben werde und diese Befunde mit anderen Untersuchungsergebnissen verglichen werden.</a:t>
            </a:r>
          </a:p>
          <a:p>
            <a:pPr/>
            <a:r>
              <a:t>Ein psychologisch (theoretisch) sinnvoller Erklärungsansatz für die Hauptbefunde sollte dargestellt werden und die Ergebnisse auch im Hinblick auf andere Erklärungsversuche diskutiert werden.</a:t>
            </a:r>
          </a:p>
          <a:p>
            <a:pPr/>
            <a:r>
              <a:t>Ggf. müssen (mögliche) Gründe angegeben werden, warum die Ergebnisse die Hypothesen nicht bestätigen bzw. nur tendenziell.</a:t>
            </a:r>
          </a:p>
          <a:p>
            <a:pPr/>
            <a:r>
              <a:t>Wichtig ist die Diskussion der Schwächen (Limitationen) der vorliegenden Studie; widmen Sie diesem Punkt einen eigenen Absatz.</a:t>
            </a:r>
          </a:p>
          <a:p>
            <a:pPr/>
            <a:r>
              <a:t>Als Abschluss der Diskussion sollten Verbesserungsvorschläge für eine nochmalige Durchführung der Untersuchung beschrieben werden sowie Vorschläge für weitere Untersuchungsansätze gegeben werden.</a:t>
            </a:r>
          </a:p>
          <a:p>
            <a:pPr/>
            <a:r>
              <a:t>Erörtern Sie Ihre Ergebnisse auch vor den Hintergrund anderer Studien/der Literatur, d. h. Die Ergebnisse sollten in die Literatur rückbezogen werden. extebene 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Literaturempfehlungen"/>
          <p:cNvSpPr txBox="1"/>
          <p:nvPr>
            <p:ph type="body" idx="21"/>
          </p:nvPr>
        </p:nvSpPr>
        <p:spPr>
          <a:prstGeom prst="rect">
            <a:avLst/>
          </a:prstGeom>
        </p:spPr>
        <p:txBody>
          <a:bodyPr/>
          <a:lstStyle/>
          <a:p>
            <a:pPr/>
            <a:r>
              <a:t>Literaturempfehlungen</a:t>
            </a:r>
          </a:p>
        </p:txBody>
      </p:sp>
      <p:pic>
        <p:nvPicPr>
          <p:cNvPr id="292" name="Bild" descr="Bild"/>
          <p:cNvPicPr>
            <a:picLocks noChangeAspect="1"/>
          </p:cNvPicPr>
          <p:nvPr/>
        </p:nvPicPr>
        <p:blipFill>
          <a:blip r:embed="rId2">
            <a:extLst/>
          </a:blip>
          <a:stretch>
            <a:fillRect/>
          </a:stretch>
        </p:blipFill>
        <p:spPr>
          <a:xfrm>
            <a:off x="1126710" y="2442883"/>
            <a:ext cx="3829706" cy="5409461"/>
          </a:xfrm>
          <a:prstGeom prst="rect">
            <a:avLst/>
          </a:prstGeom>
          <a:ln w="12700">
            <a:miter lim="400000"/>
          </a:ln>
        </p:spPr>
      </p:pic>
      <p:sp>
        <p:nvSpPr>
          <p:cNvPr id="293" name="https://www.hogrefe.com/de/shop/richtlinien-zur-manuskriptgestaltung-89736.html"/>
          <p:cNvSpPr txBox="1"/>
          <p:nvPr/>
        </p:nvSpPr>
        <p:spPr>
          <a:xfrm>
            <a:off x="6720269" y="8039629"/>
            <a:ext cx="5788752" cy="302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1200" u="sng">
                <a:solidFill>
                  <a:srgbClr val="0070C0"/>
                </a:solidFill>
                <a:uFill>
                  <a:solidFill>
                    <a:srgbClr val="0070C0"/>
                  </a:solidFill>
                </a:uFill>
                <a:latin typeface="Arial"/>
                <a:ea typeface="Arial"/>
                <a:cs typeface="Arial"/>
                <a:sym typeface="Arial"/>
                <a:hlinkClick r:id="rId3"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3" invalidUrl="" action="" tgtFrame="" tooltip="" history="1" highlightClick="0" endSnd="0"/>
              </a:rPr>
              <a:t>https://www.hogrefe.com/de/shop/richtlinien-zur-manuskriptgestaltung-89736.html</a:t>
            </a:r>
          </a:p>
        </p:txBody>
      </p:sp>
      <p:sp>
        <p:nvSpPr>
          <p:cNvPr id="294" name="https://www.pearson-studium.de/campuslizenzen/fom?"/>
          <p:cNvSpPr txBox="1"/>
          <p:nvPr/>
        </p:nvSpPr>
        <p:spPr>
          <a:xfrm>
            <a:off x="1070278" y="8039629"/>
            <a:ext cx="4898550" cy="30286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1200">
                <a:solidFill>
                  <a:srgbClr val="000000"/>
                </a:solidFill>
                <a:latin typeface="Arial"/>
                <a:ea typeface="Arial"/>
                <a:cs typeface="Arial"/>
                <a:sym typeface="Arial"/>
              </a:defRPr>
            </a:pPr>
            <a:r>
              <a:rPr u="sng">
                <a:solidFill>
                  <a:srgbClr val="0070C0"/>
                </a:solidFill>
                <a:uFill>
                  <a:solidFill>
                    <a:srgbClr val="0070C0"/>
                  </a:solidFill>
                </a:uFill>
                <a:hlinkClick r:id="rId4" invalidUrl="" action="" tgtFrame="" tooltip="" history="1" highlightClick="0" endSnd="0"/>
              </a:rPr>
              <a:t>https://www.pearson-studium.de/campuslizenzen/fom?</a:t>
            </a:r>
            <a:r>
              <a:t> </a:t>
            </a:r>
          </a:p>
        </p:txBody>
      </p:sp>
      <p:pic>
        <p:nvPicPr>
          <p:cNvPr id="295" name="Bild" descr="Bild"/>
          <p:cNvPicPr>
            <a:picLocks noChangeAspect="1"/>
          </p:cNvPicPr>
          <p:nvPr/>
        </p:nvPicPr>
        <p:blipFill>
          <a:blip r:embed="rId5">
            <a:extLst/>
          </a:blip>
          <a:stretch>
            <a:fillRect/>
          </a:stretch>
        </p:blipFill>
        <p:spPr>
          <a:xfrm>
            <a:off x="7292846" y="2361502"/>
            <a:ext cx="3829707" cy="5572223"/>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4" name="Literaturverzeichnis"/>
          <p:cNvSpPr txBox="1"/>
          <p:nvPr>
            <p:ph type="body" idx="21"/>
          </p:nvPr>
        </p:nvSpPr>
        <p:spPr>
          <a:prstGeom prst="rect">
            <a:avLst/>
          </a:prstGeom>
        </p:spPr>
        <p:txBody>
          <a:bodyPr/>
          <a:lstStyle/>
          <a:p>
            <a:pPr/>
            <a:r>
              <a:t>Literaturverzeichnis</a:t>
            </a:r>
          </a:p>
        </p:txBody>
      </p:sp>
      <p:sp>
        <p:nvSpPr>
          <p:cNvPr id="395" name="Im Literaturverzeichnis einer wissenschaftlichen Arbeit (einer Seminararbeit/ Thesis/ eines Exposés) steht genau die zitierte Literatur – nicht mehr, nicht weniger.…"/>
          <p:cNvSpPr txBox="1"/>
          <p:nvPr>
            <p:ph type="body" idx="22"/>
          </p:nvPr>
        </p:nvSpPr>
        <p:spPr>
          <a:prstGeom prst="rect">
            <a:avLst/>
          </a:prstGeom>
        </p:spPr>
        <p:txBody>
          <a:bodyPr/>
          <a:lstStyle/>
          <a:p>
            <a:pPr/>
            <a:r>
              <a:t>Im Literaturverzeichnis einer wissenschaftlichen Arbeit (einer Seminararbeit/ Thesis/ eines Exposés) steht genau die zitierte Literatur – nicht mehr, nicht weniger.</a:t>
            </a:r>
          </a:p>
          <a:p>
            <a:pPr/>
            <a:r>
              <a:t>Das Literaturverzeichnis ist nach den Regeln des verwendeten Zitierstils zu gestalten (empfehlenswert: DGPs in neuester Version).</a:t>
            </a:r>
          </a:p>
          <a:p>
            <a:pPr/>
            <a:r>
              <a:t>Das Literaturverzeichnis sollte linksbündig formatiert sein.</a:t>
            </a:r>
          </a:p>
          <a:p>
            <a:pPr/>
            <a:r>
              <a:t>Bei mehrzeiligen Einträgen wird ab der 2. Zeile eingerückt (5-7 Leerzeichen).</a:t>
            </a:r>
          </a:p>
          <a:p>
            <a:pPr/>
            <a:r>
              <a:t>Die Qualität der Quellen ist eine wichtige Beurteilungsgrundlage des Literaturverzeichnisses:</a:t>
            </a:r>
          </a:p>
          <a:p>
            <a:pPr lvl="1" marL="774700" indent="-190500">
              <a:buClr>
                <a:schemeClr val="accent5"/>
              </a:buClr>
              <a:buFont typeface="Arial"/>
              <a:buChar char="▶︎"/>
            </a:pPr>
            <a:r>
              <a:t>Bücher wie Dobellis </a:t>
            </a:r>
            <a:r>
              <a:rPr i="1"/>
              <a:t>Denkfehler</a:t>
            </a:r>
            <a:r>
              <a:t> sind </a:t>
            </a:r>
            <a:r>
              <a:rPr i="1"/>
              <a:t>nicht</a:t>
            </a:r>
            <a:r>
              <a:t> hohes Niveau. </a:t>
            </a:r>
          </a:p>
          <a:p>
            <a:pPr lvl="1" marL="774700" indent="-190500">
              <a:buClr>
                <a:schemeClr val="accent5"/>
              </a:buClr>
              <a:buFont typeface="Arial"/>
              <a:buChar char="▶︎"/>
            </a:pPr>
            <a:r>
              <a:t>Kahnemans Schnelles Denken, langsames Denken ist hingegen ein akzeptabler (guter) Vertreter eines Buchs aus dem Genre des </a:t>
            </a:r>
            <a:r>
              <a:rPr i="1"/>
              <a:t>Popscience</a:t>
            </a:r>
            <a:r>
              <a:t>.</a:t>
            </a:r>
          </a:p>
          <a:p>
            <a:pPr lvl="1" marL="774700" indent="-190500">
              <a:buClr>
                <a:schemeClr val="accent5"/>
              </a:buClr>
              <a:buFont typeface="Arial"/>
              <a:buChar char="▶︎"/>
            </a:pPr>
            <a:r>
              <a:t>Hochwertige Literaturstellen sind zumeist/hauptsächlich Fachartikel oder Review-Artikel.</a:t>
            </a:r>
          </a:p>
          <a:p>
            <a:pPr lvl="1" marL="774700" indent="-190500">
              <a:buClr>
                <a:schemeClr val="accent5"/>
              </a:buClr>
              <a:buFont typeface="Arial"/>
              <a:buChar char="▶︎"/>
            </a:pPr>
            <a:r>
              <a:t>Da die meiste (95 %?) der relevanten Literatur in Englisch verfasst wird, ist davon auszugehen, dass ein rein deutschsprachiges Literaturverzeichnis den Forschungsstand schlecht (in nicht akzeptabler Weise) abbildet. Daher sollten englischsprachige Artikel reichhaltig verwendet werden.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Anhang"/>
          <p:cNvSpPr txBox="1"/>
          <p:nvPr>
            <p:ph type="body" idx="21"/>
          </p:nvPr>
        </p:nvSpPr>
        <p:spPr>
          <a:prstGeom prst="rect">
            <a:avLst/>
          </a:prstGeom>
        </p:spPr>
        <p:txBody>
          <a:bodyPr/>
          <a:lstStyle/>
          <a:p>
            <a:pPr/>
            <a:r>
              <a:t>Anhang</a:t>
            </a:r>
          </a:p>
        </p:txBody>
      </p:sp>
      <p:sp>
        <p:nvSpPr>
          <p:cNvPr id="399" name="Im Anhang stehen Details zu Ihrer Studie.…"/>
          <p:cNvSpPr txBox="1"/>
          <p:nvPr>
            <p:ph type="body" idx="22"/>
          </p:nvPr>
        </p:nvSpPr>
        <p:spPr>
          <a:prstGeom prst="rect">
            <a:avLst/>
          </a:prstGeom>
        </p:spPr>
        <p:txBody>
          <a:bodyPr/>
          <a:lstStyle/>
          <a:p>
            <a:pPr/>
            <a:r>
              <a:t>Im Anhang stehen Details zu Ihrer Studie.</a:t>
            </a:r>
          </a:p>
          <a:p>
            <a:pPr/>
            <a:r>
              <a:t>Die einzelnen Teile des Anhangs werden durchnummeriert.</a:t>
            </a:r>
          </a:p>
          <a:p>
            <a:pPr/>
            <a:r>
              <a:t>Alle Inhalte des Anhangs müssen im Haupttext referenziert werden („Der Interviewleitfaden findet sich im Anhang B“.).</a:t>
            </a:r>
          </a:p>
          <a:p>
            <a:pPr/>
            <a:r>
              <a:t>Typische Inhalte des Anhangs sind: Details zu Messinstrumenten, Interviewleitfäden oder Stimuli, weiterführende Statistiken, Syntax oder Probandeninformationen.</a:t>
            </a:r>
          </a:p>
          <a:p>
            <a:pPr/>
            <a:r>
              <a:t>Die ehrenwörtliche Erklärung steht im Anhang.</a:t>
            </a:r>
          </a:p>
          <a:p>
            <a:pPr/>
            <a:r>
              <a:t>Eine Funktion des Anhangs ist es, die Informationen, die zur Reproduktion der Studie nötig sind, im Detail vorzuhalten.</a:t>
            </a:r>
          </a:p>
          <a:p>
            <a:pPr/>
            <a:r>
              <a:t>Der Anhangxtebene 1</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2" name="Der Titel Ihrer Arbeit sollte interessant und präzise sein"/>
          <p:cNvSpPr txBox="1"/>
          <p:nvPr>
            <p:ph type="body" idx="21"/>
          </p:nvPr>
        </p:nvSpPr>
        <p:spPr>
          <a:prstGeom prst="rect">
            <a:avLst/>
          </a:prstGeom>
        </p:spPr>
        <p:txBody>
          <a:bodyPr/>
          <a:lstStyle>
            <a:lvl1pPr marL="119379" marR="119379" indent="119379" defTabSz="1222451">
              <a:defRPr sz="5828"/>
            </a:lvl1pPr>
          </a:lstStyle>
          <a:p>
            <a:pPr/>
            <a:r>
              <a:t>Der Titel Ihrer Arbeit sollte interessant und präzise sein</a:t>
            </a:r>
          </a:p>
        </p:txBody>
      </p:sp>
      <p:sp>
        <p:nvSpPr>
          <p:cNvPr id="403" name="Der Titel Ihrer Arbeit präzise sein, d. h. konkret genug und passend gewählt sein muss, dass die damit von Ihnen angekündigte Fragestellung auch beantwortet werden kann…"/>
          <p:cNvSpPr txBox="1"/>
          <p:nvPr>
            <p:ph type="body" idx="22"/>
          </p:nvPr>
        </p:nvSpPr>
        <p:spPr>
          <a:prstGeom prst="rect">
            <a:avLst/>
          </a:prstGeom>
        </p:spPr>
        <p:txBody>
          <a:bodyPr/>
          <a:lstStyle/>
          <a:p>
            <a:pPr/>
            <a:r>
              <a:t>Der Titel Ihrer Arbeit präzise sein, d. h. konkret genug und passend gewählt sein muss, dass die damit von Ihnen angekündigte Fragestellung auch beantwortet werden kann</a:t>
            </a:r>
          </a:p>
          <a:p>
            <a:pPr/>
            <a:r>
              <a:t>Andererseits sollte ein Titel auch interessant sein, also Lust machen, die Arbeit zu lesen.</a:t>
            </a:r>
          </a:p>
          <a:p>
            <a:pPr/>
            <a:r>
              <a:t>Häufig ist es sinnvoll, Ihrer Forschungsfrage (zugespitzt) zu formulieren und Hinweise zur Art der empirischen Studie zu geben (z. B. querschnittliche Beobachtungsstudie).</a:t>
            </a:r>
          </a:p>
          <a:p>
            <a:pPr/>
          </a:p>
          <a:p>
            <a:pPr/>
          </a:p>
          <a:p>
            <a:pPr marL="127000" indent="0">
              <a:buClrTx/>
              <a:buSzTx/>
              <a:buFontTx/>
              <a:buNone/>
              <a:defRPr>
                <a:latin typeface="Roboto Condensed Bold"/>
                <a:ea typeface="Roboto Condensed Bold"/>
                <a:cs typeface="Roboto Condensed Bold"/>
                <a:sym typeface="Roboto Condensed Bold"/>
              </a:defRPr>
            </a:pPr>
            <a:r>
              <a:t>Beispiele</a:t>
            </a:r>
          </a:p>
          <a:p>
            <a:pPr/>
            <a:r>
              <a:t>Der Einfluss von Autonomie am Arbeitsplatz auf Arbeitsmotivation – eine Moderatoranalyse unter besonderer Berücksichtigung des Bedürfnisses nach Autonomie</a:t>
            </a:r>
          </a:p>
          <a:p>
            <a:pPr/>
            <a:r>
              <a:t>Der Zusammenhang von flexibler Arbeit, selbstbestimmte Arbeitsmotivation und Wohlbefinden – eine quantitative empirische Untersuchung </a:t>
            </a:r>
          </a:p>
          <a:p>
            <a:pPr/>
            <a:r>
              <a:t>Selbstbestimmte Arbeitsmotivation und Work engagement als Prädiktoren für das habituelle Wohlbefinden – eine randomisiertes Feldexperiment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Formatierung"/>
          <p:cNvSpPr txBox="1"/>
          <p:nvPr>
            <p:ph type="title"/>
          </p:nvPr>
        </p:nvSpPr>
        <p:spPr>
          <a:prstGeom prst="rect">
            <a:avLst/>
          </a:prstGeom>
        </p:spPr>
        <p:txBody>
          <a:bodyPr/>
          <a:lstStyle/>
          <a:p>
            <a:pPr/>
            <a:r>
              <a:t>Formatierung</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Grundlagen der Textformatierung"/>
          <p:cNvSpPr txBox="1"/>
          <p:nvPr>
            <p:ph type="body" idx="21"/>
          </p:nvPr>
        </p:nvSpPr>
        <p:spPr>
          <a:prstGeom prst="rect">
            <a:avLst/>
          </a:prstGeom>
        </p:spPr>
        <p:txBody>
          <a:bodyPr/>
          <a:lstStyle/>
          <a:p>
            <a:pPr/>
            <a:r>
              <a:t>Grundlagen der Textformatierung</a:t>
            </a:r>
          </a:p>
        </p:txBody>
      </p:sp>
      <p:sp>
        <p:nvSpPr>
          <p:cNvPr id="410" name="Fließtext (in längeren Print-Dokumenten wie einer Seminararbeit) ist mit Serifentext zu schreiben; Überschriften können serifenlos gesetzt sein.…"/>
          <p:cNvSpPr txBox="1"/>
          <p:nvPr>
            <p:ph type="body" idx="22"/>
          </p:nvPr>
        </p:nvSpPr>
        <p:spPr>
          <a:prstGeom prst="rect">
            <a:avLst/>
          </a:prstGeom>
        </p:spPr>
        <p:txBody>
          <a:bodyPr/>
          <a:lstStyle/>
          <a:p>
            <a:pPr marL="391159" marR="111760" indent="-279400" defTabSz="1144422">
              <a:spcBef>
                <a:spcPts val="800"/>
              </a:spcBef>
              <a:defRPr sz="1760"/>
            </a:pPr>
            <a:r>
              <a:t>Fließtext (in längeren Print-Dokumenten wie einer Seminararbeit) ist mit Serifentext zu schreiben; Überschriften können serifenlos gesetzt sein.</a:t>
            </a:r>
          </a:p>
          <a:p>
            <a:pPr marL="391159" marR="111760" indent="-279400" defTabSz="1144422">
              <a:spcBef>
                <a:spcPts val="800"/>
              </a:spcBef>
              <a:defRPr sz="1760"/>
            </a:pPr>
            <a:r>
              <a:t>Fließtext soll in 11 Punkt Schriftgröße gesetzt sein.</a:t>
            </a:r>
          </a:p>
          <a:p>
            <a:pPr marL="391159" marR="111760" indent="-279400" defTabSz="1144422">
              <a:spcBef>
                <a:spcPts val="800"/>
              </a:spcBef>
              <a:defRPr sz="1760"/>
            </a:pPr>
            <a:r>
              <a:t>Der Text kann linksbündig oder im Blocksatz gesetzt sein. </a:t>
            </a:r>
          </a:p>
          <a:p>
            <a:pPr marL="391159" marR="111760" indent="-279400" defTabSz="1144422">
              <a:spcBef>
                <a:spcPts val="800"/>
              </a:spcBef>
              <a:defRPr sz="1760"/>
            </a:pPr>
            <a:r>
              <a:t>Schalten Sie die Silbentrennung ein.</a:t>
            </a:r>
          </a:p>
          <a:p>
            <a:pPr marL="391159" marR="111760" indent="-279400" defTabSz="1144422">
              <a:spcBef>
                <a:spcPts val="800"/>
              </a:spcBef>
              <a:defRPr sz="1760"/>
            </a:pPr>
            <a:r>
              <a:t>Zeilenabstand: 1,2 Zeilen</a:t>
            </a:r>
          </a:p>
          <a:p>
            <a:pPr marL="391159" marR="111760" indent="-279400" defTabSz="1144422">
              <a:spcBef>
                <a:spcPts val="800"/>
              </a:spcBef>
              <a:defRPr sz="1760"/>
            </a:pPr>
            <a:r>
              <a:t>Verwenden Sie das Din-A4-Format. </a:t>
            </a:r>
          </a:p>
          <a:p>
            <a:pPr marL="391159" marR="111760" indent="-279400" defTabSz="1144422">
              <a:spcBef>
                <a:spcPts val="800"/>
              </a:spcBef>
              <a:defRPr sz="1760"/>
            </a:pPr>
            <a:r>
              <a:t>Die erste Zeile jedes Absatzes wird mit 1.3 cm eingerückt (Ausnahme: Abstract, Titel, Blockzitate und Verzeichnisse). Der erste Absatz nach einer Überschrift, nach einer Abbildung, einer Tabelle o. Ä.  wird nicht eingerückt. Alternativ können Sie vertikalen Raum verwenden, um Absätze zu trennen (besser ist aber Einrücken).</a:t>
            </a:r>
          </a:p>
          <a:p>
            <a:pPr marL="391159" marR="111760" indent="-279400" defTabSz="1144422">
              <a:spcBef>
                <a:spcPts val="800"/>
              </a:spcBef>
              <a:defRPr sz="1760"/>
            </a:pPr>
            <a:r>
              <a:t>Sie dürfen Kursivschrift verwenden, wenn Sie etwas hervorheben oder betonen möchten oder bei erstmaliger Einführung neugeprägter Begriffe, Fach- oder Schlüsselbegriffen, bei statistischen Symbolen und Variablen. Meiden Sie Fettdruck und Unterstreichungen.</a:t>
            </a:r>
          </a:p>
          <a:p>
            <a:pPr marL="391159" marR="111760" indent="-279400" defTabSz="1144422">
              <a:spcBef>
                <a:spcPts val="800"/>
              </a:spcBef>
              <a:defRPr sz="1760"/>
            </a:pPr>
            <a:r>
              <a:t>Vertikaler Abstand ist ein probates Mittel, um Sinnzusammenhänge kenntlich zu machen. Ein neuer Abschnitt wird mit vertikalem Abstand kenntlich gemacht.</a:t>
            </a:r>
          </a:p>
          <a:p>
            <a:pPr marL="391159" marR="111760" indent="-279400" defTabSz="1144422">
              <a:spcBef>
                <a:spcPts val="800"/>
              </a:spcBef>
              <a:defRPr sz="1760"/>
            </a:pPr>
            <a:r>
              <a:t>Gestalten Sie Ihre Seiten doppelseitig (d. h. linke vs. rechte Seite), auch im Druck.</a:t>
            </a:r>
          </a:p>
          <a:p>
            <a:pPr marL="391159" marR="111760" indent="-279400" defTabSz="1144422">
              <a:spcBef>
                <a:spcPts val="800"/>
              </a:spcBef>
              <a:defRPr sz="1760"/>
            </a:pPr>
            <a:r>
              <a:t>Kolumnentitel (Kapitelnummer und -name in Kopfzeile) sind empfehlenswert.</a:t>
            </a:r>
          </a:p>
          <a:p>
            <a:pPr marL="391159" marR="111760" indent="-279400" defTabSz="1144422">
              <a:spcBef>
                <a:spcPts val="800"/>
              </a:spcBef>
              <a:defRPr sz="1760"/>
            </a:pPr>
            <a:r>
              <a:t>Seitenränder (Satzspiegel): s. folgende Seite</a:t>
            </a:r>
          </a:p>
          <a:p>
            <a:pPr marL="391159" marR="111760" indent="-279400" defTabSz="1144422">
              <a:spcBef>
                <a:spcPts val="800"/>
              </a:spcBef>
              <a:defRPr sz="1760"/>
            </a:pPr>
            <a:r>
              <a:t>Verwenden Sie nur arabische („normale“) Ziffern für die Seitenzahlen (auch bei Abstract etc.).</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Inhaltsplatzhalter 6"/>
          <p:cNvSpPr txBox="1"/>
          <p:nvPr/>
        </p:nvSpPr>
        <p:spPr>
          <a:xfrm>
            <a:off x="5415465" y="2538932"/>
            <a:ext cx="7427787" cy="6571458"/>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defTabSz="1300480">
              <a:spcBef>
                <a:spcPts val="600"/>
              </a:spcBef>
              <a:defRPr>
                <a:latin typeface="Roboto Condensed Bold"/>
                <a:ea typeface="Roboto Condensed Bold"/>
                <a:cs typeface="Roboto Condensed Bold"/>
                <a:sym typeface="Roboto Condensed Bold"/>
              </a:defRPr>
            </a:pPr>
            <a:r>
              <a:t>Satzspiegel</a:t>
            </a:r>
          </a:p>
          <a:p>
            <a:pPr marL="285750" indent="-285750" defTabSz="1300480">
              <a:spcBef>
                <a:spcPts val="600"/>
              </a:spcBef>
              <a:buClr>
                <a:schemeClr val="accent5"/>
              </a:buClr>
              <a:buSzPct val="70000"/>
              <a:buFont typeface="Arial"/>
              <a:buChar char="▶︎"/>
            </a:pPr>
            <a:r>
              <a:t>Der Satzspiegel definiert die </a:t>
            </a:r>
            <a:r>
              <a:rPr i="1"/>
              <a:t>Nutzfläche</a:t>
            </a:r>
            <a:r>
              <a:t> einer </a:t>
            </a:r>
            <a:r>
              <a:rPr i="1"/>
              <a:t>Seite</a:t>
            </a:r>
            <a:r>
              <a:t> (im Gegensatz zu leerer Fläche).</a:t>
            </a:r>
          </a:p>
          <a:p>
            <a:pPr marL="285750" indent="-285750" defTabSz="1300480">
              <a:spcBef>
                <a:spcPts val="600"/>
              </a:spcBef>
              <a:buClr>
                <a:schemeClr val="accent5"/>
              </a:buClr>
              <a:buSzPct val="70000"/>
              <a:buFont typeface="Arial"/>
              <a:buChar char="▶︎"/>
            </a:pPr>
            <a:r>
              <a:t>Ein Satzspiegel wird dann als </a:t>
            </a:r>
            <a:r>
              <a:rPr i="1"/>
              <a:t>ästhetisch</a:t>
            </a:r>
            <a:r>
              <a:t> empfunden, wenn sich</a:t>
            </a:r>
            <a:r>
              <a:rPr i="1"/>
              <a:t> (selbst-)ähnliche Proportionen</a:t>
            </a:r>
            <a:r>
              <a:t> wiederfinden.</a:t>
            </a:r>
          </a:p>
          <a:p>
            <a:pPr marL="285750" indent="-285750" defTabSz="1300480">
              <a:spcBef>
                <a:spcPts val="600"/>
              </a:spcBef>
              <a:buClr>
                <a:schemeClr val="accent5"/>
              </a:buClr>
              <a:buSzPct val="70000"/>
              <a:buFont typeface="Arial"/>
              <a:buChar char="▶︎"/>
            </a:pPr>
            <a:r>
              <a:t>Die</a:t>
            </a:r>
            <a:r>
              <a:rPr i="1"/>
              <a:t> Länge einer Zeile</a:t>
            </a:r>
            <a:r>
              <a:t> sollte sich nach der optimalen </a:t>
            </a:r>
            <a:r>
              <a:rPr i="1"/>
              <a:t>Lesbarkeit</a:t>
            </a:r>
            <a:r>
              <a:t> ausrichten, für die ca.</a:t>
            </a:r>
            <a:r>
              <a:rPr i="1"/>
              <a:t> 65 Zeichen</a:t>
            </a:r>
            <a:r>
              <a:t> angenommen werden.</a:t>
            </a:r>
          </a:p>
          <a:p>
            <a:pPr marL="285750" indent="-285750" defTabSz="1300480">
              <a:spcBef>
                <a:spcPts val="600"/>
              </a:spcBef>
              <a:buClr>
                <a:schemeClr val="accent5"/>
              </a:buClr>
              <a:buSzPct val="70000"/>
              <a:buFont typeface="Arial"/>
              <a:buChar char="▶︎"/>
            </a:pPr>
            <a:r>
              <a:t>Papierseiten nach Din-Normen haben ein Seitenverhältnis von ca. 1:1.4. Ein Satzspiegel im </a:t>
            </a:r>
            <a:r>
              <a:rPr i="1"/>
              <a:t>gleichen</a:t>
            </a:r>
            <a:r>
              <a:t> Verhältnis ist ästhetisch.</a:t>
            </a:r>
          </a:p>
          <a:p>
            <a:pPr marL="285750" indent="-285750" defTabSz="1300480">
              <a:spcBef>
                <a:spcPts val="600"/>
              </a:spcBef>
              <a:buClr>
                <a:schemeClr val="accent5"/>
              </a:buClr>
              <a:buSzPct val="70000"/>
              <a:buFont typeface="Arial"/>
              <a:buChar char="▶︎"/>
            </a:pPr>
            <a:r>
              <a:t>Ein weiterer klassischer Satzspiegel ist nach dem </a:t>
            </a:r>
            <a:r>
              <a:rPr i="1"/>
              <a:t>Goldenen</a:t>
            </a:r>
            <a:r>
              <a:t> </a:t>
            </a:r>
            <a:r>
              <a:rPr i="1"/>
              <a:t>Schnitt</a:t>
            </a:r>
            <a:r>
              <a:t> aufgebaut.</a:t>
            </a:r>
          </a:p>
          <a:p>
            <a:pPr marL="285750" indent="-285750" defTabSz="1300480">
              <a:spcBef>
                <a:spcPts val="600"/>
              </a:spcBef>
              <a:buClr>
                <a:schemeClr val="accent5"/>
              </a:buClr>
              <a:buSzPct val="70000"/>
              <a:buFont typeface="Arial"/>
              <a:buChar char="▶︎"/>
            </a:pPr>
            <a:r>
              <a:t>Zu beachten ist, dass Satzspiegel i. A. nur die Verhältnisse der Seitenränder bezeichnen, nicht die Absolutgrößen.</a:t>
            </a:r>
          </a:p>
          <a:p>
            <a:pPr marL="285750" indent="-285750" defTabSz="1300480">
              <a:spcBef>
                <a:spcPts val="600"/>
              </a:spcBef>
              <a:buClr>
                <a:schemeClr val="accent5"/>
              </a:buClr>
              <a:buSzPct val="70000"/>
              <a:buFont typeface="Arial"/>
              <a:buChar char="▶︎"/>
            </a:pPr>
            <a:r>
              <a:t>Seitenränder nach dem </a:t>
            </a:r>
            <a:br/>
            <a:r>
              <a:rPr i="1"/>
              <a:t>Goldenen Schnitt</a:t>
            </a:r>
            <a:r>
              <a:t> sind z. B.: </a:t>
            </a:r>
          </a:p>
        </p:txBody>
      </p:sp>
      <p:sp>
        <p:nvSpPr>
          <p:cNvPr id="413" name="Foliennummernplatzhalter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4" name="Satzspiegel"/>
          <p:cNvSpPr txBox="1"/>
          <p:nvPr>
            <p:ph type="body" idx="21"/>
          </p:nvPr>
        </p:nvSpPr>
        <p:spPr>
          <a:prstGeom prst="rect">
            <a:avLst/>
          </a:prstGeom>
        </p:spPr>
        <p:txBody>
          <a:bodyPr/>
          <a:lstStyle/>
          <a:p>
            <a:pPr/>
            <a:r>
              <a:t>Satzspiegel</a:t>
            </a:r>
          </a:p>
        </p:txBody>
      </p:sp>
      <p:pic>
        <p:nvPicPr>
          <p:cNvPr id="415" name="Bild" descr="Bild"/>
          <p:cNvPicPr>
            <a:picLocks noChangeAspect="1"/>
          </p:cNvPicPr>
          <p:nvPr/>
        </p:nvPicPr>
        <p:blipFill>
          <a:blip r:embed="rId2">
            <a:extLst/>
          </a:blip>
          <a:stretch>
            <a:fillRect/>
          </a:stretch>
        </p:blipFill>
        <p:spPr>
          <a:xfrm>
            <a:off x="126119" y="7488371"/>
            <a:ext cx="2660577" cy="1881112"/>
          </a:xfrm>
          <a:prstGeom prst="rect">
            <a:avLst/>
          </a:prstGeom>
          <a:ln w="12700">
            <a:miter lim="400000"/>
          </a:ln>
        </p:spPr>
      </p:pic>
      <p:sp>
        <p:nvSpPr>
          <p:cNvPr id="416" name="Typografie ist die Lehre der ästhetischen und funktionalen Gestaltung der Gestaltung von Schriftwerken  z. B. des Satzspiegels, der Buchstaben, Satzzeichen und Schriften."/>
          <p:cNvSpPr txBox="1"/>
          <p:nvPr/>
        </p:nvSpPr>
        <p:spPr>
          <a:xfrm>
            <a:off x="344692" y="1767037"/>
            <a:ext cx="12076226" cy="739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ctr" defTabSz="1300480">
              <a:defRPr sz="2000"/>
            </a:pPr>
            <a:r>
              <a:rPr u="sng">
                <a:solidFill>
                  <a:srgbClr val="0070C0"/>
                </a:solidFill>
                <a:uFill>
                  <a:solidFill>
                    <a:srgbClr val="0070C0"/>
                  </a:solidFill>
                </a:uFill>
                <a:hlinkClick r:id="rId3" invalidUrl="" action="" tgtFrame="" tooltip="" history="1" highlightClick="0" endSnd="0"/>
              </a:rPr>
              <a:t>Typografie</a:t>
            </a:r>
            <a:r>
              <a:t> ist die Lehre der ästhetischen und funktionalen Gestaltung der Gestaltung von Schriftwerken </a:t>
            </a:r>
            <a:br/>
            <a:r>
              <a:t>z. B. des Satzspiegels, der Buchstaben, Satzzeichen und Schriften.</a:t>
            </a:r>
          </a:p>
        </p:txBody>
      </p:sp>
      <p:pic>
        <p:nvPicPr>
          <p:cNvPr id="417" name="Bild" descr="Bild"/>
          <p:cNvPicPr>
            <a:picLocks noChangeAspect="1"/>
          </p:cNvPicPr>
          <p:nvPr/>
        </p:nvPicPr>
        <p:blipFill>
          <a:blip r:embed="rId4">
            <a:extLst/>
          </a:blip>
          <a:stretch>
            <a:fillRect/>
          </a:stretch>
        </p:blipFill>
        <p:spPr>
          <a:xfrm>
            <a:off x="322286" y="2874897"/>
            <a:ext cx="2243118" cy="1554242"/>
          </a:xfrm>
          <a:prstGeom prst="rect">
            <a:avLst/>
          </a:prstGeom>
          <a:ln w="12700">
            <a:miter lim="400000"/>
          </a:ln>
        </p:spPr>
      </p:pic>
      <p:sp>
        <p:nvSpPr>
          <p:cNvPr id="418" name="Die erste gedruckte Bibel; gestaltet von Gutenberg, immer noch ein Meisterwerk der Druckkunst in Ästhetik und Funktionalität. Der Satzspiegel ist im Verhältnis des Goldenen Schnitts gestaltet."/>
          <p:cNvSpPr txBox="1"/>
          <p:nvPr/>
        </p:nvSpPr>
        <p:spPr>
          <a:xfrm>
            <a:off x="2797000" y="2874897"/>
            <a:ext cx="2386870" cy="2301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1300480">
              <a:defRPr sz="1600"/>
            </a:pPr>
            <a:r>
              <a:t>Die </a:t>
            </a:r>
            <a:r>
              <a:rPr u="sng">
                <a:solidFill>
                  <a:srgbClr val="0070C0"/>
                </a:solidFill>
                <a:uFill>
                  <a:solidFill>
                    <a:srgbClr val="0070C0"/>
                  </a:solidFill>
                </a:uFill>
                <a:hlinkClick r:id="rId5" invalidUrl="" action="" tgtFrame="" tooltip="" history="1" highlightClick="0" endSnd="0"/>
              </a:rPr>
              <a:t>erste gedruckte Bibel</a:t>
            </a:r>
            <a:r>
              <a:t>; gestaltet von Gutenberg, immer noch ein Meisterwerk der Druckkunst in Ästhetik und Funktionalität. Der Satzspiegel ist im Verhältnis des </a:t>
            </a:r>
            <a:r>
              <a:rPr u="sng">
                <a:solidFill>
                  <a:srgbClr val="0070C0"/>
                </a:solidFill>
                <a:uFill>
                  <a:solidFill>
                    <a:srgbClr val="0070C0"/>
                  </a:solidFill>
                </a:uFill>
                <a:hlinkClick r:id="rId6" invalidUrl="" action="" tgtFrame="" tooltip="" history="1" highlightClick="0" endSnd="0"/>
              </a:rPr>
              <a:t>Goldenen Schnitts</a:t>
            </a:r>
            <a:r>
              <a:t> gestaltet.</a:t>
            </a:r>
          </a:p>
        </p:txBody>
      </p:sp>
      <p:sp>
        <p:nvSpPr>
          <p:cNvPr id="419" name="Die Unterteilung der Seite in 9*9 Miniaturausgaben erzeugt einen Satzspiegel, der ähnlich zum Goldenen Schnitt ist („Rasterteilung)."/>
          <p:cNvSpPr txBox="1"/>
          <p:nvPr/>
        </p:nvSpPr>
        <p:spPr>
          <a:xfrm>
            <a:off x="2822124" y="7571357"/>
            <a:ext cx="2361746" cy="1336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1300480">
              <a:defRPr sz="1600"/>
            </a:lvl1pPr>
          </a:lstStyle>
          <a:p>
            <a:pPr/>
            <a:r>
              <a:t>Die Unterteilung der Seite in 9*9 Miniaturausgaben erzeugt einen Satzspiegel, der ähnlich zum Goldenen Schnitt ist („Rasterteilung).</a:t>
            </a:r>
          </a:p>
        </p:txBody>
      </p:sp>
      <p:pic>
        <p:nvPicPr>
          <p:cNvPr id="420" name="Bild" descr="Bild"/>
          <p:cNvPicPr>
            <a:picLocks noChangeAspect="1"/>
          </p:cNvPicPr>
          <p:nvPr/>
        </p:nvPicPr>
        <p:blipFill>
          <a:blip r:embed="rId7">
            <a:extLst/>
          </a:blip>
          <a:stretch>
            <a:fillRect/>
          </a:stretch>
        </p:blipFill>
        <p:spPr>
          <a:xfrm>
            <a:off x="262973" y="5474164"/>
            <a:ext cx="2386870" cy="1687084"/>
          </a:xfrm>
          <a:prstGeom prst="rect">
            <a:avLst/>
          </a:prstGeom>
          <a:ln w="12700">
            <a:miter lim="400000"/>
          </a:ln>
        </p:spPr>
      </p:pic>
      <p:sp>
        <p:nvSpPr>
          <p:cNvPr id="421" name="Die Seitenränder (Stege) haben verschiedene Namen, um Verwechslungen zu vermeiden."/>
          <p:cNvSpPr txBox="1"/>
          <p:nvPr/>
        </p:nvSpPr>
        <p:spPr>
          <a:xfrm>
            <a:off x="2795716" y="5423908"/>
            <a:ext cx="2243118" cy="1336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1300480">
              <a:defRPr sz="1600"/>
            </a:lvl1pPr>
          </a:lstStyle>
          <a:p>
            <a:pPr/>
            <a:r>
              <a:t>Die Seitenränder (Stege) haben verschiedene Namen, um Verwechslungen zu vermeiden.</a:t>
            </a:r>
          </a:p>
        </p:txBody>
      </p:sp>
      <p:graphicFrame>
        <p:nvGraphicFramePr>
          <p:cNvPr id="422" name="Tabelle"/>
          <p:cNvGraphicFramePr/>
          <p:nvPr/>
        </p:nvGraphicFramePr>
        <p:xfrm>
          <a:off x="9054257" y="6810284"/>
          <a:ext cx="3655904" cy="2096842"/>
        </p:xfrm>
        <a:graphic xmlns:a="http://schemas.openxmlformats.org/drawingml/2006/main">
          <a:graphicData uri="http://schemas.openxmlformats.org/drawingml/2006/table">
            <a:tbl>
              <a:tblPr firstCol="0" firstRow="0" lastCol="0" lastRow="0" bandCol="0" bandRow="1" rtl="0">
                <a:tableStyleId>{CF821DB8-F4EB-4A41-A1BA-3FCAFE7338EE}</a:tableStyleId>
              </a:tblPr>
              <a:tblGrid>
                <a:gridCol w="892294"/>
                <a:gridCol w="883397"/>
                <a:gridCol w="1867511"/>
              </a:tblGrid>
              <a:tr h="297734">
                <a:tc>
                  <a:txBody>
                    <a:bodyPr/>
                    <a:lstStyle/>
                    <a:p>
                      <a:pPr algn="l" defTabSz="1300480">
                        <a:defRPr sz="1000"/>
                      </a:pP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solidFill>
                      <a:srgbClr val="EAECF0"/>
                    </a:solidFill>
                  </a:tcPr>
                </a:tc>
                <a:tc>
                  <a:txBody>
                    <a:bodyPr/>
                    <a:lstStyle/>
                    <a:p>
                      <a:pPr algn="ctr" defTabSz="457200">
                        <a:lnSpc>
                          <a:spcPts val="2800"/>
                        </a:lnSpc>
                        <a:defRPr sz="1800">
                          <a:solidFill>
                            <a:srgbClr val="000000"/>
                          </a:solidFill>
                        </a:defRPr>
                      </a:pPr>
                      <a:r>
                        <a:rPr b="1" sz="1000">
                          <a:solidFill>
                            <a:srgbClr val="222222"/>
                          </a:solidFill>
                          <a:latin typeface="Helvetica"/>
                          <a:ea typeface="Helvetica"/>
                          <a:cs typeface="Helvetica"/>
                          <a:sym typeface="Helvetica"/>
                        </a:rPr>
                        <a:t>Segmente</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solidFill>
                      <a:srgbClr val="EAECF0"/>
                    </a:solidFill>
                  </a:tcPr>
                </a:tc>
                <a:tc>
                  <a:txBody>
                    <a:bodyPr/>
                    <a:lstStyle/>
                    <a:p>
                      <a:pPr algn="ctr" defTabSz="457200">
                        <a:lnSpc>
                          <a:spcPts val="2800"/>
                        </a:lnSpc>
                        <a:defRPr sz="1800">
                          <a:solidFill>
                            <a:srgbClr val="000000"/>
                          </a:solidFill>
                        </a:defRPr>
                      </a:pPr>
                      <a:r>
                        <a:rPr b="1" sz="1000">
                          <a:solidFill>
                            <a:srgbClr val="222222"/>
                          </a:solidFill>
                          <a:latin typeface="Helvetica"/>
                          <a:ea typeface="Helvetica"/>
                          <a:cs typeface="Helvetica"/>
                          <a:sym typeface="Helvetica"/>
                        </a:rPr>
                        <a:t>Rand (mm) zweiseitig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solidFill>
                      <a:srgbClr val="EAECF0"/>
                    </a:solid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Bundsteg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1</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23.3</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Kopfsteg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1</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33.0</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Außensteg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46.7</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Fußsteg</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2</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66.0</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Textbreite</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6</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140</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r h="297734">
                <a:tc>
                  <a:txBody>
                    <a:bodyPr/>
                    <a:lstStyle/>
                    <a:p>
                      <a:pPr algn="l" defTabSz="457200">
                        <a:lnSpc>
                          <a:spcPts val="2800"/>
                        </a:lnSpc>
                        <a:defRPr sz="1800">
                          <a:solidFill>
                            <a:srgbClr val="000000"/>
                          </a:solidFill>
                        </a:defRPr>
                      </a:pPr>
                      <a:r>
                        <a:rPr sz="1000">
                          <a:solidFill>
                            <a:srgbClr val="222222"/>
                          </a:solidFill>
                          <a:latin typeface="Helvetica"/>
                          <a:ea typeface="Helvetica"/>
                          <a:cs typeface="Helvetica"/>
                          <a:sym typeface="Helvetica"/>
                        </a:rPr>
                        <a:t>Texthöhe</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6</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c>
                  <a:txBody>
                    <a:bodyPr/>
                    <a:lstStyle/>
                    <a:p>
                      <a:pPr defTabSz="457200">
                        <a:lnSpc>
                          <a:spcPts val="2800"/>
                        </a:lnSpc>
                        <a:defRPr sz="1800">
                          <a:solidFill>
                            <a:srgbClr val="000000"/>
                          </a:solidFill>
                        </a:defRPr>
                      </a:pPr>
                      <a:r>
                        <a:rPr sz="1000">
                          <a:solidFill>
                            <a:srgbClr val="222222"/>
                          </a:solidFill>
                          <a:latin typeface="Helvetica"/>
                          <a:ea typeface="Helvetica"/>
                          <a:cs typeface="Helvetica"/>
                          <a:sym typeface="Helvetica"/>
                        </a:rPr>
                        <a:t>198</a:t>
                      </a:r>
                    </a:p>
                  </a:txBody>
                  <a:tcPr marL="71120" marR="71120" marT="35560" marB="35560" anchor="ctr" anchorCtr="0" horzOverflow="overflow">
                    <a:lnL w="12700">
                      <a:solidFill>
                        <a:srgbClr val="A2A9B1"/>
                      </a:solidFill>
                      <a:miter lim="400000"/>
                    </a:lnL>
                    <a:lnR w="12700">
                      <a:solidFill>
                        <a:srgbClr val="A2A9B1"/>
                      </a:solidFill>
                      <a:miter lim="400000"/>
                    </a:lnR>
                    <a:lnT w="12700">
                      <a:solidFill>
                        <a:srgbClr val="A2A9B1"/>
                      </a:solidFill>
                      <a:miter lim="400000"/>
                    </a:lnT>
                    <a:lnB w="12700">
                      <a:solidFill>
                        <a:srgbClr val="A2A9B1"/>
                      </a:solidFill>
                      <a:miter lim="400000"/>
                    </a:lnB>
                    <a:noFill/>
                  </a:tcPr>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Inhaltsplatzhalter 6"/>
          <p:cNvSpPr txBox="1"/>
          <p:nvPr/>
        </p:nvSpPr>
        <p:spPr>
          <a:xfrm>
            <a:off x="280485" y="1772478"/>
            <a:ext cx="8881349" cy="76479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381000" indent="-381000" defTabSz="1300480">
              <a:spcBef>
                <a:spcPts val="800"/>
              </a:spcBef>
              <a:buSzPct val="100000"/>
              <a:buAutoNum type="arabicPeriod" startAt="1"/>
              <a:defRPr sz="2000"/>
            </a:pPr>
            <a:r>
              <a:t>Du sollst nicht auseinanderreißen die Worte, die zusammengehören.</a:t>
            </a:r>
          </a:p>
          <a:p>
            <a:pPr marL="381000" indent="-381000" defTabSz="1300480">
              <a:spcBef>
                <a:spcPts val="800"/>
              </a:spcBef>
              <a:buSzPct val="100000"/>
              <a:buAutoNum type="arabicPeriod" startAt="1"/>
              <a:defRPr sz="2000"/>
            </a:pPr>
            <a:r>
              <a:t>Du sollst den rechten Abstand wahren (ein kurzes Leerzeichen) zwischen Kürzeln wie </a:t>
            </a:r>
            <a:r>
              <a:rPr i="1"/>
              <a:t>z. B.</a:t>
            </a:r>
            <a:r>
              <a:t>, </a:t>
            </a:r>
            <a:r>
              <a:rPr i="1"/>
              <a:t>u. a.,</a:t>
            </a:r>
            <a:r>
              <a:t> </a:t>
            </a:r>
            <a:r>
              <a:rPr i="1"/>
              <a:t>etc.</a:t>
            </a:r>
            <a:r>
              <a:t> oder vor </a:t>
            </a:r>
            <a:r>
              <a:rPr i="1"/>
              <a:t>X %</a:t>
            </a:r>
            <a:r>
              <a:t> (</a:t>
            </a:r>
            <a:r>
              <a:rPr i="1"/>
              <a:t>falsch</a:t>
            </a:r>
            <a:r>
              <a:t>: z. B., </a:t>
            </a:r>
            <a:r>
              <a:rPr i="1"/>
              <a:t>richtig</a:t>
            </a:r>
            <a:r>
              <a:t>: z. B.).</a:t>
            </a:r>
          </a:p>
          <a:p>
            <a:pPr marL="381000" indent="-381000" defTabSz="1300480">
              <a:spcBef>
                <a:spcPts val="800"/>
              </a:spcBef>
              <a:buSzPct val="100000"/>
              <a:buAutoNum type="arabicPeriod" startAt="1"/>
              <a:defRPr sz="2000"/>
            </a:pPr>
            <a:r>
              <a:t>Du sollst den Unterschied zwischen </a:t>
            </a:r>
            <a:r>
              <a:rPr i="1"/>
              <a:t>Bindestrich</a:t>
            </a:r>
            <a:r>
              <a:t> (-) und </a:t>
            </a:r>
            <a:r>
              <a:rPr i="1"/>
              <a:t>Gedankenstrich</a:t>
            </a:r>
            <a:r>
              <a:t> (–) in Ehren halten. Meide den amerikanischen </a:t>
            </a:r>
            <a:r>
              <a:rPr i="1"/>
              <a:t>Geviert-Strich</a:t>
            </a:r>
            <a:r>
              <a:t> (–).</a:t>
            </a:r>
          </a:p>
          <a:p>
            <a:pPr marL="381000" indent="-381000" defTabSz="1300480">
              <a:spcBef>
                <a:spcPts val="800"/>
              </a:spcBef>
              <a:buSzPct val="100000"/>
              <a:buAutoNum type="arabicPeriod" startAt="1"/>
              <a:defRPr sz="2000"/>
            </a:pPr>
            <a:r>
              <a:t>Du sollst der deutschen Rechtschreibung keine Gewalt antun, indem du das </a:t>
            </a:r>
            <a:r>
              <a:rPr i="1"/>
              <a:t>Apostroph</a:t>
            </a:r>
            <a:r>
              <a:t> falsch einsetzt (</a:t>
            </a:r>
            <a:r>
              <a:rPr i="1"/>
              <a:t>falsch</a:t>
            </a:r>
            <a:r>
              <a:t>: Sebastian’s Bar, </a:t>
            </a:r>
            <a:r>
              <a:rPr i="1"/>
              <a:t>falsch</a:t>
            </a:r>
            <a:r>
              <a:t>: Geht`s gut?).</a:t>
            </a:r>
          </a:p>
          <a:p>
            <a:pPr marL="381000" indent="-381000" defTabSz="1300480">
              <a:spcBef>
                <a:spcPts val="800"/>
              </a:spcBef>
              <a:buSzPct val="100000"/>
              <a:buAutoNum type="arabicPeriod" startAt="1"/>
              <a:defRPr sz="2000"/>
            </a:pPr>
            <a:r>
              <a:t>Ein Ästhet versteht sich mit den </a:t>
            </a:r>
            <a:r>
              <a:rPr i="1"/>
              <a:t>Ligaturen</a:t>
            </a:r>
            <a:r>
              <a:t>.</a:t>
            </a:r>
          </a:p>
          <a:p>
            <a:pPr marL="381000" indent="-381000" defTabSz="1300480">
              <a:spcBef>
                <a:spcPts val="800"/>
              </a:spcBef>
              <a:buSzPct val="100000"/>
              <a:buAutoNum type="arabicPeriod" startAt="1"/>
              <a:defRPr sz="2000"/>
            </a:pPr>
            <a:r>
              <a:t>Du sollst eines Absatzes letzte Zeile nicht auf der Folgeseite vereinsamen lassen; du sollst die erste Zeile eines Absatzes nicht als letzte Zeile unten auf der Seite beginnen lassen.</a:t>
            </a:r>
          </a:p>
          <a:p>
            <a:pPr marL="381000" indent="-381000" defTabSz="1300480">
              <a:spcBef>
                <a:spcPts val="800"/>
              </a:spcBef>
              <a:buSzPct val="100000"/>
              <a:buAutoNum type="arabicPeriod" startAt="1"/>
              <a:defRPr sz="2000"/>
            </a:pPr>
            <a:r>
              <a:t>Du sollst eine Seite nicht aufschreien lassen in der Agonie </a:t>
            </a:r>
            <a:r>
              <a:rPr i="1"/>
              <a:t>vollgequetschten</a:t>
            </a:r>
            <a:r>
              <a:t> </a:t>
            </a:r>
            <a:r>
              <a:rPr i="1"/>
              <a:t>Textes</a:t>
            </a:r>
            <a:r>
              <a:t>. Lass ihr Luft zum Atmen auf dass sie sich ihres Daseins erfreue.</a:t>
            </a:r>
          </a:p>
          <a:p>
            <a:pPr marL="381000" indent="-381000" defTabSz="1300480">
              <a:spcBef>
                <a:spcPts val="800"/>
              </a:spcBef>
              <a:buSzPct val="100000"/>
              <a:buAutoNum type="arabicPeriod" startAt="1"/>
              <a:defRPr sz="2000"/>
            </a:pPr>
            <a:r>
              <a:t>Teile und herrsche durch räumliche Nähe; lass zusammen die Gedanken, die zusammen gehören (Absätze) und teile die, die nicht eines Fleisches sind (verschiedene Gedanken). Ein Absatz weise ca. 5-15 Zeilen auf.</a:t>
            </a:r>
          </a:p>
          <a:p>
            <a:pPr marL="381000" indent="-381000" defTabSz="1300480">
              <a:spcBef>
                <a:spcPts val="800"/>
              </a:spcBef>
              <a:buSzPct val="100000"/>
              <a:buAutoNum type="arabicPeriod" startAt="1"/>
              <a:defRPr sz="2000"/>
            </a:pPr>
            <a:r>
              <a:t>Der gute Hirt eines Textes gliedere den Satzspiegel wohl; den goldenen Schnitt habe er stets im Hinterkopf.</a:t>
            </a:r>
          </a:p>
          <a:p>
            <a:pPr marL="381000" indent="-381000" defTabSz="1300480">
              <a:spcBef>
                <a:spcPts val="800"/>
              </a:spcBef>
              <a:buSzPct val="100000"/>
              <a:buAutoNum type="arabicPeriod" startAt="1"/>
              <a:defRPr sz="2000"/>
            </a:pPr>
            <a:r>
              <a:t>Meister der Kunst wissen um die Nähe einzelner Buchstaben und sorgen für das rechte Maße an Nähe und Ferne (vgl. Unterschneidung, engl. </a:t>
            </a:r>
            <a:r>
              <a:rPr i="1"/>
              <a:t>kerning</a:t>
            </a:r>
            <a:r>
              <a:t>).</a:t>
            </a:r>
          </a:p>
        </p:txBody>
      </p:sp>
      <p:sp>
        <p:nvSpPr>
          <p:cNvPr id="425" name="Foliennummernplatzhalter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6" name="Die Zehn Gebote der Textformatierung"/>
          <p:cNvSpPr txBox="1"/>
          <p:nvPr>
            <p:ph type="body" idx="21"/>
          </p:nvPr>
        </p:nvSpPr>
        <p:spPr>
          <a:prstGeom prst="rect">
            <a:avLst/>
          </a:prstGeom>
        </p:spPr>
        <p:txBody>
          <a:bodyPr/>
          <a:lstStyle/>
          <a:p>
            <a:pPr/>
            <a:r>
              <a:t>Die Zehn Gebote der Textformatierung</a:t>
            </a:r>
          </a:p>
        </p:txBody>
      </p:sp>
      <p:pic>
        <p:nvPicPr>
          <p:cNvPr id="427" name="Bild" descr="Bild"/>
          <p:cNvPicPr>
            <a:picLocks noChangeAspect="1"/>
          </p:cNvPicPr>
          <p:nvPr/>
        </p:nvPicPr>
        <p:blipFill>
          <a:blip r:embed="rId2">
            <a:extLst/>
          </a:blip>
          <a:stretch>
            <a:fillRect/>
          </a:stretch>
        </p:blipFill>
        <p:spPr>
          <a:xfrm>
            <a:off x="9836090" y="1662808"/>
            <a:ext cx="2766232" cy="1914380"/>
          </a:xfrm>
          <a:prstGeom prst="rect">
            <a:avLst/>
          </a:prstGeom>
          <a:ln w="12700">
            <a:miter lim="400000"/>
          </a:ln>
        </p:spPr>
      </p:pic>
      <p:sp>
        <p:nvSpPr>
          <p:cNvPr id="428" name="1"/>
          <p:cNvSpPr/>
          <p:nvPr/>
        </p:nvSpPr>
        <p:spPr>
          <a:xfrm>
            <a:off x="9346888" y="1360947"/>
            <a:ext cx="693068" cy="612092"/>
          </a:xfrm>
          <a:prstGeom prst="roundRect">
            <a:avLst>
              <a:gd name="adj" fmla="val 16984"/>
            </a:avLst>
          </a:prstGeom>
          <a:solidFill>
            <a:srgbClr val="FFFFFF"/>
          </a:solidFill>
          <a:ln w="25400">
            <a:solidFill>
              <a:schemeClr val="accent1"/>
            </a:solidFill>
          </a:ln>
          <a:effectLst>
            <a:outerShdw sx="100000" sy="100000" kx="0" ky="0" algn="b" rotWithShape="0" blurRad="50800" dist="25400" dir="5400000">
              <a:srgbClr val="000000">
                <a:alpha val="35000"/>
              </a:srgbClr>
            </a:outerShdw>
          </a:effectLst>
          <a:extLst>
            <a:ext uri="{C572A759-6A51-4108-AA02-DFA0A04FC94B}">
              <ma14:wrappingTextBoxFlag xmlns:ma14="http://schemas.microsoft.com/office/mac/drawingml/2011/main" val="1"/>
            </a:ext>
          </a:extLst>
        </p:spPr>
        <p:txBody>
          <a:bodyPr lIns="65023" tIns="65023" rIns="65023" bIns="65023" anchor="ctr"/>
          <a:lstStyle>
            <a:lvl1pPr algn="ctr" defTabSz="1300480">
              <a:defRPr>
                <a:latin typeface="Arial"/>
                <a:ea typeface="Arial"/>
                <a:cs typeface="Arial"/>
                <a:sym typeface="Arial"/>
              </a:defRPr>
            </a:lvl1pPr>
          </a:lstStyle>
          <a:p>
            <a:pPr/>
            <a:r>
              <a:t>1</a:t>
            </a:r>
          </a:p>
        </p:txBody>
      </p:sp>
      <p:sp>
        <p:nvSpPr>
          <p:cNvPr id="429" name="5"/>
          <p:cNvSpPr/>
          <p:nvPr/>
        </p:nvSpPr>
        <p:spPr>
          <a:xfrm>
            <a:off x="9462737" y="3785518"/>
            <a:ext cx="693068" cy="612093"/>
          </a:xfrm>
          <a:prstGeom prst="roundRect">
            <a:avLst>
              <a:gd name="adj" fmla="val 16984"/>
            </a:avLst>
          </a:prstGeom>
          <a:solidFill>
            <a:srgbClr val="FFFFFF"/>
          </a:solidFill>
          <a:ln w="25400">
            <a:solidFill>
              <a:schemeClr val="accent1"/>
            </a:solidFill>
          </a:ln>
          <a:effectLst>
            <a:outerShdw sx="100000" sy="100000" kx="0" ky="0" algn="b" rotWithShape="0" blurRad="50800" dist="25400" dir="5400000">
              <a:srgbClr val="000000">
                <a:alpha val="35000"/>
              </a:srgbClr>
            </a:outerShdw>
          </a:effectLst>
          <a:extLst>
            <a:ext uri="{C572A759-6A51-4108-AA02-DFA0A04FC94B}">
              <ma14:wrappingTextBoxFlag xmlns:ma14="http://schemas.microsoft.com/office/mac/drawingml/2011/main" val="1"/>
            </a:ext>
          </a:extLst>
        </p:spPr>
        <p:txBody>
          <a:bodyPr lIns="65023" tIns="65023" rIns="65023" bIns="65023" anchor="ctr"/>
          <a:lstStyle>
            <a:lvl1pPr algn="ctr" defTabSz="1300480">
              <a:defRPr>
                <a:latin typeface="Arial"/>
                <a:ea typeface="Arial"/>
                <a:cs typeface="Arial"/>
                <a:sym typeface="Arial"/>
              </a:defRPr>
            </a:lvl1pPr>
          </a:lstStyle>
          <a:p>
            <a:pPr/>
            <a:r>
              <a:t>5</a:t>
            </a:r>
          </a:p>
        </p:txBody>
      </p:sp>
      <p:sp>
        <p:nvSpPr>
          <p:cNvPr id="430" name="Vertiefung"/>
          <p:cNvSpPr txBox="1"/>
          <p:nvPr/>
        </p:nvSpPr>
        <p:spPr>
          <a:xfrm>
            <a:off x="75513" y="9303492"/>
            <a:ext cx="1172230" cy="38927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1300480">
              <a:defRPr u="sng">
                <a:solidFill>
                  <a:srgbClr val="0070C0"/>
                </a:solidFill>
                <a:uFill>
                  <a:solidFill>
                    <a:srgbClr val="0070C0"/>
                  </a:solidFill>
                </a:uFill>
                <a:latin typeface="Arial"/>
                <a:ea typeface="Arial"/>
                <a:cs typeface="Arial"/>
                <a:sym typeface="Arial"/>
                <a:hlinkClick r:id="rId3"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3" invalidUrl="" action="" tgtFrame="" tooltip="" history="1" highlightClick="0" endSnd="0"/>
              </a:rPr>
              <a:t>Vertiefung</a:t>
            </a:r>
          </a:p>
        </p:txBody>
      </p:sp>
      <p:pic>
        <p:nvPicPr>
          <p:cNvPr id="431" name="Bild" descr="Bild"/>
          <p:cNvPicPr>
            <a:picLocks noChangeAspect="1"/>
          </p:cNvPicPr>
          <p:nvPr/>
        </p:nvPicPr>
        <p:blipFill>
          <a:blip r:embed="rId4">
            <a:extLst/>
          </a:blip>
          <a:stretch>
            <a:fillRect/>
          </a:stretch>
        </p:blipFill>
        <p:spPr>
          <a:xfrm>
            <a:off x="9836090" y="6904363"/>
            <a:ext cx="2766232" cy="1924836"/>
          </a:xfrm>
          <a:prstGeom prst="rect">
            <a:avLst/>
          </a:prstGeom>
          <a:ln w="12700">
            <a:miter lim="400000"/>
          </a:ln>
        </p:spPr>
      </p:pic>
      <p:sp>
        <p:nvSpPr>
          <p:cNvPr id="432" name="10"/>
          <p:cNvSpPr/>
          <p:nvPr/>
        </p:nvSpPr>
        <p:spPr>
          <a:xfrm>
            <a:off x="9462737" y="6562509"/>
            <a:ext cx="693068" cy="612092"/>
          </a:xfrm>
          <a:prstGeom prst="roundRect">
            <a:avLst>
              <a:gd name="adj" fmla="val 16984"/>
            </a:avLst>
          </a:prstGeom>
          <a:solidFill>
            <a:srgbClr val="FFFFFF"/>
          </a:solidFill>
          <a:ln w="25400">
            <a:solidFill>
              <a:schemeClr val="accent1"/>
            </a:solidFill>
          </a:ln>
          <a:effectLst>
            <a:outerShdw sx="100000" sy="100000" kx="0" ky="0" algn="b" rotWithShape="0" blurRad="50800" dist="25400" dir="5400000">
              <a:srgbClr val="000000">
                <a:alpha val="35000"/>
              </a:srgbClr>
            </a:outerShdw>
          </a:effectLst>
          <a:extLst>
            <a:ext uri="{C572A759-6A51-4108-AA02-DFA0A04FC94B}">
              <ma14:wrappingTextBoxFlag xmlns:ma14="http://schemas.microsoft.com/office/mac/drawingml/2011/main" val="1"/>
            </a:ext>
          </a:extLst>
        </p:spPr>
        <p:txBody>
          <a:bodyPr lIns="65023" tIns="65023" rIns="65023" bIns="65023" anchor="ctr"/>
          <a:lstStyle>
            <a:lvl1pPr algn="ctr" defTabSz="1300480">
              <a:defRPr>
                <a:latin typeface="Arial"/>
                <a:ea typeface="Arial"/>
                <a:cs typeface="Arial"/>
                <a:sym typeface="Arial"/>
              </a:defRPr>
            </a:lvl1pPr>
          </a:lstStyle>
          <a:p>
            <a:pPr/>
            <a:r>
              <a:t>10</a:t>
            </a:r>
          </a:p>
        </p:txBody>
      </p:sp>
      <p:pic>
        <p:nvPicPr>
          <p:cNvPr id="433" name="Bild" descr="Bild"/>
          <p:cNvPicPr>
            <a:picLocks noChangeAspect="1"/>
          </p:cNvPicPr>
          <p:nvPr/>
        </p:nvPicPr>
        <p:blipFill>
          <a:blip r:embed="rId5">
            <a:extLst/>
          </a:blip>
          <a:stretch>
            <a:fillRect/>
          </a:stretch>
        </p:blipFill>
        <p:spPr>
          <a:xfrm>
            <a:off x="10057617" y="4293726"/>
            <a:ext cx="2323177" cy="182405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6" name="Schreibstil"/>
          <p:cNvSpPr txBox="1"/>
          <p:nvPr>
            <p:ph type="title"/>
          </p:nvPr>
        </p:nvSpPr>
        <p:spPr>
          <a:prstGeom prst="rect">
            <a:avLst/>
          </a:prstGeom>
        </p:spPr>
        <p:txBody>
          <a:bodyPr/>
          <a:lstStyle/>
          <a:p>
            <a:pPr/>
            <a:r>
              <a:t>Schreibstil</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9" name="Der „rote Faden“"/>
          <p:cNvSpPr txBox="1"/>
          <p:nvPr>
            <p:ph type="body" idx="21"/>
          </p:nvPr>
        </p:nvSpPr>
        <p:spPr>
          <a:prstGeom prst="rect">
            <a:avLst/>
          </a:prstGeom>
        </p:spPr>
        <p:txBody>
          <a:bodyPr/>
          <a:lstStyle/>
          <a:p>
            <a:pPr/>
            <a:r>
              <a:t>Der „rote Faden“</a:t>
            </a:r>
          </a:p>
        </p:txBody>
      </p:sp>
      <p:sp>
        <p:nvSpPr>
          <p:cNvPr id="440" name="Beispiel: Ihre Forschungsfrage lautet: &quot;Haben Statussymbole einen Einfluss auf den Erfolg beim Online-Dating?&quot;…"/>
          <p:cNvSpPr txBox="1"/>
          <p:nvPr/>
        </p:nvSpPr>
        <p:spPr>
          <a:xfrm>
            <a:off x="325903" y="2010587"/>
            <a:ext cx="12352993" cy="765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1300480">
              <a:defRPr sz="2200"/>
            </a:pPr>
            <a:r>
              <a:rPr i="1"/>
              <a:t>Beispiel</a:t>
            </a:r>
            <a:r>
              <a:t>: Ihre Forschungsfrage lautet: "Haben Statussymbole einen Einfluss auf den Erfolg beim Online-Dating?"</a:t>
            </a:r>
          </a:p>
          <a:p>
            <a:pPr defTabSz="1300480">
              <a:defRPr sz="2200"/>
            </a:pPr>
            <a:r>
              <a:t>Bei dieser Fragestellung sollten Sie drei Aspekte im Theorieteil erörtern:</a:t>
            </a:r>
          </a:p>
        </p:txBody>
      </p:sp>
      <p:sp>
        <p:nvSpPr>
          <p:cNvPr id="441" name="Psychologie des sozialen Status"/>
          <p:cNvSpPr/>
          <p:nvPr/>
        </p:nvSpPr>
        <p:spPr>
          <a:xfrm>
            <a:off x="349108" y="3358136"/>
            <a:ext cx="2403349" cy="1954334"/>
          </a:xfrm>
          <a:prstGeom prst="roundRect">
            <a:avLst>
              <a:gd name="adj" fmla="val 13863"/>
            </a:avLst>
          </a:prstGeom>
          <a:solidFill>
            <a:srgbClr val="FFFFFF"/>
          </a:solidFill>
          <a:ln w="127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1300480">
              <a:defRPr sz="2400"/>
            </a:lvl1pPr>
          </a:lstStyle>
          <a:p>
            <a:pPr/>
            <a:r>
              <a:t>Psychologie des sozialen Status</a:t>
            </a:r>
          </a:p>
        </p:txBody>
      </p:sp>
      <p:sp>
        <p:nvSpPr>
          <p:cNvPr id="442" name="Partnerschaft/ Partnersuche"/>
          <p:cNvSpPr/>
          <p:nvPr/>
        </p:nvSpPr>
        <p:spPr>
          <a:xfrm>
            <a:off x="3305316" y="3397365"/>
            <a:ext cx="2403349" cy="1928328"/>
          </a:xfrm>
          <a:prstGeom prst="roundRect">
            <a:avLst>
              <a:gd name="adj" fmla="val 14050"/>
            </a:avLst>
          </a:prstGeom>
          <a:solidFill>
            <a:srgbClr val="FFFFFF"/>
          </a:solidFill>
          <a:ln w="127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1300480">
              <a:defRPr sz="2400"/>
            </a:lvl1pPr>
          </a:lstStyle>
          <a:p>
            <a:pPr/>
            <a:r>
              <a:t>Partnerschaft/ Partnersuche</a:t>
            </a:r>
          </a:p>
        </p:txBody>
      </p:sp>
      <p:sp>
        <p:nvSpPr>
          <p:cNvPr id="443" name="Der kausale Zusammenhang von Status und Partnersuche, z. B. aus Sicht der Evolutionspsychologie"/>
          <p:cNvSpPr/>
          <p:nvPr/>
        </p:nvSpPr>
        <p:spPr>
          <a:xfrm>
            <a:off x="6380585" y="3397365"/>
            <a:ext cx="5932209" cy="1875876"/>
          </a:xfrm>
          <a:prstGeom prst="roundRect">
            <a:avLst>
              <a:gd name="adj" fmla="val 16777"/>
            </a:avLst>
          </a:prstGeom>
          <a:solidFill>
            <a:srgbClr val="FFFFFF"/>
          </a:solidFill>
          <a:ln w="127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1300480">
              <a:defRPr sz="2400"/>
            </a:lvl1pPr>
          </a:lstStyle>
          <a:p>
            <a:pPr/>
            <a:r>
              <a:t>Der kausale Zusammenhang von Status und Partnersuche, z. B. aus Sicht der Evolutionspsychologie</a:t>
            </a:r>
          </a:p>
        </p:txBody>
      </p:sp>
      <p:sp>
        <p:nvSpPr>
          <p:cNvPr id="444" name="Ggf. sind noch Teile wie „Besonderheiten des Online-Datings“ etc. zu ergänzen.…"/>
          <p:cNvSpPr txBox="1"/>
          <p:nvPr/>
        </p:nvSpPr>
        <p:spPr>
          <a:xfrm>
            <a:off x="277691" y="5979725"/>
            <a:ext cx="12149894" cy="203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285750" indent="-285750" defTabSz="1300480">
              <a:spcBef>
                <a:spcPts val="600"/>
              </a:spcBef>
              <a:buClr>
                <a:schemeClr val="accent5"/>
              </a:buClr>
              <a:buSzPct val="70000"/>
              <a:buFont typeface="Arial"/>
              <a:buChar char="▶︎"/>
            </a:pPr>
            <a:r>
              <a:t>Ggf. sind noch Teile wie „Besonderheiten des Online-Datings“ etc. zu ergänzen.</a:t>
            </a:r>
          </a:p>
          <a:p>
            <a:pPr marL="285750" indent="-285750" defTabSz="1300480">
              <a:spcBef>
                <a:spcPts val="600"/>
              </a:spcBef>
              <a:buClr>
                <a:schemeClr val="accent5"/>
              </a:buClr>
              <a:buSzPct val="70000"/>
              <a:buFont typeface="Arial"/>
              <a:buChar char="▶︎"/>
            </a:pPr>
            <a:r>
              <a:t>Inhalte, die sich nicht aus der Forschungsfrage ergeben, sollten nicht im Theorieteil erörtert werden.</a:t>
            </a:r>
          </a:p>
          <a:p>
            <a:pPr marL="285750" indent="-285750" defTabSz="1300480">
              <a:spcBef>
                <a:spcPts val="600"/>
              </a:spcBef>
              <a:buClr>
                <a:schemeClr val="accent5"/>
              </a:buClr>
              <a:buSzPct val="70000"/>
              <a:buFont typeface="Arial"/>
              <a:buChar char="▶︎"/>
            </a:pPr>
            <a:r>
              <a:t>Umgekehrt gilt: Was in der Forschungsfrage als relevante Inhalte angesprochen wird, soll sich auch im Theorieteil wiederfinden.</a:t>
            </a:r>
          </a:p>
          <a:p>
            <a:pPr marL="285750" indent="-285750" defTabSz="1300480">
              <a:spcBef>
                <a:spcPts val="600"/>
              </a:spcBef>
              <a:buClr>
                <a:schemeClr val="accent5"/>
              </a:buClr>
              <a:buSzPct val="70000"/>
              <a:buFont typeface="Arial"/>
              <a:buChar char="▶︎"/>
            </a:pPr>
            <a:r>
              <a:t>Wenn Sie eine Hypothese formulieren wollen, nach der das Geschlecht den o.g. Zusammenhang moderiert, so sollten Sie diese Hypothese daher auch im Theorieteil begründen bzw. einführen.</a:t>
            </a:r>
          </a:p>
          <a:p>
            <a:pPr marL="285750" indent="-285750" defTabSz="1300480">
              <a:spcBef>
                <a:spcPts val="600"/>
              </a:spcBef>
              <a:buClr>
                <a:schemeClr val="accent5"/>
              </a:buClr>
              <a:buSzPct val="70000"/>
              <a:buFont typeface="Arial"/>
              <a:buChar char="▶︎"/>
            </a:pPr>
            <a:r>
              <a:t>Die Hypothesen sollten sich demnach anhand des Theorieteils begründen lassen.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Foliennummernplatzhalter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7" name="Grundregeln wissenschaftlichen Formulieren"/>
          <p:cNvSpPr txBox="1"/>
          <p:nvPr>
            <p:ph type="body" idx="21"/>
          </p:nvPr>
        </p:nvSpPr>
        <p:spPr>
          <a:prstGeom prst="rect">
            <a:avLst/>
          </a:prstGeom>
        </p:spPr>
        <p:txBody>
          <a:bodyPr/>
          <a:lstStyle/>
          <a:p>
            <a:pPr/>
            <a:r>
              <a:t>Grundregeln wissenschaftlichen Formulieren</a:t>
            </a:r>
          </a:p>
        </p:txBody>
      </p:sp>
      <p:sp>
        <p:nvSpPr>
          <p:cNvPr id="448" name="Inhaltsplatzhalter 8"/>
          <p:cNvSpPr txBox="1"/>
          <p:nvPr/>
        </p:nvSpPr>
        <p:spPr>
          <a:xfrm>
            <a:off x="231399" y="1895736"/>
            <a:ext cx="11606926" cy="76479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349250" indent="-349250" defTabSz="1300480">
              <a:spcBef>
                <a:spcPts val="800"/>
              </a:spcBef>
              <a:buClr>
                <a:schemeClr val="accent5"/>
              </a:buClr>
              <a:buSzPct val="70000"/>
              <a:buFont typeface="Arial"/>
              <a:buChar char="▶︎"/>
              <a:defRPr sz="2200"/>
            </a:pPr>
            <a:r>
              <a:t>Klare, verständliche Sprache </a:t>
            </a:r>
            <a:endParaRPr sz="2400">
              <a:solidFill>
                <a:srgbClr val="00998A"/>
              </a:solidFill>
              <a:latin typeface="Roboto Condensed Bold"/>
              <a:ea typeface="Roboto Condensed Bold"/>
              <a:cs typeface="Roboto Condensed Bold"/>
              <a:sym typeface="Roboto Condensed Bold"/>
            </a:endParaRPr>
          </a:p>
          <a:p>
            <a:pPr marL="349250" indent="-349250" defTabSz="1300480">
              <a:spcBef>
                <a:spcPts val="800"/>
              </a:spcBef>
              <a:buClr>
                <a:schemeClr val="accent5"/>
              </a:buClr>
              <a:buSzPct val="70000"/>
              <a:buFont typeface="Arial"/>
              <a:buChar char="▶︎"/>
              <a:defRPr sz="2200"/>
            </a:pPr>
            <a:r>
              <a:t>Kurze Sätze</a:t>
            </a:r>
            <a:endParaRPr sz="2400">
              <a:solidFill>
                <a:srgbClr val="00998A"/>
              </a:solidFill>
              <a:latin typeface="Roboto Condensed Bold"/>
              <a:ea typeface="Roboto Condensed Bold"/>
              <a:cs typeface="Roboto Condensed Bold"/>
              <a:sym typeface="Roboto Condensed Bold"/>
            </a:endParaRPr>
          </a:p>
          <a:p>
            <a:pPr marL="349250" indent="-349250" defTabSz="1300480">
              <a:spcBef>
                <a:spcPts val="800"/>
              </a:spcBef>
              <a:buClr>
                <a:schemeClr val="accent5"/>
              </a:buClr>
              <a:buSzPct val="70000"/>
              <a:buFont typeface="Arial"/>
              <a:buChar char="▶︎"/>
              <a:defRPr sz="2200"/>
            </a:pPr>
            <a:r>
              <a:t>Nicht wertend</a:t>
            </a:r>
            <a:endParaRPr sz="2400">
              <a:solidFill>
                <a:srgbClr val="00998A"/>
              </a:solidFill>
              <a:latin typeface="Roboto Condensed Bold"/>
              <a:ea typeface="Roboto Condensed Bold"/>
              <a:cs typeface="Roboto Condensed Bold"/>
              <a:sym typeface="Roboto Condensed Bold"/>
            </a:endParaRPr>
          </a:p>
          <a:p>
            <a:pPr marL="349250" indent="-349250" defTabSz="1300480">
              <a:spcBef>
                <a:spcPts val="800"/>
              </a:spcBef>
              <a:buClr>
                <a:schemeClr val="accent5"/>
              </a:buClr>
              <a:buSzPct val="70000"/>
              <a:buFont typeface="Arial"/>
              <a:buChar char="▶︎"/>
              <a:defRPr sz="2200"/>
            </a:pPr>
            <a:r>
              <a:t>Bevorzugt in der dritten Person</a:t>
            </a:r>
            <a:endParaRPr sz="2400">
              <a:solidFill>
                <a:srgbClr val="00998A"/>
              </a:solidFill>
              <a:latin typeface="Roboto Condensed Bold"/>
              <a:ea typeface="Roboto Condensed Bold"/>
              <a:cs typeface="Roboto Condensed Bold"/>
              <a:sym typeface="Roboto Condensed Bold"/>
            </a:endParaRPr>
          </a:p>
          <a:p>
            <a:pPr marL="349250" indent="-349250" defTabSz="1300480">
              <a:spcBef>
                <a:spcPts val="800"/>
              </a:spcBef>
              <a:buClr>
                <a:schemeClr val="accent5"/>
              </a:buClr>
              <a:buSzPct val="70000"/>
              <a:buFont typeface="Arial"/>
              <a:buChar char="▶︎"/>
              <a:defRPr sz="2200"/>
            </a:pPr>
            <a:r>
              <a:t>Ich/Wir sparsam:</a:t>
            </a:r>
            <a:endParaRPr sz="2400">
              <a:solidFill>
                <a:srgbClr val="00998A"/>
              </a:solidFill>
              <a:latin typeface="Roboto Condensed Bold"/>
              <a:ea typeface="Roboto Condensed Bold"/>
              <a:cs typeface="Roboto Condensed Bold"/>
              <a:sym typeface="Roboto Condensed Bold"/>
            </a:endParaRPr>
          </a:p>
          <a:p>
            <a:pPr lvl="1" marL="628650" indent="-171450" defTabSz="1300480">
              <a:spcBef>
                <a:spcPts val="800"/>
              </a:spcBef>
              <a:buClr>
                <a:schemeClr val="accent5"/>
              </a:buClr>
              <a:buSzPct val="50000"/>
              <a:buFont typeface="Arial"/>
              <a:buChar char="▶︎"/>
            </a:pPr>
            <a:r>
              <a:t>„Zur Überprüfung der Hypothesen erfolgte mittels Regressionsanalyse.“</a:t>
            </a:r>
          </a:p>
          <a:p>
            <a:pPr lvl="1" marL="628650" indent="-171450" defTabSz="1300480">
              <a:spcBef>
                <a:spcPts val="800"/>
              </a:spcBef>
              <a:buClr>
                <a:schemeClr val="accent5"/>
              </a:buClr>
              <a:buSzPct val="50000"/>
              <a:buFont typeface="Arial"/>
              <a:buChar char="▶︎"/>
            </a:pPr>
            <a:r>
              <a:t>„Die Hypothesenprüfung erfolgt mittels Regressionsanalyse.“</a:t>
            </a:r>
          </a:p>
          <a:p>
            <a:pPr lvl="1" marL="628650" indent="-171450" defTabSz="1300480">
              <a:spcBef>
                <a:spcPts val="800"/>
              </a:spcBef>
              <a:buClr>
                <a:schemeClr val="accent5"/>
              </a:buClr>
              <a:buSzPct val="50000"/>
              <a:buFont typeface="Arial"/>
              <a:buChar char="▶︎"/>
            </a:pPr>
            <a:r>
              <a:t>„Gemäß unserer Annahmen…“, „Ausgehend von den bisherigen Forschungsbefunden vermuten wir…“</a:t>
            </a:r>
          </a:p>
          <a:p>
            <a:pPr lvl="1" marL="628650" indent="-171450" defTabSz="1300480">
              <a:spcBef>
                <a:spcPts val="800"/>
              </a:spcBef>
              <a:buClr>
                <a:schemeClr val="accent5"/>
              </a:buClr>
              <a:buSzPct val="50000"/>
              <a:buFont typeface="Arial"/>
              <a:buChar char="▶︎"/>
            </a:pPr>
            <a:r>
              <a:t>„Als theoretisches Fundament dient die Theorie von …“.</a:t>
            </a:r>
          </a:p>
          <a:p>
            <a:pPr marL="349250" indent="-349250" defTabSz="1300480">
              <a:spcBef>
                <a:spcPts val="800"/>
              </a:spcBef>
              <a:buClr>
                <a:schemeClr val="accent5"/>
              </a:buClr>
              <a:buSzPct val="70000"/>
              <a:buFont typeface="Arial"/>
              <a:buChar char="▶︎"/>
              <a:defRPr sz="2200"/>
            </a:pPr>
            <a:r>
              <a:t>Eher</a:t>
            </a:r>
            <a:r>
              <a:rPr sz="1800"/>
              <a:t> </a:t>
            </a:r>
            <a:r>
              <a:t>Aktiv statt passiv:</a:t>
            </a:r>
            <a:endParaRPr sz="2400">
              <a:solidFill>
                <a:srgbClr val="00998A"/>
              </a:solidFill>
              <a:latin typeface="Roboto Condensed Bold"/>
              <a:ea typeface="Roboto Condensed Bold"/>
              <a:cs typeface="Roboto Condensed Bold"/>
              <a:sym typeface="Roboto Condensed Bold"/>
            </a:endParaRPr>
          </a:p>
          <a:p>
            <a:pPr lvl="1" marL="628650" indent="-171450" defTabSz="1300480">
              <a:spcBef>
                <a:spcPts val="800"/>
              </a:spcBef>
              <a:buClr>
                <a:schemeClr val="accent5"/>
              </a:buClr>
              <a:buSzPct val="50000"/>
              <a:buFont typeface="Arial"/>
              <a:buChar char="▶︎"/>
            </a:pPr>
            <a:r>
              <a:t>„In der vorliegenden Studie werden Effekte des … untersucht“.</a:t>
            </a:r>
          </a:p>
          <a:p>
            <a:pPr lvl="1" marL="628650" indent="-171450" defTabSz="1300480">
              <a:spcBef>
                <a:spcPts val="800"/>
              </a:spcBef>
              <a:buClr>
                <a:schemeClr val="accent5"/>
              </a:buClr>
              <a:buSzPct val="50000"/>
              <a:buFont typeface="Arial"/>
              <a:buChar char="▶︎"/>
            </a:pPr>
            <a:r>
              <a:t>„Die zentrale Hypothese ist …“</a:t>
            </a:r>
          </a:p>
          <a:p>
            <a:pPr lvl="1" marL="628650" indent="-171450" defTabSz="1300480">
              <a:spcBef>
                <a:spcPts val="800"/>
              </a:spcBef>
              <a:buClr>
                <a:schemeClr val="accent5"/>
              </a:buClr>
              <a:buSzPct val="50000"/>
              <a:buFont typeface="Arial"/>
              <a:buChar char="▶︎"/>
            </a:pPr>
            <a:r>
              <a:t>„Die Analyse von Blickbewegungsdaten offenbarte …“.</a:t>
            </a:r>
          </a:p>
          <a:p>
            <a:pPr lvl="1" marL="628650" indent="-171450" defTabSz="1300480">
              <a:spcBef>
                <a:spcPts val="800"/>
              </a:spcBef>
              <a:buClr>
                <a:schemeClr val="accent5"/>
              </a:buClr>
              <a:buSzPct val="50000"/>
              <a:buFont typeface="Arial"/>
              <a:buChar char="▶︎"/>
            </a:pPr>
            <a:r>
              <a:t>„Die Analyse von Blickbewegungen offenbart, dass …“.</a:t>
            </a:r>
          </a:p>
          <a:p>
            <a:pPr marL="349250" indent="-349250" defTabSz="1300480">
              <a:spcBef>
                <a:spcPts val="800"/>
              </a:spcBef>
              <a:buClr>
                <a:schemeClr val="accent5"/>
              </a:buClr>
              <a:buSzPct val="70000"/>
              <a:buFont typeface="Arial"/>
              <a:buChar char="▶︎"/>
              <a:defRPr sz="2200"/>
            </a:pPr>
            <a:r>
              <a:t>Geschickte Formulierung umgeht die Aktiv-Passiv-Ich-Wir-Frage</a:t>
            </a:r>
          </a:p>
          <a:p>
            <a:pPr marL="349250" indent="-349250" defTabSz="1300480">
              <a:spcBef>
                <a:spcPts val="800"/>
              </a:spcBef>
              <a:buClr>
                <a:schemeClr val="accent5"/>
              </a:buClr>
              <a:buSzPct val="70000"/>
              <a:buFont typeface="Arial"/>
              <a:buChar char="▶︎"/>
              <a:defRPr sz="2200"/>
            </a:pPr>
            <a:r>
              <a:t>Verben statt Nomen (gut: überprüfen; weniger gut: Überprüfung)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Aufbau der Seminararbeit"/>
          <p:cNvSpPr txBox="1"/>
          <p:nvPr>
            <p:ph type="title"/>
          </p:nvPr>
        </p:nvSpPr>
        <p:spPr>
          <a:xfrm>
            <a:off x="650239" y="4758266"/>
            <a:ext cx="11704322" cy="2931226"/>
          </a:xfrm>
          <a:prstGeom prst="rect">
            <a:avLst/>
          </a:prstGeom>
        </p:spPr>
        <p:txBody>
          <a:bodyPr/>
          <a:lstStyle/>
          <a:p>
            <a:pPr/>
            <a:r>
              <a:t>Aufbau der Seminararbeit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Tipps zum Schreibstil"/>
          <p:cNvSpPr txBox="1"/>
          <p:nvPr>
            <p:ph type="body" idx="21"/>
          </p:nvPr>
        </p:nvSpPr>
        <p:spPr>
          <a:prstGeom prst="rect">
            <a:avLst/>
          </a:prstGeom>
        </p:spPr>
        <p:txBody>
          <a:bodyPr/>
          <a:lstStyle/>
          <a:p>
            <a:pPr/>
            <a:r>
              <a:t>Tipps zum Schreibstil</a:t>
            </a:r>
          </a:p>
        </p:txBody>
      </p:sp>
      <p:sp>
        <p:nvSpPr>
          <p:cNvPr id="452" name="Inhaltsplatzhalter 6"/>
          <p:cNvSpPr txBox="1"/>
          <p:nvPr/>
        </p:nvSpPr>
        <p:spPr>
          <a:xfrm>
            <a:off x="338976" y="1800112"/>
            <a:ext cx="11606926" cy="76479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349250" indent="-349250" defTabSz="1300480">
              <a:spcBef>
                <a:spcPts val="800"/>
              </a:spcBef>
              <a:buClr>
                <a:schemeClr val="accent5"/>
              </a:buClr>
              <a:buSzPct val="70000"/>
              <a:buFont typeface="Arial"/>
              <a:buChar char="▶︎"/>
              <a:defRPr sz="2200"/>
            </a:pPr>
            <a:r>
              <a:rPr i="1"/>
              <a:t>Präsens</a:t>
            </a:r>
            <a:r>
              <a:t> als Zeitform zum Beschreiben des Vorhabens und zur Ergebnisdarstellung, deren Erkenntnisse </a:t>
            </a:r>
            <a:r>
              <a:rPr i="1"/>
              <a:t>andauern</a:t>
            </a:r>
            <a:endParaRPr sz="1800"/>
          </a:p>
          <a:p>
            <a:pPr lvl="1" marL="628650" indent="-171450" defTabSz="1300480">
              <a:spcBef>
                <a:spcPts val="800"/>
              </a:spcBef>
              <a:buClr>
                <a:schemeClr val="accent5"/>
              </a:buClr>
              <a:buSzPct val="50000"/>
              <a:buFont typeface="Arial"/>
              <a:buChar char="▶︎"/>
            </a:pPr>
            <a:r>
              <a:t>„Die Ergebnisse zeigen…“.</a:t>
            </a:r>
          </a:p>
          <a:p>
            <a:pPr lvl="1" marL="628650" indent="-171450" defTabSz="1300480">
              <a:spcBef>
                <a:spcPts val="800"/>
              </a:spcBef>
              <a:buClr>
                <a:schemeClr val="accent5"/>
              </a:buClr>
              <a:buSzPct val="50000"/>
              <a:buFont typeface="Arial"/>
              <a:buChar char="▶︎"/>
            </a:pPr>
            <a:r>
              <a:t>„Menschen streben nach Freiheit, so Müller (2019) …“.</a:t>
            </a:r>
          </a:p>
          <a:p>
            <a:pPr lvl="1" marL="628650" indent="-171450" defTabSz="1300480">
              <a:spcBef>
                <a:spcPts val="800"/>
              </a:spcBef>
              <a:buClr>
                <a:schemeClr val="accent5"/>
              </a:buClr>
              <a:buSzPct val="50000"/>
              <a:buFont typeface="Arial"/>
              <a:buChar char="▶︎"/>
            </a:pPr>
            <a:r>
              <a:t>„Ein Schwachpunkt dieser Theorie ist …“.</a:t>
            </a:r>
          </a:p>
          <a:p>
            <a:pPr marL="349250" indent="-349250" defTabSz="1300480">
              <a:spcBef>
                <a:spcPts val="800"/>
              </a:spcBef>
              <a:buClr>
                <a:schemeClr val="accent5"/>
              </a:buClr>
              <a:buSzPct val="70000"/>
              <a:buFont typeface="Arial"/>
              <a:buChar char="▶︎"/>
              <a:defRPr sz="2200"/>
            </a:pPr>
            <a:r>
              <a:rPr i="1"/>
              <a:t>Vergangenheitsform</a:t>
            </a:r>
            <a:r>
              <a:t> als Zeitform zum Berichten von Befunden anderer Autoren und zur Beschreibung des methodischen Vorgehens</a:t>
            </a:r>
            <a:endParaRPr sz="1800"/>
          </a:p>
          <a:p>
            <a:pPr lvl="1" marL="628650" indent="-171450" defTabSz="1300480">
              <a:spcBef>
                <a:spcPts val="800"/>
              </a:spcBef>
              <a:buClr>
                <a:schemeClr val="accent5"/>
              </a:buClr>
              <a:buSzPct val="50000"/>
              <a:buFont typeface="Arial"/>
              <a:buChar char="▶︎"/>
            </a:pPr>
            <a:r>
              <a:t>„Voss, Rothermund, und Brandstätter (2008) untersuchten mit einer Farbfeldaufgabe den Einfluss von Motiven auf die Bewertung von Farbanteilen…“.</a:t>
            </a:r>
          </a:p>
          <a:p>
            <a:pPr lvl="1" marL="628650" indent="-171450" defTabSz="1300480">
              <a:spcBef>
                <a:spcPts val="800"/>
              </a:spcBef>
              <a:buClr>
                <a:schemeClr val="accent5"/>
              </a:buClr>
              <a:buSzPct val="50000"/>
              <a:buFont typeface="Arial"/>
              <a:buChar char="▶︎"/>
            </a:pPr>
            <a:r>
              <a:t>„Der Anker wurde variiert indem…“.</a:t>
            </a:r>
          </a:p>
          <a:p>
            <a:pPr lvl="1" marL="628650" indent="-171450" defTabSz="1300480">
              <a:spcBef>
                <a:spcPts val="800"/>
              </a:spcBef>
              <a:buClr>
                <a:schemeClr val="accent5"/>
              </a:buClr>
              <a:buSzPct val="50000"/>
              <a:buFont typeface="Arial"/>
              <a:buChar char="▶︎"/>
            </a:pPr>
            <a:r>
              <a:t>„Frauen parkten im Mittel schneller aus als Männer“.</a:t>
            </a:r>
          </a:p>
          <a:p>
            <a:pPr lvl="1" marL="666750" indent="-209550" defTabSz="1300480">
              <a:spcBef>
                <a:spcPts val="800"/>
              </a:spcBef>
              <a:buClr>
                <a:schemeClr val="accent5"/>
              </a:buClr>
              <a:buSzPct val="50000"/>
              <a:buFont typeface="Arial"/>
              <a:buChar char="▶︎"/>
              <a:defRPr sz="2200"/>
            </a:pPr>
            <a:r>
              <a:t>Prägnante Begriffe für UVs/AVs definieren und durchgängig nutzen</a:t>
            </a:r>
            <a:endParaRPr sz="1800"/>
          </a:p>
          <a:p>
            <a:pPr lvl="1" marL="666750" indent="-209550" defTabSz="1300480">
              <a:spcBef>
                <a:spcPts val="800"/>
              </a:spcBef>
              <a:buClr>
                <a:schemeClr val="accent5"/>
              </a:buClr>
              <a:buSzPct val="50000"/>
              <a:buFont typeface="Arial"/>
              <a:buChar char="▶︎"/>
              <a:defRPr sz="2200"/>
            </a:pPr>
            <a:r>
              <a:t>Ergebnisse (Statistiken) nach APA-Richtlinien darstellen</a:t>
            </a:r>
            <a:endParaRPr sz="1800"/>
          </a:p>
          <a:p>
            <a:pPr lvl="1" marL="666750" indent="-209550" defTabSz="1300480">
              <a:spcBef>
                <a:spcPts val="800"/>
              </a:spcBef>
              <a:buClr>
                <a:schemeClr val="accent5"/>
              </a:buClr>
              <a:buSzPct val="50000"/>
              <a:buFont typeface="Arial"/>
              <a:buChar char="▶︎"/>
              <a:defRPr sz="2200"/>
            </a:pPr>
          </a:p>
          <a:p>
            <a:pPr marL="349250" indent="-349250" defTabSz="1300480">
              <a:spcBef>
                <a:spcPts val="800"/>
              </a:spcBef>
              <a:buClr>
                <a:schemeClr val="accent5"/>
              </a:buClr>
              <a:buSzPct val="70000"/>
              <a:buFont typeface="Arial"/>
              <a:buChar char="▶︎"/>
              <a:defRPr sz="2200">
                <a:solidFill>
                  <a:srgbClr val="00998A"/>
                </a:solidFill>
              </a:defRPr>
            </a:pPr>
            <a:r>
              <a:rPr>
                <a:solidFill>
                  <a:schemeClr val="accent5">
                    <a:hueOff val="-326855"/>
                    <a:satOff val="32847"/>
                    <a:lumOff val="-6386"/>
                  </a:schemeClr>
                </a:solidFill>
              </a:rPr>
              <a:t>Tipp</a:t>
            </a:r>
            <a:r>
              <a:rPr>
                <a:solidFill>
                  <a:srgbClr val="262626"/>
                </a:solidFill>
              </a:rPr>
              <a:t>: Schauen sie, wie es die Wissenschaftler in ihren </a:t>
            </a:r>
            <a:br>
              <a:rPr>
                <a:solidFill>
                  <a:srgbClr val="262626"/>
                </a:solidFill>
              </a:rPr>
            </a:br>
            <a:r>
              <a:rPr>
                <a:solidFill>
                  <a:srgbClr val="262626"/>
                </a:solidFill>
              </a:rPr>
              <a:t>Forschungsberichten machen und wie sie Aussagen formulieren! </a:t>
            </a:r>
            <a:br>
              <a:rPr>
                <a:solidFill>
                  <a:srgbClr val="262626"/>
                </a:solidFill>
              </a:rPr>
            </a:br>
            <a:r>
              <a:rPr>
                <a:solidFill>
                  <a:srgbClr val="262626"/>
                </a:solidFill>
              </a:rPr>
              <a:t>Weitere Formulierungshinweise finden sie im APA-Publication </a:t>
            </a:r>
            <a:br>
              <a:rPr>
                <a:solidFill>
                  <a:srgbClr val="262626"/>
                </a:solidFill>
              </a:rPr>
            </a:br>
            <a:r>
              <a:rPr>
                <a:solidFill>
                  <a:srgbClr val="262626"/>
                </a:solidFill>
              </a:rPr>
              <a:t>Manual oder </a:t>
            </a:r>
            <a:r>
              <a:rPr u="sng">
                <a:solidFill>
                  <a:srgbClr val="0070C0"/>
                </a:solidFill>
                <a:uFill>
                  <a:solidFill>
                    <a:srgbClr val="0070C0"/>
                  </a:solidFill>
                </a:uFill>
                <a:hlinkClick r:id="rId2" invalidUrl="" action="" tgtFrame="" tooltip="" history="1" highlightClick="0" endSnd="0"/>
              </a:rPr>
              <a:t>hier</a:t>
            </a:r>
            <a:r>
              <a:rPr>
                <a:solidFill>
                  <a:srgbClr val="262626"/>
                </a:solidFill>
              </a:rPr>
              <a:t>: </a:t>
            </a:r>
            <a:r>
              <a:rPr u="sng">
                <a:solidFill>
                  <a:srgbClr val="0070C0"/>
                </a:solidFill>
                <a:uFill>
                  <a:solidFill>
                    <a:srgbClr val="0070C0"/>
                  </a:solidFill>
                </a:uFill>
                <a:hlinkClick r:id="rId2" invalidUrl="" action="" tgtFrame="" tooltip="" history="1" highlightClick="0" endSnd="0"/>
              </a:rPr>
              <a:t>http://www.apastyle.org/learn/tutorials/basics-tutorial.aspx</a:t>
            </a:r>
            <a:r>
              <a:rPr>
                <a:solidFill>
                  <a:srgbClr val="262626"/>
                </a:solidFill>
              </a:rPr>
              <a:t> </a:t>
            </a:r>
            <a:br>
              <a:rPr>
                <a:solidFill>
                  <a:srgbClr val="262626"/>
                </a:solidFill>
              </a:rPr>
            </a:br>
          </a:p>
        </p:txBody>
      </p:sp>
      <p:pic>
        <p:nvPicPr>
          <p:cNvPr id="453" name="Picture 2" descr="Picture 2"/>
          <p:cNvPicPr>
            <a:picLocks noChangeAspect="1"/>
          </p:cNvPicPr>
          <p:nvPr/>
        </p:nvPicPr>
        <p:blipFill>
          <a:blip r:embed="rId3">
            <a:extLst/>
          </a:blip>
          <a:stretch>
            <a:fillRect/>
          </a:stretch>
        </p:blipFill>
        <p:spPr>
          <a:xfrm>
            <a:off x="10811764" y="6738622"/>
            <a:ext cx="1630497" cy="2337045"/>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Tldr: Fremdwörter beugen sich der deutschen Rechtschreibung"/>
          <p:cNvSpPr txBox="1"/>
          <p:nvPr>
            <p:ph type="body" idx="21"/>
          </p:nvPr>
        </p:nvSpPr>
        <p:spPr>
          <a:prstGeom prst="rect">
            <a:avLst/>
          </a:prstGeom>
        </p:spPr>
        <p:txBody>
          <a:bodyPr/>
          <a:lstStyle>
            <a:lvl1pPr marL="105410" marR="105410" indent="105410" defTabSz="1079398">
              <a:defRPr sz="5146"/>
            </a:lvl1pPr>
          </a:lstStyle>
          <a:p>
            <a:pPr/>
            <a:r>
              <a:t>Tldr: Fremdwörter beugen sich der deutschen Rechtschreibung </a:t>
            </a:r>
          </a:p>
        </p:txBody>
      </p:sp>
      <p:sp>
        <p:nvSpPr>
          <p:cNvPr id="457" name="Inhaltsplatzhalter 6"/>
          <p:cNvSpPr txBox="1"/>
          <p:nvPr/>
        </p:nvSpPr>
        <p:spPr>
          <a:xfrm>
            <a:off x="257808" y="1919642"/>
            <a:ext cx="12159461" cy="76479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marL="285750" indent="-285750" defTabSz="180622">
              <a:spcBef>
                <a:spcPts val="800"/>
              </a:spcBef>
              <a:buClr>
                <a:schemeClr val="accent5"/>
              </a:buClr>
              <a:buSzPct val="70000"/>
              <a:buFont typeface="Arial"/>
              <a:buChar char="▶︎"/>
            </a:pPr>
            <a:r>
              <a:t>Wörter und Wortgruppen, die als </a:t>
            </a:r>
            <a:r>
              <a:rPr i="1"/>
              <a:t>Zitate</a:t>
            </a:r>
            <a:r>
              <a:t> aus einer </a:t>
            </a:r>
            <a:r>
              <a:rPr i="1"/>
              <a:t>fremden Sprache </a:t>
            </a:r>
            <a:r>
              <a:t>angesehen werden, bleiben in der Schreibung meist völlig </a:t>
            </a:r>
            <a:r>
              <a:rPr i="1"/>
              <a:t>unverändert</a:t>
            </a:r>
            <a:r>
              <a:t> (Duden D39): cum grano salis, ad nauseam, Open Science Framework, standard deviation, null hypothesis.</a:t>
            </a:r>
          </a:p>
          <a:p>
            <a:pPr marL="285750" indent="-285750" defTabSz="180622">
              <a:spcBef>
                <a:spcPts val="800"/>
              </a:spcBef>
              <a:buClr>
                <a:schemeClr val="accent5"/>
              </a:buClr>
              <a:buSzPct val="70000"/>
              <a:buFont typeface="Arial"/>
              <a:buChar char="▶︎"/>
            </a:pPr>
            <a:r>
              <a:t>Solche „Zitatwörter“ sind in der </a:t>
            </a:r>
            <a:r>
              <a:rPr i="1"/>
              <a:t>ersten Aufführung</a:t>
            </a:r>
            <a:r>
              <a:t> im Text mit </a:t>
            </a:r>
            <a:r>
              <a:rPr i="1"/>
              <a:t>Kursivdruck</a:t>
            </a:r>
            <a:r>
              <a:t> zu kennzeichnen, es sei denn, sie können als allgemein bekannt vorausgesetzt werden.</a:t>
            </a:r>
          </a:p>
          <a:p>
            <a:pPr marL="285750" indent="-285750" defTabSz="180622">
              <a:spcBef>
                <a:spcPts val="800"/>
              </a:spcBef>
              <a:buClr>
                <a:schemeClr val="accent5"/>
              </a:buClr>
              <a:buSzPct val="70000"/>
              <a:buFont typeface="Arial"/>
              <a:buChar char="▶︎"/>
            </a:pPr>
            <a:r>
              <a:rPr i="1"/>
              <a:t>Englische Begriffe</a:t>
            </a:r>
            <a:r>
              <a:t> im Fließtext sollten i. A. </a:t>
            </a:r>
            <a:r>
              <a:rPr i="1"/>
              <a:t>nicht als Zitate</a:t>
            </a:r>
            <a:r>
              <a:t> gesetzt sein, sondern den Regeln der deutschen Rechtschreibung unterworfen werden.</a:t>
            </a:r>
          </a:p>
          <a:p>
            <a:pPr marL="285750" indent="-285750" defTabSz="180622">
              <a:spcBef>
                <a:spcPts val="800"/>
              </a:spcBef>
              <a:buClr>
                <a:schemeClr val="accent5"/>
              </a:buClr>
              <a:buSzPct val="70000"/>
              <a:buFont typeface="Arial"/>
              <a:buChar char="▶︎"/>
            </a:pPr>
            <a:r>
              <a:t>Bei </a:t>
            </a:r>
            <a:r>
              <a:rPr i="1"/>
              <a:t>mehrteiligen Substantiven</a:t>
            </a:r>
            <a:r>
              <a:t> und </a:t>
            </a:r>
            <a:r>
              <a:rPr i="1"/>
              <a:t>substantivischen Aneinanderreihungen</a:t>
            </a:r>
            <a:r>
              <a:t> werden das erste Wort und die substantivischen Bestandteile großgeschrieben (Duden D40): Der Status quo, der Duty-free-Shop, die Multiple-Choice-Aufgabe, das Small-N-large-p-Problem, Browser, Download, Mindmap, Meeting, Fastfood, Mountainbike, Deadline. </a:t>
            </a:r>
          </a:p>
          <a:p>
            <a:pPr marL="285750" indent="-285750" defTabSz="180622">
              <a:spcBef>
                <a:spcPts val="800"/>
              </a:spcBef>
              <a:buClr>
                <a:schemeClr val="accent5"/>
              </a:buClr>
              <a:buSzPct val="70000"/>
              <a:buFont typeface="Arial"/>
              <a:buChar char="▶︎"/>
            </a:pPr>
            <a:r>
              <a:rPr i="1"/>
              <a:t>Zusammengesetzte Fremdwörter</a:t>
            </a:r>
            <a:r>
              <a:t> werden </a:t>
            </a:r>
            <a:r>
              <a:rPr i="1"/>
              <a:t>zusammengeschrieben</a:t>
            </a:r>
            <a:r>
              <a:t> (Duden D41). Besteht die Zusammensetzung aus Substantiven, kann zur besseren Lesbarkeit ein </a:t>
            </a:r>
            <a:r>
              <a:rPr i="1"/>
              <a:t>Bindestrich</a:t>
            </a:r>
            <a:r>
              <a:t> gesetzt werden: Desktop-Publishing, Business-Case, Turnaround, E-Mail, Assessment-Center, Human-Resources-Manager, Burn-out-Syndrom, Chill-out-Room, </a:t>
            </a:r>
            <a:r>
              <a:rPr u="sng">
                <a:solidFill>
                  <a:srgbClr val="0070C0"/>
                </a:solidFill>
                <a:uFill>
                  <a:solidFill>
                    <a:srgbClr val="0070C0"/>
                  </a:solidFill>
                </a:uFill>
                <a:hlinkClick r:id="rId2" invalidUrl="" action="" tgtFrame="" tooltip="" history="1" highlightClick="0" endSnd="0"/>
              </a:rPr>
              <a:t>Changemanagement</a:t>
            </a:r>
            <a:r>
              <a:t>.</a:t>
            </a:r>
          </a:p>
          <a:p>
            <a:pPr lvl="1" marL="628650" indent="-171450" defTabSz="180622">
              <a:spcBef>
                <a:spcPts val="800"/>
              </a:spcBef>
              <a:buClr>
                <a:schemeClr val="accent5"/>
              </a:buClr>
              <a:buSzPct val="50000"/>
              <a:buFont typeface="Arial"/>
              <a:buChar char="▶︎"/>
            </a:pPr>
            <a:r>
              <a:t>ABER 1: Ist der erste Bestandteil ein </a:t>
            </a:r>
            <a:r>
              <a:rPr i="1"/>
              <a:t>Adjektiv</a:t>
            </a:r>
            <a:r>
              <a:t>, so gilt in Anlehnung an die Herkunftssprache Getrenntschreibung: Hot Spot, Top Ten, Electronic Banking, Digital Rights, Human Resources, Private Equity, New Economy, Happy Hour, Open Air, Social Media, Open Source.</a:t>
            </a:r>
          </a:p>
          <a:p>
            <a:pPr lvl="1" marL="628650" indent="-171450" defTabSz="180622">
              <a:spcBef>
                <a:spcPts val="800"/>
              </a:spcBef>
              <a:buClr>
                <a:schemeClr val="accent5"/>
              </a:buClr>
              <a:buSzPct val="50000"/>
              <a:buFont typeface="Arial"/>
              <a:buChar char="▶︎"/>
            </a:pPr>
            <a:r>
              <a:t>ABER 2: </a:t>
            </a:r>
            <a:r>
              <a:rPr i="1"/>
              <a:t>Namen aus mehreren Teilen werden auseinander geschrieben</a:t>
            </a:r>
            <a:r>
              <a:t>: Hells Angels, New York.</a:t>
            </a:r>
          </a:p>
          <a:p>
            <a:pPr marL="285750" indent="-285750" defTabSz="180622">
              <a:spcBef>
                <a:spcPts val="800"/>
              </a:spcBef>
              <a:buClr>
                <a:schemeClr val="accent5"/>
              </a:buClr>
              <a:buSzPct val="70000"/>
              <a:buFont typeface="Arial"/>
              <a:buChar char="▶︎"/>
            </a:pPr>
            <a:r>
              <a:t>Bei Substantivierungen aus dem Englischen, die auf eine </a:t>
            </a:r>
            <a:r>
              <a:rPr i="1"/>
              <a:t>Verbindung aus Verb und Partikel</a:t>
            </a:r>
            <a:r>
              <a:t> (Adverb) zurückgehen, setzt man gewöhnlich einen Bindestrich; daneben ist auch Zusammenschreibung möglich: Black-out, Count-Down, Kick-off, Check-in, Make-up.</a:t>
            </a:r>
          </a:p>
          <a:p>
            <a:pPr marL="285750" indent="-285750" defTabSz="180622">
              <a:spcBef>
                <a:spcPts val="800"/>
              </a:spcBef>
              <a:buClr>
                <a:schemeClr val="accent5"/>
              </a:buClr>
              <a:buSzPct val="70000"/>
              <a:buFont typeface="Arial"/>
              <a:buChar char="▶︎"/>
            </a:pPr>
            <a:r>
              <a:rPr i="1"/>
              <a:t>Aneinanderreihungen</a:t>
            </a:r>
            <a:r>
              <a:t> und </a:t>
            </a:r>
            <a:r>
              <a:rPr i="1"/>
              <a:t>Zusammensetzungen</a:t>
            </a:r>
            <a:r>
              <a:t> mit Wortgruppen schreibt man mit </a:t>
            </a:r>
            <a:r>
              <a:rPr i="1"/>
              <a:t>Bindestrich</a:t>
            </a:r>
            <a:r>
              <a:t> (Duden D42): R-Syntax, Knew-it-all-along-Effekt, Due-Dilligence-Prüfung.</a:t>
            </a:r>
          </a:p>
        </p:txBody>
      </p:sp>
      <p:sp>
        <p:nvSpPr>
          <p:cNvPr id="458" name="Rectangle 67"/>
          <p:cNvSpPr txBox="1"/>
          <p:nvPr/>
        </p:nvSpPr>
        <p:spPr>
          <a:xfrm>
            <a:off x="265225" y="9409060"/>
            <a:ext cx="5950073" cy="172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defRPr sz="1200">
                <a:latin typeface="Arial"/>
                <a:ea typeface="Arial"/>
                <a:cs typeface="Arial"/>
                <a:sym typeface="Arial"/>
              </a:defRPr>
            </a:lvl1pPr>
          </a:lstStyle>
          <a:p>
            <a:pPr/>
            <a:r>
              <a:t>Quelle: https://www.duden.de/sprachwissen/rechtschreibregeln/fremdwoerter</a:t>
            </a:r>
          </a:p>
        </p:txBody>
      </p:sp>
      <p:sp>
        <p:nvSpPr>
          <p:cNvPr id="459" name="https://www.scribbr.de/bachelorarbeit-englisch/englische-woerter-in-deutschen-abschlussarbeiten/"/>
          <p:cNvSpPr txBox="1"/>
          <p:nvPr/>
        </p:nvSpPr>
        <p:spPr>
          <a:xfrm>
            <a:off x="6712594" y="9373198"/>
            <a:ext cx="5085554" cy="25331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1300480">
              <a:defRPr sz="900">
                <a:latin typeface="Arial"/>
                <a:ea typeface="Arial"/>
                <a:cs typeface="Arial"/>
                <a:sym typeface="Arial"/>
              </a:defRPr>
            </a:lvl1pPr>
          </a:lstStyle>
          <a:p>
            <a:pPr/>
            <a:r>
              <a:t>https://www.scribbr.de/bachelorarbeit-englisch/englische-woerter-in-deutschen-abschlussarbeiten/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2" name="Eine Ode an die Schaubilder"/>
          <p:cNvSpPr txBox="1"/>
          <p:nvPr>
            <p:ph type="body" idx="21"/>
          </p:nvPr>
        </p:nvSpPr>
        <p:spPr>
          <a:prstGeom prst="rect">
            <a:avLst/>
          </a:prstGeom>
        </p:spPr>
        <p:txBody>
          <a:bodyPr/>
          <a:lstStyle/>
          <a:p>
            <a:pPr/>
            <a:r>
              <a:t>Eine Ode an die Schaubilder</a:t>
            </a:r>
          </a:p>
        </p:txBody>
      </p:sp>
      <p:sp>
        <p:nvSpPr>
          <p:cNvPr id="463" name="Schaubilder...…"/>
          <p:cNvSpPr txBox="1"/>
          <p:nvPr/>
        </p:nvSpPr>
        <p:spPr>
          <a:xfrm>
            <a:off x="189050" y="1939997"/>
            <a:ext cx="11765547" cy="6659337"/>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defTabSz="1300480">
              <a:spcBef>
                <a:spcPts val="1000"/>
              </a:spcBef>
              <a:defRPr sz="2000">
                <a:solidFill>
                  <a:srgbClr val="000000"/>
                </a:solidFill>
              </a:defRPr>
            </a:pPr>
            <a:r>
              <a:t>Schaubilder...</a:t>
            </a:r>
            <a:endParaRPr>
              <a:latin typeface="Times Roman"/>
              <a:ea typeface="Times Roman"/>
              <a:cs typeface="Times Roman"/>
              <a:sym typeface="Times Roman"/>
            </a:endParaRPr>
          </a:p>
          <a:p>
            <a:pPr marL="357909" marR="127000" indent="-230909" defTabSz="1300480">
              <a:spcBef>
                <a:spcPts val="1000"/>
              </a:spcBef>
              <a:buClr>
                <a:srgbClr val="02998B"/>
              </a:buClr>
              <a:buSzPct val="125000"/>
              <a:buChar char="▪︎"/>
              <a:defRPr sz="2000">
                <a:solidFill>
                  <a:srgbClr val="000000"/>
                </a:solidFill>
              </a:defRPr>
            </a:pPr>
          </a:p>
          <a:p>
            <a:pPr marL="444500" marR="127000" indent="-317500" defTabSz="1300480">
              <a:spcBef>
                <a:spcPts val="1000"/>
              </a:spcBef>
              <a:buClr>
                <a:schemeClr val="accent5"/>
              </a:buClr>
              <a:buSzPct val="70000"/>
              <a:buFont typeface="Arial"/>
              <a:buChar char="▶︎"/>
              <a:defRPr sz="2000">
                <a:solidFill>
                  <a:srgbClr val="000000"/>
                </a:solidFill>
              </a:defRPr>
            </a:pPr>
            <a:r>
              <a:t>veranschaulichen und vereinfachen einerseits, können andererseits  akzentuieren.</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konkretisieren einen umfangreichen „Rolltext“.</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können sehr viel Information „auf einen Blick“ vermitteln.</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wirken belebend und motivierend.</a:t>
            </a:r>
          </a:p>
          <a:p>
            <a:pPr marL="444500" marR="127000" indent="-317500" defTabSz="1300480">
              <a:spcBef>
                <a:spcPts val="1000"/>
              </a:spcBef>
              <a:buClr>
                <a:schemeClr val="accent5"/>
              </a:buClr>
              <a:buSzPct val="70000"/>
              <a:buFont typeface="Arial"/>
              <a:buChar char="▶︎"/>
              <a:defRPr sz="2000">
                <a:solidFill>
                  <a:srgbClr val="000000"/>
                </a:solidFill>
              </a:defRPr>
            </a:pPr>
            <a:r>
              <a:t>müssen sich inhaltlich vom Text absetzen und dürfen nicht redundant oder informationsarm sein.</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sollen in adäquatem Verhältnis von Größe und Informationsgehalt stehen.</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sollen im Regelfall selbst gestaltet sein. Kopien und Screenshots sind qualitätsgemindert und urheberrechtlich mitunter bedenklich.</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sollen übersichtlich sein und nicht überfrachten.</a:t>
            </a:r>
          </a:p>
          <a:p>
            <a:pPr marL="444500" marR="127000" indent="-317500" defTabSz="1300480">
              <a:spcBef>
                <a:spcPts val="1000"/>
              </a:spcBef>
              <a:buClr>
                <a:schemeClr val="accent5"/>
              </a:buClr>
              <a:buSzPct val="70000"/>
              <a:buFont typeface="Arial"/>
              <a:buChar char="▶︎"/>
              <a:defRPr sz="2000">
                <a:solidFill>
                  <a:srgbClr val="000000"/>
                </a:solidFill>
              </a:defRPr>
            </a:pPr>
            <a:r>
              <a:t>mit wenig Aussage (schöne Menschen, die sich anlächeln) sollten vermieden werden aufgrund ihres Informationsarmut</a:t>
            </a:r>
            <a:endParaRPr>
              <a:latin typeface="Times Roman"/>
              <a:ea typeface="Times Roman"/>
              <a:cs typeface="Times Roman"/>
              <a:sym typeface="Times Roman"/>
            </a:endParaRPr>
          </a:p>
          <a:p>
            <a:pPr marL="444500" marR="127000" indent="-317500" defTabSz="1300480">
              <a:spcBef>
                <a:spcPts val="1000"/>
              </a:spcBef>
              <a:buClr>
                <a:schemeClr val="accent5"/>
              </a:buClr>
              <a:buSzPct val="70000"/>
              <a:buFont typeface="Arial"/>
              <a:buChar char="▶︎"/>
              <a:defRPr sz="2000">
                <a:solidFill>
                  <a:srgbClr val="000000"/>
                </a:solidFill>
              </a:defRPr>
            </a:pPr>
            <a:r>
              <a:t>sind</a:t>
            </a:r>
            <a:r>
              <a:rPr>
                <a:latin typeface="Times Roman"/>
                <a:ea typeface="Times Roman"/>
                <a:cs typeface="Times Roman"/>
                <a:sym typeface="Times Roman"/>
              </a:rPr>
              <a:t> </a:t>
            </a:r>
            <a:r>
              <a:t>Abbildungen und Tabellen und im Text zu referenzieren.</a:t>
            </a:r>
          </a:p>
          <a:p>
            <a:pPr marL="444500" marR="127000" indent="-317500" defTabSz="1300480">
              <a:spcBef>
                <a:spcPts val="1000"/>
              </a:spcBef>
              <a:buClr>
                <a:schemeClr val="accent5"/>
              </a:buClr>
              <a:buSzPct val="70000"/>
              <a:buFont typeface="Arial"/>
              <a:buChar char="▶︎"/>
              <a:defRPr sz="2000">
                <a:solidFill>
                  <a:srgbClr val="000000"/>
                </a:solidFill>
              </a:defRPr>
            </a:pPr>
            <a:r>
              <a:t>Abbildungen und Tabellen sollten nah zu ihrer Referenz im Text platziert sein.</a:t>
            </a:r>
            <a:endParaRPr>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6" name="Beachten Sie das Urheberrecht"/>
          <p:cNvSpPr txBox="1"/>
          <p:nvPr>
            <p:ph type="body" idx="21"/>
          </p:nvPr>
        </p:nvSpPr>
        <p:spPr>
          <a:prstGeom prst="rect">
            <a:avLst/>
          </a:prstGeom>
        </p:spPr>
        <p:txBody>
          <a:bodyPr/>
          <a:lstStyle/>
          <a:p>
            <a:pPr/>
            <a:r>
              <a:t>Beachten Sie das Urheberrecht</a:t>
            </a:r>
          </a:p>
        </p:txBody>
      </p:sp>
      <p:sp>
        <p:nvSpPr>
          <p:cNvPr id="467" name="Prüfen Sie die Nutzungsrechte bzw. die Nutzungslizenzen eines Werkes, bevor Sie es übernehmen.…"/>
          <p:cNvSpPr txBox="1"/>
          <p:nvPr>
            <p:ph type="body" idx="22"/>
          </p:nvPr>
        </p:nvSpPr>
        <p:spPr>
          <a:prstGeom prst="rect">
            <a:avLst/>
          </a:prstGeom>
        </p:spPr>
        <p:txBody>
          <a:bodyPr/>
          <a:lstStyle/>
          <a:p>
            <a:pPr/>
            <a:r>
              <a:t>Prüfen Sie die Nutzungsrechte bzw. die Nutzungslizenzen eines Werkes, bevor Sie es übernehmen.</a:t>
            </a:r>
          </a:p>
          <a:p>
            <a:pPr/>
            <a:r>
              <a:t>Urheberrechtlich geschützten Werken (wie Abbildungen) dürfen Sie </a:t>
            </a:r>
            <a:r>
              <a:rPr i="1"/>
              <a:t>nicht</a:t>
            </a:r>
            <a:r>
              <a:t> </a:t>
            </a:r>
            <a:r>
              <a:rPr i="1"/>
              <a:t>ohne schriftliche Genehmigung</a:t>
            </a:r>
            <a:r>
              <a:t> des Inhabers des Urheberrechts einer Abbildung </a:t>
            </a:r>
            <a:r>
              <a:rPr i="1"/>
              <a:t>übernehmen</a:t>
            </a:r>
            <a:r>
              <a:t> – auch nicht in leicht abgeänderter Form.</a:t>
            </a:r>
          </a:p>
          <a:p>
            <a:pPr/>
            <a:r>
              <a:t>Bei permissiven Nutzungslizenzen wie </a:t>
            </a:r>
            <a:r>
              <a:rPr i="1"/>
              <a:t>CC-BY</a:t>
            </a:r>
            <a:r>
              <a:t> ist die Nutzung hingegen </a:t>
            </a:r>
            <a:r>
              <a:rPr i="1"/>
              <a:t>erlaubt</a:t>
            </a:r>
            <a:r>
              <a:t>.</a:t>
            </a:r>
          </a:p>
          <a:p>
            <a:pPr/>
            <a:r>
              <a:t>Es empfiehlt sich für wissenschaftliche Zwecke, Werke mit permissiven Nutzungsrechten zu nutzen.</a:t>
            </a:r>
          </a:p>
          <a:p>
            <a:pPr/>
            <a:r>
              <a:t>Es gibt zwar ein Zitatrecht für Bilder (</a:t>
            </a:r>
            <a:r>
              <a:rPr u="sng">
                <a:solidFill>
                  <a:srgbClr val="0070C0"/>
                </a:solidFill>
                <a:uFill>
                  <a:solidFill>
                    <a:srgbClr val="0070C0"/>
                  </a:solidFill>
                </a:uFill>
                <a:hlinkClick r:id="rId2" invalidUrl="" action="" tgtFrame="" tooltip="" history="1" highlightClick="0" endSnd="0"/>
              </a:rPr>
              <a:t>§51 UrhG</a:t>
            </a:r>
            <a:r>
              <a:t>), doch ist es im Einzelfall nicht einfach, korrekt anzuwenden:</a:t>
            </a:r>
          </a:p>
          <a:p>
            <a:pPr lvl="1" marL="774700" indent="-190500">
              <a:buClr>
                <a:schemeClr val="accent5"/>
              </a:buClr>
              <a:buFont typeface="Arial"/>
              <a:buChar char="▶︎"/>
            </a:pPr>
            <a:r>
              <a:t>Zulässig ist die Vervielfältigung, Verbreitung und öffentliche Wiedergabe eines veröffentlichten Werkes zum Zweck des Zitats, sofern die Nutzung in ihrem Umfang durch den besonderen Zweck gerechtfertigt ist. Zulässig ist dies insbesondere, wenn</a:t>
            </a:r>
          </a:p>
          <a:p>
            <a:pPr lvl="2" marL="1270000" indent="-228600">
              <a:buClr>
                <a:schemeClr val="accent5"/>
              </a:buClr>
              <a:buFont typeface="Arial"/>
              <a:buChar char="▶︎"/>
            </a:pPr>
            <a:r>
              <a:t>einzelne Werke nach der Veröffentlichung in ein selbständiges wissenschaftliches Werk zur Erläuterung des Inhalts aufgenommen werden</a:t>
            </a:r>
          </a:p>
          <a:p>
            <a:pPr/>
            <a:r>
              <a:t>Letzter Absatz lässt sich so interpretieren, dass der Text ohne Bild verständlich sein muss.</a:t>
            </a:r>
          </a:p>
          <a:p>
            <a:pPr/>
            <a:r>
              <a:t>Hey, das hier ist keine Rechtsberatung 🤓🤪</a:t>
            </a:r>
          </a:p>
          <a:p>
            <a:pPr/>
            <a:r>
              <a:t>Für Zwecke der Lehre gelten laxere Regeln (</a:t>
            </a:r>
            <a:r>
              <a:rPr u="sng">
                <a:solidFill>
                  <a:srgbClr val="0070C0"/>
                </a:solidFill>
                <a:uFill>
                  <a:solidFill>
                    <a:srgbClr val="0070C0"/>
                  </a:solidFill>
                </a:uFill>
                <a:hlinkClick r:id="rId3" invalidUrl="" action="" tgtFrame="" tooltip="" history="1" highlightClick="0" endSnd="0"/>
              </a:rPr>
              <a:t>§ 60 UrhG</a:t>
            </a:r>
            <a:r>
              <a:t>).</a:t>
            </a:r>
          </a:p>
        </p:txBody>
      </p:sp>
      <p:sp>
        <p:nvSpPr>
          <p:cNvPr id="468" name="Quelle: https://www.bpb.de/gesellschaft/medien-und-sport/urheberrecht/169971/urheberrecht-und-copyright"/>
          <p:cNvSpPr txBox="1"/>
          <p:nvPr/>
        </p:nvSpPr>
        <p:spPr>
          <a:xfrm>
            <a:off x="110578" y="9274712"/>
            <a:ext cx="6777560" cy="30922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defRPr sz="1200" u="sng">
                <a:solidFill>
                  <a:srgbClr val="0000EE"/>
                </a:solidFill>
                <a:latin typeface="Times Roman"/>
                <a:ea typeface="Times Roman"/>
                <a:cs typeface="Times Roman"/>
                <a:sym typeface="Times Roman"/>
              </a:defRPr>
            </a:pPr>
            <a:r>
              <a:rPr u="none">
                <a:solidFill>
                  <a:srgbClr val="000000"/>
                </a:solidFill>
                <a:latin typeface="+mn-lt"/>
                <a:ea typeface="+mn-ea"/>
                <a:cs typeface="+mn-cs"/>
                <a:sym typeface="Helvetica Neue"/>
              </a:rPr>
              <a:t>Quelle: </a:t>
            </a:r>
            <a:r>
              <a:rPr>
                <a:solidFill>
                  <a:srgbClr val="0070C0"/>
                </a:solidFill>
                <a:uFill>
                  <a:solidFill>
                    <a:srgbClr val="0070C0"/>
                  </a:solidFill>
                </a:uFill>
                <a:hlinkClick r:id="rId4" invalidUrl="" action="" tgtFrame="" tooltip="" history="1" highlightClick="0" endSnd="0"/>
              </a:rPr>
              <a:t>https://www.bpb.de/gesellschaft/medien-und-sport/urheberrecht/169971/urheberrecht-und-copyright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1" name="Argumentieren Sie mit der Pyramide"/>
          <p:cNvSpPr txBox="1"/>
          <p:nvPr>
            <p:ph type="body" idx="21"/>
          </p:nvPr>
        </p:nvSpPr>
        <p:spPr>
          <a:prstGeom prst="rect">
            <a:avLst/>
          </a:prstGeom>
        </p:spPr>
        <p:txBody>
          <a:bodyPr/>
          <a:lstStyle/>
          <a:p>
            <a:pPr/>
            <a:r>
              <a:t>Argumentieren Sie mit der Pyramide</a:t>
            </a:r>
          </a:p>
        </p:txBody>
      </p:sp>
      <p:sp>
        <p:nvSpPr>
          <p:cNvPr id="472" name="Dreieck"/>
          <p:cNvSpPr/>
          <p:nvPr/>
        </p:nvSpPr>
        <p:spPr>
          <a:xfrm>
            <a:off x="1106558" y="1803965"/>
            <a:ext cx="4198867" cy="5283694"/>
          </a:xfrm>
          <a:prstGeom prst="triangle">
            <a:avLst/>
          </a:prstGeom>
          <a:solidFill>
            <a:srgbClr val="A6A6A6"/>
          </a:solidFill>
          <a:ln w="25400">
            <a:solidFill>
              <a:srgbClr val="00998A"/>
            </a:solidFill>
            <a:bevel/>
          </a:ln>
        </p:spPr>
        <p:txBody>
          <a:bodyPr lIns="65023" tIns="65023" rIns="65023" bIns="65023" anchor="ctr"/>
          <a:lstStyle/>
          <a:p>
            <a:pPr defTabSz="1300480">
              <a:defRPr sz="3600">
                <a:solidFill>
                  <a:srgbClr val="FFFFFF"/>
                </a:solidFill>
                <a:latin typeface="Arial"/>
                <a:ea typeface="Arial"/>
                <a:cs typeface="Arial"/>
                <a:sym typeface="Arial"/>
              </a:defRPr>
            </a:pPr>
          </a:p>
        </p:txBody>
      </p:sp>
      <p:sp>
        <p:nvSpPr>
          <p:cNvPr id="473" name="Dreieck"/>
          <p:cNvSpPr/>
          <p:nvPr/>
        </p:nvSpPr>
        <p:spPr>
          <a:xfrm rot="4091312">
            <a:off x="1908740" y="3732841"/>
            <a:ext cx="5714241" cy="10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6380" y="0"/>
                </a:lnTo>
                <a:lnTo>
                  <a:pt x="21600" y="21600"/>
                </a:lnTo>
                <a:close/>
              </a:path>
            </a:pathLst>
          </a:custGeom>
          <a:solidFill>
            <a:srgbClr val="BFBFBF"/>
          </a:solidFill>
          <a:ln w="25400">
            <a:solidFill>
              <a:srgbClr val="00998A"/>
            </a:solidFill>
            <a:bevel/>
          </a:ln>
        </p:spPr>
        <p:txBody>
          <a:bodyPr lIns="65023" tIns="65023" rIns="65023" bIns="65023" anchor="ctr"/>
          <a:lstStyle/>
          <a:p>
            <a:pPr defTabSz="1300480">
              <a:defRPr sz="3600">
                <a:solidFill>
                  <a:srgbClr val="FFFFFF"/>
                </a:solidFill>
                <a:latin typeface="Arial"/>
                <a:ea typeface="Arial"/>
                <a:cs typeface="Arial"/>
                <a:sym typeface="Arial"/>
              </a:defRPr>
            </a:pPr>
          </a:p>
        </p:txBody>
      </p:sp>
      <p:sp>
        <p:nvSpPr>
          <p:cNvPr id="474" name="Linie"/>
          <p:cNvSpPr/>
          <p:nvPr/>
        </p:nvSpPr>
        <p:spPr>
          <a:xfrm flipH="1" flipV="1">
            <a:off x="3564431" y="1802760"/>
            <a:ext cx="3277165" cy="1"/>
          </a:xfrm>
          <a:prstGeom prst="line">
            <a:avLst/>
          </a:prstGeom>
          <a:ln w="12700">
            <a:solidFill>
              <a:srgbClr val="6E7A84"/>
            </a:solidFill>
            <a:bevel/>
            <a:tailEnd type="triangle"/>
          </a:ln>
        </p:spPr>
        <p:txBody>
          <a:bodyPr lIns="65023" tIns="65023" rIns="65023" bIns="65023"/>
          <a:lstStyle/>
          <a:p>
            <a:pPr defTabSz="650240">
              <a:defRPr sz="1600">
                <a:solidFill>
                  <a:srgbClr val="000000"/>
                </a:solidFill>
                <a:latin typeface="Helvetica"/>
                <a:ea typeface="Helvetica"/>
                <a:cs typeface="Helvetica"/>
                <a:sym typeface="Helvetica"/>
              </a:defRPr>
            </a:pPr>
          </a:p>
        </p:txBody>
      </p:sp>
      <p:sp>
        <p:nvSpPr>
          <p:cNvPr id="475" name="Forschungsfrage und -antwort"/>
          <p:cNvSpPr/>
          <p:nvPr/>
        </p:nvSpPr>
        <p:spPr>
          <a:xfrm>
            <a:off x="7148830" y="1554471"/>
            <a:ext cx="4812878" cy="485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lvl1pPr algn="ctr" defTabSz="1300480">
              <a:defRPr sz="2400"/>
            </a:lvl1pPr>
          </a:lstStyle>
          <a:p>
            <a:pPr/>
            <a:r>
              <a:t>Forschungsfrage und -antwort</a:t>
            </a:r>
          </a:p>
        </p:txBody>
      </p:sp>
      <p:sp>
        <p:nvSpPr>
          <p:cNvPr id="476" name="Abstract…"/>
          <p:cNvSpPr/>
          <p:nvPr/>
        </p:nvSpPr>
        <p:spPr>
          <a:xfrm>
            <a:off x="7148830" y="2611620"/>
            <a:ext cx="4812878" cy="3330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algn="ctr" defTabSz="1300480">
              <a:defRPr sz="2400"/>
            </a:pPr>
            <a:r>
              <a:t>Abstract</a:t>
            </a:r>
          </a:p>
          <a:p>
            <a:pPr algn="ctr" defTabSz="1300480">
              <a:defRPr sz="2400"/>
            </a:pPr>
          </a:p>
          <a:p>
            <a:pPr algn="ctr" defTabSz="1300480">
              <a:defRPr sz="2400"/>
            </a:pPr>
            <a:r>
              <a:t>Sprechende Überschriften</a:t>
            </a:r>
          </a:p>
          <a:p>
            <a:pPr algn="ctr" defTabSz="1300480">
              <a:defRPr sz="2400"/>
            </a:pPr>
          </a:p>
          <a:p>
            <a:pPr algn="ctr" defTabSz="1300480">
              <a:defRPr sz="2400"/>
            </a:pPr>
            <a:r>
              <a:t>Forschungsfrage klar formuliert</a:t>
            </a:r>
          </a:p>
          <a:p>
            <a:pPr algn="ctr" defTabSz="1300480">
              <a:defRPr sz="2400"/>
            </a:pPr>
          </a:p>
          <a:p>
            <a:pPr algn="ctr" defTabSz="1300480">
              <a:defRPr sz="2400"/>
            </a:pPr>
            <a:r>
              <a:t>Zusammenfassung der Ergebnisse</a:t>
            </a:r>
          </a:p>
          <a:p>
            <a:pPr algn="ctr" defTabSz="1300480">
              <a:defRPr sz="2400"/>
            </a:pPr>
          </a:p>
          <a:p>
            <a:pPr algn="ctr" defTabSz="1300480">
              <a:defRPr sz="2400"/>
            </a:pPr>
            <a:r>
              <a:t>Details/Text</a:t>
            </a:r>
          </a:p>
        </p:txBody>
      </p:sp>
      <p:sp>
        <p:nvSpPr>
          <p:cNvPr id="477" name="Linie"/>
          <p:cNvSpPr/>
          <p:nvPr/>
        </p:nvSpPr>
        <p:spPr>
          <a:xfrm>
            <a:off x="6830707" y="2798479"/>
            <a:ext cx="10889" cy="4029041"/>
          </a:xfrm>
          <a:prstGeom prst="line">
            <a:avLst/>
          </a:prstGeom>
          <a:ln w="12700">
            <a:solidFill>
              <a:srgbClr val="6E7A84"/>
            </a:solidFill>
            <a:bevel/>
            <a:tailEnd type="triangle"/>
          </a:ln>
        </p:spPr>
        <p:txBody>
          <a:bodyPr lIns="65023" tIns="65023" rIns="65023" bIns="65023"/>
          <a:lstStyle/>
          <a:p>
            <a:pPr defTabSz="650240">
              <a:defRPr sz="1600">
                <a:solidFill>
                  <a:srgbClr val="000000"/>
                </a:solidFill>
                <a:latin typeface="Helvetica"/>
                <a:ea typeface="Helvetica"/>
                <a:cs typeface="Helvetica"/>
                <a:sym typeface="Helvetica"/>
              </a:defRPr>
            </a:pPr>
          </a:p>
        </p:txBody>
      </p:sp>
      <p:sp>
        <p:nvSpPr>
          <p:cNvPr id="478" name="Minto, B. (2005). Das Prinzip der Pyramide: Ideen klar, verständlich und erfolgreich kommunizieren. Pearson Studium."/>
          <p:cNvSpPr/>
          <p:nvPr/>
        </p:nvSpPr>
        <p:spPr>
          <a:xfrm>
            <a:off x="219133" y="9142635"/>
            <a:ext cx="11971677" cy="32743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lvl1pPr marL="433493" indent="-433493" defTabSz="1300480">
              <a:defRPr sz="1400">
                <a:latin typeface="Arial"/>
                <a:ea typeface="Arial"/>
                <a:cs typeface="Arial"/>
                <a:sym typeface="Arial"/>
              </a:defRPr>
            </a:lvl1pPr>
          </a:lstStyle>
          <a:p>
            <a:pPr/>
            <a:r>
              <a:t>Minto, B. (2005). Das Prinzip der Pyramide: Ideen klar, verständlich und erfolgreich kommunizieren. Pearson Studium.</a:t>
            </a:r>
          </a:p>
        </p:txBody>
      </p:sp>
      <p:sp>
        <p:nvSpPr>
          <p:cNvPr id="479" name="Der eilige Leser sollte beim Überfliegen Ihres Textes schnell (sofort) die wichtigsten Informationen erkennen. Auch dem „mittelgründlichen“ Leser sollten Inhaltsverdichtungen (z. B. Zusammenfassungen) angeboten werden. Das Ziel/der Nutzen und die Forschu"/>
          <p:cNvSpPr/>
          <p:nvPr/>
        </p:nvSpPr>
        <p:spPr>
          <a:xfrm>
            <a:off x="221826" y="7412070"/>
            <a:ext cx="12561147" cy="104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lvl1pPr marL="127000" marR="127000" defTabSz="1300480">
              <a:spcBef>
                <a:spcPts val="1000"/>
              </a:spcBef>
              <a:defRPr sz="2000">
                <a:solidFill>
                  <a:srgbClr val="000000"/>
                </a:solidFill>
              </a:defRPr>
            </a:lvl1pPr>
          </a:lstStyle>
          <a:p>
            <a:pPr/>
            <a:r>
              <a:t>Der eilige Leser sollte beim Überfliegen Ihres Textes schnell (sofort) die wichtigsten Informationen erkennen. Auch dem „mittelgründlichen“ Leser sollten Inhaltsverdichtungen (z. B. Zusammenfassungen) angeboten werden. Das Ziel/der Nutzen und die Forschungsfrage Ihrer Arbeit sollte in jedem Fall prägnant expliziert sein (z. B. in einem Satz).</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2"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5" name="Full catastrophe living…"/>
          <p:cNvSpPr txBox="1"/>
          <p:nvPr>
            <p:ph type="body" idx="21"/>
          </p:nvPr>
        </p:nvSpPr>
        <p:spPr>
          <a:prstGeom prst="rect">
            <a:avLst/>
          </a:prstGeom>
        </p:spPr>
        <p:txBody>
          <a:bodyPr/>
          <a:lstStyle/>
          <a:p>
            <a:pPr/>
            <a:r>
              <a:t>Full catastrophe living…</a:t>
            </a:r>
          </a:p>
        </p:txBody>
      </p:sp>
      <p:pic>
        <p:nvPicPr>
          <p:cNvPr id="486" name="final_version.gif" descr="final_version.gif"/>
          <p:cNvPicPr>
            <a:picLocks noChangeAspect="1"/>
          </p:cNvPicPr>
          <p:nvPr/>
        </p:nvPicPr>
        <p:blipFill>
          <a:blip r:embed="rId2">
            <a:extLst/>
          </a:blip>
          <a:stretch>
            <a:fillRect/>
          </a:stretch>
        </p:blipFill>
        <p:spPr>
          <a:xfrm>
            <a:off x="808283" y="1385321"/>
            <a:ext cx="5656488" cy="7541984"/>
          </a:xfrm>
          <a:prstGeom prst="rect">
            <a:avLst/>
          </a:prstGeom>
          <a:ln w="12700">
            <a:miter lim="400000"/>
          </a:ln>
        </p:spPr>
      </p:pic>
      <p:sp>
        <p:nvSpPr>
          <p:cNvPr id="487" name="Es bietet sich an, Ihr Textdokument zu versionieren.…"/>
          <p:cNvSpPr/>
          <p:nvPr/>
        </p:nvSpPr>
        <p:spPr>
          <a:xfrm>
            <a:off x="6761071" y="2513189"/>
            <a:ext cx="5656488" cy="5286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44500" marR="127000" indent="-317500" defTabSz="1300480">
              <a:spcBef>
                <a:spcPts val="1000"/>
              </a:spcBef>
              <a:buClr>
                <a:schemeClr val="accent5"/>
              </a:buClr>
              <a:buSzPct val="70000"/>
              <a:buFont typeface="Arial"/>
              <a:buChar char="▶︎"/>
              <a:defRPr sz="2000">
                <a:solidFill>
                  <a:srgbClr val="000000"/>
                </a:solidFill>
              </a:defRPr>
            </a:pPr>
            <a:r>
              <a:t>Es bietet sich an, Ihr Textdokument zu versionieren.</a:t>
            </a:r>
          </a:p>
          <a:p>
            <a:pPr marL="444500" marR="127000" indent="-317500" defTabSz="1300480">
              <a:spcBef>
                <a:spcPts val="1000"/>
              </a:spcBef>
              <a:buClr>
                <a:schemeClr val="accent5"/>
              </a:buClr>
              <a:buSzPct val="70000"/>
              <a:buFont typeface="Arial"/>
              <a:buChar char="▶︎"/>
              <a:defRPr sz="2000">
                <a:solidFill>
                  <a:srgbClr val="000000"/>
                </a:solidFill>
              </a:defRPr>
            </a:pPr>
            <a:r>
              <a:t>Das bedeutet, die jeweils neueste Version der Arbeit in einer neuen Datei zu speichern.</a:t>
            </a:r>
          </a:p>
          <a:p>
            <a:pPr marL="444500" marR="127000" indent="-317500" defTabSz="1300480">
              <a:spcBef>
                <a:spcPts val="1000"/>
              </a:spcBef>
              <a:buClr>
                <a:schemeClr val="accent5"/>
              </a:buClr>
              <a:buSzPct val="70000"/>
              <a:buFont typeface="Arial"/>
              <a:buChar char="▶︎"/>
              <a:defRPr sz="2000">
                <a:solidFill>
                  <a:srgbClr val="000000"/>
                </a:solidFill>
              </a:defRPr>
            </a:pPr>
            <a:r>
              <a:t>Minimalanforderung ist eine sinnvolle Benennung der Datei entsprechend der Version der Arbeit.</a:t>
            </a:r>
          </a:p>
          <a:p>
            <a:pPr marL="444500" marR="127000" indent="-317500" defTabSz="1300480">
              <a:spcBef>
                <a:spcPts val="1000"/>
              </a:spcBef>
              <a:buClr>
                <a:schemeClr val="accent5"/>
              </a:buClr>
              <a:buSzPct val="70000"/>
              <a:buFont typeface="Arial"/>
              <a:buChar char="▶︎"/>
              <a:defRPr sz="2000">
                <a:solidFill>
                  <a:srgbClr val="000000"/>
                </a:solidFill>
              </a:defRPr>
            </a:pPr>
            <a:r>
              <a:t>Von „Hausi_final.doc“ rate ich ab :)</a:t>
            </a:r>
          </a:p>
          <a:p>
            <a:pPr marL="444500" marR="127000" indent="-317500" defTabSz="1300480">
              <a:spcBef>
                <a:spcPts val="1000"/>
              </a:spcBef>
              <a:buClr>
                <a:schemeClr val="accent5"/>
              </a:buClr>
              <a:buSzPct val="70000"/>
              <a:buFont typeface="Arial"/>
              <a:buChar char="▶︎"/>
              <a:defRPr sz="2000">
                <a:solidFill>
                  <a:srgbClr val="000000"/>
                </a:solidFill>
              </a:defRPr>
            </a:pPr>
            <a:r>
              <a:t>Ein einfaches System ist, die Datei mit „_v01“ (V wie Version plus laufende Nummer) zu benennen.</a:t>
            </a:r>
          </a:p>
          <a:p>
            <a:pPr marL="444500" marR="127000" indent="-317500" defTabSz="1300480">
              <a:spcBef>
                <a:spcPts val="1000"/>
              </a:spcBef>
              <a:buClr>
                <a:schemeClr val="accent5"/>
              </a:buClr>
              <a:buSzPct val="70000"/>
              <a:buFont typeface="Arial"/>
              <a:buChar char="▶︎"/>
              <a:defRPr sz="2000">
                <a:solidFill>
                  <a:srgbClr val="000000"/>
                </a:solidFill>
              </a:defRPr>
            </a:pPr>
            <a:r>
              <a:t>Wer richtig cool mit Versionierung arbeiten will, der nehme </a:t>
            </a:r>
            <a:r>
              <a:rPr u="sng">
                <a:solidFill>
                  <a:srgbClr val="0070C0"/>
                </a:solidFill>
                <a:uFill>
                  <a:solidFill>
                    <a:srgbClr val="0070C0"/>
                  </a:solidFill>
                </a:uFill>
                <a:hlinkClick r:id="rId3" invalidUrl="" action="" tgtFrame="" tooltip="" history="1" highlightClick="0" endSnd="0"/>
              </a:rPr>
              <a:t>git</a:t>
            </a:r>
          </a:p>
          <a:p>
            <a:pPr marL="444500" marR="127000" indent="-317500" defTabSz="1300480">
              <a:spcBef>
                <a:spcPts val="1000"/>
              </a:spcBef>
              <a:buClr>
                <a:schemeClr val="accent5"/>
              </a:buClr>
              <a:buSzPct val="70000"/>
              <a:buFont typeface="Arial"/>
              <a:buChar char="▶︎"/>
              <a:defRPr sz="2000">
                <a:solidFill>
                  <a:srgbClr val="000000"/>
                </a:solidFill>
              </a:defRPr>
            </a:pPr>
            <a:r>
              <a:t>Alle paar Minuten backupen bietet sich auch an…</a:t>
            </a:r>
          </a:p>
          <a:p>
            <a:pPr marL="444500" marR="127000" indent="-317500" defTabSz="1300480">
              <a:spcBef>
                <a:spcPts val="1000"/>
              </a:spcBef>
              <a:buClr>
                <a:schemeClr val="accent5"/>
              </a:buClr>
              <a:buSzPct val="70000"/>
              <a:buFont typeface="Arial"/>
              <a:buChar char="▶︎"/>
              <a:defRPr sz="2000">
                <a:solidFill>
                  <a:srgbClr val="000000"/>
                </a:solidFill>
              </a:defRPr>
            </a:pPr>
            <a:r>
              <a:t>Ein Backup sollte online liegen, eines auf einer externen Festplatte (Stick).</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0" name="Bild" descr="Bild"/>
          <p:cNvPicPr>
            <a:picLocks noChangeAspect="1"/>
          </p:cNvPicPr>
          <p:nvPr/>
        </p:nvPicPr>
        <p:blipFill>
          <a:blip r:embed="rId2">
            <a:extLst/>
          </a:blip>
          <a:stretch>
            <a:fillRect/>
          </a:stretch>
        </p:blipFill>
        <p:spPr>
          <a:xfrm>
            <a:off x="-12700" y="0"/>
            <a:ext cx="6502400" cy="9753600"/>
          </a:xfrm>
          <a:prstGeom prst="rect">
            <a:avLst/>
          </a:prstGeom>
          <a:ln w="12700">
            <a:miter lim="400000"/>
          </a:ln>
        </p:spPr>
      </p:pic>
      <p:sp>
        <p:nvSpPr>
          <p:cNvPr id="491" name="Gestern stand ich am Abgrund.…"/>
          <p:cNvSpPr txBox="1"/>
          <p:nvPr/>
        </p:nvSpPr>
        <p:spPr>
          <a:xfrm>
            <a:off x="6530368" y="4283361"/>
            <a:ext cx="5083198" cy="16413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127000" marR="127000" defTabSz="1300480">
              <a:spcBef>
                <a:spcPts val="1000"/>
              </a:spcBef>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Gestern stand ich am Abgrund.</a:t>
            </a:r>
          </a:p>
          <a:p>
            <a:pPr marL="127000" marR="127000" defTabSz="1300480">
              <a:spcBef>
                <a:spcPts val="1000"/>
              </a:spcBef>
              <a:defRPr sz="2800">
                <a:solidFill>
                  <a:schemeClr val="accent5">
                    <a:hueOff val="-326855"/>
                    <a:satOff val="32847"/>
                    <a:lumOff val="-6386"/>
                  </a:schemeClr>
                </a:solidFill>
                <a:latin typeface="Roboto Condensed Bold"/>
                <a:ea typeface="Roboto Condensed Bold"/>
                <a:cs typeface="Roboto Condensed Bold"/>
                <a:sym typeface="Roboto Condensed Bold"/>
              </a:defRPr>
            </a:pPr>
          </a:p>
          <a:p>
            <a:pPr marL="127000" marR="127000" defTabSz="1300480">
              <a:spcBef>
                <a:spcPts val="1000"/>
              </a:spcBef>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Heute bin ich einen Schritt weiter.</a:t>
            </a:r>
          </a:p>
        </p:txBody>
      </p:sp>
      <p:sp>
        <p:nvSpPr>
          <p:cNvPr id="492" name="https://unsplash.com/@nicholassampson"/>
          <p:cNvSpPr txBox="1"/>
          <p:nvPr/>
        </p:nvSpPr>
        <p:spPr>
          <a:xfrm>
            <a:off x="52506" y="9397189"/>
            <a:ext cx="2915045" cy="30286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1300480">
              <a:defRPr sz="1200">
                <a:solidFill>
                  <a:srgbClr val="FFFFFF"/>
                </a:solidFill>
                <a:latin typeface="Arial"/>
                <a:ea typeface="Arial"/>
                <a:cs typeface="Arial"/>
                <a:sym typeface="Arial"/>
              </a:defRPr>
            </a:lvl1pPr>
          </a:lstStyle>
          <a:p>
            <a:pPr/>
            <a:r>
              <a:t>https://unsplash.com/@nicholassampson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5" name="Hinweise"/>
          <p:cNvSpPr txBox="1"/>
          <p:nvPr>
            <p:ph type="body" idx="21"/>
          </p:nvPr>
        </p:nvSpPr>
        <p:spPr>
          <a:prstGeom prst="rect">
            <a:avLst/>
          </a:prstGeom>
        </p:spPr>
        <p:txBody>
          <a:bodyPr/>
          <a:lstStyle/>
          <a:p>
            <a:pPr/>
            <a:r>
              <a:t>Hinweise</a:t>
            </a:r>
          </a:p>
        </p:txBody>
      </p:sp>
      <p:sp>
        <p:nvSpPr>
          <p:cNvPr id="496"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Klassische Gliederung"/>
          <p:cNvSpPr txBox="1"/>
          <p:nvPr>
            <p:ph type="body" idx="21"/>
          </p:nvPr>
        </p:nvSpPr>
        <p:spPr>
          <a:prstGeom prst="rect">
            <a:avLst/>
          </a:prstGeom>
        </p:spPr>
        <p:txBody>
          <a:bodyPr/>
          <a:lstStyle/>
          <a:p>
            <a:pPr/>
            <a:r>
              <a:t>Klassische Gliederung</a:t>
            </a:r>
          </a:p>
        </p:txBody>
      </p:sp>
      <p:sp>
        <p:nvSpPr>
          <p:cNvPr id="302" name="Einleitung…"/>
          <p:cNvSpPr txBox="1"/>
          <p:nvPr>
            <p:ph type="body" idx="22"/>
          </p:nvPr>
        </p:nvSpPr>
        <p:spPr>
          <a:xfrm>
            <a:off x="282297" y="1905000"/>
            <a:ext cx="12248713" cy="7103427"/>
          </a:xfrm>
          <a:prstGeom prst="rect">
            <a:avLst/>
          </a:prstGeom>
        </p:spPr>
        <p:txBody>
          <a:bodyPr/>
          <a:lstStyle/>
          <a:p>
            <a:pPr marL="408940" marR="116839" indent="-292100" defTabSz="1196441">
              <a:spcBef>
                <a:spcPts val="900"/>
              </a:spcBef>
              <a:defRPr sz="1840"/>
            </a:pPr>
            <a:r>
              <a:t>Einleitung</a:t>
            </a:r>
          </a:p>
          <a:p>
            <a:pPr lvl="1" marL="712724" marR="116839" indent="-175260" defTabSz="1196441">
              <a:spcBef>
                <a:spcPts val="900"/>
              </a:spcBef>
              <a:buClr>
                <a:schemeClr val="accent5"/>
              </a:buClr>
              <a:buFont typeface="Arial"/>
              <a:buChar char="▶︎"/>
              <a:defRPr sz="1840"/>
            </a:pPr>
            <a:r>
              <a:t>Forschungsproblem, Forschungsfrage</a:t>
            </a:r>
          </a:p>
          <a:p>
            <a:pPr lvl="1" marL="712724" marR="116839" indent="-175260" defTabSz="1196441">
              <a:spcBef>
                <a:spcPts val="900"/>
              </a:spcBef>
              <a:buClr>
                <a:schemeClr val="accent5"/>
              </a:buClr>
              <a:buFont typeface="Arial"/>
              <a:buChar char="▶︎"/>
              <a:defRPr sz="1840"/>
            </a:pPr>
            <a:r>
              <a:t>Ggf. aktuelle oder persönliche Bezüge</a:t>
            </a:r>
          </a:p>
          <a:p>
            <a:pPr marL="408940" marR="116839" indent="-292100" defTabSz="1196441">
              <a:spcBef>
                <a:spcPts val="900"/>
              </a:spcBef>
              <a:defRPr sz="1840"/>
            </a:pPr>
            <a:r>
              <a:t>Theorie</a:t>
            </a:r>
          </a:p>
          <a:p>
            <a:pPr lvl="1" marL="712724" marR="116839" indent="-175260" defTabSz="1196441">
              <a:spcBef>
                <a:spcPts val="900"/>
              </a:spcBef>
              <a:buClr>
                <a:schemeClr val="accent5"/>
              </a:buClr>
              <a:buFont typeface="Arial"/>
              <a:buChar char="▶︎"/>
              <a:defRPr sz="1840"/>
            </a:pPr>
            <a:r>
              <a:t>Forschungsstand zu den Hypothesen</a:t>
            </a:r>
          </a:p>
          <a:p>
            <a:pPr lvl="1" marL="712724" marR="116839" indent="-175260" defTabSz="1196441">
              <a:spcBef>
                <a:spcPts val="900"/>
              </a:spcBef>
              <a:buClr>
                <a:schemeClr val="accent5"/>
              </a:buClr>
              <a:buFont typeface="Arial"/>
              <a:buChar char="▶︎"/>
              <a:defRPr sz="1840"/>
            </a:pPr>
            <a:r>
              <a:t>Darstellung von Theorie, Belegen (Forschungsbefunden) und Ihrer Bewertung</a:t>
            </a:r>
          </a:p>
          <a:p>
            <a:pPr marL="408940" marR="116839" indent="-292100" defTabSz="1196441">
              <a:spcBef>
                <a:spcPts val="900"/>
              </a:spcBef>
              <a:defRPr sz="1840"/>
            </a:pPr>
            <a:r>
              <a:t>Methoden</a:t>
            </a:r>
          </a:p>
          <a:p>
            <a:pPr lvl="1" marL="712724" marR="116839" indent="-175260" defTabSz="1196441">
              <a:spcBef>
                <a:spcPts val="900"/>
              </a:spcBef>
              <a:buClr>
                <a:schemeClr val="accent5"/>
              </a:buClr>
              <a:buFont typeface="Arial"/>
              <a:buChar char="▶︎"/>
              <a:defRPr sz="1840"/>
            </a:pPr>
            <a:r>
              <a:t>Forschungsdesign</a:t>
            </a:r>
          </a:p>
          <a:p>
            <a:pPr lvl="1" marL="712724" marR="116839" indent="-175260" defTabSz="1196441">
              <a:spcBef>
                <a:spcPts val="900"/>
              </a:spcBef>
              <a:buClr>
                <a:schemeClr val="accent5"/>
              </a:buClr>
              <a:buFont typeface="Arial"/>
              <a:buChar char="▶︎"/>
              <a:defRPr sz="1840"/>
            </a:pPr>
            <a:r>
              <a:t>Datenerhebung</a:t>
            </a:r>
          </a:p>
          <a:p>
            <a:pPr lvl="1" marL="712724" marR="116839" indent="-175260" defTabSz="1196441">
              <a:spcBef>
                <a:spcPts val="900"/>
              </a:spcBef>
              <a:buClr>
                <a:schemeClr val="accent5"/>
              </a:buClr>
              <a:buFont typeface="Arial"/>
              <a:buChar char="▶︎"/>
              <a:defRPr sz="1840"/>
            </a:pPr>
            <a:r>
              <a:t>Datenauswertung</a:t>
            </a:r>
          </a:p>
          <a:p>
            <a:pPr marL="408940" marR="116839" indent="-292100" defTabSz="1196441">
              <a:spcBef>
                <a:spcPts val="900"/>
              </a:spcBef>
              <a:defRPr sz="1840"/>
            </a:pPr>
            <a:r>
              <a:t>Ergebnisse</a:t>
            </a:r>
          </a:p>
          <a:p>
            <a:pPr lvl="1" marL="712724" marR="116839" indent="-175260" defTabSz="1196441">
              <a:spcBef>
                <a:spcPts val="900"/>
              </a:spcBef>
              <a:buClr>
                <a:schemeClr val="accent5"/>
              </a:buClr>
              <a:buFont typeface="Arial"/>
              <a:buChar char="▶︎"/>
              <a:defRPr sz="1840"/>
            </a:pPr>
            <a:r>
              <a:t>deskriptive Ergebnisse</a:t>
            </a:r>
          </a:p>
          <a:p>
            <a:pPr lvl="1" marL="712724" marR="116839" indent="-175260" defTabSz="1196441">
              <a:spcBef>
                <a:spcPts val="900"/>
              </a:spcBef>
              <a:buClr>
                <a:schemeClr val="accent5"/>
              </a:buClr>
              <a:buFont typeface="Arial"/>
              <a:buChar char="▶︎"/>
              <a:defRPr sz="1840"/>
            </a:pPr>
            <a:r>
              <a:t>Modellierung und Inferenzstatistik</a:t>
            </a:r>
          </a:p>
          <a:p>
            <a:pPr lvl="1" marL="712724" marR="116839" indent="-175260" defTabSz="1196441">
              <a:spcBef>
                <a:spcPts val="900"/>
              </a:spcBef>
              <a:buClr>
                <a:schemeClr val="accent5"/>
              </a:buClr>
              <a:buFont typeface="Arial"/>
              <a:buChar char="▶︎"/>
              <a:defRPr sz="1840"/>
            </a:pPr>
            <a:r>
              <a:t>explorative (sonstige) Befunde</a:t>
            </a:r>
          </a:p>
          <a:p>
            <a:pPr marL="408940" marR="116839" indent="-292100" defTabSz="1196441">
              <a:spcBef>
                <a:spcPts val="900"/>
              </a:spcBef>
              <a:defRPr sz="1840"/>
            </a:pPr>
            <a:r>
              <a:t>Diskussion</a:t>
            </a:r>
          </a:p>
          <a:p>
            <a:pPr lvl="1" marL="712724" marR="116839" indent="-175260" defTabSz="1196441">
              <a:spcBef>
                <a:spcPts val="900"/>
              </a:spcBef>
              <a:buClr>
                <a:schemeClr val="accent5"/>
              </a:buClr>
              <a:buFont typeface="Arial"/>
              <a:buChar char="▶︎"/>
              <a:defRPr sz="1840"/>
            </a:pPr>
            <a:r>
              <a:t>Interpretation</a:t>
            </a:r>
          </a:p>
          <a:p>
            <a:pPr lvl="1" marL="712724" marR="116839" indent="-175260" defTabSz="1196441">
              <a:spcBef>
                <a:spcPts val="900"/>
              </a:spcBef>
              <a:buClr>
                <a:schemeClr val="accent5"/>
              </a:buClr>
              <a:buFont typeface="Arial"/>
              <a:buChar char="▶︎"/>
              <a:defRPr sz="1840"/>
            </a:pPr>
            <a:r>
              <a:t>Kritische Auseinandersetzung mit der Arbeit</a:t>
            </a:r>
          </a:p>
          <a:p>
            <a:pPr lvl="1" marL="712724" marR="116839" indent="-175260" defTabSz="1196441">
              <a:spcBef>
                <a:spcPts val="900"/>
              </a:spcBef>
              <a:buClr>
                <a:schemeClr val="accent5"/>
              </a:buClr>
              <a:buFont typeface="Arial"/>
              <a:buChar char="▶︎"/>
              <a:defRPr sz="1840"/>
            </a:pPr>
            <a:r>
              <a:t>Ausblick, Transfer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Gliederungsvorschlag"/>
          <p:cNvSpPr txBox="1"/>
          <p:nvPr>
            <p:ph type="body" idx="21"/>
          </p:nvPr>
        </p:nvSpPr>
        <p:spPr>
          <a:prstGeom prst="rect">
            <a:avLst/>
          </a:prstGeom>
        </p:spPr>
        <p:txBody>
          <a:bodyPr/>
          <a:lstStyle/>
          <a:p>
            <a:pPr/>
            <a:r>
              <a:t>Gliederungsvorschlag</a:t>
            </a:r>
          </a:p>
        </p:txBody>
      </p:sp>
      <p:sp>
        <p:nvSpPr>
          <p:cNvPr id="306" name="Titelblatt…"/>
          <p:cNvSpPr txBox="1"/>
          <p:nvPr>
            <p:ph type="body" idx="22"/>
          </p:nvPr>
        </p:nvSpPr>
        <p:spPr>
          <a:prstGeom prst="rect">
            <a:avLst/>
          </a:prstGeom>
        </p:spPr>
        <p:txBody>
          <a:bodyPr/>
          <a:lstStyle/>
          <a:p>
            <a:pPr marL="508000" indent="-381000">
              <a:buClrTx/>
              <a:buSzPct val="100000"/>
              <a:buFontTx/>
              <a:buAutoNum type="arabicPeriod" startAt="1"/>
            </a:pPr>
            <a:r>
              <a:t>Titelblatt </a:t>
            </a:r>
          </a:p>
          <a:p>
            <a:pPr marL="508000" indent="-381000">
              <a:buClrTx/>
              <a:buSzPct val="100000"/>
              <a:buFontTx/>
              <a:buAutoNum type="arabicPeriod" startAt="1"/>
            </a:pPr>
            <a:r>
              <a:t>ggf. Sperrvermerk </a:t>
            </a:r>
          </a:p>
          <a:p>
            <a:pPr marL="508000" indent="-381000">
              <a:buClrTx/>
              <a:buSzPct val="100000"/>
              <a:buFontTx/>
              <a:buAutoNum type="arabicPeriod" startAt="1"/>
            </a:pPr>
            <a:r>
              <a:t>Abstract </a:t>
            </a:r>
          </a:p>
          <a:p>
            <a:pPr marL="508000" indent="-381000">
              <a:buClrTx/>
              <a:buSzPct val="100000"/>
              <a:buFontTx/>
              <a:buAutoNum type="arabicPeriod" startAt="1"/>
            </a:pPr>
            <a:r>
              <a:t>Abbildungs- und Tabellenverzeichnis </a:t>
            </a:r>
          </a:p>
          <a:p>
            <a:pPr marL="508000" indent="-381000">
              <a:buClrTx/>
              <a:buSzPct val="100000"/>
              <a:buFontTx/>
              <a:buAutoNum type="arabicPeriod" startAt="1"/>
            </a:pPr>
            <a:r>
              <a:t>Inhaltsverzeichnis </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Einführung*</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Theorie*</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Methoden *</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Ergebnisse* </a:t>
            </a:r>
          </a:p>
          <a:p>
            <a:pPr marL="508000" indent="-381000">
              <a:buClrTx/>
              <a:buSzPct val="100000"/>
              <a:buFontTx/>
              <a:buAutoNum type="arabicPeriod" startAt="1"/>
              <a:defRPr>
                <a:latin typeface="Roboto Condensed Bold"/>
                <a:ea typeface="Roboto Condensed Bold"/>
                <a:cs typeface="Roboto Condensed Bold"/>
                <a:sym typeface="Roboto Condensed Bold"/>
              </a:defRPr>
            </a:pPr>
            <a:r>
              <a:t>Diskussion*</a:t>
            </a:r>
          </a:p>
          <a:p>
            <a:pPr marL="508000" indent="-381000">
              <a:buClrTx/>
              <a:buSzPct val="100000"/>
              <a:buFontTx/>
              <a:buAutoNum type="arabicPeriod" startAt="1"/>
            </a:pPr>
            <a:r>
              <a:t>Literaturverzeichnis</a:t>
            </a:r>
          </a:p>
          <a:p>
            <a:pPr marL="508000" indent="-381000">
              <a:buClrTx/>
              <a:buSzPct val="100000"/>
              <a:buFontTx/>
              <a:buAutoNum type="arabicPeriod" startAt="1"/>
            </a:pPr>
            <a:r>
              <a:t>ggf. Anhang</a:t>
            </a:r>
          </a:p>
          <a:p>
            <a:pPr marL="508000" indent="-381000">
              <a:buClrTx/>
              <a:buSzPct val="100000"/>
              <a:buFontTx/>
              <a:buAutoNum type="arabicPeriod" startAt="1"/>
            </a:pPr>
            <a:r>
              <a:t>Ehrenwörtliche Erklärung</a:t>
            </a:r>
          </a:p>
        </p:txBody>
      </p:sp>
      <p:sp>
        <p:nvSpPr>
          <p:cNvPr id="307" name="*Hauptteil"/>
          <p:cNvSpPr txBox="1"/>
          <p:nvPr/>
        </p:nvSpPr>
        <p:spPr>
          <a:xfrm>
            <a:off x="346795" y="9107977"/>
            <a:ext cx="1085166"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a:latin typeface="Roboto Condensed Bold"/>
                <a:ea typeface="Roboto Condensed Bold"/>
                <a:cs typeface="Roboto Condensed Bold"/>
                <a:sym typeface="Roboto Condensed Bold"/>
              </a:defRPr>
            </a:lvl1pPr>
          </a:lstStyle>
          <a:p>
            <a:pPr/>
            <a:r>
              <a:t>*Hauptteil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Wie groß soll der Text-Anteil von … in der Seminararbeit sein?"/>
          <p:cNvSpPr txBox="1"/>
          <p:nvPr>
            <p:ph type="body" idx="21"/>
          </p:nvPr>
        </p:nvSpPr>
        <p:spPr>
          <a:prstGeom prst="rect">
            <a:avLst/>
          </a:prstGeom>
        </p:spPr>
        <p:txBody>
          <a:bodyPr/>
          <a:lstStyle>
            <a:lvl1pPr marL="107950" marR="107950" indent="107950" defTabSz="1105408">
              <a:defRPr sz="5270"/>
            </a:lvl1pPr>
          </a:lstStyle>
          <a:p>
            <a:pPr/>
            <a:r>
              <a:t>Wie groß soll der Text-Anteil von … in der Seminararbeit sein?</a:t>
            </a:r>
          </a:p>
        </p:txBody>
      </p:sp>
      <p:sp>
        <p:nvSpPr>
          <p:cNvPr id="311" name="Die Angaben zum Umfang der Arbeit beziehen sich auf den Hauptteil, d. h. ohne Deckblatt, Verzeichnisse, Anhang o. Ä (nur Einleitung bis Ende der Diskussion).…"/>
          <p:cNvSpPr txBox="1"/>
          <p:nvPr>
            <p:ph type="body" idx="22"/>
          </p:nvPr>
        </p:nvSpPr>
        <p:spPr>
          <a:prstGeom prst="rect">
            <a:avLst/>
          </a:prstGeom>
        </p:spPr>
        <p:txBody>
          <a:bodyPr/>
          <a:lstStyle/>
          <a:p>
            <a:pPr/>
            <a:r>
              <a:t>Die Angaben zum Umfang der Arbeit beziehen sich auf den </a:t>
            </a:r>
            <a:r>
              <a:rPr>
                <a:latin typeface="Roboto Condensed Bold"/>
                <a:ea typeface="Roboto Condensed Bold"/>
                <a:cs typeface="Roboto Condensed Bold"/>
                <a:sym typeface="Roboto Condensed Bold"/>
              </a:rPr>
              <a:t>Hauptteil</a:t>
            </a:r>
            <a:r>
              <a:t>, d. h. ohne Deckblatt, Verzeichnisse, Anhang o. Ä (nur Einleitung bis Ende der Diskussion).</a:t>
            </a:r>
          </a:p>
          <a:p>
            <a:pPr/>
            <a:r>
              <a:t>Auf eine Textseite passen ca. 300 Wörter.</a:t>
            </a:r>
          </a:p>
        </p:txBody>
      </p:sp>
      <p:sp>
        <p:nvSpPr>
          <p:cNvPr id="312" name="40%- 60%"/>
          <p:cNvSpPr/>
          <p:nvPr/>
        </p:nvSpPr>
        <p:spPr>
          <a:xfrm>
            <a:off x="401412" y="3165138"/>
            <a:ext cx="1806224" cy="1806224"/>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defTabSz="1300480">
              <a:defRPr sz="3400"/>
            </a:pPr>
            <a:r>
              <a:t>40%-</a:t>
            </a:r>
            <a:br/>
            <a:r>
              <a:t>60%</a:t>
            </a:r>
          </a:p>
        </p:txBody>
      </p:sp>
      <p:sp>
        <p:nvSpPr>
          <p:cNvPr id="313" name="10%"/>
          <p:cNvSpPr/>
          <p:nvPr/>
        </p:nvSpPr>
        <p:spPr>
          <a:xfrm>
            <a:off x="401412" y="5082706"/>
            <a:ext cx="1806224" cy="716696"/>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defTabSz="1300480">
              <a:defRPr sz="3400"/>
            </a:lvl1pPr>
          </a:lstStyle>
          <a:p>
            <a:pPr/>
            <a:r>
              <a:t>10%</a:t>
            </a:r>
          </a:p>
        </p:txBody>
      </p:sp>
      <p:sp>
        <p:nvSpPr>
          <p:cNvPr id="314" name="10%- 30%"/>
          <p:cNvSpPr/>
          <p:nvPr/>
        </p:nvSpPr>
        <p:spPr>
          <a:xfrm>
            <a:off x="401412" y="5910746"/>
            <a:ext cx="1806224" cy="1568281"/>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defTabSz="1300480">
              <a:defRPr sz="3400"/>
            </a:pPr>
            <a:r>
              <a:t>10%-</a:t>
            </a:r>
            <a:br/>
            <a:r>
              <a:t>30%</a:t>
            </a:r>
          </a:p>
        </p:txBody>
      </p:sp>
      <p:sp>
        <p:nvSpPr>
          <p:cNvPr id="315" name="10%- 30%"/>
          <p:cNvSpPr/>
          <p:nvPr/>
        </p:nvSpPr>
        <p:spPr>
          <a:xfrm>
            <a:off x="401412" y="7590371"/>
            <a:ext cx="1806224" cy="153646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defTabSz="1300480">
              <a:defRPr sz="3400"/>
            </a:pPr>
            <a:r>
              <a:t>10%-</a:t>
            </a:r>
            <a:br/>
            <a:r>
              <a:t>30%</a:t>
            </a:r>
          </a:p>
        </p:txBody>
      </p:sp>
      <p:sp>
        <p:nvSpPr>
          <p:cNvPr id="316" name="Einleitung und Theorie"/>
          <p:cNvSpPr/>
          <p:nvPr/>
        </p:nvSpPr>
        <p:spPr>
          <a:xfrm>
            <a:off x="2792457" y="3844475"/>
            <a:ext cx="2592547"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defTabSz="1300480">
              <a:defRPr sz="2200"/>
            </a:lvl1pPr>
          </a:lstStyle>
          <a:p>
            <a:pPr/>
            <a:r>
              <a:t>Einleitung und Theorie</a:t>
            </a:r>
          </a:p>
        </p:txBody>
      </p:sp>
      <p:sp>
        <p:nvSpPr>
          <p:cNvPr id="317" name="Methode"/>
          <p:cNvSpPr/>
          <p:nvPr/>
        </p:nvSpPr>
        <p:spPr>
          <a:xfrm>
            <a:off x="2792457" y="5128700"/>
            <a:ext cx="1111781"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defTabSz="1300480">
              <a:defRPr sz="2200"/>
            </a:lvl1pPr>
          </a:lstStyle>
          <a:p>
            <a:pPr/>
            <a:r>
              <a:t>Methode</a:t>
            </a:r>
          </a:p>
        </p:txBody>
      </p:sp>
      <p:sp>
        <p:nvSpPr>
          <p:cNvPr id="318" name="Ergebnisse"/>
          <p:cNvSpPr/>
          <p:nvPr/>
        </p:nvSpPr>
        <p:spPr>
          <a:xfrm>
            <a:off x="2792457" y="6362647"/>
            <a:ext cx="1354756"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defTabSz="1300480">
              <a:defRPr sz="2200"/>
            </a:lvl1pPr>
          </a:lstStyle>
          <a:p>
            <a:pPr/>
            <a:r>
              <a:t>Ergebnisse</a:t>
            </a:r>
          </a:p>
        </p:txBody>
      </p:sp>
      <p:sp>
        <p:nvSpPr>
          <p:cNvPr id="319" name="Diskussion"/>
          <p:cNvSpPr/>
          <p:nvPr/>
        </p:nvSpPr>
        <p:spPr>
          <a:xfrm>
            <a:off x="2792457" y="8026366"/>
            <a:ext cx="1348480"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lvl1pPr defTabSz="1300480">
              <a:defRPr sz="2200"/>
            </a:lvl1pPr>
          </a:lstStyle>
          <a:p>
            <a:pPr/>
            <a:r>
              <a:t>Diskussion</a:t>
            </a:r>
          </a:p>
        </p:txBody>
      </p:sp>
      <p:sp>
        <p:nvSpPr>
          <p:cNvPr id="320" name="Die Einleitung ist kurz zu halten (ca. 1 Seite).…"/>
          <p:cNvSpPr/>
          <p:nvPr/>
        </p:nvSpPr>
        <p:spPr>
          <a:xfrm>
            <a:off x="7362230" y="3444425"/>
            <a:ext cx="5062365" cy="532604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9250" indent="-349250" defTabSz="1300480">
              <a:spcBef>
                <a:spcPts val="800"/>
              </a:spcBef>
              <a:buClr>
                <a:schemeClr val="accent5"/>
              </a:buClr>
              <a:buSzPct val="70000"/>
              <a:buFont typeface="Arial"/>
              <a:buChar char="▶︎"/>
              <a:defRPr sz="2200"/>
            </a:pPr>
            <a:r>
              <a:t>Die Einleitung ist </a:t>
            </a:r>
            <a:r>
              <a:rPr i="1"/>
              <a:t>kurz</a:t>
            </a:r>
            <a:r>
              <a:t> zu halten (ca. 1 Seite).</a:t>
            </a:r>
          </a:p>
          <a:p>
            <a:pPr marL="349250" indent="-349250" defTabSz="1300480">
              <a:spcBef>
                <a:spcPts val="800"/>
              </a:spcBef>
              <a:buClr>
                <a:schemeClr val="accent5"/>
              </a:buClr>
              <a:buSzPct val="70000"/>
              <a:buFont typeface="Arial"/>
              <a:buChar char="▶︎"/>
              <a:defRPr sz="2200"/>
            </a:pPr>
            <a:r>
              <a:t>Die Anteile sind </a:t>
            </a:r>
            <a:r>
              <a:rPr i="1"/>
              <a:t>Richtwerte</a:t>
            </a:r>
            <a:r>
              <a:t>; im Einzelfall können die Anteile schwanken.</a:t>
            </a:r>
          </a:p>
          <a:p>
            <a:pPr marL="349250" indent="-349250" defTabSz="1300480">
              <a:spcBef>
                <a:spcPts val="800"/>
              </a:spcBef>
              <a:buClr>
                <a:schemeClr val="accent5"/>
              </a:buClr>
              <a:buSzPct val="70000"/>
              <a:buFont typeface="Arial"/>
              <a:buChar char="▶︎"/>
              <a:defRPr sz="2200"/>
            </a:pPr>
            <a:r>
              <a:t>Verwendet man ungewöhnliche oder wenig standardisierte Methoden, so wird der Methodenteil </a:t>
            </a:r>
            <a:r>
              <a:rPr i="1"/>
              <a:t>umfangreicher</a:t>
            </a:r>
            <a:r>
              <a:t>.</a:t>
            </a:r>
          </a:p>
          <a:p>
            <a:pPr marL="349250" indent="-349250" defTabSz="1300480">
              <a:spcBef>
                <a:spcPts val="800"/>
              </a:spcBef>
              <a:buClr>
                <a:schemeClr val="accent5"/>
              </a:buClr>
              <a:buSzPct val="70000"/>
              <a:buFont typeface="Arial"/>
              <a:buChar char="▶︎"/>
              <a:defRPr sz="2200"/>
            </a:pPr>
            <a:r>
              <a:t>In einer nicht-empirischen Arbeit kann im Methodenteil höchstens die Literaturrecherche-Strategie erläutert werden.</a:t>
            </a:r>
          </a:p>
          <a:p>
            <a:pPr marL="349250" indent="-349250" defTabSz="1300480">
              <a:spcBef>
                <a:spcPts val="800"/>
              </a:spcBef>
              <a:buClr>
                <a:schemeClr val="accent5"/>
              </a:buClr>
              <a:buSzPct val="70000"/>
              <a:buFont typeface="Arial"/>
              <a:buChar char="▶︎"/>
              <a:defRPr sz="2200"/>
            </a:pPr>
            <a:r>
              <a:t>Im Methodenteil sollten i. A. keine Analyseverfahren erläutert werden, sofern diese (dem avisierten Auditorium) allgemein bekannt sind.</a:t>
            </a:r>
          </a:p>
        </p:txBody>
      </p:sp>
      <p:sp>
        <p:nvSpPr>
          <p:cNvPr id="321" name="Dreieck"/>
          <p:cNvSpPr/>
          <p:nvPr/>
        </p:nvSpPr>
        <p:spPr>
          <a:xfrm rot="5400000">
            <a:off x="3547776" y="5786222"/>
            <a:ext cx="5909538" cy="6424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defTabSz="1300480">
              <a:defRPr sz="34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4" name="Forschungsfrage als Leitstern"/>
          <p:cNvSpPr txBox="1"/>
          <p:nvPr>
            <p:ph type="body" idx="21"/>
          </p:nvPr>
        </p:nvSpPr>
        <p:spPr>
          <a:prstGeom prst="rect">
            <a:avLst/>
          </a:prstGeom>
        </p:spPr>
        <p:txBody>
          <a:bodyPr/>
          <a:lstStyle/>
          <a:p>
            <a:pPr/>
            <a:r>
              <a:t>Forschungsfrage als Leitstern</a:t>
            </a:r>
          </a:p>
        </p:txBody>
      </p:sp>
      <p:sp>
        <p:nvSpPr>
          <p:cNvPr id="325" name="Kreis"/>
          <p:cNvSpPr/>
          <p:nvPr/>
        </p:nvSpPr>
        <p:spPr>
          <a:xfrm>
            <a:off x="3165188" y="2836316"/>
            <a:ext cx="6010707" cy="6010707"/>
          </a:xfrm>
          <a:prstGeom prst="ellipse">
            <a:avLst/>
          </a:prstGeom>
          <a:solidFill>
            <a:schemeClr val="accent6"/>
          </a:solidFill>
          <a:ln w="12700">
            <a:solidFill>
              <a:schemeClr val="accent1"/>
            </a:solidFill>
            <a:bevel/>
          </a:ln>
        </p:spPr>
        <p:txBody>
          <a:bodyPr lIns="65023" tIns="65023" rIns="65023" bIns="65023" anchor="ctr"/>
          <a:lstStyle/>
          <a:p>
            <a:pPr>
              <a:defRPr sz="3000">
                <a:latin typeface="Arial"/>
                <a:ea typeface="Arial"/>
                <a:cs typeface="Arial"/>
                <a:sym typeface="Arial"/>
              </a:defRPr>
            </a:pPr>
          </a:p>
        </p:txBody>
      </p:sp>
      <p:sp>
        <p:nvSpPr>
          <p:cNvPr id="326" name="Kreis"/>
          <p:cNvSpPr/>
          <p:nvPr/>
        </p:nvSpPr>
        <p:spPr>
          <a:xfrm>
            <a:off x="3552949" y="2836316"/>
            <a:ext cx="6010707" cy="6010707"/>
          </a:xfrm>
          <a:prstGeom prst="ellipse">
            <a:avLst/>
          </a:prstGeom>
          <a:solidFill>
            <a:schemeClr val="accent5">
              <a:alpha val="49648"/>
            </a:schemeClr>
          </a:solidFill>
          <a:ln w="12700">
            <a:solidFill>
              <a:schemeClr val="accent1"/>
            </a:solidFill>
            <a:bevel/>
          </a:ln>
        </p:spPr>
        <p:txBody>
          <a:bodyPr lIns="65023" tIns="65023" rIns="65023" bIns="65023" anchor="ctr"/>
          <a:lstStyle/>
          <a:p>
            <a:pPr>
              <a:defRPr sz="3000">
                <a:latin typeface="Arial"/>
                <a:ea typeface="Arial"/>
                <a:cs typeface="Arial"/>
                <a:sym typeface="Arial"/>
              </a:defRPr>
            </a:pPr>
          </a:p>
        </p:txBody>
      </p:sp>
      <p:sp>
        <p:nvSpPr>
          <p:cNvPr id="327" name="Theorieteil"/>
          <p:cNvSpPr txBox="1"/>
          <p:nvPr/>
        </p:nvSpPr>
        <p:spPr>
          <a:xfrm>
            <a:off x="9294168" y="1964619"/>
            <a:ext cx="1741721" cy="574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000">
                <a:solidFill>
                  <a:srgbClr val="000000"/>
                </a:solidFill>
              </a:defRPr>
            </a:lvl1pPr>
          </a:lstStyle>
          <a:p>
            <a:pPr/>
            <a:r>
              <a:t>Theorieteil</a:t>
            </a:r>
          </a:p>
        </p:txBody>
      </p:sp>
      <p:sp>
        <p:nvSpPr>
          <p:cNvPr id="328" name="Forschungsfrage"/>
          <p:cNvSpPr txBox="1"/>
          <p:nvPr/>
        </p:nvSpPr>
        <p:spPr>
          <a:xfrm>
            <a:off x="838029" y="1964619"/>
            <a:ext cx="2670037" cy="574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000">
                <a:solidFill>
                  <a:srgbClr val="000000"/>
                </a:solidFill>
              </a:defRPr>
            </a:lvl1pPr>
          </a:lstStyle>
          <a:p>
            <a:pPr/>
            <a:r>
              <a:t>Forschungsfrage</a:t>
            </a:r>
          </a:p>
        </p:txBody>
      </p:sp>
      <p:sp>
        <p:nvSpPr>
          <p:cNvPr id="329" name="Linie"/>
          <p:cNvSpPr/>
          <p:nvPr/>
        </p:nvSpPr>
        <p:spPr>
          <a:xfrm flipV="1">
            <a:off x="9081155" y="2584821"/>
            <a:ext cx="1270001" cy="1941582"/>
          </a:xfrm>
          <a:prstGeom prst="line">
            <a:avLst/>
          </a:prstGeom>
          <a:ln w="12700">
            <a:solidFill>
              <a:srgbClr val="A22A1A"/>
            </a:solidFill>
            <a:bevel/>
          </a:ln>
          <a:effectLst>
            <a:outerShdw sx="100000" sy="100000" kx="0" ky="0" algn="b" rotWithShape="0" blurRad="25400" dist="12700" dir="5400000">
              <a:srgbClr val="000000">
                <a:alpha val="38000"/>
              </a:srgbClr>
            </a:outerShdw>
          </a:effectLst>
        </p:spPr>
        <p:txBody>
          <a:bodyPr lIns="65023" tIns="65023" rIns="65023" bIns="65023"/>
          <a:lstStyle/>
          <a:p>
            <a:pPr defTabSz="457200">
              <a:defRPr sz="1400">
                <a:solidFill>
                  <a:srgbClr val="000000"/>
                </a:solidFill>
                <a:latin typeface="Helvetica"/>
                <a:ea typeface="Helvetica"/>
                <a:cs typeface="Helvetica"/>
                <a:sym typeface="Helvetica"/>
              </a:defRPr>
            </a:pPr>
          </a:p>
        </p:txBody>
      </p:sp>
      <p:sp>
        <p:nvSpPr>
          <p:cNvPr id="330" name="Linie"/>
          <p:cNvSpPr/>
          <p:nvPr/>
        </p:nvSpPr>
        <p:spPr>
          <a:xfrm flipH="1" flipV="1">
            <a:off x="2635072" y="2585641"/>
            <a:ext cx="1034834" cy="1939941"/>
          </a:xfrm>
          <a:prstGeom prst="line">
            <a:avLst/>
          </a:prstGeom>
          <a:ln w="12700">
            <a:solidFill>
              <a:srgbClr val="469A8B"/>
            </a:solidFill>
            <a:bevel/>
          </a:ln>
          <a:effectLst>
            <a:outerShdw sx="100000" sy="100000" kx="0" ky="0" algn="b" rotWithShape="0" blurRad="25400" dist="12700" dir="5400000">
              <a:srgbClr val="000000">
                <a:alpha val="38000"/>
              </a:srgbClr>
            </a:outerShdw>
          </a:effectLst>
        </p:spPr>
        <p:txBody>
          <a:bodyPr lIns="65023" tIns="65023" rIns="65023" bIns="65023"/>
          <a:lstStyle/>
          <a:p>
            <a:pPr defTabSz="457200">
              <a:defRPr sz="1400">
                <a:solidFill>
                  <a:srgbClr val="000000"/>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Titelseite"/>
          <p:cNvSpPr txBox="1"/>
          <p:nvPr>
            <p:ph type="body" idx="21"/>
          </p:nvPr>
        </p:nvSpPr>
        <p:spPr>
          <a:prstGeom prst="rect">
            <a:avLst/>
          </a:prstGeom>
        </p:spPr>
        <p:txBody>
          <a:bodyPr/>
          <a:lstStyle/>
          <a:p>
            <a:pPr/>
            <a:r>
              <a:t>Titelseite</a:t>
            </a:r>
          </a:p>
        </p:txBody>
      </p:sp>
      <p:sp>
        <p:nvSpPr>
          <p:cNvPr id="334" name="Das Titelblatt beinhaltet ……"/>
          <p:cNvSpPr txBox="1"/>
          <p:nvPr>
            <p:ph type="body" idx="22"/>
          </p:nvPr>
        </p:nvSpPr>
        <p:spPr>
          <a:prstGeom prst="rect">
            <a:avLst/>
          </a:prstGeom>
        </p:spPr>
        <p:txBody>
          <a:bodyPr/>
          <a:lstStyle/>
          <a:p>
            <a:pPr marL="105410" marR="105410" indent="0" defTabSz="1079398">
              <a:spcBef>
                <a:spcPts val="800"/>
              </a:spcBef>
              <a:buClrTx/>
              <a:buSzTx/>
              <a:buFontTx/>
              <a:buNone/>
              <a:defRPr sz="1660"/>
            </a:pPr>
            <a:r>
              <a:t>Das Titelblatt beinhaltet …</a:t>
            </a:r>
          </a:p>
          <a:p>
            <a:pPr marL="368934" marR="105410" indent="-263525" defTabSz="1079398">
              <a:spcBef>
                <a:spcPts val="800"/>
              </a:spcBef>
              <a:defRPr sz="1660"/>
            </a:pPr>
          </a:p>
          <a:p>
            <a:pPr marL="368934" marR="105410" indent="-263525" defTabSz="1079398">
              <a:spcBef>
                <a:spcPts val="800"/>
              </a:spcBef>
              <a:defRPr sz="1660"/>
            </a:pPr>
            <a:r>
              <a:t>den Titel der Arbeit, </a:t>
            </a:r>
          </a:p>
          <a:p>
            <a:pPr marL="368934" marR="105410" indent="-263525" defTabSz="1079398">
              <a:spcBef>
                <a:spcPts val="800"/>
              </a:spcBef>
              <a:defRPr sz="1660"/>
            </a:pPr>
            <a:r>
              <a:t>den Namen der Hochschule </a:t>
            </a:r>
          </a:p>
          <a:p>
            <a:pPr marL="368934" marR="105410" indent="-263525" defTabSz="1079398">
              <a:spcBef>
                <a:spcPts val="800"/>
              </a:spcBef>
              <a:defRPr sz="1660"/>
            </a:pPr>
            <a:r>
              <a:t>und des Studiengangs, </a:t>
            </a:r>
          </a:p>
          <a:p>
            <a:pPr marL="368934" marR="105410" indent="-263525" defTabSz="1079398">
              <a:spcBef>
                <a:spcPts val="800"/>
              </a:spcBef>
              <a:defRPr sz="1660"/>
            </a:pPr>
            <a:r>
              <a:t>bei einer Seminararbeit den Namen des Dozenten </a:t>
            </a:r>
          </a:p>
          <a:p>
            <a:pPr marL="368934" marR="105410" indent="-263525" defTabSz="1079398">
              <a:spcBef>
                <a:spcPts val="800"/>
              </a:spcBef>
              <a:defRPr sz="1660"/>
            </a:pPr>
            <a:r>
              <a:t>und der Lehrveranstaltung, </a:t>
            </a:r>
          </a:p>
          <a:p>
            <a:pPr marL="368934" marR="105410" indent="-263525" defTabSz="1079398">
              <a:spcBef>
                <a:spcPts val="800"/>
              </a:spcBef>
              <a:defRPr sz="1660"/>
            </a:pPr>
            <a:r>
              <a:t>bei einer Abschlussarbeit den Namen des Erstgutachters,</a:t>
            </a:r>
          </a:p>
          <a:p>
            <a:pPr marL="368934" marR="105410" indent="-263525" defTabSz="1079398">
              <a:spcBef>
                <a:spcPts val="800"/>
              </a:spcBef>
              <a:defRPr sz="1660"/>
            </a:pPr>
            <a:r>
              <a:t>Name, </a:t>
            </a:r>
          </a:p>
          <a:p>
            <a:pPr marL="368934" marR="105410" indent="-263525" defTabSz="1079398">
              <a:spcBef>
                <a:spcPts val="800"/>
              </a:spcBef>
              <a:defRPr sz="1660"/>
            </a:pPr>
            <a:r>
              <a:t>Matrikelnummer und </a:t>
            </a:r>
          </a:p>
          <a:p>
            <a:pPr marL="368934" marR="105410" indent="-263525" defTabSz="1079398">
              <a:spcBef>
                <a:spcPts val="800"/>
              </a:spcBef>
              <a:defRPr sz="1660"/>
            </a:pPr>
            <a:r>
              <a:t>Semesterzahl des Studierenden </a:t>
            </a:r>
          </a:p>
          <a:p>
            <a:pPr marL="368934" marR="105410" indent="-263525" defTabSz="1079398">
              <a:spcBef>
                <a:spcPts val="800"/>
              </a:spcBef>
              <a:defRPr sz="1660"/>
            </a:pPr>
            <a:r>
              <a:t>Die Anzahl der Wörter des Hauptteils</a:t>
            </a:r>
          </a:p>
          <a:p>
            <a:pPr marL="368934" marR="105410" indent="-263525" defTabSz="1079398">
              <a:spcBef>
                <a:spcPts val="800"/>
              </a:spcBef>
              <a:defRPr sz="1660"/>
            </a:pPr>
            <a:r>
              <a:t>sowie das Datum der Abgabe. </a:t>
            </a:r>
          </a:p>
          <a:p>
            <a:pPr marL="368934" marR="105410" indent="-263525" defTabSz="1079398">
              <a:spcBef>
                <a:spcPts val="800"/>
              </a:spcBef>
              <a:defRPr sz="1660"/>
            </a:pPr>
          </a:p>
          <a:p>
            <a:pPr marL="368934" marR="105410" indent="-263525" defTabSz="1079398">
              <a:spcBef>
                <a:spcPts val="800"/>
              </a:spcBef>
              <a:defRPr sz="1660"/>
            </a:pPr>
          </a:p>
          <a:p>
            <a:pPr marL="368934" marR="105410" indent="-263525" defTabSz="1079398">
              <a:spcBef>
                <a:spcPts val="800"/>
              </a:spcBef>
              <a:defRPr sz="1660"/>
            </a:pPr>
            <a:r>
              <a:t>Der Titel ist das Wichtigste; stellen Sie ihn in den Fokus: groß, zentral platziert mit Platz außen herum; das Zweitwichtigste ist Ihr Name. Stellen Sie alles andere in den Hintergrund.</a:t>
            </a:r>
          </a:p>
        </p:txBody>
      </p:sp>
      <p:grpSp>
        <p:nvGrpSpPr>
          <p:cNvPr id="337" name="Bild"/>
          <p:cNvGrpSpPr/>
          <p:nvPr/>
        </p:nvGrpSpPr>
        <p:grpSpPr>
          <a:xfrm>
            <a:off x="998078" y="2445827"/>
            <a:ext cx="4327772" cy="6472795"/>
            <a:chOff x="0" y="0"/>
            <a:chExt cx="4327771" cy="6472794"/>
          </a:xfrm>
        </p:grpSpPr>
        <p:pic>
          <p:nvPicPr>
            <p:cNvPr id="336" name="Bild" descr="Bild"/>
            <p:cNvPicPr>
              <a:picLocks noChangeAspect="1"/>
            </p:cNvPicPr>
            <p:nvPr/>
          </p:nvPicPr>
          <p:blipFill>
            <a:blip r:embed="rId2">
              <a:extLst/>
            </a:blip>
            <a:srcRect l="7557" t="5259" r="7557" b="5259"/>
            <a:stretch>
              <a:fillRect/>
            </a:stretch>
          </p:blipFill>
          <p:spPr>
            <a:xfrm>
              <a:off x="215899" y="139700"/>
              <a:ext cx="3895973" cy="5913995"/>
            </a:xfrm>
            <a:prstGeom prst="rect">
              <a:avLst/>
            </a:prstGeom>
            <a:ln>
              <a:noFill/>
            </a:ln>
            <a:effectLst/>
          </p:spPr>
        </p:pic>
        <p:pic>
          <p:nvPicPr>
            <p:cNvPr id="335" name="Bild" descr="Bild"/>
            <p:cNvPicPr>
              <a:picLocks noChangeAspect="0"/>
            </p:cNvPicPr>
            <p:nvPr/>
          </p:nvPicPr>
          <p:blipFill>
            <a:blip r:embed="rId3">
              <a:extLst/>
            </a:blip>
            <a:stretch>
              <a:fillRect/>
            </a:stretch>
          </p:blipFill>
          <p:spPr>
            <a:xfrm>
              <a:off x="-1" y="0"/>
              <a:ext cx="4327773" cy="6472795"/>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 name="Abstract"/>
          <p:cNvSpPr txBox="1"/>
          <p:nvPr>
            <p:ph type="body" idx="21"/>
          </p:nvPr>
        </p:nvSpPr>
        <p:spPr>
          <a:prstGeom prst="rect">
            <a:avLst/>
          </a:prstGeom>
        </p:spPr>
        <p:txBody>
          <a:bodyPr/>
          <a:lstStyle/>
          <a:p>
            <a:pPr/>
            <a:r>
              <a:t>Abstract</a:t>
            </a:r>
          </a:p>
        </p:txBody>
      </p:sp>
      <p:sp>
        <p:nvSpPr>
          <p:cNvPr id="341" name="Ihr Arbeit soll einen Abstract aufweisen.…"/>
          <p:cNvSpPr txBox="1"/>
          <p:nvPr>
            <p:ph type="body" idx="22"/>
          </p:nvPr>
        </p:nvSpPr>
        <p:spPr>
          <a:prstGeom prst="rect">
            <a:avLst/>
          </a:prstGeom>
        </p:spPr>
        <p:txBody>
          <a:bodyPr/>
          <a:lstStyle/>
          <a:p>
            <a:pPr/>
            <a:r>
              <a:t>Ihr Arbeit soll einen Abstract aufweisen.</a:t>
            </a:r>
          </a:p>
          <a:p>
            <a:pPr/>
            <a:r>
              <a:t>Der Abstract ist eine stark verkürzte, prägnante und wertfreie Darstellung der wissenschaftlichen Arbeit .</a:t>
            </a:r>
          </a:p>
          <a:p>
            <a:pPr/>
            <a:r>
              <a:t>Der Umfang beträgt ca. 150 bis 250 Wörter.</a:t>
            </a:r>
          </a:p>
          <a:p>
            <a:pPr/>
            <a:r>
              <a:t>Der Abstract steht zu Beginn der Arbeit (nach dem Deckblatt).</a:t>
            </a:r>
          </a:p>
          <a:p>
            <a:pPr/>
            <a:r>
              <a:t>Der Abstract erscheint nicht in der Gliederung.</a:t>
            </a:r>
          </a:p>
          <a:p>
            <a:pPr/>
            <a:r>
              <a:t>die bedeutsamsten Informationen aller Einzelabschnitte werden so knapp wie möglich, jedoch klar und verständlich dargestellt:</a:t>
            </a:r>
          </a:p>
          <a:p>
            <a:pPr lvl="1" marL="774700" indent="-190500">
              <a:buClr>
                <a:schemeClr val="accent5"/>
              </a:buClr>
              <a:buFont typeface="Arial"/>
              <a:buChar char="▶︎"/>
            </a:pPr>
            <a:r>
              <a:t>Forschungsfrage</a:t>
            </a:r>
          </a:p>
          <a:p>
            <a:pPr lvl="1" marL="774700" indent="-190500">
              <a:buClr>
                <a:schemeClr val="accent5"/>
              </a:buClr>
              <a:buFont typeface="Arial"/>
              <a:buChar char="▶︎"/>
            </a:pPr>
            <a:r>
              <a:t>Theorie</a:t>
            </a:r>
          </a:p>
          <a:p>
            <a:pPr lvl="1" marL="774700" indent="-190500">
              <a:buClr>
                <a:schemeClr val="accent5"/>
              </a:buClr>
              <a:buFont typeface="Arial"/>
              <a:buChar char="▶︎"/>
            </a:pPr>
            <a:r>
              <a:t>Hypothesen</a:t>
            </a:r>
          </a:p>
          <a:p>
            <a:pPr lvl="1" marL="774700" indent="-190500">
              <a:buClr>
                <a:schemeClr val="accent5"/>
              </a:buClr>
              <a:buFont typeface="Arial"/>
              <a:buChar char="▶︎"/>
            </a:pPr>
            <a:r>
              <a:t>Stichprobe</a:t>
            </a:r>
          </a:p>
          <a:p>
            <a:pPr lvl="1" marL="774700" indent="-190500">
              <a:buClr>
                <a:schemeClr val="accent5"/>
              </a:buClr>
              <a:buFont typeface="Arial"/>
              <a:buChar char="▶︎"/>
            </a:pPr>
            <a:r>
              <a:t>Design</a:t>
            </a:r>
          </a:p>
          <a:p>
            <a:pPr lvl="1" marL="774700" indent="-190500">
              <a:buClr>
                <a:schemeClr val="accent5"/>
              </a:buClr>
              <a:buFont typeface="Arial"/>
              <a:buChar char="▶︎"/>
            </a:pPr>
            <a:r>
              <a:t>Auswertung/Ergebnisse</a:t>
            </a:r>
          </a:p>
          <a:p>
            <a:pPr lvl="1" marL="774700" indent="-190500">
              <a:buClr>
                <a:schemeClr val="accent5"/>
              </a:buClr>
              <a:buFont typeface="Arial"/>
              <a:buChar char="▶︎"/>
            </a:pPr>
            <a:r>
              <a:t>Diskussion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