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127000" indent="0" algn="l" defTabSz="130048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66A2"/>
        </a:solidFill>
        <a:effectLst/>
        <a:uFillTx/>
        <a:latin typeface="Roboto Condensed Bold"/>
        <a:ea typeface="Roboto Condensed Bold"/>
        <a:cs typeface="Roboto Condensed Bold"/>
        <a:sym typeface="Roboto Condensed Bold"/>
      </a:defRPr>
    </a:lvl1pPr>
    <a:lvl2pPr marL="0" marR="127000" indent="0" algn="l" defTabSz="130048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66A2"/>
        </a:solidFill>
        <a:effectLst/>
        <a:uFillTx/>
        <a:latin typeface="Roboto Condensed Bold"/>
        <a:ea typeface="Roboto Condensed Bold"/>
        <a:cs typeface="Roboto Condensed Bold"/>
        <a:sym typeface="Roboto Condensed Bold"/>
      </a:defRPr>
    </a:lvl2pPr>
    <a:lvl3pPr marL="0" marR="127000" indent="0" algn="l" defTabSz="130048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66A2"/>
        </a:solidFill>
        <a:effectLst/>
        <a:uFillTx/>
        <a:latin typeface="Roboto Condensed Bold"/>
        <a:ea typeface="Roboto Condensed Bold"/>
        <a:cs typeface="Roboto Condensed Bold"/>
        <a:sym typeface="Roboto Condensed Bold"/>
      </a:defRPr>
    </a:lvl3pPr>
    <a:lvl4pPr marL="0" marR="127000" indent="0" algn="l" defTabSz="130048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66A2"/>
        </a:solidFill>
        <a:effectLst/>
        <a:uFillTx/>
        <a:latin typeface="Roboto Condensed Bold"/>
        <a:ea typeface="Roboto Condensed Bold"/>
        <a:cs typeface="Roboto Condensed Bold"/>
        <a:sym typeface="Roboto Condensed Bold"/>
      </a:defRPr>
    </a:lvl4pPr>
    <a:lvl5pPr marL="0" marR="127000" indent="0" algn="l" defTabSz="130048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66A2"/>
        </a:solidFill>
        <a:effectLst/>
        <a:uFillTx/>
        <a:latin typeface="Roboto Condensed Bold"/>
        <a:ea typeface="Roboto Condensed Bold"/>
        <a:cs typeface="Roboto Condensed Bold"/>
        <a:sym typeface="Roboto Condensed Bold"/>
      </a:defRPr>
    </a:lvl5pPr>
    <a:lvl6pPr marL="0" marR="127000" indent="0" algn="l" defTabSz="130048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66A2"/>
        </a:solidFill>
        <a:effectLst/>
        <a:uFillTx/>
        <a:latin typeface="Roboto Condensed Bold"/>
        <a:ea typeface="Roboto Condensed Bold"/>
        <a:cs typeface="Roboto Condensed Bold"/>
        <a:sym typeface="Roboto Condensed Bold"/>
      </a:defRPr>
    </a:lvl6pPr>
    <a:lvl7pPr marL="0" marR="127000" indent="0" algn="l" defTabSz="130048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66A2"/>
        </a:solidFill>
        <a:effectLst/>
        <a:uFillTx/>
        <a:latin typeface="Roboto Condensed Bold"/>
        <a:ea typeface="Roboto Condensed Bold"/>
        <a:cs typeface="Roboto Condensed Bold"/>
        <a:sym typeface="Roboto Condensed Bold"/>
      </a:defRPr>
    </a:lvl7pPr>
    <a:lvl8pPr marL="0" marR="127000" indent="0" algn="l" defTabSz="130048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66A2"/>
        </a:solidFill>
        <a:effectLst/>
        <a:uFillTx/>
        <a:latin typeface="Roboto Condensed Bold"/>
        <a:ea typeface="Roboto Condensed Bold"/>
        <a:cs typeface="Roboto Condensed Bold"/>
        <a:sym typeface="Roboto Condensed Bold"/>
      </a:defRPr>
    </a:lvl8pPr>
    <a:lvl9pPr marL="0" marR="127000" indent="0" algn="l" defTabSz="130048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66A2"/>
        </a:solidFill>
        <a:effectLst/>
        <a:uFillTx/>
        <a:latin typeface="Roboto Condensed Bold"/>
        <a:ea typeface="Roboto Condensed Bold"/>
        <a:cs typeface="Roboto Condensed Bold"/>
        <a:sym typeface="Roboto Condensed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6D9"/>
          </a:solidFill>
        </a:fill>
      </a:tcStyle>
    </a:wholeTbl>
    <a:band2H>
      <a:tcTxStyle b="def" i="def"/>
      <a:tcStyle>
        <a:tcBdr/>
        <a:fill>
          <a:solidFill>
            <a:srgbClr val="EBECED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CACA"/>
          </a:solidFill>
        </a:fill>
      </a:tcStyle>
    </a:wholeTbl>
    <a:band2H>
      <a:tcTxStyle b="def" i="def"/>
      <a:tcStyle>
        <a:tcBdr/>
        <a:fill>
          <a:solidFill>
            <a:srgbClr val="F0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EBCB"/>
          </a:solidFill>
        </a:fill>
      </a:tcStyle>
    </a:wholeTbl>
    <a:band2H>
      <a:tcTxStyle b="def" i="def"/>
      <a:tcStyle>
        <a:tcBdr/>
        <a:fill>
          <a:solidFill>
            <a:srgbClr val="F2F5E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62626"/>
              </a:solidFill>
              <a:prstDash val="solid"/>
              <a:round/>
            </a:ln>
          </a:top>
          <a:bottom>
            <a:ln w="25400" cap="flat">
              <a:solidFill>
                <a:srgbClr val="26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62626"/>
              </a:solidFill>
              <a:prstDash val="solid"/>
              <a:round/>
            </a:ln>
          </a:top>
          <a:bottom>
            <a:ln w="25400" cap="flat">
              <a:solidFill>
                <a:srgbClr val="26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62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62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62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262626"/>
      </a:tcTxStyle>
      <a:tcStyle>
        <a:tcBdr>
          <a:left>
            <a:ln w="12700" cap="flat">
              <a:solidFill>
                <a:srgbClr val="262626"/>
              </a:solidFill>
              <a:prstDash val="solid"/>
              <a:round/>
            </a:ln>
          </a:left>
          <a:right>
            <a:ln w="12700" cap="flat">
              <a:solidFill>
                <a:srgbClr val="262626"/>
              </a:solidFill>
              <a:prstDash val="solid"/>
              <a:round/>
            </a:ln>
          </a:right>
          <a:top>
            <a:ln w="12700" cap="flat">
              <a:solidFill>
                <a:srgbClr val="262626"/>
              </a:solidFill>
              <a:prstDash val="solid"/>
              <a:round/>
            </a:ln>
          </a:top>
          <a:bottom>
            <a:ln w="12700" cap="flat">
              <a:solidFill>
                <a:srgbClr val="262626"/>
              </a:solidFill>
              <a:prstDash val="solid"/>
              <a:round/>
            </a:ln>
          </a:bottom>
          <a:insideH>
            <a:ln w="12700" cap="flat">
              <a:solidFill>
                <a:srgbClr val="262626"/>
              </a:solidFill>
              <a:prstDash val="solid"/>
              <a:round/>
            </a:ln>
          </a:insideH>
          <a:insideV>
            <a:ln w="12700" cap="flat">
              <a:solidFill>
                <a:srgbClr val="262626"/>
              </a:solidFill>
              <a:prstDash val="solid"/>
              <a:round/>
            </a:ln>
          </a:insideV>
        </a:tcBdr>
        <a:fill>
          <a:solidFill>
            <a:srgbClr val="262626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262626"/>
      </a:tcTxStyle>
      <a:tcStyle>
        <a:tcBdr>
          <a:left>
            <a:ln w="12700" cap="flat">
              <a:solidFill>
                <a:srgbClr val="262626"/>
              </a:solidFill>
              <a:prstDash val="solid"/>
              <a:round/>
            </a:ln>
          </a:left>
          <a:right>
            <a:ln w="12700" cap="flat">
              <a:solidFill>
                <a:srgbClr val="262626"/>
              </a:solidFill>
              <a:prstDash val="solid"/>
              <a:round/>
            </a:ln>
          </a:right>
          <a:top>
            <a:ln w="12700" cap="flat">
              <a:solidFill>
                <a:srgbClr val="262626"/>
              </a:solidFill>
              <a:prstDash val="solid"/>
              <a:round/>
            </a:ln>
          </a:top>
          <a:bottom>
            <a:ln w="12700" cap="flat">
              <a:solidFill>
                <a:srgbClr val="262626"/>
              </a:solidFill>
              <a:prstDash val="solid"/>
              <a:round/>
            </a:ln>
          </a:bottom>
          <a:insideH>
            <a:ln w="12700" cap="flat">
              <a:solidFill>
                <a:srgbClr val="262626"/>
              </a:solidFill>
              <a:prstDash val="solid"/>
              <a:round/>
            </a:ln>
          </a:insideH>
          <a:insideV>
            <a:ln w="12700" cap="flat">
              <a:solidFill>
                <a:srgbClr val="262626"/>
              </a:solidFill>
              <a:prstDash val="solid"/>
              <a:round/>
            </a:ln>
          </a:insideV>
        </a:tcBdr>
        <a:fill>
          <a:solidFill>
            <a:srgbClr val="262626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262626"/>
      </a:tcTxStyle>
      <a:tcStyle>
        <a:tcBdr>
          <a:left>
            <a:ln w="12700" cap="flat">
              <a:solidFill>
                <a:srgbClr val="262626"/>
              </a:solidFill>
              <a:prstDash val="solid"/>
              <a:round/>
            </a:ln>
          </a:left>
          <a:right>
            <a:ln w="12700" cap="flat">
              <a:solidFill>
                <a:srgbClr val="262626"/>
              </a:solidFill>
              <a:prstDash val="solid"/>
              <a:round/>
            </a:ln>
          </a:right>
          <a:top>
            <a:ln w="50800" cap="flat">
              <a:solidFill>
                <a:srgbClr val="262626"/>
              </a:solidFill>
              <a:prstDash val="solid"/>
              <a:round/>
            </a:ln>
          </a:top>
          <a:bottom>
            <a:ln w="12700" cap="flat">
              <a:solidFill>
                <a:srgbClr val="262626"/>
              </a:solidFill>
              <a:prstDash val="solid"/>
              <a:round/>
            </a:ln>
          </a:bottom>
          <a:insideH>
            <a:ln w="12700" cap="flat">
              <a:solidFill>
                <a:srgbClr val="262626"/>
              </a:solidFill>
              <a:prstDash val="solid"/>
              <a:round/>
            </a:ln>
          </a:insideH>
          <a:insideV>
            <a:ln w="12700" cap="flat">
              <a:solidFill>
                <a:srgbClr val="26262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262626"/>
      </a:tcTxStyle>
      <a:tcStyle>
        <a:tcBdr>
          <a:left>
            <a:ln w="12700" cap="flat">
              <a:solidFill>
                <a:srgbClr val="262626"/>
              </a:solidFill>
              <a:prstDash val="solid"/>
              <a:round/>
            </a:ln>
          </a:left>
          <a:right>
            <a:ln w="12700" cap="flat">
              <a:solidFill>
                <a:srgbClr val="262626"/>
              </a:solidFill>
              <a:prstDash val="solid"/>
              <a:round/>
            </a:ln>
          </a:right>
          <a:top>
            <a:ln w="12700" cap="flat">
              <a:solidFill>
                <a:srgbClr val="262626"/>
              </a:solidFill>
              <a:prstDash val="solid"/>
              <a:round/>
            </a:ln>
          </a:top>
          <a:bottom>
            <a:ln w="25400" cap="flat">
              <a:solidFill>
                <a:srgbClr val="262626"/>
              </a:solidFill>
              <a:prstDash val="solid"/>
              <a:round/>
            </a:ln>
          </a:bottom>
          <a:insideH>
            <a:ln w="12700" cap="flat">
              <a:solidFill>
                <a:srgbClr val="262626"/>
              </a:solidFill>
              <a:prstDash val="solid"/>
              <a:round/>
            </a:ln>
          </a:insideH>
          <a:insideV>
            <a:ln w="12700" cap="flat">
              <a:solidFill>
                <a:srgbClr val="26262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1_Titelfolie-hs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text"/>
          <p:cNvSpPr txBox="1"/>
          <p:nvPr>
            <p:ph type="title"/>
          </p:nvPr>
        </p:nvSpPr>
        <p:spPr>
          <a:xfrm>
            <a:off x="894078" y="3287926"/>
            <a:ext cx="11216643" cy="2483000"/>
          </a:xfrm>
          <a:prstGeom prst="rect">
            <a:avLst/>
          </a:prstGeom>
        </p:spPr>
        <p:txBody>
          <a:bodyPr lIns="48766" tIns="48766" rIns="48766" bIns="48766">
            <a:normAutofit fontScale="100000" lnSpcReduction="0"/>
          </a:bodyPr>
          <a:lstStyle>
            <a:lvl1pPr algn="r">
              <a:lnSpc>
                <a:spcPct val="100000"/>
              </a:lnSpc>
              <a:spcBef>
                <a:spcPts val="1000"/>
              </a:spcBef>
              <a:defRPr sz="8400">
                <a:solidFill>
                  <a:schemeClr val="accent5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14" name="Textebene 1…"/>
          <p:cNvSpPr txBox="1"/>
          <p:nvPr>
            <p:ph type="body" sz="quarter" idx="1"/>
          </p:nvPr>
        </p:nvSpPr>
        <p:spPr>
          <a:xfrm>
            <a:off x="894078" y="5821124"/>
            <a:ext cx="11216643" cy="1533762"/>
          </a:xfrm>
          <a:prstGeom prst="rect">
            <a:avLst/>
          </a:prstGeom>
        </p:spPr>
        <p:txBody>
          <a:bodyPr/>
          <a:lstStyle>
            <a:lvl1pPr marL="0" indent="127000" algn="r">
              <a:lnSpc>
                <a:spcPct val="90000"/>
              </a:lnSpc>
              <a:spcBef>
                <a:spcPts val="1400"/>
              </a:spcBef>
              <a:buClrTx/>
              <a:buSzTx/>
              <a:buFontTx/>
              <a:buNone/>
              <a:defRPr sz="3500">
                <a:solidFill>
                  <a:schemeClr val="accent6"/>
                </a:solidFill>
              </a:defRPr>
            </a:lvl1pPr>
            <a:lvl2pPr marL="0" indent="127000" algn="r">
              <a:lnSpc>
                <a:spcPct val="90000"/>
              </a:lnSpc>
              <a:spcBef>
                <a:spcPts val="1400"/>
              </a:spcBef>
              <a:buClrTx/>
              <a:buSzTx/>
              <a:buFontTx/>
              <a:buNone/>
              <a:defRPr sz="3500">
                <a:solidFill>
                  <a:schemeClr val="accent6"/>
                </a:solidFill>
              </a:defRPr>
            </a:lvl2pPr>
            <a:lvl3pPr marL="0" indent="127000" algn="r">
              <a:lnSpc>
                <a:spcPct val="90000"/>
              </a:lnSpc>
              <a:spcBef>
                <a:spcPts val="1400"/>
              </a:spcBef>
              <a:buClrTx/>
              <a:buSzTx/>
              <a:buFontTx/>
              <a:buNone/>
              <a:defRPr sz="3500">
                <a:solidFill>
                  <a:schemeClr val="accent6"/>
                </a:solidFill>
              </a:defRPr>
            </a:lvl3pPr>
            <a:lvl4pPr marL="0" indent="127000" algn="r">
              <a:lnSpc>
                <a:spcPct val="90000"/>
              </a:lnSpc>
              <a:spcBef>
                <a:spcPts val="1400"/>
              </a:spcBef>
              <a:buClrTx/>
              <a:buSzTx/>
              <a:buFontTx/>
              <a:buNone/>
              <a:defRPr sz="3500">
                <a:solidFill>
                  <a:schemeClr val="accent6"/>
                </a:solidFill>
              </a:defRPr>
            </a:lvl4pPr>
            <a:lvl5pPr marL="0" indent="127000" algn="r">
              <a:lnSpc>
                <a:spcPct val="90000"/>
              </a:lnSpc>
              <a:spcBef>
                <a:spcPts val="1400"/>
              </a:spcBef>
              <a:buClrTx/>
              <a:buSzTx/>
              <a:buFontTx/>
              <a:buNone/>
              <a:defRPr sz="3500">
                <a:solidFill>
                  <a:schemeClr val="accent6"/>
                </a:solidFill>
              </a:defRP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Rechteck 6"/>
          <p:cNvSpPr/>
          <p:nvPr/>
        </p:nvSpPr>
        <p:spPr>
          <a:xfrm>
            <a:off x="-1" y="1219199"/>
            <a:ext cx="13004802" cy="1333396"/>
          </a:xfrm>
          <a:prstGeom prst="rect">
            <a:avLst/>
          </a:prstGeom>
          <a:solidFill>
            <a:srgbClr val="0066A2"/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algn="ctr"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Roboto Condensed Regular"/>
              </a:defRPr>
            </a:pPr>
          </a:p>
        </p:txBody>
      </p:sp>
      <p:pic>
        <p:nvPicPr>
          <p:cNvPr id="16" name="Grafik 7" descr="Grafik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048" y="1611397"/>
            <a:ext cx="1836002" cy="57819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extfeld 8"/>
          <p:cNvSpPr txBox="1"/>
          <p:nvPr/>
        </p:nvSpPr>
        <p:spPr>
          <a:xfrm>
            <a:off x="2689702" y="1680273"/>
            <a:ext cx="9947254" cy="440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algn="r">
              <a:defRPr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a</a:t>
            </a:r>
            <a:r>
              <a:rPr>
                <a:latin typeface="Open Sans Regular"/>
                <a:ea typeface="Open Sans Regular"/>
                <a:cs typeface="Open Sans Regular"/>
                <a:sym typeface="Open Sans Regular"/>
              </a:rPr>
              <a:t>ngewandte </a:t>
            </a:r>
            <a:r>
              <a:t>w</a:t>
            </a:r>
            <a:r>
              <a:rPr>
                <a:latin typeface="Open Sans Regular"/>
                <a:ea typeface="Open Sans Regular"/>
                <a:cs typeface="Open Sans Regular"/>
                <a:sym typeface="Open Sans Regular"/>
              </a:rPr>
              <a:t>irtschafts- und </a:t>
            </a:r>
            <a:r>
              <a:t>m</a:t>
            </a:r>
            <a:r>
              <a:rPr>
                <a:latin typeface="Open Sans Regular"/>
                <a:ea typeface="Open Sans Regular"/>
                <a:cs typeface="Open Sans Regular"/>
                <a:sym typeface="Open Sans Regular"/>
              </a:rPr>
              <a:t>edienpsychologie</a:t>
            </a:r>
          </a:p>
        </p:txBody>
      </p:sp>
      <p:pic>
        <p:nvPicPr>
          <p:cNvPr id="18" name="Grafik 11" descr="Grafik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54249" y="8879478"/>
            <a:ext cx="1630035" cy="704468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Foliennummer"/>
          <p:cNvSpPr txBox="1"/>
          <p:nvPr>
            <p:ph type="sldNum" sz="quarter" idx="2"/>
          </p:nvPr>
        </p:nvSpPr>
        <p:spPr>
          <a:xfrm>
            <a:off x="8978149" y="7829717"/>
            <a:ext cx="341960" cy="339182"/>
          </a:xfrm>
          <a:prstGeom prst="rect">
            <a:avLst/>
          </a:prstGeom>
        </p:spPr>
        <p:txBody>
          <a:bodyPr lIns="48766" tIns="48766" rIns="48766" bIns="48766" anchor="ctr"/>
          <a:lstStyle>
            <a:lvl1pPr defTabSz="1300480"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Übung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ebene 1…"/>
          <p:cNvSpPr txBox="1"/>
          <p:nvPr>
            <p:ph type="body" sz="quarter" idx="1" hasCustomPrompt="1"/>
          </p:nvPr>
        </p:nvSpPr>
        <p:spPr>
          <a:xfrm>
            <a:off x="1616352" y="-18728"/>
            <a:ext cx="11392536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0" name="Foliennummer"/>
          <p:cNvSpPr txBox="1"/>
          <p:nvPr>
            <p:ph type="sldNum" sz="quarter" idx="2"/>
          </p:nvPr>
        </p:nvSpPr>
        <p:spPr>
          <a:xfrm>
            <a:off x="12624744" y="9144000"/>
            <a:ext cx="340515" cy="32743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1_leer_invertiert">
    <p:bg>
      <p:bgPr>
        <a:solidFill>
          <a:srgbClr val="0066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oliennummer"/>
          <p:cNvSpPr txBox="1"/>
          <p:nvPr>
            <p:ph type="sldNum" sz="quarter" idx="2"/>
          </p:nvPr>
        </p:nvSpPr>
        <p:spPr>
          <a:xfrm>
            <a:off x="12484052" y="9137650"/>
            <a:ext cx="340515" cy="32743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2_Nur_Titel_invertiert">
    <p:bg>
      <p:bgPr>
        <a:solidFill>
          <a:srgbClr val="0066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FFFFFF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5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 marR="0" algn="ctr" defTabSz="914400">
              <a:spcBef>
                <a:spcPts val="0"/>
              </a:spcBef>
              <a:defRPr sz="2400">
                <a:solidFill>
                  <a:srgbClr val="262626"/>
                </a:solidFill>
                <a:latin typeface="+mn-lt"/>
                <a:ea typeface="+mn-ea"/>
                <a:cs typeface="+mn-cs"/>
                <a:sym typeface="Roboto Condensed Regular"/>
              </a:defRPr>
            </a:pPr>
          </a:p>
        </p:txBody>
      </p:sp>
      <p:sp>
        <p:nvSpPr>
          <p:cNvPr id="116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3_Titel_zwei_Häl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4" name="Textebene…"/>
          <p:cNvSpPr txBox="1"/>
          <p:nvPr>
            <p:ph type="body" sz="half" idx="21" hasCustomPrompt="1"/>
          </p:nvPr>
        </p:nvSpPr>
        <p:spPr>
          <a:xfrm>
            <a:off x="279551" y="1905000"/>
            <a:ext cx="5764615" cy="6350000"/>
          </a:xfrm>
          <a:prstGeom prst="rect">
            <a:avLst/>
          </a:prstGeom>
        </p:spPr>
        <p:txBody>
          <a:bodyPr lIns="63500" tIns="63500" rIns="63500" bIns="63500"/>
          <a:lstStyle>
            <a:lvl1pPr marL="0" marR="0" indent="127000" defTabSz="457200">
              <a:spcBef>
                <a:spcPts val="1200"/>
              </a:spcBef>
              <a:buClrTx/>
              <a:buSzTx/>
              <a:buFontTx/>
              <a:buNone/>
              <a:defRPr sz="2400"/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125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 marR="0" algn="ctr" defTabSz="914400">
              <a:spcBef>
                <a:spcPts val="0"/>
              </a:spcBef>
              <a:defRPr sz="2400">
                <a:solidFill>
                  <a:srgbClr val="262626"/>
                </a:solidFill>
                <a:latin typeface="+mn-lt"/>
                <a:ea typeface="+mn-ea"/>
                <a:cs typeface="+mn-cs"/>
                <a:sym typeface="Roboto Condensed Regular"/>
              </a:defRPr>
            </a:pPr>
          </a:p>
        </p:txBody>
      </p:sp>
      <p:sp>
        <p:nvSpPr>
          <p:cNvPr id="126" name="Textebene 1…"/>
          <p:cNvSpPr txBox="1"/>
          <p:nvPr>
            <p:ph type="body" sz="half" idx="22"/>
          </p:nvPr>
        </p:nvSpPr>
        <p:spPr>
          <a:xfrm>
            <a:off x="6690359" y="1905000"/>
            <a:ext cx="6044167" cy="6350000"/>
          </a:xfrm>
          <a:prstGeom prst="rect">
            <a:avLst/>
          </a:prstGeom>
        </p:spPr>
        <p:txBody>
          <a:bodyPr lIns="63500" tIns="63500" rIns="63500" bIns="63500"/>
          <a:lstStyle/>
          <a:p>
            <a:pPr marL="0" indent="127000">
              <a:buClrTx/>
              <a:buSzTx/>
              <a:buFontTx/>
              <a:buNone/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</a:p>
        </p:txBody>
      </p:sp>
      <p:sp>
        <p:nvSpPr>
          <p:cNvPr id="127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text"/>
          <p:cNvSpPr txBox="1"/>
          <p:nvPr>
            <p:ph type="title"/>
          </p:nvPr>
        </p:nvSpPr>
        <p:spPr>
          <a:xfrm>
            <a:off x="650238" y="4758266"/>
            <a:ext cx="11704324" cy="240679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r">
              <a:defRPr sz="8400">
                <a:solidFill>
                  <a:schemeClr val="accent5"/>
                </a:solidFill>
              </a:defRPr>
            </a:lvl1pPr>
          </a:lstStyle>
          <a:p>
            <a:pPr/>
            <a:r>
              <a:t>Titeltext</a:t>
            </a:r>
          </a:p>
        </p:txBody>
      </p:sp>
      <p:sp>
        <p:nvSpPr>
          <p:cNvPr id="27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Textebene 1"/>
          <p:cNvSpPr txBox="1"/>
          <p:nvPr>
            <p:ph type="body" idx="21" hasCustomPrompt="1"/>
          </p:nvPr>
        </p:nvSpPr>
        <p:spPr>
          <a:xfrm>
            <a:off x="282297" y="1905000"/>
            <a:ext cx="12248713" cy="6350000"/>
          </a:xfrm>
          <a:prstGeom prst="rect">
            <a:avLst/>
          </a:prstGeom>
        </p:spPr>
        <p:txBody>
          <a:bodyPr lIns="63500" tIns="63500" rIns="63500" bIns="63500"/>
          <a:lstStyle>
            <a:lvl1pPr>
              <a:defRPr>
                <a:latin typeface="Roboto Condensed Bold"/>
                <a:ea typeface="Roboto Condensed Bold"/>
                <a:cs typeface="Roboto Condensed Bold"/>
                <a:sym typeface="Roboto Condensed Bold"/>
              </a:defRPr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36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 marR="0" algn="ctr" defTabSz="914400">
              <a:spcBef>
                <a:spcPts val="0"/>
              </a:spcBef>
              <a:defRPr sz="2400">
                <a:solidFill>
                  <a:srgbClr val="262626"/>
                </a:solidFill>
                <a:latin typeface="+mn-lt"/>
                <a:ea typeface="+mn-ea"/>
                <a:cs typeface="+mn-cs"/>
                <a:sym typeface="Roboto Condensed Regular"/>
              </a:defRPr>
            </a:pPr>
          </a:p>
        </p:txBody>
      </p:sp>
      <p:sp>
        <p:nvSpPr>
          <p:cNvPr id="37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Titel_Untertitelund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Textebene 1"/>
          <p:cNvSpPr txBox="1"/>
          <p:nvPr>
            <p:ph type="body" idx="21" hasCustomPrompt="1"/>
          </p:nvPr>
        </p:nvSpPr>
        <p:spPr>
          <a:xfrm>
            <a:off x="310912" y="1905000"/>
            <a:ext cx="12382976" cy="6350000"/>
          </a:xfrm>
          <a:prstGeom prst="rect">
            <a:avLst/>
          </a:prstGeom>
        </p:spPr>
        <p:txBody>
          <a:bodyPr lIns="63500" tIns="63500" rIns="63500" bIns="63500"/>
          <a:lstStyle>
            <a:lvl1pPr>
              <a:defRPr>
                <a:latin typeface="Roboto Condensed Bold"/>
                <a:ea typeface="Roboto Condensed Bold"/>
                <a:cs typeface="Roboto Condensed Bold"/>
                <a:sym typeface="Roboto Condensed Bold"/>
              </a:defRPr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46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 marR="0" algn="ctr" defTabSz="914400">
              <a:spcBef>
                <a:spcPts val="0"/>
              </a:spcBef>
              <a:defRPr sz="2400">
                <a:solidFill>
                  <a:srgbClr val="262626"/>
                </a:solidFill>
                <a:latin typeface="+mn-lt"/>
                <a:ea typeface="+mn-ea"/>
                <a:cs typeface="+mn-cs"/>
                <a:sym typeface="Roboto Condensed Regular"/>
              </a:defRPr>
            </a:pPr>
          </a:p>
        </p:txBody>
      </p:sp>
      <p:sp>
        <p:nvSpPr>
          <p:cNvPr id="47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Titel_OHNE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5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 marR="0" algn="ctr" defTabSz="914400">
              <a:spcBef>
                <a:spcPts val="0"/>
              </a:spcBef>
              <a:defRPr sz="2400">
                <a:solidFill>
                  <a:srgbClr val="262626"/>
                </a:solidFill>
                <a:latin typeface="+mn-lt"/>
                <a:ea typeface="+mn-ea"/>
                <a:cs typeface="+mn-cs"/>
                <a:sym typeface="Roboto Condensed Regular"/>
              </a:defRPr>
            </a:pPr>
          </a:p>
        </p:txBody>
      </p:sp>
      <p:sp>
        <p:nvSpPr>
          <p:cNvPr id="56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Titel_recht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Textebene 1"/>
          <p:cNvSpPr txBox="1"/>
          <p:nvPr>
            <p:ph type="body" sz="half" idx="21" hasCustomPrompt="1"/>
          </p:nvPr>
        </p:nvSpPr>
        <p:spPr>
          <a:xfrm>
            <a:off x="6238180" y="1905000"/>
            <a:ext cx="6760469" cy="6350000"/>
          </a:xfrm>
          <a:prstGeom prst="rect">
            <a:avLst/>
          </a:prstGeom>
        </p:spPr>
        <p:txBody>
          <a:bodyPr lIns="127000" tIns="127000" rIns="127000" bIns="127000"/>
          <a:lstStyle>
            <a:lvl1pPr>
              <a:defRPr>
                <a:latin typeface="Roboto Condensed Bold"/>
                <a:ea typeface="Roboto Condensed Bold"/>
                <a:cs typeface="Roboto Condensed Bold"/>
                <a:sym typeface="Roboto Condensed Bold"/>
              </a:defRPr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65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 marR="0" algn="ctr" defTabSz="914400">
              <a:spcBef>
                <a:spcPts val="0"/>
              </a:spcBef>
              <a:defRPr sz="2400">
                <a:solidFill>
                  <a:srgbClr val="262626"/>
                </a:solidFill>
                <a:latin typeface="+mn-lt"/>
                <a:ea typeface="+mn-ea"/>
                <a:cs typeface="+mn-cs"/>
                <a:sym typeface="Roboto Condensed Regular"/>
              </a:defRPr>
            </a:pPr>
          </a:p>
        </p:txBody>
      </p:sp>
      <p:sp>
        <p:nvSpPr>
          <p:cNvPr id="66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a_Titel_link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ebene 1…"/>
          <p:cNvSpPr txBox="1"/>
          <p:nvPr>
            <p:ph type="body" sz="quarter" idx="1" hasCustomPrompt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1pPr>
            <a:lvl2pPr marL="1597025" indent="-885825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2pPr>
            <a:lvl3pPr marL="1955800" indent="-787400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3pPr>
            <a:lvl4pPr marL="2511425" indent="-885825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4pPr>
            <a:lvl5pPr marL="3095169" indent="-1012369">
              <a:lnSpc>
                <a:spcPct val="90000"/>
              </a:lnSpc>
              <a:spcBef>
                <a:spcPts val="0"/>
              </a:spcBef>
              <a:buClrTx/>
              <a:buFontTx/>
              <a:defRPr sz="6200">
                <a:solidFill>
                  <a:srgbClr val="0066A2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defRPr>
            </a:lvl5pPr>
          </a:lstStyle>
          <a:p>
            <a:pPr/>
            <a:r>
              <a:t>Folientitel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Textebene…"/>
          <p:cNvSpPr txBox="1"/>
          <p:nvPr>
            <p:ph type="body" sz="half" idx="21" hasCustomPrompt="1"/>
          </p:nvPr>
        </p:nvSpPr>
        <p:spPr>
          <a:xfrm>
            <a:off x="279551" y="1905000"/>
            <a:ext cx="5764615" cy="6350000"/>
          </a:xfrm>
          <a:prstGeom prst="rect">
            <a:avLst/>
          </a:prstGeom>
        </p:spPr>
        <p:txBody>
          <a:bodyPr lIns="63500" tIns="63500" rIns="63500" bIns="63500"/>
          <a:lstStyle>
            <a:lvl1pPr marL="0" indent="127000">
              <a:buClrTx/>
              <a:buSzTx/>
              <a:buFontTx/>
              <a:buNone/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lvl1pPr>
          </a:lstStyle>
          <a:p>
            <a:pPr/>
            <a:r>
              <a:t>Standardtext hier eingeben</a:t>
            </a:r>
          </a:p>
        </p:txBody>
      </p:sp>
      <p:sp>
        <p:nvSpPr>
          <p:cNvPr id="75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 marR="0" algn="ctr" defTabSz="914400">
              <a:spcBef>
                <a:spcPts val="0"/>
              </a:spcBef>
              <a:defRPr sz="2400">
                <a:solidFill>
                  <a:srgbClr val="262626"/>
                </a:solidFill>
                <a:latin typeface="+mn-lt"/>
                <a:ea typeface="+mn-ea"/>
                <a:cs typeface="+mn-cs"/>
                <a:sym typeface="Roboto Condensed Regular"/>
              </a:defRPr>
            </a:pP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xfrm>
            <a:off x="12622508" y="9142634"/>
            <a:ext cx="340514" cy="32743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oliennummer"/>
          <p:cNvSpPr txBox="1"/>
          <p:nvPr>
            <p:ph type="sldNum" sz="quarter" idx="2"/>
          </p:nvPr>
        </p:nvSpPr>
        <p:spPr>
          <a:xfrm>
            <a:off x="12484052" y="9137650"/>
            <a:ext cx="340515" cy="32743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Standardtext hier eingeben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Titeltext"/>
          <p:cNvSpPr txBox="1"/>
          <p:nvPr>
            <p:ph type="body" sz="quarter" idx="21" hasCustomPrompt="1"/>
          </p:nvPr>
        </p:nvSpPr>
        <p:spPr>
          <a:xfrm>
            <a:off x="1616352" y="-18728"/>
            <a:ext cx="11392536" cy="1413937"/>
          </a:xfrm>
          <a:prstGeom prst="rect">
            <a:avLst/>
          </a:prstGeom>
        </p:spPr>
        <p:txBody>
          <a:bodyPr anchor="ctr"/>
          <a:lstStyle>
            <a:lvl1pPr marL="0" indent="254000">
              <a:lnSpc>
                <a:spcPct val="90000"/>
              </a:lnSpc>
              <a:buClrTx/>
              <a:buSzTx/>
              <a:buFontTx/>
              <a:buNone/>
              <a:defRPr sz="6200">
                <a:solidFill>
                  <a:srgbClr val="0066A2"/>
                </a:solidFill>
                <a:latin typeface="Yanone Kaffeesatz Bold"/>
                <a:ea typeface="Yanone Kaffeesatz Bold"/>
                <a:cs typeface="Yanone Kaffeesatz Bold"/>
                <a:sym typeface="Yanone Kaffeesatz Bold"/>
              </a:defRPr>
            </a:lvl1pPr>
          </a:lstStyle>
          <a:p>
            <a:pPr/>
            <a:r>
              <a:t>Folientitel</a:t>
            </a:r>
          </a:p>
        </p:txBody>
      </p:sp>
      <p:sp>
        <p:nvSpPr>
          <p:cNvPr id="9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bene 1…"/>
          <p:cNvSpPr txBox="1"/>
          <p:nvPr>
            <p:ph type="body" idx="1" hasCustomPrompt="1"/>
          </p:nvPr>
        </p:nvSpPr>
        <p:spPr>
          <a:xfrm>
            <a:off x="233930" y="1905000"/>
            <a:ext cx="12294194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normAutofit fontScale="100000" lnSpcReduction="0"/>
          </a:bodyPr>
          <a:lstStyle/>
          <a:p>
            <a:pPr/>
            <a:r>
              <a:t>Standardtext hier eingeben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Büste"/>
          <p:cNvSpPr/>
          <p:nvPr/>
        </p:nvSpPr>
        <p:spPr>
          <a:xfrm>
            <a:off x="511755" y="248578"/>
            <a:ext cx="1014949" cy="879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66A2"/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marR="0" algn="ctr" defTabSz="914400">
              <a:spcBef>
                <a:spcPts val="0"/>
              </a:spcBef>
              <a:defRPr sz="2400">
                <a:solidFill>
                  <a:srgbClr val="262626"/>
                </a:solidFill>
                <a:latin typeface="+mn-lt"/>
                <a:ea typeface="+mn-ea"/>
                <a:cs typeface="+mn-cs"/>
                <a:sym typeface="Roboto Condensed Regular"/>
              </a:defRPr>
            </a:pPr>
          </a:p>
        </p:txBody>
      </p:sp>
      <p:sp>
        <p:nvSpPr>
          <p:cNvPr id="4" name="Linie"/>
          <p:cNvSpPr/>
          <p:nvPr/>
        </p:nvSpPr>
        <p:spPr>
          <a:xfrm>
            <a:off x="-2823" y="1905000"/>
            <a:ext cx="311874" cy="0"/>
          </a:xfrm>
          <a:prstGeom prst="line">
            <a:avLst/>
          </a:prstGeom>
          <a:ln w="38100">
            <a:solidFill>
              <a:srgbClr val="F7BC05"/>
            </a:solidFill>
            <a:bevel/>
          </a:ln>
        </p:spPr>
        <p:txBody>
          <a:bodyPr lIns="45718" tIns="45718" rIns="45718" bIns="45718"/>
          <a:lstStyle/>
          <a:p>
            <a:pPr marR="0" algn="ctr" defTabSz="914400">
              <a:spcBef>
                <a:spcPts val="0"/>
              </a:spcBef>
              <a:defRPr sz="2400">
                <a:solidFill>
                  <a:srgbClr val="262626"/>
                </a:solidFill>
                <a:latin typeface="+mn-lt"/>
                <a:ea typeface="+mn-ea"/>
                <a:cs typeface="+mn-cs"/>
                <a:sym typeface="Roboto Condensed Regular"/>
              </a:defRPr>
            </a:pPr>
          </a:p>
        </p:txBody>
      </p:sp>
      <p:sp>
        <p:nvSpPr>
          <p:cNvPr id="5" name="Foliennummer"/>
          <p:cNvSpPr txBox="1"/>
          <p:nvPr>
            <p:ph type="sldNum" sz="quarter" idx="2"/>
          </p:nvPr>
        </p:nvSpPr>
        <p:spPr>
          <a:xfrm>
            <a:off x="12620814" y="9143496"/>
            <a:ext cx="340515" cy="327430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>
            <a:spAutoFit/>
          </a:bodyPr>
          <a:lstStyle>
            <a:lvl1pPr marR="0" algn="r" defTabSz="914400">
              <a:spcBef>
                <a:spcPts val="0"/>
              </a:spcBef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Titeltext"/>
          <p:cNvSpPr txBox="1"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/>
          <a:lstStyle/>
          <a:p>
            <a:pPr/>
            <a:r>
              <a:t>Titeltext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127000" indent="12700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1pPr>
      <a:lvl2pPr marL="0" marR="127000" indent="12700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2pPr>
      <a:lvl3pPr marL="0" marR="127000" indent="12700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3pPr>
      <a:lvl4pPr marL="0" marR="127000" indent="12700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4pPr>
      <a:lvl5pPr marL="0" marR="127000" indent="12700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5pPr>
      <a:lvl6pPr marL="0" marR="127000" indent="12700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6pPr>
      <a:lvl7pPr marL="0" marR="127000" indent="12700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7pPr>
      <a:lvl8pPr marL="0" marR="127000" indent="12700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8pPr>
      <a:lvl9pPr marL="0" marR="127000" indent="127000" algn="l" defTabSz="13004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solidFill>
            <a:srgbClr val="0066A2"/>
          </a:solidFill>
          <a:uFillTx/>
          <a:latin typeface="Yanone Kaffeesatz Regular"/>
          <a:ea typeface="Yanone Kaffeesatz Regular"/>
          <a:cs typeface="Yanone Kaffeesatz Regular"/>
          <a:sym typeface="Yanone Kaffeesatz Regular"/>
        </a:defRPr>
      </a:lvl9pPr>
    </p:titleStyle>
    <p:bodyStyle>
      <a:lvl1pPr marL="444500" marR="127000" indent="-31750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70000"/>
        <a:buFont typeface="Arial"/>
        <a:buChar char="▶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Roboto Condensed Regular"/>
        </a:defRPr>
      </a:lvl1pPr>
      <a:lvl2pPr marL="869950" marR="127000" indent="-28575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50000"/>
        <a:buFont typeface="Arial"/>
        <a:buChar char="+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Roboto Condensed Regular"/>
        </a:defRPr>
      </a:lvl2pPr>
      <a:lvl3pPr marL="1295400" marR="127000" indent="-25400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35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Roboto Condensed Regular"/>
        </a:defRPr>
      </a:lvl3pPr>
      <a:lvl4pPr marL="1784350" marR="127000" indent="-28575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Roboto Condensed Regular"/>
        </a:defRPr>
      </a:lvl4pPr>
      <a:lvl5pPr marL="2282370" marR="127000" indent="-32657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Roboto Condensed Regular"/>
        </a:defRPr>
      </a:lvl5pPr>
      <a:lvl6pPr marL="2739570" marR="127000" indent="-32657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Roboto Condensed Regular"/>
        </a:defRPr>
      </a:lvl6pPr>
      <a:lvl7pPr marL="3196770" marR="127000" indent="-326570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Roboto Condensed Regular"/>
        </a:defRPr>
      </a:lvl7pPr>
      <a:lvl8pPr marL="3653971" marR="127000" indent="-326571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Roboto Condensed Regular"/>
        </a:defRPr>
      </a:lvl8pPr>
      <a:lvl9pPr marL="4111171" marR="127000" indent="-326571" algn="l" defTabSz="130048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5"/>
        </a:buClr>
        <a:buSzPct val="100000"/>
        <a:buFont typeface="Arial"/>
        <a:buChar char="o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Roboto Condensed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Relationship Id="rId3" Type="http://schemas.openxmlformats.org/officeDocument/2006/relationships/hyperlink" Target="https://www.flickr.com/photos/dulamae/4210991765/in/photolist-7q7r9i-pcnwoG-7K9gmu-q9kJY-qtsYNT-qQLJNy-bC89ko-7b32LN-7wCLuM-8dqYRH-6Hzq1f-dQbAZc-4wqUaG-e5RKVp-jrsXZV-dQD5no-ka7de-ntGJX8-TdGgmh-EGBDU-8iYkqu-8MNnxH-foEfQu-Fxp9yy-29bF9n-4w6FcC-fyGjk7-3Tnb9k-r5EWHJ-7gkFNR-s6v8cN-75HNUs-d2qCPs-4ifWYy-8q7dS6-NYiTo-pJrMzY-AAaD3-4i726g-jQN91-8tuah9-E7pmtk-4WN8ai-pLiub8-9VnWgj-7f5Y5v-4k82Mt-ZL79Xo-yfp9E-aeoGBb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ata-se.netlify.app/2022/03/28/simulation-des-wiederholten-stichprobenziehens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Hypothesen aufstellen"/>
          <p:cNvSpPr txBox="1"/>
          <p:nvPr>
            <p:ph type="ctrTitle"/>
          </p:nvPr>
        </p:nvSpPr>
        <p:spPr>
          <a:xfrm>
            <a:off x="894078" y="3287926"/>
            <a:ext cx="11216644" cy="2483000"/>
          </a:xfrm>
          <a:prstGeom prst="rect">
            <a:avLst/>
          </a:prstGeom>
        </p:spPr>
        <p:txBody>
          <a:bodyPr/>
          <a:lstStyle/>
          <a:p>
            <a:pPr/>
            <a:r>
              <a:t>Populationsbeschreibung</a:t>
            </a:r>
          </a:p>
        </p:txBody>
      </p:sp>
      <p:sp>
        <p:nvSpPr>
          <p:cNvPr id="137" name="Thema 02"/>
          <p:cNvSpPr txBox="1"/>
          <p:nvPr>
            <p:ph type="subTitle" sz="quarter" idx="1"/>
          </p:nvPr>
        </p:nvSpPr>
        <p:spPr>
          <a:xfrm>
            <a:off x="894078" y="5821124"/>
            <a:ext cx="11216644" cy="1533762"/>
          </a:xfrm>
          <a:prstGeom prst="rect">
            <a:avLst/>
          </a:prstGeom>
        </p:spPr>
        <p:txBody>
          <a:bodyPr/>
          <a:lstStyle/>
          <a:p>
            <a:pPr/>
            <a:r>
              <a:t>Thema 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Eine gute Stichprobe anstelle einer Vollerhebung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Eine gute Stichprobe anstelle einer Vollerhebung</a:t>
            </a:r>
          </a:p>
        </p:txBody>
      </p:sp>
      <p:sp>
        <p:nvSpPr>
          <p:cNvPr id="201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5018" y="2240766"/>
            <a:ext cx="8174764" cy="6131074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Quelle: Flickr, Rhonda, 2009"/>
          <p:cNvSpPr txBox="1"/>
          <p:nvPr/>
        </p:nvSpPr>
        <p:spPr>
          <a:xfrm>
            <a:off x="2413647" y="8463027"/>
            <a:ext cx="1794144" cy="307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marR="0" defTabSz="457200">
              <a:spcBef>
                <a:spcPts val="1200"/>
              </a:spcBef>
              <a:defRPr sz="1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Roboto Condensed Regular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Quelle: Flickr, Rhonda, 2009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tichprobenkennwerte und Populationsparameter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Stichprobenkennwerte und Populationsparameter</a:t>
            </a:r>
          </a:p>
        </p:txBody>
      </p:sp>
      <p:sp>
        <p:nvSpPr>
          <p:cNvPr id="206" name="Foliennummer"/>
          <p:cNvSpPr txBox="1"/>
          <p:nvPr>
            <p:ph type="sldNum" sz="quarter" idx="2"/>
          </p:nvPr>
        </p:nvSpPr>
        <p:spPr>
          <a:xfrm>
            <a:off x="12635704" y="9142634"/>
            <a:ext cx="327318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07" name="Tabelle"/>
          <p:cNvGraphicFramePr/>
          <p:nvPr/>
        </p:nvGraphicFramePr>
        <p:xfrm>
          <a:off x="2161822" y="2564008"/>
          <a:ext cx="10142610" cy="469924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3262584"/>
                <a:gridCol w="2969023"/>
                <a:gridCol w="2725238"/>
              </a:tblGrid>
              <a:tr h="937308">
                <a:tc>
                  <a:txBody>
                    <a:bodyPr/>
                    <a:lstStyle/>
                    <a:p>
                      <a:pPr indent="457200">
                        <a:defRPr sz="2800">
                          <a:sym typeface="Helvetica Neue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 Neue"/>
                        </a:rPr>
                        <a:t>Stichprobe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 Neue"/>
                        </a:rPr>
                        <a:t>Population</a:t>
                      </a:r>
                    </a:p>
                  </a:txBody>
                  <a:tcPr marL="0" marR="0" marT="0" marB="0" anchor="t" anchorCtr="0" horzOverflow="overflow"/>
                </a:tc>
              </a:tr>
              <a:tr h="937308">
                <a:tc>
                  <a:txBody>
                    <a:bodyPr/>
                    <a:lstStyle/>
                    <a:p>
                      <a:pPr indent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 Neue"/>
                        </a:rPr>
                        <a:t>Anteil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62626"/>
                          </a:solidFill>
                          <a:sym typeface="Helvetica Neue"/>
                        </a:rPr>
                        <a:t>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62626"/>
                          </a:solidFill>
                          <a:sym typeface="Helvetica Neue"/>
                        </a:rPr>
                        <a:t>𝜋</a:t>
                      </a:r>
                    </a:p>
                  </a:txBody>
                  <a:tcPr marL="0" marR="0" marT="0" marB="0" anchor="t" anchorCtr="0" horzOverflow="overflow"/>
                </a:tc>
              </a:tr>
              <a:tr h="937308">
                <a:tc>
                  <a:txBody>
                    <a:bodyPr/>
                    <a:lstStyle/>
                    <a:p>
                      <a:pPr indent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 Neue"/>
                        </a:rPr>
                        <a:t>Arithmetisches Mittel
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62626"/>
                          </a:solidFill>
                          <a:sym typeface="Helvetica Neue"/>
                        </a:rPr>
                        <a:t>X̅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62626"/>
                          </a:solidFill>
                          <a:sym typeface="Helvetica Neue"/>
                        </a:rPr>
                        <a:t>𝜇</a:t>
                      </a:r>
                    </a:p>
                  </a:txBody>
                  <a:tcPr marL="0" marR="0" marT="0" marB="0" anchor="t" anchorCtr="0" horzOverflow="overflow"/>
                </a:tc>
              </a:tr>
              <a:tr h="937308">
                <a:tc>
                  <a:txBody>
                    <a:bodyPr/>
                    <a:lstStyle/>
                    <a:p>
                      <a:pPr indent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 Neue"/>
                        </a:rPr>
                        <a:t>Standardabweichung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62626"/>
                          </a:solidFill>
                          <a:sym typeface="Helvetica Neue"/>
                        </a:rPr>
                        <a:t>s, sd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262626"/>
                          </a:solidFill>
                          <a:sym typeface="Helvetica Neue"/>
                        </a:rPr>
                        <a:t>𝜎</a:t>
                      </a:r>
                    </a:p>
                  </a:txBody>
                  <a:tcPr marL="0" marR="0" marT="0" marB="0" anchor="t" anchorCtr="0" horzOverflow="overflow"/>
                </a:tc>
              </a:tr>
              <a:tr h="937308">
                <a:tc>
                  <a:txBody>
                    <a:bodyPr/>
                    <a:lstStyle/>
                    <a:p>
                      <a:pPr indent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800">
                          <a:solidFill>
                            <a:srgbClr val="FFFFFF"/>
                          </a:solidFill>
                          <a:sym typeface="Helvetica Neue"/>
                        </a:rPr>
                        <a:t>Varianz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2800">
                          <a:sym typeface="Helvetica Neue"/>
                        </a:defRPr>
                      </a:pPr>
                      <a:r>
                        <a:t>s</a:t>
                      </a:r>
                      <a:r>
                        <a:rPr baseline="31999"/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2800">
                          <a:sym typeface="Helvetica Neue"/>
                        </a:defRPr>
                      </a:pPr>
                      <a:r>
                        <a:t>𝜎</a:t>
                      </a:r>
                      <a:r>
                        <a:rPr baseline="31999"/>
                        <a:t>2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präsentative Stichprob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Repräsentative Stichproben</a:t>
            </a:r>
          </a:p>
        </p:txBody>
      </p:sp>
      <p:sp>
        <p:nvSpPr>
          <p:cNvPr id="210" name="Textebene 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508000" marR="0" indent="-381000" defTabSz="457200">
              <a:spcBef>
                <a:spcPts val="1200"/>
              </a:spcBef>
              <a:defRPr sz="2400">
                <a:latin typeface="+mn-lt"/>
                <a:ea typeface="+mn-ea"/>
                <a:cs typeface="+mn-cs"/>
                <a:sym typeface="Roboto Condensed Regular"/>
              </a:defRPr>
            </a:pPr>
            <a:r>
              <a:t>Um mit Hilfe einer Stichprobenerhebung gültige Aussagen über ein Merkmal X in der avisierten Population treffen zu können, muss die Stichprobe repräsentativ sein.</a:t>
            </a:r>
          </a:p>
          <a:p>
            <a:pPr marL="508000" marR="0" indent="-381000" defTabSz="457200">
              <a:spcBef>
                <a:spcPts val="1200"/>
              </a:spcBef>
              <a:defRPr sz="2400">
                <a:latin typeface="+mn-lt"/>
                <a:ea typeface="+mn-ea"/>
                <a:cs typeface="+mn-cs"/>
                <a:sym typeface="Roboto Condensed Regular"/>
              </a:defRPr>
            </a:pPr>
            <a:r>
              <a:t>„Repräsentativ“ kann zweierlei bedeuten:</a:t>
            </a:r>
          </a:p>
          <a:p>
            <a:pPr marL="1016000" marR="0" indent="-381000" defTabSz="457200">
              <a:spcBef>
                <a:spcPts val="1200"/>
              </a:spcBef>
              <a:defRPr sz="2400">
                <a:latin typeface="+mn-lt"/>
                <a:ea typeface="+mn-ea"/>
                <a:cs typeface="+mn-cs"/>
                <a:sym typeface="Roboto Condensed Regular"/>
              </a:defRPr>
            </a:pPr>
            <a:r>
              <a:t>Die Stichprobe ähnelt der avisierten Grundgesamtheit stark im </a:t>
            </a:r>
          </a:p>
          <a:p>
            <a:pPr marL="1016000" marR="0" indent="-381000" defTabSz="457200">
              <a:spcBef>
                <a:spcPts val="1200"/>
              </a:spcBef>
              <a:defRPr sz="2400">
                <a:latin typeface="+mn-lt"/>
                <a:ea typeface="+mn-ea"/>
                <a:cs typeface="+mn-cs"/>
                <a:sym typeface="Roboto Condensed Regular"/>
              </a:defRPr>
            </a:pPr>
            <a:r>
              <a:t>Die Abweichung in X sind schätzbar</a:t>
            </a:r>
          </a:p>
          <a:p>
            <a:pPr marL="508000" marR="0" indent="-381000" defTabSz="457200">
              <a:spcBef>
                <a:spcPts val="1200"/>
              </a:spcBef>
              <a:defRPr sz="2400">
                <a:latin typeface="+mn-lt"/>
                <a:ea typeface="+mn-ea"/>
                <a:cs typeface="+mn-cs"/>
                <a:sym typeface="Roboto Condensed Regular"/>
              </a:defRPr>
            </a:pPr>
            <a:r>
              <a:t>Ein geeigneter Weg für eine repräsentative Stichprobe ist das Ziehen einer Zufallsstichprobe.</a:t>
            </a:r>
          </a:p>
        </p:txBody>
      </p:sp>
      <p:sp>
        <p:nvSpPr>
          <p:cNvPr id="211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Warum keine Adhoc-Stichprobe?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Warum keine Adhoc-Stichprobe?</a:t>
            </a:r>
          </a:p>
        </p:txBody>
      </p:sp>
      <p:sp>
        <p:nvSpPr>
          <p:cNvPr id="214" name="Textebene 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97840" marR="0" indent="-373380" defTabSz="448055">
              <a:spcBef>
                <a:spcPts val="1100"/>
              </a:spcBef>
              <a:defRPr sz="2352">
                <a:latin typeface="+mn-lt"/>
                <a:ea typeface="+mn-ea"/>
                <a:cs typeface="+mn-cs"/>
                <a:sym typeface="Roboto Condensed Regular"/>
              </a:defRPr>
            </a:pPr>
            <a:r>
              <a:t>Forschungsfrage: „Wie viel Zeit verbringt ein deutscher Bürger (m/w/d) am Tag im Schnitt am Handy?“ (Nennen wir diese Variable </a:t>
            </a:r>
            <a:r>
              <a:rPr i="1"/>
              <a:t>X</a:t>
            </a:r>
            <a:r>
              <a:t>).</a:t>
            </a:r>
          </a:p>
          <a:p>
            <a:pPr marL="497840" marR="0" indent="-373380" defTabSz="448055">
              <a:spcBef>
                <a:spcPts val="1100"/>
              </a:spcBef>
              <a:defRPr sz="2352">
                <a:latin typeface="+mn-lt"/>
                <a:ea typeface="+mn-ea"/>
                <a:cs typeface="+mn-cs"/>
                <a:sym typeface="Roboto Condensed Regular"/>
              </a:defRPr>
            </a:pPr>
            <a:r>
              <a:t>Angenommen, wir befragen dazu die nächst besten 100 Menschen am Hauptbahnhof. Basiert man die Stichprobenziehung auf einfache Verfügbarkeit, so spricht man von einer Gelegenheits- oder Adhoc-Stichprobe.</a:t>
            </a:r>
          </a:p>
          <a:p>
            <a:pPr marL="497840" marR="0" indent="-373380" defTabSz="448055">
              <a:spcBef>
                <a:spcPts val="1100"/>
              </a:spcBef>
              <a:defRPr sz="2352">
                <a:latin typeface="+mn-lt"/>
                <a:ea typeface="+mn-ea"/>
                <a:cs typeface="+mn-cs"/>
                <a:sym typeface="Roboto Condensed Regular"/>
              </a:defRPr>
            </a:pPr>
            <a:r>
              <a:t>Ob wir mit einer Adhoc-Stichprobe (am Hauptbahnhof) die Population für X repräsentativ erfassen?</a:t>
            </a:r>
          </a:p>
          <a:p>
            <a:pPr marL="497840" marR="0" indent="-373380" defTabSz="448055">
              <a:spcBef>
                <a:spcPts val="1100"/>
              </a:spcBef>
              <a:defRPr sz="2352">
                <a:latin typeface="+mn-lt"/>
                <a:ea typeface="+mn-ea"/>
                <a:cs typeface="+mn-cs"/>
                <a:sym typeface="Roboto Condensed Regular"/>
              </a:defRPr>
            </a:pPr>
            <a:r>
              <a:t>Vermutlich nicht, denn</a:t>
            </a:r>
          </a:p>
          <a:p>
            <a:pPr lvl="1" marL="609198" marR="0" indent="-235818" defTabSz="448055">
              <a:spcBef>
                <a:spcPts val="11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352"/>
            </a:pPr>
            <a:r>
              <a:t>Berufstätige sind womöglich überrepräsentiert, und ihr Handykonsum unterscheidet sich vielleicht von den Nicht-Berufstätigen</a:t>
            </a:r>
          </a:p>
          <a:p>
            <a:pPr lvl="1" marL="609198" marR="0" indent="-235818" defTabSz="448055">
              <a:spcBef>
                <a:spcPts val="11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352"/>
            </a:pPr>
            <a:r>
              <a:t>Hiesige Menschen sind vermutlich am hiesigen Hauptbahnhof überrepräsentiert, und ihr Handykonsum unterscheidet sich vielleicht von den Nicht-Berufstätigen</a:t>
            </a:r>
          </a:p>
          <a:p>
            <a:pPr lvl="1" marL="609198" marR="0" indent="-235818" defTabSz="448055">
              <a:spcBef>
                <a:spcPts val="11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352"/>
            </a:pPr>
            <a:r>
              <a:t>…</a:t>
            </a:r>
          </a:p>
          <a:p>
            <a:pPr lvl="1" marL="609198" marR="0" indent="-235818" defTabSz="448055">
              <a:spcBef>
                <a:spcPts val="1100"/>
              </a:spcBef>
              <a:buClr>
                <a:schemeClr val="accent5">
                  <a:lumOff val="-7647"/>
                </a:schemeClr>
              </a:buClr>
              <a:buSzPct val="200000"/>
              <a:buFontTx/>
              <a:buChar char="‣"/>
              <a:defRPr sz="2352"/>
            </a:pPr>
            <a:r>
              <a:t>Vermutlich gibt es weitere Verzerrungen (Konfundierungen, Kollisionsvariablen) die uns nicht bekannt sind, aber eine Rolle spielen</a:t>
            </a:r>
          </a:p>
        </p:txBody>
      </p:sp>
      <p:sp>
        <p:nvSpPr>
          <p:cNvPr id="215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Aber funktioniert das wirklich?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Aber funktioniert das wirklich?</a:t>
            </a:r>
          </a:p>
        </p:txBody>
      </p:sp>
      <p:sp>
        <p:nvSpPr>
          <p:cNvPr id="218" name="Foliennumm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Alle Welt behauptet, Stichproben zu ziehen, sei eine gute Sache.…"/>
          <p:cNvSpPr txBox="1"/>
          <p:nvPr/>
        </p:nvSpPr>
        <p:spPr>
          <a:xfrm>
            <a:off x="2220607" y="4125976"/>
            <a:ext cx="7788792" cy="1501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marR="0" algn="ctr" defTabSz="457200">
              <a:spcBef>
                <a:spcPts val="1200"/>
              </a:spcBef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Roboto Condensed Regular"/>
              </a:defRPr>
            </a:pPr>
            <a:r>
              <a:t>Alle Welt behauptet, Stichproben zu ziehen, sei eine gute Sache.</a:t>
            </a:r>
          </a:p>
          <a:p>
            <a:pPr marR="0" algn="ctr" defTabSz="457200">
              <a:spcBef>
                <a:spcPts val="1200"/>
              </a:spcBef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Roboto Condensed Regular"/>
              </a:defRPr>
            </a:pPr>
            <a:r>
              <a:t>Aber stimmt das wirklich? Also wirklich wirklich?</a:t>
            </a:r>
          </a:p>
          <a:p>
            <a:pPr marR="0" algn="ctr" defTabSz="457200">
              <a:spcBef>
                <a:spcPts val="1200"/>
              </a:spcBef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Roboto Condensed Regular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Probieren wir es aus.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Drei Arten epistemologischer Ziele von Studien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Drei Arten epistemologischer Ziele von Studien</a:t>
            </a:r>
          </a:p>
        </p:txBody>
      </p:sp>
      <p:sp>
        <p:nvSpPr>
          <p:cNvPr id="140" name="Beschreibung"/>
          <p:cNvSpPr/>
          <p:nvPr/>
        </p:nvSpPr>
        <p:spPr>
          <a:xfrm>
            <a:off x="1661099" y="3470001"/>
            <a:ext cx="2383300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/>
          <a:lstStyle>
            <a:lvl1pPr marR="0" algn="ctr" defTabSz="914400">
              <a:spcBef>
                <a:spcPts val="0"/>
              </a:spcBef>
              <a:defRPr sz="2400">
                <a:solidFill>
                  <a:srgbClr val="262626"/>
                </a:solidFill>
                <a:latin typeface="+mn-lt"/>
                <a:ea typeface="+mn-ea"/>
                <a:cs typeface="+mn-cs"/>
                <a:sym typeface="Roboto Condensed Regular"/>
              </a:defRPr>
            </a:lvl1pPr>
          </a:lstStyle>
          <a:p>
            <a:pPr/>
            <a:r>
              <a:t>Beschreibung</a:t>
            </a:r>
          </a:p>
        </p:txBody>
      </p:sp>
      <p:sp>
        <p:nvSpPr>
          <p:cNvPr id="141" name="Vorhersage"/>
          <p:cNvSpPr/>
          <p:nvPr/>
        </p:nvSpPr>
        <p:spPr>
          <a:xfrm>
            <a:off x="5106832" y="3470001"/>
            <a:ext cx="2383300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/>
          <a:lstStyle>
            <a:lvl1pPr marR="0" algn="ctr" defTabSz="914400">
              <a:spcBef>
                <a:spcPts val="0"/>
              </a:spcBef>
              <a:defRPr sz="2400">
                <a:solidFill>
                  <a:srgbClr val="262626"/>
                </a:solidFill>
                <a:latin typeface="+mn-lt"/>
                <a:ea typeface="+mn-ea"/>
                <a:cs typeface="+mn-cs"/>
                <a:sym typeface="Roboto Condensed Regular"/>
              </a:defRPr>
            </a:lvl1pPr>
          </a:lstStyle>
          <a:p>
            <a:pPr/>
            <a:r>
              <a:t>Vorhersage</a:t>
            </a:r>
          </a:p>
        </p:txBody>
      </p:sp>
      <p:sp>
        <p:nvSpPr>
          <p:cNvPr id="142" name="Erklärung"/>
          <p:cNvSpPr/>
          <p:nvPr/>
        </p:nvSpPr>
        <p:spPr>
          <a:xfrm>
            <a:off x="8552564" y="3470001"/>
            <a:ext cx="2383300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/>
          <a:lstStyle>
            <a:lvl1pPr marR="0" algn="ctr" defTabSz="914400">
              <a:spcBef>
                <a:spcPts val="0"/>
              </a:spcBef>
              <a:defRPr sz="2400">
                <a:solidFill>
                  <a:srgbClr val="262626"/>
                </a:solidFill>
                <a:latin typeface="+mn-lt"/>
                <a:ea typeface="+mn-ea"/>
                <a:cs typeface="+mn-cs"/>
                <a:sym typeface="Roboto Condensed Regular"/>
              </a:defRPr>
            </a:lvl1pPr>
          </a:lstStyle>
          <a:p>
            <a:pPr/>
            <a:r>
              <a:t>Erklärung</a:t>
            </a:r>
          </a:p>
        </p:txBody>
      </p:sp>
      <p:sp>
        <p:nvSpPr>
          <p:cNvPr id="143" name="Foliennummer"/>
          <p:cNvSpPr txBox="1"/>
          <p:nvPr>
            <p:ph type="sldNum" sz="quarter" idx="2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Drei Arten epistemologischer Ziele von Studien"/>
          <p:cNvSpPr txBox="1"/>
          <p:nvPr>
            <p:ph type="body" sz="quarter" idx="1"/>
          </p:nvPr>
        </p:nvSpPr>
        <p:spPr>
          <a:xfrm>
            <a:off x="-4087" y="-18728"/>
            <a:ext cx="13012975" cy="1413937"/>
          </a:xfrm>
          <a:prstGeom prst="rect">
            <a:avLst/>
          </a:prstGeom>
        </p:spPr>
        <p:txBody>
          <a:bodyPr/>
          <a:lstStyle/>
          <a:p>
            <a:pPr/>
            <a:r>
              <a:t>Beispiele für populationsbeschreibende Fragen</a:t>
            </a:r>
          </a:p>
        </p:txBody>
      </p:sp>
      <p:sp>
        <p:nvSpPr>
          <p:cNvPr id="146" name="Beschreibung"/>
          <p:cNvSpPr/>
          <p:nvPr/>
        </p:nvSpPr>
        <p:spPr>
          <a:xfrm>
            <a:off x="1661099" y="3470001"/>
            <a:ext cx="2383300" cy="1270001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/>
          <a:lstStyle>
            <a:lvl1pPr marR="0" algn="ctr" defTabSz="914400">
              <a:spcBef>
                <a:spcPts val="0"/>
              </a:spcBef>
              <a:defRPr sz="2400">
                <a:solidFill>
                  <a:srgbClr val="262626"/>
                </a:solidFill>
                <a:latin typeface="+mn-lt"/>
                <a:ea typeface="+mn-ea"/>
                <a:cs typeface="+mn-cs"/>
                <a:sym typeface="Roboto Condensed Regular"/>
              </a:defRPr>
            </a:lvl1pPr>
          </a:lstStyle>
          <a:p>
            <a:pPr/>
            <a:r>
              <a:t>Beschreibung</a:t>
            </a:r>
          </a:p>
        </p:txBody>
      </p:sp>
      <p:sp>
        <p:nvSpPr>
          <p:cNvPr id="147" name="Wie viel Geld hat ein Studenti in Deutschland aktuell (typischerweise) zur Verfügung im Monat?…"/>
          <p:cNvSpPr txBox="1"/>
          <p:nvPr/>
        </p:nvSpPr>
        <p:spPr>
          <a:xfrm>
            <a:off x="5178695" y="2561698"/>
            <a:ext cx="6143370" cy="3635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spAutoFit/>
          </a:bodyPr>
          <a:lstStyle/>
          <a:p>
            <a:pPr marL="180473" marR="0" indent="-180473" defTabSz="457200">
              <a:spcBef>
                <a:spcPts val="1200"/>
              </a:spcBef>
              <a:buClr>
                <a:schemeClr val="accent5"/>
              </a:buClr>
              <a:buSzPct val="200000"/>
              <a:buChar char="‣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Roboto Condensed Regular"/>
              </a:defRPr>
            </a:pPr>
            <a:r>
              <a:t>Wie viel Geld hat ein Studenti in Deutschland aktuell (typischerweise) zur Verfügung im Monat?</a:t>
            </a:r>
          </a:p>
          <a:p>
            <a:pPr marL="180473" marR="0" indent="-180473" defTabSz="457200">
              <a:spcBef>
                <a:spcPts val="1200"/>
              </a:spcBef>
              <a:buClr>
                <a:schemeClr val="accent5"/>
              </a:buClr>
              <a:buSzPct val="200000"/>
              <a:buChar char="‣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Roboto Condensed Regular"/>
              </a:defRPr>
            </a:pPr>
            <a:r>
              <a:t>Haben weibliche Studentinnen mehr oder weniger Geld zur Verfügung als männliche Studentis?</a:t>
            </a:r>
          </a:p>
          <a:p>
            <a:pPr marL="180473" marR="0" indent="-180473" defTabSz="457200">
              <a:spcBef>
                <a:spcPts val="1200"/>
              </a:spcBef>
              <a:buClr>
                <a:schemeClr val="accent5"/>
              </a:buClr>
              <a:buSzPct val="200000"/>
              <a:buChar char="‣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Roboto Condensed Regular"/>
              </a:defRPr>
            </a:pPr>
            <a:r>
              <a:t>Wie unterscheidet sich das Budget der Studentis nach Bundesland und nach Studienrichtung?</a:t>
            </a:r>
          </a:p>
        </p:txBody>
      </p:sp>
      <p:sp>
        <p:nvSpPr>
          <p:cNvPr id="148" name="Foliennummer"/>
          <p:cNvSpPr txBox="1"/>
          <p:nvPr>
            <p:ph type="sldNum" sz="quarter" idx="2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Beschreibung mit 1 oder 2 (oder mehr) Variabl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Beschreibung mit 1 oder 2 (oder mehr) Variablen</a:t>
            </a:r>
          </a:p>
        </p:txBody>
      </p:sp>
      <p:sp>
        <p:nvSpPr>
          <p:cNvPr id="151" name="Textebene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R="127000" algn="ctr" defTabSz="1300480">
              <a:spcBef>
                <a:spcPts val="1000"/>
              </a:spcBef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t>1 Variable</a:t>
            </a:r>
          </a:p>
          <a:p>
            <a:pPr/>
          </a:p>
          <a:p>
            <a:pPr marL="180473" indent="-180473">
              <a:buClr>
                <a:schemeClr val="accent5"/>
              </a:buClr>
              <a:buSzPct val="200000"/>
              <a:buChar char="‣"/>
            </a:pPr>
            <a:r>
              <a:t>Wie viel Geld hat ein Studenti in Deutschland aktuell (typischerweise) zur Verfügung im Monat?</a:t>
            </a:r>
          </a:p>
          <a:p>
            <a:pPr marL="180473" indent="-180473">
              <a:buClr>
                <a:schemeClr val="accent5"/>
              </a:buClr>
              <a:buSzPct val="200000"/>
              <a:buChar char="‣"/>
            </a:pPr>
            <a:r>
              <a:t>Wie viele Parties besucht ei Studenti im Schnitt pro Semester (in Deutschland, aktuell, in einem wirtschaftlichen Studiengang)?</a:t>
            </a:r>
          </a:p>
          <a:p>
            <a:pPr marL="180473" indent="-180473">
              <a:buClr>
                <a:schemeClr val="accent5"/>
              </a:buClr>
              <a:buSzPct val="200000"/>
              <a:buChar char="‣"/>
            </a:pPr>
            <a:r>
              <a:t>Wie groß ist der Anteil an Arbeitnehmern, die im Home-Office arbeiten (mind. 1 Tag pro Woche, aktuell, in De)?</a:t>
            </a:r>
          </a:p>
          <a:p>
            <a:pPr marL="180473" indent="-180473">
              <a:buClr>
                <a:schemeClr val="accent5"/>
              </a:buClr>
              <a:buSzPct val="200000"/>
              <a:buChar char="‣"/>
            </a:pPr>
            <a:r>
              <a:t>Wie groß ist der Anteil an Studentis, die heimlich nachts Statistik-Bücher lesen (mind. 30 Minuten, mind. 3 Nächte pro Woche, aktuell, in Deutschland …)?</a:t>
            </a:r>
          </a:p>
        </p:txBody>
      </p:sp>
      <p:sp>
        <p:nvSpPr>
          <p:cNvPr id="152" name="Textebene 1…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127000" algn="ctr">
              <a:buClrTx/>
              <a:buSzTx/>
              <a:buFontTx/>
              <a:buNone/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t>2 oder mehr Variablen</a:t>
            </a:r>
          </a:p>
          <a:p>
            <a:pPr marL="0" indent="127000" algn="ctr">
              <a:buClrTx/>
              <a:buSzTx/>
              <a:buFontTx/>
              <a:buNone/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</a:p>
          <a:p>
            <a:pPr marL="240631" marR="0" indent="-240631" defTabSz="457200">
              <a:spcBef>
                <a:spcPts val="1200"/>
              </a:spcBef>
              <a:buSzPct val="200000"/>
              <a:buFontTx/>
              <a:buChar char="‣"/>
              <a:defRPr sz="2400"/>
            </a:pPr>
            <a:r>
              <a:t>Haben weibliche Studentinnen mehr oder weniger Geld zur Verfügung als männliche Studentis?</a:t>
            </a:r>
          </a:p>
          <a:p>
            <a:pPr marL="240631" marR="0" indent="-240631" defTabSz="457200">
              <a:spcBef>
                <a:spcPts val="1200"/>
              </a:spcBef>
              <a:buSzPct val="200000"/>
              <a:buFontTx/>
              <a:buChar char="‣"/>
              <a:defRPr sz="2400"/>
            </a:pPr>
            <a:r>
              <a:t>Wie unterscheidet sich das Budget der Studentis nach Bundesland und nach Studienrichtung?</a:t>
            </a:r>
          </a:p>
        </p:txBody>
      </p:sp>
      <p:sp>
        <p:nvSpPr>
          <p:cNvPr id="153" name="Foliennummer"/>
          <p:cNvSpPr txBox="1"/>
          <p:nvPr>
            <p:ph type="sldNum" sz="quarter" idx="2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Notation für Forschungsfrage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Notation für Forschungsfragen</a:t>
            </a:r>
          </a:p>
        </p:txBody>
      </p:sp>
      <p:sp>
        <p:nvSpPr>
          <p:cNvPr id="156" name="Textebene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R="127000" algn="ctr" defTabSz="1300480">
              <a:spcBef>
                <a:spcPts val="1000"/>
              </a:spcBef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t>1 AV, keine UV</a:t>
            </a:r>
          </a:p>
          <a:p>
            <a:pPr marR="127000" algn="ctr" defTabSz="1300480">
              <a:spcBef>
                <a:spcPts val="1000"/>
              </a:spcBef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</a:p>
          <a:p>
            <a:pPr marR="127000" algn="ctr" defTabSz="1300480">
              <a:spcBef>
                <a:spcPts val="1000"/>
              </a:spcBef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</a:p>
          <a:p>
            <a:pPr marR="127000" algn="ctr" defTabSz="1300480">
              <a:spcBef>
                <a:spcPts val="1000"/>
              </a:spcBef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</a:p>
          <a:p>
            <a:pPr marR="127000" algn="ctr" defTabSz="1300480">
              <a:spcBef>
                <a:spcPts val="1000"/>
              </a:spcBef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</a:p>
          <a:p>
            <a:pPr marR="127000" algn="ctr" defTabSz="1300480">
              <a:spcBef>
                <a:spcPts val="1000"/>
              </a:spcBef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t>y ~ 1</a:t>
            </a:r>
          </a:p>
        </p:txBody>
      </p:sp>
      <p:sp>
        <p:nvSpPr>
          <p:cNvPr id="157" name="Textebene 1…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127000" algn="ctr">
              <a:buClrTx/>
              <a:buSzTx/>
              <a:buFontTx/>
              <a:buNone/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t>1 AV, 1 oder mehr UV</a:t>
            </a:r>
          </a:p>
          <a:p>
            <a:pPr marL="0" indent="127000" algn="ctr">
              <a:buClrTx/>
              <a:buSzTx/>
              <a:buFontTx/>
              <a:buNone/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</a:p>
          <a:p>
            <a:pPr marL="0" indent="127000" algn="ctr">
              <a:buClrTx/>
              <a:buSzTx/>
              <a:buFontTx/>
              <a:buNone/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</a:p>
          <a:p>
            <a:pPr marL="0" indent="127000" algn="ctr">
              <a:buClrTx/>
              <a:buSzTx/>
              <a:buFontTx/>
              <a:buNone/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</a:p>
          <a:p>
            <a:pPr marL="0" indent="127000" algn="ctr">
              <a:buClrTx/>
              <a:buSzTx/>
              <a:buFontTx/>
              <a:buNone/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</a:p>
          <a:p>
            <a:pPr marL="0" indent="127000" algn="ctr">
              <a:buClrTx/>
              <a:buSzTx/>
              <a:buFontTx/>
              <a:buNone/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t>y ~ x1</a:t>
            </a:r>
          </a:p>
          <a:p>
            <a:pPr marL="0" indent="127000" algn="ctr">
              <a:buClrTx/>
              <a:buSzTx/>
              <a:buFontTx/>
              <a:buNone/>
              <a:defRPr sz="2800">
                <a:solidFill>
                  <a:srgbClr val="0066A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defRPr>
            </a:pPr>
            <a:r>
              <a:t>y ~ x1 + x2</a:t>
            </a:r>
          </a:p>
        </p:txBody>
      </p:sp>
      <p:sp>
        <p:nvSpPr>
          <p:cNvPr id="158" name="Foliennummer"/>
          <p:cNvSpPr txBox="1"/>
          <p:nvPr>
            <p:ph type="sldNum" sz="quarter" idx="2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Kausalinterpretation sind nur begründet möglich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Kausalinterpretation sind nur begründet möglich</a:t>
            </a:r>
          </a:p>
        </p:txBody>
      </p:sp>
      <p:sp>
        <p:nvSpPr>
          <p:cNvPr id="161" name="Foliennummer"/>
          <p:cNvSpPr txBox="1"/>
          <p:nvPr>
            <p:ph type="sldNum" sz="quarter" idx="2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2" name="Bild" descr="Bil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2100" y="1701800"/>
            <a:ext cx="7340600" cy="635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https://imgflip.com/i/6ad8h3"/>
          <p:cNvSpPr txBox="1"/>
          <p:nvPr/>
        </p:nvSpPr>
        <p:spPr>
          <a:xfrm>
            <a:off x="272725" y="8894827"/>
            <a:ext cx="2307080" cy="32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marR="0" algn="r" defTabSz="914400">
              <a:spcBef>
                <a:spcPts val="0"/>
              </a:spcBef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https://imgflip.com/i/6ad8h3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tichprobe vs. Grundgesamthei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Stichprobe vs. Grundgesamtheit</a:t>
            </a:r>
          </a:p>
        </p:txBody>
      </p:sp>
      <p:sp>
        <p:nvSpPr>
          <p:cNvPr id="166" name="Foliennummer"/>
          <p:cNvSpPr txBox="1"/>
          <p:nvPr>
            <p:ph type="sldNum" sz="quarter" idx="2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7" name="p_de4.png" descr="p_de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4549" y="2912308"/>
            <a:ext cx="5080002" cy="4306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_de2.png" descr="p_d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83931" y="2909867"/>
            <a:ext cx="5080001" cy="4311175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tichprobe deutscher Gemeinden"/>
          <p:cNvSpPr txBox="1"/>
          <p:nvPr/>
        </p:nvSpPr>
        <p:spPr>
          <a:xfrm>
            <a:off x="1478927" y="2224787"/>
            <a:ext cx="4121369" cy="485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marR="0" defTabSz="457200">
              <a:spcBef>
                <a:spcPts val="1200"/>
              </a:spcBef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Roboto Condensed Regular"/>
              </a:defRPr>
            </a:lvl1pPr>
          </a:lstStyle>
          <a:p>
            <a:pPr/>
            <a:r>
              <a:t>Stichprobe deutscher Gemeinden</a:t>
            </a:r>
          </a:p>
        </p:txBody>
      </p:sp>
      <p:sp>
        <p:nvSpPr>
          <p:cNvPr id="170" name="Population deutscher Gemeinden"/>
          <p:cNvSpPr txBox="1"/>
          <p:nvPr/>
        </p:nvSpPr>
        <p:spPr>
          <a:xfrm>
            <a:off x="7063246" y="2224787"/>
            <a:ext cx="4123305" cy="485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marR="0" defTabSz="457200">
              <a:spcBef>
                <a:spcPts val="1200"/>
              </a:spcBef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Roboto Condensed Regular"/>
              </a:defRPr>
            </a:lvl1pPr>
          </a:lstStyle>
          <a:p>
            <a:pPr/>
            <a:r>
              <a:t>Population deutscher Gemeinden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Deskriptivstatistik vs. Inferenzstatistik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Deskriptivstatistik vs. Inferenzstatistik</a:t>
            </a:r>
          </a:p>
        </p:txBody>
      </p:sp>
      <p:sp>
        <p:nvSpPr>
          <p:cNvPr id="173" name="Foliennummer"/>
          <p:cNvSpPr txBox="1"/>
          <p:nvPr>
            <p:ph type="sldNum" sz="quarter" idx="2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4" name="desk_vs_inf-crop.png" descr="desk_vs_inf-cro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265" y="1861775"/>
            <a:ext cx="10668270" cy="5363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nteil der heimlichen Statistik-Fans?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Anteil der heimlichen Statistik-Fans?</a:t>
            </a:r>
          </a:p>
        </p:txBody>
      </p:sp>
      <p:sp>
        <p:nvSpPr>
          <p:cNvPr id="177" name="Foliennummer"/>
          <p:cNvSpPr txBox="1"/>
          <p:nvPr>
            <p:ph type="sldNum" sz="quarter" idx="2"/>
          </p:nvPr>
        </p:nvSpPr>
        <p:spPr>
          <a:xfrm>
            <a:off x="12721392" y="9142634"/>
            <a:ext cx="241630" cy="32743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1" name="Gruppieren"/>
          <p:cNvGrpSpPr/>
          <p:nvPr/>
        </p:nvGrpSpPr>
        <p:grpSpPr>
          <a:xfrm>
            <a:off x="2945195" y="3323208"/>
            <a:ext cx="907402" cy="4088513"/>
            <a:chOff x="0" y="0"/>
            <a:chExt cx="907401" cy="4088512"/>
          </a:xfrm>
        </p:grpSpPr>
        <p:sp>
          <p:nvSpPr>
            <p:cNvPr id="178" name="Linie"/>
            <p:cNvSpPr/>
            <p:nvPr/>
          </p:nvSpPr>
          <p:spPr>
            <a:xfrm flipV="1">
              <a:off x="453700" y="-1"/>
              <a:ext cx="1" cy="408254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marR="0" algn="ctr" defTabSz="914400">
                <a:spcBef>
                  <a:spcPts val="0"/>
                </a:spcBef>
                <a:defRPr sz="24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Roboto Condensed Regular"/>
                </a:defRPr>
              </a:pPr>
            </a:p>
          </p:txBody>
        </p:sp>
        <p:sp>
          <p:nvSpPr>
            <p:cNvPr id="179" name="Linie"/>
            <p:cNvSpPr/>
            <p:nvPr/>
          </p:nvSpPr>
          <p:spPr>
            <a:xfrm>
              <a:off x="0" y="9271"/>
              <a:ext cx="907402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marR="0" algn="ctr" defTabSz="914400">
                <a:spcBef>
                  <a:spcPts val="0"/>
                </a:spcBef>
                <a:defRPr sz="24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Roboto Condensed Regular"/>
                </a:defRPr>
              </a:pPr>
            </a:p>
          </p:txBody>
        </p:sp>
        <p:sp>
          <p:nvSpPr>
            <p:cNvPr id="180" name="Linie"/>
            <p:cNvSpPr/>
            <p:nvPr/>
          </p:nvSpPr>
          <p:spPr>
            <a:xfrm>
              <a:off x="0" y="4088512"/>
              <a:ext cx="907402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marR="0" algn="ctr" defTabSz="914400">
                <a:spcBef>
                  <a:spcPts val="0"/>
                </a:spcBef>
                <a:defRPr sz="24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Roboto Condensed Regular"/>
                </a:defRPr>
              </a:pPr>
            </a:p>
          </p:txBody>
        </p:sp>
      </p:grpSp>
      <p:sp>
        <p:nvSpPr>
          <p:cNvPr id="182" name="Kreis"/>
          <p:cNvSpPr/>
          <p:nvPr/>
        </p:nvSpPr>
        <p:spPr>
          <a:xfrm>
            <a:off x="3303419" y="5269004"/>
            <a:ext cx="190953" cy="190952"/>
          </a:xfrm>
          <a:prstGeom prst="ellipse">
            <a:avLst/>
          </a:prstGeom>
          <a:solidFill>
            <a:schemeClr val="accent5">
              <a:lumOff val="-7647"/>
              <a:alpha val="70000"/>
            </a:schemeClr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marR="0" algn="ctr" defTabSz="914400">
              <a:spcBef>
                <a:spcPts val="0"/>
              </a:spcBef>
              <a:defRPr sz="2400">
                <a:solidFill>
                  <a:srgbClr val="262626"/>
                </a:solidFill>
                <a:latin typeface="+mn-lt"/>
                <a:ea typeface="+mn-ea"/>
                <a:cs typeface="+mn-cs"/>
                <a:sym typeface="Roboto Condensed Regular"/>
              </a:defRPr>
            </a:pPr>
          </a:p>
        </p:txBody>
      </p:sp>
      <p:sp>
        <p:nvSpPr>
          <p:cNvPr id="183" name="100% = 1"/>
          <p:cNvSpPr txBox="1"/>
          <p:nvPr/>
        </p:nvSpPr>
        <p:spPr>
          <a:xfrm>
            <a:off x="1712607" y="3078227"/>
            <a:ext cx="1223090" cy="485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marR="0" defTabSz="457200">
              <a:spcBef>
                <a:spcPts val="1200"/>
              </a:spcBef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Roboto Condensed Regular"/>
              </a:defRPr>
            </a:lvl1pPr>
          </a:lstStyle>
          <a:p>
            <a:pPr/>
            <a:r>
              <a:t>100% = 1</a:t>
            </a:r>
          </a:p>
        </p:txBody>
      </p:sp>
      <p:sp>
        <p:nvSpPr>
          <p:cNvPr id="184" name="0% = 0"/>
          <p:cNvSpPr txBox="1"/>
          <p:nvPr/>
        </p:nvSpPr>
        <p:spPr>
          <a:xfrm>
            <a:off x="1984992" y="7157467"/>
            <a:ext cx="922160" cy="485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marR="0" defTabSz="457200">
              <a:spcBef>
                <a:spcPts val="1200"/>
              </a:spcBef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Roboto Condensed Regular"/>
              </a:defRPr>
            </a:lvl1pPr>
          </a:lstStyle>
          <a:p>
            <a:pPr/>
            <a:r>
              <a:t>0% = 0</a:t>
            </a:r>
          </a:p>
        </p:txBody>
      </p:sp>
      <p:sp>
        <p:nvSpPr>
          <p:cNvPr id="185" name="In der Stichprobe (n=100) fanden sich 42 heimliche Statistik-Fans."/>
          <p:cNvSpPr txBox="1"/>
          <p:nvPr/>
        </p:nvSpPr>
        <p:spPr>
          <a:xfrm>
            <a:off x="1214767" y="7792466"/>
            <a:ext cx="4368258" cy="841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marR="0" algn="ctr" defTabSz="457200">
              <a:spcBef>
                <a:spcPts val="1200"/>
              </a:spcBef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Roboto Condensed Regular"/>
              </a:defRPr>
            </a:lvl1pPr>
          </a:lstStyle>
          <a:p>
            <a:pPr/>
            <a:r>
              <a:t>In der Stichprobe (n=100) fanden sich 42 heimliche Statistik-Fans.</a:t>
            </a:r>
          </a:p>
        </p:txBody>
      </p:sp>
      <p:grpSp>
        <p:nvGrpSpPr>
          <p:cNvPr id="189" name="Gruppieren"/>
          <p:cNvGrpSpPr/>
          <p:nvPr/>
        </p:nvGrpSpPr>
        <p:grpSpPr>
          <a:xfrm>
            <a:off x="9483155" y="3186047"/>
            <a:ext cx="907402" cy="4088514"/>
            <a:chOff x="0" y="0"/>
            <a:chExt cx="907401" cy="4088512"/>
          </a:xfrm>
        </p:grpSpPr>
        <p:sp>
          <p:nvSpPr>
            <p:cNvPr id="186" name="Linie"/>
            <p:cNvSpPr/>
            <p:nvPr/>
          </p:nvSpPr>
          <p:spPr>
            <a:xfrm flipV="1">
              <a:off x="453700" y="-1"/>
              <a:ext cx="1" cy="408254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marR="0" algn="ctr" defTabSz="914400">
                <a:spcBef>
                  <a:spcPts val="0"/>
                </a:spcBef>
                <a:defRPr sz="24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Roboto Condensed Regular"/>
                </a:defRPr>
              </a:pPr>
            </a:p>
          </p:txBody>
        </p:sp>
        <p:sp>
          <p:nvSpPr>
            <p:cNvPr id="187" name="Linie"/>
            <p:cNvSpPr/>
            <p:nvPr/>
          </p:nvSpPr>
          <p:spPr>
            <a:xfrm>
              <a:off x="0" y="9271"/>
              <a:ext cx="907402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marR="0" algn="ctr" defTabSz="914400">
                <a:spcBef>
                  <a:spcPts val="0"/>
                </a:spcBef>
                <a:defRPr sz="24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Roboto Condensed Regular"/>
                </a:defRPr>
              </a:pPr>
            </a:p>
          </p:txBody>
        </p:sp>
        <p:sp>
          <p:nvSpPr>
            <p:cNvPr id="188" name="Linie"/>
            <p:cNvSpPr/>
            <p:nvPr/>
          </p:nvSpPr>
          <p:spPr>
            <a:xfrm>
              <a:off x="0" y="4088512"/>
              <a:ext cx="907402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marR="0" algn="ctr" defTabSz="914400">
                <a:spcBef>
                  <a:spcPts val="0"/>
                </a:spcBef>
                <a:defRPr sz="2400">
                  <a:solidFill>
                    <a:srgbClr val="262626"/>
                  </a:solidFill>
                  <a:latin typeface="+mn-lt"/>
                  <a:ea typeface="+mn-ea"/>
                  <a:cs typeface="+mn-cs"/>
                  <a:sym typeface="Roboto Condensed Regular"/>
                </a:defRPr>
              </a:pPr>
            </a:p>
          </p:txBody>
        </p:sp>
      </p:grpSp>
      <p:sp>
        <p:nvSpPr>
          <p:cNvPr id="190" name="Kreis"/>
          <p:cNvSpPr/>
          <p:nvPr/>
        </p:nvSpPr>
        <p:spPr>
          <a:xfrm>
            <a:off x="9841380" y="5131843"/>
            <a:ext cx="190952" cy="190953"/>
          </a:xfrm>
          <a:prstGeom prst="ellipse">
            <a:avLst/>
          </a:prstGeom>
          <a:solidFill>
            <a:schemeClr val="accent5">
              <a:lumOff val="-7647"/>
              <a:alpha val="70000"/>
            </a:schemeClr>
          </a:solidFill>
          <a:ln w="12700">
            <a:miter lim="400000"/>
          </a:ln>
        </p:spPr>
        <p:txBody>
          <a:bodyPr lIns="65022" tIns="65022" rIns="65022" bIns="65022" anchor="ctr"/>
          <a:lstStyle/>
          <a:p>
            <a:pPr marR="0" algn="ctr" defTabSz="914400">
              <a:spcBef>
                <a:spcPts val="0"/>
              </a:spcBef>
              <a:defRPr sz="2400">
                <a:solidFill>
                  <a:srgbClr val="262626"/>
                </a:solidFill>
                <a:latin typeface="+mn-lt"/>
                <a:ea typeface="+mn-ea"/>
                <a:cs typeface="+mn-cs"/>
                <a:sym typeface="Roboto Condensed Regular"/>
              </a:defRPr>
            </a:pPr>
          </a:p>
        </p:txBody>
      </p:sp>
      <p:sp>
        <p:nvSpPr>
          <p:cNvPr id="191" name="100% = 1"/>
          <p:cNvSpPr txBox="1"/>
          <p:nvPr/>
        </p:nvSpPr>
        <p:spPr>
          <a:xfrm>
            <a:off x="8250567" y="2941067"/>
            <a:ext cx="1223090" cy="485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marR="0" defTabSz="457200">
              <a:spcBef>
                <a:spcPts val="1200"/>
              </a:spcBef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Roboto Condensed Regular"/>
              </a:defRPr>
            </a:lvl1pPr>
          </a:lstStyle>
          <a:p>
            <a:pPr/>
            <a:r>
              <a:t>100% = 1</a:t>
            </a:r>
          </a:p>
        </p:txBody>
      </p:sp>
      <p:sp>
        <p:nvSpPr>
          <p:cNvPr id="192" name="0% = 0"/>
          <p:cNvSpPr txBox="1"/>
          <p:nvPr/>
        </p:nvSpPr>
        <p:spPr>
          <a:xfrm>
            <a:off x="8522952" y="7020306"/>
            <a:ext cx="922160" cy="485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>
            <a:lvl1pPr marR="0" defTabSz="457200">
              <a:spcBef>
                <a:spcPts val="1200"/>
              </a:spcBef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Roboto Condensed Regular"/>
              </a:defRPr>
            </a:lvl1pPr>
          </a:lstStyle>
          <a:p>
            <a:pPr/>
            <a:r>
              <a:t>0% = 0</a:t>
            </a:r>
          </a:p>
        </p:txBody>
      </p:sp>
      <p:sp>
        <p:nvSpPr>
          <p:cNvPr id="193" name="Gleichung"/>
          <p:cNvSpPr txBox="1"/>
          <p:nvPr/>
        </p:nvSpPr>
        <p:spPr>
          <a:xfrm>
            <a:off x="3771908" y="5235574"/>
            <a:ext cx="2450243" cy="32395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R="0" defTabSz="914400" latinLnBrk="1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65A2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800" i="1">
                      <a:solidFill>
                        <a:srgbClr val="0065A2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65A2"/>
                      </a:solidFill>
                      <a:latin typeface="Cambria Math" panose="02040503050406030204" pitchFamily="18" charset="0"/>
                    </a:rPr>
                    <m:t>0.42</m:t>
                  </m:r>
                  <m:r>
                    <a:rPr xmlns:a="http://schemas.openxmlformats.org/drawingml/2006/main" sz="2800" i="1">
                      <a:solidFill>
                        <a:srgbClr val="0065A2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65A2"/>
                      </a:solidFill>
                      <a:latin typeface="Cambria Math" panose="02040503050406030204" pitchFamily="18" charset="0"/>
                    </a:rPr>
                    <m:t>42</m:t>
                  </m:r>
                  <m:r>
                    <a:rPr xmlns:a="http://schemas.openxmlformats.org/drawingml/2006/main" sz="2800" i="1">
                      <a:solidFill>
                        <a:srgbClr val="0065A2"/>
                      </a:solidFill>
                      <a:latin typeface="Cambria Math" panose="02040503050406030204" pitchFamily="18" charset="0"/>
                    </a:rPr>
                    <m:t>%</m:t>
                  </m:r>
                </m:oMath>
              </m:oMathPara>
            </a14:m>
            <a:endParaRPr sz="2800">
              <a:solidFill>
                <a:srgbClr val="0066A2"/>
              </a:solidFill>
            </a:endParaRPr>
          </a:p>
        </p:txBody>
      </p:sp>
      <p:sp>
        <p:nvSpPr>
          <p:cNvPr id="194" name="Gleichung"/>
          <p:cNvSpPr txBox="1"/>
          <p:nvPr/>
        </p:nvSpPr>
        <p:spPr>
          <a:xfrm>
            <a:off x="10238748" y="5068328"/>
            <a:ext cx="2442179" cy="2578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R="0" defTabSz="914400" latinLnBrk="1"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limUpp>
                    <m:e>
                      <m:r>
                        <a:rPr xmlns:a="http://schemas.openxmlformats.org/drawingml/2006/main" sz="2800" i="1">
                          <a:solidFill>
                            <a:srgbClr val="0065A2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e>
                    <m:lim>
                      <m:r>
                        <a:rPr xmlns:a="http://schemas.openxmlformats.org/drawingml/2006/main" sz="2800" i="1">
                          <a:solidFill>
                            <a:srgbClr val="0065A2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2800" i="1">
                      <a:solidFill>
                        <a:srgbClr val="0065A2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65A2"/>
                      </a:solidFill>
                      <a:latin typeface="Cambria Math" panose="02040503050406030204" pitchFamily="18" charset="0"/>
                    </a:rPr>
                    <m:t>0.42</m:t>
                  </m:r>
                  <m:r>
                    <a:rPr xmlns:a="http://schemas.openxmlformats.org/drawingml/2006/main" sz="2800" i="1">
                      <a:solidFill>
                        <a:srgbClr val="0065A2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65A2"/>
                      </a:solidFill>
                      <a:latin typeface="Cambria Math" panose="02040503050406030204" pitchFamily="18" charset="0"/>
                    </a:rPr>
                    <m:t>42</m:t>
                  </m:r>
                  <m:r>
                    <a:rPr xmlns:a="http://schemas.openxmlformats.org/drawingml/2006/main" sz="2800" i="1">
                      <a:solidFill>
                        <a:srgbClr val="0065A2"/>
                      </a:solidFill>
                      <a:latin typeface="Cambria Math" panose="02040503050406030204" pitchFamily="18" charset="0"/>
                    </a:rPr>
                    <m:t>%</m:t>
                  </m:r>
                </m:oMath>
              </m:oMathPara>
            </a14:m>
            <a:endParaRPr sz="2800">
              <a:solidFill>
                <a:srgbClr val="0066A2"/>
              </a:solidFill>
            </a:endParaRPr>
          </a:p>
        </p:txBody>
      </p:sp>
      <p:sp>
        <p:nvSpPr>
          <p:cNvPr id="195" name="Linie"/>
          <p:cNvSpPr/>
          <p:nvPr/>
        </p:nvSpPr>
        <p:spPr>
          <a:xfrm flipV="1">
            <a:off x="9936855" y="4595304"/>
            <a:ext cx="1" cy="1270001"/>
          </a:xfrm>
          <a:prstGeom prst="line">
            <a:avLst/>
          </a:prstGeom>
          <a:ln w="76200">
            <a:solidFill>
              <a:schemeClr val="accent5">
                <a:lumOff val="-7647"/>
                <a:alpha val="50000"/>
              </a:schemeClr>
            </a:solidFill>
          </a:ln>
        </p:spPr>
        <p:txBody>
          <a:bodyPr lIns="45718" tIns="45718" rIns="45718" bIns="45718"/>
          <a:lstStyle/>
          <a:p>
            <a:pPr marR="0" algn="ctr" defTabSz="914400">
              <a:spcBef>
                <a:spcPts val="0"/>
              </a:spcBef>
              <a:defRPr sz="2400">
                <a:solidFill>
                  <a:srgbClr val="262626"/>
                </a:solidFill>
                <a:latin typeface="+mn-lt"/>
                <a:ea typeface="+mn-ea"/>
                <a:cs typeface="+mn-cs"/>
                <a:sym typeface="Roboto Condensed Regular"/>
              </a:defRPr>
            </a:pPr>
          </a:p>
        </p:txBody>
      </p:sp>
      <p:sp>
        <p:nvSpPr>
          <p:cNvPr id="196" name="Wir schätzen den Anteil in der Population auf 0.32-0.52 (95%-PI)."/>
          <p:cNvSpPr txBox="1"/>
          <p:nvPr/>
        </p:nvSpPr>
        <p:spPr>
          <a:xfrm>
            <a:off x="7427607" y="7706106"/>
            <a:ext cx="4277098" cy="841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spAutoFit/>
          </a:bodyPr>
          <a:lstStyle>
            <a:lvl1pPr marR="0" algn="ctr" defTabSz="457200">
              <a:spcBef>
                <a:spcPts val="1200"/>
              </a:spcBef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Roboto Condensed Regular"/>
              </a:defRPr>
            </a:lvl1pPr>
          </a:lstStyle>
          <a:p>
            <a:pPr/>
            <a:r>
              <a:t>Wir schätzen den Anteil in der Population auf 0.32-0.52 (95%-PI).</a:t>
            </a:r>
          </a:p>
        </p:txBody>
      </p:sp>
      <p:sp>
        <p:nvSpPr>
          <p:cNvPr id="197" name="Deskriptive Statistik"/>
          <p:cNvSpPr txBox="1"/>
          <p:nvPr/>
        </p:nvSpPr>
        <p:spPr>
          <a:xfrm>
            <a:off x="1793887" y="2084635"/>
            <a:ext cx="3035296" cy="549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/>
            <a:r>
              <a:t>Deskriptive Statistik</a:t>
            </a:r>
          </a:p>
        </p:txBody>
      </p:sp>
      <p:sp>
        <p:nvSpPr>
          <p:cNvPr id="198" name="Inferenzstatistik"/>
          <p:cNvSpPr txBox="1"/>
          <p:nvPr/>
        </p:nvSpPr>
        <p:spPr>
          <a:xfrm>
            <a:off x="8596007" y="2139213"/>
            <a:ext cx="2484533" cy="549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/>
            <a:r>
              <a:t>Inferenzstatistik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FFFFFF"/>
      </a:dk1>
      <a:lt1>
        <a:srgbClr val="0066A2"/>
      </a:lt1>
      <a:dk2>
        <a:srgbClr val="A7A7A7"/>
      </a:dk2>
      <a:lt2>
        <a:srgbClr val="535353"/>
      </a:lt2>
      <a:accent1>
        <a:srgbClr val="717D87"/>
      </a:accent1>
      <a:accent2>
        <a:srgbClr val="DBDEE1"/>
      </a:accent2>
      <a:accent3>
        <a:srgbClr val="A10010"/>
      </a:accent3>
      <a:accent4>
        <a:srgbClr val="E7C2C3"/>
      </a:accent4>
      <a:accent5>
        <a:srgbClr val="2066A3"/>
      </a:accent5>
      <a:accent6>
        <a:srgbClr val="B3C91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Roboto Condensed Regular"/>
        <a:ea typeface="Roboto Condensed Regular"/>
        <a:cs typeface="Roboto Condensed Regular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+mn-lt"/>
            <a:ea typeface="+mn-ea"/>
            <a:cs typeface="+mn-cs"/>
            <a:sym typeface="Roboto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t" upright="0">
        <a:spAutoFit/>
      </a:bodyPr>
      <a:lstStyle>
        <a:defPPr marL="0" marR="127000" indent="0" algn="l" defTabSz="130048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66A2"/>
            </a:solidFill>
            <a:effectLst/>
            <a:uFillTx/>
            <a:latin typeface="Roboto Condensed Bold"/>
            <a:ea typeface="Roboto Condensed Bold"/>
            <a:cs typeface="Roboto Condensed Bold"/>
            <a:sym typeface="Roboto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7D87"/>
      </a:accent1>
      <a:accent2>
        <a:srgbClr val="DBDEE1"/>
      </a:accent2>
      <a:accent3>
        <a:srgbClr val="A10010"/>
      </a:accent3>
      <a:accent4>
        <a:srgbClr val="E7C2C3"/>
      </a:accent4>
      <a:accent5>
        <a:srgbClr val="2066A3"/>
      </a:accent5>
      <a:accent6>
        <a:srgbClr val="B3C91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Roboto Condensed Regular"/>
        <a:ea typeface="Roboto Condensed Regular"/>
        <a:cs typeface="Roboto Condensed Regular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+mn-lt"/>
            <a:ea typeface="+mn-ea"/>
            <a:cs typeface="+mn-cs"/>
            <a:sym typeface="Roboto Condensed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t" upright="0">
        <a:spAutoFit/>
      </a:bodyPr>
      <a:lstStyle>
        <a:defPPr marL="0" marR="127000" indent="0" algn="l" defTabSz="130048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66A2"/>
            </a:solidFill>
            <a:effectLst/>
            <a:uFillTx/>
            <a:latin typeface="Roboto Condensed Bold"/>
            <a:ea typeface="Roboto Condensed Bold"/>
            <a:cs typeface="Roboto Condensed Bold"/>
            <a:sym typeface="Roboto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