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media/image1.jpeg" ContentType="image/jpeg"/>
  <Override PartName="/ppt/theme/theme2.xml" ContentType="application/vnd.openxmlformats-officedocument.theme+xml"/>
  <Override PartName="/ppt/media/image2.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1800" u="none" kumimoji="0" normalizeH="0">
        <a:ln>
          <a:noFill/>
        </a:ln>
        <a:solidFill>
          <a:srgbClr val="262626"/>
        </a:solidFill>
        <a:effectLst/>
        <a:uFillTx/>
        <a:latin typeface="+mj-lt"/>
        <a:ea typeface="+mj-ea"/>
        <a:cs typeface="+mj-cs"/>
        <a:sym typeface="Helvetica Neue"/>
      </a:defRPr>
    </a:lvl1pPr>
    <a:lvl2pPr marL="285750" marR="0" indent="-28575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2pPr>
    <a:lvl3pPr marL="285750" marR="0" indent="-28575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3pPr>
    <a:lvl4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4pPr>
    <a:lvl5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5pPr>
    <a:lvl6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6pPr>
    <a:lvl7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7pPr>
    <a:lvl8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8pPr>
    <a:lvl9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6D9"/>
          </a:solidFill>
        </a:fill>
      </a:tcStyle>
    </a:wholeTbl>
    <a:band2H>
      <a:tcTxStyle b="def" i="def"/>
      <a:tcStyle>
        <a:tcBdr/>
        <a:fill>
          <a:solidFill>
            <a:srgbClr val="EBEC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CACA"/>
          </a:solidFill>
        </a:fill>
      </a:tcStyle>
    </a:wholeTbl>
    <a:band2H>
      <a:tcTxStyle b="def" i="def"/>
      <a:tcStyle>
        <a:tcBdr/>
        <a:fill>
          <a:solidFill>
            <a:srgbClr val="F0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EBCB"/>
          </a:solidFill>
        </a:fill>
      </a:tcStyle>
    </a:wholeTbl>
    <a:band2H>
      <a:tcTxStyle b="def" i="def"/>
      <a:tcStyle>
        <a:tcBdr/>
        <a:fill>
          <a:solidFill>
            <a:srgbClr val="F2F5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262626"/>
        </a:fontRef>
        <a:srgbClr val="26262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62626"/>
        </a:fontRef>
        <a:srgbClr val="262626"/>
      </a:tcTxStyle>
      <a:tcStyle>
        <a:tcBdr>
          <a:left>
            <a:ln w="12700" cap="flat">
              <a:noFill/>
              <a:miter lim="400000"/>
            </a:ln>
          </a:left>
          <a:right>
            <a:ln w="12700" cap="flat">
              <a:noFill/>
              <a:miter lim="400000"/>
            </a:ln>
          </a:right>
          <a:top>
            <a:ln w="50800" cap="flat">
              <a:solidFill>
                <a:srgbClr val="262626"/>
              </a:solidFill>
              <a:prstDash val="solid"/>
              <a:round/>
            </a:ln>
          </a:top>
          <a:bottom>
            <a:ln w="25400" cap="flat">
              <a:solidFill>
                <a:srgbClr val="26262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262626"/>
              </a:solidFill>
              <a:prstDash val="solid"/>
              <a:round/>
            </a:ln>
          </a:top>
          <a:bottom>
            <a:ln w="25400" cap="flat">
              <a:solidFill>
                <a:srgbClr val="26262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6262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6262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6262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49" name="Shape 249"/>
          <p:cNvSpPr/>
          <p:nvPr>
            <p:ph type="sldImg"/>
          </p:nvPr>
        </p:nvSpPr>
        <p:spPr>
          <a:xfrm>
            <a:off x="1143000" y="685800"/>
            <a:ext cx="4572000" cy="3429000"/>
          </a:xfrm>
          <a:prstGeom prst="rect">
            <a:avLst/>
          </a:prstGeom>
        </p:spPr>
        <p:txBody>
          <a:bodyPr/>
          <a:lstStyle/>
          <a:p>
            <a:pPr/>
          </a:p>
        </p:txBody>
      </p:sp>
      <p:sp>
        <p:nvSpPr>
          <p:cNvPr id="250" name="Shape 25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3000">
        <a:latin typeface="+mj-lt"/>
        <a:ea typeface="+mj-ea"/>
        <a:cs typeface="+mj-cs"/>
        <a:sym typeface="Helvetica Neue"/>
      </a:defRPr>
    </a:lvl1pPr>
    <a:lvl2pPr indent="228600" defTabSz="457200" latinLnBrk="0">
      <a:lnSpc>
        <a:spcPct val="117999"/>
      </a:lnSpc>
      <a:defRPr sz="3000">
        <a:latin typeface="+mj-lt"/>
        <a:ea typeface="+mj-ea"/>
        <a:cs typeface="+mj-cs"/>
        <a:sym typeface="Helvetica Neue"/>
      </a:defRPr>
    </a:lvl2pPr>
    <a:lvl3pPr indent="457200" defTabSz="457200" latinLnBrk="0">
      <a:lnSpc>
        <a:spcPct val="117999"/>
      </a:lnSpc>
      <a:defRPr sz="3000">
        <a:latin typeface="+mj-lt"/>
        <a:ea typeface="+mj-ea"/>
        <a:cs typeface="+mj-cs"/>
        <a:sym typeface="Helvetica Neue"/>
      </a:defRPr>
    </a:lvl3pPr>
    <a:lvl4pPr indent="685800" defTabSz="457200" latinLnBrk="0">
      <a:lnSpc>
        <a:spcPct val="117999"/>
      </a:lnSpc>
      <a:defRPr sz="3000">
        <a:latin typeface="+mj-lt"/>
        <a:ea typeface="+mj-ea"/>
        <a:cs typeface="+mj-cs"/>
        <a:sym typeface="Helvetica Neue"/>
      </a:defRPr>
    </a:lvl4pPr>
    <a:lvl5pPr indent="914400" defTabSz="457200" latinLnBrk="0">
      <a:lnSpc>
        <a:spcPct val="117999"/>
      </a:lnSpc>
      <a:defRPr sz="3000">
        <a:latin typeface="+mj-lt"/>
        <a:ea typeface="+mj-ea"/>
        <a:cs typeface="+mj-cs"/>
        <a:sym typeface="Helvetica Neue"/>
      </a:defRPr>
    </a:lvl5pPr>
    <a:lvl6pPr indent="1143000" defTabSz="457200" latinLnBrk="0">
      <a:lnSpc>
        <a:spcPct val="117999"/>
      </a:lnSpc>
      <a:defRPr sz="3000">
        <a:latin typeface="+mj-lt"/>
        <a:ea typeface="+mj-ea"/>
        <a:cs typeface="+mj-cs"/>
        <a:sym typeface="Helvetica Neue"/>
      </a:defRPr>
    </a:lvl6pPr>
    <a:lvl7pPr indent="1371600" defTabSz="457200" latinLnBrk="0">
      <a:lnSpc>
        <a:spcPct val="117999"/>
      </a:lnSpc>
      <a:defRPr sz="3000">
        <a:latin typeface="+mj-lt"/>
        <a:ea typeface="+mj-ea"/>
        <a:cs typeface="+mj-cs"/>
        <a:sym typeface="Helvetica Neue"/>
      </a:defRPr>
    </a:lvl7pPr>
    <a:lvl8pPr indent="1600200" defTabSz="457200" latinLnBrk="0">
      <a:lnSpc>
        <a:spcPct val="117999"/>
      </a:lnSpc>
      <a:defRPr sz="3000">
        <a:latin typeface="+mj-lt"/>
        <a:ea typeface="+mj-ea"/>
        <a:cs typeface="+mj-cs"/>
        <a:sym typeface="Helvetica Neue"/>
      </a:defRPr>
    </a:lvl8pPr>
    <a:lvl9pPr indent="1828800" defTabSz="457200" latinLnBrk="0">
      <a:lnSpc>
        <a:spcPct val="117999"/>
      </a:lnSpc>
      <a:defRPr sz="3000">
        <a:latin typeface="+mj-lt"/>
        <a:ea typeface="+mj-ea"/>
        <a:cs typeface="+mj-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 Id="rId3" Type="http://schemas.openxmlformats.org/officeDocument/2006/relationships/hyperlink" Target="https://janhove.github.io/reporting/2016/11/16/common-language-effect-sizes" TargetMode="External"/></Relationships>

</file>

<file path=ppt/notesSlides/_rels/notesSlide11.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Shape 329"/>
          <p:cNvSpPr/>
          <p:nvPr>
            <p:ph type="sldImg"/>
          </p:nvPr>
        </p:nvSpPr>
        <p:spPr>
          <a:prstGeom prst="rect">
            <a:avLst/>
          </a:prstGeom>
        </p:spPr>
        <p:txBody>
          <a:bodyPr/>
          <a:lstStyle/>
          <a:p>
            <a:pPr/>
          </a:p>
        </p:txBody>
      </p:sp>
      <p:sp>
        <p:nvSpPr>
          <p:cNvPr id="330" name="Shape 330"/>
          <p:cNvSpPr/>
          <p:nvPr>
            <p:ph type="body" sz="quarter" idx="1"/>
          </p:nvPr>
        </p:nvSpPr>
        <p:spPr>
          <a:prstGeom prst="rect">
            <a:avLst/>
          </a:prstGeom>
        </p:spPr>
        <p:txBody>
          <a:bodyPr/>
          <a:lstStyle/>
          <a:p>
            <a:pPr defTabSz="914400">
              <a:lnSpc>
                <a:spcPct val="100000"/>
              </a:lnSpc>
              <a:spcBef>
                <a:spcPts val="400"/>
              </a:spcBef>
              <a:defRPr sz="1200">
                <a:solidFill>
                  <a:srgbClr val="262626"/>
                </a:solidFill>
                <a:latin typeface="Courier"/>
                <a:ea typeface="Courier"/>
                <a:cs typeface="Courier"/>
                <a:sym typeface="Courier"/>
              </a:defRPr>
            </a:pPr>
            <a:r>
              <a:t>x &lt;- c(19, 23, 24, 31, 32, 43, 51, 54, 54)</a:t>
            </a:r>
            <a:endParaRPr>
              <a:latin typeface="+mn-lt"/>
              <a:ea typeface="+mn-ea"/>
              <a:cs typeface="+mn-cs"/>
              <a:sym typeface="Helvetica"/>
            </a:endParaRPr>
          </a:p>
          <a:p>
            <a:pPr defTabSz="914400">
              <a:lnSpc>
                <a:spcPct val="100000"/>
              </a:lnSpc>
              <a:spcBef>
                <a:spcPts val="400"/>
              </a:spcBef>
              <a:defRPr sz="1200">
                <a:solidFill>
                  <a:srgbClr val="262626"/>
                </a:solidFill>
                <a:latin typeface="Courier"/>
                <a:ea typeface="Courier"/>
                <a:cs typeface="Courier"/>
                <a:sym typeface="Courier"/>
              </a:defRPr>
            </a:pPr>
            <a:r>
              <a:t>x.table &lt;- table(x)</a:t>
            </a:r>
            <a:endParaRPr>
              <a:latin typeface="+mn-lt"/>
              <a:ea typeface="+mn-ea"/>
              <a:cs typeface="+mn-cs"/>
              <a:sym typeface="Helvetica"/>
            </a:endParaRPr>
          </a:p>
          <a:p>
            <a:pPr defTabSz="914400">
              <a:lnSpc>
                <a:spcPct val="100000"/>
              </a:lnSpc>
              <a:spcBef>
                <a:spcPts val="400"/>
              </a:spcBef>
              <a:defRPr sz="1200">
                <a:solidFill>
                  <a:srgbClr val="262626"/>
                </a:solidFill>
                <a:latin typeface="Courier"/>
                <a:ea typeface="Courier"/>
                <a:cs typeface="Courier"/>
                <a:sym typeface="Courier"/>
              </a:defRPr>
            </a:pPr>
            <a:r>
              <a:t>x.table</a:t>
            </a:r>
          </a:p>
          <a:p>
            <a:pPr defTabSz="914400">
              <a:lnSpc>
                <a:spcPct val="100000"/>
              </a:lnSpc>
              <a:spcBef>
                <a:spcPts val="400"/>
              </a:spcBef>
              <a:defRPr sz="1200">
                <a:solidFill>
                  <a:srgbClr val="262626"/>
                </a:solidFill>
                <a:latin typeface="Courier"/>
                <a:ea typeface="Courier"/>
                <a:cs typeface="Courier"/>
                <a:sym typeface="Courier"/>
              </a:defRPr>
            </a:pPr>
          </a:p>
          <a:p>
            <a:pPr defTabSz="914400">
              <a:lnSpc>
                <a:spcPct val="100000"/>
              </a:lnSpc>
              <a:spcBef>
                <a:spcPts val="400"/>
              </a:spcBef>
              <a:defRPr sz="1200">
                <a:solidFill>
                  <a:srgbClr val="262626"/>
                </a:solidFill>
                <a:latin typeface="Courier"/>
                <a:ea typeface="Courier"/>
                <a:cs typeface="Courier"/>
                <a:sym typeface="Courier"/>
              </a:defRPr>
            </a:pPr>
            <a:r>
              <a:t>x.table.df &lt;- as.data.frame(x.table, stringsAsFactors=T)</a:t>
            </a:r>
            <a:endParaRPr>
              <a:latin typeface="+mn-lt"/>
              <a:ea typeface="+mn-ea"/>
              <a:cs typeface="+mn-cs"/>
              <a:sym typeface="Helvetica"/>
            </a:endParaRPr>
          </a:p>
          <a:p>
            <a:pPr defTabSz="914400">
              <a:lnSpc>
                <a:spcPct val="100000"/>
              </a:lnSpc>
              <a:spcBef>
                <a:spcPts val="400"/>
              </a:spcBef>
              <a:defRPr sz="1200">
                <a:solidFill>
                  <a:srgbClr val="262626"/>
                </a:solidFill>
                <a:latin typeface="Courier"/>
                <a:ea typeface="Courier"/>
                <a:cs typeface="Courier"/>
                <a:sym typeface="Courier"/>
              </a:defRPr>
            </a:pPr>
            <a:r>
              <a:t>x.table.df</a:t>
            </a:r>
          </a:p>
          <a:p>
            <a:pPr defTabSz="914400">
              <a:lnSpc>
                <a:spcPct val="100000"/>
              </a:lnSpc>
              <a:spcBef>
                <a:spcPts val="400"/>
              </a:spcBef>
              <a:defRPr sz="1200">
                <a:solidFill>
                  <a:srgbClr val="262626"/>
                </a:solidFill>
                <a:latin typeface="Courier"/>
                <a:ea typeface="Courier"/>
                <a:cs typeface="Courier"/>
                <a:sym typeface="Courier"/>
              </a:defRPr>
            </a:pPr>
            <a:r>
              <a:t>mean(x)</a:t>
            </a:r>
            <a:endParaRPr>
              <a:latin typeface="+mn-lt"/>
              <a:ea typeface="+mn-ea"/>
              <a:cs typeface="+mn-cs"/>
              <a:sym typeface="Helvetica"/>
            </a:endParaRPr>
          </a:p>
          <a:p>
            <a:pPr defTabSz="914400">
              <a:lnSpc>
                <a:spcPct val="100000"/>
              </a:lnSpc>
              <a:spcBef>
                <a:spcPts val="400"/>
              </a:spcBef>
              <a:defRPr sz="1200">
                <a:solidFill>
                  <a:srgbClr val="262626"/>
                </a:solidFill>
                <a:latin typeface="Courier"/>
                <a:ea typeface="Courier"/>
                <a:cs typeface="Courier"/>
                <a:sym typeface="Courier"/>
              </a:defRPr>
            </a:pPr>
            <a:r>
              <a:t>str(x.table.df)</a:t>
            </a:r>
            <a:endParaRPr>
              <a:latin typeface="+mn-lt"/>
              <a:ea typeface="+mn-ea"/>
              <a:cs typeface="+mn-cs"/>
              <a:sym typeface="Helvetica"/>
            </a:endParaRPr>
          </a:p>
          <a:p>
            <a:pPr defTabSz="914400">
              <a:lnSpc>
                <a:spcPct val="100000"/>
              </a:lnSpc>
              <a:spcBef>
                <a:spcPts val="400"/>
              </a:spcBef>
              <a:defRPr sz="1200">
                <a:solidFill>
                  <a:srgbClr val="262626"/>
                </a:solidFill>
                <a:latin typeface="Courier"/>
                <a:ea typeface="Courier"/>
                <a:cs typeface="Courier"/>
                <a:sym typeface="Courier"/>
              </a:defRPr>
            </a:pPr>
            <a:r>
              <a:t>x.table.df$x &lt;- as.numeric(as.character(x.table.df$x))</a:t>
            </a:r>
            <a:endParaRPr>
              <a:latin typeface="+mn-lt"/>
              <a:ea typeface="+mn-ea"/>
              <a:cs typeface="+mn-cs"/>
              <a:sym typeface="Helvetica"/>
            </a:endParaRPr>
          </a:p>
          <a:p>
            <a:pPr defTabSz="914400">
              <a:lnSpc>
                <a:spcPct val="100000"/>
              </a:lnSpc>
              <a:spcBef>
                <a:spcPts val="400"/>
              </a:spcBef>
              <a:defRPr sz="1200">
                <a:solidFill>
                  <a:srgbClr val="262626"/>
                </a:solidFill>
                <a:latin typeface="Courier"/>
                <a:ea typeface="Courier"/>
                <a:cs typeface="Courier"/>
                <a:sym typeface="Courier"/>
              </a:defRPr>
            </a:pPr>
          </a:p>
          <a:p>
            <a:pPr defTabSz="914400">
              <a:lnSpc>
                <a:spcPct val="100000"/>
              </a:lnSpc>
              <a:spcBef>
                <a:spcPts val="400"/>
              </a:spcBef>
              <a:defRPr sz="1200">
                <a:solidFill>
                  <a:srgbClr val="262626"/>
                </a:solidFill>
                <a:latin typeface="Courier"/>
                <a:ea typeface="Courier"/>
                <a:cs typeface="Courier"/>
                <a:sym typeface="Courier"/>
              </a:defRPr>
            </a:pPr>
            <a:r>
              <a:t>ggplot(x.table.df, aes(x=x, y=Freq)) + geom_bar(stat="identity") +</a:t>
            </a:r>
            <a:endParaRPr>
              <a:latin typeface="+mn-lt"/>
              <a:ea typeface="+mn-ea"/>
              <a:cs typeface="+mn-cs"/>
              <a:sym typeface="Helvetica"/>
            </a:endParaRPr>
          </a:p>
          <a:p>
            <a:pPr defTabSz="914400">
              <a:lnSpc>
                <a:spcPct val="100000"/>
              </a:lnSpc>
              <a:spcBef>
                <a:spcPts val="400"/>
              </a:spcBef>
              <a:defRPr sz="1200">
                <a:solidFill>
                  <a:srgbClr val="262626"/>
                </a:solidFill>
                <a:latin typeface="Courier"/>
                <a:ea typeface="Courier"/>
                <a:cs typeface="Courier"/>
                <a:sym typeface="Courier"/>
              </a:defRPr>
            </a:pPr>
            <a:r>
              <a:t>  geom_vline(xintercept=36.7, colour = "blue") + </a:t>
            </a:r>
            <a:endParaRPr>
              <a:latin typeface="+mn-lt"/>
              <a:ea typeface="+mn-ea"/>
              <a:cs typeface="+mn-cs"/>
              <a:sym typeface="Helvetica"/>
            </a:endParaRPr>
          </a:p>
          <a:p>
            <a:pPr defTabSz="914400">
              <a:lnSpc>
                <a:spcPct val="100000"/>
              </a:lnSpc>
              <a:spcBef>
                <a:spcPts val="400"/>
              </a:spcBef>
              <a:defRPr sz="1200">
                <a:solidFill>
                  <a:srgbClr val="262626"/>
                </a:solidFill>
                <a:latin typeface="Courier"/>
                <a:ea typeface="Courier"/>
                <a:cs typeface="Courier"/>
                <a:sym typeface="Courier"/>
              </a:defRPr>
            </a:pPr>
            <a:r>
              <a:t>  geom_hline(yintercept=0,size=5, colour="green")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6" name="Shape 556"/>
          <p:cNvSpPr/>
          <p:nvPr>
            <p:ph type="sldImg"/>
          </p:nvPr>
        </p:nvSpPr>
        <p:spPr>
          <a:prstGeom prst="rect">
            <a:avLst/>
          </a:prstGeom>
        </p:spPr>
        <p:txBody>
          <a:bodyPr/>
          <a:lstStyle/>
          <a:p>
            <a:pPr/>
          </a:p>
        </p:txBody>
      </p:sp>
      <p:sp>
        <p:nvSpPr>
          <p:cNvPr id="557" name="Shape 557"/>
          <p:cNvSpPr/>
          <p:nvPr>
            <p:ph type="body" sz="quarter" idx="1"/>
          </p:nvPr>
        </p:nvSpPr>
        <p:spPr>
          <a:prstGeom prst="rect">
            <a:avLst/>
          </a:prstGeom>
        </p:spPr>
        <p:txBody>
          <a:bodyPr/>
          <a:lstStyle/>
          <a:p>
            <a:pPr/>
            <a:r>
              <a:rPr u="sng">
                <a:solidFill>
                  <a:srgbClr val="0000FF"/>
                </a:solidFill>
                <a:uFill>
                  <a:solidFill>
                    <a:srgbClr val="0000FF"/>
                  </a:solidFill>
                </a:uFill>
                <a:hlinkClick r:id="rId3" invalidUrl="" action="" tgtFrame="" tooltip="" history="1" highlightClick="0" endSnd="0"/>
              </a:rPr>
              <a:t>https://janhove.github.io/reporting/2016/11/16/common-language-effect-sizes</a:t>
            </a:r>
          </a:p>
          <a:p>
            <a:pPr/>
          </a:p>
          <a:p>
            <a:pPr/>
          </a:p>
          <a:p>
            <a:pPr/>
            <a:r>
              <a:t>\begin{aligned}</a:t>
            </a:r>
          </a:p>
          <a:p>
            <a:pPr/>
            <a:r>
              <a:t>\text{CLES} &amp;= P(X_1 &gt; X_2) \\</a:t>
            </a:r>
          </a:p>
          <a:p>
            <a:pPr/>
            <a:r>
              <a:t>&amp;= P(X_1 - X_2 &gt; 0) \\</a:t>
            </a:r>
          </a:p>
          <a:p>
            <a:pPr/>
            <a:r>
              <a:t>&amp;= \Phi(\mu = 0, \sigma = \sqrt{\sigma_1^2 + \sigma_2^2}, x = X_1 - X_2) </a:t>
            </a:r>
          </a:p>
          <a:p>
            <a:pPr/>
            <a:r>
              <a:t>\end{aligned}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3" name="Shape 563"/>
          <p:cNvSpPr/>
          <p:nvPr>
            <p:ph type="sldImg"/>
          </p:nvPr>
        </p:nvSpPr>
        <p:spPr>
          <a:prstGeom prst="rect">
            <a:avLst/>
          </a:prstGeom>
        </p:spPr>
        <p:txBody>
          <a:bodyPr/>
          <a:lstStyle/>
          <a:p>
            <a:pPr/>
          </a:p>
        </p:txBody>
      </p:sp>
      <p:sp>
        <p:nvSpPr>
          <p:cNvPr id="564" name="Shape 564"/>
          <p:cNvSpPr/>
          <p:nvPr>
            <p:ph type="body" sz="quarter" idx="1"/>
          </p:nvPr>
        </p:nvSpPr>
        <p:spPr>
          <a:prstGeom prst="rect">
            <a:avLst/>
          </a:prstGeom>
        </p:spPr>
        <p:txBody>
          <a:bodyPr/>
          <a:lstStyle/>
          <a:p>
            <a:pPr/>
            <a:r>
              <a:t>\text{Cliffs d}=\frac{\sum_{i=1}^{n1}\sum_{i=1}^{n2} sign(x_{i1) - x_{i2})}{n_1 n2}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Shape 336"/>
          <p:cNvSpPr/>
          <p:nvPr>
            <p:ph type="sldImg"/>
          </p:nvPr>
        </p:nvSpPr>
        <p:spPr>
          <a:prstGeom prst="rect">
            <a:avLst/>
          </a:prstGeom>
        </p:spPr>
        <p:txBody>
          <a:bodyPr/>
          <a:lstStyle/>
          <a:p>
            <a:pPr/>
          </a:p>
        </p:txBody>
      </p:sp>
      <p:sp>
        <p:nvSpPr>
          <p:cNvPr id="337" name="Shape 337"/>
          <p:cNvSpPr/>
          <p:nvPr>
            <p:ph type="body" sz="quarter" idx="1"/>
          </p:nvPr>
        </p:nvSpPr>
        <p:spPr>
          <a:prstGeom prst="rect">
            <a:avLst/>
          </a:prstGeom>
        </p:spPr>
        <p:txBody>
          <a:bodyPr/>
          <a:lstStyle/>
          <a:p>
            <a:pPr/>
            <a:r>
              <a:t>\sum_{i=1}^n(x_i - \bar{x}) = \sum_{i=1}^n x_i - \sum_{i=1}^n \bar{x} = n\bar{x} - n\bar{x} = 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Shape 353"/>
          <p:cNvSpPr/>
          <p:nvPr>
            <p:ph type="sldImg"/>
          </p:nvPr>
        </p:nvSpPr>
        <p:spPr>
          <a:prstGeom prst="rect">
            <a:avLst/>
          </a:prstGeom>
        </p:spPr>
        <p:txBody>
          <a:bodyPr/>
          <a:lstStyle/>
          <a:p>
            <a:pPr/>
          </a:p>
        </p:txBody>
      </p:sp>
      <p:sp>
        <p:nvSpPr>
          <p:cNvPr id="354" name="Shape 354"/>
          <p:cNvSpPr/>
          <p:nvPr>
            <p:ph type="body" sz="quarter" idx="1"/>
          </p:nvPr>
        </p:nvSpPr>
        <p:spPr>
          <a:prstGeom prst="rect">
            <a:avLst/>
          </a:prstGeom>
        </p:spPr>
        <p:txBody>
          <a:bodyPr/>
          <a:lstStyle/>
          <a:p>
            <a:pPr/>
            <a:r>
              <a:t>n \text{ ist gerade: md} = x_{(n+1)/2}</a:t>
            </a:r>
          </a:p>
          <a:p>
            <a:pPr/>
            <a:r>
              <a:t>n \text{ ist UNgerade: md} ={\frac {x_{(n/2)}+x_{(n/2)+1}}{2}}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Shape 362"/>
          <p:cNvSpPr/>
          <p:nvPr>
            <p:ph type="sldImg"/>
          </p:nvPr>
        </p:nvSpPr>
        <p:spPr>
          <a:prstGeom prst="rect">
            <a:avLst/>
          </a:prstGeom>
        </p:spPr>
        <p:txBody>
          <a:bodyPr/>
          <a:lstStyle/>
          <a:p>
            <a:pPr/>
          </a:p>
        </p:txBody>
      </p:sp>
      <p:sp>
        <p:nvSpPr>
          <p:cNvPr id="363" name="Shape 363"/>
          <p:cNvSpPr/>
          <p:nvPr>
            <p:ph type="body" sz="quarter" idx="1"/>
          </p:nvPr>
        </p:nvSpPr>
        <p:spPr>
          <a:prstGeom prst="rect">
            <a:avLst/>
          </a:prstGeom>
        </p:spPr>
        <p:txBody>
          <a:bodyPr/>
          <a:lstStyle/>
          <a:p>
            <a:pPr/>
            <a:r>
              <a:t>\bar{x} = \text{arg min}_c \sum_i^n(c_i -c)^2</a:t>
            </a:r>
          </a:p>
          <a:p>
            <a:pPr/>
          </a:p>
          <a:p>
            <a:pPr/>
            <a:r>
              <a:t>\text{md} =  \text{arg min}_c \sum_i^n|(c_i -c)|</a:t>
            </a:r>
          </a:p>
          <a:p>
            <a:pPr/>
          </a:p>
          <a:p>
            <a:pPr/>
            <a:r>
              <a:t>f(x)= x^2 + 1 \rightarrow \text{min}_c f(x)= 1, \text{arg min}_c f(x)=0</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Shape 384"/>
          <p:cNvSpPr/>
          <p:nvPr>
            <p:ph type="sldImg"/>
          </p:nvPr>
        </p:nvSpPr>
        <p:spPr>
          <a:prstGeom prst="rect">
            <a:avLst/>
          </a:prstGeom>
        </p:spPr>
        <p:txBody>
          <a:bodyPr/>
          <a:lstStyle/>
          <a:p>
            <a:pPr/>
          </a:p>
        </p:txBody>
      </p:sp>
      <p:sp>
        <p:nvSpPr>
          <p:cNvPr id="385" name="Shape 385"/>
          <p:cNvSpPr/>
          <p:nvPr>
            <p:ph type="body" sz="quarter" idx="1"/>
          </p:nvPr>
        </p:nvSpPr>
        <p:spPr>
          <a:prstGeom prst="rect">
            <a:avLst/>
          </a:prstGeom>
        </p:spPr>
        <p:txBody>
          <a:bodyPr/>
          <a:lstStyle/>
          <a:p>
            <a:pPr/>
            <a:r>
              <a:t>\text{mad} = \frac{1}{n} \sum d_i</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7" name="Shape 477"/>
          <p:cNvSpPr/>
          <p:nvPr>
            <p:ph type="sldImg"/>
          </p:nvPr>
        </p:nvSpPr>
        <p:spPr>
          <a:prstGeom prst="rect">
            <a:avLst/>
          </a:prstGeom>
        </p:spPr>
        <p:txBody>
          <a:bodyPr/>
          <a:lstStyle/>
          <a:p>
            <a:pPr/>
          </a:p>
        </p:txBody>
      </p:sp>
      <p:sp>
        <p:nvSpPr>
          <p:cNvPr id="478" name="Shape 478"/>
          <p:cNvSpPr/>
          <p:nvPr>
            <p:ph type="body" sz="quarter" idx="1"/>
          </p:nvPr>
        </p:nvSpPr>
        <p:spPr>
          <a:prstGeom prst="rect">
            <a:avLst/>
          </a:prstGeom>
        </p:spPr>
        <p:txBody>
          <a:bodyPr/>
          <a:lstStyle/>
          <a:p>
            <a:pPr>
              <a:defRPr>
                <a:latin typeface="+mn-lt"/>
                <a:ea typeface="+mn-ea"/>
                <a:cs typeface="+mn-cs"/>
                <a:sym typeface="Helvetica"/>
              </a:defRPr>
            </a:pPr>
            <a:r>
              <a:t>Quellcode hier: https://sebastiansauer.github.io/Rcode/IQR_diagram.R </a:t>
            </a:r>
          </a:p>
          <a:p>
            <a:pPr>
              <a:defRPr>
                <a:latin typeface="+mn-lt"/>
                <a:ea typeface="+mn-ea"/>
                <a:cs typeface="+mn-cs"/>
                <a:sym typeface="Helvetica"/>
              </a:defRPr>
            </a:pPr>
          </a:p>
          <a:p>
            <a:pPr>
              <a:defRPr>
                <a:latin typeface="+mn-lt"/>
                <a:ea typeface="+mn-ea"/>
                <a:cs typeface="+mn-cs"/>
                <a:sym typeface="Helvetica"/>
              </a:defRPr>
            </a:pPr>
            <a:r>
              <a:t>library(dplyr)</a:t>
            </a:r>
          </a:p>
          <a:p>
            <a:pPr>
              <a:defRPr>
                <a:latin typeface="+mn-lt"/>
                <a:ea typeface="+mn-ea"/>
                <a:cs typeface="+mn-cs"/>
                <a:sym typeface="Helvetica"/>
              </a:defRPr>
            </a:pPr>
            <a:r>
              <a:t>library(tidyr)</a:t>
            </a:r>
          </a:p>
          <a:p>
            <a:pPr>
              <a:defRPr>
                <a:latin typeface="+mn-lt"/>
                <a:ea typeface="+mn-ea"/>
                <a:cs typeface="+mn-cs"/>
                <a:sym typeface="Helvetica"/>
              </a:defRPr>
            </a:pPr>
            <a:r>
              <a:t>library(tidyverse)</a:t>
            </a: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r>
              <a:t>Gehalt &lt;- data.frame(</a:t>
            </a:r>
          </a:p>
          <a:p>
            <a:pPr>
              <a:defRPr>
                <a:latin typeface="+mn-lt"/>
                <a:ea typeface="+mn-ea"/>
                <a:cs typeface="+mn-cs"/>
                <a:sym typeface="Helvetica"/>
              </a:defRPr>
            </a:pPr>
            <a:r>
              <a:t>  Equalizia  = c(37, 38, 40, 41, 43, 44.5, 45, 47, 51, 61),</a:t>
            </a:r>
          </a:p>
          <a:p>
            <a:pPr>
              <a:defRPr>
                <a:latin typeface="+mn-lt"/>
                <a:ea typeface="+mn-ea"/>
                <a:cs typeface="+mn-cs"/>
                <a:sym typeface="Helvetica"/>
              </a:defRPr>
            </a:pPr>
            <a:r>
              <a:t>  Extremistan = c(13, 17, 21, 41, 45, 31, 68, 72, 74, 76)</a:t>
            </a:r>
          </a:p>
          <a:p>
            <a:pPr>
              <a:defRPr>
                <a:latin typeface="+mn-lt"/>
                <a:ea typeface="+mn-ea"/>
                <a:cs typeface="+mn-cs"/>
                <a:sym typeface="Helvetica"/>
              </a:defRPr>
            </a:pPr>
            <a:r>
              <a:t>)</a:t>
            </a:r>
          </a:p>
          <a:p>
            <a:pPr>
              <a:defRPr>
                <a:latin typeface="+mn-lt"/>
                <a:ea typeface="+mn-ea"/>
                <a:cs typeface="+mn-cs"/>
                <a:sym typeface="Helvetica"/>
              </a:defRPr>
            </a:pPr>
          </a:p>
          <a:p>
            <a:pPr>
              <a:defRPr>
                <a:latin typeface="+mn-lt"/>
                <a:ea typeface="+mn-ea"/>
                <a:cs typeface="+mn-cs"/>
                <a:sym typeface="Helvetica"/>
              </a:defRPr>
            </a:pPr>
            <a:r>
              <a:t>median(Gehalt$Equalizia)</a:t>
            </a:r>
          </a:p>
          <a:p>
            <a:pPr>
              <a:defRPr>
                <a:latin typeface="+mn-lt"/>
                <a:ea typeface="+mn-ea"/>
                <a:cs typeface="+mn-cs"/>
                <a:sym typeface="Helvetica"/>
              </a:defRPr>
            </a:pPr>
            <a:r>
              <a:t>median(Gehalt$Extremistan)</a:t>
            </a: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r>
              <a:t>Gehalt_long &lt;- gather(Gehalt, key = Land, value = Gehalt)</a:t>
            </a:r>
          </a:p>
          <a:p>
            <a:pPr>
              <a:defRPr>
                <a:latin typeface="+mn-lt"/>
                <a:ea typeface="+mn-ea"/>
                <a:cs typeface="+mn-cs"/>
                <a:sym typeface="Helvetica"/>
              </a:defRPr>
            </a:pPr>
            <a:r>
              <a:t>Gehalt_long_count &lt;- count(Gehalt_long, Land, Gehalt)</a:t>
            </a: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r>
              <a:t>Gehalt_long %&gt;% </a:t>
            </a:r>
          </a:p>
          <a:p>
            <a:pPr>
              <a:defRPr>
                <a:latin typeface="+mn-lt"/>
                <a:ea typeface="+mn-ea"/>
                <a:cs typeface="+mn-cs"/>
                <a:sym typeface="Helvetica"/>
              </a:defRPr>
            </a:pPr>
            <a:r>
              <a:t>  group_by(Land) %&gt;% </a:t>
            </a:r>
          </a:p>
          <a:p>
            <a:pPr>
              <a:defRPr>
                <a:latin typeface="+mn-lt"/>
                <a:ea typeface="+mn-ea"/>
                <a:cs typeface="+mn-cs"/>
                <a:sym typeface="Helvetica"/>
              </a:defRPr>
            </a:pPr>
            <a:r>
              <a:t>  summarise(q1 = quantile(Gehalt, probs = .25),</a:t>
            </a:r>
          </a:p>
          <a:p>
            <a:pPr>
              <a:defRPr>
                <a:latin typeface="+mn-lt"/>
                <a:ea typeface="+mn-ea"/>
                <a:cs typeface="+mn-cs"/>
                <a:sym typeface="Helvetica"/>
              </a:defRPr>
            </a:pPr>
            <a:r>
              <a:t>            q3 = quantile(Gehalt, probs = .75),</a:t>
            </a:r>
          </a:p>
          <a:p>
            <a:pPr>
              <a:defRPr>
                <a:latin typeface="+mn-lt"/>
                <a:ea typeface="+mn-ea"/>
                <a:cs typeface="+mn-cs"/>
                <a:sym typeface="Helvetica"/>
              </a:defRPr>
            </a:pPr>
            <a:r>
              <a:t>            q2 = quantile(Gehalt, probs = .5)) -&gt; Gehalt_quartile</a:t>
            </a: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r>
              <a:t>ggplot(Gehalt_long_count) +</a:t>
            </a:r>
          </a:p>
          <a:p>
            <a:pPr>
              <a:defRPr>
                <a:latin typeface="+mn-lt"/>
                <a:ea typeface="+mn-ea"/>
                <a:cs typeface="+mn-cs"/>
                <a:sym typeface="Helvetica"/>
              </a:defRPr>
            </a:pPr>
            <a:r>
              <a:t>  aes(y = Gehalt, x = n) + </a:t>
            </a:r>
          </a:p>
          <a:p>
            <a:pPr>
              <a:defRPr>
                <a:latin typeface="+mn-lt"/>
                <a:ea typeface="+mn-ea"/>
                <a:cs typeface="+mn-cs"/>
                <a:sym typeface="Helvetica"/>
              </a:defRPr>
            </a:pPr>
            <a:r>
              <a:t>  facet_wrap(~Land, ncol = 1) +</a:t>
            </a:r>
          </a:p>
          <a:p>
            <a:pPr>
              <a:defRPr>
                <a:latin typeface="+mn-lt"/>
                <a:ea typeface="+mn-ea"/>
                <a:cs typeface="+mn-cs"/>
                <a:sym typeface="Helvetica"/>
              </a:defRPr>
            </a:pPr>
            <a:r>
              <a:t>  geom_point() +</a:t>
            </a:r>
          </a:p>
          <a:p>
            <a:pPr>
              <a:defRPr>
                <a:latin typeface="+mn-lt"/>
                <a:ea typeface="+mn-ea"/>
                <a:cs typeface="+mn-cs"/>
                <a:sym typeface="Helvetica"/>
              </a:defRPr>
            </a:pPr>
            <a:r>
              <a:t>  geom_hline(data = Gehalt_quartile, aes(yintercept = q1), color = "#00998a", linetype = "dashed") +</a:t>
            </a:r>
          </a:p>
          <a:p>
            <a:pPr>
              <a:defRPr>
                <a:latin typeface="+mn-lt"/>
                <a:ea typeface="+mn-ea"/>
                <a:cs typeface="+mn-cs"/>
                <a:sym typeface="Helvetica"/>
              </a:defRPr>
            </a:pPr>
            <a:r>
              <a:t>  geom_hline(data = Gehalt_quartile, aes(yintercept = q3), color = "#00998a", linetype = "dashed") +</a:t>
            </a:r>
          </a:p>
          <a:p>
            <a:pPr>
              <a:defRPr>
                <a:latin typeface="+mn-lt"/>
                <a:ea typeface="+mn-ea"/>
                <a:cs typeface="+mn-cs"/>
                <a:sym typeface="Helvetica"/>
              </a:defRPr>
            </a:pPr>
            <a:r>
              <a:t>  scale_x_continuous(name = "", breaks = 0:2, limits = c(0,2)) +</a:t>
            </a:r>
          </a:p>
          <a:p>
            <a:pPr>
              <a:defRPr>
                <a:latin typeface="+mn-lt"/>
                <a:ea typeface="+mn-ea"/>
                <a:cs typeface="+mn-cs"/>
                <a:sym typeface="Helvetica"/>
              </a:defRPr>
            </a:pPr>
            <a:r>
              <a:t>  geom_segment(data = Gehalt_quartile, aes(y = q1, yend = q3, x = 1.1, xend = 1.1), color = "#8F1A15", size = 2) +</a:t>
            </a:r>
          </a:p>
          <a:p>
            <a:pPr>
              <a:defRPr>
                <a:latin typeface="+mn-lt"/>
                <a:ea typeface="+mn-ea"/>
                <a:cs typeface="+mn-cs"/>
                <a:sym typeface="Helvetica"/>
              </a:defRPr>
            </a:pPr>
            <a:r>
              <a:t>  geom_text(data = Gehalt_quartile, aes(label = paste("IQR = ", q3-q1), y = q2), x = 2, hjust = 1) +</a:t>
            </a:r>
          </a:p>
          <a:p>
            <a:pPr>
              <a:defRPr>
                <a:latin typeface="+mn-lt"/>
                <a:ea typeface="+mn-ea"/>
                <a:cs typeface="+mn-cs"/>
                <a:sym typeface="Helvetica"/>
              </a:defRPr>
            </a:pPr>
            <a:r>
              <a:t>  theme(strip.text = element_text(size=20))</a:t>
            </a:r>
          </a:p>
          <a:p>
            <a:pPr>
              <a:defRPr>
                <a:latin typeface="+mn-lt"/>
                <a:ea typeface="+mn-ea"/>
                <a:cs typeface="+mn-cs"/>
                <a:sym typeface="Helvetica"/>
              </a:defRPr>
            </a:pPr>
            <a:r>
              <a:t>  </a:t>
            </a:r>
          </a:p>
          <a:p>
            <a:pPr>
              <a:defRPr>
                <a:latin typeface="+mn-lt"/>
                <a:ea typeface="+mn-ea"/>
                <a:cs typeface="+mn-cs"/>
                <a:sym typeface="Helvetica"/>
              </a:defRPr>
            </a:pPr>
            <a: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Shape 520"/>
          <p:cNvSpPr/>
          <p:nvPr>
            <p:ph type="sldImg"/>
          </p:nvPr>
        </p:nvSpPr>
        <p:spPr>
          <a:prstGeom prst="rect">
            <a:avLst/>
          </a:prstGeom>
        </p:spPr>
        <p:txBody>
          <a:bodyPr/>
          <a:lstStyle/>
          <a:p>
            <a:pPr/>
          </a:p>
        </p:txBody>
      </p:sp>
      <p:sp>
        <p:nvSpPr>
          <p:cNvPr id="521" name="Shape 521"/>
          <p:cNvSpPr/>
          <p:nvPr>
            <p:ph type="body" sz="quarter" idx="1"/>
          </p:nvPr>
        </p:nvSpPr>
        <p:spPr>
          <a:prstGeom prst="rect">
            <a:avLst/>
          </a:prstGeom>
        </p:spPr>
        <p:txBody>
          <a:bodyPr/>
          <a:lstStyle/>
          <a:p>
            <a:pPr>
              <a:defRPr>
                <a:latin typeface="+mn-lt"/>
                <a:ea typeface="+mn-ea"/>
                <a:cs typeface="+mn-cs"/>
                <a:sym typeface="Helvetica"/>
              </a:defRPr>
            </a:pPr>
            <a:r>
              <a:t>library(cowplot)</a:t>
            </a:r>
          </a:p>
          <a:p>
            <a:pPr>
              <a:defRPr>
                <a:latin typeface="+mn-lt"/>
                <a:ea typeface="+mn-ea"/>
                <a:cs typeface="+mn-cs"/>
                <a:sym typeface="Helvetica"/>
              </a:defRPr>
            </a:pPr>
          </a:p>
          <a:p>
            <a:pPr>
              <a:defRPr>
                <a:latin typeface="+mn-lt"/>
                <a:ea typeface="+mn-ea"/>
                <a:cs typeface="+mn-cs"/>
                <a:sym typeface="Helvetica"/>
              </a:defRPr>
            </a:pPr>
            <a:r>
              <a:t>ggplot(NULL, aes(c(-3,3))) + </a:t>
            </a:r>
          </a:p>
          <a:p>
            <a:pPr>
              <a:defRPr>
                <a:latin typeface="+mn-lt"/>
                <a:ea typeface="+mn-ea"/>
                <a:cs typeface="+mn-cs"/>
                <a:sym typeface="Helvetica"/>
              </a:defRPr>
            </a:pPr>
            <a:r>
              <a:t>  geom_area(stat = "function", fun = dnorm, fill = "#00998a", xlim = c(-3, 0)) +</a:t>
            </a:r>
          </a:p>
          <a:p>
            <a:pPr>
              <a:defRPr>
                <a:latin typeface="+mn-lt"/>
                <a:ea typeface="+mn-ea"/>
                <a:cs typeface="+mn-cs"/>
                <a:sym typeface="Helvetica"/>
              </a:defRPr>
            </a:pPr>
            <a:r>
              <a:t>  geom_area(stat = "function", fun = dnorm, fill = "grey80", xlim = c(0, 3)) +</a:t>
            </a:r>
          </a:p>
          <a:p>
            <a:pPr>
              <a:defRPr>
                <a:latin typeface="+mn-lt"/>
                <a:ea typeface="+mn-ea"/>
                <a:cs typeface="+mn-cs"/>
                <a:sym typeface="Helvetica"/>
              </a:defRPr>
            </a:pPr>
            <a:r>
              <a:t>  labs(x = "z", y = "") +</a:t>
            </a:r>
          </a:p>
          <a:p>
            <a:pPr>
              <a:defRPr>
                <a:latin typeface="+mn-lt"/>
                <a:ea typeface="+mn-ea"/>
                <a:cs typeface="+mn-cs"/>
                <a:sym typeface="Helvetica"/>
              </a:defRPr>
            </a:pPr>
            <a:r>
              <a:t>  scale_y_continuous(breaks = NULL) +</a:t>
            </a:r>
          </a:p>
          <a:p>
            <a:pPr>
              <a:defRPr>
                <a:latin typeface="+mn-lt"/>
                <a:ea typeface="+mn-ea"/>
                <a:cs typeface="+mn-cs"/>
                <a:sym typeface="Helvetica"/>
              </a:defRPr>
            </a:pPr>
            <a:r>
              <a:t>  scale_x_continuous(breaks = 0)</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5" name="Shape 535"/>
          <p:cNvSpPr/>
          <p:nvPr>
            <p:ph type="sldImg"/>
          </p:nvPr>
        </p:nvSpPr>
        <p:spPr>
          <a:prstGeom prst="rect">
            <a:avLst/>
          </a:prstGeom>
        </p:spPr>
        <p:txBody>
          <a:bodyPr/>
          <a:lstStyle/>
          <a:p>
            <a:pPr/>
          </a:p>
        </p:txBody>
      </p:sp>
      <p:sp>
        <p:nvSpPr>
          <p:cNvPr id="536" name="Shape 536"/>
          <p:cNvSpPr/>
          <p:nvPr>
            <p:ph type="body" sz="quarter" idx="1"/>
          </p:nvPr>
        </p:nvSpPr>
        <p:spPr>
          <a:prstGeom prst="rect">
            <a:avLst/>
          </a:prstGeom>
        </p:spPr>
        <p:txBody>
          <a:bodyPr/>
          <a:lstStyle/>
          <a:p>
            <a:pPr/>
            <a:r>
              <a:t>F_e(X) = \frac{\text{Anzahl Beobachtungen} \le x}{n}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9" name="Shape 549"/>
          <p:cNvSpPr/>
          <p:nvPr>
            <p:ph type="sldImg"/>
          </p:nvPr>
        </p:nvSpPr>
        <p:spPr>
          <a:prstGeom prst="rect">
            <a:avLst/>
          </a:prstGeom>
        </p:spPr>
        <p:txBody>
          <a:bodyPr/>
          <a:lstStyle/>
          <a:p>
            <a:pPr/>
          </a:p>
        </p:txBody>
      </p:sp>
      <p:sp>
        <p:nvSpPr>
          <p:cNvPr id="550" name="Shape 550"/>
          <p:cNvSpPr/>
          <p:nvPr>
            <p:ph type="body" sz="quarter" idx="1"/>
          </p:nvPr>
        </p:nvSpPr>
        <p:spPr>
          <a:prstGeom prst="rect">
            <a:avLst/>
          </a:prstGeom>
        </p:spPr>
        <p:txBody>
          <a:bodyPr/>
          <a:lstStyle/>
          <a:p>
            <a:pPr>
              <a:defRPr>
                <a:latin typeface="+mn-lt"/>
                <a:ea typeface="+mn-ea"/>
                <a:cs typeface="+mn-cs"/>
                <a:sym typeface="Helvetica"/>
              </a:defRPr>
            </a:pPr>
            <a:r>
              <a:t>d = \frac{\bar(X_1) - \bar{X_2}}{sd}</a:t>
            </a:r>
          </a:p>
          <a:p>
            <a:pPr>
              <a:defRPr>
                <a:latin typeface="+mn-lt"/>
                <a:ea typeface="+mn-ea"/>
                <a:cs typeface="+mn-cs"/>
                <a:sym typeface="Helvetica"/>
              </a:defRPr>
            </a:pPr>
          </a:p>
          <a:p>
            <a:pPr>
              <a:defRPr>
                <a:latin typeface="+mn-lt"/>
                <a:ea typeface="+mn-ea"/>
                <a:cs typeface="+mn-cs"/>
                <a:sym typeface="Helvetica"/>
              </a:defRPr>
            </a:pPr>
            <a:r>
              <a:t>library(tidyverse)</a:t>
            </a:r>
          </a:p>
          <a:p>
            <a:pPr>
              <a:defRPr>
                <a:latin typeface="+mn-lt"/>
                <a:ea typeface="+mn-ea"/>
                <a:cs typeface="+mn-cs"/>
                <a:sym typeface="Helvetica"/>
              </a:defRPr>
            </a:pPr>
          </a:p>
          <a:p>
            <a:pPr>
              <a:defRPr>
                <a:latin typeface="+mn-lt"/>
                <a:ea typeface="+mn-ea"/>
                <a:cs typeface="+mn-cs"/>
                <a:sym typeface="Helvetica"/>
              </a:defRPr>
            </a:pPr>
            <a:r>
              <a:t>df &lt;- data.frame()</a:t>
            </a:r>
          </a:p>
          <a:p>
            <a:pPr>
              <a:defRPr>
                <a:latin typeface="+mn-lt"/>
                <a:ea typeface="+mn-ea"/>
                <a:cs typeface="+mn-cs"/>
                <a:sym typeface="Helvetica"/>
              </a:defRPr>
            </a:pPr>
          </a:p>
          <a:p>
            <a:pPr>
              <a:defRPr>
                <a:latin typeface="+mn-lt"/>
                <a:ea typeface="+mn-ea"/>
                <a:cs typeface="+mn-cs"/>
                <a:sym typeface="Helvetica"/>
              </a:defRPr>
            </a:pPr>
            <a:r>
              <a:t>minx &lt;- -3</a:t>
            </a:r>
          </a:p>
          <a:p>
            <a:pPr>
              <a:defRPr>
                <a:latin typeface="+mn-lt"/>
                <a:ea typeface="+mn-ea"/>
                <a:cs typeface="+mn-cs"/>
                <a:sym typeface="Helvetica"/>
              </a:defRPr>
            </a:pPr>
            <a:r>
              <a:t>maxx &lt;- 6</a:t>
            </a:r>
          </a:p>
          <a:p>
            <a:pPr>
              <a:defRPr>
                <a:latin typeface="+mn-lt"/>
                <a:ea typeface="+mn-ea"/>
                <a:cs typeface="+mn-cs"/>
                <a:sym typeface="Helvetica"/>
              </a:defRPr>
            </a:pPr>
          </a:p>
          <a:p>
            <a:pPr>
              <a:defRPr>
                <a:latin typeface="+mn-lt"/>
                <a:ea typeface="+mn-ea"/>
                <a:cs typeface="+mn-cs"/>
                <a:sym typeface="Helvetica"/>
              </a:defRPr>
            </a:pPr>
            <a:r>
              <a:t># plot 1</a:t>
            </a:r>
          </a:p>
          <a:p>
            <a:pPr>
              <a:defRPr>
                <a:latin typeface="+mn-lt"/>
                <a:ea typeface="+mn-ea"/>
                <a:cs typeface="+mn-cs"/>
                <a:sym typeface="Helvetica"/>
              </a:defRPr>
            </a:pPr>
            <a:r>
              <a:t>p1 &lt;- ggplot() + stat_function(aes(x = -6:6), fun = dnorm, n = 101,</a:t>
            </a:r>
          </a:p>
          <a:p>
            <a:pPr>
              <a:defRPr>
                <a:latin typeface="+mn-lt"/>
                <a:ea typeface="+mn-ea"/>
                <a:cs typeface="+mn-cs"/>
                <a:sym typeface="Helvetica"/>
              </a:defRPr>
            </a:pPr>
            <a:r>
              <a:t>                               args = list(mean = 0, sd = 1)) +</a:t>
            </a:r>
          </a:p>
          <a:p>
            <a:pPr>
              <a:defRPr>
                <a:latin typeface="+mn-lt"/>
                <a:ea typeface="+mn-ea"/>
                <a:cs typeface="+mn-cs"/>
                <a:sym typeface="Helvetica"/>
              </a:defRPr>
            </a:pPr>
            <a:r>
              <a:t>  stat_function(aes(x = -4:8), fun = dnorm, n = 1000, args = list(mean = 2, sd = 1))+</a:t>
            </a:r>
          </a:p>
          <a:p>
            <a:pPr>
              <a:defRPr>
                <a:latin typeface="+mn-lt"/>
                <a:ea typeface="+mn-ea"/>
                <a:cs typeface="+mn-cs"/>
                <a:sym typeface="Helvetica"/>
              </a:defRPr>
            </a:pPr>
            <a:r>
              <a:t>  geom_vline(xintercept = 0, linetype = "dashed") +</a:t>
            </a:r>
          </a:p>
          <a:p>
            <a:pPr>
              <a:defRPr>
                <a:latin typeface="+mn-lt"/>
                <a:ea typeface="+mn-ea"/>
                <a:cs typeface="+mn-cs"/>
                <a:sym typeface="Helvetica"/>
              </a:defRPr>
            </a:pPr>
            <a:r>
              <a:t>  geom_vline(xintercept = 2, linetype = "dashed") +</a:t>
            </a:r>
          </a:p>
          <a:p>
            <a:pPr>
              <a:defRPr>
                <a:latin typeface="+mn-lt"/>
                <a:ea typeface="+mn-ea"/>
                <a:cs typeface="+mn-cs"/>
                <a:sym typeface="Helvetica"/>
              </a:defRPr>
            </a:pPr>
            <a:r>
              <a:t>  scale_x_continuous(breaks = c(0, 2)) + xlab("") + ylab("") +</a:t>
            </a:r>
          </a:p>
          <a:p>
            <a:pPr>
              <a:defRPr>
                <a:latin typeface="+mn-lt"/>
                <a:ea typeface="+mn-ea"/>
                <a:cs typeface="+mn-cs"/>
                <a:sym typeface="Helvetica"/>
              </a:defRPr>
            </a:pPr>
            <a:r>
              <a:t>  scale_y_continuous(breaks = NULL) + </a:t>
            </a:r>
          </a:p>
          <a:p>
            <a:pPr>
              <a:defRPr>
                <a:latin typeface="+mn-lt"/>
                <a:ea typeface="+mn-ea"/>
                <a:cs typeface="+mn-cs"/>
                <a:sym typeface="Helvetica"/>
              </a:defRPr>
            </a:pPr>
            <a:r>
              <a:t>  theme(axis.text=element_text(size=18))</a:t>
            </a:r>
          </a:p>
          <a:p>
            <a:pPr>
              <a:defRPr>
                <a:latin typeface="+mn-lt"/>
                <a:ea typeface="+mn-ea"/>
                <a:cs typeface="+mn-cs"/>
                <a:sym typeface="Helvetica"/>
              </a:defRPr>
            </a:pPr>
            <a:r>
              <a:t>p1</a:t>
            </a: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r>
              <a:t># plot 2</a:t>
            </a:r>
          </a:p>
          <a:p>
            <a:pPr>
              <a:defRPr>
                <a:latin typeface="+mn-lt"/>
                <a:ea typeface="+mn-ea"/>
                <a:cs typeface="+mn-cs"/>
                <a:sym typeface="Helvetica"/>
              </a:defRPr>
            </a:pPr>
            <a:r>
              <a:t>p2 &lt;- ggplot() + stat_function(aes(x = -6:6), fun = dnorm, n = 101,</a:t>
            </a:r>
          </a:p>
          <a:p>
            <a:pPr>
              <a:defRPr>
                <a:latin typeface="+mn-lt"/>
                <a:ea typeface="+mn-ea"/>
                <a:cs typeface="+mn-cs"/>
                <a:sym typeface="Helvetica"/>
              </a:defRPr>
            </a:pPr>
            <a:r>
              <a:t>                               args = list(mean = 0, sd = 2)) +</a:t>
            </a:r>
          </a:p>
          <a:p>
            <a:pPr>
              <a:defRPr>
                <a:latin typeface="+mn-lt"/>
                <a:ea typeface="+mn-ea"/>
                <a:cs typeface="+mn-cs"/>
                <a:sym typeface="Helvetica"/>
              </a:defRPr>
            </a:pPr>
            <a:r>
              <a:t>  stat_function(aes(x = -4:8), fun = dnorm, n = 1001, args = list(mean = 2, sd = 2))+</a:t>
            </a:r>
          </a:p>
          <a:p>
            <a:pPr>
              <a:defRPr>
                <a:latin typeface="+mn-lt"/>
                <a:ea typeface="+mn-ea"/>
                <a:cs typeface="+mn-cs"/>
                <a:sym typeface="Helvetica"/>
              </a:defRPr>
            </a:pPr>
            <a:r>
              <a:t>  geom_vline(xintercept = 0, linetype = "dashed") +</a:t>
            </a:r>
          </a:p>
          <a:p>
            <a:pPr>
              <a:defRPr>
                <a:latin typeface="+mn-lt"/>
                <a:ea typeface="+mn-ea"/>
                <a:cs typeface="+mn-cs"/>
                <a:sym typeface="Helvetica"/>
              </a:defRPr>
            </a:pPr>
            <a:r>
              <a:t>  geom_vline(xintercept = 2, linetype = "dashed") +</a:t>
            </a:r>
          </a:p>
          <a:p>
            <a:pPr>
              <a:defRPr>
                <a:latin typeface="+mn-lt"/>
                <a:ea typeface="+mn-ea"/>
                <a:cs typeface="+mn-cs"/>
                <a:sym typeface="Helvetica"/>
              </a:defRPr>
            </a:pPr>
            <a:r>
              <a:t>  scale_x_continuous(breaks = c(0, 2)) + xlab("") + ylab("")  +</a:t>
            </a:r>
          </a:p>
          <a:p>
            <a:pPr>
              <a:defRPr>
                <a:latin typeface="+mn-lt"/>
                <a:ea typeface="+mn-ea"/>
                <a:cs typeface="+mn-cs"/>
                <a:sym typeface="Helvetica"/>
              </a:defRPr>
            </a:pPr>
            <a:r>
              <a:t>  scale_y_continuous(breaks = NULL) + </a:t>
            </a:r>
          </a:p>
          <a:p>
            <a:pPr>
              <a:defRPr>
                <a:latin typeface="+mn-lt"/>
                <a:ea typeface="+mn-ea"/>
                <a:cs typeface="+mn-cs"/>
                <a:sym typeface="Helvetica"/>
              </a:defRPr>
            </a:pPr>
            <a:r>
              <a:t>  theme(axis.text=element_text(size=18))</a:t>
            </a:r>
          </a:p>
          <a:p>
            <a:pPr>
              <a:defRPr>
                <a:latin typeface="+mn-lt"/>
                <a:ea typeface="+mn-ea"/>
                <a:cs typeface="+mn-cs"/>
                <a:sym typeface="Helvetica"/>
              </a:defRPr>
            </a:pPr>
            <a:r>
              <a:t>p2</a:t>
            </a: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r>
              <a:t>p3 &lt;- ggplot() + stat_function(aes(x = -6:6), fun = dnorm, n = 101,</a:t>
            </a:r>
          </a:p>
          <a:p>
            <a:pPr>
              <a:defRPr>
                <a:latin typeface="+mn-lt"/>
                <a:ea typeface="+mn-ea"/>
                <a:cs typeface="+mn-cs"/>
                <a:sym typeface="Helvetica"/>
              </a:defRPr>
            </a:pPr>
            <a:r>
              <a:t>                                  args = list(mean = -1, sd = 1)) +</a:t>
            </a:r>
          </a:p>
          <a:p>
            <a:pPr>
              <a:defRPr>
                <a:latin typeface="+mn-lt"/>
                <a:ea typeface="+mn-ea"/>
                <a:cs typeface="+mn-cs"/>
                <a:sym typeface="Helvetica"/>
              </a:defRPr>
            </a:pPr>
            <a:r>
              <a:t>  stat_function(aes(x = -4:8), fun = dnorm, n = 1001, args = list(mean = 3, sd = 1))+</a:t>
            </a:r>
          </a:p>
          <a:p>
            <a:pPr>
              <a:defRPr>
                <a:latin typeface="+mn-lt"/>
                <a:ea typeface="+mn-ea"/>
                <a:cs typeface="+mn-cs"/>
                <a:sym typeface="Helvetica"/>
              </a:defRPr>
            </a:pPr>
            <a:r>
              <a:t>  geom_vline(xintercept = -1, linetype = "dashed") +</a:t>
            </a:r>
          </a:p>
          <a:p>
            <a:pPr>
              <a:defRPr>
                <a:latin typeface="+mn-lt"/>
                <a:ea typeface="+mn-ea"/>
                <a:cs typeface="+mn-cs"/>
                <a:sym typeface="Helvetica"/>
              </a:defRPr>
            </a:pPr>
            <a:r>
              <a:t>  geom_vline(xintercept = 3, linetype = "dashed") +</a:t>
            </a:r>
          </a:p>
          <a:p>
            <a:pPr>
              <a:defRPr>
                <a:latin typeface="+mn-lt"/>
                <a:ea typeface="+mn-ea"/>
                <a:cs typeface="+mn-cs"/>
                <a:sym typeface="Helvetica"/>
              </a:defRPr>
            </a:pPr>
            <a:r>
              <a:t>  scale_x_continuous(breaks = c(-1, 3)) + xlab("") + ylab("") +</a:t>
            </a:r>
          </a:p>
          <a:p>
            <a:pPr>
              <a:defRPr>
                <a:latin typeface="+mn-lt"/>
                <a:ea typeface="+mn-ea"/>
                <a:cs typeface="+mn-cs"/>
                <a:sym typeface="Helvetica"/>
              </a:defRPr>
            </a:pPr>
            <a:r>
              <a:t>  scale_y_continuous(breaks = NULL) + </a:t>
            </a:r>
          </a:p>
          <a:p>
            <a:pPr>
              <a:defRPr>
                <a:latin typeface="+mn-lt"/>
                <a:ea typeface="+mn-ea"/>
                <a:cs typeface="+mn-cs"/>
                <a:sym typeface="Helvetica"/>
              </a:defRPr>
            </a:pPr>
            <a:r>
              <a:t>  theme(axis.text=element_text(size=18))</a:t>
            </a:r>
          </a:p>
          <a:p>
            <a:pPr>
              <a:defRPr>
                <a:latin typeface="+mn-lt"/>
                <a:ea typeface="+mn-ea"/>
                <a:cs typeface="+mn-cs"/>
                <a:sym typeface="Helvetica"/>
              </a:defRPr>
            </a:pPr>
            <a:r>
              <a:t>p3</a:t>
            </a: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r>
              <a:t>p4 &lt;- ggplot() + stat_function(aes(x = -6:6), fun = dnorm, n = 101,</a:t>
            </a:r>
          </a:p>
          <a:p>
            <a:pPr>
              <a:defRPr>
                <a:latin typeface="+mn-lt"/>
                <a:ea typeface="+mn-ea"/>
                <a:cs typeface="+mn-cs"/>
                <a:sym typeface="Helvetica"/>
              </a:defRPr>
            </a:pPr>
            <a:r>
              <a:t>                               args = list(mean = -1, sd = 2)) +</a:t>
            </a:r>
          </a:p>
          <a:p>
            <a:pPr>
              <a:defRPr>
                <a:latin typeface="+mn-lt"/>
                <a:ea typeface="+mn-ea"/>
                <a:cs typeface="+mn-cs"/>
                <a:sym typeface="Helvetica"/>
              </a:defRPr>
            </a:pPr>
            <a:r>
              <a:t>  stat_function(aes(x = -4:8), fun = dnorm, n = 101, args = list(mean = 3, sd = 2))+</a:t>
            </a:r>
          </a:p>
          <a:p>
            <a:pPr>
              <a:defRPr>
                <a:latin typeface="+mn-lt"/>
                <a:ea typeface="+mn-ea"/>
                <a:cs typeface="+mn-cs"/>
                <a:sym typeface="Helvetica"/>
              </a:defRPr>
            </a:pPr>
            <a:r>
              <a:t>  geom_vline(xintercept = -1, linetype = "dashed") +</a:t>
            </a:r>
          </a:p>
          <a:p>
            <a:pPr>
              <a:defRPr>
                <a:latin typeface="+mn-lt"/>
                <a:ea typeface="+mn-ea"/>
                <a:cs typeface="+mn-cs"/>
                <a:sym typeface="Helvetica"/>
              </a:defRPr>
            </a:pPr>
            <a:r>
              <a:t>  geom_vline(xintercept = 3, linetype = "dashed") +</a:t>
            </a:r>
          </a:p>
          <a:p>
            <a:pPr>
              <a:defRPr>
                <a:latin typeface="+mn-lt"/>
                <a:ea typeface="+mn-ea"/>
                <a:cs typeface="+mn-cs"/>
                <a:sym typeface="Helvetica"/>
              </a:defRPr>
            </a:pPr>
            <a:r>
              <a:t>  scale_x_continuous(breaks = c(-1, 3)) + xlab("") + ylab("") +</a:t>
            </a:r>
          </a:p>
          <a:p>
            <a:pPr>
              <a:defRPr>
                <a:latin typeface="+mn-lt"/>
                <a:ea typeface="+mn-ea"/>
                <a:cs typeface="+mn-cs"/>
                <a:sym typeface="Helvetica"/>
              </a:defRPr>
            </a:pPr>
            <a:r>
              <a:t>  scale_y_continuous(breaks = NULL) + </a:t>
            </a:r>
          </a:p>
          <a:p>
            <a:pPr>
              <a:defRPr>
                <a:latin typeface="+mn-lt"/>
                <a:ea typeface="+mn-ea"/>
                <a:cs typeface="+mn-cs"/>
                <a:sym typeface="Helvetica"/>
              </a:defRPr>
            </a:pPr>
            <a:r>
              <a:t>  theme(axis.text=element_text(size=18))</a:t>
            </a:r>
          </a:p>
          <a:p>
            <a:pPr>
              <a:defRPr>
                <a:latin typeface="+mn-lt"/>
                <a:ea typeface="+mn-ea"/>
                <a:cs typeface="+mn-cs"/>
                <a:sym typeface="Helvetica"/>
              </a:defRPr>
            </a:pPr>
            <a:r>
              <a:t>p4</a:t>
            </a:r>
          </a:p>
          <a:p>
            <a:pPr>
              <a:defRPr>
                <a:latin typeface="+mn-lt"/>
                <a:ea typeface="+mn-ea"/>
                <a:cs typeface="+mn-cs"/>
                <a:sym typeface="Helvetica"/>
              </a:defRPr>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1_Titelfolie-hsan">
    <p:spTree>
      <p:nvGrpSpPr>
        <p:cNvPr id="1" name=""/>
        <p:cNvGrpSpPr/>
        <p:nvPr/>
      </p:nvGrpSpPr>
      <p:grpSpPr>
        <a:xfrm>
          <a:off x="0" y="0"/>
          <a:ext cx="0" cy="0"/>
          <a:chOff x="0" y="0"/>
          <a:chExt cx="0" cy="0"/>
        </a:xfrm>
      </p:grpSpPr>
      <p:sp>
        <p:nvSpPr>
          <p:cNvPr id="13" name="Titeltext"/>
          <p:cNvSpPr txBox="1"/>
          <p:nvPr>
            <p:ph type="title"/>
          </p:nvPr>
        </p:nvSpPr>
        <p:spPr>
          <a:xfrm>
            <a:off x="894078" y="3287926"/>
            <a:ext cx="11216643" cy="2483000"/>
          </a:xfrm>
          <a:prstGeom prst="rect">
            <a:avLst/>
          </a:prstGeom>
        </p:spPr>
        <p:txBody>
          <a:bodyPr lIns="48766" tIns="48766" rIns="48766" bIns="48766">
            <a:normAutofit fontScale="100000" lnSpcReduction="0"/>
          </a:bodyPr>
          <a:lstStyle>
            <a:lvl1pPr algn="r">
              <a:defRPr sz="8400">
                <a:solidFill>
                  <a:schemeClr val="accent5"/>
                </a:solidFill>
              </a:defRPr>
            </a:lvl1pPr>
          </a:lstStyle>
          <a:p>
            <a:pPr/>
            <a:r>
              <a:t>Titeltext</a:t>
            </a:r>
          </a:p>
        </p:txBody>
      </p:sp>
      <p:sp>
        <p:nvSpPr>
          <p:cNvPr id="14" name="Textebene 1…"/>
          <p:cNvSpPr txBox="1"/>
          <p:nvPr>
            <p:ph type="body" sz="quarter" idx="1"/>
          </p:nvPr>
        </p:nvSpPr>
        <p:spPr>
          <a:xfrm>
            <a:off x="894078" y="5821124"/>
            <a:ext cx="11216643" cy="1533762"/>
          </a:xfrm>
          <a:prstGeom prst="rect">
            <a:avLst/>
          </a:prstGeom>
        </p:spPr>
        <p:txBody>
          <a:bodyPr/>
          <a:lstStyle>
            <a:lvl1pPr marL="0" indent="127000" algn="r">
              <a:lnSpc>
                <a:spcPct val="90000"/>
              </a:lnSpc>
              <a:spcBef>
                <a:spcPts val="1400"/>
              </a:spcBef>
              <a:buSzTx/>
              <a:buNone/>
              <a:defRPr sz="3500">
                <a:solidFill>
                  <a:schemeClr val="accent6"/>
                </a:solidFill>
              </a:defRPr>
            </a:lvl1pPr>
            <a:lvl2pPr marL="0" indent="127000" algn="r">
              <a:lnSpc>
                <a:spcPct val="90000"/>
              </a:lnSpc>
              <a:spcBef>
                <a:spcPts val="1400"/>
              </a:spcBef>
              <a:buSzTx/>
              <a:buNone/>
              <a:defRPr sz="3500">
                <a:solidFill>
                  <a:schemeClr val="accent6"/>
                </a:solidFill>
              </a:defRPr>
            </a:lvl2pPr>
            <a:lvl3pPr marL="0" indent="127000" algn="r">
              <a:lnSpc>
                <a:spcPct val="90000"/>
              </a:lnSpc>
              <a:spcBef>
                <a:spcPts val="1400"/>
              </a:spcBef>
              <a:buSzTx/>
              <a:buNone/>
              <a:defRPr sz="3500">
                <a:solidFill>
                  <a:schemeClr val="accent6"/>
                </a:solidFill>
              </a:defRPr>
            </a:lvl3pPr>
            <a:lvl4pPr marL="0" indent="127000" algn="r">
              <a:lnSpc>
                <a:spcPct val="90000"/>
              </a:lnSpc>
              <a:spcBef>
                <a:spcPts val="1400"/>
              </a:spcBef>
              <a:buSzTx/>
              <a:buNone/>
              <a:defRPr sz="3500">
                <a:solidFill>
                  <a:schemeClr val="accent6"/>
                </a:solidFill>
              </a:defRPr>
            </a:lvl4pPr>
            <a:lvl5pPr marL="0" indent="127000" algn="r">
              <a:lnSpc>
                <a:spcPct val="90000"/>
              </a:lnSpc>
              <a:spcBef>
                <a:spcPts val="1400"/>
              </a:spcBef>
              <a:buSzTx/>
              <a:buNone/>
              <a:defRPr sz="3500">
                <a:solidFill>
                  <a:schemeClr val="accent6"/>
                </a:solidFill>
              </a:defRPr>
            </a:lvl5pPr>
          </a:lstStyle>
          <a:p>
            <a:pPr/>
            <a:r>
              <a:t>Textebene 1</a:t>
            </a:r>
          </a:p>
          <a:p>
            <a:pPr lvl="1"/>
            <a:r>
              <a:t>Textebene 2</a:t>
            </a:r>
          </a:p>
          <a:p>
            <a:pPr lvl="2"/>
            <a:r>
              <a:t>Textebene 3</a:t>
            </a:r>
          </a:p>
          <a:p>
            <a:pPr lvl="3"/>
            <a:r>
              <a:t>Textebene 4</a:t>
            </a:r>
          </a:p>
          <a:p>
            <a:pPr lvl="4"/>
            <a:r>
              <a:t>Textebene 5</a:t>
            </a:r>
          </a:p>
        </p:txBody>
      </p:sp>
      <p:sp>
        <p:nvSpPr>
          <p:cNvPr id="15" name="Rechteck 6"/>
          <p:cNvSpPr/>
          <p:nvPr/>
        </p:nvSpPr>
        <p:spPr>
          <a:xfrm>
            <a:off x="-1" y="1219199"/>
            <a:ext cx="13004802" cy="1333396"/>
          </a:xfrm>
          <a:prstGeom prst="rect">
            <a:avLst/>
          </a:prstGeom>
          <a:solidFill>
            <a:srgbClr val="0066A2"/>
          </a:solidFill>
          <a:ln w="12700">
            <a:miter lim="400000"/>
          </a:ln>
        </p:spPr>
        <p:txBody>
          <a:bodyPr lIns="65022" tIns="65022" rIns="65022" bIns="65022" anchor="ctr"/>
          <a:lstStyle/>
          <a:p>
            <a:pPr marR="127000" algn="ctr" defTabSz="1300480">
              <a:lnSpc>
                <a:spcPct val="90000"/>
              </a:lnSpc>
              <a:spcBef>
                <a:spcPts val="1400"/>
              </a:spcBef>
              <a:defRPr sz="2000">
                <a:solidFill>
                  <a:srgbClr val="FFFFFF"/>
                </a:solidFill>
                <a:latin typeface="Roboto Condensed Regular"/>
                <a:ea typeface="Roboto Condensed Regular"/>
                <a:cs typeface="Roboto Condensed Regular"/>
                <a:sym typeface="Roboto Condensed Regular"/>
              </a:defRPr>
            </a:pPr>
          </a:p>
        </p:txBody>
      </p:sp>
      <p:pic>
        <p:nvPicPr>
          <p:cNvPr id="16" name="Grafik 7" descr="Grafik 7"/>
          <p:cNvPicPr>
            <a:picLocks noChangeAspect="1"/>
          </p:cNvPicPr>
          <p:nvPr/>
        </p:nvPicPr>
        <p:blipFill>
          <a:blip r:embed="rId2">
            <a:extLst/>
          </a:blip>
          <a:stretch>
            <a:fillRect/>
          </a:stretch>
        </p:blipFill>
        <p:spPr>
          <a:xfrm>
            <a:off x="906048" y="1611397"/>
            <a:ext cx="1836002" cy="578190"/>
          </a:xfrm>
          <a:prstGeom prst="rect">
            <a:avLst/>
          </a:prstGeom>
          <a:ln w="12700">
            <a:miter lim="400000"/>
          </a:ln>
        </p:spPr>
      </p:pic>
      <p:sp>
        <p:nvSpPr>
          <p:cNvPr id="17" name="Textfeld 8"/>
          <p:cNvSpPr txBox="1"/>
          <p:nvPr/>
        </p:nvSpPr>
        <p:spPr>
          <a:xfrm>
            <a:off x="2689702" y="1680273"/>
            <a:ext cx="9947254" cy="440435"/>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spAutoFit/>
          </a:bodyPr>
          <a:lstStyle/>
          <a:p>
            <a:pPr algn="r" defTabSz="1300480">
              <a:defRPr sz="2000">
                <a:solidFill>
                  <a:srgbClr val="FFFFFF"/>
                </a:solidFill>
                <a:latin typeface="Open Sans Bold"/>
                <a:ea typeface="Open Sans Bold"/>
                <a:cs typeface="Open Sans Bold"/>
                <a:sym typeface="Open Sans Bold"/>
              </a:defRPr>
            </a:pPr>
            <a:r>
              <a:t>a</a:t>
            </a:r>
            <a:r>
              <a:rPr>
                <a:latin typeface="Open Sans Regular"/>
                <a:ea typeface="Open Sans Regular"/>
                <a:cs typeface="Open Sans Regular"/>
                <a:sym typeface="Open Sans Regular"/>
              </a:rPr>
              <a:t>ngewandte </a:t>
            </a:r>
            <a:r>
              <a:t>w</a:t>
            </a:r>
            <a:r>
              <a:rPr>
                <a:latin typeface="Open Sans Regular"/>
                <a:ea typeface="Open Sans Regular"/>
                <a:cs typeface="Open Sans Regular"/>
                <a:sym typeface="Open Sans Regular"/>
              </a:rPr>
              <a:t>irtschafts- und </a:t>
            </a:r>
            <a:r>
              <a:t>m</a:t>
            </a:r>
            <a:r>
              <a:rPr>
                <a:latin typeface="Open Sans Regular"/>
                <a:ea typeface="Open Sans Regular"/>
                <a:cs typeface="Open Sans Regular"/>
                <a:sym typeface="Open Sans Regular"/>
              </a:rPr>
              <a:t>edienpsychologie</a:t>
            </a:r>
          </a:p>
        </p:txBody>
      </p:sp>
      <p:pic>
        <p:nvPicPr>
          <p:cNvPr id="18" name="Grafik 11" descr="Grafik 11"/>
          <p:cNvPicPr>
            <a:picLocks noChangeAspect="1"/>
          </p:cNvPicPr>
          <p:nvPr/>
        </p:nvPicPr>
        <p:blipFill>
          <a:blip r:embed="rId3">
            <a:extLst/>
          </a:blip>
          <a:stretch>
            <a:fillRect/>
          </a:stretch>
        </p:blipFill>
        <p:spPr>
          <a:xfrm>
            <a:off x="10754249" y="8879478"/>
            <a:ext cx="1630035" cy="704468"/>
          </a:xfrm>
          <a:prstGeom prst="rect">
            <a:avLst/>
          </a:prstGeom>
          <a:ln w="12700">
            <a:miter lim="400000"/>
          </a:ln>
        </p:spPr>
      </p:pic>
      <p:sp>
        <p:nvSpPr>
          <p:cNvPr id="19" name="Foliennummer"/>
          <p:cNvSpPr txBox="1"/>
          <p:nvPr>
            <p:ph type="sldNum" sz="quarter" idx="2"/>
          </p:nvPr>
        </p:nvSpPr>
        <p:spPr>
          <a:xfrm>
            <a:off x="8978149" y="7829717"/>
            <a:ext cx="341960" cy="339182"/>
          </a:xfrm>
          <a:prstGeom prst="rect">
            <a:avLst/>
          </a:prstGeom>
        </p:spPr>
        <p:txBody>
          <a:bodyPr lIns="48766" tIns="48766" rIns="48766" bIns="48766" anchor="ctr"/>
          <a:lstStyle>
            <a:lvl1pPr defTabSz="1300480">
              <a:defRPr sz="18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Übung_ohne_Inhalt">
    <p:spTree>
      <p:nvGrpSpPr>
        <p:cNvPr id="1" name=""/>
        <p:cNvGrpSpPr/>
        <p:nvPr/>
      </p:nvGrpSpPr>
      <p:grpSpPr>
        <a:xfrm>
          <a:off x="0" y="0"/>
          <a:ext cx="0" cy="0"/>
          <a:chOff x="0" y="0"/>
          <a:chExt cx="0" cy="0"/>
        </a:xfrm>
      </p:grpSpPr>
      <p:sp>
        <p:nvSpPr>
          <p:cNvPr id="99" name="Textebene 1…"/>
          <p:cNvSpPr txBox="1"/>
          <p:nvPr>
            <p:ph type="body" sz="quarter" idx="1" hasCustomPrompt="1"/>
          </p:nvPr>
        </p:nvSpPr>
        <p:spPr>
          <a:xfrm>
            <a:off x="1616352" y="-18728"/>
            <a:ext cx="11392536"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100" name="Foliennummer"/>
          <p:cNvSpPr txBox="1"/>
          <p:nvPr>
            <p:ph type="sldNum" sz="quarter" idx="2"/>
          </p:nvPr>
        </p:nvSpPr>
        <p:spPr>
          <a:xfrm>
            <a:off x="12624744" y="9144000"/>
            <a:ext cx="340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leer_invertiert">
    <p:bg>
      <p:bgPr>
        <a:solidFill>
          <a:srgbClr val="0066A2"/>
        </a:solidFill>
      </p:bgPr>
    </p:bg>
    <p:spTree>
      <p:nvGrpSpPr>
        <p:cNvPr id="1" name=""/>
        <p:cNvGrpSpPr/>
        <p:nvPr/>
      </p:nvGrpSpPr>
      <p:grpSpPr>
        <a:xfrm>
          <a:off x="0" y="0"/>
          <a:ext cx="0" cy="0"/>
          <a:chOff x="0" y="0"/>
          <a:chExt cx="0" cy="0"/>
        </a:xfrm>
      </p:grpSpPr>
      <p:sp>
        <p:nvSpPr>
          <p:cNvPr id="107" name="Foliennummer"/>
          <p:cNvSpPr txBox="1"/>
          <p:nvPr>
            <p:ph type="sldNum" sz="quarter" idx="2"/>
          </p:nvPr>
        </p:nvSpPr>
        <p:spPr>
          <a:xfrm>
            <a:off x="12484052" y="9137650"/>
            <a:ext cx="340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Nur_Titel_invertiert">
    <p:bg>
      <p:bgPr>
        <a:solidFill>
          <a:srgbClr val="0066A2"/>
        </a:solidFill>
      </p:bgPr>
    </p:bg>
    <p:spTree>
      <p:nvGrpSpPr>
        <p:cNvPr id="1" name=""/>
        <p:cNvGrpSpPr/>
        <p:nvPr/>
      </p:nvGrpSpPr>
      <p:grpSpPr>
        <a:xfrm>
          <a:off x="0" y="0"/>
          <a:ext cx="0" cy="0"/>
          <a:chOff x="0" y="0"/>
          <a:chExt cx="0" cy="0"/>
        </a:xfrm>
      </p:grpSpPr>
      <p:sp>
        <p:nvSpPr>
          <p:cNvPr id="114"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FFFFFF"/>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115"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116"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Titel_zwei_Hälften">
    <p:spTree>
      <p:nvGrpSpPr>
        <p:cNvPr id="1" name=""/>
        <p:cNvGrpSpPr/>
        <p:nvPr/>
      </p:nvGrpSpPr>
      <p:grpSpPr>
        <a:xfrm>
          <a:off x="0" y="0"/>
          <a:ext cx="0" cy="0"/>
          <a:chOff x="0" y="0"/>
          <a:chExt cx="0" cy="0"/>
        </a:xfrm>
      </p:grpSpPr>
      <p:sp>
        <p:nvSpPr>
          <p:cNvPr id="123"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124" name="Textebene…"/>
          <p:cNvSpPr txBox="1"/>
          <p:nvPr>
            <p:ph type="body" sz="half" idx="21" hasCustomPrompt="1"/>
          </p:nvPr>
        </p:nvSpPr>
        <p:spPr>
          <a:xfrm>
            <a:off x="279551" y="1905000"/>
            <a:ext cx="5764615" cy="6350000"/>
          </a:xfrm>
          <a:prstGeom prst="rect">
            <a:avLst/>
          </a:prstGeom>
        </p:spPr>
        <p:txBody>
          <a:bodyPr lIns="63500" tIns="63500" rIns="63500" bIns="63500"/>
          <a:lstStyle>
            <a:lvl1pPr marL="0" indent="127000">
              <a:buSzTx/>
              <a:buNone/>
              <a:defRPr sz="2800">
                <a:solidFill>
                  <a:srgbClr val="0066A2"/>
                </a:solidFill>
                <a:latin typeface="Roboto Condensed Bold"/>
                <a:ea typeface="Roboto Condensed Bold"/>
                <a:cs typeface="Roboto Condensed Bold"/>
                <a:sym typeface="Roboto Condensed Bold"/>
              </a:defRPr>
            </a:lvl1pPr>
          </a:lstStyle>
          <a:p>
            <a:pPr/>
            <a:r>
              <a:t>Standardtext hier eingeben</a:t>
            </a:r>
          </a:p>
        </p:txBody>
      </p:sp>
      <p:sp>
        <p:nvSpPr>
          <p:cNvPr id="125"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126" name="Textebene 1…"/>
          <p:cNvSpPr txBox="1"/>
          <p:nvPr>
            <p:ph type="body" sz="half" idx="22"/>
          </p:nvPr>
        </p:nvSpPr>
        <p:spPr>
          <a:xfrm>
            <a:off x="6690359" y="1905000"/>
            <a:ext cx="6044167" cy="6350000"/>
          </a:xfrm>
          <a:prstGeom prst="rect">
            <a:avLst/>
          </a:prstGeom>
        </p:spPr>
        <p:txBody>
          <a:bodyPr lIns="63500" tIns="63500" rIns="63500" bIns="63500"/>
          <a:lstStyle/>
          <a:p>
            <a:pPr marL="0" indent="127000">
              <a:buSzTx/>
              <a:buNone/>
              <a:defRPr sz="2800">
                <a:solidFill>
                  <a:srgbClr val="0066A2"/>
                </a:solidFill>
                <a:latin typeface="Roboto Condensed Bold"/>
                <a:ea typeface="Roboto Condensed Bold"/>
                <a:cs typeface="Roboto Condensed Bold"/>
                <a:sym typeface="Roboto Condensed Bold"/>
              </a:defRPr>
            </a:pPr>
          </a:p>
        </p:txBody>
      </p:sp>
      <p:sp>
        <p:nvSpPr>
          <p:cNvPr id="127"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und Inhalt">
    <p:spTree>
      <p:nvGrpSpPr>
        <p:cNvPr id="1" name=""/>
        <p:cNvGrpSpPr/>
        <p:nvPr/>
      </p:nvGrpSpPr>
      <p:grpSpPr>
        <a:xfrm>
          <a:off x="0" y="0"/>
          <a:ext cx="0" cy="0"/>
          <a:chOff x="0" y="0"/>
          <a:chExt cx="0" cy="0"/>
        </a:xfrm>
      </p:grpSpPr>
      <p:sp>
        <p:nvSpPr>
          <p:cNvPr id="134" name="Rechteck 14"/>
          <p:cNvSpPr/>
          <p:nvPr/>
        </p:nvSpPr>
        <p:spPr>
          <a:xfrm>
            <a:off x="173848" y="1170582"/>
            <a:ext cx="11330658" cy="25602"/>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defTabSz="1300480">
              <a:defRPr sz="2400">
                <a:solidFill>
                  <a:srgbClr val="FFFFFF"/>
                </a:solidFill>
                <a:latin typeface="Arial"/>
                <a:ea typeface="Arial"/>
                <a:cs typeface="Arial"/>
                <a:sym typeface="Arial"/>
              </a:defRPr>
            </a:pPr>
          </a:p>
        </p:txBody>
      </p:sp>
      <p:sp>
        <p:nvSpPr>
          <p:cNvPr id="135" name="Rechteck 6"/>
          <p:cNvSpPr/>
          <p:nvPr/>
        </p:nvSpPr>
        <p:spPr>
          <a:xfrm>
            <a:off x="173848" y="9326798"/>
            <a:ext cx="11330658" cy="20482"/>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defTabSz="1300480">
              <a:defRPr sz="2400">
                <a:solidFill>
                  <a:srgbClr val="FFFFFF"/>
                </a:solidFill>
                <a:latin typeface="Arial"/>
                <a:ea typeface="Arial"/>
                <a:cs typeface="Arial"/>
                <a:sym typeface="Arial"/>
              </a:defRPr>
            </a:pPr>
          </a:p>
        </p:txBody>
      </p:sp>
      <p:pic>
        <p:nvPicPr>
          <p:cNvPr id="136" name="Picture 2" descr="Picture 2"/>
          <p:cNvPicPr>
            <a:picLocks noChangeAspect="1"/>
          </p:cNvPicPr>
          <p:nvPr/>
        </p:nvPicPr>
        <p:blipFill>
          <a:blip r:embed="rId2">
            <a:extLst/>
          </a:blip>
          <a:stretch>
            <a:fillRect/>
          </a:stretch>
        </p:blipFill>
        <p:spPr>
          <a:xfrm>
            <a:off x="11810338" y="174879"/>
            <a:ext cx="1024002" cy="1024002"/>
          </a:xfrm>
          <a:prstGeom prst="rect">
            <a:avLst/>
          </a:prstGeom>
          <a:ln w="12700">
            <a:miter lim="400000"/>
          </a:ln>
        </p:spPr>
      </p:pic>
      <p:sp>
        <p:nvSpPr>
          <p:cNvPr id="137" name="Titeltext"/>
          <p:cNvSpPr txBox="1"/>
          <p:nvPr>
            <p:ph type="title"/>
          </p:nvPr>
        </p:nvSpPr>
        <p:spPr>
          <a:xfrm>
            <a:off x="255305" y="246098"/>
            <a:ext cx="11062824" cy="506722"/>
          </a:xfrm>
          <a:prstGeom prst="rect">
            <a:avLst/>
          </a:prstGeom>
        </p:spPr>
        <p:txBody>
          <a:bodyPr anchor="b">
            <a:normAutofit fontScale="100000" lnSpcReduction="0"/>
          </a:bodyPr>
          <a:lstStyle>
            <a:lvl1pPr marR="0">
              <a:lnSpc>
                <a:spcPct val="100000"/>
              </a:lnSpc>
              <a:defRPr sz="2200">
                <a:solidFill>
                  <a:schemeClr val="accent1"/>
                </a:solidFill>
                <a:latin typeface="Arial"/>
                <a:ea typeface="Arial"/>
                <a:cs typeface="Arial"/>
                <a:sym typeface="Arial"/>
              </a:defRPr>
            </a:lvl1pPr>
          </a:lstStyle>
          <a:p>
            <a:pPr/>
            <a:r>
              <a:t>Titeltext</a:t>
            </a:r>
          </a:p>
        </p:txBody>
      </p:sp>
      <p:sp>
        <p:nvSpPr>
          <p:cNvPr id="138" name="Textebene 1…"/>
          <p:cNvSpPr txBox="1"/>
          <p:nvPr>
            <p:ph type="body" sz="quarter" idx="1"/>
          </p:nvPr>
        </p:nvSpPr>
        <p:spPr>
          <a:xfrm>
            <a:off x="255305" y="625827"/>
            <a:ext cx="11083312" cy="512093"/>
          </a:xfrm>
          <a:prstGeom prst="rect">
            <a:avLst/>
          </a:prstGeom>
        </p:spPr>
        <p:txBody>
          <a:bodyPr lIns="65022" tIns="65022" rIns="65022" bIns="65022"/>
          <a:lstStyle>
            <a:lvl1pPr marL="487680" marR="0" indent="-487680">
              <a:spcBef>
                <a:spcPts val="600"/>
              </a:spcBef>
              <a:buSzTx/>
              <a:buNone/>
              <a:defRPr b="1" sz="2400">
                <a:solidFill>
                  <a:srgbClr val="00998A"/>
                </a:solidFill>
                <a:latin typeface="Arial"/>
                <a:ea typeface="Arial"/>
                <a:cs typeface="Arial"/>
                <a:sym typeface="Arial"/>
              </a:defRPr>
            </a:lvl1pPr>
            <a:lvl2pPr marL="800100" marR="0" indent="-342900">
              <a:spcBef>
                <a:spcPts val="600"/>
              </a:spcBef>
              <a:buSzPct val="100000"/>
              <a:defRPr b="1" sz="2400">
                <a:solidFill>
                  <a:srgbClr val="00998A"/>
                </a:solidFill>
                <a:latin typeface="Arial"/>
                <a:ea typeface="Arial"/>
                <a:cs typeface="Arial"/>
                <a:sym typeface="Arial"/>
              </a:defRPr>
            </a:lvl2pPr>
            <a:lvl3pPr marL="1219200" marR="0" indent="-304800">
              <a:spcBef>
                <a:spcPts val="600"/>
              </a:spcBef>
              <a:buSzPct val="100000"/>
              <a:defRPr b="1" sz="2400">
                <a:solidFill>
                  <a:srgbClr val="00998A"/>
                </a:solidFill>
                <a:latin typeface="Arial"/>
                <a:ea typeface="Arial"/>
                <a:cs typeface="Arial"/>
                <a:sym typeface="Arial"/>
              </a:defRPr>
            </a:lvl3pPr>
            <a:lvl4pPr marL="1714500" marR="0" indent="-342900">
              <a:spcBef>
                <a:spcPts val="600"/>
              </a:spcBef>
              <a:defRPr b="1" sz="2400">
                <a:solidFill>
                  <a:srgbClr val="00998A"/>
                </a:solidFill>
                <a:latin typeface="Arial"/>
                <a:ea typeface="Arial"/>
                <a:cs typeface="Arial"/>
                <a:sym typeface="Arial"/>
              </a:defRPr>
            </a:lvl4pPr>
            <a:lvl5pPr marL="2220684" marR="0" indent="-391884">
              <a:spcBef>
                <a:spcPts val="600"/>
              </a:spcBef>
              <a:defRPr b="1" sz="2400">
                <a:solidFill>
                  <a:srgbClr val="00998A"/>
                </a:solidFill>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39" name="Foliennummer"/>
          <p:cNvSpPr txBox="1"/>
          <p:nvPr>
            <p:ph type="sldNum" sz="quarter" idx="2"/>
          </p:nvPr>
        </p:nvSpPr>
        <p:spPr>
          <a:xfrm>
            <a:off x="12620815" y="9346696"/>
            <a:ext cx="340514" cy="327430"/>
          </a:xfrm>
          <a:prstGeom prst="rect">
            <a:avLst/>
          </a:prstGeom>
        </p:spPr>
        <p:txBody>
          <a:bodyPr/>
          <a:lstStyle>
            <a:lvl1pPr defTabSz="1300480"/>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pic>
        <p:nvPicPr>
          <p:cNvPr id="146"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47"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mn-lt"/>
                <a:ea typeface="+mn-ea"/>
                <a:cs typeface="+mn-cs"/>
                <a:sym typeface="Helvetica"/>
              </a:defRPr>
            </a:pPr>
          </a:p>
        </p:txBody>
      </p:sp>
      <p:sp>
        <p:nvSpPr>
          <p:cNvPr id="148"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mn-lt"/>
                <a:ea typeface="+mn-ea"/>
                <a:cs typeface="+mn-cs"/>
                <a:sym typeface="Helvetica"/>
              </a:defRPr>
            </a:pPr>
          </a:p>
        </p:txBody>
      </p:sp>
      <p:sp>
        <p:nvSpPr>
          <p:cNvPr id="149" name="Textebene 1…"/>
          <p:cNvSpPr txBox="1"/>
          <p:nvPr>
            <p:ph type="body" idx="1"/>
          </p:nvPr>
        </p:nvSpPr>
        <p:spPr>
          <a:xfrm>
            <a:off x="152697" y="1381758"/>
            <a:ext cx="11777507" cy="7576588"/>
          </a:xfrm>
          <a:prstGeom prst="rect">
            <a:avLst/>
          </a:prstGeom>
        </p:spPr>
        <p:txBody>
          <a:bodyPr lIns="65022" tIns="65022" rIns="65022" bIns="65022"/>
          <a:lstStyle>
            <a:lvl1pPr marL="0" marR="0" indent="0" defTabSz="914400">
              <a:spcBef>
                <a:spcPts val="1200"/>
              </a:spcBef>
              <a:buSzTx/>
              <a:buNone/>
              <a:defRPr sz="2400">
                <a:latin typeface="+mn-lt"/>
                <a:ea typeface="+mn-ea"/>
                <a:cs typeface="+mn-cs"/>
                <a:sym typeface="Helvetica"/>
              </a:defRPr>
            </a:lvl1pPr>
            <a:lvl2pPr marL="0" marR="0" indent="0" defTabSz="914400">
              <a:spcBef>
                <a:spcPts val="1200"/>
              </a:spcBef>
              <a:buSzTx/>
              <a:buNone/>
              <a:defRPr sz="2400">
                <a:latin typeface="+mn-lt"/>
                <a:ea typeface="+mn-ea"/>
                <a:cs typeface="+mn-cs"/>
                <a:sym typeface="Helvetica"/>
              </a:defRPr>
            </a:lvl2pPr>
            <a:lvl3pPr marL="399814" marR="0" indent="-399814" defTabSz="914400">
              <a:spcBef>
                <a:spcPts val="1200"/>
              </a:spcBef>
              <a:buSzPct val="90000"/>
              <a:buChar char="▪"/>
              <a:defRPr sz="2400">
                <a:latin typeface="+mn-lt"/>
                <a:ea typeface="+mn-ea"/>
                <a:cs typeface="+mn-cs"/>
                <a:sym typeface="Helvetica"/>
              </a:defRPr>
            </a:lvl3pPr>
            <a:lvl4pPr marL="0" marR="0" indent="0" defTabSz="914400">
              <a:spcBef>
                <a:spcPts val="1200"/>
              </a:spcBef>
              <a:buSzTx/>
              <a:buNone/>
              <a:defRPr sz="2400">
                <a:latin typeface="+mn-lt"/>
                <a:ea typeface="+mn-ea"/>
                <a:cs typeface="+mn-cs"/>
                <a:sym typeface="Helvetica"/>
              </a:defRPr>
            </a:lvl4pPr>
            <a:lvl5pPr marL="724957" marR="0" indent="-447146" defTabSz="914400">
              <a:spcBef>
                <a:spcPts val="1200"/>
              </a:spcBef>
              <a:buSzPct val="80000"/>
              <a:buChar char="▪"/>
              <a:defRPr sz="2400">
                <a:latin typeface="+mn-lt"/>
                <a:ea typeface="+mn-ea"/>
                <a:cs typeface="+mn-cs"/>
                <a:sym typeface="Helvetica"/>
              </a:defRPr>
            </a:lvl5pPr>
          </a:lstStyle>
          <a:p>
            <a:pPr/>
            <a:r>
              <a:t>Textebene 1</a:t>
            </a:r>
          </a:p>
          <a:p>
            <a:pPr lvl="1"/>
            <a:r>
              <a:t>Textebene 2</a:t>
            </a:r>
          </a:p>
          <a:p>
            <a:pPr lvl="2"/>
            <a:r>
              <a:t>Textebene 3</a:t>
            </a:r>
          </a:p>
          <a:p>
            <a:pPr lvl="3"/>
            <a:r>
              <a:t>Textebene 4</a:t>
            </a:r>
          </a:p>
          <a:p>
            <a:pPr lvl="4"/>
            <a:r>
              <a:t>Textebene 5</a:t>
            </a:r>
          </a:p>
        </p:txBody>
      </p:sp>
      <p:sp>
        <p:nvSpPr>
          <p:cNvPr id="150" name="Titeltext"/>
          <p:cNvSpPr txBox="1"/>
          <p:nvPr>
            <p:ph type="title"/>
          </p:nvPr>
        </p:nvSpPr>
        <p:spPr>
          <a:xfrm>
            <a:off x="106804" y="434911"/>
            <a:ext cx="10772484" cy="752820"/>
          </a:xfrm>
          <a:prstGeom prst="rect">
            <a:avLst/>
          </a:prstGeom>
        </p:spPr>
        <p:txBody>
          <a:bodyPr anchor="b">
            <a:normAutofit fontScale="100000" lnSpcReduction="0"/>
          </a:bodyPr>
          <a:lstStyle>
            <a:lvl1pPr marR="0" defTabSz="914400">
              <a:lnSpc>
                <a:spcPct val="100000"/>
              </a:lnSpc>
              <a:defRPr b="1" sz="2800">
                <a:solidFill>
                  <a:srgbClr val="469A8B"/>
                </a:solidFill>
                <a:latin typeface="+mn-lt"/>
                <a:ea typeface="+mn-ea"/>
                <a:cs typeface="+mn-cs"/>
                <a:sym typeface="Helvetica"/>
              </a:defRPr>
            </a:lvl1pPr>
          </a:lstStyle>
          <a:p>
            <a:pPr/>
            <a:r>
              <a:t>Titeltext</a:t>
            </a:r>
          </a:p>
        </p:txBody>
      </p:sp>
      <p:sp>
        <p:nvSpPr>
          <p:cNvPr id="151" name="Foliennummer"/>
          <p:cNvSpPr txBox="1"/>
          <p:nvPr>
            <p:ph type="sldNum" sz="quarter" idx="2"/>
          </p:nvPr>
        </p:nvSpPr>
        <p:spPr>
          <a:xfrm>
            <a:off x="12622508" y="9142634"/>
            <a:ext cx="340514" cy="345947"/>
          </a:xfrm>
          <a:prstGeom prst="rect">
            <a:avLst/>
          </a:prstGeom>
        </p:spPr>
        <p:txBody>
          <a:bodyPr/>
          <a:lstStyle>
            <a:lvl1pPr>
              <a:defRPr>
                <a:latin typeface="+mn-lt"/>
                <a:ea typeface="+mn-ea"/>
                <a:cs typeface="+mn-cs"/>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9_Übung">
    <p:spTree>
      <p:nvGrpSpPr>
        <p:cNvPr id="1" name=""/>
        <p:cNvGrpSpPr/>
        <p:nvPr/>
      </p:nvGrpSpPr>
      <p:grpSpPr>
        <a:xfrm>
          <a:off x="0" y="0"/>
          <a:ext cx="0" cy="0"/>
          <a:chOff x="0" y="0"/>
          <a:chExt cx="0" cy="0"/>
        </a:xfrm>
      </p:grpSpPr>
      <p:pic>
        <p:nvPicPr>
          <p:cNvPr id="158"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59"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60" name="Rechteck"/>
          <p:cNvSpPr/>
          <p:nvPr/>
        </p:nvSpPr>
        <p:spPr>
          <a:xfrm>
            <a:off x="-2" y="731517"/>
            <a:ext cx="11504507" cy="467363"/>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61" name="Textebene 1…"/>
          <p:cNvSpPr txBox="1"/>
          <p:nvPr>
            <p:ph type="body" idx="1"/>
          </p:nvPr>
        </p:nvSpPr>
        <p:spPr>
          <a:xfrm>
            <a:off x="190046" y="1428965"/>
            <a:ext cx="11681119" cy="7454695"/>
          </a:xfrm>
          <a:prstGeom prst="rect">
            <a:avLst/>
          </a:prstGeom>
        </p:spPr>
        <p:txBody>
          <a:bodyPr lIns="65022" tIns="65022" rIns="65022" bIns="65022"/>
          <a:lstStyle>
            <a:lvl1pPr marL="0" marR="0" indent="1587" defTabSz="914400">
              <a:spcBef>
                <a:spcPts val="1200"/>
              </a:spcBef>
              <a:buSzTx/>
              <a:buNone/>
              <a:defRPr sz="2400">
                <a:latin typeface="Arial"/>
                <a:ea typeface="Arial"/>
                <a:cs typeface="Arial"/>
                <a:sym typeface="Arial"/>
              </a:defRPr>
            </a:lvl1pPr>
            <a:lvl2pPr marL="0" marR="0" indent="1587" defTabSz="914400">
              <a:spcBef>
                <a:spcPts val="1200"/>
              </a:spcBef>
              <a:buSzTx/>
              <a:buNone/>
              <a:defRPr sz="2400">
                <a:latin typeface="Arial"/>
                <a:ea typeface="Arial"/>
                <a:cs typeface="Arial"/>
                <a:sym typeface="Arial"/>
              </a:defRPr>
            </a:lvl2pPr>
            <a:lvl3pPr marL="401401" marR="0" indent="-399814" defTabSz="914400">
              <a:spcBef>
                <a:spcPts val="1200"/>
              </a:spcBef>
              <a:buSzPct val="90000"/>
              <a:buChar char="▪"/>
              <a:defRPr sz="2400">
                <a:latin typeface="Arial"/>
                <a:ea typeface="Arial"/>
                <a:cs typeface="Arial"/>
                <a:sym typeface="Arial"/>
              </a:defRPr>
            </a:lvl3pPr>
            <a:lvl4pPr marL="0" marR="0" indent="1587" defTabSz="914400">
              <a:spcBef>
                <a:spcPts val="1200"/>
              </a:spcBef>
              <a:buSzTx/>
              <a:buNone/>
              <a:defRPr sz="2400">
                <a:latin typeface="Arial"/>
                <a:ea typeface="Arial"/>
                <a:cs typeface="Arial"/>
                <a:sym typeface="Arial"/>
              </a:defRPr>
            </a:lvl4pPr>
            <a:lvl5pPr marL="718077" marR="0" indent="-449790" defTabSz="914400">
              <a:spcBef>
                <a:spcPts val="1200"/>
              </a:spcBef>
              <a:buSzPct val="80000"/>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62" name="Titeltext"/>
          <p:cNvSpPr txBox="1"/>
          <p:nvPr>
            <p:ph type="title"/>
          </p:nvPr>
        </p:nvSpPr>
        <p:spPr>
          <a:xfrm>
            <a:off x="108659" y="490409"/>
            <a:ext cx="11015759" cy="752821"/>
          </a:xfrm>
          <a:prstGeom prst="rect">
            <a:avLst/>
          </a:prstGeom>
        </p:spPr>
        <p:txBody>
          <a:bodyPr anchor="b">
            <a:normAutofit fontScale="100000" lnSpcReduction="0"/>
          </a:bodyPr>
          <a:lstStyle>
            <a:lvl1pPr marR="0" defTabSz="914400">
              <a:lnSpc>
                <a:spcPct val="100000"/>
              </a:lnSpc>
              <a:defRPr b="1" sz="2800">
                <a:solidFill>
                  <a:srgbClr val="FFFFFF"/>
                </a:solidFill>
                <a:latin typeface="Arial"/>
                <a:ea typeface="Arial"/>
                <a:cs typeface="Arial"/>
                <a:sym typeface="Arial"/>
              </a:defRPr>
            </a:lvl1pPr>
          </a:lstStyle>
          <a:p>
            <a:pPr/>
            <a:r>
              <a:t>Titeltext</a:t>
            </a:r>
          </a:p>
        </p:txBody>
      </p:sp>
      <p:sp>
        <p:nvSpPr>
          <p:cNvPr id="163" name="Foliennummer"/>
          <p:cNvSpPr txBox="1"/>
          <p:nvPr>
            <p:ph type="sldNum" sz="quarter" idx="2"/>
          </p:nvPr>
        </p:nvSpPr>
        <p:spPr>
          <a:xfrm>
            <a:off x="12620815" y="9143496"/>
            <a:ext cx="340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7_4_Felder">
    <p:spTree>
      <p:nvGrpSpPr>
        <p:cNvPr id="1" name=""/>
        <p:cNvGrpSpPr/>
        <p:nvPr/>
      </p:nvGrpSpPr>
      <p:grpSpPr>
        <a:xfrm>
          <a:off x="0" y="0"/>
          <a:ext cx="0" cy="0"/>
          <a:chOff x="0" y="0"/>
          <a:chExt cx="0" cy="0"/>
        </a:xfrm>
      </p:grpSpPr>
      <p:pic>
        <p:nvPicPr>
          <p:cNvPr id="170"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71"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72"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73" name="Linie"/>
          <p:cNvSpPr/>
          <p:nvPr/>
        </p:nvSpPr>
        <p:spPr>
          <a:xfrm flipH="1">
            <a:off x="6515946" y="1300478"/>
            <a:ext cx="1" cy="7721604"/>
          </a:xfrm>
          <a:prstGeom prst="line">
            <a:avLst/>
          </a:prstGeom>
          <a:ln w="12700">
            <a:solidFill>
              <a:srgbClr val="00998A"/>
            </a:solidFill>
            <a:bevel/>
          </a:ln>
        </p:spPr>
        <p:txBody>
          <a:bodyPr lIns="45718" tIns="45718" rIns="45718" bIns="45718"/>
          <a:lstStyle/>
          <a:p>
            <a:pPr/>
          </a:p>
        </p:txBody>
      </p:sp>
      <p:sp>
        <p:nvSpPr>
          <p:cNvPr id="174" name="Linie"/>
          <p:cNvSpPr/>
          <p:nvPr/>
        </p:nvSpPr>
        <p:spPr>
          <a:xfrm>
            <a:off x="196427" y="5161279"/>
            <a:ext cx="12611949" cy="1"/>
          </a:xfrm>
          <a:prstGeom prst="line">
            <a:avLst/>
          </a:prstGeom>
          <a:ln w="12700">
            <a:solidFill>
              <a:srgbClr val="00998A"/>
            </a:solidFill>
            <a:bevel/>
          </a:ln>
        </p:spPr>
        <p:txBody>
          <a:bodyPr lIns="45718" tIns="45718" rIns="45718" bIns="45718"/>
          <a:lstStyle/>
          <a:p>
            <a:pPr/>
          </a:p>
        </p:txBody>
      </p:sp>
      <p:sp>
        <p:nvSpPr>
          <p:cNvPr id="175" name="Titeltext"/>
          <p:cNvSpPr txBox="1"/>
          <p:nvPr>
            <p:ph type="title"/>
          </p:nvPr>
        </p:nvSpPr>
        <p:spPr>
          <a:xfrm>
            <a:off x="252031" y="540275"/>
            <a:ext cx="11287187" cy="652350"/>
          </a:xfrm>
          <a:prstGeom prst="rect">
            <a:avLst/>
          </a:prstGeom>
        </p:spPr>
        <p:txBody>
          <a:bodyPr anchor="b">
            <a:normAutofit fontScale="100000" lnSpcReduction="0"/>
          </a:bodyPr>
          <a:lstStyle>
            <a:lvl1pPr marR="0" defTabSz="914400">
              <a:lnSpc>
                <a:spcPct val="100000"/>
              </a:lnSpc>
              <a:defRPr b="1" sz="2800">
                <a:solidFill>
                  <a:srgbClr val="469A8B"/>
                </a:solidFill>
                <a:latin typeface="Arial"/>
                <a:ea typeface="Arial"/>
                <a:cs typeface="Arial"/>
                <a:sym typeface="Arial"/>
              </a:defRPr>
            </a:lvl1pPr>
          </a:lstStyle>
          <a:p>
            <a:pPr/>
            <a:r>
              <a:t>Titeltext</a:t>
            </a:r>
          </a:p>
        </p:txBody>
      </p:sp>
      <p:sp>
        <p:nvSpPr>
          <p:cNvPr id="176"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Übung_ohne_Inhalt">
    <p:spTree>
      <p:nvGrpSpPr>
        <p:cNvPr id="1" name=""/>
        <p:cNvGrpSpPr/>
        <p:nvPr/>
      </p:nvGrpSpPr>
      <p:grpSpPr>
        <a:xfrm>
          <a:off x="0" y="0"/>
          <a:ext cx="0" cy="0"/>
          <a:chOff x="0" y="0"/>
          <a:chExt cx="0" cy="0"/>
        </a:xfrm>
      </p:grpSpPr>
      <p:pic>
        <p:nvPicPr>
          <p:cNvPr id="183"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84"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85" name="Rechteck"/>
          <p:cNvSpPr/>
          <p:nvPr/>
        </p:nvSpPr>
        <p:spPr>
          <a:xfrm>
            <a:off x="-2" y="731517"/>
            <a:ext cx="11504507" cy="467363"/>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86" name="Titeltext"/>
          <p:cNvSpPr txBox="1"/>
          <p:nvPr>
            <p:ph type="title"/>
          </p:nvPr>
        </p:nvSpPr>
        <p:spPr>
          <a:xfrm>
            <a:off x="108659" y="490409"/>
            <a:ext cx="11015759" cy="752821"/>
          </a:xfrm>
          <a:prstGeom prst="rect">
            <a:avLst/>
          </a:prstGeom>
        </p:spPr>
        <p:txBody>
          <a:bodyPr anchor="b">
            <a:normAutofit fontScale="100000" lnSpcReduction="0"/>
          </a:bodyPr>
          <a:lstStyle>
            <a:lvl1pPr marR="0" defTabSz="914400">
              <a:lnSpc>
                <a:spcPct val="100000"/>
              </a:lnSpc>
              <a:defRPr b="1" sz="2800">
                <a:solidFill>
                  <a:srgbClr val="FFFFFF"/>
                </a:solidFill>
                <a:latin typeface="Arial"/>
                <a:ea typeface="Arial"/>
                <a:cs typeface="Arial"/>
                <a:sym typeface="Arial"/>
              </a:defRPr>
            </a:lvl1pPr>
          </a:lstStyle>
          <a:p>
            <a:pPr/>
            <a:r>
              <a:t>Titeltext</a:t>
            </a:r>
          </a:p>
        </p:txBody>
      </p:sp>
      <p:sp>
        <p:nvSpPr>
          <p:cNvPr id="187" name="Foliennummer"/>
          <p:cNvSpPr txBox="1"/>
          <p:nvPr>
            <p:ph type="sldNum" sz="quarter" idx="2"/>
          </p:nvPr>
        </p:nvSpPr>
        <p:spPr>
          <a:xfrm>
            <a:off x="12620815" y="9143496"/>
            <a:ext cx="340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pic>
        <p:nvPicPr>
          <p:cNvPr id="194"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95"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96"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97" name="Textebene 1…"/>
          <p:cNvSpPr txBox="1"/>
          <p:nvPr>
            <p:ph type="body" idx="1"/>
          </p:nvPr>
        </p:nvSpPr>
        <p:spPr>
          <a:xfrm>
            <a:off x="152697" y="1381758"/>
            <a:ext cx="11777507" cy="7576588"/>
          </a:xfrm>
          <a:prstGeom prst="rect">
            <a:avLst/>
          </a:prstGeom>
        </p:spPr>
        <p:txBody>
          <a:bodyPr lIns="65022" tIns="65022" rIns="65022" bIns="65022"/>
          <a:lstStyle>
            <a:lvl1pPr marL="0" marR="0" indent="0" defTabSz="914400">
              <a:spcBef>
                <a:spcPts val="1200"/>
              </a:spcBef>
              <a:buSzTx/>
              <a:buNone/>
              <a:defRPr sz="2400">
                <a:latin typeface="Arial"/>
                <a:ea typeface="Arial"/>
                <a:cs typeface="Arial"/>
                <a:sym typeface="Arial"/>
              </a:defRPr>
            </a:lvl1pPr>
            <a:lvl2pPr marL="0" marR="0" indent="0" defTabSz="914400">
              <a:spcBef>
                <a:spcPts val="1200"/>
              </a:spcBef>
              <a:buSzTx/>
              <a:buNone/>
              <a:defRPr sz="2400">
                <a:latin typeface="Arial"/>
                <a:ea typeface="Arial"/>
                <a:cs typeface="Arial"/>
                <a:sym typeface="Arial"/>
              </a:defRPr>
            </a:lvl2pPr>
            <a:lvl3pPr marL="399814" marR="0" indent="-399814" defTabSz="914400">
              <a:spcBef>
                <a:spcPts val="1200"/>
              </a:spcBef>
              <a:buSzPct val="90000"/>
              <a:buChar char="▪"/>
              <a:defRPr sz="2400">
                <a:latin typeface="Arial"/>
                <a:ea typeface="Arial"/>
                <a:cs typeface="Arial"/>
                <a:sym typeface="Arial"/>
              </a:defRPr>
            </a:lvl3pPr>
            <a:lvl4pPr marL="0" marR="0" indent="0" defTabSz="914400">
              <a:spcBef>
                <a:spcPts val="1200"/>
              </a:spcBef>
              <a:buSzTx/>
              <a:buNone/>
              <a:defRPr sz="2400">
                <a:latin typeface="Arial"/>
                <a:ea typeface="Arial"/>
                <a:cs typeface="Arial"/>
                <a:sym typeface="Arial"/>
              </a:defRPr>
            </a:lvl4pPr>
            <a:lvl5pPr marL="724957" marR="0" indent="-447146" defTabSz="914400">
              <a:spcBef>
                <a:spcPts val="1200"/>
              </a:spcBef>
              <a:buSzPct val="80000"/>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98" name="Titeltext"/>
          <p:cNvSpPr txBox="1"/>
          <p:nvPr>
            <p:ph type="title"/>
          </p:nvPr>
        </p:nvSpPr>
        <p:spPr>
          <a:xfrm>
            <a:off x="106804" y="434911"/>
            <a:ext cx="11577638" cy="752820"/>
          </a:xfrm>
          <a:prstGeom prst="rect">
            <a:avLst/>
          </a:prstGeom>
        </p:spPr>
        <p:txBody>
          <a:bodyPr anchor="b">
            <a:normAutofit fontScale="100000" lnSpcReduction="0"/>
          </a:bodyPr>
          <a:lstStyle>
            <a:lvl1pPr marR="0" defTabSz="914400">
              <a:lnSpc>
                <a:spcPct val="100000"/>
              </a:lnSpc>
              <a:defRPr b="1" sz="2800">
                <a:solidFill>
                  <a:srgbClr val="39998A"/>
                </a:solidFill>
                <a:latin typeface="Arial"/>
                <a:ea typeface="Arial"/>
                <a:cs typeface="Arial"/>
                <a:sym typeface="Arial"/>
              </a:defRPr>
            </a:lvl1pPr>
          </a:lstStyle>
          <a:p>
            <a:pPr/>
            <a:r>
              <a:t>Titeltext</a:t>
            </a:r>
          </a:p>
        </p:txBody>
      </p:sp>
      <p:sp>
        <p:nvSpPr>
          <p:cNvPr id="199"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Zwischenfolie">
    <p:spTree>
      <p:nvGrpSpPr>
        <p:cNvPr id="1" name=""/>
        <p:cNvGrpSpPr/>
        <p:nvPr/>
      </p:nvGrpSpPr>
      <p:grpSpPr>
        <a:xfrm>
          <a:off x="0" y="0"/>
          <a:ext cx="0" cy="0"/>
          <a:chOff x="0" y="0"/>
          <a:chExt cx="0" cy="0"/>
        </a:xfrm>
      </p:grpSpPr>
      <p:sp>
        <p:nvSpPr>
          <p:cNvPr id="26" name="Titeltext"/>
          <p:cNvSpPr txBox="1"/>
          <p:nvPr>
            <p:ph type="title"/>
          </p:nvPr>
        </p:nvSpPr>
        <p:spPr>
          <a:xfrm>
            <a:off x="650238" y="4758266"/>
            <a:ext cx="11704324" cy="2406793"/>
          </a:xfrm>
          <a:prstGeom prst="rect">
            <a:avLst/>
          </a:prstGeom>
        </p:spPr>
        <p:txBody>
          <a:bodyPr>
            <a:normAutofit fontScale="100000" lnSpcReduction="0"/>
          </a:bodyPr>
          <a:lstStyle>
            <a:lvl1pPr algn="r">
              <a:defRPr sz="8400">
                <a:solidFill>
                  <a:schemeClr val="accent5"/>
                </a:solidFill>
              </a:defRPr>
            </a:lvl1pPr>
          </a:lstStyle>
          <a:p>
            <a:pPr/>
            <a:r>
              <a:t>Titeltext</a:t>
            </a:r>
          </a:p>
        </p:txBody>
      </p:sp>
      <p:sp>
        <p:nvSpPr>
          <p:cNvPr id="27"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pic>
        <p:nvPicPr>
          <p:cNvPr id="206"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207"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208"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209" name="Titeltext"/>
          <p:cNvSpPr txBox="1"/>
          <p:nvPr>
            <p:ph type="title"/>
          </p:nvPr>
        </p:nvSpPr>
        <p:spPr>
          <a:xfrm>
            <a:off x="106804" y="434911"/>
            <a:ext cx="11221783" cy="752820"/>
          </a:xfrm>
          <a:prstGeom prst="rect">
            <a:avLst/>
          </a:prstGeom>
        </p:spPr>
        <p:txBody>
          <a:bodyPr anchor="b">
            <a:normAutofit fontScale="100000" lnSpcReduction="0"/>
          </a:bodyPr>
          <a:lstStyle>
            <a:lvl1pPr marR="0" defTabSz="914400">
              <a:lnSpc>
                <a:spcPct val="100000"/>
              </a:lnSpc>
              <a:defRPr b="1" sz="2800">
                <a:solidFill>
                  <a:srgbClr val="39998A"/>
                </a:solidFill>
                <a:latin typeface="Arial"/>
                <a:ea typeface="Arial"/>
                <a:cs typeface="Arial"/>
                <a:sym typeface="Arial"/>
              </a:defRPr>
            </a:lvl1pPr>
          </a:lstStyle>
          <a:p>
            <a:pPr/>
            <a:r>
              <a:t>Titeltext</a:t>
            </a:r>
          </a:p>
        </p:txBody>
      </p:sp>
      <p:sp>
        <p:nvSpPr>
          <p:cNvPr id="210"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pic>
        <p:nvPicPr>
          <p:cNvPr id="217"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218"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219"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220" name="Titeltext"/>
          <p:cNvSpPr txBox="1"/>
          <p:nvPr>
            <p:ph type="title"/>
          </p:nvPr>
        </p:nvSpPr>
        <p:spPr>
          <a:xfrm>
            <a:off x="106804" y="434911"/>
            <a:ext cx="11221783" cy="752820"/>
          </a:xfrm>
          <a:prstGeom prst="rect">
            <a:avLst/>
          </a:prstGeom>
        </p:spPr>
        <p:txBody>
          <a:bodyPr anchor="b">
            <a:normAutofit fontScale="100000" lnSpcReduction="0"/>
          </a:bodyPr>
          <a:lstStyle>
            <a:lvl1pPr marR="0" defTabSz="914400">
              <a:lnSpc>
                <a:spcPct val="100000"/>
              </a:lnSpc>
              <a:defRPr b="1" sz="2800">
                <a:solidFill>
                  <a:srgbClr val="39998A"/>
                </a:solidFill>
                <a:latin typeface="+mn-lt"/>
                <a:ea typeface="+mn-ea"/>
                <a:cs typeface="+mn-cs"/>
                <a:sym typeface="Helvetica"/>
              </a:defRPr>
            </a:lvl1pPr>
          </a:lstStyle>
          <a:p>
            <a:pPr/>
            <a:r>
              <a:t>Titeltext</a:t>
            </a:r>
          </a:p>
        </p:txBody>
      </p:sp>
      <p:sp>
        <p:nvSpPr>
          <p:cNvPr id="221" name="Foliennummer"/>
          <p:cNvSpPr txBox="1"/>
          <p:nvPr>
            <p:ph type="sldNum" sz="quarter" idx="2"/>
          </p:nvPr>
        </p:nvSpPr>
        <p:spPr>
          <a:xfrm>
            <a:off x="12622508" y="9142634"/>
            <a:ext cx="340514" cy="345947"/>
          </a:xfrm>
          <a:prstGeom prst="rect">
            <a:avLst/>
          </a:prstGeom>
        </p:spPr>
        <p:txBody>
          <a:bodyPr/>
          <a:lstStyle>
            <a:lvl1pPr>
              <a:defRPr>
                <a:latin typeface="+mn-lt"/>
                <a:ea typeface="+mn-ea"/>
                <a:cs typeface="+mn-cs"/>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pic>
        <p:nvPicPr>
          <p:cNvPr id="228"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29"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buClrTx/>
              <a:buFontTx/>
              <a:defRPr sz="3400">
                <a:solidFill>
                  <a:srgbClr val="FFFFFF"/>
                </a:solidFill>
                <a:latin typeface="Arial"/>
                <a:ea typeface="Arial"/>
                <a:cs typeface="Arial"/>
                <a:sym typeface="Arial"/>
              </a:defRPr>
            </a:pPr>
          </a:p>
        </p:txBody>
      </p:sp>
      <p:sp>
        <p:nvSpPr>
          <p:cNvPr id="230"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buClrTx/>
              <a:buFontTx/>
              <a:defRPr sz="3400">
                <a:solidFill>
                  <a:srgbClr val="FFFFFF"/>
                </a:solidFill>
                <a:latin typeface="Arial"/>
                <a:ea typeface="Arial"/>
                <a:cs typeface="Arial"/>
                <a:sym typeface="Arial"/>
              </a:defRPr>
            </a:pPr>
          </a:p>
        </p:txBody>
      </p:sp>
      <p:sp>
        <p:nvSpPr>
          <p:cNvPr id="231" name="Foliennummer"/>
          <p:cNvSpPr txBox="1"/>
          <p:nvPr>
            <p:ph type="sldNum" sz="quarter" idx="2"/>
          </p:nvPr>
        </p:nvSpPr>
        <p:spPr>
          <a:xfrm>
            <a:off x="10795555" y="9142635"/>
            <a:ext cx="2167467" cy="327433"/>
          </a:xfrm>
          <a:prstGeom prst="rect">
            <a:avLst/>
          </a:prstGeom>
        </p:spPr>
        <p:txBody>
          <a:bodyPr wrap="square" lIns="65023" tIns="65023" rIns="65023" bIns="65023"/>
          <a:lstStyle>
            <a:lvl1pPr>
              <a:buClrTx/>
              <a:buFontTx/>
            </a:lvl1pPr>
          </a:lstStyle>
          <a:p>
            <a:pPr/>
            <a:fld id="{86CB4B4D-7CA3-9044-876B-883B54F8677D}" type="slidenum"/>
          </a:p>
        </p:txBody>
      </p:sp>
      <p:sp>
        <p:nvSpPr>
          <p:cNvPr id="232" name="Titeltext"/>
          <p:cNvSpPr txBox="1"/>
          <p:nvPr>
            <p:ph type="title"/>
          </p:nvPr>
        </p:nvSpPr>
        <p:spPr>
          <a:xfrm>
            <a:off x="106805" y="434911"/>
            <a:ext cx="11221782" cy="752820"/>
          </a:xfrm>
          <a:prstGeom prst="rect">
            <a:avLst/>
          </a:prstGeom>
        </p:spPr>
        <p:txBody>
          <a:bodyPr lIns="65023" tIns="65023" rIns="65023" bIns="65023" anchor="b"/>
          <a:lstStyle>
            <a:lvl1pPr marR="0" defTabSz="914400">
              <a:lnSpc>
                <a:spcPct val="100000"/>
              </a:lnSpc>
              <a:buClrTx/>
              <a:buFontTx/>
              <a:defRPr b="1" sz="2800">
                <a:solidFill>
                  <a:srgbClr val="39998A"/>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pic>
        <p:nvPicPr>
          <p:cNvPr id="239"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40"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buClrTx/>
              <a:buFontTx/>
              <a:defRPr sz="3400">
                <a:solidFill>
                  <a:srgbClr val="FFFFFF"/>
                </a:solidFill>
                <a:latin typeface="Arial"/>
                <a:ea typeface="Arial"/>
                <a:cs typeface="Arial"/>
                <a:sym typeface="Arial"/>
              </a:defRPr>
            </a:pPr>
          </a:p>
        </p:txBody>
      </p:sp>
      <p:sp>
        <p:nvSpPr>
          <p:cNvPr id="241"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buClrTx/>
              <a:buFontTx/>
              <a:defRPr sz="3400">
                <a:solidFill>
                  <a:srgbClr val="FFFFFF"/>
                </a:solidFill>
                <a:latin typeface="Arial"/>
                <a:ea typeface="Arial"/>
                <a:cs typeface="Arial"/>
                <a:sym typeface="Arial"/>
              </a:defRPr>
            </a:pPr>
          </a:p>
        </p:txBody>
      </p:sp>
      <p:sp>
        <p:nvSpPr>
          <p:cNvPr id="242" name="Foliennummer"/>
          <p:cNvSpPr txBox="1"/>
          <p:nvPr>
            <p:ph type="sldNum" sz="quarter" idx="2"/>
          </p:nvPr>
        </p:nvSpPr>
        <p:spPr>
          <a:xfrm>
            <a:off x="10795555" y="9142635"/>
            <a:ext cx="2167467" cy="327433"/>
          </a:xfrm>
          <a:prstGeom prst="rect">
            <a:avLst/>
          </a:prstGeom>
        </p:spPr>
        <p:txBody>
          <a:bodyPr wrap="square" lIns="65023" tIns="65023" rIns="65023" bIns="65023"/>
          <a:lstStyle>
            <a:lvl1pPr>
              <a:buClr>
                <a:srgbClr val="00998A"/>
              </a:buClr>
              <a:buFont typeface="Wingdings"/>
            </a:lvl1pPr>
          </a:lstStyle>
          <a:p>
            <a:pPr/>
            <a:fld id="{86CB4B4D-7CA3-9044-876B-883B54F8677D}" type="slidenum"/>
          </a:p>
        </p:txBody>
      </p:sp>
      <p:sp>
        <p:nvSpPr>
          <p:cNvPr id="243" name="Titeltext"/>
          <p:cNvSpPr txBox="1"/>
          <p:nvPr>
            <p:ph type="title"/>
          </p:nvPr>
        </p:nvSpPr>
        <p:spPr>
          <a:xfrm>
            <a:off x="106805" y="434911"/>
            <a:ext cx="11221782" cy="752820"/>
          </a:xfrm>
          <a:prstGeom prst="rect">
            <a:avLst/>
          </a:prstGeom>
        </p:spPr>
        <p:txBody>
          <a:bodyPr lIns="65023" tIns="65023" rIns="65023" bIns="65023" anchor="b"/>
          <a:lstStyle>
            <a:lvl1pPr marR="0" defTabSz="914400">
              <a:lnSpc>
                <a:spcPct val="100000"/>
              </a:lnSpc>
              <a:buClr>
                <a:srgbClr val="00998A"/>
              </a:buClr>
              <a:buFont typeface="Wingdings"/>
              <a:defRPr b="1" sz="2800">
                <a:solidFill>
                  <a:srgbClr val="39998A"/>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sp>
        <p:nvSpPr>
          <p:cNvPr id="34"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35" name="Textebene 1"/>
          <p:cNvSpPr txBox="1"/>
          <p:nvPr>
            <p:ph type="body" idx="21" hasCustomPrompt="1"/>
          </p:nvPr>
        </p:nvSpPr>
        <p:spPr>
          <a:xfrm>
            <a:off x="282297" y="1905000"/>
            <a:ext cx="12248713" cy="6350000"/>
          </a:xfrm>
          <a:prstGeom prst="rect">
            <a:avLst/>
          </a:prstGeom>
        </p:spPr>
        <p:txBody>
          <a:bodyPr lIns="63500" tIns="63500" rIns="63500" bIns="63500"/>
          <a:lstStyle>
            <a:lvl1pPr marL="0" indent="127000">
              <a:buSzTx/>
              <a:buNone/>
            </a:lvl1pPr>
          </a:lstStyle>
          <a:p>
            <a:pPr/>
            <a:r>
              <a:t>Standardtext hier eingeben</a:t>
            </a:r>
          </a:p>
        </p:txBody>
      </p:sp>
      <p:sp>
        <p:nvSpPr>
          <p:cNvPr id="36"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37"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tertitelund_Inhalt">
    <p:spTree>
      <p:nvGrpSpPr>
        <p:cNvPr id="1" name=""/>
        <p:cNvGrpSpPr/>
        <p:nvPr/>
      </p:nvGrpSpPr>
      <p:grpSpPr>
        <a:xfrm>
          <a:off x="0" y="0"/>
          <a:ext cx="0" cy="0"/>
          <a:chOff x="0" y="0"/>
          <a:chExt cx="0" cy="0"/>
        </a:xfrm>
      </p:grpSpPr>
      <p:sp>
        <p:nvSpPr>
          <p:cNvPr id="44"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45" name="Textebene 1"/>
          <p:cNvSpPr txBox="1"/>
          <p:nvPr>
            <p:ph type="body" idx="21" hasCustomPrompt="1"/>
          </p:nvPr>
        </p:nvSpPr>
        <p:spPr>
          <a:xfrm>
            <a:off x="310912" y="1905000"/>
            <a:ext cx="12382976" cy="6350000"/>
          </a:xfrm>
          <a:prstGeom prst="rect">
            <a:avLst/>
          </a:prstGeom>
        </p:spPr>
        <p:txBody>
          <a:bodyPr lIns="63500" tIns="63500" rIns="63500" bIns="63500"/>
          <a:lstStyle>
            <a:lvl1pPr marL="0" indent="127000">
              <a:buSzTx/>
              <a:buNone/>
            </a:lvl1pPr>
          </a:lstStyle>
          <a:p>
            <a:pPr/>
            <a:r>
              <a:t>Standardtext hier eingeben</a:t>
            </a:r>
          </a:p>
        </p:txBody>
      </p:sp>
      <p:sp>
        <p:nvSpPr>
          <p:cNvPr id="46"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47"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sp>
        <p:nvSpPr>
          <p:cNvPr id="54"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55"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56"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_Titel_rechts_Text">
    <p:spTree>
      <p:nvGrpSpPr>
        <p:cNvPr id="1" name=""/>
        <p:cNvGrpSpPr/>
        <p:nvPr/>
      </p:nvGrpSpPr>
      <p:grpSpPr>
        <a:xfrm>
          <a:off x="0" y="0"/>
          <a:ext cx="0" cy="0"/>
          <a:chOff x="0" y="0"/>
          <a:chExt cx="0" cy="0"/>
        </a:xfrm>
      </p:grpSpPr>
      <p:sp>
        <p:nvSpPr>
          <p:cNvPr id="63"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64" name="Textebene 1"/>
          <p:cNvSpPr txBox="1"/>
          <p:nvPr>
            <p:ph type="body" sz="half" idx="21" hasCustomPrompt="1"/>
          </p:nvPr>
        </p:nvSpPr>
        <p:spPr>
          <a:xfrm>
            <a:off x="6238180" y="1905000"/>
            <a:ext cx="6760469" cy="6350000"/>
          </a:xfrm>
          <a:prstGeom prst="rect">
            <a:avLst/>
          </a:prstGeom>
        </p:spPr>
        <p:txBody>
          <a:bodyPr lIns="127000" tIns="127000" rIns="127000" bIns="127000"/>
          <a:lstStyle>
            <a:lvl1pPr marL="0" indent="127000">
              <a:buSzTx/>
              <a:buNone/>
            </a:lvl1pPr>
          </a:lstStyle>
          <a:p>
            <a:pPr/>
            <a:r>
              <a:t>Standardtext hier eingeben</a:t>
            </a:r>
          </a:p>
        </p:txBody>
      </p:sp>
      <p:sp>
        <p:nvSpPr>
          <p:cNvPr id="65"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66"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a_Titel_links_Text">
    <p:spTree>
      <p:nvGrpSpPr>
        <p:cNvPr id="1" name=""/>
        <p:cNvGrpSpPr/>
        <p:nvPr/>
      </p:nvGrpSpPr>
      <p:grpSpPr>
        <a:xfrm>
          <a:off x="0" y="0"/>
          <a:ext cx="0" cy="0"/>
          <a:chOff x="0" y="0"/>
          <a:chExt cx="0" cy="0"/>
        </a:xfrm>
      </p:grpSpPr>
      <p:sp>
        <p:nvSpPr>
          <p:cNvPr id="73"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74" name="Textebene…"/>
          <p:cNvSpPr txBox="1"/>
          <p:nvPr>
            <p:ph type="body" sz="half" idx="21" hasCustomPrompt="1"/>
          </p:nvPr>
        </p:nvSpPr>
        <p:spPr>
          <a:xfrm>
            <a:off x="279551" y="1905000"/>
            <a:ext cx="5764615" cy="6350000"/>
          </a:xfrm>
          <a:prstGeom prst="rect">
            <a:avLst/>
          </a:prstGeom>
        </p:spPr>
        <p:txBody>
          <a:bodyPr lIns="63500" tIns="63500" rIns="63500" bIns="63500"/>
          <a:lstStyle>
            <a:lvl1pPr marL="0" indent="127000">
              <a:buSzTx/>
              <a:buNone/>
              <a:defRPr sz="2800">
                <a:solidFill>
                  <a:srgbClr val="0066A2"/>
                </a:solidFill>
                <a:latin typeface="Roboto Condensed Bold"/>
                <a:ea typeface="Roboto Condensed Bold"/>
                <a:cs typeface="Roboto Condensed Bold"/>
                <a:sym typeface="Roboto Condensed Bold"/>
              </a:defRPr>
            </a:lvl1pPr>
          </a:lstStyle>
          <a:p>
            <a:pPr/>
            <a:r>
              <a:t>Standardtext hier eingeben</a:t>
            </a:r>
          </a:p>
        </p:txBody>
      </p:sp>
      <p:sp>
        <p:nvSpPr>
          <p:cNvPr id="75"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76"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weiß">
    <p:spTree>
      <p:nvGrpSpPr>
        <p:cNvPr id="1" name=""/>
        <p:cNvGrpSpPr/>
        <p:nvPr/>
      </p:nvGrpSpPr>
      <p:grpSpPr>
        <a:xfrm>
          <a:off x="0" y="0"/>
          <a:ext cx="0" cy="0"/>
          <a:chOff x="0" y="0"/>
          <a:chExt cx="0" cy="0"/>
        </a:xfrm>
      </p:grpSpPr>
      <p:sp>
        <p:nvSpPr>
          <p:cNvPr id="83" name="Foliennummer"/>
          <p:cNvSpPr txBox="1"/>
          <p:nvPr>
            <p:ph type="sldNum" sz="quarter" idx="2"/>
          </p:nvPr>
        </p:nvSpPr>
        <p:spPr>
          <a:xfrm>
            <a:off x="12484052" y="9137650"/>
            <a:ext cx="340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sp>
        <p:nvSpPr>
          <p:cNvPr id="90" name="Textebene 1…"/>
          <p:cNvSpPr txBox="1"/>
          <p:nvPr>
            <p:ph type="body" idx="1" hasCustomPrompt="1"/>
          </p:nvPr>
        </p:nvSpPr>
        <p:spPr>
          <a:prstGeom prst="rect">
            <a:avLst/>
          </a:prstGeom>
        </p:spPr>
        <p:txBody>
          <a:bodyPr/>
          <a:lstStyle/>
          <a:p>
            <a:pPr/>
            <a:r>
              <a:t>Standardtext hier eingeben</a:t>
            </a:r>
          </a:p>
          <a:p>
            <a:pPr lvl="1"/>
            <a:r>
              <a:t/>
            </a:r>
          </a:p>
          <a:p>
            <a:pPr lvl="2"/>
            <a:r>
              <a:t/>
            </a:r>
          </a:p>
          <a:p>
            <a:pPr lvl="3"/>
            <a:r>
              <a:t/>
            </a:r>
          </a:p>
          <a:p>
            <a:pPr lvl="4"/>
            <a:r>
              <a:t/>
            </a:r>
          </a:p>
        </p:txBody>
      </p:sp>
      <p:sp>
        <p:nvSpPr>
          <p:cNvPr id="91" name="Titeltext"/>
          <p:cNvSpPr txBox="1"/>
          <p:nvPr>
            <p:ph type="body" sz="quarter" idx="21" hasCustomPrompt="1"/>
          </p:nvPr>
        </p:nvSpPr>
        <p:spPr>
          <a:xfrm>
            <a:off x="1616352" y="-18728"/>
            <a:ext cx="11392536"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stStyle>
          <a:p>
            <a:pPr/>
            <a:r>
              <a:t>Folientitel</a:t>
            </a:r>
          </a:p>
        </p:txBody>
      </p:sp>
      <p:sp>
        <p:nvSpPr>
          <p:cNvPr id="92"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ebene 1…"/>
          <p:cNvSpPr txBox="1"/>
          <p:nvPr>
            <p:ph type="body" idx="1" hasCustomPrompt="1"/>
          </p:nvPr>
        </p:nvSpPr>
        <p:spPr>
          <a:xfrm>
            <a:off x="233930" y="1905000"/>
            <a:ext cx="12294194" cy="6350000"/>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normAutofit fontScale="100000" lnSpcReduction="0"/>
          </a:bodyPr>
          <a:lstStyle/>
          <a:p>
            <a:pPr/>
            <a:r>
              <a:t>Standardtext hier eingeben</a:t>
            </a:r>
          </a:p>
          <a:p>
            <a:pPr lvl="1"/>
            <a:r>
              <a:t/>
            </a:r>
          </a:p>
          <a:p>
            <a:pPr lvl="2"/>
            <a:r>
              <a:t/>
            </a:r>
          </a:p>
          <a:p>
            <a:pPr lvl="3"/>
            <a:r>
              <a:t/>
            </a:r>
          </a:p>
          <a:p>
            <a:pPr lvl="4"/>
            <a:r>
              <a:t/>
            </a:r>
          </a:p>
        </p:txBody>
      </p:sp>
      <p:sp>
        <p:nvSpPr>
          <p:cNvPr id="3" name="Büste"/>
          <p:cNvSpPr/>
          <p:nvPr/>
        </p:nvSpPr>
        <p:spPr>
          <a:xfrm>
            <a:off x="511755" y="248578"/>
            <a:ext cx="1014949"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0066A2"/>
          </a:solidFill>
          <a:ln w="12700">
            <a:miter lim="400000"/>
          </a:ln>
        </p:spPr>
        <p:txBody>
          <a:bodyPr lIns="65022" tIns="65022" rIns="65022" bIns="65022" anchor="ctr"/>
          <a:lstStyle/>
          <a:p>
            <a:pPr algn="ctr">
              <a:defRPr>
                <a:latin typeface="Roboto Condensed Regular"/>
                <a:ea typeface="Roboto Condensed Regular"/>
                <a:cs typeface="Roboto Condensed Regular"/>
                <a:sym typeface="Roboto Condensed Regular"/>
              </a:defRPr>
            </a:pPr>
          </a:p>
        </p:txBody>
      </p:sp>
      <p:sp>
        <p:nvSpPr>
          <p:cNvPr id="4"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5" name="Foliennummer"/>
          <p:cNvSpPr txBox="1"/>
          <p:nvPr>
            <p:ph type="sldNum" sz="quarter" idx="2"/>
          </p:nvPr>
        </p:nvSpPr>
        <p:spPr>
          <a:xfrm>
            <a:off x="12620814" y="9143496"/>
            <a:ext cx="340515" cy="327430"/>
          </a:xfrm>
          <a:prstGeom prst="rect">
            <a:avLst/>
          </a:prstGeom>
          <a:ln w="12700">
            <a:miter lim="400000"/>
          </a:ln>
        </p:spPr>
        <p:txBody>
          <a:bodyPr wrap="none" lIns="65022" tIns="65022" rIns="65022" bIns="65022">
            <a:spAutoFit/>
          </a:bodyPr>
          <a:lstStyle>
            <a:lvl1pPr algn="r">
              <a:defRPr sz="1400">
                <a:solidFill>
                  <a:schemeClr val="accent1"/>
                </a:solidFill>
                <a:latin typeface="Arial"/>
                <a:ea typeface="Arial"/>
                <a:cs typeface="Arial"/>
                <a:sym typeface="Arial"/>
              </a:defRPr>
            </a:lvl1pPr>
          </a:lstStyle>
          <a:p>
            <a:pPr/>
            <a:fld id="{86CB4B4D-7CA3-9044-876B-883B54F8677D}" type="slidenum"/>
          </a:p>
        </p:txBody>
      </p:sp>
      <p:sp>
        <p:nvSpPr>
          <p:cNvPr id="6" name="Titeltext"/>
          <p:cNvSpPr txBox="1"/>
          <p:nvPr>
            <p:ph type="title"/>
          </p:nvPr>
        </p:nvSpPr>
        <p:spPr>
          <a:xfrm>
            <a:off x="1948462" y="1950720"/>
            <a:ext cx="10403841" cy="661529"/>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lstStyle/>
          <a:p>
            <a:pPr/>
            <a:r>
              <a:t>Titeltext</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transition xmlns:p14="http://schemas.microsoft.com/office/powerpoint/2010/main" spd="med" advClick="1"/>
  <p:txStyles>
    <p:titleStyle>
      <a:lvl1pPr marL="0" marR="127000" indent="0" algn="l" defTabSz="1300480" rtl="0" latinLnBrk="0">
        <a:lnSpc>
          <a:spcPct val="90000"/>
        </a:lnSpc>
        <a:spcBef>
          <a:spcPts val="0"/>
        </a:spcBef>
        <a:spcAft>
          <a:spcPts val="0"/>
        </a:spcAft>
        <a:buClr>
          <a:schemeClr val="accent5"/>
        </a:buClr>
        <a:buSzTx/>
        <a:buFont typeface="Arial"/>
        <a:buNone/>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1pPr>
      <a:lvl2pPr marL="984250" marR="127000" indent="-98425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2pPr>
      <a:lvl3pPr marL="984250" marR="127000" indent="-98425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3pPr>
      <a:lvl4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4pPr>
      <a:lvl5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5pPr>
      <a:lvl6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6pPr>
      <a:lvl7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7pPr>
      <a:lvl8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8pPr>
      <a:lvl9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9pPr>
    </p:titleStyle>
    <p:bodyStyle>
      <a:lvl1pPr marL="444500" marR="127000" indent="-317500" algn="l" defTabSz="1300480" rtl="0" latinLnBrk="0">
        <a:lnSpc>
          <a:spcPct val="100000"/>
        </a:lnSpc>
        <a:spcBef>
          <a:spcPts val="1000"/>
        </a:spcBef>
        <a:spcAft>
          <a:spcPts val="0"/>
        </a:spcAft>
        <a:buClr>
          <a:schemeClr val="accent5"/>
        </a:buClr>
        <a:buSzPct val="70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1pPr>
      <a:lvl2pPr marL="869950" marR="127000" indent="-285750" algn="l" defTabSz="1300480" rtl="0" latinLnBrk="0">
        <a:lnSpc>
          <a:spcPct val="100000"/>
        </a:lnSpc>
        <a:spcBef>
          <a:spcPts val="1000"/>
        </a:spcBef>
        <a:spcAft>
          <a:spcPts val="0"/>
        </a:spcAft>
        <a:buClr>
          <a:schemeClr val="accent5"/>
        </a:buClr>
        <a:buSzPct val="50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2pPr>
      <a:lvl3pPr marL="1295400" marR="127000" indent="-254000" algn="l" defTabSz="1300480" rtl="0" latinLnBrk="0">
        <a:lnSpc>
          <a:spcPct val="100000"/>
        </a:lnSpc>
        <a:spcBef>
          <a:spcPts val="1000"/>
        </a:spcBef>
        <a:spcAft>
          <a:spcPts val="0"/>
        </a:spcAft>
        <a:buClr>
          <a:schemeClr val="accent5"/>
        </a:buClr>
        <a:buSzPct val="35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3pPr>
      <a:lvl4pPr marL="1784350" marR="127000" indent="-285750" algn="l" defTabSz="1300480" rtl="0" latinLnBrk="0">
        <a:lnSpc>
          <a:spcPct val="100000"/>
        </a:lnSpc>
        <a:spcBef>
          <a:spcPts val="1000"/>
        </a:spcBef>
        <a:spcAft>
          <a:spcPts val="0"/>
        </a:spcAft>
        <a:buClr>
          <a:schemeClr val="accent5"/>
        </a:buClr>
        <a:buSzPct val="100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4pPr>
      <a:lvl5pPr marL="2282370" marR="127000" indent="-326570"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5pPr>
      <a:lvl6pPr marL="2739570" marR="127000" indent="-326570"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6pPr>
      <a:lvl7pPr marL="3196770" marR="127000" indent="-326570"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7pPr>
      <a:lvl8pPr marL="3653971" marR="127000" indent="-326571"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8pPr>
      <a:lvl9pPr marL="4111171" marR="127000" indent="-326571"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9pPr>
    </p:bodyStyle>
    <p:otherStyle>
      <a:lvl1pPr marL="0" marR="0" indent="0" algn="r" defTabSz="914400" rtl="0" latinLnBrk="0">
        <a:lnSpc>
          <a:spcPct val="100000"/>
        </a:lnSpc>
        <a:spcBef>
          <a:spcPts val="0"/>
        </a:spcBef>
        <a:spcAft>
          <a:spcPts val="0"/>
        </a:spcAft>
        <a:buClr>
          <a:schemeClr val="accent5"/>
        </a:buClr>
        <a:buSzTx/>
        <a:buFont typeface="Arial"/>
        <a:buNone/>
        <a:tabLst/>
        <a:defRPr b="0" baseline="0" cap="none" i="0" spc="0" strike="noStrike" sz="1400" u="none">
          <a:solidFill>
            <a:schemeClr val="tx1"/>
          </a:solidFill>
          <a:uFillTx/>
          <a:latin typeface="+mn-lt"/>
          <a:ea typeface="+mn-ea"/>
          <a:cs typeface="+mn-cs"/>
          <a:sym typeface="Arial"/>
        </a:defRPr>
      </a:lvl1pPr>
      <a:lvl2pPr marL="222250" marR="0" indent="-22225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2pPr>
      <a:lvl3pPr marL="222250" marR="0" indent="-22225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math.stackexchange.com/questions/2554243/understanding-the-mean-minimizes-the-mean-squared-error/2554256" TargetMode="External"/><Relationship Id="rId4" Type="http://schemas.openxmlformats.org/officeDocument/2006/relationships/hyperlink" Target="https://math.stackexchange.com/questions/113270/the-median-minimizes-the-sum-of-absolute-deviations-the-ell-1-norm"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hyperlink" Target="https://data-se.netlify.app/2022/04/02/visualizing-variation-in-data-simple-ideas/"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data-se.netlify.app/2022/04/02/visualizing-variation-in-data-simple-ideas/" TargetMode="External"/><Relationship Id="rId4" Type="http://schemas.openxmlformats.org/officeDocument/2006/relationships/image" Target="../media/image2.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tif"/><Relationship Id="rId3" Type="http://schemas.openxmlformats.org/officeDocument/2006/relationships/hyperlink" Target="https://en.wikipedia.org/wiki/Standard_deviation"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google.de/url?sa=t&amp;rct=j&amp;q=&amp;esrc=s&amp;source=web&amp;cd=1&amp;ved=0CCgQygQwAGoVChMIgbiywuuSyAIVw5MsCh14yAeB&amp;url=https%3A%2F%2Fde.wikipedia.org%2Fwiki%2FVarianz_(Stochastik)%23Varianz_von_Summen_von_Zufallsvariablen&amp;usg=AFQjCNGfN_dH0NjN-hAjOYS8oJxTIH2A2Q&amp;sig2=73iugqZJxWgoNuBtW8th1Q"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tif"/><Relationship Id="rId3" Type="http://schemas.openxmlformats.org/officeDocument/2006/relationships/hyperlink" Target="https://de.wikipedia.org/wiki/Verm%C3%B6gensverteilung_in_Deutschland"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 Id="rId3" Type="http://schemas.openxmlformats.org/officeDocument/2006/relationships/hyperlink" Target="https://icon-icons.com/icon/old-boss-person-man-grandpa-de-eda/2302"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tif"/><Relationship Id="rId3" Type="http://schemas.openxmlformats.org/officeDocument/2006/relationships/image" Target="../media/image23.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 Id="rId3" Type="http://schemas.openxmlformats.org/officeDocument/2006/relationships/image" Target="../media/image25.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6.png"/><Relationship Id="rId3" Type="http://schemas.openxmlformats.org/officeDocument/2006/relationships/image" Target="../media/image27.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tif"/><Relationship Id="rId4" Type="http://schemas.openxmlformats.org/officeDocument/2006/relationships/image" Target="../media/image7.tif"/><Relationship Id="rId5" Type="http://schemas.openxmlformats.org/officeDocument/2006/relationships/image" Target="../media/image8.tif"/><Relationship Id="rId6" Type="http://schemas.openxmlformats.org/officeDocument/2006/relationships/image" Target="../media/image9.tif"/></Relationships>

</file>

<file path=ppt/slides/_rels/slide3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wikipedia.org/wiki/Kartesisches_Produkt"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 Id="rId3" Type="http://schemas.openxmlformats.org/officeDocument/2006/relationships/image" Target="../media/image1.tif"/><Relationship Id="rId4" Type="http://schemas.openxmlformats.org/officeDocument/2006/relationships/hyperlink" Target="https://icon-icons.com/icon/old-boss-person-man-grandpa-de-eda/2302" TargetMode="Externa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Thema 3:  Univariate Deskriptivstatistik"/>
          <p:cNvSpPr txBox="1"/>
          <p:nvPr>
            <p:ph type="ctrTitle"/>
          </p:nvPr>
        </p:nvSpPr>
        <p:spPr>
          <a:xfrm>
            <a:off x="894078" y="3287926"/>
            <a:ext cx="11216644" cy="2483000"/>
          </a:xfrm>
          <a:prstGeom prst="rect">
            <a:avLst/>
          </a:prstGeom>
        </p:spPr>
        <p:txBody>
          <a:bodyPr/>
          <a:lstStyle/>
          <a:p>
            <a:pPr marR="121918" indent="121918" defTabSz="1248460">
              <a:spcBef>
                <a:spcPts val="900"/>
              </a:spcBef>
              <a:defRPr sz="8000"/>
            </a:pPr>
            <a:r>
              <a:t>Thema 04: </a:t>
            </a:r>
            <a:br/>
            <a:r>
              <a:t>Univariate Deskriptivstatistik</a:t>
            </a:r>
          </a:p>
        </p:txBody>
      </p:sp>
      <p:sp>
        <p:nvSpPr>
          <p:cNvPr id="253" name="QM1, SoSe 22"/>
          <p:cNvSpPr txBox="1"/>
          <p:nvPr>
            <p:ph type="subTitle" sz="quarter" idx="1"/>
          </p:nvPr>
        </p:nvSpPr>
        <p:spPr>
          <a:xfrm>
            <a:off x="894078" y="5821124"/>
            <a:ext cx="11216644" cy="1533762"/>
          </a:xfrm>
          <a:prstGeom prst="rect">
            <a:avLst/>
          </a:prstGeom>
        </p:spPr>
        <p:txBody>
          <a:bodyPr/>
          <a:lstStyle/>
          <a:p>
            <a:pPr/>
            <a:r>
              <a:t>QM1, SoSe 22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0" name="So bastelt man sich einen Median"/>
          <p:cNvSpPr txBox="1"/>
          <p:nvPr>
            <p:ph type="body" sz="quarter" idx="1"/>
          </p:nvPr>
        </p:nvSpPr>
        <p:spPr>
          <a:xfrm>
            <a:off x="-4087" y="-18728"/>
            <a:ext cx="13012975" cy="1413937"/>
          </a:xfrm>
          <a:prstGeom prst="rect">
            <a:avLst/>
          </a:prstGeom>
        </p:spPr>
        <p:txBody>
          <a:bodyPr/>
          <a:lstStyle/>
          <a:p>
            <a:pPr/>
            <a:r>
              <a:t>So bastelt man sich einen Median</a:t>
            </a:r>
          </a:p>
        </p:txBody>
      </p:sp>
      <p:sp>
        <p:nvSpPr>
          <p:cNvPr id="341" name="Frau"/>
          <p:cNvSpPr/>
          <p:nvPr/>
        </p:nvSpPr>
        <p:spPr>
          <a:xfrm>
            <a:off x="6957765" y="4156888"/>
            <a:ext cx="972310" cy="243414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4A94"/>
          </a:solidFill>
          <a:ln w="12700">
            <a:miter lim="400000"/>
          </a:ln>
        </p:spPr>
        <p:txBody>
          <a:bodyPr lIns="65022" tIns="65022" rIns="65022" bIns="65022" anchor="ctr"/>
          <a:lstStyle/>
          <a:p>
            <a:pPr algn="ctr">
              <a:defRPr>
                <a:latin typeface="Roboto Condensed Regular"/>
                <a:ea typeface="Roboto Condensed Regular"/>
                <a:cs typeface="Roboto Condensed Regular"/>
                <a:sym typeface="Roboto Condensed Regular"/>
              </a:defRPr>
            </a:pPr>
          </a:p>
        </p:txBody>
      </p:sp>
      <p:sp>
        <p:nvSpPr>
          <p:cNvPr id="342" name="Frau"/>
          <p:cNvSpPr/>
          <p:nvPr/>
        </p:nvSpPr>
        <p:spPr>
          <a:xfrm>
            <a:off x="5186418" y="4374038"/>
            <a:ext cx="867003" cy="2170514"/>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olidFill>
          <a:ln w="12700">
            <a:miter lim="400000"/>
          </a:ln>
        </p:spPr>
        <p:txBody>
          <a:bodyPr lIns="65022" tIns="65022" rIns="65022" bIns="65022" anchor="ctr"/>
          <a:lstStyle/>
          <a:p>
            <a:pPr algn="ctr">
              <a:defRPr>
                <a:latin typeface="Roboto Condensed Regular"/>
                <a:ea typeface="Roboto Condensed Regular"/>
                <a:cs typeface="Roboto Condensed Regular"/>
                <a:sym typeface="Roboto Condensed Regular"/>
              </a:defRPr>
            </a:pPr>
          </a:p>
        </p:txBody>
      </p:sp>
      <p:sp>
        <p:nvSpPr>
          <p:cNvPr id="343" name="Frau"/>
          <p:cNvSpPr/>
          <p:nvPr/>
        </p:nvSpPr>
        <p:spPr>
          <a:xfrm>
            <a:off x="2863480" y="6217053"/>
            <a:ext cx="130795" cy="32743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4A94"/>
          </a:solidFill>
          <a:ln w="12700">
            <a:miter lim="400000"/>
          </a:ln>
        </p:spPr>
        <p:txBody>
          <a:bodyPr lIns="65022" tIns="65022" rIns="65022" bIns="65022" anchor="ctr"/>
          <a:lstStyle/>
          <a:p>
            <a:pPr algn="ctr">
              <a:defRPr>
                <a:latin typeface="Roboto Condensed Regular"/>
                <a:ea typeface="Roboto Condensed Regular"/>
                <a:cs typeface="Roboto Condensed Regular"/>
                <a:sym typeface="Roboto Condensed Regular"/>
              </a:defRPr>
            </a:pPr>
          </a:p>
        </p:txBody>
      </p:sp>
      <p:sp>
        <p:nvSpPr>
          <p:cNvPr id="344" name="Frau"/>
          <p:cNvSpPr/>
          <p:nvPr/>
        </p:nvSpPr>
        <p:spPr>
          <a:xfrm>
            <a:off x="3800573" y="5093656"/>
            <a:ext cx="579545" cy="145087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4A94"/>
          </a:solidFill>
          <a:ln w="12700">
            <a:miter lim="400000"/>
          </a:ln>
        </p:spPr>
        <p:txBody>
          <a:bodyPr lIns="65022" tIns="65022" rIns="65022" bIns="65022" anchor="ctr"/>
          <a:lstStyle/>
          <a:p>
            <a:pPr algn="ctr">
              <a:defRPr>
                <a:latin typeface="Roboto Condensed Regular"/>
                <a:ea typeface="Roboto Condensed Regular"/>
                <a:cs typeface="Roboto Condensed Regular"/>
                <a:sym typeface="Roboto Condensed Regular"/>
              </a:defRPr>
            </a:pPr>
          </a:p>
        </p:txBody>
      </p:sp>
      <p:sp>
        <p:nvSpPr>
          <p:cNvPr id="345" name="Frau"/>
          <p:cNvSpPr/>
          <p:nvPr/>
        </p:nvSpPr>
        <p:spPr>
          <a:xfrm>
            <a:off x="8600744" y="2108258"/>
            <a:ext cx="1799221" cy="450429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4A94"/>
          </a:solidFill>
          <a:ln w="12700">
            <a:miter lim="400000"/>
          </a:ln>
        </p:spPr>
        <p:txBody>
          <a:bodyPr lIns="65022" tIns="65022" rIns="65022" bIns="65022" anchor="ctr"/>
          <a:lstStyle/>
          <a:p>
            <a:pPr algn="ctr">
              <a:defRPr>
                <a:latin typeface="Roboto Condensed Regular"/>
                <a:ea typeface="Roboto Condensed Regular"/>
                <a:cs typeface="Roboto Condensed Regular"/>
                <a:sym typeface="Roboto Condensed Regular"/>
              </a:defRPr>
            </a:pPr>
          </a:p>
        </p:txBody>
      </p:sp>
      <p:sp>
        <p:nvSpPr>
          <p:cNvPr id="346" name="Sortiere die Messobjekte aufsteigend.…"/>
          <p:cNvSpPr txBox="1"/>
          <p:nvPr/>
        </p:nvSpPr>
        <p:spPr>
          <a:xfrm>
            <a:off x="656399" y="7463228"/>
            <a:ext cx="11365703" cy="1450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marL="240631" indent="-240631">
              <a:spcBef>
                <a:spcPts val="1000"/>
              </a:spcBef>
              <a:buClrTx/>
              <a:buSzPct val="100000"/>
              <a:buFontTx/>
              <a:buAutoNum type="arabicPeriod" startAt="1"/>
              <a:defRPr sz="2400">
                <a:latin typeface="Roboto Condensed Regular"/>
                <a:ea typeface="Roboto Condensed Regular"/>
                <a:cs typeface="Roboto Condensed Regular"/>
                <a:sym typeface="Roboto Condensed Regular"/>
              </a:defRPr>
            </a:pPr>
            <a:r>
              <a:t>Sortiere die Messobjekte aufsteigend.</a:t>
            </a:r>
          </a:p>
          <a:p>
            <a:pPr marL="240631" indent="-240631">
              <a:spcBef>
                <a:spcPts val="1000"/>
              </a:spcBef>
              <a:buClrTx/>
              <a:buSzPct val="100000"/>
              <a:buFontTx/>
              <a:buAutoNum type="arabicPeriod" startAt="1"/>
              <a:defRPr sz="2400">
                <a:latin typeface="Roboto Condensed Regular"/>
                <a:ea typeface="Roboto Condensed Regular"/>
                <a:cs typeface="Roboto Condensed Regular"/>
                <a:sym typeface="Roboto Condensed Regular"/>
              </a:defRPr>
            </a:pPr>
            <a:r>
              <a:t>Finde das Messobjekt, zu dem es gleich viele Objekte mit größerem und kleineren Wert gibt.</a:t>
            </a:r>
          </a:p>
          <a:p>
            <a:pPr marL="240631" indent="-240631">
              <a:spcBef>
                <a:spcPts val="1000"/>
              </a:spcBef>
              <a:buClrTx/>
              <a:buSzPct val="100000"/>
              <a:buFontTx/>
              <a:buAutoNum type="arabicPeriod" startAt="1"/>
              <a:defRPr sz="2400">
                <a:latin typeface="Roboto Condensed Regular"/>
                <a:ea typeface="Roboto Condensed Regular"/>
                <a:cs typeface="Roboto Condensed Regular"/>
                <a:sym typeface="Roboto Condensed Regular"/>
              </a:defRPr>
            </a:pPr>
            <a:r>
              <a:t>Der Wert dieses Objekts ist der Median.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Foliennummer"/>
          <p:cNvSpPr txBox="1"/>
          <p:nvPr>
            <p:ph type="sldNum" sz="quarter" idx="2"/>
          </p:nvPr>
        </p:nvSpPr>
        <p:spPr>
          <a:xfrm>
            <a:off x="12635704" y="9142634"/>
            <a:ext cx="327318"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9" name="Median"/>
          <p:cNvSpPr txBox="1"/>
          <p:nvPr>
            <p:ph type="body" sz="quarter" idx="1"/>
          </p:nvPr>
        </p:nvSpPr>
        <p:spPr>
          <a:xfrm>
            <a:off x="-4087" y="-18728"/>
            <a:ext cx="13012975" cy="1413937"/>
          </a:xfrm>
          <a:prstGeom prst="rect">
            <a:avLst/>
          </a:prstGeom>
        </p:spPr>
        <p:txBody>
          <a:bodyPr/>
          <a:lstStyle/>
          <a:p>
            <a:pPr/>
            <a:r>
              <a:t>Median</a:t>
            </a:r>
          </a:p>
        </p:txBody>
      </p:sp>
      <p:sp>
        <p:nvSpPr>
          <p:cNvPr id="350" name="Der Median (Md, md) ist definiert als die Merkmalsausprägung, die bei (aufsteigend) sortierten Beobachtungen in der Mitte liegt.…"/>
          <p:cNvSpPr txBox="1"/>
          <p:nvPr>
            <p:ph type="body" idx="21"/>
          </p:nvPr>
        </p:nvSpPr>
        <p:spPr>
          <a:xfrm>
            <a:off x="378042" y="1932167"/>
            <a:ext cx="12248716" cy="6350003"/>
          </a:xfrm>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Der Median (Md, md) ist definiert als die Merkmalsausprägung, die bei (aufsteigend) sortierten Beobachtungen in der Mitte liegt.</a:t>
            </a:r>
          </a:p>
          <a:p>
            <a:pPr lvl="1" marL="581526" indent="-200526">
              <a:buClr>
                <a:schemeClr val="accent5">
                  <a:lumOff val="-7647"/>
                </a:schemeClr>
              </a:buClr>
              <a:buSzPct val="150000"/>
              <a:buFontTx/>
              <a:buChar char="‣"/>
            </a:pPr>
            <a:r>
              <a:t>Er beschreibt den mittleren Wert einer Verteilung (bei ungeradem n); der mittlere Wert einer Verteilung ist derjenige, zu dem es gleich viele kleinere und größere Werte gibt.</a:t>
            </a:r>
          </a:p>
          <a:p>
            <a:pPr lvl="1" marL="581526" indent="-200526">
              <a:buClr>
                <a:schemeClr val="accent5">
                  <a:lumOff val="-7647"/>
                </a:schemeClr>
              </a:buClr>
              <a:buSzPct val="150000"/>
              <a:buFontTx/>
              <a:buChar char="‣"/>
            </a:pPr>
            <a:r>
              <a:t>Bei geradem n werden die beiden mittleren Werte betrachtet und das arithmetische Mittel aus diesen beiden Werten gebildet: Bei der Messreihe 1, 2, 3, </a:t>
            </a:r>
            <a:r>
              <a:rPr>
                <a:latin typeface="Roboto Condensed Bold"/>
                <a:ea typeface="Roboto Condensed Bold"/>
                <a:cs typeface="Roboto Condensed Bold"/>
                <a:sym typeface="Roboto Condensed Bold"/>
              </a:rPr>
              <a:t>4, 5</a:t>
            </a:r>
            <a:r>
              <a:t>, 6, 8, 9 beträgt der Median 4.5.</a:t>
            </a:r>
          </a:p>
          <a:p>
            <a:pPr lvl="1" marL="581526" indent="-200526">
              <a:buClr>
                <a:schemeClr val="accent5">
                  <a:lumOff val="-7647"/>
                </a:schemeClr>
              </a:buClr>
              <a:buSzPct val="150000"/>
              <a:buFontTx/>
              <a:buChar char="‣"/>
            </a:pPr>
            <a:r>
              <a:t>Der Median kann ab ordinalskalierten Daten verwendet werden.</a:t>
            </a:r>
          </a:p>
        </p:txBody>
      </p:sp>
      <p:sp>
        <p:nvSpPr>
          <p:cNvPr id="351" name="Gleichung"/>
          <p:cNvSpPr txBox="1"/>
          <p:nvPr/>
        </p:nvSpPr>
        <p:spPr>
          <a:xfrm>
            <a:off x="1860556" y="5808457"/>
            <a:ext cx="4909304" cy="484359"/>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r>
                    <a:rPr xmlns:a="http://schemas.openxmlformats.org/drawingml/2006/main" sz="3500" i="1">
                      <a:solidFill>
                        <a:srgbClr val="262626"/>
                      </a:solidFill>
                      <a:latin typeface="Cambria Math" panose="02040503050406030204" pitchFamily="18" charset="0"/>
                    </a:rPr>
                    <m:t>n</m:t>
                  </m:r>
                  <m:r>
                    <m:rPr>
                      <m:nor/>
                    </m:rPr>
                    <a:rPr xmlns:a="http://schemas.openxmlformats.org/drawingml/2006/main" sz="3500" i="1">
                      <a:solidFill>
                        <a:srgbClr val="262626"/>
                      </a:solidFill>
                      <a:latin typeface="Cambria Math" panose="02040503050406030204" pitchFamily="18" charset="0"/>
                    </a:rPr>
                    <m:t>ist gerade: md</m:t>
                  </m:r>
                  <m:r>
                    <a:rPr xmlns:a="http://schemas.openxmlformats.org/drawingml/2006/main" sz="3500" i="1">
                      <a:solidFill>
                        <a:srgbClr val="262626"/>
                      </a:solidFill>
                      <a:latin typeface="Cambria Math" panose="02040503050406030204" pitchFamily="18" charset="0"/>
                    </a:rPr>
                    <m:t>=</m:t>
                  </m:r>
                  <m:sSub>
                    <m:e>
                      <m:r>
                        <a:rPr xmlns:a="http://schemas.openxmlformats.org/drawingml/2006/main" sz="3500" i="1">
                          <a:solidFill>
                            <a:srgbClr val="262626"/>
                          </a:solidFill>
                          <a:latin typeface="Cambria Math" panose="02040503050406030204" pitchFamily="18" charset="0"/>
                        </a:rPr>
                        <m:t>x</m:t>
                      </m:r>
                    </m:e>
                    <m:sub>
                      <m:r>
                        <a:rPr xmlns:a="http://schemas.openxmlformats.org/drawingml/2006/main" sz="3500" i="1">
                          <a:solidFill>
                            <a:srgbClr val="262626"/>
                          </a:solidFill>
                          <a:latin typeface="Cambria Math" panose="02040503050406030204" pitchFamily="18" charset="0"/>
                        </a:rPr>
                        <m:t>(</m:t>
                      </m:r>
                      <m:r>
                        <a:rPr xmlns:a="http://schemas.openxmlformats.org/drawingml/2006/main" sz="3500" i="1">
                          <a:solidFill>
                            <a:srgbClr val="262626"/>
                          </a:solidFill>
                          <a:latin typeface="Cambria Math" panose="02040503050406030204" pitchFamily="18" charset="0"/>
                        </a:rPr>
                        <m:t>n</m:t>
                      </m:r>
                      <m:r>
                        <a:rPr xmlns:a="http://schemas.openxmlformats.org/drawingml/2006/main" sz="3500" i="1">
                          <a:solidFill>
                            <a:srgbClr val="262626"/>
                          </a:solidFill>
                          <a:latin typeface="Cambria Math" panose="02040503050406030204" pitchFamily="18" charset="0"/>
                        </a:rPr>
                        <m:t>+</m:t>
                      </m:r>
                      <m:r>
                        <a:rPr xmlns:a="http://schemas.openxmlformats.org/drawingml/2006/main" sz="3500" i="1">
                          <a:solidFill>
                            <a:srgbClr val="262626"/>
                          </a:solidFill>
                          <a:latin typeface="Cambria Math" panose="02040503050406030204" pitchFamily="18" charset="0"/>
                        </a:rPr>
                        <m:t>1</m:t>
                      </m:r>
                      <m:r>
                        <a:rPr xmlns:a="http://schemas.openxmlformats.org/drawingml/2006/main" sz="3500" i="1">
                          <a:solidFill>
                            <a:srgbClr val="262626"/>
                          </a:solidFill>
                          <a:latin typeface="Cambria Math" panose="02040503050406030204" pitchFamily="18" charset="0"/>
                        </a:rPr>
                        <m:t>)</m:t>
                      </m:r>
                      <m:r>
                        <a:rPr xmlns:a="http://schemas.openxmlformats.org/drawingml/2006/main" sz="3500" i="1">
                          <a:solidFill>
                            <a:srgbClr val="262626"/>
                          </a:solidFill>
                          <a:latin typeface="Cambria Math" panose="02040503050406030204" pitchFamily="18" charset="0"/>
                        </a:rPr>
                        <m:t>/</m:t>
                      </m:r>
                      <m:r>
                        <a:rPr xmlns:a="http://schemas.openxmlformats.org/drawingml/2006/main" sz="3500" i="1">
                          <a:solidFill>
                            <a:srgbClr val="262626"/>
                          </a:solidFill>
                          <a:latin typeface="Cambria Math" panose="02040503050406030204" pitchFamily="18" charset="0"/>
                        </a:rPr>
                        <m:t>2</m:t>
                      </m:r>
                    </m:sub>
                  </m:sSub>
                </m:oMath>
              </m:oMathPara>
            </a14:m>
            <a:endParaRPr sz="3500">
              <a:solidFill>
                <a:srgbClr val="262626"/>
              </a:solidFill>
            </a:endParaRPr>
          </a:p>
        </p:txBody>
      </p:sp>
      <p:sp>
        <p:nvSpPr>
          <p:cNvPr id="352" name="Gleichung"/>
          <p:cNvSpPr txBox="1"/>
          <p:nvPr/>
        </p:nvSpPr>
        <p:spPr>
          <a:xfrm>
            <a:off x="1764077" y="7266322"/>
            <a:ext cx="6174208" cy="849082"/>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r>
                    <a:rPr xmlns:a="http://schemas.openxmlformats.org/drawingml/2006/main" sz="3100" i="1">
                      <a:solidFill>
                        <a:srgbClr val="262626"/>
                      </a:solidFill>
                      <a:latin typeface="Cambria Math" panose="02040503050406030204" pitchFamily="18" charset="0"/>
                    </a:rPr>
                    <m:t>n</m:t>
                  </m:r>
                  <m:r>
                    <m:rPr>
                      <m:nor/>
                    </m:rPr>
                    <a:rPr xmlns:a="http://schemas.openxmlformats.org/drawingml/2006/main" sz="3100" i="1">
                      <a:solidFill>
                        <a:srgbClr val="262626"/>
                      </a:solidFill>
                      <a:latin typeface="Cambria Math" panose="02040503050406030204" pitchFamily="18" charset="0"/>
                    </a:rPr>
                    <m:t>ist UNgerade: md</m:t>
                  </m:r>
                  <m:r>
                    <a:rPr xmlns:a="http://schemas.openxmlformats.org/drawingml/2006/main" sz="3100" i="1">
                      <a:solidFill>
                        <a:srgbClr val="262626"/>
                      </a:solidFill>
                      <a:latin typeface="Cambria Math" panose="02040503050406030204" pitchFamily="18" charset="0"/>
                    </a:rPr>
                    <m:t>=</m:t>
                  </m:r>
                  <m:f>
                    <m:fPr>
                      <m:ctrlPr>
                        <a:rPr xmlns:a="http://schemas.openxmlformats.org/drawingml/2006/main" sz="3100" i="1">
                          <a:solidFill>
                            <a:srgbClr val="262626"/>
                          </a:solidFill>
                          <a:latin typeface="Cambria Math" panose="02040503050406030204" pitchFamily="18" charset="0"/>
                        </a:rPr>
                      </m:ctrlPr>
                      <m:type m:val="bar"/>
                    </m:fPr>
                    <m:num>
                      <m:sSub>
                        <m:e>
                          <m:r>
                            <a:rPr xmlns:a="http://schemas.openxmlformats.org/drawingml/2006/main" sz="3100" i="1">
                              <a:solidFill>
                                <a:srgbClr val="262626"/>
                              </a:solidFill>
                              <a:latin typeface="Cambria Math" panose="02040503050406030204" pitchFamily="18" charset="0"/>
                            </a:rPr>
                            <m:t>x</m:t>
                          </m:r>
                        </m:e>
                        <m:sub>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n</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2</m:t>
                          </m:r>
                          <m:r>
                            <a:rPr xmlns:a="http://schemas.openxmlformats.org/drawingml/2006/main" sz="3100" i="1">
                              <a:solidFill>
                                <a:srgbClr val="262626"/>
                              </a:solidFill>
                              <a:latin typeface="Cambria Math" panose="02040503050406030204" pitchFamily="18" charset="0"/>
                            </a:rPr>
                            <m:t>)</m:t>
                          </m:r>
                        </m:sub>
                      </m:sSub>
                      <m:r>
                        <a:rPr xmlns:a="http://schemas.openxmlformats.org/drawingml/2006/main" sz="3100" i="1">
                          <a:solidFill>
                            <a:srgbClr val="262626"/>
                          </a:solidFill>
                          <a:latin typeface="Cambria Math" panose="02040503050406030204" pitchFamily="18" charset="0"/>
                        </a:rPr>
                        <m:t>+</m:t>
                      </m:r>
                      <m:sSub>
                        <m:e>
                          <m:r>
                            <a:rPr xmlns:a="http://schemas.openxmlformats.org/drawingml/2006/main" sz="3100" i="1">
                              <a:solidFill>
                                <a:srgbClr val="262626"/>
                              </a:solidFill>
                              <a:latin typeface="Cambria Math" panose="02040503050406030204" pitchFamily="18" charset="0"/>
                            </a:rPr>
                            <m:t>x</m:t>
                          </m:r>
                        </m:e>
                        <m:sub>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n</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2</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1</m:t>
                          </m:r>
                        </m:sub>
                      </m:sSub>
                    </m:num>
                    <m:den>
                      <m:r>
                        <a:rPr xmlns:a="http://schemas.openxmlformats.org/drawingml/2006/main" sz="3100" i="1">
                          <a:solidFill>
                            <a:srgbClr val="262626"/>
                          </a:solidFill>
                          <a:latin typeface="Cambria Math" panose="02040503050406030204" pitchFamily="18" charset="0"/>
                        </a:rPr>
                        <m:t>2</m:t>
                      </m:r>
                    </m:den>
                  </m:f>
                </m:oMath>
              </m:oMathPara>
            </a14:m>
            <a:endParaRPr sz="3100">
              <a:solidFill>
                <a:srgbClr val="262626"/>
              </a:solidFill>
            </a:endParaR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7" name="Arithmetischer Mittelwert und Median"/>
          <p:cNvSpPr txBox="1"/>
          <p:nvPr>
            <p:ph type="body" sz="quarter" idx="1"/>
          </p:nvPr>
        </p:nvSpPr>
        <p:spPr>
          <a:xfrm>
            <a:off x="-4087" y="-18728"/>
            <a:ext cx="13012975" cy="1413937"/>
          </a:xfrm>
          <a:prstGeom prst="rect">
            <a:avLst/>
          </a:prstGeom>
        </p:spPr>
        <p:txBody>
          <a:bodyPr/>
          <a:lstStyle/>
          <a:p>
            <a:pPr/>
            <a:r>
              <a:t>Arithmetischer Mittelwert und Median  </a:t>
            </a:r>
          </a:p>
        </p:txBody>
      </p:sp>
      <p:sp>
        <p:nvSpPr>
          <p:cNvPr id="358" name="Der arithmetische Mittelwert minimiert die Summe der quadratischen Abweichungen der Beobachtungen von einer Zahl c:…"/>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Der </a:t>
            </a:r>
            <a:r>
              <a:rPr>
                <a:latin typeface="Roboto Condensed Bold"/>
                <a:ea typeface="Roboto Condensed Bold"/>
                <a:cs typeface="Roboto Condensed Bold"/>
                <a:sym typeface="Roboto Condensed Bold"/>
              </a:rPr>
              <a:t>arithmetische Mittelwert</a:t>
            </a:r>
            <a:r>
              <a:t> minimiert die Summe der quadratischen Abweichungen der Beobachtungen von einer Zahl c (</a:t>
            </a:r>
            <a:r>
              <a:rPr u="sng">
                <a:solidFill>
                  <a:srgbClr val="0000FF"/>
                </a:solidFill>
                <a:uFill>
                  <a:solidFill>
                    <a:srgbClr val="0000FF"/>
                  </a:solidFill>
                </a:uFill>
                <a:hlinkClick r:id="rId3" invalidUrl="" action="" tgtFrame="" tooltip="" history="1" highlightClick="0" endSnd="0"/>
              </a:rPr>
              <a:t>Beweis</a:t>
            </a:r>
            <a:r>
              <a:t>):</a:t>
            </a:r>
            <a:br/>
            <a:br/>
          </a:p>
          <a:p>
            <a:pPr marL="317500" indent="-317500">
              <a:buClr>
                <a:schemeClr val="accent5">
                  <a:lumOff val="-7647"/>
                </a:schemeClr>
              </a:buClr>
              <a:buSzPct val="200000"/>
              <a:buFontTx/>
              <a:buChar char="‣"/>
            </a:pPr>
            <a:r>
              <a:t>Er ist der Durchschnitt in dem Sinne, dass alle Merkmalsträger den gleichen Anteil an der Merkmalssumme haben.</a:t>
            </a:r>
          </a:p>
          <a:p>
            <a:pPr marL="317500" indent="-317500">
              <a:buClr>
                <a:schemeClr val="accent5">
                  <a:lumOff val="-7647"/>
                </a:schemeClr>
              </a:buClr>
              <a:buSzPct val="200000"/>
              <a:buFontTx/>
              <a:buChar char="‣"/>
            </a:pPr>
            <a:r>
              <a:t>Der </a:t>
            </a:r>
            <a:r>
              <a:rPr>
                <a:latin typeface="Roboto Condensed Bold"/>
                <a:ea typeface="Roboto Condensed Bold"/>
                <a:cs typeface="Roboto Condensed Bold"/>
                <a:sym typeface="Roboto Condensed Bold"/>
              </a:rPr>
              <a:t>Median</a:t>
            </a:r>
            <a:r>
              <a:t> minimiert die Summe der absoluten Abweichungen der Beobachtungen von einer Zahl c (</a:t>
            </a:r>
            <a:r>
              <a:rPr u="sng">
                <a:solidFill>
                  <a:srgbClr val="0000FF"/>
                </a:solidFill>
                <a:uFill>
                  <a:solidFill>
                    <a:srgbClr val="0000FF"/>
                  </a:solidFill>
                </a:uFill>
                <a:hlinkClick r:id="rId4" invalidUrl="" action="" tgtFrame="" tooltip="" history="1" highlightClick="0" endSnd="0"/>
              </a:rPr>
              <a:t>Beweis</a:t>
            </a:r>
            <a:r>
              <a:t>):</a:t>
            </a:r>
            <a:br/>
            <a:br/>
          </a:p>
          <a:p>
            <a:pPr marL="317500" indent="-317500">
              <a:buClr>
                <a:schemeClr val="accent5">
                  <a:lumOff val="-7647"/>
                </a:schemeClr>
              </a:buClr>
              <a:buSzPct val="200000"/>
              <a:buFontTx/>
              <a:buChar char="‣"/>
            </a:pPr>
            <a:r>
              <a:t>Der Median ist die Merkmalsausprägung eines (im Sinne des Merkmals) typischen, d. h. mittleren Merkmalsträgers.</a:t>
            </a:r>
          </a:p>
          <a:p>
            <a:pPr marL="317500" indent="-317500">
              <a:buClr>
                <a:schemeClr val="accent5">
                  <a:lumOff val="-7647"/>
                </a:schemeClr>
              </a:buClr>
              <a:buSzPct val="200000"/>
              <a:buFontTx/>
              <a:buChar char="‣"/>
            </a:pPr>
            <a:r>
              <a:t>Der Median ist robust gegen Ausreißer, der arithmetische Mittelwert nicht. D. h.  X̅ kann stark durch einzelne extreme Werte verändert werden, MD nicht. </a:t>
            </a:r>
          </a:p>
          <a:p>
            <a:pPr/>
          </a:p>
          <a:p>
            <a:pPr/>
          </a:p>
          <a:p>
            <a:pPr/>
          </a:p>
          <a:p>
            <a:pPr>
              <a:defRPr i="1"/>
            </a:pPr>
            <a:r>
              <a:t>Hinweis:</a:t>
            </a:r>
          </a:p>
        </p:txBody>
      </p:sp>
      <p:sp>
        <p:nvSpPr>
          <p:cNvPr id="359" name="Gleichung"/>
          <p:cNvSpPr txBox="1"/>
          <p:nvPr/>
        </p:nvSpPr>
        <p:spPr>
          <a:xfrm>
            <a:off x="1360951" y="2668383"/>
            <a:ext cx="2326323" cy="613202"/>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bar>
                    <m:barPr>
                      <m:ctrlPr>
                        <a:rPr xmlns:a="http://schemas.openxmlformats.org/drawingml/2006/main" sz="1800" i="1">
                          <a:solidFill>
                            <a:srgbClr val="262626"/>
                          </a:solidFill>
                          <a:latin typeface="Cambria Math" panose="02040503050406030204" pitchFamily="18" charset="0"/>
                        </a:rPr>
                      </m:ctrlPr>
                      <m:pos m:val="top"/>
                    </m:barPr>
                    <m:e>
                      <m:r>
                        <a:rPr xmlns:a="http://schemas.openxmlformats.org/drawingml/2006/main" sz="1800" i="1">
                          <a:solidFill>
                            <a:srgbClr val="262626"/>
                          </a:solidFill>
                          <a:latin typeface="Cambria Math" panose="02040503050406030204" pitchFamily="18" charset="0"/>
                        </a:rPr>
                        <m:t>x</m:t>
                      </m:r>
                    </m:e>
                  </m:bar>
                  <m:r>
                    <a:rPr xmlns:a="http://schemas.openxmlformats.org/drawingml/2006/main" sz="1800" i="1">
                      <a:solidFill>
                        <a:srgbClr val="262626"/>
                      </a:solidFill>
                      <a:latin typeface="Cambria Math" panose="02040503050406030204" pitchFamily="18" charset="0"/>
                    </a:rPr>
                    <m:t>=</m:t>
                  </m:r>
                  <m:sSub>
                    <m:e>
                      <m:r>
                        <m:rPr>
                          <m:nor/>
                        </m:rPr>
                        <a:rPr xmlns:a="http://schemas.openxmlformats.org/drawingml/2006/main" sz="1800" i="1">
                          <a:solidFill>
                            <a:srgbClr val="262626"/>
                          </a:solidFill>
                          <a:latin typeface="Cambria Math" panose="02040503050406030204" pitchFamily="18" charset="0"/>
                        </a:rPr>
                        <m:t>arg min</m:t>
                      </m:r>
                    </m:e>
                    <m:sub>
                      <m:r>
                        <a:rPr xmlns:a="http://schemas.openxmlformats.org/drawingml/2006/main" sz="1800" i="1">
                          <a:solidFill>
                            <a:srgbClr val="262626"/>
                          </a:solidFill>
                          <a:latin typeface="Cambria Math" panose="02040503050406030204" pitchFamily="18" charset="0"/>
                        </a:rPr>
                        <m:t>c</m:t>
                      </m:r>
                    </m:sub>
                  </m:sSub>
                  <m:limUpp>
                    <m:e>
                      <m:limLow>
                        <m:e>
                          <m:r>
                            <a:rPr xmlns:a="http://schemas.openxmlformats.org/drawingml/2006/main" sz="1800" i="1">
                              <a:solidFill>
                                <a:srgbClr val="262626"/>
                              </a:solidFill>
                              <a:latin typeface="Cambria Math" panose="02040503050406030204" pitchFamily="18" charset="0"/>
                            </a:rPr>
                            <m:t>∑</m:t>
                          </m:r>
                        </m:e>
                        <m:lim>
                          <m:r>
                            <a:rPr xmlns:a="http://schemas.openxmlformats.org/drawingml/2006/main" sz="1800" i="1">
                              <a:solidFill>
                                <a:srgbClr val="262626"/>
                              </a:solidFill>
                              <a:latin typeface="Cambria Math" panose="02040503050406030204" pitchFamily="18" charset="0"/>
                            </a:rPr>
                            <m:t>i</m:t>
                          </m:r>
                        </m:lim>
                      </m:limLow>
                    </m:e>
                    <m:lim>
                      <m:r>
                        <a:rPr xmlns:a="http://schemas.openxmlformats.org/drawingml/2006/main" sz="1800" i="1">
                          <a:solidFill>
                            <a:srgbClr val="262626"/>
                          </a:solidFill>
                          <a:latin typeface="Cambria Math" panose="02040503050406030204" pitchFamily="18" charset="0"/>
                        </a:rPr>
                        <m:t>n</m:t>
                      </m:r>
                    </m:lim>
                  </m:limUpp>
                  <m:r>
                    <a:rPr xmlns:a="http://schemas.openxmlformats.org/drawingml/2006/main" sz="1800" i="1">
                      <a:solidFill>
                        <a:srgbClr val="262626"/>
                      </a:solidFill>
                      <a:latin typeface="Cambria Math" panose="02040503050406030204" pitchFamily="18" charset="0"/>
                    </a:rPr>
                    <m:t>(</m:t>
                  </m:r>
                  <m:sSub>
                    <m:e>
                      <m:r>
                        <a:rPr xmlns:a="http://schemas.openxmlformats.org/drawingml/2006/main" sz="1800" i="1">
                          <a:solidFill>
                            <a:srgbClr val="262626"/>
                          </a:solidFill>
                          <a:latin typeface="Cambria Math" panose="02040503050406030204" pitchFamily="18" charset="0"/>
                        </a:rPr>
                        <m:t>c</m:t>
                      </m:r>
                    </m:e>
                    <m:sub>
                      <m:r>
                        <a:rPr xmlns:a="http://schemas.openxmlformats.org/drawingml/2006/main" sz="1800" i="1">
                          <a:solidFill>
                            <a:srgbClr val="262626"/>
                          </a:solidFill>
                          <a:latin typeface="Cambria Math" panose="02040503050406030204" pitchFamily="18" charset="0"/>
                        </a:rPr>
                        <m:t>i</m:t>
                      </m:r>
                    </m:sub>
                  </m:sSub>
                  <m:r>
                    <a:rPr xmlns:a="http://schemas.openxmlformats.org/drawingml/2006/main" sz="1800" i="1">
                      <a:solidFill>
                        <a:srgbClr val="262626"/>
                      </a:solidFill>
                      <a:latin typeface="Cambria Math" panose="02040503050406030204" pitchFamily="18" charset="0"/>
                    </a:rPr>
                    <m:t>-</m:t>
                  </m:r>
                  <m:r>
                    <a:rPr xmlns:a="http://schemas.openxmlformats.org/drawingml/2006/main" sz="1800" i="1">
                      <a:solidFill>
                        <a:srgbClr val="262626"/>
                      </a:solidFill>
                      <a:latin typeface="Cambria Math" panose="02040503050406030204" pitchFamily="18" charset="0"/>
                    </a:rPr>
                    <m:t>c</m:t>
                  </m:r>
                  <m:sSup>
                    <m:e>
                      <m:r>
                        <a:rPr xmlns:a="http://schemas.openxmlformats.org/drawingml/2006/main" sz="1800" i="1">
                          <a:solidFill>
                            <a:srgbClr val="262626"/>
                          </a:solidFill>
                          <a:latin typeface="Cambria Math" panose="02040503050406030204" pitchFamily="18" charset="0"/>
                        </a:rPr>
                        <m:t>)</m:t>
                      </m:r>
                    </m:e>
                    <m:sup>
                      <m:r>
                        <a:rPr xmlns:a="http://schemas.openxmlformats.org/drawingml/2006/main" sz="1800" i="1">
                          <a:solidFill>
                            <a:srgbClr val="262626"/>
                          </a:solidFill>
                          <a:latin typeface="Cambria Math" panose="02040503050406030204" pitchFamily="18" charset="0"/>
                        </a:rPr>
                        <m:t>2</m:t>
                      </m:r>
                    </m:sup>
                  </m:sSup>
                </m:oMath>
              </m:oMathPara>
            </a14:m>
            <a:endParaRPr>
              <a:solidFill>
                <a:srgbClr val="262626"/>
              </a:solidFill>
            </a:endParaRPr>
          </a:p>
        </p:txBody>
      </p:sp>
      <p:sp>
        <p:nvSpPr>
          <p:cNvPr id="360" name="Gleichung"/>
          <p:cNvSpPr txBox="1"/>
          <p:nvPr/>
        </p:nvSpPr>
        <p:spPr>
          <a:xfrm>
            <a:off x="1349774" y="4176250"/>
            <a:ext cx="2652624" cy="613203"/>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r>
                    <m:rPr>
                      <m:nor/>
                    </m:rPr>
                    <a:rPr xmlns:a="http://schemas.openxmlformats.org/drawingml/2006/main" sz="1800" i="1">
                      <a:solidFill>
                        <a:srgbClr val="262626"/>
                      </a:solidFill>
                      <a:latin typeface="Cambria Math" panose="02040503050406030204" pitchFamily="18" charset="0"/>
                    </a:rPr>
                    <m:t>md</m:t>
                  </m:r>
                  <m:r>
                    <a:rPr xmlns:a="http://schemas.openxmlformats.org/drawingml/2006/main" sz="1800" i="1">
                      <a:solidFill>
                        <a:srgbClr val="262626"/>
                      </a:solidFill>
                      <a:latin typeface="Cambria Math" panose="02040503050406030204" pitchFamily="18" charset="0"/>
                    </a:rPr>
                    <m:t>=</m:t>
                  </m:r>
                  <m:sSub>
                    <m:e>
                      <m:r>
                        <m:rPr>
                          <m:nor/>
                        </m:rPr>
                        <a:rPr xmlns:a="http://schemas.openxmlformats.org/drawingml/2006/main" sz="1800" i="1">
                          <a:solidFill>
                            <a:srgbClr val="262626"/>
                          </a:solidFill>
                          <a:latin typeface="Cambria Math" panose="02040503050406030204" pitchFamily="18" charset="0"/>
                        </a:rPr>
                        <m:t>arg min</m:t>
                      </m:r>
                    </m:e>
                    <m:sub>
                      <m:r>
                        <a:rPr xmlns:a="http://schemas.openxmlformats.org/drawingml/2006/main" sz="1800" i="1">
                          <a:solidFill>
                            <a:srgbClr val="262626"/>
                          </a:solidFill>
                          <a:latin typeface="Cambria Math" panose="02040503050406030204" pitchFamily="18" charset="0"/>
                        </a:rPr>
                        <m:t>c</m:t>
                      </m:r>
                    </m:sub>
                  </m:sSub>
                  <m:limUpp>
                    <m:e>
                      <m:limLow>
                        <m:e>
                          <m:r>
                            <a:rPr xmlns:a="http://schemas.openxmlformats.org/drawingml/2006/main" sz="1800" i="1">
                              <a:solidFill>
                                <a:srgbClr val="262626"/>
                              </a:solidFill>
                              <a:latin typeface="Cambria Math" panose="02040503050406030204" pitchFamily="18" charset="0"/>
                            </a:rPr>
                            <m:t>∑</m:t>
                          </m:r>
                        </m:e>
                        <m:lim>
                          <m:r>
                            <a:rPr xmlns:a="http://schemas.openxmlformats.org/drawingml/2006/main" sz="1800" i="1">
                              <a:solidFill>
                                <a:srgbClr val="262626"/>
                              </a:solidFill>
                              <a:latin typeface="Cambria Math" panose="02040503050406030204" pitchFamily="18" charset="0"/>
                            </a:rPr>
                            <m:t>i</m:t>
                          </m:r>
                        </m:lim>
                      </m:limLow>
                    </m:e>
                    <m:lim>
                      <m:r>
                        <a:rPr xmlns:a="http://schemas.openxmlformats.org/drawingml/2006/main" sz="1800" i="1">
                          <a:solidFill>
                            <a:srgbClr val="262626"/>
                          </a:solidFill>
                          <a:latin typeface="Cambria Math" panose="02040503050406030204" pitchFamily="18" charset="0"/>
                        </a:rPr>
                        <m:t>n</m:t>
                      </m:r>
                    </m:lim>
                  </m:limUpp>
                  <m:r>
                    <a:rPr xmlns:a="http://schemas.openxmlformats.org/drawingml/2006/main" sz="1800" i="1">
                      <a:solidFill>
                        <a:srgbClr val="262626"/>
                      </a:solidFill>
                      <a:latin typeface="Cambria Math" panose="02040503050406030204" pitchFamily="18" charset="0"/>
                    </a:rPr>
                    <m:t>|</m:t>
                  </m:r>
                  <m:r>
                    <a:rPr xmlns:a="http://schemas.openxmlformats.org/drawingml/2006/main" sz="1800" i="1">
                      <a:solidFill>
                        <a:srgbClr val="262626"/>
                      </a:solidFill>
                      <a:latin typeface="Cambria Math" panose="02040503050406030204" pitchFamily="18" charset="0"/>
                    </a:rPr>
                    <m:t>(</m:t>
                  </m:r>
                  <m:sSub>
                    <m:e>
                      <m:r>
                        <a:rPr xmlns:a="http://schemas.openxmlformats.org/drawingml/2006/main" sz="1800" i="1">
                          <a:solidFill>
                            <a:srgbClr val="262626"/>
                          </a:solidFill>
                          <a:latin typeface="Cambria Math" panose="02040503050406030204" pitchFamily="18" charset="0"/>
                        </a:rPr>
                        <m:t>c</m:t>
                      </m:r>
                    </m:e>
                    <m:sub>
                      <m:r>
                        <a:rPr xmlns:a="http://schemas.openxmlformats.org/drawingml/2006/main" sz="1800" i="1">
                          <a:solidFill>
                            <a:srgbClr val="262626"/>
                          </a:solidFill>
                          <a:latin typeface="Cambria Math" panose="02040503050406030204" pitchFamily="18" charset="0"/>
                        </a:rPr>
                        <m:t>i</m:t>
                      </m:r>
                    </m:sub>
                  </m:sSub>
                  <m:r>
                    <a:rPr xmlns:a="http://schemas.openxmlformats.org/drawingml/2006/main" sz="1800" i="1">
                      <a:solidFill>
                        <a:srgbClr val="262626"/>
                      </a:solidFill>
                      <a:latin typeface="Cambria Math" panose="02040503050406030204" pitchFamily="18" charset="0"/>
                    </a:rPr>
                    <m:t>-</m:t>
                  </m:r>
                  <m:r>
                    <a:rPr xmlns:a="http://schemas.openxmlformats.org/drawingml/2006/main" sz="1800" i="1">
                      <a:solidFill>
                        <a:srgbClr val="262626"/>
                      </a:solidFill>
                      <a:latin typeface="Cambria Math" panose="02040503050406030204" pitchFamily="18" charset="0"/>
                    </a:rPr>
                    <m:t>c</m:t>
                  </m:r>
                  <m:r>
                    <a:rPr xmlns:a="http://schemas.openxmlformats.org/drawingml/2006/main" sz="1800" i="1">
                      <a:solidFill>
                        <a:srgbClr val="262626"/>
                      </a:solidFill>
                      <a:latin typeface="Cambria Math" panose="02040503050406030204" pitchFamily="18" charset="0"/>
                    </a:rPr>
                    <m:t>)</m:t>
                  </m:r>
                  <m:r>
                    <a:rPr xmlns:a="http://schemas.openxmlformats.org/drawingml/2006/main" sz="1800" i="1">
                      <a:solidFill>
                        <a:srgbClr val="262626"/>
                      </a:solidFill>
                      <a:latin typeface="Cambria Math" panose="02040503050406030204" pitchFamily="18" charset="0"/>
                    </a:rPr>
                    <m:t>|</m:t>
                  </m:r>
                </m:oMath>
              </m:oMathPara>
            </a14:m>
            <a:endParaRPr>
              <a:solidFill>
                <a:srgbClr val="262626"/>
              </a:solidFill>
            </a:endParaRPr>
          </a:p>
        </p:txBody>
      </p:sp>
      <p:sp>
        <p:nvSpPr>
          <p:cNvPr id="361" name="Gleichung"/>
          <p:cNvSpPr txBox="1"/>
          <p:nvPr/>
        </p:nvSpPr>
        <p:spPr>
          <a:xfrm>
            <a:off x="798100" y="7911893"/>
            <a:ext cx="6639660" cy="424755"/>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r>
                    <a:rPr xmlns:a="http://schemas.openxmlformats.org/drawingml/2006/main" sz="2700" i="1">
                      <a:solidFill>
                        <a:srgbClr val="262626"/>
                      </a:solidFill>
                      <a:latin typeface="Cambria Math" panose="02040503050406030204" pitchFamily="18" charset="0"/>
                    </a:rPr>
                    <m:t>f</m:t>
                  </m:r>
                  <m:r>
                    <a:rPr xmlns:a="http://schemas.openxmlformats.org/drawingml/2006/main" sz="2700" i="1">
                      <a:solidFill>
                        <a:srgbClr val="262626"/>
                      </a:solidFill>
                      <a:latin typeface="Cambria Math" panose="02040503050406030204" pitchFamily="18" charset="0"/>
                    </a:rPr>
                    <m:t>(</m:t>
                  </m:r>
                  <m:r>
                    <a:rPr xmlns:a="http://schemas.openxmlformats.org/drawingml/2006/main" sz="2700" i="1">
                      <a:solidFill>
                        <a:srgbClr val="262626"/>
                      </a:solidFill>
                      <a:latin typeface="Cambria Math" panose="02040503050406030204" pitchFamily="18" charset="0"/>
                    </a:rPr>
                    <m:t>x</m:t>
                  </m:r>
                  <m:r>
                    <a:rPr xmlns:a="http://schemas.openxmlformats.org/drawingml/2006/main" sz="2700" i="1">
                      <a:solidFill>
                        <a:srgbClr val="262626"/>
                      </a:solidFill>
                      <a:latin typeface="Cambria Math" panose="02040503050406030204" pitchFamily="18" charset="0"/>
                    </a:rPr>
                    <m:t>)</m:t>
                  </m:r>
                  <m:r>
                    <a:rPr xmlns:a="http://schemas.openxmlformats.org/drawingml/2006/main" sz="2700" i="1">
                      <a:solidFill>
                        <a:srgbClr val="262626"/>
                      </a:solidFill>
                      <a:latin typeface="Cambria Math" panose="02040503050406030204" pitchFamily="18" charset="0"/>
                    </a:rPr>
                    <m:t>=</m:t>
                  </m:r>
                  <m:sSup>
                    <m:e>
                      <m:r>
                        <a:rPr xmlns:a="http://schemas.openxmlformats.org/drawingml/2006/main" sz="2700" i="1">
                          <a:solidFill>
                            <a:srgbClr val="262626"/>
                          </a:solidFill>
                          <a:latin typeface="Cambria Math" panose="02040503050406030204" pitchFamily="18" charset="0"/>
                        </a:rPr>
                        <m:t>x</m:t>
                      </m:r>
                    </m:e>
                    <m:sup>
                      <m:r>
                        <a:rPr xmlns:a="http://schemas.openxmlformats.org/drawingml/2006/main" sz="2700" i="1">
                          <a:solidFill>
                            <a:srgbClr val="262626"/>
                          </a:solidFill>
                          <a:latin typeface="Cambria Math" panose="02040503050406030204" pitchFamily="18" charset="0"/>
                        </a:rPr>
                        <m:t>2</m:t>
                      </m:r>
                    </m:sup>
                  </m:sSup>
                  <m:r>
                    <a:rPr xmlns:a="http://schemas.openxmlformats.org/drawingml/2006/main" sz="2700" i="1">
                      <a:solidFill>
                        <a:srgbClr val="262626"/>
                      </a:solidFill>
                      <a:latin typeface="Cambria Math" panose="02040503050406030204" pitchFamily="18" charset="0"/>
                    </a:rPr>
                    <m:t>+</m:t>
                  </m:r>
                  <m:r>
                    <a:rPr xmlns:a="http://schemas.openxmlformats.org/drawingml/2006/main" sz="2700" i="1">
                      <a:solidFill>
                        <a:srgbClr val="262626"/>
                      </a:solidFill>
                      <a:latin typeface="Cambria Math" panose="02040503050406030204" pitchFamily="18" charset="0"/>
                    </a:rPr>
                    <m:t>1</m:t>
                  </m:r>
                  <m:r>
                    <a:rPr xmlns:a="http://schemas.openxmlformats.org/drawingml/2006/main" sz="2700" i="1">
                      <a:solidFill>
                        <a:srgbClr val="262626"/>
                      </a:solidFill>
                      <a:latin typeface="Cambria Math" panose="02040503050406030204" pitchFamily="18" charset="0"/>
                    </a:rPr>
                    <m:t>→</m:t>
                  </m:r>
                  <m:sSub>
                    <m:e>
                      <m:r>
                        <m:rPr>
                          <m:nor/>
                        </m:rPr>
                        <a:rPr xmlns:a="http://schemas.openxmlformats.org/drawingml/2006/main" sz="2700" i="1">
                          <a:solidFill>
                            <a:srgbClr val="262626"/>
                          </a:solidFill>
                          <a:latin typeface="Cambria Math" panose="02040503050406030204" pitchFamily="18" charset="0"/>
                        </a:rPr>
                        <m:t>min</m:t>
                      </m:r>
                    </m:e>
                    <m:sub>
                      <m:r>
                        <a:rPr xmlns:a="http://schemas.openxmlformats.org/drawingml/2006/main" sz="2700" i="1">
                          <a:solidFill>
                            <a:srgbClr val="262626"/>
                          </a:solidFill>
                          <a:latin typeface="Cambria Math" panose="02040503050406030204" pitchFamily="18" charset="0"/>
                        </a:rPr>
                        <m:t>c</m:t>
                      </m:r>
                    </m:sub>
                  </m:sSub>
                  <m:r>
                    <a:rPr xmlns:a="http://schemas.openxmlformats.org/drawingml/2006/main" sz="2700" i="1">
                      <a:solidFill>
                        <a:srgbClr val="262626"/>
                      </a:solidFill>
                      <a:latin typeface="Cambria Math" panose="02040503050406030204" pitchFamily="18" charset="0"/>
                    </a:rPr>
                    <m:t>f</m:t>
                  </m:r>
                  <m:r>
                    <a:rPr xmlns:a="http://schemas.openxmlformats.org/drawingml/2006/main" sz="2700" i="1">
                      <a:solidFill>
                        <a:srgbClr val="262626"/>
                      </a:solidFill>
                      <a:latin typeface="Cambria Math" panose="02040503050406030204" pitchFamily="18" charset="0"/>
                    </a:rPr>
                    <m:t>(</m:t>
                  </m:r>
                  <m:r>
                    <a:rPr xmlns:a="http://schemas.openxmlformats.org/drawingml/2006/main" sz="2700" i="1">
                      <a:solidFill>
                        <a:srgbClr val="262626"/>
                      </a:solidFill>
                      <a:latin typeface="Cambria Math" panose="02040503050406030204" pitchFamily="18" charset="0"/>
                    </a:rPr>
                    <m:t>x</m:t>
                  </m:r>
                  <m:r>
                    <a:rPr xmlns:a="http://schemas.openxmlformats.org/drawingml/2006/main" sz="2700" i="1">
                      <a:solidFill>
                        <a:srgbClr val="262626"/>
                      </a:solidFill>
                      <a:latin typeface="Cambria Math" panose="02040503050406030204" pitchFamily="18" charset="0"/>
                    </a:rPr>
                    <m:t>)</m:t>
                  </m:r>
                  <m:r>
                    <a:rPr xmlns:a="http://schemas.openxmlformats.org/drawingml/2006/main" sz="2700" i="1">
                      <a:solidFill>
                        <a:srgbClr val="262626"/>
                      </a:solidFill>
                      <a:latin typeface="Cambria Math" panose="02040503050406030204" pitchFamily="18" charset="0"/>
                    </a:rPr>
                    <m:t>=</m:t>
                  </m:r>
                  <m:r>
                    <a:rPr xmlns:a="http://schemas.openxmlformats.org/drawingml/2006/main" sz="2700" i="1">
                      <a:solidFill>
                        <a:srgbClr val="262626"/>
                      </a:solidFill>
                      <a:latin typeface="Cambria Math" panose="02040503050406030204" pitchFamily="18" charset="0"/>
                    </a:rPr>
                    <m:t>1,</m:t>
                  </m:r>
                  <m:sSub>
                    <m:e>
                      <m:r>
                        <m:rPr>
                          <m:nor/>
                        </m:rPr>
                        <a:rPr xmlns:a="http://schemas.openxmlformats.org/drawingml/2006/main" sz="2700" i="1">
                          <a:solidFill>
                            <a:srgbClr val="262626"/>
                          </a:solidFill>
                          <a:latin typeface="Cambria Math" panose="02040503050406030204" pitchFamily="18" charset="0"/>
                        </a:rPr>
                        <m:t>arg min</m:t>
                      </m:r>
                    </m:e>
                    <m:sub>
                      <m:r>
                        <a:rPr xmlns:a="http://schemas.openxmlformats.org/drawingml/2006/main" sz="2700" i="1">
                          <a:solidFill>
                            <a:srgbClr val="262626"/>
                          </a:solidFill>
                          <a:latin typeface="Cambria Math" panose="02040503050406030204" pitchFamily="18" charset="0"/>
                        </a:rPr>
                        <m:t>c</m:t>
                      </m:r>
                    </m:sub>
                  </m:sSub>
                  <m:r>
                    <a:rPr xmlns:a="http://schemas.openxmlformats.org/drawingml/2006/main" sz="2700" i="1">
                      <a:solidFill>
                        <a:srgbClr val="262626"/>
                      </a:solidFill>
                      <a:latin typeface="Cambria Math" panose="02040503050406030204" pitchFamily="18" charset="0"/>
                    </a:rPr>
                    <m:t>f</m:t>
                  </m:r>
                  <m:r>
                    <a:rPr xmlns:a="http://schemas.openxmlformats.org/drawingml/2006/main" sz="2700" i="1">
                      <a:solidFill>
                        <a:srgbClr val="262626"/>
                      </a:solidFill>
                      <a:latin typeface="Cambria Math" panose="02040503050406030204" pitchFamily="18" charset="0"/>
                    </a:rPr>
                    <m:t>(</m:t>
                  </m:r>
                  <m:r>
                    <a:rPr xmlns:a="http://schemas.openxmlformats.org/drawingml/2006/main" sz="2700" i="1">
                      <a:solidFill>
                        <a:srgbClr val="262626"/>
                      </a:solidFill>
                      <a:latin typeface="Cambria Math" panose="02040503050406030204" pitchFamily="18" charset="0"/>
                    </a:rPr>
                    <m:t>x</m:t>
                  </m:r>
                  <m:r>
                    <a:rPr xmlns:a="http://schemas.openxmlformats.org/drawingml/2006/main" sz="2700" i="1">
                      <a:solidFill>
                        <a:srgbClr val="262626"/>
                      </a:solidFill>
                      <a:latin typeface="Cambria Math" panose="02040503050406030204" pitchFamily="18" charset="0"/>
                    </a:rPr>
                    <m:t>)</m:t>
                  </m:r>
                  <m:r>
                    <a:rPr xmlns:a="http://schemas.openxmlformats.org/drawingml/2006/main" sz="2700" i="1">
                      <a:solidFill>
                        <a:srgbClr val="262626"/>
                      </a:solidFill>
                      <a:latin typeface="Cambria Math" panose="02040503050406030204" pitchFamily="18" charset="0"/>
                    </a:rPr>
                    <m:t>=</m:t>
                  </m:r>
                  <m:r>
                    <a:rPr xmlns:a="http://schemas.openxmlformats.org/drawingml/2006/main" sz="2700" i="1">
                      <a:solidFill>
                        <a:srgbClr val="262626"/>
                      </a:solidFill>
                      <a:latin typeface="Cambria Math" panose="02040503050406030204" pitchFamily="18" charset="0"/>
                    </a:rPr>
                    <m:t>0</m:t>
                  </m:r>
                </m:oMath>
              </m:oMathPara>
            </a14:m>
            <a:endParaRPr sz="2700">
              <a:solidFill>
                <a:srgbClr val="262626"/>
              </a:solidFill>
            </a:endParaR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6" name="Streuungsmaße"/>
          <p:cNvSpPr txBox="1"/>
          <p:nvPr>
            <p:ph type="title"/>
          </p:nvPr>
        </p:nvSpPr>
        <p:spPr>
          <a:prstGeom prst="rect">
            <a:avLst/>
          </a:prstGeom>
        </p:spPr>
        <p:txBody>
          <a:bodyPr/>
          <a:lstStyle/>
          <a:p>
            <a:pPr/>
            <a:r>
              <a:t>Streuungsmaße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9" name="Streuung ist eine wichtige Information"/>
          <p:cNvSpPr txBox="1"/>
          <p:nvPr>
            <p:ph type="body" sz="quarter" idx="1"/>
          </p:nvPr>
        </p:nvSpPr>
        <p:spPr>
          <a:xfrm>
            <a:off x="-4087" y="-18728"/>
            <a:ext cx="13012975" cy="1413937"/>
          </a:xfrm>
          <a:prstGeom prst="rect">
            <a:avLst/>
          </a:prstGeom>
        </p:spPr>
        <p:txBody>
          <a:bodyPr/>
          <a:lstStyle/>
          <a:p>
            <a:pPr/>
            <a:r>
              <a:t>Streuung kann eine wichtige Information sein</a:t>
            </a:r>
          </a:p>
        </p:txBody>
      </p:sp>
      <p:pic>
        <p:nvPicPr>
          <p:cNvPr id="370" name="Bild" descr="Bild"/>
          <p:cNvPicPr>
            <a:picLocks noChangeAspect="1"/>
          </p:cNvPicPr>
          <p:nvPr/>
        </p:nvPicPr>
        <p:blipFill>
          <a:blip r:embed="rId2">
            <a:extLst/>
          </a:blip>
          <a:stretch>
            <a:fillRect/>
          </a:stretch>
        </p:blipFill>
        <p:spPr>
          <a:xfrm>
            <a:off x="0" y="3496566"/>
            <a:ext cx="13004800" cy="4281921"/>
          </a:xfrm>
          <a:prstGeom prst="rect">
            <a:avLst/>
          </a:prstGeom>
          <a:ln w="12700">
            <a:miter lim="400000"/>
          </a:ln>
        </p:spPr>
      </p:pic>
      <p:sp>
        <p:nvSpPr>
          <p:cNvPr id="371" name="„Ist der Fluss tief?“…"/>
          <p:cNvSpPr txBox="1"/>
          <p:nvPr/>
        </p:nvSpPr>
        <p:spPr>
          <a:xfrm>
            <a:off x="955263" y="2151726"/>
            <a:ext cx="4705668" cy="1196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defRPr sz="2400">
                <a:latin typeface="Roboto Condensed Regular"/>
                <a:ea typeface="Roboto Condensed Regular"/>
                <a:cs typeface="Roboto Condensed Regular"/>
                <a:sym typeface="Roboto Condensed Regular"/>
              </a:defRPr>
            </a:pPr>
            <a:r>
              <a:t>„Ist der Fluss tief?“</a:t>
            </a:r>
          </a:p>
          <a:p>
            <a:pPr>
              <a:defRPr sz="2400">
                <a:latin typeface="Roboto Condensed Regular"/>
                <a:ea typeface="Roboto Condensed Regular"/>
                <a:cs typeface="Roboto Condensed Regular"/>
                <a:sym typeface="Roboto Condensed Regular"/>
              </a:defRPr>
            </a:pPr>
          </a:p>
          <a:p>
            <a:pPr>
              <a:defRPr sz="2400">
                <a:latin typeface="Roboto Condensed Regular"/>
                <a:ea typeface="Roboto Condensed Regular"/>
                <a:cs typeface="Roboto Condensed Regular"/>
                <a:sym typeface="Roboto Condensed Regular"/>
              </a:defRPr>
            </a:pPr>
            <a:r>
              <a:t>„Im Schnitt ist er nur einen Meter tief.“</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4" name="Viel Streuung vs. wenig Streuung"/>
          <p:cNvSpPr txBox="1"/>
          <p:nvPr>
            <p:ph type="body" sz="quarter" idx="1"/>
          </p:nvPr>
        </p:nvSpPr>
        <p:spPr>
          <a:xfrm>
            <a:off x="-4087" y="-18728"/>
            <a:ext cx="13012975" cy="1413937"/>
          </a:xfrm>
          <a:prstGeom prst="rect">
            <a:avLst/>
          </a:prstGeom>
        </p:spPr>
        <p:txBody>
          <a:bodyPr/>
          <a:lstStyle/>
          <a:p>
            <a:pPr/>
            <a:r>
              <a:t>Viel Streuung vs. wenig Streuung</a:t>
            </a:r>
          </a:p>
        </p:txBody>
      </p:sp>
      <p:pic>
        <p:nvPicPr>
          <p:cNvPr id="375" name="Bild" descr="Bild"/>
          <p:cNvPicPr>
            <a:picLocks noChangeAspect="1"/>
          </p:cNvPicPr>
          <p:nvPr/>
        </p:nvPicPr>
        <p:blipFill>
          <a:blip r:embed="rId2">
            <a:extLst/>
          </a:blip>
          <a:stretch>
            <a:fillRect/>
          </a:stretch>
        </p:blipFill>
        <p:spPr>
          <a:xfrm>
            <a:off x="918463" y="2418600"/>
            <a:ext cx="10130185" cy="6257326"/>
          </a:xfrm>
          <a:prstGeom prst="rect">
            <a:avLst/>
          </a:prstGeom>
          <a:ln w="12700">
            <a:miter lim="400000"/>
          </a:ln>
        </p:spPr>
      </p:pic>
      <p:sp>
        <p:nvSpPr>
          <p:cNvPr id="376" name="Quelle"/>
          <p:cNvSpPr txBox="1"/>
          <p:nvPr/>
        </p:nvSpPr>
        <p:spPr>
          <a:xfrm>
            <a:off x="303211" y="9107976"/>
            <a:ext cx="709336" cy="396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u="sng">
                <a:solidFill>
                  <a:srgbClr val="0000FF"/>
                </a:solidFill>
                <a:uFill>
                  <a:solidFill>
                    <a:srgbClr val="0000FF"/>
                  </a:solidFill>
                </a:uFill>
                <a:latin typeface="Roboto Condensed Regular"/>
                <a:ea typeface="Roboto Condensed Regular"/>
                <a:cs typeface="Roboto Condensed Regular"/>
                <a:sym typeface="Roboto Condensed Regular"/>
                <a:hlinkClick r:id="rId3" invalidUrl="" action="" tgtFrame="" tooltip="" history="1" highlightClick="0" endSnd="0"/>
              </a:defRPr>
            </a:lvl1pPr>
          </a:lstStyle>
          <a:p>
            <a:pPr>
              <a:defRPr>
                <a:solidFill>
                  <a:srgbClr val="0070C0"/>
                </a:solidFill>
                <a:uFill>
                  <a:solidFill>
                    <a:srgbClr val="0070C0"/>
                  </a:solidFill>
                </a:uFill>
              </a:defRPr>
            </a:pPr>
            <a:r>
              <a:rPr>
                <a:solidFill>
                  <a:srgbClr val="0000FF"/>
                </a:solidFill>
                <a:uFill>
                  <a:solidFill>
                    <a:srgbClr val="0000FF"/>
                  </a:solidFill>
                </a:uFill>
                <a:hlinkClick r:id="rId3" invalidUrl="" action="" tgtFrame="" tooltip="" history="1" highlightClick="0" endSnd="0"/>
              </a:rPr>
              <a:t>Quelle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9" name="Viel Streuung vs. wenig Streuung"/>
          <p:cNvSpPr txBox="1"/>
          <p:nvPr>
            <p:ph type="body" sz="quarter" idx="1"/>
          </p:nvPr>
        </p:nvSpPr>
        <p:spPr>
          <a:xfrm>
            <a:off x="-4087" y="-18728"/>
            <a:ext cx="13012975" cy="1413937"/>
          </a:xfrm>
          <a:prstGeom prst="rect">
            <a:avLst/>
          </a:prstGeom>
        </p:spPr>
        <p:txBody>
          <a:bodyPr/>
          <a:lstStyle/>
          <a:p>
            <a:pPr/>
            <a:r>
              <a:t>Viel Streuung vs. wenig Streuung</a:t>
            </a:r>
          </a:p>
        </p:txBody>
      </p:sp>
      <p:sp>
        <p:nvSpPr>
          <p:cNvPr id="380" name="Die „Balkenlänge“ (blaue vertikale Balken) d kann als Maß der Streuung verstanden werde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Die „Balkenlänge“ (blaue vertikale Balken) </a:t>
            </a:r>
            <a:r>
              <a:rPr i="1"/>
              <a:t>d</a:t>
            </a:r>
            <a:r>
              <a:t> kann als Maß der Streuung verstanden werden.</a:t>
            </a:r>
          </a:p>
          <a:p>
            <a:pPr marL="317500" indent="-317500">
              <a:buClr>
                <a:schemeClr val="accent5">
                  <a:lumOff val="-7647"/>
                </a:schemeClr>
              </a:buClr>
              <a:buSzPct val="200000"/>
              <a:buFontTx/>
              <a:buChar char="‣"/>
            </a:pPr>
            <a:r>
              <a:t>Je kürzer die blauen vertikalen Balken, desto geringer die Streuung.</a:t>
            </a:r>
          </a:p>
          <a:p>
            <a:pPr marL="317500" indent="-317500">
              <a:buClr>
                <a:schemeClr val="accent5">
                  <a:lumOff val="-7647"/>
                </a:schemeClr>
              </a:buClr>
              <a:buSzPct val="200000"/>
              <a:buFontTx/>
              <a:buChar char="‣"/>
            </a:pPr>
            <a:r>
              <a:t>Je geringer die Streuung, desto ähnlicher sind sich die Messwerte.</a:t>
            </a:r>
          </a:p>
          <a:p>
            <a:pPr marL="317500" indent="-317500">
              <a:buClr>
                <a:schemeClr val="accent5">
                  <a:lumOff val="-7647"/>
                </a:schemeClr>
              </a:buClr>
              <a:buSzPct val="200000"/>
              <a:buFontTx/>
              <a:buChar char="‣"/>
            </a:pPr>
            <a:r>
              <a:t>Genauer gesagt, desto näher sind die Messwerte an ihrem Mittelwert.</a:t>
            </a:r>
          </a:p>
          <a:p>
            <a:pPr marL="317500" indent="-317500">
              <a:buClr>
                <a:schemeClr val="accent5">
                  <a:lumOff val="-7647"/>
                </a:schemeClr>
              </a:buClr>
              <a:buSzPct val="200000"/>
              <a:buFontTx/>
              <a:buChar char="‣"/>
            </a:pPr>
            <a:r>
              <a:t>Diesen Kennwert nennt man den mittleren Absolutabstand (MAA, mean absolute deviation, MAD, mad).</a:t>
            </a:r>
          </a:p>
          <a:p>
            <a:pPr marL="317500" indent="-317500">
              <a:buClr>
                <a:schemeClr val="accent5">
                  <a:lumOff val="-7647"/>
                </a:schemeClr>
              </a:buClr>
              <a:buSzPct val="200000"/>
              <a:buFontTx/>
              <a:buChar char="‣"/>
            </a:pPr>
            <a:r>
              <a:t>Anschaulich gesprochen zeigt der MAA die mittlere Balkenlänge.</a:t>
            </a:r>
          </a:p>
          <a:p>
            <a:pPr marL="317500" indent="-317500">
              <a:buClr>
                <a:schemeClr val="accent5">
                  <a:lumOff val="-7647"/>
                </a:schemeClr>
              </a:buClr>
              <a:buSzPct val="200000"/>
              <a:buFontTx/>
              <a:buChar char="‣"/>
            </a:pPr>
            <a:r>
              <a:t>Als Bezugswert für den MAD wird entweder Mittelwert oder Median gewählt.</a:t>
            </a:r>
          </a:p>
        </p:txBody>
      </p:sp>
      <p:sp>
        <p:nvSpPr>
          <p:cNvPr id="381" name="Quelle"/>
          <p:cNvSpPr txBox="1"/>
          <p:nvPr/>
        </p:nvSpPr>
        <p:spPr>
          <a:xfrm>
            <a:off x="303211" y="9107976"/>
            <a:ext cx="709336" cy="396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u="sng">
                <a:solidFill>
                  <a:srgbClr val="0000FF"/>
                </a:solidFill>
                <a:uFill>
                  <a:solidFill>
                    <a:srgbClr val="0000FF"/>
                  </a:solidFill>
                </a:uFill>
                <a:latin typeface="Roboto Condensed Regular"/>
                <a:ea typeface="Roboto Condensed Regular"/>
                <a:cs typeface="Roboto Condensed Regular"/>
                <a:sym typeface="Roboto Condensed Regular"/>
                <a:hlinkClick r:id="rId3" invalidUrl="" action="" tgtFrame="" tooltip="" history="1" highlightClick="0" endSnd="0"/>
              </a:defRPr>
            </a:lvl1pPr>
          </a:lstStyle>
          <a:p>
            <a:pPr>
              <a:defRPr>
                <a:solidFill>
                  <a:srgbClr val="0070C0"/>
                </a:solidFill>
                <a:uFill>
                  <a:solidFill>
                    <a:srgbClr val="0070C0"/>
                  </a:solidFill>
                </a:uFill>
              </a:defRPr>
            </a:pPr>
            <a:r>
              <a:rPr>
                <a:solidFill>
                  <a:srgbClr val="0000FF"/>
                </a:solidFill>
                <a:uFill>
                  <a:solidFill>
                    <a:srgbClr val="0000FF"/>
                  </a:solidFill>
                </a:uFill>
                <a:hlinkClick r:id="rId3" invalidUrl="" action="" tgtFrame="" tooltip="" history="1" highlightClick="0" endSnd="0"/>
              </a:rPr>
              <a:t>Quelle</a:t>
            </a:r>
          </a:p>
        </p:txBody>
      </p:sp>
      <p:pic>
        <p:nvPicPr>
          <p:cNvPr id="382" name="Bild" descr="Bild"/>
          <p:cNvPicPr>
            <a:picLocks noChangeAspect="1"/>
          </p:cNvPicPr>
          <p:nvPr/>
        </p:nvPicPr>
        <p:blipFill>
          <a:blip r:embed="rId4">
            <a:extLst/>
          </a:blip>
          <a:stretch>
            <a:fillRect/>
          </a:stretch>
        </p:blipFill>
        <p:spPr>
          <a:xfrm>
            <a:off x="284493" y="2414791"/>
            <a:ext cx="5792541" cy="5618764"/>
          </a:xfrm>
          <a:prstGeom prst="rect">
            <a:avLst/>
          </a:prstGeom>
          <a:ln w="12700">
            <a:miter lim="400000"/>
          </a:ln>
        </p:spPr>
      </p:pic>
      <p:sp>
        <p:nvSpPr>
          <p:cNvPr id="383" name="Gleichung"/>
          <p:cNvSpPr txBox="1"/>
          <p:nvPr/>
        </p:nvSpPr>
        <p:spPr>
          <a:xfrm>
            <a:off x="7893088" y="7352052"/>
            <a:ext cx="3327660" cy="1168655"/>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r>
                    <m:rPr>
                      <m:nor/>
                    </m:rPr>
                    <a:rPr xmlns:a="http://schemas.openxmlformats.org/drawingml/2006/main" sz="4300" i="1">
                      <a:solidFill>
                        <a:srgbClr val="262626"/>
                      </a:solidFill>
                      <a:latin typeface="Cambria Math" panose="02040503050406030204" pitchFamily="18" charset="0"/>
                    </a:rPr>
                    <m:t>mad</m:t>
                  </m:r>
                  <m:r>
                    <a:rPr xmlns:a="http://schemas.openxmlformats.org/drawingml/2006/main" sz="4300" i="1">
                      <a:solidFill>
                        <a:srgbClr val="262626"/>
                      </a:solidFill>
                      <a:latin typeface="Cambria Math" panose="02040503050406030204" pitchFamily="18" charset="0"/>
                    </a:rPr>
                    <m:t>=</m:t>
                  </m:r>
                  <m:f>
                    <m:fPr>
                      <m:ctrlPr>
                        <a:rPr xmlns:a="http://schemas.openxmlformats.org/drawingml/2006/main" sz="4300" i="1">
                          <a:solidFill>
                            <a:srgbClr val="262626"/>
                          </a:solidFill>
                          <a:latin typeface="Cambria Math" panose="02040503050406030204" pitchFamily="18" charset="0"/>
                        </a:rPr>
                      </m:ctrlPr>
                      <m:type m:val="bar"/>
                    </m:fPr>
                    <m:num>
                      <m:r>
                        <a:rPr xmlns:a="http://schemas.openxmlformats.org/drawingml/2006/main" sz="4300" i="1">
                          <a:solidFill>
                            <a:srgbClr val="262626"/>
                          </a:solidFill>
                          <a:latin typeface="Cambria Math" panose="02040503050406030204" pitchFamily="18" charset="0"/>
                        </a:rPr>
                        <m:t>1</m:t>
                      </m:r>
                    </m:num>
                    <m:den>
                      <m:r>
                        <a:rPr xmlns:a="http://schemas.openxmlformats.org/drawingml/2006/main" sz="4300" i="1">
                          <a:solidFill>
                            <a:srgbClr val="262626"/>
                          </a:solidFill>
                          <a:latin typeface="Cambria Math" panose="02040503050406030204" pitchFamily="18" charset="0"/>
                        </a:rPr>
                        <m:t>n</m:t>
                      </m:r>
                    </m:den>
                  </m:f>
                  <m:r>
                    <a:rPr xmlns:a="http://schemas.openxmlformats.org/drawingml/2006/main" sz="4300" i="1">
                      <a:solidFill>
                        <a:srgbClr val="262626"/>
                      </a:solidFill>
                      <a:latin typeface="Cambria Math" panose="02040503050406030204" pitchFamily="18" charset="0"/>
                    </a:rPr>
                    <m:t>∑</m:t>
                  </m:r>
                  <m:sSub>
                    <m:e>
                      <m:r>
                        <a:rPr xmlns:a="http://schemas.openxmlformats.org/drawingml/2006/main" sz="4300" i="1">
                          <a:solidFill>
                            <a:srgbClr val="262626"/>
                          </a:solidFill>
                          <a:latin typeface="Cambria Math" panose="02040503050406030204" pitchFamily="18" charset="0"/>
                        </a:rPr>
                        <m:t>d</m:t>
                      </m:r>
                    </m:e>
                    <m:sub>
                      <m:r>
                        <a:rPr xmlns:a="http://schemas.openxmlformats.org/drawingml/2006/main" sz="4300" i="1">
                          <a:solidFill>
                            <a:srgbClr val="262626"/>
                          </a:solidFill>
                          <a:latin typeface="Cambria Math" panose="02040503050406030204" pitchFamily="18" charset="0"/>
                        </a:rPr>
                        <m:t>i</m:t>
                      </m:r>
                    </m:sub>
                  </m:sSub>
                </m:oMath>
              </m:oMathPara>
            </a14:m>
            <a:endParaRPr sz="4300">
              <a:solidFill>
                <a:srgbClr val="262626"/>
              </a:solidFill>
            </a:endParaR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8" name="Varianz als quadrierte Abweichungsbalken"/>
          <p:cNvSpPr txBox="1"/>
          <p:nvPr>
            <p:ph type="body" sz="quarter" idx="1"/>
          </p:nvPr>
        </p:nvSpPr>
        <p:spPr>
          <a:xfrm>
            <a:off x="-4087" y="-18728"/>
            <a:ext cx="13012975" cy="1413937"/>
          </a:xfrm>
          <a:prstGeom prst="rect">
            <a:avLst/>
          </a:prstGeom>
        </p:spPr>
        <p:txBody>
          <a:bodyPr/>
          <a:lstStyle/>
          <a:p>
            <a:pPr/>
            <a:r>
              <a:t>Varianz als quadrierte Abweichungsbalken</a:t>
            </a:r>
          </a:p>
        </p:txBody>
      </p:sp>
      <p:pic>
        <p:nvPicPr>
          <p:cNvPr id="389" name="Bild" descr="Bild"/>
          <p:cNvPicPr>
            <a:picLocks noChangeAspect="1"/>
          </p:cNvPicPr>
          <p:nvPr/>
        </p:nvPicPr>
        <p:blipFill>
          <a:blip r:embed="rId2">
            <a:extLst/>
          </a:blip>
          <a:stretch>
            <a:fillRect/>
          </a:stretch>
        </p:blipFill>
        <p:spPr>
          <a:xfrm>
            <a:off x="2578100" y="3461420"/>
            <a:ext cx="7848600" cy="381000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2" name="Varianz und Standardabweichung"/>
          <p:cNvSpPr txBox="1"/>
          <p:nvPr>
            <p:ph type="body" sz="quarter" idx="1"/>
          </p:nvPr>
        </p:nvSpPr>
        <p:spPr>
          <a:xfrm>
            <a:off x="-4087" y="-18728"/>
            <a:ext cx="13012975" cy="1413937"/>
          </a:xfrm>
          <a:prstGeom prst="rect">
            <a:avLst/>
          </a:prstGeom>
        </p:spPr>
        <p:txBody>
          <a:bodyPr/>
          <a:lstStyle/>
          <a:p>
            <a:pPr/>
            <a:r>
              <a:t>Varianz und Standardabweichung</a:t>
            </a:r>
          </a:p>
        </p:txBody>
      </p:sp>
      <p:sp>
        <p:nvSpPr>
          <p:cNvPr id="393" name="Die Varianz (σ2, s2, V) ist ein Maß der Streuu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Varianz (σ</a:t>
            </a:r>
            <a:r>
              <a:rPr baseline="31999"/>
              <a:t>2</a:t>
            </a:r>
            <a:r>
              <a:t>, s</a:t>
            </a:r>
            <a:r>
              <a:rPr baseline="31999"/>
              <a:t>2</a:t>
            </a:r>
            <a:r>
              <a:t>, V) ist ein Maß der Streuung.</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Damit gibt sie die Unterschiedlichkeit der Messwerte an.</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Varianz einer Stichprobe berechnet sich als der Mittelwert der quadrierten Abstände zum Mittelwert (d).</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Zieht man aus der Varianz die Wurzel, so erhält man die Standardabweichung (σ, s, SD, sd).</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Somit besitzt die Standardabweichung in etwa (!) die gleiche Größenordnung wie die Messwerte der Beobachtungsreihe. Die sd bleibt etwas größer als der MAD! (Achtung: i.d.R. gilt: sd ≠ MAD)</a:t>
            </a:r>
          </a:p>
        </p:txBody>
      </p:sp>
      <p:sp>
        <p:nvSpPr>
          <p:cNvPr id="394" name="Gleichung"/>
          <p:cNvSpPr txBox="1"/>
          <p:nvPr/>
        </p:nvSpPr>
        <p:spPr>
          <a:xfrm>
            <a:off x="6964646" y="2050995"/>
            <a:ext cx="4922967" cy="1467613"/>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sSup>
                    <m:e>
                      <m:r>
                        <a:rPr xmlns:a="http://schemas.openxmlformats.org/drawingml/2006/main" sz="5400" i="1">
                          <a:solidFill>
                            <a:srgbClr val="262626"/>
                          </a:solidFill>
                          <a:latin typeface="Cambria Math" panose="02040503050406030204" pitchFamily="18" charset="0"/>
                        </a:rPr>
                        <m:t>σ</m:t>
                      </m:r>
                    </m:e>
                    <m:sup>
                      <m:r>
                        <a:rPr xmlns:a="http://schemas.openxmlformats.org/drawingml/2006/main" sz="5400" i="1">
                          <a:solidFill>
                            <a:srgbClr val="262626"/>
                          </a:solidFill>
                          <a:latin typeface="Cambria Math" panose="02040503050406030204" pitchFamily="18" charset="0"/>
                        </a:rPr>
                        <m:t>2</m:t>
                      </m:r>
                    </m:sup>
                  </m:sSup>
                  <m:r>
                    <a:rPr xmlns:a="http://schemas.openxmlformats.org/drawingml/2006/main" sz="5400" i="1">
                      <a:solidFill>
                        <a:srgbClr val="262626"/>
                      </a:solidFill>
                      <a:latin typeface="Cambria Math" panose="02040503050406030204" pitchFamily="18" charset="0"/>
                    </a:rPr>
                    <m:t>=</m:t>
                  </m:r>
                  <m:r>
                    <a:rPr xmlns:a="http://schemas.openxmlformats.org/drawingml/2006/main" sz="5400" i="1">
                      <a:solidFill>
                        <a:srgbClr val="262626"/>
                      </a:solidFill>
                      <a:latin typeface="Cambria Math" panose="02040503050406030204" pitchFamily="18" charset="0"/>
                    </a:rPr>
                    <m:t>V</m:t>
                  </m:r>
                  <m:r>
                    <a:rPr xmlns:a="http://schemas.openxmlformats.org/drawingml/2006/main" sz="5400" i="1">
                      <a:solidFill>
                        <a:srgbClr val="262626"/>
                      </a:solidFill>
                      <a:latin typeface="Cambria Math" panose="02040503050406030204" pitchFamily="18" charset="0"/>
                    </a:rPr>
                    <m:t>=</m:t>
                  </m:r>
                  <m:f>
                    <m:fPr>
                      <m:ctrlPr>
                        <a:rPr xmlns:a="http://schemas.openxmlformats.org/drawingml/2006/main" sz="5400" i="1">
                          <a:solidFill>
                            <a:srgbClr val="262626"/>
                          </a:solidFill>
                          <a:latin typeface="Cambria Math" panose="02040503050406030204" pitchFamily="18" charset="0"/>
                        </a:rPr>
                      </m:ctrlPr>
                      <m:type m:val="bar"/>
                    </m:fPr>
                    <m:num>
                      <m:r>
                        <a:rPr xmlns:a="http://schemas.openxmlformats.org/drawingml/2006/main" sz="5400" i="1">
                          <a:solidFill>
                            <a:srgbClr val="262626"/>
                          </a:solidFill>
                          <a:latin typeface="Cambria Math" panose="02040503050406030204" pitchFamily="18" charset="0"/>
                        </a:rPr>
                        <m:t>1</m:t>
                      </m:r>
                    </m:num>
                    <m:den>
                      <m:r>
                        <a:rPr xmlns:a="http://schemas.openxmlformats.org/drawingml/2006/main" sz="5400" i="1">
                          <a:solidFill>
                            <a:srgbClr val="262626"/>
                          </a:solidFill>
                          <a:latin typeface="Cambria Math" panose="02040503050406030204" pitchFamily="18" charset="0"/>
                        </a:rPr>
                        <m:t>n</m:t>
                      </m:r>
                    </m:den>
                  </m:f>
                  <m:r>
                    <a:rPr xmlns:a="http://schemas.openxmlformats.org/drawingml/2006/main" sz="5400" i="1">
                      <a:solidFill>
                        <a:srgbClr val="262626"/>
                      </a:solidFill>
                      <a:latin typeface="Cambria Math" panose="02040503050406030204" pitchFamily="18" charset="0"/>
                    </a:rPr>
                    <m:t>∑</m:t>
                  </m:r>
                  <m:sSubSup>
                    <m:e>
                      <m:r>
                        <a:rPr xmlns:a="http://schemas.openxmlformats.org/drawingml/2006/main" sz="5400" i="1">
                          <a:solidFill>
                            <a:srgbClr val="262626"/>
                          </a:solidFill>
                          <a:latin typeface="Cambria Math" panose="02040503050406030204" pitchFamily="18" charset="0"/>
                        </a:rPr>
                        <m:t>d</m:t>
                      </m:r>
                    </m:e>
                    <m:sub>
                      <m:r>
                        <a:rPr xmlns:a="http://schemas.openxmlformats.org/drawingml/2006/main" sz="5400" i="1">
                          <a:solidFill>
                            <a:srgbClr val="262626"/>
                          </a:solidFill>
                          <a:latin typeface="Cambria Math" panose="02040503050406030204" pitchFamily="18" charset="0"/>
                        </a:rPr>
                        <m:t>i</m:t>
                      </m:r>
                    </m:sub>
                    <m:sup>
                      <m:r>
                        <a:rPr xmlns:a="http://schemas.openxmlformats.org/drawingml/2006/main" sz="5400" i="1">
                          <a:solidFill>
                            <a:srgbClr val="262626"/>
                          </a:solidFill>
                          <a:latin typeface="Cambria Math" panose="02040503050406030204" pitchFamily="18" charset="0"/>
                        </a:rPr>
                        <m:t>2</m:t>
                      </m:r>
                    </m:sup>
                  </m:sSubSup>
                </m:oMath>
              </m:oMathPara>
            </a14:m>
            <a:endParaRPr sz="5400">
              <a:solidFill>
                <a:srgbClr val="262626"/>
              </a:solidFill>
            </a:endParaRPr>
          </a:p>
        </p:txBody>
      </p:sp>
      <p:sp>
        <p:nvSpPr>
          <p:cNvPr id="395" name="Gleichung"/>
          <p:cNvSpPr txBox="1"/>
          <p:nvPr/>
        </p:nvSpPr>
        <p:spPr>
          <a:xfrm>
            <a:off x="7464365" y="4905619"/>
            <a:ext cx="3426411" cy="1298653"/>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r>
                    <a:rPr xmlns:a="http://schemas.openxmlformats.org/drawingml/2006/main" sz="8300" i="1">
                      <a:solidFill>
                        <a:srgbClr val="262626"/>
                      </a:solidFill>
                      <a:latin typeface="Cambria Math" panose="02040503050406030204" pitchFamily="18" charset="0"/>
                    </a:rPr>
                    <m:t>σ</m:t>
                  </m:r>
                  <m:r>
                    <a:rPr xmlns:a="http://schemas.openxmlformats.org/drawingml/2006/main" sz="8300" i="1">
                      <a:solidFill>
                        <a:srgbClr val="262626"/>
                      </a:solidFill>
                      <a:latin typeface="Cambria Math" panose="02040503050406030204" pitchFamily="18" charset="0"/>
                    </a:rPr>
                    <m:t>=</m:t>
                  </m:r>
                  <m:rad>
                    <m:radPr>
                      <m:ctrlPr>
                        <a:rPr xmlns:a="http://schemas.openxmlformats.org/drawingml/2006/main" sz="8300" i="1">
                          <a:solidFill>
                            <a:srgbClr val="262626"/>
                          </a:solidFill>
                          <a:latin typeface="Cambria Math" panose="02040503050406030204" pitchFamily="18" charset="0"/>
                        </a:rPr>
                      </m:ctrlPr>
                      <m:degHide m:val="on"/>
                    </m:radPr>
                    <m:deg/>
                    <m:e>
                      <m:r>
                        <a:rPr xmlns:a="http://schemas.openxmlformats.org/drawingml/2006/main" sz="8300" i="1">
                          <a:solidFill>
                            <a:srgbClr val="262626"/>
                          </a:solidFill>
                          <a:latin typeface="Cambria Math" panose="02040503050406030204" pitchFamily="18" charset="0"/>
                        </a:rPr>
                        <m:t>V</m:t>
                      </m:r>
                    </m:e>
                  </m:rad>
                </m:oMath>
              </m:oMathPara>
            </a14:m>
            <a:endParaRPr sz="8300">
              <a:solidFill>
                <a:srgbClr val="262626"/>
              </a:solidFill>
            </a:endParaR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8" name="Veranschaulichung der Varianz"/>
          <p:cNvSpPr txBox="1"/>
          <p:nvPr>
            <p:ph type="body" sz="quarter" idx="1"/>
          </p:nvPr>
        </p:nvSpPr>
        <p:spPr>
          <a:xfrm>
            <a:off x="-4087" y="-18728"/>
            <a:ext cx="13012975" cy="1413937"/>
          </a:xfrm>
          <a:prstGeom prst="rect">
            <a:avLst/>
          </a:prstGeom>
        </p:spPr>
        <p:txBody>
          <a:bodyPr/>
          <a:lstStyle/>
          <a:p>
            <a:pPr/>
            <a:r>
              <a:t>Veranschaulichung der Varianz</a:t>
            </a:r>
          </a:p>
        </p:txBody>
      </p:sp>
      <p:pic>
        <p:nvPicPr>
          <p:cNvPr id="399" name="Bild" descr="Bild"/>
          <p:cNvPicPr>
            <a:picLocks noChangeAspect="1"/>
          </p:cNvPicPr>
          <p:nvPr/>
        </p:nvPicPr>
        <p:blipFill>
          <a:blip r:embed="rId2">
            <a:extLst/>
          </a:blip>
          <a:stretch>
            <a:fillRect/>
          </a:stretch>
        </p:blipFill>
        <p:spPr>
          <a:xfrm>
            <a:off x="417874" y="2095202"/>
            <a:ext cx="4392853" cy="7028563"/>
          </a:xfrm>
          <a:prstGeom prst="rect">
            <a:avLst/>
          </a:prstGeom>
          <a:ln w="12700">
            <a:miter lim="400000"/>
          </a:ln>
        </p:spPr>
      </p:pic>
      <p:sp>
        <p:nvSpPr>
          <p:cNvPr id="400" name="Sieben Objekte liegen geordnet entsprechend ihrem Wert."/>
          <p:cNvSpPr txBox="1"/>
          <p:nvPr/>
        </p:nvSpPr>
        <p:spPr>
          <a:xfrm>
            <a:off x="4945231" y="2424236"/>
            <a:ext cx="7640888" cy="4856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defRPr sz="2400">
                <a:latin typeface="Roboto Condensed Regular"/>
                <a:ea typeface="Roboto Condensed Regular"/>
                <a:cs typeface="Roboto Condensed Regular"/>
                <a:sym typeface="Roboto Condensed Regular"/>
              </a:defRPr>
            </a:lvl1pPr>
          </a:lstStyle>
          <a:p>
            <a:pPr/>
            <a:r>
              <a:t>Sieben Objekte liegen geordnet entsprechend ihrem Wert.</a:t>
            </a:r>
          </a:p>
        </p:txBody>
      </p:sp>
      <p:sp>
        <p:nvSpPr>
          <p:cNvPr id="401" name="Der Schwerpunkt der Messwertreihe ist das arithmetische Mittel."/>
          <p:cNvSpPr txBox="1"/>
          <p:nvPr/>
        </p:nvSpPr>
        <p:spPr>
          <a:xfrm>
            <a:off x="5023482" y="3670706"/>
            <a:ext cx="7484388" cy="8412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defRPr sz="2400">
                <a:latin typeface="Roboto Condensed Regular"/>
                <a:ea typeface="Roboto Condensed Regular"/>
                <a:cs typeface="Roboto Condensed Regular"/>
                <a:sym typeface="Roboto Condensed Regular"/>
              </a:defRPr>
            </a:lvl1pPr>
          </a:lstStyle>
          <a:p>
            <a:pPr/>
            <a:r>
              <a:t>Der Schwerpunkt der Messwertreihe ist das arithmetische Mittel.</a:t>
            </a:r>
          </a:p>
        </p:txBody>
      </p:sp>
      <p:sp>
        <p:nvSpPr>
          <p:cNvPr id="402" name="Wir bilden ein Quadrat für jedes Objekt; die Kantenlänge jedes Quadrats ist gleich dem Abstand des Wertes des Objekts zum Schwerpunkt ."/>
          <p:cNvSpPr txBox="1"/>
          <p:nvPr/>
        </p:nvSpPr>
        <p:spPr>
          <a:xfrm>
            <a:off x="4945231" y="5140649"/>
            <a:ext cx="7640888" cy="11968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defRPr sz="2400">
                <a:latin typeface="Roboto Condensed Regular"/>
                <a:ea typeface="Roboto Condensed Regular"/>
                <a:cs typeface="Roboto Condensed Regular"/>
                <a:sym typeface="Roboto Condensed Regular"/>
              </a:defRPr>
            </a:lvl1pPr>
          </a:lstStyle>
          <a:p>
            <a:pPr/>
            <a:r>
              <a:t>Wir bilden ein Quadrat für jedes Objekt; die Kantenlänge jedes Quadrats ist gleich dem Abstand des Wertes des Objekts zum Schwerpunkt .</a:t>
            </a:r>
          </a:p>
        </p:txBody>
      </p:sp>
      <p:sp>
        <p:nvSpPr>
          <p:cNvPr id="403" name="Legt man die Quadrate so zu einem Rechteck zusammen, dass die eine Seitenlänge der Anzahl der Objekten (n) entspricht, so entspricht die andere Seitenlänge der Varianz (σ2)."/>
          <p:cNvSpPr txBox="1"/>
          <p:nvPr/>
        </p:nvSpPr>
        <p:spPr>
          <a:xfrm>
            <a:off x="5066946" y="7468110"/>
            <a:ext cx="7484388" cy="15524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a:defRPr sz="2400">
                <a:latin typeface="Roboto Condensed Regular"/>
                <a:ea typeface="Roboto Condensed Regular"/>
                <a:cs typeface="Roboto Condensed Regular"/>
                <a:sym typeface="Roboto Condensed Regular"/>
              </a:defRPr>
            </a:pPr>
            <a:r>
              <a:t>Legt man die Quadrate so zu einem Rechteck zusammen, dass die eine Seitenlänge der Anzahl der Objekten (n) entspricht, so entspricht die andere Seitenlänge der Varianz (σ</a:t>
            </a:r>
            <a:r>
              <a:rPr baseline="31999"/>
              <a:t>2</a:t>
            </a:r>
            <a:r>
              <a:t>).</a:t>
            </a:r>
          </a:p>
        </p:txBody>
      </p:sp>
      <p:sp>
        <p:nvSpPr>
          <p:cNvPr id="404" name="https://en.wikipedia.org/wiki/Standard_deviation"/>
          <p:cNvSpPr txBox="1"/>
          <p:nvPr/>
        </p:nvSpPr>
        <p:spPr>
          <a:xfrm>
            <a:off x="250692" y="9154920"/>
            <a:ext cx="3395832" cy="302861"/>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defRPr sz="1200" u="sng">
                <a:solidFill>
                  <a:srgbClr val="0070C0"/>
                </a:solidFill>
                <a:uFill>
                  <a:solidFill>
                    <a:srgbClr val="0070C0"/>
                  </a:solidFill>
                </a:uFill>
                <a:latin typeface="Arial"/>
                <a:ea typeface="Arial"/>
                <a:cs typeface="Arial"/>
                <a:sym typeface="Arial"/>
              </a:defRPr>
            </a:pPr>
            <a:r>
              <a:rPr>
                <a:solidFill>
                  <a:srgbClr val="0000FF"/>
                </a:solidFill>
                <a:uFill>
                  <a:solidFill>
                    <a:srgbClr val="0000FF"/>
                  </a:solidFill>
                </a:uFill>
                <a:hlinkClick r:id="rId3" invalidUrl="" action="" tgtFrame="" tooltip="" history="1" highlightClick="0" endSnd="0"/>
              </a:rPr>
              <a:t>https://en.wikipedia.org/wiki/Standard_deviation</a:t>
            </a:r>
            <a:r>
              <a:rPr u="none">
                <a:solidFill>
                  <a:srgbClr val="262626"/>
                </a:solidFill>
                <a:uFillTx/>
              </a:rP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6" name="Überblick"/>
          <p:cNvSpPr txBox="1"/>
          <p:nvPr>
            <p:ph type="title"/>
          </p:nvPr>
        </p:nvSpPr>
        <p:spPr>
          <a:prstGeom prst="rect">
            <a:avLst/>
          </a:prstGeom>
        </p:spPr>
        <p:txBody>
          <a:bodyPr/>
          <a:lstStyle/>
          <a:p>
            <a:pPr/>
            <a:r>
              <a:t>Überblick</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MAD gegenüber der Varianz bevorzugen?"/>
          <p:cNvSpPr txBox="1"/>
          <p:nvPr>
            <p:ph type="body" sz="quarter" idx="1"/>
          </p:nvPr>
        </p:nvSpPr>
        <p:spPr>
          <a:prstGeom prst="rect">
            <a:avLst/>
          </a:prstGeom>
        </p:spPr>
        <p:txBody>
          <a:bodyPr/>
          <a:lstStyle/>
          <a:p>
            <a:pPr/>
            <a:r>
              <a:t>MAD gegenüber der Varianz bevorzugen?</a:t>
            </a:r>
          </a:p>
        </p:txBody>
      </p:sp>
      <p:sp>
        <p:nvSpPr>
          <p:cNvPr id="407" name="Der „gesunde Menschenverstand“ würde spontan den mittleren Absolutabstand (MAA oder MAD) der Varianz (oder der Standardabweichung, SD) vorziehen. Das ist vernünftig, denn die MAA ist anschaulicher und damit nützlicher als die Varianz und die SD.…"/>
          <p:cNvSpPr/>
          <p:nvPr/>
        </p:nvSpPr>
        <p:spPr>
          <a:xfrm>
            <a:off x="231546" y="1952941"/>
            <a:ext cx="12265809" cy="5413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R="127000" indent="-3429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pPr>
            <a:r>
              <a:rPr>
                <a:solidFill>
                  <a:srgbClr val="262626"/>
                </a:solidFill>
              </a:rPr>
              <a:t>Der „gesunde Menschenverstand“ würde spontan den mittleren Absolutabstand (MAA oder MAD) der Varianz (oder der Standardabweichung, SD) vorziehen. Das ist vernünftig, denn die MAA ist anschaulicher und damit nützlicher als die Varianz und die SD.</a:t>
            </a:r>
            <a:endParaRPr>
              <a:solidFill>
                <a:srgbClr val="262626"/>
              </a:solidFill>
            </a:endParaRPr>
          </a:p>
          <a:p>
            <a:pPr marR="127000" indent="-3429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pPr>
          </a:p>
          <a:p>
            <a:pPr marR="127000" indent="-3429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pPr>
            <a:r>
              <a:rPr>
                <a:solidFill>
                  <a:srgbClr val="262626"/>
                </a:solidFill>
              </a:rPr>
              <a:t>Warum sollte man überhaupt ein unanschauliches Maß wie die Varianz verwenden? Wenn es nur um deskriptive Statistik geht, braucht man die Varianz nicht unbedingt.</a:t>
            </a:r>
          </a:p>
          <a:p>
            <a:pPr marR="127000" indent="-3429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pPr>
          </a:p>
          <a:p>
            <a:pPr marR="127000" indent="-3429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pPr>
            <a:r>
              <a:rPr>
                <a:solidFill>
                  <a:srgbClr val="262626"/>
                </a:solidFill>
              </a:rPr>
              <a:t>Gründe, warum Sie die Varianz (SD) kennen und nutzen sollten, sind:</a:t>
            </a:r>
          </a:p>
          <a:p>
            <a:pPr marL="344488" marR="127000" indent="-342900" defTabSz="1300480">
              <a:spcBef>
                <a:spcPts val="1000"/>
              </a:spcBef>
              <a:buClr>
                <a:schemeClr val="accent5">
                  <a:lumOff val="-7647"/>
                </a:schemeClr>
              </a:buClr>
              <a:buSzPct val="100000"/>
              <a:buFontTx/>
              <a:buAutoNum type="arabicPeriod" startAt="1"/>
              <a:defRPr sz="2000">
                <a:solidFill>
                  <a:srgbClr val="000000"/>
                </a:solidFill>
                <a:latin typeface="Roboto Condensed Regular"/>
                <a:ea typeface="Roboto Condensed Regular"/>
                <a:cs typeface="Roboto Condensed Regular"/>
                <a:sym typeface="Roboto Condensed Regular"/>
              </a:defRPr>
            </a:pPr>
            <a:r>
              <a:rPr>
                <a:solidFill>
                  <a:srgbClr val="262626"/>
                </a:solidFill>
              </a:rPr>
              <a:t>Die Varianz wird häufig verwendet bzw. in Forschungsarbeiten berichtet, also müssen Sie die Varianz kennen</a:t>
            </a:r>
            <a:endParaRPr>
              <a:solidFill>
                <a:srgbClr val="262626"/>
              </a:solidFill>
            </a:endParaRPr>
          </a:p>
          <a:p>
            <a:pPr marL="344488" marR="127000" indent="-342900" defTabSz="1300480">
              <a:spcBef>
                <a:spcPts val="1000"/>
              </a:spcBef>
              <a:buClr>
                <a:schemeClr val="accent5">
                  <a:lumOff val="-7647"/>
                </a:schemeClr>
              </a:buClr>
              <a:buSzPct val="100000"/>
              <a:buFontTx/>
              <a:buAutoNum type="arabicPeriod" startAt="1"/>
              <a:defRPr sz="2000">
                <a:solidFill>
                  <a:srgbClr val="000000"/>
                </a:solidFill>
                <a:latin typeface="Roboto Condensed Regular"/>
                <a:ea typeface="Roboto Condensed Regular"/>
                <a:cs typeface="Roboto Condensed Regular"/>
                <a:sym typeface="Roboto Condensed Regular"/>
              </a:defRPr>
            </a:pPr>
            <a:r>
              <a:rPr>
                <a:solidFill>
                  <a:srgbClr val="262626"/>
                </a:solidFill>
              </a:rPr>
              <a:t>Die Varianz ist sensitiv zu Extremwerten, das kann eine nützliche Eigenschaft sein (kann aber auch unerwünscht sein)</a:t>
            </a:r>
          </a:p>
          <a:p>
            <a:pPr marL="344488" marR="127000" indent="-342900" defTabSz="1300480">
              <a:spcBef>
                <a:spcPts val="1000"/>
              </a:spcBef>
              <a:buClr>
                <a:schemeClr val="accent5">
                  <a:lumOff val="-7647"/>
                </a:schemeClr>
              </a:buClr>
              <a:buSzPct val="100000"/>
              <a:buFontTx/>
              <a:buAutoNum type="arabicPeriod" startAt="1"/>
              <a:defRPr sz="2000">
                <a:solidFill>
                  <a:srgbClr val="000000"/>
                </a:solidFill>
                <a:latin typeface="Roboto Condensed Regular"/>
                <a:ea typeface="Roboto Condensed Regular"/>
                <a:cs typeface="Roboto Condensed Regular"/>
                <a:sym typeface="Roboto Condensed Regular"/>
              </a:defRPr>
            </a:pPr>
            <a:r>
              <a:rPr>
                <a:solidFill>
                  <a:srgbClr val="262626"/>
                </a:solidFill>
              </a:rPr>
              <a:t>Die Varianz (bzw. die SD) ist sehr nützlich zur Beschreibung der Normalverteilung</a:t>
            </a:r>
          </a:p>
          <a:p>
            <a:pPr marL="344488" marR="127000" indent="-342900" defTabSz="1300480">
              <a:spcBef>
                <a:spcPts val="1000"/>
              </a:spcBef>
              <a:buClr>
                <a:schemeClr val="accent5">
                  <a:lumOff val="-7647"/>
                </a:schemeClr>
              </a:buClr>
              <a:buSzPct val="100000"/>
              <a:buFontTx/>
              <a:buAutoNum type="arabicPeriod" startAt="1"/>
              <a:defRPr sz="2000">
                <a:solidFill>
                  <a:srgbClr val="000000"/>
                </a:solidFill>
                <a:latin typeface="Roboto Condensed Regular"/>
                <a:ea typeface="Roboto Condensed Regular"/>
                <a:cs typeface="Roboto Condensed Regular"/>
                <a:sym typeface="Roboto Condensed Regular"/>
              </a:defRPr>
            </a:pPr>
            <a:r>
              <a:rPr>
                <a:solidFill>
                  <a:srgbClr val="262626"/>
                </a:solidFill>
              </a:rPr>
              <a:t>Die Varianz hat die erstaunliche Eigenschaft, dass die </a:t>
            </a:r>
            <a:r>
              <a:rPr u="sng">
                <a:solidFill>
                  <a:srgbClr val="0070C0"/>
                </a:solidFill>
                <a:uFill>
                  <a:solidFill>
                    <a:srgbClr val="0070C0"/>
                  </a:solidFill>
                </a:uFill>
                <a:hlinkClick r:id="rId2" invalidUrl="" action="" tgtFrame="" tooltip="" history="1" highlightClick="0" endSnd="0"/>
              </a:rPr>
              <a:t>additiv</a:t>
            </a:r>
            <a:r>
              <a:rPr>
                <a:solidFill>
                  <a:srgbClr val="262626"/>
                </a:solidFill>
              </a:rPr>
              <a:t> ist. Für zwei unkorrelierte Variablen A und B gilt dann: Var(A+B) = Var(A) + Var(B). Andere Streuungsmaße haben diese praktische Eigenschaft nicht.</a:t>
            </a:r>
          </a:p>
        </p:txBody>
      </p:sp>
      <p:sp>
        <p:nvSpPr>
          <p:cNvPr id="40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1" name="Verteilungen"/>
          <p:cNvSpPr txBox="1"/>
          <p:nvPr>
            <p:ph type="title"/>
          </p:nvPr>
        </p:nvSpPr>
        <p:spPr>
          <a:prstGeom prst="rect">
            <a:avLst/>
          </a:prstGeom>
        </p:spPr>
        <p:txBody>
          <a:bodyPr/>
          <a:lstStyle/>
          <a:p>
            <a:pPr/>
            <a:r>
              <a:t>Verteilungen</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4" name="Häufigkeitsverteilungen"/>
          <p:cNvSpPr txBox="1"/>
          <p:nvPr>
            <p:ph type="body" sz="quarter" idx="1"/>
          </p:nvPr>
        </p:nvSpPr>
        <p:spPr>
          <a:xfrm>
            <a:off x="-4087" y="-18728"/>
            <a:ext cx="13012975" cy="1413937"/>
          </a:xfrm>
          <a:prstGeom prst="rect">
            <a:avLst/>
          </a:prstGeom>
        </p:spPr>
        <p:txBody>
          <a:bodyPr/>
          <a:lstStyle/>
          <a:p>
            <a:pPr/>
            <a:r>
              <a:t>Häufigkeitsverteilungen</a:t>
            </a:r>
          </a:p>
        </p:txBody>
      </p:sp>
      <p:sp>
        <p:nvSpPr>
          <p:cNvPr id="415" name="Eine Häufigkeitsverteilung gibt an, wie häufig jeder der  Ausprägungen (Stufen) einer Variablen X in einer Stichprobe ist.…"/>
          <p:cNvSpPr txBox="1"/>
          <p:nvPr>
            <p:ph type="body" idx="21"/>
          </p:nvPr>
        </p:nvSpPr>
        <p:spPr>
          <a:xfrm>
            <a:off x="6238180" y="1782739"/>
            <a:ext cx="6257696" cy="7444955"/>
          </a:xfrm>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Eine Häufigkeitsverteilung gibt an, wie häufig jeder der  Ausprägungen (Stufen) einer Variablen </a:t>
            </a:r>
            <a:r>
              <a:rPr i="1"/>
              <a:t>X</a:t>
            </a:r>
            <a:r>
              <a:t> in einer Stichprobe ist.</a:t>
            </a:r>
          </a:p>
          <a:p>
            <a:pPr marL="317500" indent="-317500">
              <a:buClr>
                <a:schemeClr val="accent5">
                  <a:lumOff val="-7647"/>
                </a:schemeClr>
              </a:buClr>
              <a:buSzPct val="200000"/>
              <a:buFontTx/>
              <a:buChar char="‣"/>
            </a:pPr>
          </a:p>
          <a:p>
            <a:pPr marL="317500" indent="-317500">
              <a:buClr>
                <a:schemeClr val="accent5">
                  <a:lumOff val="-7647"/>
                </a:schemeClr>
              </a:buClr>
              <a:buSzPct val="200000"/>
              <a:buFontTx/>
              <a:buChar char="‣"/>
            </a:pPr>
            <a:r>
              <a:t>Beispiel: </a:t>
            </a:r>
          </a:p>
          <a:p>
            <a:pPr lvl="1" marL="581526" indent="-200526">
              <a:buClr>
                <a:schemeClr val="accent5">
                  <a:lumOff val="-7647"/>
                </a:schemeClr>
              </a:buClr>
              <a:buSzPct val="150000"/>
              <a:buFontTx/>
              <a:buChar char="‣"/>
            </a:pPr>
            <a:r>
              <a:t>Eine Stichprobe umfasse n=32 Autos. </a:t>
            </a:r>
          </a:p>
          <a:p>
            <a:pPr lvl="1" marL="581526" indent="-200526">
              <a:buClr>
                <a:schemeClr val="accent5">
                  <a:lumOff val="-7647"/>
                </a:schemeClr>
              </a:buClr>
              <a:buSzPct val="150000"/>
              <a:buFontTx/>
              <a:buChar char="‣"/>
            </a:pPr>
            <a:r>
              <a:t>Die Variable </a:t>
            </a:r>
            <a:r>
              <a:rPr i="1"/>
              <a:t>cyl</a:t>
            </a:r>
            <a:r>
              <a:t> (Zylinderzahl) hat 3 Ausprägungen: 4,6,8.</a:t>
            </a:r>
          </a:p>
          <a:p>
            <a:pPr lvl="1" marL="581526" indent="-200526">
              <a:buClr>
                <a:schemeClr val="accent5">
                  <a:lumOff val="-7647"/>
                </a:schemeClr>
              </a:buClr>
              <a:buSzPct val="150000"/>
              <a:buFontTx/>
              <a:buChar char="‣"/>
            </a:pPr>
            <a:r>
              <a:t>Jede dieser Ausprägungen findet sich mit einer bestimmten Häufigkeit in der Stichprobe (11, 7, 14).</a:t>
            </a:r>
          </a:p>
          <a:p>
            <a:pPr marL="317500" indent="-317500">
              <a:buClr>
                <a:schemeClr val="accent5">
                  <a:lumOff val="-7647"/>
                </a:schemeClr>
              </a:buClr>
              <a:buSzPct val="200000"/>
              <a:buFontTx/>
              <a:buChar char="‣"/>
            </a:pPr>
          </a:p>
          <a:p>
            <a:pPr marL="317500" indent="-317500">
              <a:buClr>
                <a:schemeClr val="accent5">
                  <a:lumOff val="-7647"/>
                </a:schemeClr>
              </a:buClr>
              <a:buSzPct val="200000"/>
              <a:buFontTx/>
              <a:buChar char="‣"/>
            </a:pPr>
          </a:p>
          <a:p>
            <a:pPr marL="317500" indent="-317500">
              <a:buClr>
                <a:schemeClr val="accent5">
                  <a:lumOff val="-7647"/>
                </a:schemeClr>
              </a:buClr>
              <a:buSzPct val="200000"/>
              <a:buFontTx/>
              <a:buChar char="‣"/>
            </a:pPr>
            <a:r>
              <a:t>Ein Balkendiagramm (Säulendiagramm) eignet sich zur Darstellung einer Häufigkeitsverteilung, sofern die Variable nicht zu viele Ausprägungen hat.</a:t>
            </a:r>
          </a:p>
          <a:p>
            <a:pPr marL="317500" indent="-317500">
              <a:buClr>
                <a:schemeClr val="accent5">
                  <a:lumOff val="-7647"/>
                </a:schemeClr>
              </a:buClr>
              <a:buSzPct val="200000"/>
              <a:buFontTx/>
              <a:buChar char="‣"/>
            </a:pPr>
            <a:r>
              <a:t>Der Modus (Modalwert) gibt die häufigste Ausprägung an, im Balkendiagramm entspricht der Modus der höchsten Säule.</a:t>
            </a:r>
          </a:p>
        </p:txBody>
      </p:sp>
      <p:pic>
        <p:nvPicPr>
          <p:cNvPr id="416" name="Bild" descr="Bild"/>
          <p:cNvPicPr>
            <a:picLocks noChangeAspect="1"/>
          </p:cNvPicPr>
          <p:nvPr/>
        </p:nvPicPr>
        <p:blipFill>
          <a:blip r:embed="rId2">
            <a:extLst/>
          </a:blip>
          <a:stretch>
            <a:fillRect/>
          </a:stretch>
        </p:blipFill>
        <p:spPr>
          <a:xfrm>
            <a:off x="2203187" y="1967608"/>
            <a:ext cx="1536702" cy="2882901"/>
          </a:xfrm>
          <a:prstGeom prst="rect">
            <a:avLst/>
          </a:prstGeom>
          <a:ln w="12700">
            <a:miter lim="400000"/>
          </a:ln>
        </p:spPr>
      </p:pic>
      <p:pic>
        <p:nvPicPr>
          <p:cNvPr id="417" name="Bild" descr="Bild"/>
          <p:cNvPicPr>
            <a:picLocks noChangeAspect="1"/>
          </p:cNvPicPr>
          <p:nvPr/>
        </p:nvPicPr>
        <p:blipFill>
          <a:blip r:embed="rId3">
            <a:extLst/>
          </a:blip>
          <a:stretch>
            <a:fillRect/>
          </a:stretch>
        </p:blipFill>
        <p:spPr>
          <a:xfrm>
            <a:off x="640629" y="5422908"/>
            <a:ext cx="4661817" cy="3344347"/>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0" name="Histogramm für Häufigkeitsverteilungen mit vielen Stufen"/>
          <p:cNvSpPr txBox="1"/>
          <p:nvPr>
            <p:ph type="body" sz="quarter" idx="1"/>
          </p:nvPr>
        </p:nvSpPr>
        <p:spPr>
          <a:xfrm>
            <a:off x="-4087" y="-18728"/>
            <a:ext cx="13012975" cy="1413937"/>
          </a:xfrm>
          <a:prstGeom prst="rect">
            <a:avLst/>
          </a:prstGeom>
        </p:spPr>
        <p:txBody>
          <a:bodyPr/>
          <a:lstStyle>
            <a:lvl1pPr marR="114300" indent="228600" defTabSz="1170430">
              <a:defRPr sz="5500"/>
            </a:lvl1pPr>
          </a:lstStyle>
          <a:p>
            <a:pPr/>
            <a:r>
              <a:t>Histogramm für Häufigkeitsverteilungen mit vielen Stufen</a:t>
            </a:r>
          </a:p>
        </p:txBody>
      </p:sp>
      <p:sp>
        <p:nvSpPr>
          <p:cNvPr id="421" name="Histogramme eignen sich, um die Häufigkeitsverteilung einer Variablen mit vielen Ausprägungen darzustelle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Histogramme eignen sich, um die Häufigkeitsverteilung einer Variablen mit vielen Ausprägungen darzustellen.</a:t>
            </a:r>
          </a:p>
          <a:p>
            <a:pPr marL="317500" indent="-317500">
              <a:buClr>
                <a:schemeClr val="accent5">
                  <a:lumOff val="-7647"/>
                </a:schemeClr>
              </a:buClr>
              <a:buSzPct val="200000"/>
              <a:buFontTx/>
              <a:buChar char="‣"/>
            </a:pPr>
            <a:r>
              <a:t>Häufig werden Histogramme für stetige, metrische Variablen verwendet.</a:t>
            </a:r>
          </a:p>
          <a:p>
            <a:pPr marL="317500" indent="-317500">
              <a:buClr>
                <a:schemeClr val="accent5">
                  <a:lumOff val="-7647"/>
                </a:schemeClr>
              </a:buClr>
              <a:buSzPct val="200000"/>
              <a:buFontTx/>
              <a:buChar char="‣"/>
            </a:pPr>
            <a:r>
              <a:t>Dabei stellt ein Balken einen Bereich von Ausprägungen (ein Intervall) dar.</a:t>
            </a:r>
          </a:p>
          <a:p>
            <a:pPr marL="317500" indent="-317500">
              <a:buClr>
                <a:schemeClr val="accent5">
                  <a:lumOff val="-7647"/>
                </a:schemeClr>
              </a:buClr>
              <a:buSzPct val="200000"/>
              <a:buFontTx/>
              <a:buChar char="‣"/>
            </a:pPr>
            <a:r>
              <a:t>Bei gleich großer Intervallbreite ist die Höhe des Balkens proportional zur Anzahl der Werte in diesem Intervall.</a:t>
            </a:r>
          </a:p>
          <a:p>
            <a:pPr marL="317500" indent="-317500">
              <a:buClr>
                <a:schemeClr val="accent5">
                  <a:lumOff val="-7647"/>
                </a:schemeClr>
              </a:buClr>
              <a:buSzPct val="200000"/>
              <a:buFontTx/>
              <a:buChar char="‣"/>
            </a:pPr>
            <a:r>
              <a:t>Für die Anzahl der </a:t>
            </a:r>
            <a:r>
              <a:rPr i="1"/>
              <a:t>k</a:t>
            </a:r>
            <a:r>
              <a:t> Balken gibt es keine feste Regel, aber die Balkenzahl sollte dem Erkenntnisziel zuträglich sein.</a:t>
            </a:r>
          </a:p>
        </p:txBody>
      </p:sp>
      <p:pic>
        <p:nvPicPr>
          <p:cNvPr id="422" name="Bild" descr="Bild"/>
          <p:cNvPicPr>
            <a:picLocks noChangeAspect="1"/>
          </p:cNvPicPr>
          <p:nvPr/>
        </p:nvPicPr>
        <p:blipFill>
          <a:blip r:embed="rId2">
            <a:extLst/>
          </a:blip>
          <a:stretch>
            <a:fillRect/>
          </a:stretch>
        </p:blipFill>
        <p:spPr>
          <a:xfrm>
            <a:off x="160526" y="4135377"/>
            <a:ext cx="6004070" cy="4307269"/>
          </a:xfrm>
          <a:prstGeom prst="rect">
            <a:avLst/>
          </a:prstGeom>
          <a:ln w="12700">
            <a:miter lim="400000"/>
          </a:ln>
        </p:spPr>
      </p:pic>
      <p:sp>
        <p:nvSpPr>
          <p:cNvPr id="423" name="Häufigkeitsverteilung der Hauspreise im Saratoga County, New York, USA, 2006"/>
          <p:cNvSpPr txBox="1"/>
          <p:nvPr/>
        </p:nvSpPr>
        <p:spPr>
          <a:xfrm>
            <a:off x="479808" y="3200219"/>
            <a:ext cx="5639270" cy="6634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lgn="ctr">
              <a:defRPr>
                <a:latin typeface="Roboto Condensed Regular"/>
                <a:ea typeface="Roboto Condensed Regular"/>
                <a:cs typeface="Roboto Condensed Regular"/>
                <a:sym typeface="Roboto Condensed Regular"/>
              </a:defRPr>
            </a:lvl1pPr>
          </a:lstStyle>
          <a:p>
            <a:pPr/>
            <a:r>
              <a:t>Häufigkeitsverteilung der Hauspreise im Saratoga County, New York, USA, 2006</a:t>
            </a:r>
          </a:p>
        </p:txBody>
      </p:sp>
      <p:pic>
        <p:nvPicPr>
          <p:cNvPr id="424" name="Bild" descr="Bild"/>
          <p:cNvPicPr>
            <a:picLocks noChangeAspect="1"/>
          </p:cNvPicPr>
          <p:nvPr/>
        </p:nvPicPr>
        <p:blipFill>
          <a:blip r:embed="rId3">
            <a:extLst/>
          </a:blip>
          <a:stretch>
            <a:fillRect/>
          </a:stretch>
        </p:blipFill>
        <p:spPr>
          <a:xfrm>
            <a:off x="6706771" y="6129656"/>
            <a:ext cx="2521567" cy="1808950"/>
          </a:xfrm>
          <a:prstGeom prst="rect">
            <a:avLst/>
          </a:prstGeom>
          <a:ln w="12700">
            <a:miter lim="400000"/>
          </a:ln>
        </p:spPr>
      </p:pic>
      <p:sp>
        <p:nvSpPr>
          <p:cNvPr id="425" name="zu wenig Balken (k=3)"/>
          <p:cNvSpPr txBox="1"/>
          <p:nvPr/>
        </p:nvSpPr>
        <p:spPr>
          <a:xfrm>
            <a:off x="6798780" y="8468473"/>
            <a:ext cx="2521567" cy="3967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lgn="ctr">
              <a:defRPr>
                <a:latin typeface="Roboto Condensed Regular"/>
                <a:ea typeface="Roboto Condensed Regular"/>
                <a:cs typeface="Roboto Condensed Regular"/>
                <a:sym typeface="Roboto Condensed Regular"/>
              </a:defRPr>
            </a:lvl1pPr>
          </a:lstStyle>
          <a:p>
            <a:pPr/>
            <a:r>
              <a:t>zu wenig Balken (k=3)</a:t>
            </a:r>
          </a:p>
        </p:txBody>
      </p:sp>
      <p:pic>
        <p:nvPicPr>
          <p:cNvPr id="426" name="Bild" descr="Bild"/>
          <p:cNvPicPr>
            <a:picLocks noChangeAspect="1"/>
          </p:cNvPicPr>
          <p:nvPr/>
        </p:nvPicPr>
        <p:blipFill>
          <a:blip r:embed="rId4">
            <a:extLst/>
          </a:blip>
          <a:stretch>
            <a:fillRect/>
          </a:stretch>
        </p:blipFill>
        <p:spPr>
          <a:xfrm>
            <a:off x="9770512" y="6198646"/>
            <a:ext cx="2329234" cy="1670972"/>
          </a:xfrm>
          <a:prstGeom prst="rect">
            <a:avLst/>
          </a:prstGeom>
          <a:ln w="12700">
            <a:miter lim="400000"/>
          </a:ln>
        </p:spPr>
      </p:pic>
      <p:sp>
        <p:nvSpPr>
          <p:cNvPr id="427" name="zu viele Balken (k=1000)"/>
          <p:cNvSpPr txBox="1"/>
          <p:nvPr/>
        </p:nvSpPr>
        <p:spPr>
          <a:xfrm>
            <a:off x="9792089" y="8468473"/>
            <a:ext cx="2521567" cy="3967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lgn="ctr">
              <a:defRPr>
                <a:latin typeface="Roboto Condensed Regular"/>
                <a:ea typeface="Roboto Condensed Regular"/>
                <a:cs typeface="Roboto Condensed Regular"/>
                <a:sym typeface="Roboto Condensed Regular"/>
              </a:defRPr>
            </a:lvl1pPr>
          </a:lstStyle>
          <a:p>
            <a:pPr/>
            <a:r>
              <a:t>zu viele Balken (k=1000)</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0" name="Verteilungsformen"/>
          <p:cNvSpPr txBox="1"/>
          <p:nvPr>
            <p:ph type="body" sz="quarter" idx="1"/>
          </p:nvPr>
        </p:nvSpPr>
        <p:spPr>
          <a:xfrm>
            <a:off x="-4087" y="-18728"/>
            <a:ext cx="13012975" cy="1413937"/>
          </a:xfrm>
          <a:prstGeom prst="rect">
            <a:avLst/>
          </a:prstGeom>
        </p:spPr>
        <p:txBody>
          <a:bodyPr/>
          <a:lstStyle/>
          <a:p>
            <a:pPr/>
            <a:r>
              <a:t>Verteilungsformen</a:t>
            </a:r>
          </a:p>
        </p:txBody>
      </p:sp>
      <p:pic>
        <p:nvPicPr>
          <p:cNvPr id="431" name="Bild" descr="Bild"/>
          <p:cNvPicPr>
            <a:picLocks noChangeAspect="1"/>
          </p:cNvPicPr>
          <p:nvPr/>
        </p:nvPicPr>
        <p:blipFill>
          <a:blip r:embed="rId2">
            <a:extLst/>
          </a:blip>
          <a:stretch>
            <a:fillRect/>
          </a:stretch>
        </p:blipFill>
        <p:spPr>
          <a:xfrm>
            <a:off x="1138471" y="2311400"/>
            <a:ext cx="9470157" cy="6506706"/>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Wahrscheinlichkeits- vs. Häufigkeitsverteilung"/>
          <p:cNvSpPr txBox="1"/>
          <p:nvPr>
            <p:ph type="body" sz="quarter" idx="1"/>
          </p:nvPr>
        </p:nvSpPr>
        <p:spPr>
          <a:prstGeom prst="rect">
            <a:avLst/>
          </a:prstGeom>
        </p:spPr>
        <p:txBody>
          <a:bodyPr/>
          <a:lstStyle/>
          <a:p>
            <a:pPr/>
            <a:r>
              <a:t>Wahrscheinlichkeits- vs. Häufigkeitsverteilung</a:t>
            </a:r>
          </a:p>
        </p:txBody>
      </p:sp>
      <p:sp>
        <p:nvSpPr>
          <p:cNvPr id="434" name="Eine Wahrscheinlichkeitsverteilung ordnet jedem Wert einer Variablen eine Wahrscheinlichkeit zu:"/>
          <p:cNvSpPr/>
          <p:nvPr/>
        </p:nvSpPr>
        <p:spPr>
          <a:xfrm>
            <a:off x="318579" y="1863471"/>
            <a:ext cx="12743374" cy="434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Eine </a:t>
            </a:r>
            <a:r>
              <a:rPr>
                <a:latin typeface="Roboto Condensed Bold"/>
                <a:ea typeface="Roboto Condensed Bold"/>
                <a:cs typeface="Roboto Condensed Bold"/>
                <a:sym typeface="Roboto Condensed Bold"/>
              </a:rPr>
              <a:t>Wahrscheinlichkeitsverteilung</a:t>
            </a:r>
            <a:r>
              <a:t> ordnet jedem Wert einer Variablen eine Wahrscheinlichkeit zu:</a:t>
            </a:r>
          </a:p>
        </p:txBody>
      </p:sp>
      <p:grpSp>
        <p:nvGrpSpPr>
          <p:cNvPr id="438" name="Gruppieren"/>
          <p:cNvGrpSpPr/>
          <p:nvPr/>
        </p:nvGrpSpPr>
        <p:grpSpPr>
          <a:xfrm>
            <a:off x="6629179" y="2211228"/>
            <a:ext cx="2810373" cy="2857722"/>
            <a:chOff x="0" y="0"/>
            <a:chExt cx="2810372" cy="2857721"/>
          </a:xfrm>
        </p:grpSpPr>
        <p:pic>
          <p:nvPicPr>
            <p:cNvPr id="435" name="Bild" descr="Bild"/>
            <p:cNvPicPr>
              <a:picLocks noChangeAspect="1"/>
            </p:cNvPicPr>
            <p:nvPr/>
          </p:nvPicPr>
          <p:blipFill>
            <a:blip r:embed="rId2">
              <a:extLst/>
            </a:blip>
            <a:srcRect l="0" t="0" r="0" b="6932"/>
            <a:stretch>
              <a:fillRect/>
            </a:stretch>
          </p:blipFill>
          <p:spPr>
            <a:xfrm>
              <a:off x="94302" y="493802"/>
              <a:ext cx="2540001" cy="2363920"/>
            </a:xfrm>
            <a:prstGeom prst="rect">
              <a:avLst/>
            </a:prstGeom>
            <a:ln w="12700" cap="flat">
              <a:noFill/>
              <a:miter lim="400000"/>
            </a:ln>
            <a:effectLst/>
          </p:spPr>
        </p:pic>
        <p:sp>
          <p:nvSpPr>
            <p:cNvPr id="436" name="10 Münzwürfe"/>
            <p:cNvSpPr/>
            <p:nvPr/>
          </p:nvSpPr>
          <p:spPr>
            <a:xfrm>
              <a:off x="1540372" y="0"/>
              <a:ext cx="1270001" cy="1270000"/>
            </a:xfrm>
            <a:prstGeom prst="line">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lgn="ctr">
                <a:spcBef>
                  <a:spcPts val="800"/>
                </a:spcBef>
                <a:buClrTx/>
                <a:buFontTx/>
                <a:defRPr sz="1600">
                  <a:solidFill>
                    <a:srgbClr val="000000"/>
                  </a:solidFill>
                  <a:latin typeface="Arial"/>
                  <a:ea typeface="Arial"/>
                  <a:cs typeface="Arial"/>
                  <a:sym typeface="Arial"/>
                </a:defRPr>
              </a:lvl1pPr>
            </a:lstStyle>
            <a:p>
              <a:pPr/>
              <a:r>
                <a:t>10 Münzwürfe</a:t>
              </a:r>
            </a:p>
          </p:txBody>
        </p:sp>
        <p:sp>
          <p:nvSpPr>
            <p:cNvPr id="437" name="Wahrscheinlichkeit n Kopf"/>
            <p:cNvSpPr/>
            <p:nvPr/>
          </p:nvSpPr>
          <p:spPr>
            <a:xfrm flipV="1">
              <a:off x="0" y="1390481"/>
              <a:ext cx="1270001" cy="1270001"/>
            </a:xfrm>
            <a:prstGeom prst="line">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p>
              <a:pPr>
                <a:spcBef>
                  <a:spcPts val="800"/>
                </a:spcBef>
                <a:buClrTx/>
                <a:buFontTx/>
                <a:defRPr sz="1600">
                  <a:solidFill>
                    <a:srgbClr val="000000"/>
                  </a:solidFill>
                  <a:latin typeface="Arial"/>
                  <a:ea typeface="Arial"/>
                  <a:cs typeface="Arial"/>
                  <a:sym typeface="Arial"/>
                </a:defRPr>
              </a:pPr>
              <a:r>
                <a:t>Wahrscheinlichkeit </a:t>
              </a:r>
              <a:r>
                <a:rPr i="1"/>
                <a:t>n</a:t>
              </a:r>
              <a:r>
                <a:t> Kopf</a:t>
              </a:r>
            </a:p>
          </p:txBody>
        </p:sp>
      </p:grpSp>
      <p:pic>
        <p:nvPicPr>
          <p:cNvPr id="439" name="Bild" descr="Bild"/>
          <p:cNvPicPr>
            <a:picLocks noChangeAspect="1"/>
          </p:cNvPicPr>
          <p:nvPr/>
        </p:nvPicPr>
        <p:blipFill>
          <a:blip r:embed="rId3">
            <a:extLst/>
          </a:blip>
          <a:srcRect l="0" t="0" r="0" b="6975"/>
          <a:stretch>
            <a:fillRect/>
          </a:stretch>
        </p:blipFill>
        <p:spPr>
          <a:xfrm>
            <a:off x="3817527" y="2766582"/>
            <a:ext cx="2540001" cy="2362815"/>
          </a:xfrm>
          <a:prstGeom prst="rect">
            <a:avLst/>
          </a:prstGeom>
          <a:ln w="12700">
            <a:miter lim="400000"/>
          </a:ln>
        </p:spPr>
      </p:pic>
      <p:sp>
        <p:nvSpPr>
          <p:cNvPr id="440" name="Münzwurf; p(Kopf) = .5; p(Zahl) = .5"/>
          <p:cNvSpPr txBox="1"/>
          <p:nvPr/>
        </p:nvSpPr>
        <p:spPr>
          <a:xfrm>
            <a:off x="4023632" y="2211359"/>
            <a:ext cx="2367730" cy="58060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a:spcBef>
                <a:spcPts val="800"/>
              </a:spcBef>
              <a:buClrTx/>
              <a:buFontTx/>
              <a:defRPr sz="1600">
                <a:solidFill>
                  <a:srgbClr val="000000"/>
                </a:solidFill>
                <a:latin typeface="Arial"/>
                <a:ea typeface="Arial"/>
                <a:cs typeface="Arial"/>
                <a:sym typeface="Arial"/>
              </a:defRPr>
            </a:pPr>
            <a:r>
              <a:t>Münzwurf;</a:t>
            </a:r>
            <a:br/>
            <a:r>
              <a:t>p(Kopf) = .5; p(Zahl) = .5</a:t>
            </a:r>
          </a:p>
        </p:txBody>
      </p:sp>
      <p:sp>
        <p:nvSpPr>
          <p:cNvPr id="441" name="Wahrscheinlichkeit"/>
          <p:cNvSpPr txBox="1"/>
          <p:nvPr/>
        </p:nvSpPr>
        <p:spPr>
          <a:xfrm rot="16200000">
            <a:off x="2993270" y="3720940"/>
            <a:ext cx="1829170" cy="35200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buClrTx/>
              <a:buFontTx/>
              <a:defRPr sz="1600">
                <a:solidFill>
                  <a:srgbClr val="000000"/>
                </a:solidFill>
                <a:latin typeface="Arial"/>
                <a:ea typeface="Arial"/>
                <a:cs typeface="Arial"/>
                <a:sym typeface="Arial"/>
              </a:defRPr>
            </a:lvl1pPr>
          </a:lstStyle>
          <a:p>
            <a:pPr/>
            <a:r>
              <a:t>Wahrscheinlichkeit</a:t>
            </a:r>
          </a:p>
        </p:txBody>
      </p:sp>
      <p:sp>
        <p:nvSpPr>
          <p:cNvPr id="442" name="Eine Häufigkeitsverteilung ordnet jedem Wert einer empirischen Variablen eine Häufigkeit zu:"/>
          <p:cNvSpPr/>
          <p:nvPr/>
        </p:nvSpPr>
        <p:spPr>
          <a:xfrm>
            <a:off x="130713" y="5884969"/>
            <a:ext cx="12743374" cy="434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Eine </a:t>
            </a:r>
            <a:r>
              <a:rPr>
                <a:latin typeface="Roboto Condensed Bold"/>
                <a:ea typeface="Roboto Condensed Bold"/>
                <a:cs typeface="Roboto Condensed Bold"/>
                <a:sym typeface="Roboto Condensed Bold"/>
              </a:rPr>
              <a:t>Häufigkeitsverteilung</a:t>
            </a:r>
            <a:r>
              <a:t> ordnet jedem Wert einer empirischen Variablen eine Häufigkeit zu:</a:t>
            </a:r>
          </a:p>
        </p:txBody>
      </p:sp>
      <p:sp>
        <p:nvSpPr>
          <p:cNvPr id="443" name="Beispiele:"/>
          <p:cNvSpPr txBox="1"/>
          <p:nvPr/>
        </p:nvSpPr>
        <p:spPr>
          <a:xfrm>
            <a:off x="685287" y="3651174"/>
            <a:ext cx="1112860" cy="4348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R="127000" defTabSz="1300480">
              <a:spcBef>
                <a:spcPts val="1000"/>
              </a:spcBef>
              <a:defRPr sz="2000">
                <a:solidFill>
                  <a:srgbClr val="000000"/>
                </a:solidFill>
                <a:latin typeface="Roboto Condensed Regular"/>
                <a:ea typeface="Roboto Condensed Regular"/>
                <a:cs typeface="Roboto Condensed Regular"/>
                <a:sym typeface="Roboto Condensed Regular"/>
              </a:defRPr>
            </a:lvl1pPr>
          </a:lstStyle>
          <a:p>
            <a:pPr/>
            <a:r>
              <a:t>Beispiele:</a:t>
            </a:r>
          </a:p>
        </p:txBody>
      </p:sp>
      <p:pic>
        <p:nvPicPr>
          <p:cNvPr id="444" name="Bild" descr="Bild"/>
          <p:cNvPicPr>
            <a:picLocks noChangeAspect="1"/>
          </p:cNvPicPr>
          <p:nvPr/>
        </p:nvPicPr>
        <p:blipFill>
          <a:blip r:embed="rId4">
            <a:extLst/>
          </a:blip>
          <a:stretch>
            <a:fillRect/>
          </a:stretch>
        </p:blipFill>
        <p:spPr>
          <a:xfrm>
            <a:off x="9833697" y="2758134"/>
            <a:ext cx="2540001" cy="2540001"/>
          </a:xfrm>
          <a:prstGeom prst="rect">
            <a:avLst/>
          </a:prstGeom>
          <a:ln w="12700">
            <a:miter lim="400000"/>
          </a:ln>
        </p:spPr>
      </p:pic>
      <p:sp>
        <p:nvSpPr>
          <p:cNvPr id="445" name="IQ in der Bevölkerung"/>
          <p:cNvSpPr txBox="1"/>
          <p:nvPr/>
        </p:nvSpPr>
        <p:spPr>
          <a:xfrm>
            <a:off x="10158617" y="2211228"/>
            <a:ext cx="2108074" cy="3520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ctr">
              <a:spcBef>
                <a:spcPts val="800"/>
              </a:spcBef>
              <a:buClrTx/>
              <a:buFontTx/>
              <a:defRPr sz="1600">
                <a:solidFill>
                  <a:srgbClr val="000000"/>
                </a:solidFill>
                <a:latin typeface="Arial"/>
                <a:ea typeface="Arial"/>
                <a:cs typeface="Arial"/>
                <a:sym typeface="Arial"/>
              </a:defRPr>
            </a:lvl1pPr>
          </a:lstStyle>
          <a:p>
            <a:pPr/>
            <a:r>
              <a:t>IQ in der Bevölkerung</a:t>
            </a:r>
          </a:p>
        </p:txBody>
      </p:sp>
      <p:sp>
        <p:nvSpPr>
          <p:cNvPr id="446" name="Wahrscheinlichkeitsdichte"/>
          <p:cNvSpPr txBox="1"/>
          <p:nvPr/>
        </p:nvSpPr>
        <p:spPr>
          <a:xfrm rot="16200000">
            <a:off x="8490190" y="3747842"/>
            <a:ext cx="2473000" cy="3520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buClrTx/>
              <a:buFontTx/>
              <a:defRPr sz="1600">
                <a:solidFill>
                  <a:srgbClr val="000000"/>
                </a:solidFill>
                <a:latin typeface="Arial"/>
                <a:ea typeface="Arial"/>
                <a:cs typeface="Arial"/>
                <a:sym typeface="Arial"/>
              </a:defRPr>
            </a:lvl1pPr>
          </a:lstStyle>
          <a:p>
            <a:pPr/>
            <a:r>
              <a:t>Wahrscheinlichkeitsdichte</a:t>
            </a:r>
          </a:p>
        </p:txBody>
      </p:sp>
      <p:sp>
        <p:nvSpPr>
          <p:cNvPr id="447" name="µ"/>
          <p:cNvSpPr txBox="1"/>
          <p:nvPr/>
        </p:nvSpPr>
        <p:spPr>
          <a:xfrm>
            <a:off x="11244595" y="4464940"/>
            <a:ext cx="1058898" cy="30286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spcBef>
                <a:spcPts val="800"/>
              </a:spcBef>
              <a:buClrTx/>
              <a:buFontTx/>
              <a:defRPr sz="1200">
                <a:solidFill>
                  <a:srgbClr val="000000"/>
                </a:solidFill>
                <a:latin typeface="Arial"/>
                <a:ea typeface="Arial"/>
                <a:cs typeface="Arial"/>
                <a:sym typeface="Arial"/>
              </a:defRPr>
            </a:lvl1pPr>
          </a:lstStyle>
          <a:p>
            <a:pPr/>
            <a:r>
              <a:t>µ</a:t>
            </a:r>
          </a:p>
        </p:txBody>
      </p:sp>
      <p:pic>
        <p:nvPicPr>
          <p:cNvPr id="448" name="Bild" descr="Bild"/>
          <p:cNvPicPr>
            <a:picLocks noChangeAspect="1"/>
          </p:cNvPicPr>
          <p:nvPr/>
        </p:nvPicPr>
        <p:blipFill>
          <a:blip r:embed="rId5">
            <a:extLst/>
          </a:blip>
          <a:srcRect l="0" t="0" r="0" b="5295"/>
          <a:stretch>
            <a:fillRect/>
          </a:stretch>
        </p:blipFill>
        <p:spPr>
          <a:xfrm>
            <a:off x="3623805" y="6756031"/>
            <a:ext cx="2540001" cy="2405493"/>
          </a:xfrm>
          <a:prstGeom prst="rect">
            <a:avLst/>
          </a:prstGeom>
          <a:ln w="12700">
            <a:miter lim="400000"/>
          </a:ln>
        </p:spPr>
      </p:pic>
      <p:sp>
        <p:nvSpPr>
          <p:cNvPr id="449" name="10 Münzwürfe*"/>
          <p:cNvSpPr txBox="1"/>
          <p:nvPr/>
        </p:nvSpPr>
        <p:spPr>
          <a:xfrm>
            <a:off x="4391737" y="6314995"/>
            <a:ext cx="1498077" cy="35200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ctr">
              <a:spcBef>
                <a:spcPts val="800"/>
              </a:spcBef>
              <a:buClrTx/>
              <a:buFontTx/>
              <a:defRPr sz="1600">
                <a:solidFill>
                  <a:srgbClr val="000000"/>
                </a:solidFill>
                <a:latin typeface="Arial"/>
                <a:ea typeface="Arial"/>
                <a:cs typeface="Arial"/>
                <a:sym typeface="Arial"/>
              </a:defRPr>
            </a:lvl1pPr>
          </a:lstStyle>
          <a:p>
            <a:pPr/>
            <a:r>
              <a:t>10 Münzwürfe*</a:t>
            </a:r>
          </a:p>
        </p:txBody>
      </p:sp>
      <p:sp>
        <p:nvSpPr>
          <p:cNvPr id="450" name="* Kopf ≙ 1; Zahl ≙ 0"/>
          <p:cNvSpPr txBox="1"/>
          <p:nvPr/>
        </p:nvSpPr>
        <p:spPr>
          <a:xfrm>
            <a:off x="235004" y="8995286"/>
            <a:ext cx="2013426" cy="38520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buClrTx/>
              <a:buFontTx/>
              <a:defRPr sz="1700">
                <a:solidFill>
                  <a:srgbClr val="000000"/>
                </a:solidFill>
                <a:latin typeface="Arial"/>
                <a:ea typeface="Arial"/>
                <a:cs typeface="Arial"/>
                <a:sym typeface="Arial"/>
              </a:defRPr>
            </a:lvl1pPr>
          </a:lstStyle>
          <a:p>
            <a:pPr/>
            <a:r>
              <a:t>* Kopf ≙ 1; Zahl ≙ 0</a:t>
            </a:r>
          </a:p>
        </p:txBody>
      </p:sp>
      <p:sp>
        <p:nvSpPr>
          <p:cNvPr id="451" name="Häufigkeit"/>
          <p:cNvSpPr txBox="1"/>
          <p:nvPr/>
        </p:nvSpPr>
        <p:spPr>
          <a:xfrm rot="16200000">
            <a:off x="2673796" y="7620367"/>
            <a:ext cx="2080675" cy="3520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ctr">
              <a:spcBef>
                <a:spcPts val="800"/>
              </a:spcBef>
              <a:buClrTx/>
              <a:buFontTx/>
              <a:defRPr sz="1600">
                <a:solidFill>
                  <a:srgbClr val="000000"/>
                </a:solidFill>
                <a:latin typeface="Arial"/>
                <a:ea typeface="Arial"/>
                <a:cs typeface="Arial"/>
                <a:sym typeface="Arial"/>
              </a:defRPr>
            </a:lvl1pPr>
          </a:lstStyle>
          <a:p>
            <a:pPr/>
            <a:r>
              <a:t>Häufigkeit</a:t>
            </a:r>
          </a:p>
        </p:txBody>
      </p:sp>
      <p:pic>
        <p:nvPicPr>
          <p:cNvPr id="452" name="Bild" descr="Bild"/>
          <p:cNvPicPr>
            <a:picLocks noChangeAspect="1"/>
          </p:cNvPicPr>
          <p:nvPr/>
        </p:nvPicPr>
        <p:blipFill>
          <a:blip r:embed="rId6">
            <a:extLst/>
          </a:blip>
          <a:srcRect l="0" t="0" r="0" b="6238"/>
          <a:stretch>
            <a:fillRect/>
          </a:stretch>
        </p:blipFill>
        <p:spPr>
          <a:xfrm>
            <a:off x="6722325" y="6767937"/>
            <a:ext cx="2540001" cy="2381549"/>
          </a:xfrm>
          <a:prstGeom prst="rect">
            <a:avLst/>
          </a:prstGeom>
          <a:ln w="12700">
            <a:miter lim="400000"/>
          </a:ln>
        </p:spPr>
      </p:pic>
      <p:sp>
        <p:nvSpPr>
          <p:cNvPr id="453" name="10 Münzwürfe*, 1000 Mal wiederholt"/>
          <p:cNvSpPr txBox="1"/>
          <p:nvPr/>
        </p:nvSpPr>
        <p:spPr>
          <a:xfrm>
            <a:off x="7116193" y="6314995"/>
            <a:ext cx="1961329" cy="58060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a:spcBef>
                <a:spcPts val="800"/>
              </a:spcBef>
              <a:buClrTx/>
              <a:buFontTx/>
              <a:defRPr sz="1600">
                <a:solidFill>
                  <a:srgbClr val="000000"/>
                </a:solidFill>
                <a:latin typeface="Arial"/>
                <a:ea typeface="Arial"/>
                <a:cs typeface="Arial"/>
                <a:sym typeface="Arial"/>
              </a:defRPr>
            </a:pPr>
            <a:r>
              <a:t>10 Münzwürfe*,</a:t>
            </a:r>
            <a:br/>
            <a:r>
              <a:t>1000 Mal wiederholt</a:t>
            </a:r>
          </a:p>
        </p:txBody>
      </p:sp>
      <p:pic>
        <p:nvPicPr>
          <p:cNvPr id="454" name="Bild" descr="Bild"/>
          <p:cNvPicPr>
            <a:picLocks noChangeAspect="1"/>
          </p:cNvPicPr>
          <p:nvPr/>
        </p:nvPicPr>
        <p:blipFill>
          <a:blip r:embed="rId7">
            <a:extLst/>
          </a:blip>
          <a:srcRect l="0" t="0" r="0" b="6012"/>
          <a:stretch>
            <a:fillRect/>
          </a:stretch>
        </p:blipFill>
        <p:spPr>
          <a:xfrm>
            <a:off x="9699597" y="6688760"/>
            <a:ext cx="2540001" cy="2387286"/>
          </a:xfrm>
          <a:prstGeom prst="rect">
            <a:avLst/>
          </a:prstGeom>
          <a:ln w="12700">
            <a:miter lim="400000"/>
          </a:ln>
        </p:spPr>
      </p:pic>
      <p:sp>
        <p:nvSpPr>
          <p:cNvPr id="455" name="IQ von 1000 Personen"/>
          <p:cNvSpPr txBox="1"/>
          <p:nvPr/>
        </p:nvSpPr>
        <p:spPr>
          <a:xfrm>
            <a:off x="10150984" y="6240121"/>
            <a:ext cx="2176138" cy="35200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ctr">
              <a:spcBef>
                <a:spcPts val="800"/>
              </a:spcBef>
              <a:buClrTx/>
              <a:buFontTx/>
              <a:defRPr sz="1600">
                <a:solidFill>
                  <a:srgbClr val="000000"/>
                </a:solidFill>
                <a:latin typeface="Arial"/>
                <a:ea typeface="Arial"/>
                <a:cs typeface="Arial"/>
                <a:sym typeface="Arial"/>
              </a:defRPr>
            </a:lvl1pPr>
          </a:lstStyle>
          <a:p>
            <a:pPr/>
            <a:r>
              <a:t>IQ von 1000 Personen</a:t>
            </a:r>
          </a:p>
        </p:txBody>
      </p:sp>
      <p:sp>
        <p:nvSpPr>
          <p:cNvPr id="456" name="Den &quot;Mittelwert&quot; einer Wahrscheinlichkeitsverteilung nennt man Erwartungswert (µ)."/>
          <p:cNvSpPr txBox="1"/>
          <p:nvPr/>
        </p:nvSpPr>
        <p:spPr>
          <a:xfrm>
            <a:off x="157805" y="5160342"/>
            <a:ext cx="12743375" cy="434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lvl1pPr>
          </a:lstStyle>
          <a:p>
            <a:pPr/>
            <a:r>
              <a:t>Den "Mittelwert" einer Wahrscheinlichkeitsverteilung nennt man Erwartungswert (µ). </a:t>
            </a:r>
          </a:p>
        </p:txBody>
      </p:sp>
      <p:sp>
        <p:nvSpPr>
          <p:cNvPr id="457" name="Beispiele:"/>
          <p:cNvSpPr txBox="1"/>
          <p:nvPr/>
        </p:nvSpPr>
        <p:spPr>
          <a:xfrm>
            <a:off x="774743" y="7443271"/>
            <a:ext cx="1112860" cy="4348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R="127000" defTabSz="1300480">
              <a:spcBef>
                <a:spcPts val="1000"/>
              </a:spcBef>
              <a:defRPr sz="2000">
                <a:solidFill>
                  <a:srgbClr val="000000"/>
                </a:solidFill>
                <a:latin typeface="Roboto Condensed Regular"/>
                <a:ea typeface="Roboto Condensed Regular"/>
                <a:cs typeface="Roboto Condensed Regular"/>
                <a:sym typeface="Roboto Condensed Regular"/>
              </a:defRPr>
            </a:lvl1pPr>
          </a:lstStyle>
          <a:p>
            <a:pPr/>
            <a:r>
              <a:t>Beispiele:</a:t>
            </a:r>
          </a:p>
        </p:txBody>
      </p:sp>
      <p:sp>
        <p:nvSpPr>
          <p:cNvPr id="458" name="MW"/>
          <p:cNvSpPr txBox="1"/>
          <p:nvPr/>
        </p:nvSpPr>
        <p:spPr>
          <a:xfrm>
            <a:off x="5099458" y="8533841"/>
            <a:ext cx="413542" cy="302864"/>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buClrTx/>
              <a:buFontTx/>
              <a:defRPr sz="1200">
                <a:solidFill>
                  <a:srgbClr val="000000"/>
                </a:solidFill>
                <a:latin typeface="Arial"/>
                <a:ea typeface="Arial"/>
                <a:cs typeface="Arial"/>
                <a:sym typeface="Arial"/>
              </a:defRPr>
            </a:lvl1pPr>
          </a:lstStyle>
          <a:p>
            <a:pPr/>
            <a:r>
              <a:t>MW</a:t>
            </a:r>
          </a:p>
        </p:txBody>
      </p:sp>
      <p:sp>
        <p:nvSpPr>
          <p:cNvPr id="45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2" name="Hundert Studentis der Größe nach sortiert"/>
          <p:cNvSpPr txBox="1"/>
          <p:nvPr>
            <p:ph type="body" sz="quarter" idx="1"/>
          </p:nvPr>
        </p:nvSpPr>
        <p:spPr>
          <a:xfrm>
            <a:off x="-4087" y="-18728"/>
            <a:ext cx="13012975" cy="1413937"/>
          </a:xfrm>
          <a:prstGeom prst="rect">
            <a:avLst/>
          </a:prstGeom>
        </p:spPr>
        <p:txBody>
          <a:bodyPr/>
          <a:lstStyle/>
          <a:p>
            <a:pPr/>
            <a:r>
              <a:t>Hundert Studentis der Größe nach sortiert</a:t>
            </a:r>
          </a:p>
        </p:txBody>
      </p:sp>
      <p:sp>
        <p:nvSpPr>
          <p:cNvPr id="463" name="Ein kauziger Statistik-Prof läuft die Reihe ab, er ruf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indent="0"/>
            <a:r>
              <a:t>Ein kauziger Statistik-Prof läuft die Reihe ab, er ruft:</a:t>
            </a:r>
          </a:p>
          <a:p>
            <a:pPr marL="317500" indent="-317500">
              <a:buClr>
                <a:schemeClr val="accent5">
                  <a:lumOff val="-7647"/>
                </a:schemeClr>
              </a:buClr>
              <a:buSzPct val="200000"/>
              <a:buFontTx/>
              <a:buChar char="‣"/>
            </a:pPr>
            <a:r>
              <a:t>„1. Quartil!“ bei Person 25, (25% kleiner, Größe 1.65m)</a:t>
            </a:r>
          </a:p>
          <a:p>
            <a:pPr marL="317500" indent="-317500">
              <a:buClr>
                <a:schemeClr val="accent5">
                  <a:lumOff val="-7647"/>
                </a:schemeClr>
              </a:buClr>
              <a:buSzPct val="200000"/>
              <a:buFontTx/>
              <a:buChar char="‣"/>
            </a:pPr>
            <a:r>
              <a:t>„2. Quartil!“ bei Person 50, (50% kleiner, Größe 1.65m)</a:t>
            </a:r>
          </a:p>
          <a:p>
            <a:pPr marL="317500" indent="-317500">
              <a:buClr>
                <a:schemeClr val="accent5">
                  <a:lumOff val="-7647"/>
                </a:schemeClr>
              </a:buClr>
              <a:buSzPct val="200000"/>
              <a:buFontTx/>
              <a:buChar char="‣"/>
            </a:pPr>
            <a:r>
              <a:t>„1. Quartil!“ bei Person 25, (25% kleiner, Größe 1.65m)</a:t>
            </a:r>
          </a:p>
          <a:p>
            <a:pPr marL="317500" indent="-317500">
              <a:buClr>
                <a:schemeClr val="accent5">
                  <a:lumOff val="-7647"/>
                </a:schemeClr>
              </a:buClr>
              <a:buSzPct val="200000"/>
              <a:buFontTx/>
              <a:buChar char="‣"/>
            </a:pPr>
            <a:r>
              <a:t>„1. Quartil!“ bei Person 25, (25% kleiner, Größe 1.65m)</a:t>
            </a:r>
            <a:br/>
          </a:p>
          <a:p>
            <a:pPr marL="317500" indent="-317500">
              <a:buClr>
                <a:schemeClr val="accent5">
                  <a:lumOff val="-7647"/>
                </a:schemeClr>
              </a:buClr>
              <a:buSzPct val="200000"/>
              <a:buFontTx/>
              <a:buChar char="‣"/>
            </a:pPr>
            <a:r>
              <a:t>Das 1. Quartil kennzeichnet denjenigen Wert der Körpergröße der Studentis, für den gilt, dass ein Viertel der Studentis kleiner (und drei Viertel größer sind).</a:t>
            </a:r>
          </a:p>
          <a:p>
            <a:pPr marL="317500" indent="-317500">
              <a:buClr>
                <a:schemeClr val="accent5">
                  <a:lumOff val="-7647"/>
                </a:schemeClr>
              </a:buClr>
              <a:buSzPct val="200000"/>
              <a:buFontTx/>
              <a:buChar char="‣"/>
            </a:pPr>
          </a:p>
          <a:p>
            <a:pPr marL="317500" indent="-317500">
              <a:buClr>
                <a:schemeClr val="accent5">
                  <a:lumOff val="-7647"/>
                </a:schemeClr>
              </a:buClr>
              <a:buSzPct val="200000"/>
              <a:buFontTx/>
              <a:buChar char="‣"/>
            </a:pPr>
            <a:r>
              <a:t>Ein Quartil … </a:t>
            </a:r>
          </a:p>
          <a:p>
            <a:pPr lvl="1" marL="581526" indent="-200526">
              <a:buClr>
                <a:schemeClr val="accent5">
                  <a:lumOff val="-7647"/>
                </a:schemeClr>
              </a:buClr>
              <a:buSzPct val="150000"/>
              <a:buFontTx/>
              <a:buChar char="‣"/>
            </a:pPr>
            <a:r>
              <a:t>ist eine bestimmte Art von Quantil</a:t>
            </a:r>
          </a:p>
          <a:p>
            <a:pPr lvl="1" marL="581526" indent="-200526">
              <a:buClr>
                <a:schemeClr val="accent5">
                  <a:lumOff val="-7647"/>
                </a:schemeClr>
              </a:buClr>
              <a:buSzPct val="150000"/>
              <a:buFontTx/>
              <a:buChar char="‣"/>
            </a:pPr>
            <a:r>
              <a:t>verallgemeinert den Median, da der Median dem 2. Quartil entspricht</a:t>
            </a:r>
          </a:p>
          <a:p>
            <a:pPr lvl="1" marL="581526" indent="-200526">
              <a:buClr>
                <a:schemeClr val="accent5">
                  <a:lumOff val="-7647"/>
                </a:schemeClr>
              </a:buClr>
              <a:buSzPct val="150000"/>
              <a:buFontTx/>
              <a:buChar char="‣"/>
            </a:pPr>
            <a:r>
              <a:t>entspricht dem 25. Perzentil </a:t>
            </a:r>
          </a:p>
        </p:txBody>
      </p:sp>
      <p:sp>
        <p:nvSpPr>
          <p:cNvPr id="464" name="Quelle: Sauer, 2019, S. 106"/>
          <p:cNvSpPr txBox="1"/>
          <p:nvPr/>
        </p:nvSpPr>
        <p:spPr>
          <a:xfrm>
            <a:off x="2272493" y="8128862"/>
            <a:ext cx="2531550" cy="396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a:latin typeface="Roboto Condensed Regular"/>
                <a:ea typeface="Roboto Condensed Regular"/>
                <a:cs typeface="Roboto Condensed Regular"/>
                <a:sym typeface="Roboto Condensed Regular"/>
              </a:defRPr>
            </a:lvl1pPr>
          </a:lstStyle>
          <a:p>
            <a:pPr/>
            <a:r>
              <a:t>Quelle: Sauer, 2019, S. 106</a:t>
            </a:r>
          </a:p>
        </p:txBody>
      </p:sp>
      <p:sp>
        <p:nvSpPr>
          <p:cNvPr id="465" name="Etwa hundert Studentis stellen sich der Größe nach sortiert auf."/>
          <p:cNvSpPr txBox="1"/>
          <p:nvPr/>
        </p:nvSpPr>
        <p:spPr>
          <a:xfrm>
            <a:off x="1389691" y="2693229"/>
            <a:ext cx="4072731" cy="7396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marR="127000" indent="127000" algn="ctr" defTabSz="1300480">
              <a:spcBef>
                <a:spcPts val="1000"/>
              </a:spcBef>
              <a:defRPr sz="2000">
                <a:solidFill>
                  <a:srgbClr val="000000"/>
                </a:solidFill>
                <a:latin typeface="Roboto Condensed Regular"/>
                <a:ea typeface="Roboto Condensed Regular"/>
                <a:cs typeface="Roboto Condensed Regular"/>
                <a:sym typeface="Roboto Condensed Regular"/>
              </a:defRPr>
            </a:lvl1pPr>
          </a:lstStyle>
          <a:p>
            <a:pPr/>
            <a:r>
              <a:t>Etwa hundert Studentis stellen sich der Größe nach sortiert auf.</a:t>
            </a:r>
          </a:p>
        </p:txBody>
      </p:sp>
      <p:pic>
        <p:nvPicPr>
          <p:cNvPr id="466" name="Bild" descr="Bild"/>
          <p:cNvPicPr>
            <a:picLocks noChangeAspect="1"/>
          </p:cNvPicPr>
          <p:nvPr/>
        </p:nvPicPr>
        <p:blipFill>
          <a:blip r:embed="rId2">
            <a:extLst/>
          </a:blip>
          <a:stretch>
            <a:fillRect/>
          </a:stretch>
        </p:blipFill>
        <p:spPr>
          <a:xfrm>
            <a:off x="439757" y="3866238"/>
            <a:ext cx="5755247" cy="4128764"/>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9" name="Quantile"/>
          <p:cNvSpPr txBox="1"/>
          <p:nvPr>
            <p:ph type="body" sz="quarter" idx="1"/>
          </p:nvPr>
        </p:nvSpPr>
        <p:spPr>
          <a:xfrm>
            <a:off x="-4087" y="-18728"/>
            <a:ext cx="13012975" cy="1413937"/>
          </a:xfrm>
          <a:prstGeom prst="rect">
            <a:avLst/>
          </a:prstGeom>
        </p:spPr>
        <p:txBody>
          <a:bodyPr/>
          <a:lstStyle/>
          <a:p>
            <a:pPr/>
            <a:r>
              <a:t>Quantile</a:t>
            </a:r>
          </a:p>
        </p:txBody>
      </p:sp>
      <p:sp>
        <p:nvSpPr>
          <p:cNvPr id="470" name="Quantile sind Grenzwerte, die eine Verteilung in Bereiche gleich großer Anteile (oder Wahrscheinlichkeit) schneide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Quantile sind Grenzwerte, die eine Verteilung in Bereiche gleich großer Anteile (oder Wahrscheinlichkeit) schneiden.</a:t>
            </a:r>
          </a:p>
          <a:p>
            <a:pPr marL="317500" indent="-317500">
              <a:buClr>
                <a:schemeClr val="accent5">
                  <a:lumOff val="-7647"/>
                </a:schemeClr>
              </a:buClr>
              <a:buSzPct val="200000"/>
              <a:buFontTx/>
              <a:buChar char="‣"/>
            </a:pPr>
            <a:r>
              <a:t>Gängige Quantile sind</a:t>
            </a:r>
          </a:p>
          <a:p>
            <a:pPr lvl="1" marL="581526" indent="-200526">
              <a:buClr>
                <a:schemeClr val="accent5">
                  <a:lumOff val="-7647"/>
                </a:schemeClr>
              </a:buClr>
              <a:buSzPct val="150000"/>
              <a:buFontTx/>
              <a:buChar char="‣"/>
            </a:pPr>
            <a:r>
              <a:t>Quartile (Viertel)</a:t>
            </a:r>
          </a:p>
          <a:p>
            <a:pPr lvl="1" marL="581526" indent="-200526">
              <a:buClr>
                <a:schemeClr val="accent5">
                  <a:lumOff val="-7647"/>
                </a:schemeClr>
              </a:buClr>
              <a:buSzPct val="150000"/>
              <a:buFontTx/>
              <a:buChar char="‣"/>
            </a:pPr>
            <a:r>
              <a:t>Quantile (Fünftel)</a:t>
            </a:r>
          </a:p>
          <a:p>
            <a:pPr lvl="1" marL="581526" indent="-200526">
              <a:buClr>
                <a:schemeClr val="accent5">
                  <a:lumOff val="-7647"/>
                </a:schemeClr>
              </a:buClr>
              <a:buSzPct val="150000"/>
              <a:buFontTx/>
              <a:buChar char="‣"/>
            </a:pPr>
            <a:r>
              <a:t>Dezile (Zehntel)</a:t>
            </a:r>
          </a:p>
          <a:p>
            <a:pPr lvl="1" marL="581526" indent="-200526">
              <a:buClr>
                <a:schemeClr val="accent5">
                  <a:lumOff val="-7647"/>
                </a:schemeClr>
              </a:buClr>
              <a:buSzPct val="150000"/>
              <a:buFontTx/>
              <a:buChar char="‣"/>
            </a:pPr>
            <a:r>
              <a:t>Perzentile (Hundertstel)</a:t>
            </a:r>
          </a:p>
          <a:p>
            <a:pPr marL="317500" indent="-317500">
              <a:buClr>
                <a:schemeClr val="accent5">
                  <a:lumOff val="-7647"/>
                </a:schemeClr>
              </a:buClr>
              <a:buSzPct val="200000"/>
              <a:buFontTx/>
              <a:buChar char="‣"/>
            </a:pPr>
            <a:r>
              <a:t>Ein Quantil ist also ein Oberbegriff für die Aufteilung einer Verteilung in eine bestimmte Anzahl an Bereichen gleicher Größe.</a:t>
            </a:r>
          </a:p>
          <a:p>
            <a:pPr marL="317500" indent="-317500">
              <a:buClr>
                <a:schemeClr val="accent5">
                  <a:lumOff val="-7647"/>
                </a:schemeClr>
              </a:buClr>
              <a:buSzPct val="200000"/>
              <a:buFontTx/>
              <a:buChar char="‣"/>
            </a:pPr>
            <a:r>
              <a:t>Allgemein ist das p-Quantil definiert, als der Wert, für den gilt, dass er von p Prozent der Beobachtungen (oder, synonym, mit p Prozent Wahrscheinlichkeit) nicht überschritten wird.</a:t>
            </a:r>
          </a:p>
          <a:p>
            <a:pPr marL="317500" indent="-317500">
              <a:buClr>
                <a:schemeClr val="accent5">
                  <a:lumOff val="-7647"/>
                </a:schemeClr>
              </a:buClr>
              <a:buSzPct val="200000"/>
              <a:buFontTx/>
              <a:buChar char="‣"/>
            </a:pPr>
            <a:r>
              <a:t>Die Quantilsfunktion q(p) gibt für eine gegebene Wahrscheinlichkeit p aus, welcher Wert q mit dieser Wahrscheinlichkeit nicht überschritten wird.</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2"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3" name="Der Interquartilsabstand als Maß für die Streuung"/>
          <p:cNvSpPr txBox="1"/>
          <p:nvPr>
            <p:ph type="body" sz="quarter" idx="1"/>
          </p:nvPr>
        </p:nvSpPr>
        <p:spPr>
          <a:xfrm>
            <a:off x="-4087" y="-18728"/>
            <a:ext cx="13012975" cy="1413937"/>
          </a:xfrm>
          <a:prstGeom prst="rect">
            <a:avLst/>
          </a:prstGeom>
        </p:spPr>
        <p:txBody>
          <a:bodyPr/>
          <a:lstStyle/>
          <a:p>
            <a:pPr/>
            <a:r>
              <a:t>Der Interquartilsabstand als Maß für die Streuung</a:t>
            </a:r>
          </a:p>
        </p:txBody>
      </p:sp>
      <p:sp>
        <p:nvSpPr>
          <p:cNvPr id="474" name="Betrachen wir zwei Länder, Equalizia und Extremistan. Im Bild sehen wir je 10 Menschen für jedes der zwei Länder.…"/>
          <p:cNvSpPr txBox="1"/>
          <p:nvPr>
            <p:ph type="body" idx="21"/>
          </p:nvPr>
        </p:nvSpPr>
        <p:spPr>
          <a:xfrm>
            <a:off x="279551" y="1905000"/>
            <a:ext cx="7553377" cy="7018064"/>
          </a:xfrm>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Betrachen wir zwei Länder, Equalizia und Extremistan. Im Bild sehen wir je 10 Menschen für jedes der zwei Länder.</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Das mittlere Einkommen scheint ähnlich zu sein.</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Streuung ist aber sehr unterschiedlich: In Equalizia verdienen die Menschen alle etwas gleich viel (kleine Streuung); in Extremistan geht die Schere zwischen arm und reich stark auf (große Streuung).</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grün gestrichelten Linien im Bild zeigen jeweils das untere und das obere Viertel (1. bzw. 3. Quartil). </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In Equalizia verdient das untere Viertel also höchstens ca. 40 Geldeinheiten; in Extremistan nur ca. 23 GE. Dafür ist das obere Viertel in Extremistan sehr reich; in Equalizia ist das obere Viertel hingen vergleichsweise nah am unteren Viertel.</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Diese Differenz Q3-Q1 bezeichnet man als Interquartilsabstand (engl. inter quartile range; IQR); der IQR ist ein Maß für die Streuung.</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Beachten Sie, dass die Extremwerte (die reichsten und ärmsten Menschen) keinen Einfluss auf die Berechnung des IRQ haben! Daher bezeichnet man den IQR als "robust".</a:t>
            </a:r>
          </a:p>
        </p:txBody>
      </p:sp>
      <p:pic>
        <p:nvPicPr>
          <p:cNvPr id="475" name="Bild" descr="Bild"/>
          <p:cNvPicPr>
            <a:picLocks noChangeAspect="1"/>
          </p:cNvPicPr>
          <p:nvPr/>
        </p:nvPicPr>
        <p:blipFill>
          <a:blip r:embed="rId3">
            <a:extLst/>
          </a:blip>
          <a:stretch>
            <a:fillRect/>
          </a:stretch>
        </p:blipFill>
        <p:spPr>
          <a:xfrm>
            <a:off x="9200953" y="1381758"/>
            <a:ext cx="3650322" cy="7300641"/>
          </a:xfrm>
          <a:prstGeom prst="rect">
            <a:avLst/>
          </a:prstGeom>
          <a:ln w="12700">
            <a:miter lim="400000"/>
          </a:ln>
        </p:spPr>
      </p:pic>
      <p:sp>
        <p:nvSpPr>
          <p:cNvPr id="476" name="Wo möchten Sie lieber leben?"/>
          <p:cNvSpPr txBox="1"/>
          <p:nvPr/>
        </p:nvSpPr>
        <p:spPr>
          <a:xfrm>
            <a:off x="9819764" y="8574772"/>
            <a:ext cx="2850029" cy="3713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spcBef>
                <a:spcPts val="800"/>
              </a:spcBef>
              <a:defRPr sz="1600">
                <a:solidFill>
                  <a:srgbClr val="000000"/>
                </a:solidFill>
                <a:latin typeface="+mn-lt"/>
                <a:ea typeface="+mn-ea"/>
                <a:cs typeface="+mn-cs"/>
                <a:sym typeface="Helvetica"/>
              </a:defRPr>
            </a:lvl1pPr>
          </a:lstStyle>
          <a:p>
            <a:pPr/>
            <a:r>
              <a:t>Wo möchten Sie lieber leben?</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0"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1" name="Dezile der deutschen Vermögensverteilung"/>
          <p:cNvSpPr txBox="1"/>
          <p:nvPr>
            <p:ph type="body" sz="quarter" idx="1"/>
          </p:nvPr>
        </p:nvSpPr>
        <p:spPr>
          <a:xfrm>
            <a:off x="-4087" y="-18728"/>
            <a:ext cx="13012975" cy="1413937"/>
          </a:xfrm>
          <a:prstGeom prst="rect">
            <a:avLst/>
          </a:prstGeom>
        </p:spPr>
        <p:txBody>
          <a:bodyPr/>
          <a:lstStyle/>
          <a:p>
            <a:pPr/>
            <a:r>
              <a:t>Dezile der deutschen Vermögensverteilung</a:t>
            </a:r>
          </a:p>
        </p:txBody>
      </p:sp>
      <p:pic>
        <p:nvPicPr>
          <p:cNvPr id="482" name="Bild" descr="Bild"/>
          <p:cNvPicPr>
            <a:picLocks noChangeAspect="1"/>
          </p:cNvPicPr>
          <p:nvPr/>
        </p:nvPicPr>
        <p:blipFill>
          <a:blip r:embed="rId2">
            <a:extLst/>
          </a:blip>
          <a:stretch>
            <a:fillRect/>
          </a:stretch>
        </p:blipFill>
        <p:spPr>
          <a:xfrm>
            <a:off x="1269317" y="1585011"/>
            <a:ext cx="9732521" cy="7367823"/>
          </a:xfrm>
          <a:prstGeom prst="rect">
            <a:avLst/>
          </a:prstGeom>
          <a:ln w="12700">
            <a:miter lim="400000"/>
          </a:ln>
        </p:spPr>
      </p:pic>
      <p:sp>
        <p:nvSpPr>
          <p:cNvPr id="483" name="Quelle: SOEP zitiert nach Wikipedia"/>
          <p:cNvSpPr txBox="1"/>
          <p:nvPr/>
        </p:nvSpPr>
        <p:spPr>
          <a:xfrm>
            <a:off x="1512223" y="8876006"/>
            <a:ext cx="3355649" cy="396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u="sng">
                <a:solidFill>
                  <a:srgbClr val="0000FF"/>
                </a:solidFill>
                <a:uFill>
                  <a:solidFill>
                    <a:srgbClr val="0000FF"/>
                  </a:solidFill>
                </a:uFill>
                <a:latin typeface="Roboto Condensed Regular"/>
                <a:ea typeface="Roboto Condensed Regular"/>
                <a:cs typeface="Roboto Condensed Regular"/>
                <a:sym typeface="Roboto Condensed Regular"/>
                <a:hlinkClick r:id="rId3" invalidUrl="" action="" tgtFrame="" tooltip="" history="1" highlightClick="0" endSnd="0"/>
              </a:defRPr>
            </a:lvl1pPr>
          </a:lstStyle>
          <a:p>
            <a:pPr>
              <a:defRPr>
                <a:solidFill>
                  <a:srgbClr val="0070C0"/>
                </a:solidFill>
                <a:uFill>
                  <a:solidFill>
                    <a:srgbClr val="0070C0"/>
                  </a:solidFill>
                </a:uFill>
              </a:defRPr>
            </a:pPr>
            <a:r>
              <a:rPr>
                <a:solidFill>
                  <a:srgbClr val="0000FF"/>
                </a:solidFill>
                <a:uFill>
                  <a:solidFill>
                    <a:srgbClr val="0000FF"/>
                  </a:solidFill>
                </a:uFill>
                <a:hlinkClick r:id="rId3" invalidUrl="" action="" tgtFrame="" tooltip="" history="1" highlightClick="0" endSnd="0"/>
              </a:rPr>
              <a:t>Quelle: SOEP zitiert nach Wikipedia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9" name="Die deskriptive Statistik ist da, das Leben zu vereinfachen"/>
          <p:cNvSpPr txBox="1"/>
          <p:nvPr>
            <p:ph type="body" sz="quarter" idx="1"/>
          </p:nvPr>
        </p:nvSpPr>
        <p:spPr>
          <a:xfrm>
            <a:off x="-4087" y="-18728"/>
            <a:ext cx="13012975" cy="1413937"/>
          </a:xfrm>
          <a:prstGeom prst="rect">
            <a:avLst/>
          </a:prstGeom>
        </p:spPr>
        <p:txBody>
          <a:bodyPr/>
          <a:lstStyle>
            <a:lvl1pPr marR="115570" indent="231140" defTabSz="1183436">
              <a:defRPr sz="5600"/>
            </a:lvl1pPr>
          </a:lstStyle>
          <a:p>
            <a:pPr/>
            <a:r>
              <a:t>Die deskriptive Statistik ist da, das Leben zu vereinfachen</a:t>
            </a:r>
          </a:p>
        </p:txBody>
      </p:sp>
      <p:sp>
        <p:nvSpPr>
          <p:cNvPr id="260" name="[1] 16.99 10.34 21.01 23.68 24.59 25.29  8.77 26.88 15.04 14.78 10.27 35.26 15.42 18.43 14.83  [16] 21.58 10.33 16.29 16.97 20.65 17.92 20.29 15.77 39.42 19.82 17.81 13.37 12.69 21.70 19.65  [31]  9.55 18.35 15.06 20.69 17.78 24.06 16.31 16.93 18.69 31.2"/>
          <p:cNvSpPr/>
          <p:nvPr/>
        </p:nvSpPr>
        <p:spPr>
          <a:xfrm>
            <a:off x="871400" y="4305613"/>
            <a:ext cx="7024866" cy="2822447"/>
          </a:xfrm>
          <a:prstGeom prst="rect">
            <a:avLst/>
          </a:prstGeom>
          <a:ln w="25400">
            <a:solidFill>
              <a:srgbClr val="0066A2"/>
            </a:solidFill>
            <a:miter lim="400000"/>
          </a:ln>
          <a:extLst>
            <a:ext uri="{C572A759-6A51-4108-AA02-DFA0A04FC94B}">
              <ma14:wrappingTextBoxFlag xmlns:ma14="http://schemas.microsoft.com/office/mac/drawingml/2011/main" val="1"/>
            </a:ext>
          </a:extLst>
        </p:spPr>
        <p:txBody>
          <a:bodyPr lIns="65022" tIns="65022" rIns="65022" bIns="65022">
            <a:spAutoFit/>
          </a:bodyPr>
          <a:lstStyle>
            <a:lvl1pPr>
              <a:spcBef>
                <a:spcPts val="1200"/>
              </a:spcBef>
              <a:defRPr sz="1200">
                <a:latin typeface="Roboto Condensed Regular"/>
                <a:ea typeface="Roboto Condensed Regular"/>
                <a:cs typeface="Roboto Condensed Regular"/>
                <a:sym typeface="Roboto Condensed Regular"/>
              </a:defRPr>
            </a:lvl1pPr>
          </a:lstStyle>
          <a:p>
            <a:pPr/>
            <a:r>
              <a:t>[1] 16.99 10.34 21.01 23.68 24.59 25.29  8.77 26.88 15.04 14.78 10.27 35.26 15.42 18.43 14.83  [16] 21.58 10.33 16.29 16.97 20.65 17.92 20.29 15.77 39.42 19.82 17.81 13.37 12.69 21.70 19.65  [31]  9.55 18.35 15.06 20.69 17.78 24.06 16.31 16.93 18.69 31.27 16.04 17.46 13.94  9.68 30.40  [46] 18.29 22.23 32.40 28.55 18.04 12.54 10.29 34.81  9.94 25.56 19.49 38.01 26.41 11.24 48.27  [61] 20.29 13.81 11.02 18.29 17.59 20.08 16.45  3.07 20.23 15.01 12.02 17.07 26.86 25.28 14.73  [76] 10.51 17.92 27.20 22.76 17.29 19.44 16.66 10.07 32.68 15.98 34.83 13.03 18.28 24.71 21.16  [91] 28.97 22.49  5.75 16.32 22.75 40.17 27.28 12.03 21.01 12.46 11.35 15.38 44.30 22.42 20.92 [106] 15.36 20.49 25.21 18.24 14.31 14.00  7.25 38.07 23.95 25.71 17.31 29.93 10.65 12.43 24.08 [121] 11.69 13.42 14.26 15.95 12.48 29.80  8.52 14.52 11.38 22.82 19.08 20.27 11.17 12.26 18.26 [136]  8.51 10.33 14.15 16.00 13.16 17.47 34.30 41.19 27.05 16.43  8.35 18.64 11.87  9.78  7.51 [151] 14.07 13.13 17.26 24.55 19.77 29.85 48.17 25.00 13.39 16.49 21.50 12.66 16.21 13.81 17.51 [166] 24.52 20.76 31.71 10.59 10.63 50.81 15.81  7.25 31.85 16.82 32.90 17.89 14.48  9.60 34.63 [181] 34.65 23.33 45.35 23.17 40.55 20.69 20.90 30.46 18.15 23.10 15.69 19.81 28.44 15.48 16.58 [196]  7.56 10.34 43.11 13.00 13.51 18.71 12.74 13.00 16.40 20.53 16.47 26.59 38.73 24.27 12.76 [211] 30.06 25.89 48.33 13.27 28.17 12.90 28.15 11.59  7.74 30.14 12.16 13.42  8.58 15.98 13.42 [226] 16.27 10.09 20.45 13.28 22.12 24.01 15.69 11.61 10.77 15.53 10.07 12.60 32.83 35.83 29.03 [241] 27.18 22.67 17.82 18.78</a:t>
            </a:r>
          </a:p>
        </p:txBody>
      </p:sp>
      <p:sp>
        <p:nvSpPr>
          <p:cNvPr id="261" name="Vorbereitungszeit für die Klausur pro Student"/>
          <p:cNvSpPr/>
          <p:nvPr/>
        </p:nvSpPr>
        <p:spPr>
          <a:xfrm>
            <a:off x="868294" y="3704702"/>
            <a:ext cx="7027969" cy="511047"/>
          </a:xfrm>
          <a:prstGeom prst="rect">
            <a:avLst/>
          </a:prstGeom>
          <a:ln w="25400">
            <a:solidFill>
              <a:srgbClr val="0066A2"/>
            </a:solidFill>
            <a:miter lim="400000"/>
          </a:ln>
          <a:extLst>
            <a:ext uri="{C572A759-6A51-4108-AA02-DFA0A04FC94B}">
              <ma14:wrappingTextBoxFlag xmlns:ma14="http://schemas.microsoft.com/office/mac/drawingml/2011/main" val="1"/>
            </a:ext>
          </a:extLst>
        </p:spPr>
        <p:txBody>
          <a:bodyPr lIns="65022" tIns="65022" rIns="65022" bIns="65022" anchor="ctr">
            <a:spAutoFit/>
          </a:bodyPr>
          <a:lstStyle>
            <a:lvl1pPr algn="ctr">
              <a:defRPr sz="2400">
                <a:latin typeface="Roboto Condensed Regular"/>
                <a:ea typeface="Roboto Condensed Regular"/>
                <a:cs typeface="Roboto Condensed Regular"/>
                <a:sym typeface="Roboto Condensed Regular"/>
              </a:defRPr>
            </a:lvl1pPr>
          </a:lstStyle>
          <a:p>
            <a:pPr/>
            <a:r>
              <a:t>Vorbereitungszeit für die Klausur pro Student</a:t>
            </a:r>
          </a:p>
        </p:txBody>
      </p:sp>
      <p:sp>
        <p:nvSpPr>
          <p:cNvPr id="262" name="… hört sich erstmal unglaubwürdig an 🤓"/>
          <p:cNvSpPr txBox="1"/>
          <p:nvPr/>
        </p:nvSpPr>
        <p:spPr>
          <a:xfrm>
            <a:off x="349150" y="1955078"/>
            <a:ext cx="5481732" cy="561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marL="342900" indent="-342900" algn="r">
              <a:spcBef>
                <a:spcPts val="800"/>
              </a:spcBef>
              <a:defRPr sz="2600">
                <a:solidFill>
                  <a:srgbClr val="000000"/>
                </a:solidFill>
                <a:latin typeface="Roboto Condensed Regular"/>
                <a:ea typeface="Roboto Condensed Regular"/>
                <a:cs typeface="Roboto Condensed Regular"/>
                <a:sym typeface="Roboto Condensed Regular"/>
              </a:defRPr>
            </a:lvl1pPr>
          </a:lstStyle>
          <a:p>
            <a:pPr/>
            <a:r>
              <a:t>… hört sich erstmal unglaubwürdig an 🤓 </a:t>
            </a:r>
          </a:p>
        </p:txBody>
      </p:sp>
      <p:grpSp>
        <p:nvGrpSpPr>
          <p:cNvPr id="267" name="Gruppieren"/>
          <p:cNvGrpSpPr/>
          <p:nvPr/>
        </p:nvGrpSpPr>
        <p:grpSpPr>
          <a:xfrm>
            <a:off x="8607349" y="3752526"/>
            <a:ext cx="3928630" cy="4533079"/>
            <a:chOff x="0" y="0"/>
            <a:chExt cx="3928628" cy="4533078"/>
          </a:xfrm>
        </p:grpSpPr>
        <p:sp>
          <p:nvSpPr>
            <p:cNvPr id="263" name="Prof. Dr. I. Ch. Weiß-Ois"/>
            <p:cNvSpPr txBox="1"/>
            <p:nvPr/>
          </p:nvSpPr>
          <p:spPr>
            <a:xfrm>
              <a:off x="847997" y="4136332"/>
              <a:ext cx="2257185" cy="3967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2" tIns="65022" rIns="65022" bIns="65022" numCol="1" anchor="t">
              <a:spAutoFit/>
            </a:bodyPr>
            <a:lstStyle>
              <a:lvl1pPr>
                <a:defRPr>
                  <a:latin typeface="Roboto Condensed Regular"/>
                  <a:ea typeface="Roboto Condensed Regular"/>
                  <a:cs typeface="Roboto Condensed Regular"/>
                  <a:sym typeface="Roboto Condensed Regular"/>
                </a:defRPr>
              </a:lvl1pPr>
            </a:lstStyle>
            <a:p>
              <a:pPr/>
              <a:r>
                <a:t>Prof. Dr. I. Ch. Weiß-Ois</a:t>
              </a:r>
            </a:p>
          </p:txBody>
        </p:sp>
        <p:grpSp>
          <p:nvGrpSpPr>
            <p:cNvPr id="266" name="Gruppieren"/>
            <p:cNvGrpSpPr/>
            <p:nvPr/>
          </p:nvGrpSpPr>
          <p:grpSpPr>
            <a:xfrm>
              <a:off x="-1" y="0"/>
              <a:ext cx="3928630" cy="3928627"/>
              <a:chOff x="0" y="0"/>
              <a:chExt cx="3928628" cy="3928626"/>
            </a:xfrm>
          </p:grpSpPr>
          <p:pic>
            <p:nvPicPr>
              <p:cNvPr id="264" name="Bild" descr="Bild"/>
              <p:cNvPicPr>
                <a:picLocks noChangeAspect="1"/>
              </p:cNvPicPr>
              <p:nvPr/>
            </p:nvPicPr>
            <p:blipFill>
              <a:blip r:embed="rId2">
                <a:extLst/>
              </a:blip>
              <a:stretch>
                <a:fillRect/>
              </a:stretch>
            </p:blipFill>
            <p:spPr>
              <a:xfrm>
                <a:off x="-1" y="-1"/>
                <a:ext cx="3928630" cy="3928628"/>
              </a:xfrm>
              <a:prstGeom prst="rect">
                <a:avLst/>
              </a:prstGeom>
              <a:ln w="12700" cap="flat">
                <a:noFill/>
                <a:miter lim="400000"/>
              </a:ln>
              <a:effectLst/>
            </p:spPr>
          </p:pic>
          <p:sp>
            <p:nvSpPr>
              <p:cNvPr id="265" name="Quelle"/>
              <p:cNvSpPr txBox="1"/>
              <p:nvPr/>
            </p:nvSpPr>
            <p:spPr>
              <a:xfrm>
                <a:off x="3009135" y="3463671"/>
                <a:ext cx="709336" cy="3967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2" tIns="65022" rIns="65022" bIns="65022" numCol="1" anchor="t">
                <a:spAutoFit/>
              </a:bodyPr>
              <a:lstStyle>
                <a:lvl1pPr>
                  <a:defRPr u="sng">
                    <a:solidFill>
                      <a:srgbClr val="0000FF"/>
                    </a:solidFill>
                    <a:uFill>
                      <a:solidFill>
                        <a:srgbClr val="0000FF"/>
                      </a:solidFill>
                    </a:uFill>
                    <a:latin typeface="Roboto Condensed Regular"/>
                    <a:ea typeface="Roboto Condensed Regular"/>
                    <a:cs typeface="Roboto Condensed Regular"/>
                    <a:sym typeface="Roboto Condensed Regular"/>
                    <a:hlinkClick r:id="rId3" invalidUrl="" action="" tgtFrame="" tooltip="" history="1" highlightClick="0" endSnd="0"/>
                  </a:defRPr>
                </a:lvl1pPr>
              </a:lstStyle>
              <a:p>
                <a:pPr>
                  <a:defRPr>
                    <a:solidFill>
                      <a:srgbClr val="0070C0"/>
                    </a:solidFill>
                    <a:uFill>
                      <a:solidFill>
                        <a:srgbClr val="0070C0"/>
                      </a:solidFill>
                    </a:uFill>
                  </a:defRPr>
                </a:pPr>
                <a:r>
                  <a:rPr>
                    <a:solidFill>
                      <a:srgbClr val="0000FF"/>
                    </a:solidFill>
                    <a:uFill>
                      <a:solidFill>
                        <a:srgbClr val="0000FF"/>
                      </a:solidFill>
                    </a:uFill>
                    <a:hlinkClick r:id="rId3" invalidUrl="" action="" tgtFrame="" tooltip="" history="1" highlightClick="0" endSnd="0"/>
                  </a:rPr>
                  <a:t>Quelle</a:t>
                </a:r>
              </a:p>
            </p:txBody>
          </p:sp>
        </p:grpSp>
      </p:grpSp>
      <p:grpSp>
        <p:nvGrpSpPr>
          <p:cNvPr id="270" name="Puh, so viele Zahlen. Ich check nix!"/>
          <p:cNvGrpSpPr/>
          <p:nvPr/>
        </p:nvGrpSpPr>
        <p:grpSpPr>
          <a:xfrm>
            <a:off x="9400261" y="2014887"/>
            <a:ext cx="2367361" cy="1503364"/>
            <a:chOff x="0" y="0"/>
            <a:chExt cx="2367359" cy="1503362"/>
          </a:xfrm>
        </p:grpSpPr>
        <p:sp>
          <p:nvSpPr>
            <p:cNvPr id="268" name="Form"/>
            <p:cNvSpPr/>
            <p:nvPr/>
          </p:nvSpPr>
          <p:spPr>
            <a:xfrm>
              <a:off x="0" y="0"/>
              <a:ext cx="2367360" cy="1503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79" y="0"/>
                  </a:moveTo>
                  <a:cubicBezTo>
                    <a:pt x="259" y="0"/>
                    <a:pt x="0" y="408"/>
                    <a:pt x="0" y="912"/>
                  </a:cubicBezTo>
                  <a:lnTo>
                    <a:pt x="0" y="17335"/>
                  </a:lnTo>
                  <a:cubicBezTo>
                    <a:pt x="0" y="17839"/>
                    <a:pt x="259" y="18247"/>
                    <a:pt x="579" y="18247"/>
                  </a:cubicBezTo>
                  <a:lnTo>
                    <a:pt x="14702" y="18247"/>
                  </a:lnTo>
                  <a:lnTo>
                    <a:pt x="15861" y="21600"/>
                  </a:lnTo>
                  <a:lnTo>
                    <a:pt x="17019" y="18247"/>
                  </a:lnTo>
                  <a:lnTo>
                    <a:pt x="21021" y="18247"/>
                  </a:lnTo>
                  <a:cubicBezTo>
                    <a:pt x="21341" y="18247"/>
                    <a:pt x="21600" y="17839"/>
                    <a:pt x="21600" y="17335"/>
                  </a:cubicBezTo>
                  <a:lnTo>
                    <a:pt x="21600" y="912"/>
                  </a:lnTo>
                  <a:cubicBezTo>
                    <a:pt x="21600" y="408"/>
                    <a:pt x="21341" y="0"/>
                    <a:pt x="21021" y="0"/>
                  </a:cubicBezTo>
                  <a:lnTo>
                    <a:pt x="579" y="0"/>
                  </a:lnTo>
                  <a:close/>
                </a:path>
              </a:pathLst>
            </a:custGeom>
            <a:noFill/>
            <a:ln w="12700" cap="flat">
              <a:solidFill>
                <a:srgbClr val="0066A2"/>
              </a:solidFill>
              <a:prstDash val="solid"/>
              <a:miter lim="400000"/>
            </a:ln>
            <a:effectLst/>
          </p:spPr>
          <p:txBody>
            <a:bodyPr wrap="square" lIns="65022" tIns="65022" rIns="65022" bIns="65022" numCol="1" anchor="ctr">
              <a:noAutofit/>
            </a:bodyPr>
            <a:lstStyle/>
            <a:p>
              <a:pPr algn="ctr">
                <a:defRPr>
                  <a:latin typeface="Roboto Condensed Regular"/>
                  <a:ea typeface="Roboto Condensed Regular"/>
                  <a:cs typeface="Roboto Condensed Regular"/>
                  <a:sym typeface="Roboto Condensed Regular"/>
                </a:defRPr>
              </a:pPr>
            </a:p>
          </p:txBody>
        </p:sp>
        <p:sp>
          <p:nvSpPr>
            <p:cNvPr id="269" name="Puh, so viele Zahlen. Ich check nix!"/>
            <p:cNvSpPr txBox="1"/>
            <p:nvPr/>
          </p:nvSpPr>
          <p:spPr>
            <a:xfrm>
              <a:off x="6350" y="419958"/>
              <a:ext cx="2354660" cy="663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2" tIns="65022" rIns="65022" bIns="65022" numCol="1" anchor="ctr">
              <a:spAutoFit/>
            </a:bodyPr>
            <a:lstStyle>
              <a:lvl1pPr algn="ctr">
                <a:defRPr>
                  <a:latin typeface="Roboto Condensed Regular"/>
                  <a:ea typeface="Roboto Condensed Regular"/>
                  <a:cs typeface="Roboto Condensed Regular"/>
                  <a:sym typeface="Roboto Condensed Regular"/>
                </a:defRPr>
              </a:lvl1pPr>
            </a:lstStyle>
            <a:p>
              <a:pPr/>
              <a:r>
                <a:t>Puh, so viele Zahlen. Ich check nix!</a:t>
              </a:r>
            </a:p>
          </p:txBody>
        </p:sp>
      </p:gr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5"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6" name="Quantilfunktion vs. Verteilungsfunktion"/>
          <p:cNvSpPr txBox="1"/>
          <p:nvPr>
            <p:ph type="body" sz="quarter" idx="1"/>
          </p:nvPr>
        </p:nvSpPr>
        <p:spPr>
          <a:xfrm>
            <a:off x="-4087" y="-18728"/>
            <a:ext cx="13012975" cy="1413937"/>
          </a:xfrm>
          <a:prstGeom prst="rect">
            <a:avLst/>
          </a:prstGeom>
        </p:spPr>
        <p:txBody>
          <a:bodyPr/>
          <a:lstStyle/>
          <a:p>
            <a:pPr/>
            <a:r>
              <a:t>Quantilfunktion vs. Verteilungsfunktion</a:t>
            </a:r>
          </a:p>
        </p:txBody>
      </p:sp>
      <p:pic>
        <p:nvPicPr>
          <p:cNvPr id="487" name="Bild" descr="Bild"/>
          <p:cNvPicPr>
            <a:picLocks noChangeAspect="1"/>
          </p:cNvPicPr>
          <p:nvPr/>
        </p:nvPicPr>
        <p:blipFill>
          <a:blip r:embed="rId2">
            <a:extLst/>
          </a:blip>
          <a:stretch>
            <a:fillRect/>
          </a:stretch>
        </p:blipFill>
        <p:spPr>
          <a:xfrm>
            <a:off x="-9728" y="3325505"/>
            <a:ext cx="13024257" cy="1424921"/>
          </a:xfrm>
          <a:prstGeom prst="rect">
            <a:avLst/>
          </a:prstGeom>
          <a:ln w="12700">
            <a:miter lim="400000"/>
          </a:ln>
        </p:spPr>
      </p:pic>
      <p:pic>
        <p:nvPicPr>
          <p:cNvPr id="488" name="q-fun.png" descr="q-fun.png"/>
          <p:cNvPicPr>
            <a:picLocks noChangeAspect="1"/>
          </p:cNvPicPr>
          <p:nvPr/>
        </p:nvPicPr>
        <p:blipFill>
          <a:blip r:embed="rId3">
            <a:extLst/>
          </a:blip>
          <a:stretch>
            <a:fillRect/>
          </a:stretch>
        </p:blipFill>
        <p:spPr>
          <a:xfrm>
            <a:off x="-122261" y="5818506"/>
            <a:ext cx="13004803" cy="1485520"/>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0"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1" name="Normalverteilung"/>
          <p:cNvSpPr txBox="1"/>
          <p:nvPr>
            <p:ph type="body" sz="quarter" idx="1"/>
          </p:nvPr>
        </p:nvSpPr>
        <p:spPr>
          <a:xfrm>
            <a:off x="-4087" y="-18728"/>
            <a:ext cx="13012975" cy="1413937"/>
          </a:xfrm>
          <a:prstGeom prst="rect">
            <a:avLst/>
          </a:prstGeom>
        </p:spPr>
        <p:txBody>
          <a:bodyPr/>
          <a:lstStyle/>
          <a:p>
            <a:pPr/>
            <a:r>
              <a:t>Normalverteilung</a:t>
            </a:r>
          </a:p>
        </p:txBody>
      </p:sp>
      <p:sp>
        <p:nvSpPr>
          <p:cNvPr id="492" name="Die Normalverteilung ist eine Verteilung mit folgenden Eigenschaften:…"/>
          <p:cNvSpPr txBox="1"/>
          <p:nvPr>
            <p:ph type="body" idx="21"/>
          </p:nvPr>
        </p:nvSpPr>
        <p:spPr>
          <a:xfrm>
            <a:off x="282296" y="1905000"/>
            <a:ext cx="7377663" cy="7648205"/>
          </a:xfrm>
          <a:prstGeom prst="rect">
            <a:avLst/>
          </a:prstGeom>
          <a:extLst>
            <a:ext uri="{C572A759-6A51-4108-AA02-DFA0A04FC94B}">
              <ma14:wrappingTextBoxFlag xmlns:ma14="http://schemas.microsoft.com/office/mac/drawingml/2011/main" val="1"/>
            </a:ext>
          </a:extLst>
        </p:spPr>
        <p:txBody>
          <a:bodyPr/>
          <a:lstStyle/>
          <a:p>
            <a:pPr marL="311150" marR="124460" indent="-311150" defTabSz="1274470">
              <a:spcBef>
                <a:spcPts val="900"/>
              </a:spcBef>
              <a:buClr>
                <a:schemeClr val="accent5">
                  <a:lumOff val="-7647"/>
                </a:schemeClr>
              </a:buClr>
              <a:buSzPct val="200000"/>
              <a:buFontTx/>
              <a:buChar char="‣"/>
              <a:defRPr sz="1960"/>
            </a:pPr>
            <a:r>
              <a:t>Die Normalverteilung ist eine Verteilung mit folgenden Eigenschaften:</a:t>
            </a:r>
          </a:p>
          <a:p>
            <a:pPr lvl="1" marL="569895" marR="124460" indent="-196515" defTabSz="1274470">
              <a:spcBef>
                <a:spcPts val="900"/>
              </a:spcBef>
              <a:buClr>
                <a:schemeClr val="accent5">
                  <a:lumOff val="-7647"/>
                </a:schemeClr>
              </a:buClr>
              <a:buSzPct val="150000"/>
              <a:buFontTx/>
              <a:buChar char="‣"/>
              <a:defRPr sz="1960"/>
            </a:pPr>
            <a:r>
              <a:t>Die Daten verteilen sich </a:t>
            </a:r>
            <a:r>
              <a:rPr i="1"/>
              <a:t>symmetrisch</a:t>
            </a:r>
            <a:r>
              <a:t> um das Zentrum aller Werte.</a:t>
            </a:r>
          </a:p>
          <a:p>
            <a:pPr lvl="1" marL="569895" marR="124460" indent="-196515" defTabSz="1274470">
              <a:spcBef>
                <a:spcPts val="900"/>
              </a:spcBef>
              <a:buClr>
                <a:schemeClr val="accent5">
                  <a:lumOff val="-7647"/>
                </a:schemeClr>
              </a:buClr>
              <a:buSzPct val="150000"/>
              <a:buFontTx/>
              <a:buChar char="‣"/>
              <a:defRPr sz="1960"/>
            </a:pPr>
            <a:r>
              <a:t>Die Form erinnert an eine Glocke.</a:t>
            </a:r>
          </a:p>
          <a:p>
            <a:pPr lvl="1" marL="569895" marR="124460" indent="-196515" defTabSz="1274470">
              <a:spcBef>
                <a:spcPts val="900"/>
              </a:spcBef>
              <a:buClr>
                <a:schemeClr val="accent5">
                  <a:lumOff val="-7647"/>
                </a:schemeClr>
              </a:buClr>
              <a:buSzPct val="150000"/>
              <a:buFontTx/>
              <a:buChar char="‣"/>
              <a:defRPr sz="1960"/>
            </a:pPr>
            <a:r>
              <a:t>Mittelwert = Median = Modus</a:t>
            </a:r>
          </a:p>
          <a:p>
            <a:pPr lvl="1" marL="569895" marR="124460" indent="-196515" defTabSz="1274470">
              <a:spcBef>
                <a:spcPts val="900"/>
              </a:spcBef>
              <a:buClr>
                <a:schemeClr val="accent5">
                  <a:lumOff val="-7647"/>
                </a:schemeClr>
              </a:buClr>
              <a:buSzPct val="150000"/>
              <a:buFontTx/>
              <a:buChar char="‣"/>
              <a:defRPr sz="1960"/>
            </a:pPr>
            <a:r>
              <a:t>Normalverteilungen sind durch </a:t>
            </a:r>
            <a:r>
              <a:rPr i="1"/>
              <a:t>zwei Größen</a:t>
            </a:r>
            <a:r>
              <a:t> (Parameter) komplett determiniert: Mittelwert (µ) und Standardabweichung (𝜎, sd).</a:t>
            </a:r>
          </a:p>
          <a:p>
            <a:pPr lvl="1" marL="569895" marR="124460" indent="-196515" defTabSz="1274470">
              <a:spcBef>
                <a:spcPts val="900"/>
              </a:spcBef>
              <a:buClr>
                <a:schemeClr val="accent5">
                  <a:lumOff val="-7647"/>
                </a:schemeClr>
              </a:buClr>
              <a:buSzPct val="150000"/>
              <a:buFontTx/>
              <a:buChar char="‣"/>
              <a:defRPr sz="1960"/>
            </a:pPr>
            <a:r>
              <a:t>Es gibt unendlich viele verschiedene Normalverteilungen, die sich (nur) im Mittelwert und/oder Standardabweichung unterscheiden.</a:t>
            </a:r>
          </a:p>
          <a:p>
            <a:pPr lvl="1" marL="569895" marR="124460" indent="-196515" defTabSz="1274470">
              <a:spcBef>
                <a:spcPts val="900"/>
              </a:spcBef>
              <a:buClr>
                <a:schemeClr val="accent5">
                  <a:lumOff val="-7647"/>
                </a:schemeClr>
              </a:buClr>
              <a:buSzPct val="150000"/>
              <a:buFontTx/>
              <a:buChar char="‣"/>
              <a:defRPr sz="1960"/>
            </a:pPr>
            <a:r>
              <a:t>Alle Normalverteilungen sind sich ähnlich in dem Sinne, dass ihre Form ähnlich ist: Das Verhältnis der Breite von „Mittelbereich“ zu „Randbereichen“ ist immer gleich.</a:t>
            </a:r>
          </a:p>
          <a:p>
            <a:pPr marL="311150" marR="124460" indent="-311150" defTabSz="1274470">
              <a:spcBef>
                <a:spcPts val="900"/>
              </a:spcBef>
              <a:buClr>
                <a:schemeClr val="accent5">
                  <a:lumOff val="-7647"/>
                </a:schemeClr>
              </a:buClr>
              <a:buSzPct val="200000"/>
              <a:buFontTx/>
              <a:buChar char="‣"/>
              <a:defRPr sz="1960"/>
            </a:pPr>
            <a:r>
              <a:t>Viele Größen sind normalverteilt: z.B. IQ, Körpergröße und -gewicht von Erwachsenen, Messfehler, Gewichts eines maschinenproduzierten Gegenstands, …</a:t>
            </a:r>
          </a:p>
          <a:p>
            <a:pPr marL="311150" marR="124460" indent="-311150" defTabSz="1274470">
              <a:spcBef>
                <a:spcPts val="900"/>
              </a:spcBef>
              <a:buClr>
                <a:schemeClr val="accent5">
                  <a:lumOff val="-7647"/>
                </a:schemeClr>
              </a:buClr>
              <a:buSzPct val="200000"/>
              <a:buFontTx/>
              <a:buChar char="‣"/>
              <a:defRPr sz="1960"/>
            </a:pPr>
            <a:r>
              <a:t>Andere Größen sind nicht normalverteilt: Einkommen, Vermögen, Erfolg, Zitationen, Bekanntheit, …</a:t>
            </a:r>
          </a:p>
          <a:p>
            <a:pPr marL="311150" marR="124460" indent="-311150" defTabSz="1274470">
              <a:spcBef>
                <a:spcPts val="900"/>
              </a:spcBef>
              <a:buClr>
                <a:schemeClr val="accent5">
                  <a:lumOff val="-7647"/>
                </a:schemeClr>
              </a:buClr>
              <a:buSzPct val="200000"/>
              <a:buFontTx/>
              <a:buChar char="‣"/>
              <a:defRPr sz="1960"/>
            </a:pPr>
            <a:r>
              <a:t>Ob eine Größe normalverteilt ist, kann (und muss) empirisch übergeprüft werden.</a:t>
            </a:r>
          </a:p>
          <a:p>
            <a:pPr marL="311150" marR="124460" indent="-311150" defTabSz="1274470">
              <a:spcBef>
                <a:spcPts val="900"/>
              </a:spcBef>
              <a:buClr>
                <a:schemeClr val="accent5">
                  <a:lumOff val="-7647"/>
                </a:schemeClr>
              </a:buClr>
              <a:buSzPct val="200000"/>
              <a:buFontTx/>
              <a:buChar char="‣"/>
              <a:defRPr sz="1960"/>
            </a:pPr>
            <a:r>
              <a:t>Eine Normalverteilung mit µ = 1 und 𝜎 = 1, nennt man Standardnormalverteilung.</a:t>
            </a:r>
          </a:p>
        </p:txBody>
      </p:sp>
      <p:pic>
        <p:nvPicPr>
          <p:cNvPr id="493" name="Bild" descr="Bild"/>
          <p:cNvPicPr>
            <a:picLocks noChangeAspect="1"/>
          </p:cNvPicPr>
          <p:nvPr/>
        </p:nvPicPr>
        <p:blipFill>
          <a:blip r:embed="rId2">
            <a:extLst/>
          </a:blip>
          <a:stretch>
            <a:fillRect/>
          </a:stretch>
        </p:blipFill>
        <p:spPr>
          <a:xfrm>
            <a:off x="7982793" y="2247556"/>
            <a:ext cx="4628061" cy="3320132"/>
          </a:xfrm>
          <a:prstGeom prst="rect">
            <a:avLst/>
          </a:prstGeom>
          <a:ln w="12700">
            <a:miter lim="400000"/>
          </a:ln>
        </p:spPr>
      </p:pic>
      <p:sp>
        <p:nvSpPr>
          <p:cNvPr id="494" name="Normalverteilungen, Beispiele"/>
          <p:cNvSpPr txBox="1"/>
          <p:nvPr/>
        </p:nvSpPr>
        <p:spPr>
          <a:xfrm>
            <a:off x="8882535" y="1847151"/>
            <a:ext cx="2828574" cy="396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a:latin typeface="Roboto Condensed Regular"/>
                <a:ea typeface="Roboto Condensed Regular"/>
                <a:cs typeface="Roboto Condensed Regular"/>
                <a:sym typeface="Roboto Condensed Regular"/>
              </a:defRPr>
            </a:lvl1pPr>
          </a:lstStyle>
          <a:p>
            <a:pPr/>
            <a:r>
              <a:t>Normalverteilungen, Beispiele</a:t>
            </a:r>
          </a:p>
        </p:txBody>
      </p:sp>
      <p:pic>
        <p:nvPicPr>
          <p:cNvPr id="495" name="Bild" descr="Bild"/>
          <p:cNvPicPr>
            <a:picLocks noChangeAspect="1"/>
          </p:cNvPicPr>
          <p:nvPr/>
        </p:nvPicPr>
        <p:blipFill>
          <a:blip r:embed="rId3">
            <a:extLst/>
          </a:blip>
          <a:stretch>
            <a:fillRect/>
          </a:stretch>
        </p:blipFill>
        <p:spPr>
          <a:xfrm>
            <a:off x="7675450" y="5945356"/>
            <a:ext cx="4432780" cy="3180039"/>
          </a:xfrm>
          <a:prstGeom prst="rect">
            <a:avLst/>
          </a:prstGeom>
          <a:ln w="12700">
            <a:miter lim="400000"/>
          </a:ln>
        </p:spPr>
      </p:pic>
      <p:sp>
        <p:nvSpPr>
          <p:cNvPr id="496" name="Gleichung"/>
          <p:cNvSpPr txBox="1"/>
          <p:nvPr/>
        </p:nvSpPr>
        <p:spPr>
          <a:xfrm>
            <a:off x="11044485" y="2695843"/>
            <a:ext cx="1073648" cy="317196"/>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r>
                    <m:rPr>
                      <m:scr m:val="script"/>
                    </m:rPr>
                    <a:rPr xmlns:a="http://schemas.openxmlformats.org/drawingml/2006/main" sz="2800" i="1">
                      <a:solidFill>
                        <a:srgbClr val="262626"/>
                      </a:solidFill>
                      <a:latin typeface="Cambria Math" panose="02040503050406030204" pitchFamily="18" charset="0"/>
                    </a:rPr>
                    <m:t>N</m:t>
                  </m:r>
                  <m:r>
                    <a:rPr xmlns:a="http://schemas.openxmlformats.org/drawingml/2006/main" sz="2800" i="1">
                      <a:solidFill>
                        <a:srgbClr val="262626"/>
                      </a:solidFill>
                      <a:latin typeface="Cambria Math" panose="02040503050406030204" pitchFamily="18" charset="0"/>
                    </a:rPr>
                    <m:t>(</m:t>
                  </m:r>
                  <m:r>
                    <a:rPr xmlns:a="http://schemas.openxmlformats.org/drawingml/2006/main" sz="2800" i="1">
                      <a:solidFill>
                        <a:srgbClr val="262626"/>
                      </a:solidFill>
                      <a:latin typeface="Cambria Math" panose="02040503050406030204" pitchFamily="18" charset="0"/>
                    </a:rPr>
                    <m:t>μ</m:t>
                  </m:r>
                  <m:r>
                    <a:rPr xmlns:a="http://schemas.openxmlformats.org/drawingml/2006/main" sz="2800" i="1">
                      <a:solidFill>
                        <a:srgbClr val="262626"/>
                      </a:solidFill>
                      <a:latin typeface="Cambria Math" panose="02040503050406030204" pitchFamily="18" charset="0"/>
                    </a:rPr>
                    <m:t>,</m:t>
                  </m:r>
                  <m:r>
                    <a:rPr xmlns:a="http://schemas.openxmlformats.org/drawingml/2006/main" sz="2800" i="1">
                      <a:solidFill>
                        <a:srgbClr val="262626"/>
                      </a:solidFill>
                      <a:latin typeface="Cambria Math" panose="02040503050406030204" pitchFamily="18" charset="0"/>
                    </a:rPr>
                    <m:t>σ</m:t>
                  </m:r>
                  <m:r>
                    <a:rPr xmlns:a="http://schemas.openxmlformats.org/drawingml/2006/main" sz="2800" i="1">
                      <a:solidFill>
                        <a:srgbClr val="262626"/>
                      </a:solidFill>
                      <a:latin typeface="Cambria Math" panose="02040503050406030204" pitchFamily="18" charset="0"/>
                    </a:rPr>
                    <m:t>)</m:t>
                  </m:r>
                </m:oMath>
              </m:oMathPara>
            </a14:m>
            <a:endParaRPr sz="2800">
              <a:solidFill>
                <a:srgbClr val="262626"/>
              </a:solidFill>
            </a:endParaR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9" name="Wölbung (Kurtosis) im Vergleich zur Normalverteilung"/>
          <p:cNvSpPr txBox="1"/>
          <p:nvPr>
            <p:ph type="body" sz="quarter" idx="1"/>
          </p:nvPr>
        </p:nvSpPr>
        <p:spPr>
          <a:xfrm>
            <a:off x="-4087" y="-18728"/>
            <a:ext cx="13012975" cy="1413937"/>
          </a:xfrm>
          <a:prstGeom prst="rect">
            <a:avLst/>
          </a:prstGeom>
        </p:spPr>
        <p:txBody>
          <a:bodyPr/>
          <a:lstStyle>
            <a:lvl1pPr marR="123189" indent="246379" defTabSz="1261464">
              <a:defRPr sz="6000"/>
            </a:lvl1pPr>
          </a:lstStyle>
          <a:p>
            <a:pPr/>
            <a:r>
              <a:t>Wölbung (Kurtosis) im Vergleich zur Normalverteilung</a:t>
            </a:r>
          </a:p>
        </p:txBody>
      </p:sp>
      <p:sp>
        <p:nvSpPr>
          <p:cNvPr id="500" name="Steilgipflige Verteilunge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Steilgipflige Verteilungen </a:t>
            </a: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leptokurtisch</a:t>
            </a: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Werte verteilen sich eng um den Mittelwert</a:t>
            </a: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Verteilung erscheint „spitz“ und „schmalschulterig“</a:t>
            </a:r>
          </a:p>
        </p:txBody>
      </p:sp>
      <p:sp>
        <p:nvSpPr>
          <p:cNvPr id="501" name="Flachgipflige Verteilungen…"/>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marL="0" indent="127000">
              <a:buSzTx/>
              <a:buNone/>
              <a:defRPr sz="2800">
                <a:solidFill>
                  <a:srgbClr val="0066A2"/>
                </a:solidFill>
                <a:latin typeface="Roboto Condensed Bold"/>
                <a:ea typeface="Roboto Condensed Bold"/>
                <a:cs typeface="Roboto Condensed Bold"/>
                <a:sym typeface="Roboto Condensed Bold"/>
              </a:defRPr>
            </a:pPr>
            <a:r>
              <a:t>Flachgipflige Verteilungen</a:t>
            </a:r>
          </a:p>
          <a:p>
            <a:pPr marL="317500">
              <a:buClr>
                <a:schemeClr val="accent5">
                  <a:lumOff val="-7647"/>
                </a:schemeClr>
              </a:buClr>
              <a:buSzPct val="200000"/>
              <a:buFontTx/>
              <a:buChar char="‣"/>
            </a:pPr>
            <a:r>
              <a:t>platykurtisch</a:t>
            </a:r>
          </a:p>
          <a:p>
            <a:pPr marL="317500">
              <a:buClr>
                <a:schemeClr val="accent5">
                  <a:lumOff val="-7647"/>
                </a:schemeClr>
              </a:buClr>
              <a:buSzPct val="200000"/>
              <a:buFontTx/>
              <a:buChar char="‣"/>
            </a:pPr>
            <a:r>
              <a:t>Die Werte verteilen sich weit um den Mittelwert in die „Ränder“ hinaus</a:t>
            </a:r>
          </a:p>
          <a:p>
            <a:pPr marL="317500">
              <a:buClr>
                <a:schemeClr val="accent5">
                  <a:lumOff val="-7647"/>
                </a:schemeClr>
              </a:buClr>
              <a:buSzPct val="200000"/>
              <a:buFontTx/>
              <a:buChar char="‣"/>
            </a:pPr>
            <a:r>
              <a:t>Die Verteilung erscheint „platt“ und „breitschulterig“</a:t>
            </a:r>
          </a:p>
        </p:txBody>
      </p:sp>
      <p:pic>
        <p:nvPicPr>
          <p:cNvPr id="502" name="Bild" descr="Bild"/>
          <p:cNvPicPr>
            <a:picLocks noChangeAspect="1"/>
          </p:cNvPicPr>
          <p:nvPr/>
        </p:nvPicPr>
        <p:blipFill>
          <a:blip r:embed="rId2">
            <a:extLst/>
          </a:blip>
          <a:stretch>
            <a:fillRect/>
          </a:stretch>
        </p:blipFill>
        <p:spPr>
          <a:xfrm>
            <a:off x="128346" y="4919557"/>
            <a:ext cx="5174100" cy="3711854"/>
          </a:xfrm>
          <a:prstGeom prst="rect">
            <a:avLst/>
          </a:prstGeom>
          <a:ln w="12700">
            <a:miter lim="400000"/>
          </a:ln>
        </p:spPr>
      </p:pic>
      <p:pic>
        <p:nvPicPr>
          <p:cNvPr id="503" name="Bild" descr="Bild"/>
          <p:cNvPicPr>
            <a:picLocks noChangeAspect="1"/>
          </p:cNvPicPr>
          <p:nvPr/>
        </p:nvPicPr>
        <p:blipFill>
          <a:blip r:embed="rId3">
            <a:extLst/>
          </a:blip>
          <a:stretch>
            <a:fillRect/>
          </a:stretch>
        </p:blipFill>
        <p:spPr>
          <a:xfrm>
            <a:off x="6639142" y="4984289"/>
            <a:ext cx="4993634" cy="358239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5"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6" name="Standardisierung mit der z-Transformation"/>
          <p:cNvSpPr txBox="1"/>
          <p:nvPr>
            <p:ph type="body" sz="quarter" idx="1"/>
          </p:nvPr>
        </p:nvSpPr>
        <p:spPr>
          <a:xfrm>
            <a:off x="-4087" y="-18728"/>
            <a:ext cx="13012975" cy="1413937"/>
          </a:xfrm>
          <a:prstGeom prst="rect">
            <a:avLst/>
          </a:prstGeom>
        </p:spPr>
        <p:txBody>
          <a:bodyPr/>
          <a:lstStyle/>
          <a:p>
            <a:pPr/>
            <a:r>
              <a:t>Standardisierung mit der z-Transformation</a:t>
            </a:r>
          </a:p>
        </p:txBody>
      </p:sp>
      <p:sp>
        <p:nvSpPr>
          <p:cNvPr id="507" name="Kennt man Mittelwert μ und Standardabweichung sd einer normalverteilten Variablen X, so kann man jeden Punkt auf dieser Verteilung (Kurve) bestimmen; damit kann man dann auch die Flächenanteile bestimme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Kennt man Mittelwert μ und Standardabweichung 𝜎 einer normalverteilten Variablen X, so kann man jeden Punkt auf dieser Verteilung (Kurve) bestimmen; damit kann man dann auch die Flächenanteile bestimmen.</a:t>
            </a:r>
          </a:p>
          <a:p>
            <a:pPr marL="317500" indent="-317500">
              <a:buClr>
                <a:schemeClr val="accent5">
                  <a:lumOff val="-7647"/>
                </a:schemeClr>
              </a:buClr>
              <a:buSzPct val="200000"/>
              <a:buFontTx/>
              <a:buChar char="‣"/>
            </a:pPr>
            <a:r>
              <a:t>Alle Normalverteilungen sind verwandt in dem Sinne, dass die Flächenanteile unter der Kurve immer dem gleichen Abstand zum Mittelwert (in SD-Einheiten) entsprechen.</a:t>
            </a:r>
          </a:p>
          <a:p>
            <a:pPr marL="317500" indent="-317500">
              <a:buClr>
                <a:schemeClr val="accent5">
                  <a:lumOff val="-7647"/>
                </a:schemeClr>
              </a:buClr>
              <a:buSzPct val="200000"/>
              <a:buFontTx/>
              <a:buChar char="‣"/>
            </a:pPr>
            <a:r>
              <a:t>Daher reicht es, wenn jemand einmal für eine einzige Normalverteilung alle Flächenabschnitte bestimmt (wem’s Spaß macht). Wir schauen dann diese Werte nach.</a:t>
            </a:r>
          </a:p>
          <a:p>
            <a:pPr marL="317500" indent="-317500">
              <a:buClr>
                <a:schemeClr val="accent5">
                  <a:lumOff val="-7647"/>
                </a:schemeClr>
              </a:buClr>
              <a:buSzPct val="200000"/>
              <a:buFontTx/>
              <a:buChar char="‣"/>
            </a:pPr>
            <a:r>
              <a:t>Die einfachste Normalverteilung ist die mit μ = 0 und 𝜎 = 1; man nennt sie daher Standardnormalverteilung.</a:t>
            </a:r>
          </a:p>
          <a:p>
            <a:pPr marL="317500" indent="-317500">
              <a:buClr>
                <a:schemeClr val="accent5">
                  <a:lumOff val="-7647"/>
                </a:schemeClr>
              </a:buClr>
              <a:buSzPct val="200000"/>
              <a:buFontTx/>
              <a:buChar char="‣"/>
            </a:pPr>
            <a:r>
              <a:t>Anhand der Standardnormalverteilung können Sie die Wahrscheinlichkeiten jedes Werts jeder Normalverteilung einfach bestimmen; man z-transformiert dazu einen Wert xi der Person i aus einer beliebigen Normalverteilung in einen Wert zxi aus der Standardnormalverteilung. </a:t>
            </a:r>
          </a:p>
          <a:p>
            <a:pPr marL="317500" indent="-317500">
              <a:buClr>
                <a:schemeClr val="accent5">
                  <a:lumOff val="-7647"/>
                </a:schemeClr>
              </a:buClr>
              <a:buSzPct val="200000"/>
              <a:buFontTx/>
              <a:buChar char="‣"/>
            </a:pPr>
            <a:r>
              <a:t>Z-Transformiert man eine Verteilung, so resultiert 𝜇 = 0 und 𝜎 = 1.</a:t>
            </a:r>
          </a:p>
          <a:p>
            <a:pPr lvl="1" marL="774700" indent="-190500">
              <a:buChar char="▶"/>
            </a:pPr>
            <a:r>
              <a:t>Zieht man von jedem Wert den MW ab, so ist der MW um MW kleiner und damit 0.</a:t>
            </a:r>
          </a:p>
          <a:p>
            <a:pPr lvl="1" marL="774700" indent="-190500">
              <a:buChar char="▶"/>
            </a:pPr>
            <a:r>
              <a:t>Teilt man jeden Wert durch SD, so ist die SD um den Faktor SD geringer und damit 1.</a:t>
            </a:r>
          </a:p>
        </p:txBody>
      </p:sp>
      <p:sp>
        <p:nvSpPr>
          <p:cNvPr id="508" name="Gleichung"/>
          <p:cNvSpPr txBox="1"/>
          <p:nvPr/>
        </p:nvSpPr>
        <p:spPr>
          <a:xfrm>
            <a:off x="4725315" y="7548728"/>
            <a:ext cx="2413726" cy="1349004"/>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sSub>
                    <m:e>
                      <m:r>
                        <a:rPr xmlns:a="http://schemas.openxmlformats.org/drawingml/2006/main" sz="4500" i="1">
                          <a:solidFill>
                            <a:srgbClr val="262626"/>
                          </a:solidFill>
                          <a:latin typeface="Cambria Math" panose="02040503050406030204" pitchFamily="18" charset="0"/>
                        </a:rPr>
                        <m:t>z</m:t>
                      </m:r>
                    </m:e>
                    <m:sub>
                      <m:r>
                        <a:rPr xmlns:a="http://schemas.openxmlformats.org/drawingml/2006/main" sz="4500" i="1">
                          <a:solidFill>
                            <a:srgbClr val="262626"/>
                          </a:solidFill>
                          <a:latin typeface="Cambria Math" panose="02040503050406030204" pitchFamily="18" charset="0"/>
                        </a:rPr>
                        <m:t>i</m:t>
                      </m:r>
                    </m:sub>
                  </m:sSub>
                  <m:r>
                    <a:rPr xmlns:a="http://schemas.openxmlformats.org/drawingml/2006/main" sz="4500" i="1">
                      <a:solidFill>
                        <a:srgbClr val="262626"/>
                      </a:solidFill>
                      <a:latin typeface="Cambria Math" panose="02040503050406030204" pitchFamily="18" charset="0"/>
                    </a:rPr>
                    <m:t>=</m:t>
                  </m:r>
                  <m:f>
                    <m:fPr>
                      <m:ctrlPr>
                        <a:rPr xmlns:a="http://schemas.openxmlformats.org/drawingml/2006/main" sz="4500" i="1">
                          <a:solidFill>
                            <a:srgbClr val="262626"/>
                          </a:solidFill>
                          <a:latin typeface="Cambria Math" panose="02040503050406030204" pitchFamily="18" charset="0"/>
                        </a:rPr>
                      </m:ctrlPr>
                      <m:type m:val="bar"/>
                    </m:fPr>
                    <m:num>
                      <m:sSub>
                        <m:e>
                          <m:r>
                            <a:rPr xmlns:a="http://schemas.openxmlformats.org/drawingml/2006/main" sz="4500" i="1">
                              <a:solidFill>
                                <a:srgbClr val="262626"/>
                              </a:solidFill>
                              <a:latin typeface="Cambria Math" panose="02040503050406030204" pitchFamily="18" charset="0"/>
                            </a:rPr>
                            <m:t>x</m:t>
                          </m:r>
                        </m:e>
                        <m:sub>
                          <m:r>
                            <a:rPr xmlns:a="http://schemas.openxmlformats.org/drawingml/2006/main" sz="4500" i="1">
                              <a:solidFill>
                                <a:srgbClr val="262626"/>
                              </a:solidFill>
                              <a:latin typeface="Cambria Math" panose="02040503050406030204" pitchFamily="18" charset="0"/>
                            </a:rPr>
                            <m:t>i</m:t>
                          </m:r>
                        </m:sub>
                      </m:sSub>
                      <m:r>
                        <a:rPr xmlns:a="http://schemas.openxmlformats.org/drawingml/2006/main" sz="4500" i="1">
                          <a:solidFill>
                            <a:srgbClr val="262626"/>
                          </a:solidFill>
                          <a:latin typeface="Cambria Math" panose="02040503050406030204" pitchFamily="18" charset="0"/>
                        </a:rPr>
                        <m:t>-</m:t>
                      </m:r>
                      <m:bar>
                        <m:barPr>
                          <m:ctrlPr>
                            <a:rPr xmlns:a="http://schemas.openxmlformats.org/drawingml/2006/main" sz="4500" i="1">
                              <a:solidFill>
                                <a:srgbClr val="262626"/>
                              </a:solidFill>
                              <a:latin typeface="Cambria Math" panose="02040503050406030204" pitchFamily="18" charset="0"/>
                            </a:rPr>
                          </m:ctrlPr>
                          <m:pos m:val="top"/>
                        </m:barPr>
                        <m:e>
                          <m:r>
                            <a:rPr xmlns:a="http://schemas.openxmlformats.org/drawingml/2006/main" sz="4500" i="1">
                              <a:solidFill>
                                <a:srgbClr val="262626"/>
                              </a:solidFill>
                              <a:latin typeface="Cambria Math" panose="02040503050406030204" pitchFamily="18" charset="0"/>
                            </a:rPr>
                            <m:t>x</m:t>
                          </m:r>
                        </m:e>
                      </m:bar>
                    </m:num>
                    <m:den>
                      <m:r>
                        <a:rPr xmlns:a="http://schemas.openxmlformats.org/drawingml/2006/main" sz="4500" i="1">
                          <a:solidFill>
                            <a:srgbClr val="262626"/>
                          </a:solidFill>
                          <a:latin typeface="Cambria Math" panose="02040503050406030204" pitchFamily="18" charset="0"/>
                        </a:rPr>
                        <m:t>s</m:t>
                      </m:r>
                      <m:sSub>
                        <m:e>
                          <m:r>
                            <a:rPr xmlns:a="http://schemas.openxmlformats.org/drawingml/2006/main" sz="4500" i="1">
                              <a:solidFill>
                                <a:srgbClr val="262626"/>
                              </a:solidFill>
                              <a:latin typeface="Cambria Math" panose="02040503050406030204" pitchFamily="18" charset="0"/>
                            </a:rPr>
                            <m:t>d</m:t>
                          </m:r>
                        </m:e>
                        <m:sub>
                          <m:r>
                            <a:rPr xmlns:a="http://schemas.openxmlformats.org/drawingml/2006/main" sz="4500" i="1">
                              <a:solidFill>
                                <a:srgbClr val="262626"/>
                              </a:solidFill>
                              <a:latin typeface="Cambria Math" panose="02040503050406030204" pitchFamily="18" charset="0"/>
                            </a:rPr>
                            <m:t>x</m:t>
                          </m:r>
                        </m:sub>
                      </m:sSub>
                    </m:den>
                  </m:f>
                </m:oMath>
              </m:oMathPara>
            </a14:m>
            <a:endParaRPr sz="4500">
              <a:solidFill>
                <a:srgbClr val="262626"/>
              </a:solidFill>
            </a:endParaR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0" name="Bild" descr="Bild"/>
          <p:cNvPicPr>
            <a:picLocks noChangeAspect="1"/>
          </p:cNvPicPr>
          <p:nvPr/>
        </p:nvPicPr>
        <p:blipFill>
          <a:blip r:embed="rId3">
            <a:extLst/>
          </a:blip>
          <a:stretch>
            <a:fillRect/>
          </a:stretch>
        </p:blipFill>
        <p:spPr>
          <a:xfrm>
            <a:off x="7201941" y="5224729"/>
            <a:ext cx="5080002" cy="3810002"/>
          </a:xfrm>
          <a:prstGeom prst="rect">
            <a:avLst/>
          </a:prstGeom>
          <a:ln w="12700">
            <a:miter lim="400000"/>
          </a:ln>
        </p:spPr>
      </p:pic>
      <p:pic>
        <p:nvPicPr>
          <p:cNvPr id="511" name="Bild" descr="Bild"/>
          <p:cNvPicPr>
            <a:picLocks noChangeAspect="1"/>
          </p:cNvPicPr>
          <p:nvPr/>
        </p:nvPicPr>
        <p:blipFill>
          <a:blip r:embed="rId4">
            <a:extLst/>
          </a:blip>
          <a:stretch>
            <a:fillRect/>
          </a:stretch>
        </p:blipFill>
        <p:spPr>
          <a:xfrm>
            <a:off x="38100" y="5224729"/>
            <a:ext cx="5080000" cy="3810002"/>
          </a:xfrm>
          <a:prstGeom prst="rect">
            <a:avLst/>
          </a:prstGeom>
          <a:ln w="12700">
            <a:miter lim="400000"/>
          </a:ln>
        </p:spPr>
      </p:pic>
      <p:pic>
        <p:nvPicPr>
          <p:cNvPr id="512" name="Bild" descr="Bild"/>
          <p:cNvPicPr>
            <a:picLocks noChangeAspect="1"/>
          </p:cNvPicPr>
          <p:nvPr/>
        </p:nvPicPr>
        <p:blipFill>
          <a:blip r:embed="rId5">
            <a:extLst/>
          </a:blip>
          <a:stretch>
            <a:fillRect/>
          </a:stretch>
        </p:blipFill>
        <p:spPr>
          <a:xfrm>
            <a:off x="7201941" y="1301229"/>
            <a:ext cx="5080002" cy="3810002"/>
          </a:xfrm>
          <a:prstGeom prst="rect">
            <a:avLst/>
          </a:prstGeom>
          <a:ln w="12700">
            <a:miter lim="400000"/>
          </a:ln>
        </p:spPr>
      </p:pic>
      <p:pic>
        <p:nvPicPr>
          <p:cNvPr id="513" name="Bild" descr="Bild"/>
          <p:cNvPicPr>
            <a:picLocks noChangeAspect="1"/>
          </p:cNvPicPr>
          <p:nvPr/>
        </p:nvPicPr>
        <p:blipFill>
          <a:blip r:embed="rId6">
            <a:extLst/>
          </a:blip>
          <a:stretch>
            <a:fillRect/>
          </a:stretch>
        </p:blipFill>
        <p:spPr>
          <a:xfrm>
            <a:off x="106804" y="1301229"/>
            <a:ext cx="5080003" cy="3810002"/>
          </a:xfrm>
          <a:prstGeom prst="rect">
            <a:avLst/>
          </a:prstGeom>
          <a:ln w="12700">
            <a:miter lim="400000"/>
          </a:ln>
        </p:spPr>
      </p:pic>
      <p:sp>
        <p:nvSpPr>
          <p:cNvPr id="514"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5" name="Einige Quantile der Normalverteilung"/>
          <p:cNvSpPr txBox="1"/>
          <p:nvPr>
            <p:ph type="body" sz="quarter" idx="1"/>
          </p:nvPr>
        </p:nvSpPr>
        <p:spPr>
          <a:xfrm>
            <a:off x="-4087" y="-18728"/>
            <a:ext cx="13012975" cy="1413937"/>
          </a:xfrm>
          <a:prstGeom prst="rect">
            <a:avLst/>
          </a:prstGeom>
        </p:spPr>
        <p:txBody>
          <a:bodyPr/>
          <a:lstStyle/>
          <a:p>
            <a:pPr/>
            <a:r>
              <a:t>Einige Quantile der Normalverteilung</a:t>
            </a:r>
          </a:p>
        </p:txBody>
      </p:sp>
      <p:sp>
        <p:nvSpPr>
          <p:cNvPr id="516" name="~84%"/>
          <p:cNvSpPr txBox="1"/>
          <p:nvPr/>
        </p:nvSpPr>
        <p:spPr>
          <a:xfrm>
            <a:off x="9553067" y="3437563"/>
            <a:ext cx="996462" cy="523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spcBef>
                <a:spcPts val="800"/>
              </a:spcBef>
              <a:defRPr sz="2600">
                <a:solidFill>
                  <a:srgbClr val="000000"/>
                </a:solidFill>
                <a:latin typeface="+mn-lt"/>
                <a:ea typeface="+mn-ea"/>
                <a:cs typeface="+mn-cs"/>
                <a:sym typeface="Helvetica"/>
              </a:defRPr>
            </a:lvl1pPr>
          </a:lstStyle>
          <a:p>
            <a:pPr/>
            <a:r>
              <a:t>~84%</a:t>
            </a:r>
          </a:p>
        </p:txBody>
      </p:sp>
      <p:sp>
        <p:nvSpPr>
          <p:cNvPr id="517" name="50%"/>
          <p:cNvSpPr txBox="1"/>
          <p:nvPr/>
        </p:nvSpPr>
        <p:spPr>
          <a:xfrm>
            <a:off x="1774468" y="3437563"/>
            <a:ext cx="803630" cy="523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spcBef>
                <a:spcPts val="800"/>
              </a:spcBef>
              <a:defRPr sz="2600">
                <a:solidFill>
                  <a:srgbClr val="000000"/>
                </a:solidFill>
                <a:latin typeface="+mn-lt"/>
                <a:ea typeface="+mn-ea"/>
                <a:cs typeface="+mn-cs"/>
                <a:sym typeface="Helvetica"/>
              </a:defRPr>
            </a:lvl1pPr>
          </a:lstStyle>
          <a:p>
            <a:pPr/>
            <a:r>
              <a:t>50%</a:t>
            </a:r>
          </a:p>
        </p:txBody>
      </p:sp>
      <p:sp>
        <p:nvSpPr>
          <p:cNvPr id="518" name="~95%"/>
          <p:cNvSpPr txBox="1"/>
          <p:nvPr/>
        </p:nvSpPr>
        <p:spPr>
          <a:xfrm>
            <a:off x="2804793" y="7383650"/>
            <a:ext cx="996463" cy="523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spcBef>
                <a:spcPts val="800"/>
              </a:spcBef>
              <a:defRPr sz="2600">
                <a:solidFill>
                  <a:srgbClr val="000000"/>
                </a:solidFill>
                <a:latin typeface="+mn-lt"/>
                <a:ea typeface="+mn-ea"/>
                <a:cs typeface="+mn-cs"/>
                <a:sym typeface="Helvetica"/>
              </a:defRPr>
            </a:lvl1pPr>
          </a:lstStyle>
          <a:p>
            <a:pPr/>
            <a:r>
              <a:t>~95%</a:t>
            </a:r>
          </a:p>
        </p:txBody>
      </p:sp>
      <p:sp>
        <p:nvSpPr>
          <p:cNvPr id="519" name="~97.5%"/>
          <p:cNvSpPr txBox="1"/>
          <p:nvPr/>
        </p:nvSpPr>
        <p:spPr>
          <a:xfrm>
            <a:off x="9741941" y="7383650"/>
            <a:ext cx="1271843" cy="523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spcBef>
                <a:spcPts val="800"/>
              </a:spcBef>
              <a:defRPr sz="2600">
                <a:solidFill>
                  <a:srgbClr val="000000"/>
                </a:solidFill>
                <a:latin typeface="+mn-lt"/>
                <a:ea typeface="+mn-ea"/>
                <a:cs typeface="+mn-cs"/>
                <a:sym typeface="Helvetica"/>
              </a:defRPr>
            </a:lvl1pPr>
          </a:lstStyle>
          <a:p>
            <a:pPr/>
            <a:r>
              <a:t>~97.5%</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Eigenschaften von z-verteilten Werte"/>
          <p:cNvSpPr txBox="1"/>
          <p:nvPr>
            <p:ph type="body" sz="quarter" idx="1"/>
          </p:nvPr>
        </p:nvSpPr>
        <p:spPr>
          <a:prstGeom prst="rect">
            <a:avLst/>
          </a:prstGeom>
        </p:spPr>
        <p:txBody>
          <a:bodyPr/>
          <a:lstStyle/>
          <a:p>
            <a:pPr/>
            <a:r>
              <a:t>Eigenschaften von z-verteilten Werte</a:t>
            </a:r>
          </a:p>
        </p:txBody>
      </p:sp>
      <p:sp>
        <p:nvSpPr>
          <p:cNvPr id="524" name="z-Transformiert man jedes normalverteilte Xi, so ist die resultierende Verteilung z-verteilt.…"/>
          <p:cNvSpPr txBox="1"/>
          <p:nvPr/>
        </p:nvSpPr>
        <p:spPr>
          <a:xfrm>
            <a:off x="345425" y="1993214"/>
            <a:ext cx="12555110" cy="1302046"/>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z-Transformiert man jedes normalverteilte Xi, so ist die resultierende Verteilung z-verteilt.</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Verteilung hat den Mittelwert  </a:t>
            </a:r>
            <a:r>
              <a:rPr>
                <a:latin typeface="Roboto Condensed Bold"/>
                <a:ea typeface="Roboto Condensed Bold"/>
                <a:cs typeface="Roboto Condensed Bold"/>
                <a:sym typeface="Roboto Condensed Bold"/>
              </a:rPr>
              <a:t>μ</a:t>
            </a:r>
            <a:r>
              <a:rPr baseline="-5999">
                <a:latin typeface="Roboto Condensed Bold"/>
                <a:ea typeface="Roboto Condensed Bold"/>
                <a:cs typeface="Roboto Condensed Bold"/>
                <a:sym typeface="Roboto Condensed Bold"/>
              </a:rPr>
              <a:t>z</a:t>
            </a:r>
            <a:r>
              <a:rPr>
                <a:latin typeface="Roboto Condensed Bold"/>
                <a:ea typeface="Roboto Condensed Bold"/>
                <a:cs typeface="Roboto Condensed Bold"/>
                <a:sym typeface="Roboto Condensed Bold"/>
              </a:rPr>
              <a:t> = z̄ = 0</a:t>
            </a:r>
            <a:r>
              <a:t> und die Streuung </a:t>
            </a:r>
            <a:r>
              <a:rPr>
                <a:latin typeface="Roboto Condensed Bold"/>
                <a:ea typeface="Roboto Condensed Bold"/>
                <a:cs typeface="Roboto Condensed Bold"/>
                <a:sym typeface="Roboto Condensed Bold"/>
              </a:rPr>
              <a:t>sd</a:t>
            </a:r>
            <a:r>
              <a:rPr baseline="-5999">
                <a:latin typeface="Roboto Condensed Bold"/>
                <a:ea typeface="Roboto Condensed Bold"/>
                <a:cs typeface="Roboto Condensed Bold"/>
                <a:sym typeface="Roboto Condensed Bold"/>
              </a:rPr>
              <a:t>z</a:t>
            </a:r>
            <a:r>
              <a:rPr>
                <a:latin typeface="Roboto Condensed Bold"/>
                <a:ea typeface="Roboto Condensed Bold"/>
                <a:cs typeface="Roboto Condensed Bold"/>
                <a:sym typeface="Roboto Condensed Bold"/>
              </a:rPr>
              <a:t> = Var</a:t>
            </a:r>
            <a:r>
              <a:rPr baseline="-5999">
                <a:latin typeface="Roboto Condensed Bold"/>
                <a:ea typeface="Roboto Condensed Bold"/>
                <a:cs typeface="Roboto Condensed Bold"/>
                <a:sym typeface="Roboto Condensed Bold"/>
              </a:rPr>
              <a:t>z</a:t>
            </a:r>
            <a:r>
              <a:rPr>
                <a:latin typeface="Roboto Condensed Bold"/>
                <a:ea typeface="Roboto Condensed Bold"/>
                <a:cs typeface="Roboto Condensed Bold"/>
                <a:sym typeface="Roboto Condensed Bold"/>
              </a:rPr>
              <a:t> = 1. </a:t>
            </a:r>
            <a:endParaRPr>
              <a:latin typeface="Roboto Condensed Bold"/>
              <a:ea typeface="Roboto Condensed Bold"/>
              <a:cs typeface="Roboto Condensed Bold"/>
              <a:sym typeface="Roboto Condensed Bold"/>
            </a:endParaRP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Wenn die Varianz 1 ist, ist auch die Standardabweichung notwendig 1.</a:t>
            </a:r>
          </a:p>
        </p:txBody>
      </p:sp>
      <p:pic>
        <p:nvPicPr>
          <p:cNvPr id="525" name="Bild" descr="Bild"/>
          <p:cNvPicPr>
            <a:picLocks noChangeAspect="1"/>
          </p:cNvPicPr>
          <p:nvPr/>
        </p:nvPicPr>
        <p:blipFill>
          <a:blip r:embed="rId2">
            <a:extLst/>
          </a:blip>
          <a:stretch>
            <a:fillRect/>
          </a:stretch>
        </p:blipFill>
        <p:spPr>
          <a:xfrm>
            <a:off x="224845" y="4437790"/>
            <a:ext cx="12555110" cy="4371794"/>
          </a:xfrm>
          <a:prstGeom prst="rect">
            <a:avLst/>
          </a:prstGeom>
          <a:ln w="12700">
            <a:miter lim="400000"/>
          </a:ln>
        </p:spPr>
      </p:pic>
      <p:sp>
        <p:nvSpPr>
          <p:cNvPr id="52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8"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9" name="Die Verteilungsfunktion"/>
          <p:cNvSpPr txBox="1"/>
          <p:nvPr>
            <p:ph type="body" sz="quarter" idx="1"/>
          </p:nvPr>
        </p:nvSpPr>
        <p:spPr>
          <a:xfrm>
            <a:off x="-4087" y="-18728"/>
            <a:ext cx="13012975" cy="1413937"/>
          </a:xfrm>
          <a:prstGeom prst="rect">
            <a:avLst/>
          </a:prstGeom>
        </p:spPr>
        <p:txBody>
          <a:bodyPr/>
          <a:lstStyle/>
          <a:p>
            <a:pPr/>
            <a:r>
              <a:t>Die Verteilungsfunktion</a:t>
            </a:r>
          </a:p>
        </p:txBody>
      </p:sp>
      <p:sp>
        <p:nvSpPr>
          <p:cNvPr id="530" name="Die empirische Verteilungsfunktion Fe(x) gibt an, welcher Anteil der Beobachtungen kleiner oder gleich x sin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Die empirische Verteilungsfunktion F</a:t>
            </a:r>
            <a:r>
              <a:rPr baseline="-5999"/>
              <a:t>e</a:t>
            </a:r>
            <a:r>
              <a:t>(x) gibt an, welcher Anteil der Beobachtungen kleiner oder gleich x sind.</a:t>
            </a:r>
          </a:p>
          <a:p>
            <a:pPr marL="317500" indent="-317500">
              <a:buClr>
                <a:schemeClr val="accent5">
                  <a:lumOff val="-7647"/>
                </a:schemeClr>
              </a:buClr>
              <a:buSzPct val="200000"/>
              <a:buFontTx/>
              <a:buChar char="‣"/>
            </a:pPr>
            <a:r>
              <a:t>Sie sagt aus, wie wahrscheinlich es ist, einen Wert kleiner oder gleich x zu beobachten, liefert also eine Wahrscheinlichkeit als Funktionswert.</a:t>
            </a:r>
          </a:p>
          <a:p>
            <a:pPr marL="317500" indent="-317500">
              <a:buClr>
                <a:schemeClr val="accent5">
                  <a:lumOff val="-7647"/>
                </a:schemeClr>
              </a:buClr>
              <a:buSzPct val="200000"/>
              <a:buFontTx/>
              <a:buChar char="‣"/>
            </a:pPr>
            <a:r>
              <a:t>Die theoretische Verteilungsfunktion F(x) gibt für eine bestimmte Verteilung (wie eine bestimmte Normalverteilung NV) an, wie wahrscheinlich es ist, einen Wert kleiner oder gleich x zu beobachten gegeben der Modellparameter.</a:t>
            </a:r>
          </a:p>
          <a:p>
            <a:pPr marL="317500" indent="-317500">
              <a:buClr>
                <a:schemeClr val="accent5">
                  <a:lumOff val="-7647"/>
                </a:schemeClr>
              </a:buClr>
              <a:buSzPct val="200000"/>
              <a:buFontTx/>
              <a:buChar char="‣"/>
            </a:pPr>
            <a:r>
              <a:t>Für die Verteilungfunktion der Normalverteilung wird auch der Buchstabe 𝛷 (großes Phi) verwendet.</a:t>
            </a:r>
          </a:p>
        </p:txBody>
      </p:sp>
      <p:pic>
        <p:nvPicPr>
          <p:cNvPr id="531" name="Bild" descr="Bild"/>
          <p:cNvPicPr>
            <a:picLocks noChangeAspect="1"/>
          </p:cNvPicPr>
          <p:nvPr/>
        </p:nvPicPr>
        <p:blipFill>
          <a:blip r:embed="rId3">
            <a:extLst/>
          </a:blip>
          <a:stretch>
            <a:fillRect/>
          </a:stretch>
        </p:blipFill>
        <p:spPr>
          <a:xfrm>
            <a:off x="179054" y="3409007"/>
            <a:ext cx="6048886" cy="4339419"/>
          </a:xfrm>
          <a:prstGeom prst="rect">
            <a:avLst/>
          </a:prstGeom>
          <a:ln w="12700">
            <a:miter lim="400000"/>
          </a:ln>
        </p:spPr>
      </p:pic>
      <p:sp>
        <p:nvSpPr>
          <p:cNvPr id="532" name="Verteilungsfunktion einer Normalverteilung  (MW = 0, SD = 1)"/>
          <p:cNvSpPr txBox="1"/>
          <p:nvPr/>
        </p:nvSpPr>
        <p:spPr>
          <a:xfrm>
            <a:off x="1172613" y="2436998"/>
            <a:ext cx="4061764" cy="6634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lgn="ctr">
              <a:defRPr>
                <a:latin typeface="Roboto Condensed Regular"/>
                <a:ea typeface="Roboto Condensed Regular"/>
                <a:cs typeface="Roboto Condensed Regular"/>
                <a:sym typeface="Roboto Condensed Regular"/>
              </a:defRPr>
            </a:pPr>
            <a:r>
              <a:t>Verteilungsfunktion einer Normalverteilung </a:t>
            </a:r>
            <a:br/>
            <a:r>
              <a:t>(MW = 0, SD = 1)</a:t>
            </a:r>
          </a:p>
        </p:txBody>
      </p:sp>
      <p:sp>
        <p:nvSpPr>
          <p:cNvPr id="533" name="Gleichung"/>
          <p:cNvSpPr txBox="1"/>
          <p:nvPr/>
        </p:nvSpPr>
        <p:spPr>
          <a:xfrm>
            <a:off x="6899565" y="6262604"/>
            <a:ext cx="5122507" cy="721130"/>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sSub>
                    <m:e>
                      <m:r>
                        <a:rPr xmlns:a="http://schemas.openxmlformats.org/drawingml/2006/main" sz="2600" i="1">
                          <a:solidFill>
                            <a:srgbClr val="262626"/>
                          </a:solidFill>
                          <a:latin typeface="Cambria Math" panose="02040503050406030204" pitchFamily="18" charset="0"/>
                        </a:rPr>
                        <m:t>F</m:t>
                      </m:r>
                    </m:e>
                    <m:sub>
                      <m:r>
                        <a:rPr xmlns:a="http://schemas.openxmlformats.org/drawingml/2006/main" sz="2600" i="1">
                          <a:solidFill>
                            <a:srgbClr val="262626"/>
                          </a:solidFill>
                          <a:latin typeface="Cambria Math" panose="02040503050406030204" pitchFamily="18" charset="0"/>
                        </a:rPr>
                        <m:t>e</m:t>
                      </m:r>
                    </m:sub>
                  </m:sSub>
                  <m:r>
                    <a:rPr xmlns:a="http://schemas.openxmlformats.org/drawingml/2006/main" sz="2600" i="1">
                      <a:solidFill>
                        <a:srgbClr val="262626"/>
                      </a:solidFill>
                      <a:latin typeface="Cambria Math" panose="02040503050406030204" pitchFamily="18" charset="0"/>
                    </a:rPr>
                    <m:t>(</m:t>
                  </m:r>
                  <m:r>
                    <a:rPr xmlns:a="http://schemas.openxmlformats.org/drawingml/2006/main" sz="2600" i="1">
                      <a:solidFill>
                        <a:srgbClr val="262626"/>
                      </a:solidFill>
                      <a:latin typeface="Cambria Math" panose="02040503050406030204" pitchFamily="18" charset="0"/>
                    </a:rPr>
                    <m:t>x</m:t>
                  </m:r>
                  <m:r>
                    <a:rPr xmlns:a="http://schemas.openxmlformats.org/drawingml/2006/main" sz="2600" i="1">
                      <a:solidFill>
                        <a:srgbClr val="262626"/>
                      </a:solidFill>
                      <a:latin typeface="Cambria Math" panose="02040503050406030204" pitchFamily="18" charset="0"/>
                    </a:rPr>
                    <m:t>)</m:t>
                  </m:r>
                  <m:r>
                    <a:rPr xmlns:a="http://schemas.openxmlformats.org/drawingml/2006/main" sz="2600" i="1">
                      <a:solidFill>
                        <a:srgbClr val="262626"/>
                      </a:solidFill>
                      <a:latin typeface="Cambria Math" panose="02040503050406030204" pitchFamily="18" charset="0"/>
                    </a:rPr>
                    <m:t>=</m:t>
                  </m:r>
                  <m:f>
                    <m:fPr>
                      <m:ctrlPr>
                        <a:rPr xmlns:a="http://schemas.openxmlformats.org/drawingml/2006/main" sz="2600" i="1">
                          <a:solidFill>
                            <a:srgbClr val="262626"/>
                          </a:solidFill>
                          <a:latin typeface="Cambria Math" panose="02040503050406030204" pitchFamily="18" charset="0"/>
                        </a:rPr>
                      </m:ctrlPr>
                      <m:type m:val="bar"/>
                    </m:fPr>
                    <m:num>
                      <m:r>
                        <m:rPr>
                          <m:nor/>
                        </m:rPr>
                        <a:rPr xmlns:a="http://schemas.openxmlformats.org/drawingml/2006/main" sz="2600" i="1">
                          <a:solidFill>
                            <a:srgbClr val="262626"/>
                          </a:solidFill>
                          <a:latin typeface="Cambria Math" panose="02040503050406030204" pitchFamily="18" charset="0"/>
                        </a:rPr>
                        <m:t>Anzahl Beobachtungen</m:t>
                      </m:r>
                      <m:r>
                        <a:rPr xmlns:a="http://schemas.openxmlformats.org/drawingml/2006/main" sz="2600" i="1">
                          <a:solidFill>
                            <a:srgbClr val="262626"/>
                          </a:solidFill>
                          <a:latin typeface="Cambria Math" panose="02040503050406030204" pitchFamily="18" charset="0"/>
                        </a:rPr>
                        <m:t>≤</m:t>
                      </m:r>
                      <m:r>
                        <a:rPr xmlns:a="http://schemas.openxmlformats.org/drawingml/2006/main" sz="2600" i="1">
                          <a:solidFill>
                            <a:srgbClr val="262626"/>
                          </a:solidFill>
                          <a:latin typeface="Cambria Math" panose="02040503050406030204" pitchFamily="18" charset="0"/>
                        </a:rPr>
                        <m:t>x</m:t>
                      </m:r>
                    </m:num>
                    <m:den>
                      <m:r>
                        <a:rPr xmlns:a="http://schemas.openxmlformats.org/drawingml/2006/main" sz="2600" i="1">
                          <a:solidFill>
                            <a:srgbClr val="262626"/>
                          </a:solidFill>
                          <a:latin typeface="Cambria Math" panose="02040503050406030204" pitchFamily="18" charset="0"/>
                        </a:rPr>
                        <m:t>n</m:t>
                      </m:r>
                    </m:den>
                  </m:f>
                </m:oMath>
              </m:oMathPara>
            </a14:m>
            <a:endParaRPr sz="2600">
              <a:solidFill>
                <a:srgbClr val="262626"/>
              </a:solidFill>
            </a:endParaRPr>
          </a:p>
        </p:txBody>
      </p:sp>
      <p:sp>
        <p:nvSpPr>
          <p:cNvPr id="534" name="Gleichung"/>
          <p:cNvSpPr txBox="1"/>
          <p:nvPr/>
        </p:nvSpPr>
        <p:spPr>
          <a:xfrm>
            <a:off x="6863808" y="7640401"/>
            <a:ext cx="2991079" cy="369598"/>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sSub>
                    <m:e>
                      <m:r>
                        <a:rPr xmlns:a="http://schemas.openxmlformats.org/drawingml/2006/main" sz="3100" i="1">
                          <a:solidFill>
                            <a:srgbClr val="262626"/>
                          </a:solidFill>
                          <a:latin typeface="Cambria Math" panose="02040503050406030204" pitchFamily="18" charset="0"/>
                        </a:rPr>
                        <m:t>F</m:t>
                      </m:r>
                    </m:e>
                    <m:sub>
                      <m:r>
                        <a:rPr xmlns:a="http://schemas.openxmlformats.org/drawingml/2006/main" sz="3100" i="1">
                          <a:solidFill>
                            <a:srgbClr val="262626"/>
                          </a:solidFill>
                          <a:latin typeface="Cambria Math" panose="02040503050406030204" pitchFamily="18" charset="0"/>
                        </a:rPr>
                        <m:t>N</m:t>
                      </m:r>
                      <m:r>
                        <a:rPr xmlns:a="http://schemas.openxmlformats.org/drawingml/2006/main" sz="3100" i="1">
                          <a:solidFill>
                            <a:srgbClr val="262626"/>
                          </a:solidFill>
                          <a:latin typeface="Cambria Math" panose="02040503050406030204" pitchFamily="18" charset="0"/>
                        </a:rPr>
                        <m:t>V</m:t>
                      </m:r>
                    </m:sub>
                  </m:sSub>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x</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m:t>
                  </m:r>
                  <m:r>
                    <m:rPr>
                      <m:sty m:val="p"/>
                    </m:rPr>
                    <a:rPr xmlns:a="http://schemas.openxmlformats.org/drawingml/2006/main" sz="3100" i="1">
                      <a:solidFill>
                        <a:srgbClr val="262626"/>
                      </a:solidFill>
                      <a:latin typeface="Cambria Math" panose="02040503050406030204" pitchFamily="18" charset="0"/>
                    </a:rPr>
                    <m:t>Φ</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μ</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σ</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x</m:t>
                  </m:r>
                  <m:r>
                    <a:rPr xmlns:a="http://schemas.openxmlformats.org/drawingml/2006/main" sz="3100" i="1">
                      <a:solidFill>
                        <a:srgbClr val="262626"/>
                      </a:solidFill>
                      <a:latin typeface="Cambria Math" panose="02040503050406030204" pitchFamily="18" charset="0"/>
                    </a:rPr>
                    <m:t>)</m:t>
                  </m:r>
                </m:oMath>
              </m:oMathPara>
            </a14:m>
            <a:endParaRPr sz="3100">
              <a:solidFill>
                <a:srgbClr val="262626"/>
              </a:solidFill>
            </a:endParaR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8" name="Foliennummer"/>
          <p:cNvSpPr txBox="1"/>
          <p:nvPr>
            <p:ph type="sldNum" sz="quarter" idx="2"/>
          </p:nvPr>
        </p:nvSpPr>
        <p:spPr>
          <a:xfrm>
            <a:off x="12622508" y="9142634"/>
            <a:ext cx="340514" cy="345947"/>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Helvetica"/>
              </a:defRPr>
            </a:lvl1pPr>
          </a:lstStyle>
          <a:p>
            <a:pPr/>
            <a:fld id="{86CB4B4D-7CA3-9044-876B-883B54F8677D}" type="slidenum"/>
          </a:p>
        </p:txBody>
      </p:sp>
      <p:sp>
        <p:nvSpPr>
          <p:cNvPr id="539" name="Frauen können schneller einparken als Männer, im Schnitt"/>
          <p:cNvSpPr txBox="1"/>
          <p:nvPr>
            <p:ph type="body" sz="quarter" idx="1"/>
          </p:nvPr>
        </p:nvSpPr>
        <p:spPr>
          <a:xfrm>
            <a:off x="-4087" y="-18728"/>
            <a:ext cx="13012975" cy="1413937"/>
          </a:xfrm>
          <a:prstGeom prst="rect">
            <a:avLst/>
          </a:prstGeom>
        </p:spPr>
        <p:txBody>
          <a:bodyPr/>
          <a:lstStyle>
            <a:lvl1pPr marR="116839" indent="233678" defTabSz="1196441">
              <a:defRPr sz="5700"/>
            </a:lvl1pPr>
          </a:lstStyle>
          <a:p>
            <a:pPr/>
            <a:r>
              <a:t>Cohens d</a:t>
            </a:r>
          </a:p>
        </p:txBody>
      </p:sp>
      <p:sp>
        <p:nvSpPr>
          <p:cNvPr id="540" name="sehr wenig „Überlappung“: starker Effekt"/>
          <p:cNvSpPr txBox="1"/>
          <p:nvPr/>
        </p:nvSpPr>
        <p:spPr>
          <a:xfrm>
            <a:off x="7653015" y="4907898"/>
            <a:ext cx="5275100" cy="4348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algn="r">
              <a:defRPr sz="2000">
                <a:latin typeface="Roboto Condensed Regular"/>
                <a:ea typeface="Roboto Condensed Regular"/>
                <a:cs typeface="Roboto Condensed Regular"/>
                <a:sym typeface="Roboto Condensed Regular"/>
              </a:defRPr>
            </a:pPr>
            <a:r>
              <a:t>sehr wenig „Überlappung“: </a:t>
            </a:r>
            <a:r>
              <a:rPr i="1"/>
              <a:t>starker</a:t>
            </a:r>
            <a:r>
              <a:t> Effekt</a:t>
            </a:r>
          </a:p>
        </p:txBody>
      </p:sp>
      <p:sp>
        <p:nvSpPr>
          <p:cNvPr id="541" name="sehr viel „Überlappung“: schwacher Effekt"/>
          <p:cNvSpPr txBox="1"/>
          <p:nvPr/>
        </p:nvSpPr>
        <p:spPr>
          <a:xfrm>
            <a:off x="217947" y="4907898"/>
            <a:ext cx="5275102" cy="4348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a:defRPr sz="2000">
                <a:latin typeface="Roboto Condensed Regular"/>
                <a:ea typeface="Roboto Condensed Regular"/>
                <a:cs typeface="Roboto Condensed Regular"/>
                <a:sym typeface="Roboto Condensed Regular"/>
              </a:defRPr>
            </a:pPr>
            <a:r>
              <a:t>sehr viel „Überlappung“: </a:t>
            </a:r>
            <a:r>
              <a:rPr i="1"/>
              <a:t>schwacher</a:t>
            </a:r>
            <a:r>
              <a:t> Effekt</a:t>
            </a:r>
          </a:p>
        </p:txBody>
      </p:sp>
      <p:pic>
        <p:nvPicPr>
          <p:cNvPr id="542" name="Bild" descr="Bild"/>
          <p:cNvPicPr>
            <a:picLocks noChangeAspect="1"/>
          </p:cNvPicPr>
          <p:nvPr/>
        </p:nvPicPr>
        <p:blipFill>
          <a:blip r:embed="rId3">
            <a:extLst/>
          </a:blip>
          <a:stretch>
            <a:fillRect/>
          </a:stretch>
        </p:blipFill>
        <p:spPr>
          <a:xfrm>
            <a:off x="6531668" y="2341248"/>
            <a:ext cx="3065362" cy="2642554"/>
          </a:xfrm>
          <a:prstGeom prst="rect">
            <a:avLst/>
          </a:prstGeom>
          <a:ln w="12700">
            <a:miter lim="400000"/>
          </a:ln>
        </p:spPr>
      </p:pic>
      <p:pic>
        <p:nvPicPr>
          <p:cNvPr id="543" name="Bild" descr="Bild"/>
          <p:cNvPicPr>
            <a:picLocks noChangeAspect="1"/>
          </p:cNvPicPr>
          <p:nvPr/>
        </p:nvPicPr>
        <p:blipFill>
          <a:blip r:embed="rId4">
            <a:extLst/>
          </a:blip>
          <a:stretch>
            <a:fillRect/>
          </a:stretch>
        </p:blipFill>
        <p:spPr>
          <a:xfrm>
            <a:off x="89385" y="2341248"/>
            <a:ext cx="3065362" cy="2642554"/>
          </a:xfrm>
          <a:prstGeom prst="rect">
            <a:avLst/>
          </a:prstGeom>
          <a:ln w="12700">
            <a:miter lim="400000"/>
          </a:ln>
        </p:spPr>
      </p:pic>
      <p:pic>
        <p:nvPicPr>
          <p:cNvPr id="544" name="Bild" descr="Bild"/>
          <p:cNvPicPr>
            <a:picLocks noChangeAspect="1"/>
          </p:cNvPicPr>
          <p:nvPr/>
        </p:nvPicPr>
        <p:blipFill>
          <a:blip r:embed="rId5">
            <a:extLst/>
          </a:blip>
          <a:stretch>
            <a:fillRect/>
          </a:stretch>
        </p:blipFill>
        <p:spPr>
          <a:xfrm>
            <a:off x="9779168" y="2318810"/>
            <a:ext cx="3091391" cy="2664992"/>
          </a:xfrm>
          <a:prstGeom prst="rect">
            <a:avLst/>
          </a:prstGeom>
          <a:ln w="12700">
            <a:miter lim="400000"/>
          </a:ln>
        </p:spPr>
      </p:pic>
      <p:pic>
        <p:nvPicPr>
          <p:cNvPr id="545" name="Bild" descr="Bild"/>
          <p:cNvPicPr>
            <a:picLocks noChangeAspect="1"/>
          </p:cNvPicPr>
          <p:nvPr/>
        </p:nvPicPr>
        <p:blipFill>
          <a:blip r:embed="rId6">
            <a:extLst/>
          </a:blip>
          <a:stretch>
            <a:fillRect/>
          </a:stretch>
        </p:blipFill>
        <p:spPr>
          <a:xfrm>
            <a:off x="3284168" y="2318810"/>
            <a:ext cx="3065363" cy="2642555"/>
          </a:xfrm>
          <a:prstGeom prst="rect">
            <a:avLst/>
          </a:prstGeom>
          <a:ln w="12700">
            <a:miter lim="400000"/>
          </a:ln>
        </p:spPr>
      </p:pic>
      <p:sp>
        <p:nvSpPr>
          <p:cNvPr id="546" name="Verteilung der Einpark-Zeiten: Männer (blau) vs. Frauen (rot)"/>
          <p:cNvSpPr txBox="1"/>
          <p:nvPr/>
        </p:nvSpPr>
        <p:spPr>
          <a:xfrm>
            <a:off x="3072440" y="1933396"/>
            <a:ext cx="5536055" cy="396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a:latin typeface="Roboto Condensed Regular"/>
                <a:ea typeface="Roboto Condensed Regular"/>
                <a:cs typeface="Roboto Condensed Regular"/>
                <a:sym typeface="Roboto Condensed Regular"/>
              </a:defRPr>
            </a:lvl1pPr>
          </a:lstStyle>
          <a:p>
            <a:pPr/>
            <a:r>
              <a:t>Verteilung der Einpark-Zeiten: Männer (blau) vs. Frauen (rot)</a:t>
            </a:r>
          </a:p>
        </p:txBody>
      </p:sp>
      <p:sp>
        <p:nvSpPr>
          <p:cNvPr id="547" name="Anhand der „Überlappung“ der Kurven lässt sich die Stärke des „Einpark-Effekts“ (Unterschied zwischen den Gruppen) veranschaulichen.…"/>
          <p:cNvSpPr txBox="1"/>
          <p:nvPr/>
        </p:nvSpPr>
        <p:spPr>
          <a:xfrm>
            <a:off x="287673" y="5604652"/>
            <a:ext cx="8782444" cy="3384844"/>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Anhand der „Überlappung“ der Kurven lässt sich die Stärke des „Einpark-Effekts“ (Unterschied zwischen den Gruppen) veranschaulichen.</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Größe des Unterschieds (der Überlappung) hängt nicht nur von der Differenz der Mittelwerte (X̅1-X̅2) ab, sondern auch von der Streuung der Verteilungen.</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Das Verhältnis der Mittelwertsunterschiede zu mittlerer Streuung nennt man Cohens d.</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Cohens d ist ein Maß der Effektstärke, das die Differenz der Mittelwerte zweier Gruppen in Bezug zur Streuung setzt.</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Grobe Faustregel:  kleiner / mittlerer / großer Unterschied: d = 0.2 / 0.5 / 0.8.</a:t>
            </a:r>
          </a:p>
        </p:txBody>
      </p:sp>
      <p:sp>
        <p:nvSpPr>
          <p:cNvPr id="548" name="Gleichung"/>
          <p:cNvSpPr txBox="1"/>
          <p:nvPr/>
        </p:nvSpPr>
        <p:spPr>
          <a:xfrm>
            <a:off x="10064258" y="6595654"/>
            <a:ext cx="2018480" cy="954976"/>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r>
                    <a:rPr xmlns:a="http://schemas.openxmlformats.org/drawingml/2006/main" sz="3200" i="1">
                      <a:solidFill>
                        <a:srgbClr val="262626"/>
                      </a:solidFill>
                      <a:latin typeface="Cambria Math" panose="02040503050406030204" pitchFamily="18" charset="0"/>
                    </a:rPr>
                    <m:t>d</m:t>
                  </m:r>
                  <m:r>
                    <a:rPr xmlns:a="http://schemas.openxmlformats.org/drawingml/2006/main" sz="3200" i="1">
                      <a:solidFill>
                        <a:srgbClr val="262626"/>
                      </a:solidFill>
                      <a:latin typeface="Cambria Math" panose="02040503050406030204" pitchFamily="18" charset="0"/>
                    </a:rPr>
                    <m:t>=</m:t>
                  </m:r>
                  <m:f>
                    <m:fPr>
                      <m:ctrlPr>
                        <a:rPr xmlns:a="http://schemas.openxmlformats.org/drawingml/2006/main" sz="3200" i="1">
                          <a:solidFill>
                            <a:srgbClr val="262626"/>
                          </a:solidFill>
                          <a:latin typeface="Cambria Math" panose="02040503050406030204" pitchFamily="18" charset="0"/>
                        </a:rPr>
                      </m:ctrlPr>
                      <m:type m:val="bar"/>
                    </m:fPr>
                    <m:num>
                      <m:bar>
                        <m:barPr>
                          <m:ctrlPr>
                            <a:rPr xmlns:a="http://schemas.openxmlformats.org/drawingml/2006/main" sz="3200" i="1">
                              <a:solidFill>
                                <a:srgbClr val="262626"/>
                              </a:solidFill>
                              <a:latin typeface="Cambria Math" panose="02040503050406030204" pitchFamily="18" charset="0"/>
                            </a:rPr>
                          </m:ctrlPr>
                          <m:pos m:val="top"/>
                        </m:barPr>
                        <m:e>
                          <m:sSub>
                            <m:e>
                              <m:r>
                                <a:rPr xmlns:a="http://schemas.openxmlformats.org/drawingml/2006/main" sz="3200" i="1">
                                  <a:solidFill>
                                    <a:srgbClr val="262626"/>
                                  </a:solidFill>
                                  <a:latin typeface="Cambria Math" panose="02040503050406030204" pitchFamily="18" charset="0"/>
                                </a:rPr>
                                <m:t>X</m:t>
                              </m:r>
                            </m:e>
                            <m:sub>
                              <m:r>
                                <a:rPr xmlns:a="http://schemas.openxmlformats.org/drawingml/2006/main" sz="3200" i="1">
                                  <a:solidFill>
                                    <a:srgbClr val="262626"/>
                                  </a:solidFill>
                                  <a:latin typeface="Cambria Math" panose="02040503050406030204" pitchFamily="18" charset="0"/>
                                </a:rPr>
                                <m:t>1</m:t>
                              </m:r>
                            </m:sub>
                          </m:sSub>
                        </m:e>
                      </m:bar>
                      <m:r>
                        <a:rPr xmlns:a="http://schemas.openxmlformats.org/drawingml/2006/main" sz="3200" i="1">
                          <a:solidFill>
                            <a:srgbClr val="262626"/>
                          </a:solidFill>
                          <a:latin typeface="Cambria Math" panose="02040503050406030204" pitchFamily="18" charset="0"/>
                        </a:rPr>
                        <m:t>-</m:t>
                      </m:r>
                      <m:bar>
                        <m:barPr>
                          <m:ctrlPr>
                            <a:rPr xmlns:a="http://schemas.openxmlformats.org/drawingml/2006/main" sz="3200" i="1">
                              <a:solidFill>
                                <a:srgbClr val="262626"/>
                              </a:solidFill>
                              <a:latin typeface="Cambria Math" panose="02040503050406030204" pitchFamily="18" charset="0"/>
                            </a:rPr>
                          </m:ctrlPr>
                          <m:pos m:val="top"/>
                        </m:barPr>
                        <m:e>
                          <m:sSub>
                            <m:e>
                              <m:r>
                                <a:rPr xmlns:a="http://schemas.openxmlformats.org/drawingml/2006/main" sz="3200" i="1">
                                  <a:solidFill>
                                    <a:srgbClr val="262626"/>
                                  </a:solidFill>
                                  <a:latin typeface="Cambria Math" panose="02040503050406030204" pitchFamily="18" charset="0"/>
                                </a:rPr>
                                <m:t>X</m:t>
                              </m:r>
                            </m:e>
                            <m:sub>
                              <m:r>
                                <a:rPr xmlns:a="http://schemas.openxmlformats.org/drawingml/2006/main" sz="3200" i="1">
                                  <a:solidFill>
                                    <a:srgbClr val="262626"/>
                                  </a:solidFill>
                                  <a:latin typeface="Cambria Math" panose="02040503050406030204" pitchFamily="18" charset="0"/>
                                </a:rPr>
                                <m:t>2</m:t>
                              </m:r>
                            </m:sub>
                          </m:sSub>
                        </m:e>
                      </m:bar>
                    </m:num>
                    <m:den>
                      <m:r>
                        <a:rPr xmlns:a="http://schemas.openxmlformats.org/drawingml/2006/main" sz="3200" i="1">
                          <a:solidFill>
                            <a:srgbClr val="262626"/>
                          </a:solidFill>
                          <a:latin typeface="Cambria Math" panose="02040503050406030204" pitchFamily="18" charset="0"/>
                        </a:rPr>
                        <m:t>s</m:t>
                      </m:r>
                      <m:r>
                        <a:rPr xmlns:a="http://schemas.openxmlformats.org/drawingml/2006/main" sz="3200" i="1">
                          <a:solidFill>
                            <a:srgbClr val="262626"/>
                          </a:solidFill>
                          <a:latin typeface="Cambria Math" panose="02040503050406030204" pitchFamily="18" charset="0"/>
                        </a:rPr>
                        <m:t>d</m:t>
                      </m:r>
                    </m:den>
                  </m:f>
                </m:oMath>
              </m:oMathPara>
            </a14:m>
            <a:endParaRPr sz="3200">
              <a:solidFill>
                <a:srgbClr val="262626"/>
              </a:solidFill>
            </a:endParaRP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552" name="Foliennummer"/>
          <p:cNvSpPr txBox="1"/>
          <p:nvPr>
            <p:ph type="sldNum" sz="quarter" idx="2"/>
          </p:nvPr>
        </p:nvSpPr>
        <p:spPr>
          <a:xfrm>
            <a:off x="12701684" y="9142634"/>
            <a:ext cx="261338"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3" name="Common Language Effect Size (CLES)"/>
          <p:cNvSpPr txBox="1"/>
          <p:nvPr>
            <p:ph type="body" sz="quarter" idx="1"/>
          </p:nvPr>
        </p:nvSpPr>
        <p:spPr>
          <a:xfrm>
            <a:off x="-4087" y="-18728"/>
            <a:ext cx="13012975" cy="1413937"/>
          </a:xfrm>
          <a:prstGeom prst="rect">
            <a:avLst/>
          </a:prstGeom>
        </p:spPr>
        <p:txBody>
          <a:bodyPr/>
          <a:lstStyle/>
          <a:p>
            <a:pPr/>
            <a:r>
              <a:t>Common Language Effect Size (CLES)</a:t>
            </a:r>
          </a:p>
        </p:txBody>
      </p:sp>
      <p:sp>
        <p:nvSpPr>
          <p:cNvPr id="554" name="Maße der Effektstärke wie Cohens d sind nützlich, um Verteilungen zu vergleichen, die sich sowohl in Lage als auch in Streuung unterscheide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Maße der Effektstärke wie Cohens d sind nützlich, um Verteilungen zu vergleichen, die sich sowohl in Lage als auch in Streuung unterscheiden.</a:t>
            </a:r>
          </a:p>
          <a:p>
            <a:pPr marL="317500" indent="-317500">
              <a:buClr>
                <a:schemeClr val="accent5">
                  <a:lumOff val="-7647"/>
                </a:schemeClr>
              </a:buClr>
              <a:buSzPct val="200000"/>
              <a:buFontTx/>
              <a:buChar char="‣"/>
            </a:pPr>
            <a:r>
              <a:t>Allerdings sind Aussagen von Cohens d wie „der Effekt beträgt eine halbe SD“ wenig anschaulich, zumindest für ungeübte Personen.</a:t>
            </a:r>
          </a:p>
          <a:p>
            <a:pPr marL="317500" indent="-317500">
              <a:buClr>
                <a:schemeClr val="accent5">
                  <a:lumOff val="-7647"/>
                </a:schemeClr>
              </a:buClr>
              <a:buSzPct val="200000"/>
              <a:buFontTx/>
              <a:buChar char="‣"/>
            </a:pPr>
            <a:r>
              <a:t>Das Common Language Effect Size (McGraw &amp; Wong, 1992) bietet eine leichter verständlichere Alternative für die Quantifizierung eines Mittelwerteffekts zwischen zwei Gruppen. </a:t>
            </a:r>
          </a:p>
          <a:p>
            <a:pPr marL="317500" indent="-317500">
              <a:buClr>
                <a:schemeClr val="accent5">
                  <a:lumOff val="-7647"/>
                </a:schemeClr>
              </a:buClr>
              <a:buSzPct val="200000"/>
              <a:buFontTx/>
              <a:buChar char="‣"/>
            </a:pPr>
            <a:r>
              <a:t>CLES liefert eine Wahrscheinlichkeit, 0&lt;P&lt;1, zurück.</a:t>
            </a:r>
          </a:p>
          <a:p>
            <a:pPr marL="317500" indent="-317500">
              <a:buClr>
                <a:schemeClr val="accent5">
                  <a:lumOff val="-7647"/>
                </a:schemeClr>
              </a:buClr>
              <a:buSzPct val="200000"/>
              <a:buFontTx/>
              <a:buChar char="‣"/>
            </a:pPr>
            <a:r>
              <a:t>CELS ist definiert als</a:t>
            </a:r>
          </a:p>
          <a:p>
            <a:pPr lvl="1" marL="581526" indent="-200526">
              <a:buClr>
                <a:schemeClr val="accent5">
                  <a:lumOff val="-7647"/>
                </a:schemeClr>
              </a:buClr>
              <a:buSzPct val="150000"/>
              <a:buFontTx/>
              <a:buChar char="‣"/>
            </a:pPr>
            <a:r>
              <a:t>die Wahrscheinlichkeit P, dass ein zufällig gewähltes Objekt aus Verteilung 1 einen größeren Wert (in X) aufweist als ein zufällig gewähltes Objekt aus Verteilung 2.</a:t>
            </a:r>
          </a:p>
          <a:p>
            <a:pPr lvl="1" marL="581526" indent="-200526">
              <a:buClr>
                <a:schemeClr val="accent5">
                  <a:lumOff val="-7647"/>
                </a:schemeClr>
              </a:buClr>
              <a:buSzPct val="150000"/>
              <a:buFontTx/>
              <a:buChar char="‣"/>
            </a:pPr>
            <a:r>
              <a:t>Für normalverteilte Werte kann CLES wie folgt berechnet werden:</a:t>
            </a:r>
          </a:p>
        </p:txBody>
      </p:sp>
      <p:sp>
        <p:nvSpPr>
          <p:cNvPr id="555" name="Gleichung"/>
          <p:cNvSpPr txBox="1"/>
          <p:nvPr/>
        </p:nvSpPr>
        <p:spPr>
          <a:xfrm>
            <a:off x="2390870" y="6826445"/>
            <a:ext cx="7327536" cy="1897635"/>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m>
                    <m:mPr>
                      <m:ctrlPr>
                        <a:rPr xmlns:a="http://schemas.openxmlformats.org/drawingml/2006/main" sz="3100" i="1">
                          <a:solidFill>
                            <a:srgbClr val="262626"/>
                          </a:solidFill>
                          <a:latin typeface="Cambria Math" panose="02040503050406030204" pitchFamily="18" charset="0"/>
                        </a:rPr>
                      </m:ctrlPr>
                      <m:baseJc m:val="center"/>
                      <m:plcHide m:val="on"/>
                      <m:mcs>
                        <m:mc>
                          <m:mcPr>
                            <m:count m:val="2"/>
                            <m:mcJc m:val="center"/>
                          </m:mcPr>
                        </m:mc>
                      </m:mcs>
                    </m:mPr>
                    <m:mr>
                      <m:e>
                        <m:r>
                          <m:rPr>
                            <m:nor/>
                          </m:rPr>
                          <a:rPr xmlns:a="http://schemas.openxmlformats.org/drawingml/2006/main" sz="3100" i="1">
                            <a:solidFill>
                              <a:srgbClr val="262626"/>
                            </a:solidFill>
                            <a:latin typeface="Cambria Math" panose="02040503050406030204" pitchFamily="18" charset="0"/>
                          </a:rPr>
                          <m:t>CLES</m:t>
                        </m:r>
                      </m:e>
                      <m:e>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P</m:t>
                        </m:r>
                        <m:r>
                          <a:rPr xmlns:a="http://schemas.openxmlformats.org/drawingml/2006/main" sz="3100" i="1">
                            <a:solidFill>
                              <a:srgbClr val="262626"/>
                            </a:solidFill>
                            <a:latin typeface="Cambria Math" panose="02040503050406030204" pitchFamily="18" charset="0"/>
                          </a:rPr>
                          <m:t>(</m:t>
                        </m:r>
                        <m:sSub>
                          <m:e>
                            <m:argPr>
                              <m:scrLvl m:val="0"/>
                            </m:argPr>
                            <m:r>
                              <a:rPr xmlns:a="http://schemas.openxmlformats.org/drawingml/2006/main" sz="3100" i="1">
                                <a:solidFill>
                                  <a:srgbClr val="262626"/>
                                </a:solidFill>
                                <a:latin typeface="Cambria Math" panose="02040503050406030204" pitchFamily="18" charset="0"/>
                              </a:rPr>
                              <m:t>X</m:t>
                            </m:r>
                          </m:e>
                          <m:sub>
                            <m:argPr>
                              <m:scrLvl m:val="0"/>
                            </m:argPr>
                            <m:r>
                              <a:rPr xmlns:a="http://schemas.openxmlformats.org/drawingml/2006/main" sz="3100" i="1">
                                <a:solidFill>
                                  <a:srgbClr val="262626"/>
                                </a:solidFill>
                                <a:latin typeface="Cambria Math" panose="02040503050406030204" pitchFamily="18" charset="0"/>
                              </a:rPr>
                              <m:t>1</m:t>
                            </m:r>
                          </m:sub>
                        </m:sSub>
                        <m:r>
                          <a:rPr xmlns:a="http://schemas.openxmlformats.org/drawingml/2006/main" sz="3100" i="1">
                            <a:solidFill>
                              <a:srgbClr val="262626"/>
                            </a:solidFill>
                            <a:latin typeface="Cambria Math" panose="02040503050406030204" pitchFamily="18" charset="0"/>
                          </a:rPr>
                          <m:t>&gt;</m:t>
                        </m:r>
                        <m:sSub>
                          <m:e>
                            <m:argPr>
                              <m:scrLvl m:val="0"/>
                            </m:argPr>
                            <m:r>
                              <a:rPr xmlns:a="http://schemas.openxmlformats.org/drawingml/2006/main" sz="3100" i="1">
                                <a:solidFill>
                                  <a:srgbClr val="262626"/>
                                </a:solidFill>
                                <a:latin typeface="Cambria Math" panose="02040503050406030204" pitchFamily="18" charset="0"/>
                              </a:rPr>
                              <m:t>X</m:t>
                            </m:r>
                          </m:e>
                          <m:sub>
                            <m:argPr>
                              <m:scrLvl m:val="0"/>
                            </m:argPr>
                            <m:r>
                              <a:rPr xmlns:a="http://schemas.openxmlformats.org/drawingml/2006/main" sz="3100" i="1">
                                <a:solidFill>
                                  <a:srgbClr val="262626"/>
                                </a:solidFill>
                                <a:latin typeface="Cambria Math" panose="02040503050406030204" pitchFamily="18" charset="0"/>
                              </a:rPr>
                              <m:t>2</m:t>
                            </m:r>
                          </m:sub>
                        </m:sSub>
                        <m:r>
                          <a:rPr xmlns:a="http://schemas.openxmlformats.org/drawingml/2006/main" sz="3100" i="1">
                            <a:solidFill>
                              <a:srgbClr val="262626"/>
                            </a:solidFill>
                            <a:latin typeface="Cambria Math" panose="02040503050406030204" pitchFamily="18" charset="0"/>
                          </a:rPr>
                          <m:t>)</m:t>
                        </m:r>
                      </m:e>
                    </m:mr>
                    <m:mr>
                      <m:e/>
                      <m:e>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P</m:t>
                        </m:r>
                        <m:r>
                          <a:rPr xmlns:a="http://schemas.openxmlformats.org/drawingml/2006/main" sz="3100" i="1">
                            <a:solidFill>
                              <a:srgbClr val="262626"/>
                            </a:solidFill>
                            <a:latin typeface="Cambria Math" panose="02040503050406030204" pitchFamily="18" charset="0"/>
                          </a:rPr>
                          <m:t>(</m:t>
                        </m:r>
                        <m:sSub>
                          <m:e>
                            <m:argPr>
                              <m:scrLvl m:val="0"/>
                            </m:argPr>
                            <m:r>
                              <a:rPr xmlns:a="http://schemas.openxmlformats.org/drawingml/2006/main" sz="3100" i="1">
                                <a:solidFill>
                                  <a:srgbClr val="262626"/>
                                </a:solidFill>
                                <a:latin typeface="Cambria Math" panose="02040503050406030204" pitchFamily="18" charset="0"/>
                              </a:rPr>
                              <m:t>X</m:t>
                            </m:r>
                          </m:e>
                          <m:sub>
                            <m:argPr>
                              <m:scrLvl m:val="0"/>
                            </m:argPr>
                            <m:r>
                              <a:rPr xmlns:a="http://schemas.openxmlformats.org/drawingml/2006/main" sz="3100" i="1">
                                <a:solidFill>
                                  <a:srgbClr val="262626"/>
                                </a:solidFill>
                                <a:latin typeface="Cambria Math" panose="02040503050406030204" pitchFamily="18" charset="0"/>
                              </a:rPr>
                              <m:t>1</m:t>
                            </m:r>
                          </m:sub>
                        </m:sSub>
                        <m:r>
                          <a:rPr xmlns:a="http://schemas.openxmlformats.org/drawingml/2006/main" sz="3100" i="1">
                            <a:solidFill>
                              <a:srgbClr val="262626"/>
                            </a:solidFill>
                            <a:latin typeface="Cambria Math" panose="02040503050406030204" pitchFamily="18" charset="0"/>
                          </a:rPr>
                          <m:t>-</m:t>
                        </m:r>
                        <m:sSub>
                          <m:e>
                            <m:argPr>
                              <m:scrLvl m:val="0"/>
                            </m:argPr>
                            <m:r>
                              <a:rPr xmlns:a="http://schemas.openxmlformats.org/drawingml/2006/main" sz="3100" i="1">
                                <a:solidFill>
                                  <a:srgbClr val="262626"/>
                                </a:solidFill>
                                <a:latin typeface="Cambria Math" panose="02040503050406030204" pitchFamily="18" charset="0"/>
                              </a:rPr>
                              <m:t>X</m:t>
                            </m:r>
                          </m:e>
                          <m:sub>
                            <m:argPr>
                              <m:scrLvl m:val="0"/>
                            </m:argPr>
                            <m:r>
                              <a:rPr xmlns:a="http://schemas.openxmlformats.org/drawingml/2006/main" sz="3100" i="1">
                                <a:solidFill>
                                  <a:srgbClr val="262626"/>
                                </a:solidFill>
                                <a:latin typeface="Cambria Math" panose="02040503050406030204" pitchFamily="18" charset="0"/>
                              </a:rPr>
                              <m:t>2</m:t>
                            </m:r>
                          </m:sub>
                        </m:sSub>
                        <m:r>
                          <a:rPr xmlns:a="http://schemas.openxmlformats.org/drawingml/2006/main" sz="3100" i="1">
                            <a:solidFill>
                              <a:srgbClr val="262626"/>
                            </a:solidFill>
                            <a:latin typeface="Cambria Math" panose="02040503050406030204" pitchFamily="18" charset="0"/>
                          </a:rPr>
                          <m:t>&gt;</m:t>
                        </m:r>
                        <m:r>
                          <a:rPr xmlns:a="http://schemas.openxmlformats.org/drawingml/2006/main" sz="3100" i="1">
                            <a:solidFill>
                              <a:srgbClr val="262626"/>
                            </a:solidFill>
                            <a:latin typeface="Cambria Math" panose="02040503050406030204" pitchFamily="18" charset="0"/>
                          </a:rPr>
                          <m:t>0</m:t>
                        </m:r>
                        <m:r>
                          <a:rPr xmlns:a="http://schemas.openxmlformats.org/drawingml/2006/main" sz="3100" i="1">
                            <a:solidFill>
                              <a:srgbClr val="262626"/>
                            </a:solidFill>
                            <a:latin typeface="Cambria Math" panose="02040503050406030204" pitchFamily="18" charset="0"/>
                          </a:rPr>
                          <m:t>)</m:t>
                        </m:r>
                      </m:e>
                    </m:mr>
                    <m:mr>
                      <m:e/>
                      <m:e>
                        <m:r>
                          <a:rPr xmlns:a="http://schemas.openxmlformats.org/drawingml/2006/main" sz="3100" i="1">
                            <a:solidFill>
                              <a:srgbClr val="262626"/>
                            </a:solidFill>
                            <a:latin typeface="Cambria Math" panose="02040503050406030204" pitchFamily="18" charset="0"/>
                          </a:rPr>
                          <m:t>=</m:t>
                        </m:r>
                        <m:r>
                          <m:rPr>
                            <m:sty m:val="p"/>
                          </m:rPr>
                          <a:rPr xmlns:a="http://schemas.openxmlformats.org/drawingml/2006/main" sz="3100" i="1">
                            <a:solidFill>
                              <a:srgbClr val="262626"/>
                            </a:solidFill>
                            <a:latin typeface="Cambria Math" panose="02040503050406030204" pitchFamily="18" charset="0"/>
                          </a:rPr>
                          <m:t>Φ</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μ</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0,</m:t>
                        </m:r>
                        <m:r>
                          <a:rPr xmlns:a="http://schemas.openxmlformats.org/drawingml/2006/main" sz="3100" i="1">
                            <a:solidFill>
                              <a:srgbClr val="262626"/>
                            </a:solidFill>
                            <a:latin typeface="Cambria Math" panose="02040503050406030204" pitchFamily="18" charset="0"/>
                          </a:rPr>
                          <m:t>σ</m:t>
                        </m:r>
                        <m:r>
                          <a:rPr xmlns:a="http://schemas.openxmlformats.org/drawingml/2006/main" sz="3100" i="1">
                            <a:solidFill>
                              <a:srgbClr val="262626"/>
                            </a:solidFill>
                            <a:latin typeface="Cambria Math" panose="02040503050406030204" pitchFamily="18" charset="0"/>
                          </a:rPr>
                          <m:t>=</m:t>
                        </m:r>
                        <m:rad>
                          <m:radPr>
                            <m:ctrlPr>
                              <a:rPr xmlns:a="http://schemas.openxmlformats.org/drawingml/2006/main" sz="3100" i="1">
                                <a:solidFill>
                                  <a:srgbClr val="262626"/>
                                </a:solidFill>
                                <a:latin typeface="Cambria Math" panose="02040503050406030204" pitchFamily="18" charset="0"/>
                              </a:rPr>
                            </m:ctrlPr>
                            <m:degHide m:val="on"/>
                          </m:radPr>
                          <m:deg>
                            <m:argPr>
                              <m:scrLvl m:val="0"/>
                            </m:argPr>
                          </m:deg>
                          <m:e>
                            <m:argPr>
                              <m:scrLvl m:val="0"/>
                            </m:argPr>
                            <m:sSubSup>
                              <m:e>
                                <m:argPr>
                                  <m:scrLvl m:val="0"/>
                                </m:argPr>
                                <m:r>
                                  <a:rPr xmlns:a="http://schemas.openxmlformats.org/drawingml/2006/main" sz="3100" i="1">
                                    <a:solidFill>
                                      <a:srgbClr val="262626"/>
                                    </a:solidFill>
                                    <a:latin typeface="Cambria Math" panose="02040503050406030204" pitchFamily="18" charset="0"/>
                                  </a:rPr>
                                  <m:t>σ</m:t>
                                </m:r>
                              </m:e>
                              <m:sub>
                                <m:argPr>
                                  <m:scrLvl m:val="0"/>
                                </m:argPr>
                                <m:r>
                                  <a:rPr xmlns:a="http://schemas.openxmlformats.org/drawingml/2006/main" sz="3100" i="1">
                                    <a:solidFill>
                                      <a:srgbClr val="262626"/>
                                    </a:solidFill>
                                    <a:latin typeface="Cambria Math" panose="02040503050406030204" pitchFamily="18" charset="0"/>
                                  </a:rPr>
                                  <m:t>1</m:t>
                                </m:r>
                              </m:sub>
                              <m:sup>
                                <m:argPr>
                                  <m:scrLvl m:val="0"/>
                                </m:argPr>
                                <m:r>
                                  <a:rPr xmlns:a="http://schemas.openxmlformats.org/drawingml/2006/main" sz="3100" i="1">
                                    <a:solidFill>
                                      <a:srgbClr val="262626"/>
                                    </a:solidFill>
                                    <a:latin typeface="Cambria Math" panose="02040503050406030204" pitchFamily="18" charset="0"/>
                                  </a:rPr>
                                  <m:t>2</m:t>
                                </m:r>
                              </m:sup>
                            </m:sSubSup>
                            <m:r>
                              <a:rPr xmlns:a="http://schemas.openxmlformats.org/drawingml/2006/main" sz="3100" i="1">
                                <a:solidFill>
                                  <a:srgbClr val="262626"/>
                                </a:solidFill>
                                <a:latin typeface="Cambria Math" panose="02040503050406030204" pitchFamily="18" charset="0"/>
                              </a:rPr>
                              <m:t>+</m:t>
                            </m:r>
                            <m:sSubSup>
                              <m:e>
                                <m:argPr>
                                  <m:scrLvl m:val="0"/>
                                </m:argPr>
                                <m:r>
                                  <a:rPr xmlns:a="http://schemas.openxmlformats.org/drawingml/2006/main" sz="3100" i="1">
                                    <a:solidFill>
                                      <a:srgbClr val="262626"/>
                                    </a:solidFill>
                                    <a:latin typeface="Cambria Math" panose="02040503050406030204" pitchFamily="18" charset="0"/>
                                  </a:rPr>
                                  <m:t>σ</m:t>
                                </m:r>
                              </m:e>
                              <m:sub>
                                <m:argPr>
                                  <m:scrLvl m:val="0"/>
                                </m:argPr>
                                <m:r>
                                  <a:rPr xmlns:a="http://schemas.openxmlformats.org/drawingml/2006/main" sz="3100" i="1">
                                    <a:solidFill>
                                      <a:srgbClr val="262626"/>
                                    </a:solidFill>
                                    <a:latin typeface="Cambria Math" panose="02040503050406030204" pitchFamily="18" charset="0"/>
                                  </a:rPr>
                                  <m:t>2</m:t>
                                </m:r>
                              </m:sub>
                              <m:sup>
                                <m:argPr>
                                  <m:scrLvl m:val="0"/>
                                </m:argPr>
                                <m:r>
                                  <a:rPr xmlns:a="http://schemas.openxmlformats.org/drawingml/2006/main" sz="3100" i="1">
                                    <a:solidFill>
                                      <a:srgbClr val="262626"/>
                                    </a:solidFill>
                                    <a:latin typeface="Cambria Math" panose="02040503050406030204" pitchFamily="18" charset="0"/>
                                  </a:rPr>
                                  <m:t>2</m:t>
                                </m:r>
                              </m:sup>
                            </m:sSubSup>
                          </m:e>
                        </m:rad>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x</m:t>
                        </m:r>
                        <m:r>
                          <a:rPr xmlns:a="http://schemas.openxmlformats.org/drawingml/2006/main" sz="3100" i="1">
                            <a:solidFill>
                              <a:srgbClr val="262626"/>
                            </a:solidFill>
                            <a:latin typeface="Cambria Math" panose="02040503050406030204" pitchFamily="18" charset="0"/>
                          </a:rPr>
                          <m:t>=</m:t>
                        </m:r>
                        <m:sSub>
                          <m:e>
                            <m:argPr>
                              <m:scrLvl m:val="0"/>
                            </m:argPr>
                            <m:r>
                              <a:rPr xmlns:a="http://schemas.openxmlformats.org/drawingml/2006/main" sz="3100" i="1">
                                <a:solidFill>
                                  <a:srgbClr val="262626"/>
                                </a:solidFill>
                                <a:latin typeface="Cambria Math" panose="02040503050406030204" pitchFamily="18" charset="0"/>
                              </a:rPr>
                              <m:t>X</m:t>
                            </m:r>
                          </m:e>
                          <m:sub>
                            <m:argPr>
                              <m:scrLvl m:val="0"/>
                            </m:argPr>
                            <m:r>
                              <a:rPr xmlns:a="http://schemas.openxmlformats.org/drawingml/2006/main" sz="3100" i="1">
                                <a:solidFill>
                                  <a:srgbClr val="262626"/>
                                </a:solidFill>
                                <a:latin typeface="Cambria Math" panose="02040503050406030204" pitchFamily="18" charset="0"/>
                              </a:rPr>
                              <m:t>1</m:t>
                            </m:r>
                          </m:sub>
                        </m:sSub>
                        <m:r>
                          <a:rPr xmlns:a="http://schemas.openxmlformats.org/drawingml/2006/main" sz="3100" i="1">
                            <a:solidFill>
                              <a:srgbClr val="262626"/>
                            </a:solidFill>
                            <a:latin typeface="Cambria Math" panose="02040503050406030204" pitchFamily="18" charset="0"/>
                          </a:rPr>
                          <m:t>-</m:t>
                        </m:r>
                        <m:sSub>
                          <m:e>
                            <m:argPr>
                              <m:scrLvl m:val="0"/>
                            </m:argPr>
                            <m:r>
                              <a:rPr xmlns:a="http://schemas.openxmlformats.org/drawingml/2006/main" sz="3100" i="1">
                                <a:solidFill>
                                  <a:srgbClr val="262626"/>
                                </a:solidFill>
                                <a:latin typeface="Cambria Math" panose="02040503050406030204" pitchFamily="18" charset="0"/>
                              </a:rPr>
                              <m:t>X</m:t>
                            </m:r>
                          </m:e>
                          <m:sub>
                            <m:argPr>
                              <m:scrLvl m:val="0"/>
                            </m:argPr>
                            <m:r>
                              <a:rPr xmlns:a="http://schemas.openxmlformats.org/drawingml/2006/main" sz="3100" i="1">
                                <a:solidFill>
                                  <a:srgbClr val="262626"/>
                                </a:solidFill>
                                <a:latin typeface="Cambria Math" panose="02040503050406030204" pitchFamily="18" charset="0"/>
                              </a:rPr>
                              <m:t>2</m:t>
                            </m:r>
                          </m:sub>
                        </m:sSub>
                        <m:r>
                          <a:rPr xmlns:a="http://schemas.openxmlformats.org/drawingml/2006/main" sz="3100" i="1">
                            <a:solidFill>
                              <a:srgbClr val="262626"/>
                            </a:solidFill>
                            <a:latin typeface="Cambria Math" panose="02040503050406030204" pitchFamily="18" charset="0"/>
                          </a:rPr>
                          <m:t>)</m:t>
                        </m:r>
                      </m:e>
                    </m:mr>
                  </m:m>
                </m:oMath>
              </m:oMathPara>
            </a14:m>
            <a:endParaRPr sz="3100">
              <a:solidFill>
                <a:srgbClr val="262626"/>
              </a:solidFill>
            </a:endParaRP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559" name="Cliffs delta"/>
          <p:cNvSpPr txBox="1"/>
          <p:nvPr>
            <p:ph type="body" sz="quarter" idx="1"/>
          </p:nvPr>
        </p:nvSpPr>
        <p:spPr>
          <a:prstGeom prst="rect">
            <a:avLst/>
          </a:prstGeom>
        </p:spPr>
        <p:txBody>
          <a:bodyPr/>
          <a:lstStyle/>
          <a:p>
            <a:pPr/>
            <a:r>
              <a:t>Cliffs delta</a:t>
            </a:r>
          </a:p>
        </p:txBody>
      </p:sp>
      <p:sp>
        <p:nvSpPr>
          <p:cNvPr id="560"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Cliffs delta ist ein weiteres dimensionsloses Maß der Effektstärke zum Vergleich der Lage zweier Verteilungen.</a:t>
            </a:r>
          </a:p>
          <a:p>
            <a:pPr marL="317500" indent="-317500">
              <a:buClr>
                <a:schemeClr val="accent5">
                  <a:lumOff val="-7647"/>
                </a:schemeClr>
              </a:buClr>
              <a:buSzPct val="200000"/>
              <a:buFontTx/>
              <a:buChar char="‣"/>
            </a:pPr>
            <a:r>
              <a:t>Im Gegensatz zum CLES und (in geringerem Maße) Cohens d nimmt es keine bestimmte Verteilung (insbesondere keine Normalverteilung) an. Damit ist es nützlich gerade bei Verteilungen, deren Form unklar oder nicht normal ist.</a:t>
            </a:r>
          </a:p>
          <a:p>
            <a:pPr marL="317500" indent="-317500">
              <a:buClr>
                <a:schemeClr val="accent5">
                  <a:lumOff val="-7647"/>
                </a:schemeClr>
              </a:buClr>
              <a:buSzPct val="200000"/>
              <a:buFontTx/>
              <a:buChar char="‣"/>
            </a:pPr>
            <a:r>
              <a:t>Es kann schon bei ordinalem Skalenniveau verwendet werden und ist daher robust (gegenüber Extremwerten).</a:t>
            </a:r>
          </a:p>
          <a:p>
            <a:pPr marL="317500" indent="-317500">
              <a:buClr>
                <a:schemeClr val="accent5">
                  <a:lumOff val="-7647"/>
                </a:schemeClr>
              </a:buClr>
              <a:buSzPct val="200000"/>
              <a:buFontTx/>
              <a:buChar char="‣"/>
            </a:pPr>
            <a:r>
              <a:t>Es ist definiert wie folgt:</a:t>
            </a:r>
          </a:p>
          <a:p>
            <a:pPr lvl="1" marL="581526" indent="-200526">
              <a:buClr>
                <a:schemeClr val="accent5">
                  <a:lumOff val="-7647"/>
                </a:schemeClr>
              </a:buClr>
              <a:buSzPct val="150000"/>
              <a:buFontTx/>
              <a:buChar char="‣"/>
            </a:pPr>
            <a:r>
              <a:t>Liste alle Pärchen von Objekten aus den beiden Stichproben auf (bilde das </a:t>
            </a:r>
            <a:r>
              <a:rPr>
                <a:hlinkClick r:id="rId3" invalidUrl="" action="" tgtFrame="" tooltip="" history="1" highlightClick="0" endSnd="0"/>
              </a:rPr>
              <a:t>kartesische Produkt</a:t>
            </a:r>
            <a:r>
              <a:t> beider Mengen).</a:t>
            </a:r>
          </a:p>
          <a:p>
            <a:pPr lvl="1" marL="581526" indent="-200526">
              <a:buClr>
                <a:schemeClr val="accent5">
                  <a:lumOff val="-7647"/>
                </a:schemeClr>
              </a:buClr>
              <a:buSzPct val="150000"/>
              <a:buFontTx/>
              <a:buChar char="‣"/>
            </a:pPr>
            <a:r>
              <a:t>Prüfe für jedes Pärchen, ob der Wert des Objekts aus Stichprobe 1 größer als der des zugehörigen Objektwerts von Stichprobe 2 (Funktion sign).</a:t>
            </a:r>
          </a:p>
          <a:p>
            <a:pPr lvl="1" marL="581526" indent="-200526">
              <a:buClr>
                <a:schemeClr val="accent5">
                  <a:lumOff val="-7647"/>
                </a:schemeClr>
              </a:buClr>
              <a:buSzPct val="150000"/>
              <a:buFontTx/>
              <a:buChar char="‣"/>
            </a:pPr>
            <a:r>
              <a:t>Zähle den Anteil, für den obige Prüfung erfüllt ist. Das ist Cliffs delta.</a:t>
            </a:r>
          </a:p>
        </p:txBody>
      </p:sp>
      <p:sp>
        <p:nvSpPr>
          <p:cNvPr id="561" name="Gleichung"/>
          <p:cNvSpPr txBox="1"/>
          <p:nvPr/>
        </p:nvSpPr>
        <p:spPr>
          <a:xfrm>
            <a:off x="3730075" y="7137640"/>
            <a:ext cx="4720975" cy="949332"/>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r>
                    <m:rPr>
                      <m:nor/>
                    </m:rPr>
                    <a:rPr xmlns:a="http://schemas.openxmlformats.org/drawingml/2006/main" sz="2600" i="1">
                      <a:solidFill>
                        <a:srgbClr val="262626"/>
                      </a:solidFill>
                      <a:latin typeface="Cambria Math" panose="02040503050406030204" pitchFamily="18" charset="0"/>
                    </a:rPr>
                    <m:t>Cliffs d</m:t>
                  </m:r>
                  <m:r>
                    <a:rPr xmlns:a="http://schemas.openxmlformats.org/drawingml/2006/main" sz="2600" i="1">
                      <a:solidFill>
                        <a:srgbClr val="262626"/>
                      </a:solidFill>
                      <a:latin typeface="Cambria Math" panose="02040503050406030204" pitchFamily="18" charset="0"/>
                    </a:rPr>
                    <m:t>=</m:t>
                  </m:r>
                  <m:f>
                    <m:fPr>
                      <m:ctrlPr>
                        <a:rPr xmlns:a="http://schemas.openxmlformats.org/drawingml/2006/main" sz="2600" i="1">
                          <a:solidFill>
                            <a:srgbClr val="262626"/>
                          </a:solidFill>
                          <a:latin typeface="Cambria Math" panose="02040503050406030204" pitchFamily="18" charset="0"/>
                        </a:rPr>
                      </m:ctrlPr>
                      <m:type m:val="bar"/>
                    </m:fPr>
                    <m:num>
                      <m:sSubSup>
                        <m:e>
                          <m:r>
                            <a:rPr xmlns:a="http://schemas.openxmlformats.org/drawingml/2006/main" sz="2600" i="1">
                              <a:solidFill>
                                <a:srgbClr val="262626"/>
                              </a:solidFill>
                              <a:latin typeface="Cambria Math" panose="02040503050406030204" pitchFamily="18" charset="0"/>
                            </a:rPr>
                            <m:t>∑</m:t>
                          </m:r>
                        </m:e>
                        <m:sub>
                          <m:r>
                            <a:rPr xmlns:a="http://schemas.openxmlformats.org/drawingml/2006/main" sz="2600" i="1">
                              <a:solidFill>
                                <a:srgbClr val="262626"/>
                              </a:solidFill>
                              <a:latin typeface="Cambria Math" panose="02040503050406030204" pitchFamily="18" charset="0"/>
                            </a:rPr>
                            <m:t>i</m:t>
                          </m:r>
                          <m:r>
                            <a:rPr xmlns:a="http://schemas.openxmlformats.org/drawingml/2006/main" sz="2600" i="1">
                              <a:solidFill>
                                <a:srgbClr val="262626"/>
                              </a:solidFill>
                              <a:latin typeface="Cambria Math" panose="02040503050406030204" pitchFamily="18" charset="0"/>
                            </a:rPr>
                            <m:t>=</m:t>
                          </m:r>
                          <m:r>
                            <a:rPr xmlns:a="http://schemas.openxmlformats.org/drawingml/2006/main" sz="2600" i="1">
                              <a:solidFill>
                                <a:srgbClr val="262626"/>
                              </a:solidFill>
                              <a:latin typeface="Cambria Math" panose="02040503050406030204" pitchFamily="18" charset="0"/>
                            </a:rPr>
                            <m:t>1</m:t>
                          </m:r>
                        </m:sub>
                        <m:sup>
                          <m:r>
                            <a:rPr xmlns:a="http://schemas.openxmlformats.org/drawingml/2006/main" sz="2600" i="1">
                              <a:solidFill>
                                <a:srgbClr val="262626"/>
                              </a:solidFill>
                              <a:latin typeface="Cambria Math" panose="02040503050406030204" pitchFamily="18" charset="0"/>
                            </a:rPr>
                            <m:t>n</m:t>
                          </m:r>
                          <m:r>
                            <a:rPr xmlns:a="http://schemas.openxmlformats.org/drawingml/2006/main" sz="2600" i="1">
                              <a:solidFill>
                                <a:srgbClr val="262626"/>
                              </a:solidFill>
                              <a:latin typeface="Cambria Math" panose="02040503050406030204" pitchFamily="18" charset="0"/>
                            </a:rPr>
                            <m:t>1</m:t>
                          </m:r>
                        </m:sup>
                      </m:sSubSup>
                      <m:sSubSup>
                        <m:e>
                          <m:r>
                            <a:rPr xmlns:a="http://schemas.openxmlformats.org/drawingml/2006/main" sz="2600" i="1">
                              <a:solidFill>
                                <a:srgbClr val="262626"/>
                              </a:solidFill>
                              <a:latin typeface="Cambria Math" panose="02040503050406030204" pitchFamily="18" charset="0"/>
                            </a:rPr>
                            <m:t>∑</m:t>
                          </m:r>
                        </m:e>
                        <m:sub>
                          <m:r>
                            <a:rPr xmlns:a="http://schemas.openxmlformats.org/drawingml/2006/main" sz="2600" i="1">
                              <a:solidFill>
                                <a:srgbClr val="262626"/>
                              </a:solidFill>
                              <a:latin typeface="Cambria Math" panose="02040503050406030204" pitchFamily="18" charset="0"/>
                            </a:rPr>
                            <m:t>i</m:t>
                          </m:r>
                          <m:r>
                            <a:rPr xmlns:a="http://schemas.openxmlformats.org/drawingml/2006/main" sz="2600" i="1">
                              <a:solidFill>
                                <a:srgbClr val="262626"/>
                              </a:solidFill>
                              <a:latin typeface="Cambria Math" panose="02040503050406030204" pitchFamily="18" charset="0"/>
                            </a:rPr>
                            <m:t>=</m:t>
                          </m:r>
                          <m:r>
                            <a:rPr xmlns:a="http://schemas.openxmlformats.org/drawingml/2006/main" sz="2600" i="1">
                              <a:solidFill>
                                <a:srgbClr val="262626"/>
                              </a:solidFill>
                              <a:latin typeface="Cambria Math" panose="02040503050406030204" pitchFamily="18" charset="0"/>
                            </a:rPr>
                            <m:t>1</m:t>
                          </m:r>
                        </m:sub>
                        <m:sup>
                          <m:r>
                            <a:rPr xmlns:a="http://schemas.openxmlformats.org/drawingml/2006/main" sz="2600" i="1">
                              <a:solidFill>
                                <a:srgbClr val="262626"/>
                              </a:solidFill>
                              <a:latin typeface="Cambria Math" panose="02040503050406030204" pitchFamily="18" charset="0"/>
                            </a:rPr>
                            <m:t>n</m:t>
                          </m:r>
                          <m:r>
                            <a:rPr xmlns:a="http://schemas.openxmlformats.org/drawingml/2006/main" sz="2600" i="1">
                              <a:solidFill>
                                <a:srgbClr val="262626"/>
                              </a:solidFill>
                              <a:latin typeface="Cambria Math" panose="02040503050406030204" pitchFamily="18" charset="0"/>
                            </a:rPr>
                            <m:t>2</m:t>
                          </m:r>
                        </m:sup>
                      </m:sSubSup>
                      <m:r>
                        <a:rPr xmlns:a="http://schemas.openxmlformats.org/drawingml/2006/main" sz="2600" i="1">
                          <a:solidFill>
                            <a:srgbClr val="262626"/>
                          </a:solidFill>
                          <a:latin typeface="Cambria Math" panose="02040503050406030204" pitchFamily="18" charset="0"/>
                        </a:rPr>
                        <m:t>s</m:t>
                      </m:r>
                      <m:r>
                        <a:rPr xmlns:a="http://schemas.openxmlformats.org/drawingml/2006/main" sz="2600" i="1">
                          <a:solidFill>
                            <a:srgbClr val="262626"/>
                          </a:solidFill>
                          <a:latin typeface="Cambria Math" panose="02040503050406030204" pitchFamily="18" charset="0"/>
                        </a:rPr>
                        <m:t>i</m:t>
                      </m:r>
                      <m:r>
                        <a:rPr xmlns:a="http://schemas.openxmlformats.org/drawingml/2006/main" sz="2600" i="1">
                          <a:solidFill>
                            <a:srgbClr val="262626"/>
                          </a:solidFill>
                          <a:latin typeface="Cambria Math" panose="02040503050406030204" pitchFamily="18" charset="0"/>
                        </a:rPr>
                        <m:t>g</m:t>
                      </m:r>
                      <m:r>
                        <a:rPr xmlns:a="http://schemas.openxmlformats.org/drawingml/2006/main" sz="2600" i="1">
                          <a:solidFill>
                            <a:srgbClr val="262626"/>
                          </a:solidFill>
                          <a:latin typeface="Cambria Math" panose="02040503050406030204" pitchFamily="18" charset="0"/>
                        </a:rPr>
                        <m:t>n</m:t>
                      </m:r>
                      <m:r>
                        <a:rPr xmlns:a="http://schemas.openxmlformats.org/drawingml/2006/main" sz="2600" i="1">
                          <a:solidFill>
                            <a:srgbClr val="262626"/>
                          </a:solidFill>
                          <a:latin typeface="Cambria Math" panose="02040503050406030204" pitchFamily="18" charset="0"/>
                        </a:rPr>
                        <m:t>(</m:t>
                      </m:r>
                      <m:sSub>
                        <m:e>
                          <m:r>
                            <a:rPr xmlns:a="http://schemas.openxmlformats.org/drawingml/2006/main" sz="2600" i="1">
                              <a:solidFill>
                                <a:srgbClr val="262626"/>
                              </a:solidFill>
                              <a:latin typeface="Cambria Math" panose="02040503050406030204" pitchFamily="18" charset="0"/>
                            </a:rPr>
                            <m:t>x</m:t>
                          </m:r>
                        </m:e>
                        <m:sub>
                          <m:r>
                            <a:rPr xmlns:a="http://schemas.openxmlformats.org/drawingml/2006/main" sz="2600" i="1">
                              <a:solidFill>
                                <a:srgbClr val="262626"/>
                              </a:solidFill>
                              <a:latin typeface="Cambria Math" panose="02040503050406030204" pitchFamily="18" charset="0"/>
                            </a:rPr>
                            <m:t>i</m:t>
                          </m:r>
                          <m:r>
                            <a:rPr xmlns:a="http://schemas.openxmlformats.org/drawingml/2006/main" sz="2600" i="1">
                              <a:solidFill>
                                <a:srgbClr val="262626"/>
                              </a:solidFill>
                              <a:latin typeface="Cambria Math" panose="02040503050406030204" pitchFamily="18" charset="0"/>
                            </a:rPr>
                            <m:t>1</m:t>
                          </m:r>
                        </m:sub>
                      </m:sSub>
                      <m:r>
                        <a:rPr xmlns:a="http://schemas.openxmlformats.org/drawingml/2006/main" sz="2600" i="1">
                          <a:solidFill>
                            <a:srgbClr val="262626"/>
                          </a:solidFill>
                          <a:latin typeface="Cambria Math" panose="02040503050406030204" pitchFamily="18" charset="0"/>
                        </a:rPr>
                        <m:t>-</m:t>
                      </m:r>
                      <m:sSub>
                        <m:e>
                          <m:r>
                            <a:rPr xmlns:a="http://schemas.openxmlformats.org/drawingml/2006/main" sz="2600" i="1">
                              <a:solidFill>
                                <a:srgbClr val="262626"/>
                              </a:solidFill>
                              <a:latin typeface="Cambria Math" panose="02040503050406030204" pitchFamily="18" charset="0"/>
                            </a:rPr>
                            <m:t>x</m:t>
                          </m:r>
                        </m:e>
                        <m:sub>
                          <m:r>
                            <a:rPr xmlns:a="http://schemas.openxmlformats.org/drawingml/2006/main" sz="2600" i="1">
                              <a:solidFill>
                                <a:srgbClr val="262626"/>
                              </a:solidFill>
                              <a:latin typeface="Cambria Math" panose="02040503050406030204" pitchFamily="18" charset="0"/>
                            </a:rPr>
                            <m:t>i</m:t>
                          </m:r>
                          <m:r>
                            <a:rPr xmlns:a="http://schemas.openxmlformats.org/drawingml/2006/main" sz="2600" i="1">
                              <a:solidFill>
                                <a:srgbClr val="262626"/>
                              </a:solidFill>
                              <a:latin typeface="Cambria Math" panose="02040503050406030204" pitchFamily="18" charset="0"/>
                            </a:rPr>
                            <m:t>2</m:t>
                          </m:r>
                        </m:sub>
                      </m:sSub>
                      <m:r>
                        <a:rPr xmlns:a="http://schemas.openxmlformats.org/drawingml/2006/main" sz="2600" i="1">
                          <a:solidFill>
                            <a:srgbClr val="262626"/>
                          </a:solidFill>
                          <a:latin typeface="Cambria Math" panose="02040503050406030204" pitchFamily="18" charset="0"/>
                        </a:rPr>
                        <m:t>)</m:t>
                      </m:r>
                    </m:num>
                    <m:den>
                      <m:sSub>
                        <m:e>
                          <m:r>
                            <a:rPr xmlns:a="http://schemas.openxmlformats.org/drawingml/2006/main" sz="2600" i="1">
                              <a:solidFill>
                                <a:srgbClr val="262626"/>
                              </a:solidFill>
                              <a:latin typeface="Cambria Math" panose="02040503050406030204" pitchFamily="18" charset="0"/>
                            </a:rPr>
                            <m:t>n</m:t>
                          </m:r>
                        </m:e>
                        <m:sub>
                          <m:r>
                            <a:rPr xmlns:a="http://schemas.openxmlformats.org/drawingml/2006/main" sz="2600" i="1">
                              <a:solidFill>
                                <a:srgbClr val="262626"/>
                              </a:solidFill>
                              <a:latin typeface="Cambria Math" panose="02040503050406030204" pitchFamily="18" charset="0"/>
                            </a:rPr>
                            <m:t>1</m:t>
                          </m:r>
                        </m:sub>
                      </m:sSub>
                      <m:sSub>
                        <m:e>
                          <m:r>
                            <a:rPr xmlns:a="http://schemas.openxmlformats.org/drawingml/2006/main" sz="2600" i="1">
                              <a:solidFill>
                                <a:srgbClr val="262626"/>
                              </a:solidFill>
                              <a:latin typeface="Cambria Math" panose="02040503050406030204" pitchFamily="18" charset="0"/>
                            </a:rPr>
                            <m:t>n</m:t>
                          </m:r>
                        </m:e>
                        <m:sub>
                          <m:r>
                            <a:rPr xmlns:a="http://schemas.openxmlformats.org/drawingml/2006/main" sz="2600" i="1">
                              <a:solidFill>
                                <a:srgbClr val="262626"/>
                              </a:solidFill>
                              <a:latin typeface="Cambria Math" panose="02040503050406030204" pitchFamily="18" charset="0"/>
                            </a:rPr>
                            <m:t>2</m:t>
                          </m:r>
                        </m:sub>
                      </m:sSub>
                    </m:den>
                  </m:f>
                </m:oMath>
              </m:oMathPara>
            </a14:m>
            <a:endParaRPr sz="2600">
              <a:solidFill>
                <a:srgbClr val="262626"/>
              </a:solidFill>
            </a:endParaRPr>
          </a:p>
        </p:txBody>
      </p:sp>
      <p:sp>
        <p:nvSpPr>
          <p:cNvPr id="562" name="Foliennummer"/>
          <p:cNvSpPr txBox="1"/>
          <p:nvPr>
            <p:ph type="sldNum" sz="quarter" idx="2"/>
          </p:nvPr>
        </p:nvSpPr>
        <p:spPr>
          <a:xfrm>
            <a:off x="12701684" y="9142634"/>
            <a:ext cx="261338"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3" name="Die deskriptive Statistik fasst Datenmassen zusammen"/>
          <p:cNvSpPr txBox="1"/>
          <p:nvPr>
            <p:ph type="body" sz="quarter" idx="1"/>
          </p:nvPr>
        </p:nvSpPr>
        <p:spPr>
          <a:xfrm>
            <a:off x="-4087" y="-18728"/>
            <a:ext cx="13012975" cy="1413937"/>
          </a:xfrm>
          <a:prstGeom prst="rect">
            <a:avLst/>
          </a:prstGeom>
        </p:spPr>
        <p:txBody>
          <a:bodyPr/>
          <a:lstStyle>
            <a:lvl1pPr marR="120650" indent="241300" defTabSz="1235455">
              <a:defRPr sz="5800"/>
            </a:lvl1pPr>
          </a:lstStyle>
          <a:p>
            <a:pPr/>
            <a:r>
              <a:t>Die deskriptive Statistik fasst Datenmassen zusammen</a:t>
            </a:r>
          </a:p>
        </p:txBody>
      </p:sp>
      <p:sp>
        <p:nvSpPr>
          <p:cNvPr id="274" name="Vorbereitungszeit für die Klausur im Schnitt"/>
          <p:cNvSpPr txBox="1"/>
          <p:nvPr/>
        </p:nvSpPr>
        <p:spPr>
          <a:xfrm>
            <a:off x="562538" y="2433229"/>
            <a:ext cx="7027972" cy="4856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spAutoFit/>
          </a:bodyPr>
          <a:lstStyle/>
          <a:p>
            <a:pPr algn="ctr">
              <a:defRPr sz="2400">
                <a:latin typeface="Roboto Condensed Regular"/>
                <a:ea typeface="Roboto Condensed Regular"/>
                <a:cs typeface="Roboto Condensed Regular"/>
                <a:sym typeface="Roboto Condensed Regular"/>
              </a:defRPr>
            </a:pPr>
            <a:r>
              <a:t>Vorbereitungszeit für die Klausur </a:t>
            </a:r>
            <a:r>
              <a:rPr>
                <a:latin typeface="Roboto Condensed Bold"/>
                <a:ea typeface="Roboto Condensed Bold"/>
                <a:cs typeface="Roboto Condensed Bold"/>
                <a:sym typeface="Roboto Condensed Bold"/>
              </a:rPr>
              <a:t>im Schnitt</a:t>
            </a:r>
          </a:p>
        </p:txBody>
      </p:sp>
      <p:graphicFrame>
        <p:nvGraphicFramePr>
          <p:cNvPr id="275" name="Tabelle"/>
          <p:cNvGraphicFramePr/>
          <p:nvPr/>
        </p:nvGraphicFramePr>
        <p:xfrm>
          <a:off x="1340825" y="6675173"/>
          <a:ext cx="1058898" cy="247008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058897"/>
              </a:tblGrid>
              <a:tr h="411680">
                <a:tc>
                  <a:txBody>
                    <a:bodyPr/>
                    <a:lstStyle/>
                    <a:p>
                      <a:pPr algn="l">
                        <a:buClrTx/>
                        <a:buFontTx/>
                        <a:defRPr b="0" sz="1800">
                          <a:solidFill>
                            <a:srgbClr val="000000"/>
                          </a:solidFill>
                        </a:defRPr>
                      </a:pPr>
                      <a:r>
                        <a:rPr b="1" sz="1400">
                          <a:solidFill>
                            <a:srgbClr val="FFFFFF"/>
                          </a:solidFill>
                          <a:sym typeface="Helvetica Neue"/>
                        </a:rPr>
                        <a:t>Vorb.zeit</a:t>
                      </a:r>
                    </a:p>
                  </a:txBody>
                  <a:tcPr marL="50800" marR="50800" marT="50800" marB="50800" anchor="ctr" anchorCtr="0" horzOverflow="overflow">
                    <a:lnL w="3175">
                      <a:solidFill>
                        <a:srgbClr val="53585F"/>
                      </a:solidFill>
                      <a:miter lim="400000"/>
                    </a:lnL>
                    <a:lnR w="3175">
                      <a:solidFill>
                        <a:srgbClr val="53585F"/>
                      </a:solidFill>
                      <a:miter lim="400000"/>
                    </a:lnR>
                    <a:lnT w="3175">
                      <a:solidFill>
                        <a:srgbClr val="53585F"/>
                      </a:solidFill>
                      <a:miter lim="400000"/>
                    </a:lnT>
                    <a:lnB w="3175">
                      <a:solidFill>
                        <a:srgbClr val="53585F"/>
                      </a:solidFill>
                      <a:miter lim="400000"/>
                    </a:lnB>
                    <a:solidFill>
                      <a:srgbClr val="39998A"/>
                    </a:solidFill>
                  </a:tcPr>
                </a:tc>
              </a:tr>
              <a:tr h="411680">
                <a:tc>
                  <a:txBody>
                    <a:bodyPr/>
                    <a:lstStyle/>
                    <a:p>
                      <a:pPr>
                        <a:buClrTx/>
                        <a:buFontTx/>
                        <a:defRPr sz="1800"/>
                      </a:pPr>
                      <a:r>
                        <a:rPr sz="1600">
                          <a:sym typeface="Helvetica Neue"/>
                        </a:rPr>
                        <a:t>16.99</a:t>
                      </a:r>
                    </a:p>
                  </a:txBody>
                  <a:tcPr marL="50800" marR="50800" marT="50800" marB="50800" anchor="ctr" anchorCtr="0" horzOverflow="overflow">
                    <a:lnL w="3175">
                      <a:solidFill>
                        <a:srgbClr val="53585F"/>
                      </a:solidFill>
                      <a:miter lim="400000"/>
                    </a:lnL>
                    <a:lnR w="3175">
                      <a:solidFill>
                        <a:srgbClr val="53585F"/>
                      </a:solidFill>
                      <a:miter lim="400000"/>
                    </a:lnR>
                    <a:lnT w="3175">
                      <a:solidFill>
                        <a:srgbClr val="53585F"/>
                      </a:solidFill>
                      <a:miter lim="400000"/>
                    </a:lnT>
                    <a:lnB w="3175">
                      <a:solidFill>
                        <a:srgbClr val="53585F"/>
                      </a:solidFill>
                      <a:miter lim="400000"/>
                    </a:lnB>
                  </a:tcPr>
                </a:tc>
              </a:tr>
              <a:tr h="411680">
                <a:tc>
                  <a:txBody>
                    <a:bodyPr/>
                    <a:lstStyle/>
                    <a:p>
                      <a:pPr>
                        <a:buClrTx/>
                        <a:buFontTx/>
                        <a:defRPr sz="1800"/>
                      </a:pPr>
                      <a:r>
                        <a:rPr sz="1600">
                          <a:sym typeface="Helvetica Neue"/>
                        </a:rPr>
                        <a:t>10.34</a:t>
                      </a:r>
                    </a:p>
                  </a:txBody>
                  <a:tcPr marL="50800" marR="50800" marT="50800" marB="50800" anchor="ctr" anchorCtr="0" horzOverflow="overflow">
                    <a:lnL w="3175">
                      <a:solidFill>
                        <a:srgbClr val="53585F"/>
                      </a:solidFill>
                      <a:miter lim="400000"/>
                    </a:lnL>
                    <a:lnR w="3175">
                      <a:solidFill>
                        <a:srgbClr val="53585F"/>
                      </a:solidFill>
                      <a:miter lim="400000"/>
                    </a:lnR>
                    <a:lnT w="3175">
                      <a:solidFill>
                        <a:srgbClr val="53585F"/>
                      </a:solidFill>
                      <a:miter lim="400000"/>
                    </a:lnT>
                    <a:lnB w="3175">
                      <a:solidFill>
                        <a:srgbClr val="53585F"/>
                      </a:solidFill>
                      <a:miter lim="400000"/>
                    </a:lnB>
                  </a:tcPr>
                </a:tc>
              </a:tr>
              <a:tr h="411680">
                <a:tc>
                  <a:txBody>
                    <a:bodyPr/>
                    <a:lstStyle/>
                    <a:p>
                      <a:pPr>
                        <a:buClrTx/>
                        <a:buFontTx/>
                        <a:defRPr sz="1800"/>
                      </a:pPr>
                      <a:r>
                        <a:rPr sz="1600">
                          <a:sym typeface="Helvetica Neue"/>
                        </a:rPr>
                        <a:t>21.01</a:t>
                      </a:r>
                    </a:p>
                  </a:txBody>
                  <a:tcPr marL="50800" marR="50800" marT="50800" marB="50800" anchor="ctr" anchorCtr="0" horzOverflow="overflow">
                    <a:lnL w="3175">
                      <a:solidFill>
                        <a:srgbClr val="53585F"/>
                      </a:solidFill>
                      <a:miter lim="400000"/>
                    </a:lnL>
                    <a:lnR w="3175">
                      <a:solidFill>
                        <a:srgbClr val="53585F"/>
                      </a:solidFill>
                      <a:miter lim="400000"/>
                    </a:lnR>
                    <a:lnT w="3175">
                      <a:solidFill>
                        <a:srgbClr val="53585F"/>
                      </a:solidFill>
                      <a:miter lim="400000"/>
                    </a:lnT>
                    <a:lnB w="3175">
                      <a:solidFill>
                        <a:srgbClr val="53585F"/>
                      </a:solidFill>
                      <a:miter lim="400000"/>
                    </a:lnB>
                  </a:tcPr>
                </a:tc>
              </a:tr>
              <a:tr h="411680">
                <a:tc>
                  <a:txBody>
                    <a:bodyPr/>
                    <a:lstStyle/>
                    <a:p>
                      <a:pPr>
                        <a:buClrTx/>
                        <a:buFontTx/>
                        <a:defRPr sz="1800"/>
                      </a:pPr>
                      <a:r>
                        <a:rPr sz="1600">
                          <a:sym typeface="Helvetica Neue"/>
                        </a:rPr>
                        <a:t>23.68</a:t>
                      </a:r>
                    </a:p>
                  </a:txBody>
                  <a:tcPr marL="50800" marR="50800" marT="50800" marB="50800" anchor="ctr" anchorCtr="0" horzOverflow="overflow">
                    <a:lnL w="3175">
                      <a:solidFill>
                        <a:srgbClr val="53585F"/>
                      </a:solidFill>
                      <a:miter lim="400000"/>
                    </a:lnL>
                    <a:lnR w="3175">
                      <a:solidFill>
                        <a:srgbClr val="53585F"/>
                      </a:solidFill>
                      <a:miter lim="400000"/>
                    </a:lnR>
                    <a:lnT w="3175">
                      <a:solidFill>
                        <a:srgbClr val="53585F"/>
                      </a:solidFill>
                      <a:miter lim="400000"/>
                    </a:lnT>
                    <a:lnB w="3175">
                      <a:solidFill>
                        <a:srgbClr val="53585F"/>
                      </a:solidFill>
                      <a:miter lim="400000"/>
                    </a:lnB>
                  </a:tcPr>
                </a:tc>
              </a:tr>
              <a:tr h="411680">
                <a:tc>
                  <a:txBody>
                    <a:bodyPr/>
                    <a:lstStyle/>
                    <a:p>
                      <a:pPr algn="l">
                        <a:buClrTx/>
                        <a:buFontTx/>
                        <a:defRPr sz="1800"/>
                      </a:pPr>
                      <a:r>
                        <a:rPr sz="1600">
                          <a:sym typeface="Helvetica Neue"/>
                        </a:rPr>
                        <a:t>…</a:t>
                      </a:r>
                    </a:p>
                  </a:txBody>
                  <a:tcPr marL="50800" marR="50800" marT="50800" marB="50800" anchor="ctr" anchorCtr="0" horzOverflow="overflow">
                    <a:lnL w="3175">
                      <a:solidFill>
                        <a:srgbClr val="53585F"/>
                      </a:solidFill>
                      <a:miter lim="400000"/>
                    </a:lnL>
                    <a:lnR w="3175">
                      <a:solidFill>
                        <a:srgbClr val="53585F"/>
                      </a:solidFill>
                      <a:miter lim="400000"/>
                    </a:lnR>
                    <a:lnT w="3175">
                      <a:solidFill>
                        <a:srgbClr val="53585F"/>
                      </a:solidFill>
                      <a:miter lim="400000"/>
                    </a:lnT>
                    <a:lnB w="3175">
                      <a:solidFill>
                        <a:srgbClr val="53585F"/>
                      </a:solidFill>
                      <a:miter lim="400000"/>
                    </a:lnB>
                  </a:tcPr>
                </a:tc>
              </a:tr>
            </a:tbl>
          </a:graphicData>
        </a:graphic>
      </p:graphicFrame>
      <p:sp>
        <p:nvSpPr>
          <p:cNvPr id="276" name="Rechteck"/>
          <p:cNvSpPr/>
          <p:nvPr/>
        </p:nvSpPr>
        <p:spPr>
          <a:xfrm>
            <a:off x="565644" y="3021440"/>
            <a:ext cx="7024866" cy="3147665"/>
          </a:xfrm>
          <a:prstGeom prst="rect">
            <a:avLst/>
          </a:prstGeom>
          <a:ln w="38100">
            <a:solidFill>
              <a:schemeClr val="accent1">
                <a:lumOff val="-9725"/>
              </a:schemeClr>
            </a:solidFill>
            <a:bevel/>
          </a:ln>
        </p:spPr>
        <p:txBody>
          <a:bodyPr lIns="65022" tIns="65022" rIns="65022" bIns="65022"/>
          <a:lstStyle/>
          <a:p>
            <a:pPr>
              <a:spcBef>
                <a:spcPts val="1200"/>
              </a:spcBef>
              <a:defRPr b="1" sz="2800">
                <a:solidFill>
                  <a:srgbClr val="00998A"/>
                </a:solidFill>
                <a:latin typeface="+mn-lt"/>
                <a:ea typeface="+mn-ea"/>
                <a:cs typeface="+mn-cs"/>
                <a:sym typeface="Helvetica"/>
              </a:defRPr>
            </a:pPr>
          </a:p>
        </p:txBody>
      </p:sp>
      <p:sp>
        <p:nvSpPr>
          <p:cNvPr id="277" name="Linie"/>
          <p:cNvSpPr/>
          <p:nvPr/>
        </p:nvSpPr>
        <p:spPr>
          <a:xfrm>
            <a:off x="3308568" y="7694855"/>
            <a:ext cx="2465528" cy="2"/>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45718" tIns="45718" rIns="45718" bIns="45718"/>
          <a:lstStyle/>
          <a:p>
            <a:pPr/>
          </a:p>
        </p:txBody>
      </p:sp>
      <p:sp>
        <p:nvSpPr>
          <p:cNvPr id="278" name="Zusammenfassen"/>
          <p:cNvSpPr txBox="1"/>
          <p:nvPr/>
        </p:nvSpPr>
        <p:spPr>
          <a:xfrm>
            <a:off x="3157783" y="6975871"/>
            <a:ext cx="2469625" cy="5110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spcBef>
                <a:spcPts val="800"/>
              </a:spcBef>
              <a:defRPr sz="2600">
                <a:solidFill>
                  <a:srgbClr val="000000"/>
                </a:solidFill>
                <a:latin typeface="Roboto Condensed Regular"/>
                <a:ea typeface="Roboto Condensed Regular"/>
                <a:cs typeface="Roboto Condensed Regular"/>
                <a:sym typeface="Roboto Condensed Regular"/>
              </a:defRPr>
            </a:lvl1pPr>
          </a:lstStyle>
          <a:p>
            <a:pPr/>
            <a:r>
              <a:t>Zusammenfassen</a:t>
            </a:r>
          </a:p>
        </p:txBody>
      </p:sp>
      <p:graphicFrame>
        <p:nvGraphicFramePr>
          <p:cNvPr id="279" name="Tabelle"/>
          <p:cNvGraphicFramePr/>
          <p:nvPr/>
        </p:nvGraphicFramePr>
        <p:xfrm>
          <a:off x="6562325" y="7021107"/>
          <a:ext cx="581390" cy="86739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81389"/>
              </a:tblGrid>
              <a:tr h="433696">
                <a:tc>
                  <a:txBody>
                    <a:bodyPr/>
                    <a:lstStyle/>
                    <a:p>
                      <a:pPr algn="l">
                        <a:buClrTx/>
                        <a:buFontTx/>
                        <a:defRPr b="0" sz="1800">
                          <a:solidFill>
                            <a:srgbClr val="000000"/>
                          </a:solidFill>
                        </a:defRPr>
                      </a:pPr>
                      <a:r>
                        <a:rPr b="1" sz="1400">
                          <a:solidFill>
                            <a:srgbClr val="FFFFFF"/>
                          </a:solidFill>
                          <a:sym typeface="Helvetica Neue"/>
                        </a:rPr>
                        <a:t>MW</a:t>
                      </a:r>
                    </a:p>
                  </a:txBody>
                  <a:tcPr marL="50800" marR="50800" marT="50800" marB="50800" anchor="ctr" anchorCtr="0" horzOverflow="overflow">
                    <a:lnL w="3175">
                      <a:solidFill>
                        <a:srgbClr val="53585F"/>
                      </a:solidFill>
                      <a:miter lim="400000"/>
                    </a:lnL>
                    <a:lnR w="3175">
                      <a:solidFill>
                        <a:srgbClr val="53585F"/>
                      </a:solidFill>
                      <a:miter lim="400000"/>
                    </a:lnR>
                    <a:lnT w="3175">
                      <a:solidFill>
                        <a:srgbClr val="53585F"/>
                      </a:solidFill>
                      <a:miter lim="400000"/>
                    </a:lnT>
                    <a:lnB w="3175">
                      <a:solidFill>
                        <a:srgbClr val="53585F"/>
                      </a:solidFill>
                      <a:miter lim="400000"/>
                    </a:lnB>
                    <a:solidFill>
                      <a:srgbClr val="39998A"/>
                    </a:solidFill>
                  </a:tcPr>
                </a:tc>
              </a:tr>
              <a:tr h="433696">
                <a:tc>
                  <a:txBody>
                    <a:bodyPr/>
                    <a:lstStyle/>
                    <a:p>
                      <a:pPr>
                        <a:buClrTx/>
                        <a:buFontTx/>
                        <a:defRPr sz="1800"/>
                      </a:pPr>
                      <a:r>
                        <a:rPr sz="1600">
                          <a:sym typeface="Helvetica Neue"/>
                        </a:rPr>
                        <a:t>19.80</a:t>
                      </a:r>
                    </a:p>
                  </a:txBody>
                  <a:tcPr marL="50800" marR="50800" marT="50800" marB="50800" anchor="ctr" anchorCtr="0" horzOverflow="overflow">
                    <a:lnL w="3175">
                      <a:solidFill>
                        <a:srgbClr val="53585F"/>
                      </a:solidFill>
                      <a:miter lim="400000"/>
                    </a:lnL>
                    <a:lnR w="3175">
                      <a:solidFill>
                        <a:srgbClr val="53585F"/>
                      </a:solidFill>
                      <a:miter lim="400000"/>
                    </a:lnR>
                    <a:lnT w="3175">
                      <a:solidFill>
                        <a:srgbClr val="53585F"/>
                      </a:solidFill>
                      <a:miter lim="400000"/>
                    </a:lnT>
                    <a:lnB w="3175">
                      <a:solidFill>
                        <a:srgbClr val="53585F"/>
                      </a:solidFill>
                      <a:miter lim="400000"/>
                    </a:lnB>
                  </a:tcPr>
                </a:tc>
              </a:tr>
            </a:tbl>
          </a:graphicData>
        </a:graphic>
      </p:graphicFrame>
      <p:sp>
        <p:nvSpPr>
          <p:cNvPr id="280" name="Aus Spalte wird Zahl"/>
          <p:cNvSpPr txBox="1"/>
          <p:nvPr/>
        </p:nvSpPr>
        <p:spPr>
          <a:xfrm>
            <a:off x="3424006" y="7890089"/>
            <a:ext cx="1781146" cy="3713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spcBef>
                <a:spcPts val="800"/>
              </a:spcBef>
              <a:defRPr sz="1600">
                <a:solidFill>
                  <a:srgbClr val="000000"/>
                </a:solidFill>
                <a:latin typeface="Roboto Condensed Regular"/>
                <a:ea typeface="Roboto Condensed Regular"/>
                <a:cs typeface="Roboto Condensed Regular"/>
                <a:sym typeface="Roboto Condensed Regular"/>
              </a:defRPr>
            </a:lvl1pPr>
          </a:lstStyle>
          <a:p>
            <a:pPr/>
            <a:r>
              <a:t>Aus Spalte wird Zahl</a:t>
            </a:r>
          </a:p>
        </p:txBody>
      </p:sp>
      <p:pic>
        <p:nvPicPr>
          <p:cNvPr id="281" name="image131.png" descr="image131.png"/>
          <p:cNvPicPr>
            <a:picLocks noChangeAspect="1"/>
          </p:cNvPicPr>
          <p:nvPr/>
        </p:nvPicPr>
        <p:blipFill>
          <a:blip r:embed="rId2">
            <a:extLst/>
          </a:blip>
          <a:stretch>
            <a:fillRect/>
          </a:stretch>
        </p:blipFill>
        <p:spPr>
          <a:xfrm>
            <a:off x="2535054" y="3693119"/>
            <a:ext cx="3676708" cy="2367496"/>
          </a:xfrm>
          <a:prstGeom prst="rect">
            <a:avLst/>
          </a:prstGeom>
          <a:ln w="12700">
            <a:miter lim="400000"/>
          </a:ln>
        </p:spPr>
      </p:pic>
      <p:sp>
        <p:nvSpPr>
          <p:cNvPr id="282" name="19.8"/>
          <p:cNvSpPr txBox="1"/>
          <p:nvPr/>
        </p:nvSpPr>
        <p:spPr>
          <a:xfrm>
            <a:off x="860947" y="2957483"/>
            <a:ext cx="7024866" cy="15270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lgn="ctr">
              <a:spcBef>
                <a:spcPts val="1200"/>
              </a:spcBef>
              <a:defRPr b="1" sz="9200">
                <a:solidFill>
                  <a:schemeClr val="accent1">
                    <a:lumOff val="-9725"/>
                  </a:schemeClr>
                </a:solidFill>
                <a:latin typeface="+mn-lt"/>
                <a:ea typeface="+mn-ea"/>
                <a:cs typeface="+mn-cs"/>
                <a:sym typeface="Helvetica"/>
              </a:defRPr>
            </a:lvl1pPr>
          </a:lstStyle>
          <a:p>
            <a:pPr/>
            <a:r>
              <a:t>19.8</a:t>
            </a:r>
          </a:p>
        </p:txBody>
      </p:sp>
      <p:grpSp>
        <p:nvGrpSpPr>
          <p:cNvPr id="287" name="Gruppieren"/>
          <p:cNvGrpSpPr/>
          <p:nvPr/>
        </p:nvGrpSpPr>
        <p:grpSpPr>
          <a:xfrm>
            <a:off x="8607349" y="3752526"/>
            <a:ext cx="3928630" cy="4533079"/>
            <a:chOff x="0" y="0"/>
            <a:chExt cx="3928628" cy="4533078"/>
          </a:xfrm>
        </p:grpSpPr>
        <p:sp>
          <p:nvSpPr>
            <p:cNvPr id="283" name="Prof. Dr. I. Ch. Weiß-Ois"/>
            <p:cNvSpPr txBox="1"/>
            <p:nvPr/>
          </p:nvSpPr>
          <p:spPr>
            <a:xfrm>
              <a:off x="847997" y="4136332"/>
              <a:ext cx="2257185" cy="3967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2" tIns="65022" rIns="65022" bIns="65022" numCol="1" anchor="t">
              <a:spAutoFit/>
            </a:bodyPr>
            <a:lstStyle>
              <a:lvl1pPr>
                <a:defRPr>
                  <a:latin typeface="Roboto Condensed Regular"/>
                  <a:ea typeface="Roboto Condensed Regular"/>
                  <a:cs typeface="Roboto Condensed Regular"/>
                  <a:sym typeface="Roboto Condensed Regular"/>
                </a:defRPr>
              </a:lvl1pPr>
            </a:lstStyle>
            <a:p>
              <a:pPr/>
              <a:r>
                <a:t>Prof. Dr. I. Ch. Weiß-Ois</a:t>
              </a:r>
            </a:p>
          </p:txBody>
        </p:sp>
        <p:grpSp>
          <p:nvGrpSpPr>
            <p:cNvPr id="286" name="Gruppieren"/>
            <p:cNvGrpSpPr/>
            <p:nvPr/>
          </p:nvGrpSpPr>
          <p:grpSpPr>
            <a:xfrm>
              <a:off x="-1" y="0"/>
              <a:ext cx="3928630" cy="3928627"/>
              <a:chOff x="0" y="0"/>
              <a:chExt cx="3928628" cy="3928626"/>
            </a:xfrm>
          </p:grpSpPr>
          <p:pic>
            <p:nvPicPr>
              <p:cNvPr id="284" name="Bild" descr="Bild"/>
              <p:cNvPicPr>
                <a:picLocks noChangeAspect="1"/>
              </p:cNvPicPr>
              <p:nvPr/>
            </p:nvPicPr>
            <p:blipFill>
              <a:blip r:embed="rId3">
                <a:extLst/>
              </a:blip>
              <a:stretch>
                <a:fillRect/>
              </a:stretch>
            </p:blipFill>
            <p:spPr>
              <a:xfrm>
                <a:off x="-1" y="-1"/>
                <a:ext cx="3928630" cy="3928628"/>
              </a:xfrm>
              <a:prstGeom prst="rect">
                <a:avLst/>
              </a:prstGeom>
              <a:ln w="12700" cap="flat">
                <a:noFill/>
                <a:miter lim="400000"/>
              </a:ln>
              <a:effectLst/>
            </p:spPr>
          </p:pic>
          <p:sp>
            <p:nvSpPr>
              <p:cNvPr id="285" name="Quelle"/>
              <p:cNvSpPr txBox="1"/>
              <p:nvPr/>
            </p:nvSpPr>
            <p:spPr>
              <a:xfrm>
                <a:off x="3009135" y="3463671"/>
                <a:ext cx="709336" cy="3967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2" tIns="65022" rIns="65022" bIns="65022" numCol="1" anchor="t">
                <a:spAutoFit/>
              </a:bodyPr>
              <a:lstStyle>
                <a:lvl1pPr>
                  <a:defRPr u="sng">
                    <a:solidFill>
                      <a:srgbClr val="0000FF"/>
                    </a:solidFill>
                    <a:uFill>
                      <a:solidFill>
                        <a:srgbClr val="0000FF"/>
                      </a:solidFill>
                    </a:uFill>
                    <a:latin typeface="Roboto Condensed Regular"/>
                    <a:ea typeface="Roboto Condensed Regular"/>
                    <a:cs typeface="Roboto Condensed Regular"/>
                    <a:sym typeface="Roboto Condensed Regular"/>
                    <a:hlinkClick r:id="rId4" invalidUrl="" action="" tgtFrame="" tooltip="" history="1" highlightClick="0" endSnd="0"/>
                  </a:defRPr>
                </a:lvl1pPr>
              </a:lstStyle>
              <a:p>
                <a:pPr>
                  <a:defRPr>
                    <a:solidFill>
                      <a:srgbClr val="0070C0"/>
                    </a:solidFill>
                    <a:uFill>
                      <a:solidFill>
                        <a:srgbClr val="0070C0"/>
                      </a:solidFill>
                    </a:uFill>
                  </a:defRPr>
                </a:pPr>
                <a:r>
                  <a:rPr>
                    <a:solidFill>
                      <a:srgbClr val="0000FF"/>
                    </a:solidFill>
                    <a:uFill>
                      <a:solidFill>
                        <a:srgbClr val="0000FF"/>
                      </a:solidFill>
                    </a:uFill>
                    <a:hlinkClick r:id="rId4" invalidUrl="" action="" tgtFrame="" tooltip="" history="1" highlightClick="0" endSnd="0"/>
                  </a:rPr>
                  <a:t>Quelle</a:t>
                </a:r>
              </a:p>
            </p:txBody>
          </p:sp>
        </p:grpSp>
      </p:grpSp>
      <p:sp>
        <p:nvSpPr>
          <p:cNvPr id="288" name="Form"/>
          <p:cNvSpPr/>
          <p:nvPr/>
        </p:nvSpPr>
        <p:spPr>
          <a:xfrm>
            <a:off x="9387983" y="1924373"/>
            <a:ext cx="2958559" cy="1893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79" y="0"/>
                </a:moveTo>
                <a:cubicBezTo>
                  <a:pt x="259" y="0"/>
                  <a:pt x="0" y="408"/>
                  <a:pt x="0" y="912"/>
                </a:cubicBezTo>
                <a:lnTo>
                  <a:pt x="0" y="17335"/>
                </a:lnTo>
                <a:cubicBezTo>
                  <a:pt x="0" y="17839"/>
                  <a:pt x="259" y="18247"/>
                  <a:pt x="579" y="18247"/>
                </a:cubicBezTo>
                <a:lnTo>
                  <a:pt x="14702" y="18247"/>
                </a:lnTo>
                <a:lnTo>
                  <a:pt x="15861" y="21600"/>
                </a:lnTo>
                <a:lnTo>
                  <a:pt x="17019" y="18247"/>
                </a:lnTo>
                <a:lnTo>
                  <a:pt x="21021" y="18247"/>
                </a:lnTo>
                <a:cubicBezTo>
                  <a:pt x="21341" y="18247"/>
                  <a:pt x="21600" y="17839"/>
                  <a:pt x="21600" y="17335"/>
                </a:cubicBezTo>
                <a:lnTo>
                  <a:pt x="21600" y="912"/>
                </a:lnTo>
                <a:cubicBezTo>
                  <a:pt x="21600" y="408"/>
                  <a:pt x="21341" y="0"/>
                  <a:pt x="21021" y="0"/>
                </a:cubicBezTo>
                <a:lnTo>
                  <a:pt x="579" y="0"/>
                </a:lnTo>
                <a:close/>
              </a:path>
            </a:pathLst>
          </a:custGeom>
          <a:ln w="12700">
            <a:solidFill>
              <a:srgbClr val="0066A2"/>
            </a:solidFill>
            <a:miter lim="400000"/>
          </a:ln>
        </p:spPr>
        <p:txBody>
          <a:bodyPr lIns="65022" tIns="65022" rIns="65022" bIns="65022" anchor="ctr"/>
          <a:lstStyle/>
          <a:p>
            <a:pPr algn="ctr">
              <a:defRPr>
                <a:latin typeface="Roboto Condensed Regular"/>
                <a:ea typeface="Roboto Condensed Regular"/>
                <a:cs typeface="Roboto Condensed Regular"/>
                <a:sym typeface="Roboto Condensed Regular"/>
              </a:defRPr>
            </a:pPr>
          </a:p>
        </p:txBody>
      </p:sp>
      <p:sp>
        <p:nvSpPr>
          <p:cNvPr id="289" name="Ah! 20 Stunden lernen die Studis im Schnitt! Viel zu wenig natürlich!"/>
          <p:cNvSpPr txBox="1"/>
          <p:nvPr/>
        </p:nvSpPr>
        <p:spPr>
          <a:xfrm>
            <a:off x="9394333" y="2096681"/>
            <a:ext cx="2945859" cy="11587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spAutoFit/>
          </a:bodyPr>
          <a:lstStyle>
            <a:lvl1pPr algn="ctr">
              <a:defRPr sz="2300">
                <a:latin typeface="Roboto Condensed Regular"/>
                <a:ea typeface="Roboto Condensed Regular"/>
                <a:cs typeface="Roboto Condensed Regular"/>
                <a:sym typeface="Roboto Condensed Regular"/>
              </a:defRPr>
            </a:lvl1pPr>
          </a:lstStyle>
          <a:p>
            <a:pPr/>
            <a:r>
              <a:t>Ah! 20 Stunden lernen die Studis im Schnitt! Viel zu wenig natürlich!</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6"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7" name="Abschluss"/>
          <p:cNvSpPr txBox="1"/>
          <p:nvPr>
            <p:ph type="title"/>
          </p:nvPr>
        </p:nvSpPr>
        <p:spPr>
          <a:prstGeom prst="rect">
            <a:avLst/>
          </a:prstGeom>
        </p:spPr>
        <p:txBody>
          <a:bodyPr/>
          <a:lstStyle/>
          <a:p>
            <a:pPr/>
            <a:r>
              <a:t>Abschluss</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9"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70" name="Hinweise"/>
          <p:cNvSpPr txBox="1"/>
          <p:nvPr>
            <p:ph type="body" sz="quarter" idx="1"/>
          </p:nvPr>
        </p:nvSpPr>
        <p:spPr>
          <a:xfrm>
            <a:off x="-4087" y="-18728"/>
            <a:ext cx="13012975" cy="1413937"/>
          </a:xfrm>
          <a:prstGeom prst="rect">
            <a:avLst/>
          </a:prstGeom>
        </p:spPr>
        <p:txBody>
          <a:bodyPr/>
          <a:lstStyle/>
          <a:p>
            <a:pPr/>
            <a:r>
              <a:t>Hinweise</a:t>
            </a:r>
          </a:p>
        </p:txBody>
      </p:sp>
      <p:sp>
        <p:nvSpPr>
          <p:cNvPr id="571" name="Dieses Dokument steht unter der Lizenz CC-BY 3.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Dieses Dokument steht unter der Lizenz CC-BY 3.0.</a:t>
            </a:r>
          </a:p>
          <a:p>
            <a:pPr marL="317500" indent="-317500">
              <a:buClr>
                <a:schemeClr val="accent5">
                  <a:lumOff val="-7647"/>
                </a:schemeClr>
              </a:buClr>
              <a:buSzPct val="200000"/>
              <a:buFontTx/>
              <a:buChar char="‣"/>
            </a:pPr>
            <a:r>
              <a:t>Autor: Sebastian Sauer</a:t>
            </a:r>
          </a:p>
          <a:p>
            <a:pPr marL="317500" indent="-317500">
              <a:buClr>
                <a:schemeClr val="accent5">
                  <a:lumOff val="-7647"/>
                </a:schemeClr>
              </a:buClr>
              <a:buSzPct val="200000"/>
              <a:buFontTx/>
              <a:buChar char="‣"/>
            </a:pPr>
            <a:r>
              <a:t>Für externe Links kann keine Haftung übernommen werden.</a:t>
            </a:r>
          </a:p>
          <a:p>
            <a:pPr marL="317500" indent="-317500">
              <a:buClr>
                <a:schemeClr val="accent5">
                  <a:lumOff val="-7647"/>
                </a:schemeClr>
              </a:buClr>
              <a:buSzPct val="200000"/>
              <a:buFontTx/>
              <a:buChar char="‣"/>
            </a:pPr>
            <a:r>
              <a:t>Dieses Dokument entstand mit reichlicher Unterstützung vieler Kolleginnen und Kollegen aus der FOM. Vielen Dank!</a:t>
            </a:r>
          </a:p>
          <a:p>
            <a:pPr marL="317500" indent="-317500">
              <a:buClr>
                <a:schemeClr val="accent5">
                  <a:lumOff val="-7647"/>
                </a:schemeClr>
              </a:buClr>
              <a:buSzPct val="200000"/>
              <a:buFontTx/>
              <a:buChar char="‣"/>
            </a:pPr>
            <a:r>
              <a:t>Dieses Dokument baut in Teilen auf auf dem Skript zu quantitative Methoden des ifes-Instituts der FOM-Hochschule.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2" name="Lagemaße"/>
          <p:cNvSpPr txBox="1"/>
          <p:nvPr>
            <p:ph type="title"/>
          </p:nvPr>
        </p:nvSpPr>
        <p:spPr>
          <a:prstGeom prst="rect">
            <a:avLst/>
          </a:prstGeom>
        </p:spPr>
        <p:txBody>
          <a:bodyPr/>
          <a:lstStyle/>
          <a:p>
            <a:pPr/>
            <a:r>
              <a:t>Lagemaße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Rechteck"/>
          <p:cNvSpPr/>
          <p:nvPr/>
        </p:nvSpPr>
        <p:spPr>
          <a:xfrm>
            <a:off x="9216331" y="3213568"/>
            <a:ext cx="512002" cy="2560001"/>
          </a:xfrm>
          <a:prstGeom prst="rect">
            <a:avLst/>
          </a:prstGeom>
          <a:solidFill>
            <a:srgbClr val="FFFFFF"/>
          </a:solidFill>
          <a:ln w="25400">
            <a:solidFill>
              <a:srgbClr val="00998A"/>
            </a:solidFill>
            <a:prstDash val="sysDot"/>
            <a:miter lim="400000"/>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295" name="5"/>
          <p:cNvSpPr txBox="1"/>
          <p:nvPr/>
        </p:nvSpPr>
        <p:spPr>
          <a:xfrm>
            <a:off x="9216331" y="4244393"/>
            <a:ext cx="512002" cy="4983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spAutoFit/>
          </a:bodyPr>
          <a:lstStyle>
            <a:lvl1pPr algn="ctr">
              <a:defRPr sz="2400">
                <a:latin typeface="+mn-lt"/>
                <a:ea typeface="+mn-ea"/>
                <a:cs typeface="+mn-cs"/>
                <a:sym typeface="Helvetica"/>
              </a:defRPr>
            </a:lvl1pPr>
          </a:lstStyle>
          <a:p>
            <a:pPr/>
            <a:r>
              <a:t>5</a:t>
            </a:r>
          </a:p>
        </p:txBody>
      </p:sp>
      <p:sp>
        <p:nvSpPr>
          <p:cNvPr id="296" name="Rechteck"/>
          <p:cNvSpPr/>
          <p:nvPr/>
        </p:nvSpPr>
        <p:spPr>
          <a:xfrm>
            <a:off x="10278367" y="3226268"/>
            <a:ext cx="512002" cy="2560001"/>
          </a:xfrm>
          <a:prstGeom prst="rect">
            <a:avLst/>
          </a:prstGeom>
          <a:solidFill>
            <a:srgbClr val="FFFFFF"/>
          </a:solidFill>
          <a:ln w="25400">
            <a:solidFill>
              <a:srgbClr val="00998A"/>
            </a:solidFill>
            <a:prstDash val="sysDot"/>
            <a:miter lim="400000"/>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297" name="5"/>
          <p:cNvSpPr txBox="1"/>
          <p:nvPr/>
        </p:nvSpPr>
        <p:spPr>
          <a:xfrm>
            <a:off x="10278367" y="4257092"/>
            <a:ext cx="512002" cy="4983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spAutoFit/>
          </a:bodyPr>
          <a:lstStyle>
            <a:lvl1pPr algn="ctr">
              <a:defRPr sz="2400">
                <a:latin typeface="+mn-lt"/>
                <a:ea typeface="+mn-ea"/>
                <a:cs typeface="+mn-cs"/>
                <a:sym typeface="Helvetica"/>
              </a:defRPr>
            </a:lvl1pPr>
          </a:lstStyle>
          <a:p>
            <a:pPr/>
            <a:r>
              <a:t>5</a:t>
            </a:r>
          </a:p>
        </p:txBody>
      </p:sp>
      <p:sp>
        <p:nvSpPr>
          <p:cNvPr id="298"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9" name="Ein Lagemaß sucht einen „typischen“ Vertreter"/>
          <p:cNvSpPr txBox="1"/>
          <p:nvPr>
            <p:ph type="body" sz="quarter" idx="1"/>
          </p:nvPr>
        </p:nvSpPr>
        <p:spPr>
          <a:xfrm>
            <a:off x="-4087" y="-18728"/>
            <a:ext cx="13012975" cy="1413937"/>
          </a:xfrm>
          <a:prstGeom prst="rect">
            <a:avLst/>
          </a:prstGeom>
        </p:spPr>
        <p:txBody>
          <a:bodyPr/>
          <a:lstStyle/>
          <a:p>
            <a:pPr/>
            <a:r>
              <a:t>Ein Lagemaß sucht einen „typischen“ Vertreter</a:t>
            </a:r>
          </a:p>
        </p:txBody>
      </p:sp>
      <p:sp>
        <p:nvSpPr>
          <p:cNvPr id="300" name="Ein Lagemaß gibt die Lage des typischen Werts in einer Reihe von Werte (Verteilung) an.  Entsprechend spricht man auch von der „zentralen Tendenz“ einer Verteilung.…"/>
          <p:cNvSpPr txBox="1"/>
          <p:nvPr/>
        </p:nvSpPr>
        <p:spPr>
          <a:xfrm>
            <a:off x="299367" y="5795998"/>
            <a:ext cx="12406066" cy="29240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marL="685800" indent="-1028700" algn="ctr">
              <a:spcBef>
                <a:spcPts val="1200"/>
              </a:spcBef>
              <a:defRPr sz="2400">
                <a:solidFill>
                  <a:srgbClr val="292929"/>
                </a:solidFill>
                <a:latin typeface="Roboto Condensed Bold"/>
                <a:ea typeface="Roboto Condensed Bold"/>
                <a:cs typeface="Roboto Condensed Bold"/>
                <a:sym typeface="Roboto Condensed Bold"/>
              </a:defRPr>
            </a:pPr>
          </a:p>
          <a:p>
            <a:pPr marL="685800" indent="-1028700" algn="ctr">
              <a:spcBef>
                <a:spcPts val="1200"/>
              </a:spcBef>
              <a:defRPr sz="2400">
                <a:solidFill>
                  <a:srgbClr val="292929"/>
                </a:solidFill>
                <a:latin typeface="Roboto Condensed Regular"/>
                <a:ea typeface="Roboto Condensed Regular"/>
                <a:cs typeface="Roboto Condensed Regular"/>
                <a:sym typeface="Roboto Condensed Regular"/>
              </a:defRPr>
            </a:pPr>
            <a:r>
              <a:t>Ein Lagemaß gibt die Lage des typischen Werts in einer Reihe von Werte (Verteilung) an. </a:t>
            </a:r>
            <a:br/>
            <a:r>
              <a:t>Entsprechend spricht man auch von der „zentralen Tendenz“ einer Verteilung.</a:t>
            </a:r>
            <a:endParaRPr>
              <a:solidFill>
                <a:srgbClr val="00998A"/>
              </a:solidFill>
              <a:latin typeface="Roboto Condensed Bold"/>
              <a:ea typeface="Roboto Condensed Bold"/>
              <a:cs typeface="Roboto Condensed Bold"/>
              <a:sym typeface="Roboto Condensed Bold"/>
            </a:endParaRPr>
          </a:p>
          <a:p>
            <a:pPr marL="685800" indent="-1028700" algn="ctr">
              <a:spcBef>
                <a:spcPts val="1200"/>
              </a:spcBef>
              <a:defRPr sz="2400">
                <a:solidFill>
                  <a:srgbClr val="292929"/>
                </a:solidFill>
                <a:latin typeface="Roboto Condensed Regular"/>
                <a:ea typeface="Roboto Condensed Regular"/>
                <a:cs typeface="Roboto Condensed Regular"/>
                <a:sym typeface="Roboto Condensed Regular"/>
              </a:defRPr>
            </a:pPr>
            <a:r>
              <a:t>Wenn ich alle Werte der Verteilung durch einen Wert ersetzen sollte, so dass jeder Wert dadurch „gut“ repräsentiert ist, welchen Wert würde ich wählen? </a:t>
            </a:r>
            <a:br/>
            <a:r>
              <a:t>Diesen Wert bezeichnet man als Lagemaß. </a:t>
            </a:r>
            <a:br/>
            <a:r>
              <a:t>Es gibt verschiedene Antworten auf diese Frage.</a:t>
            </a:r>
          </a:p>
        </p:txBody>
      </p:sp>
      <p:sp>
        <p:nvSpPr>
          <p:cNvPr id="301" name="Rechteck"/>
          <p:cNvSpPr/>
          <p:nvPr/>
        </p:nvSpPr>
        <p:spPr>
          <a:xfrm>
            <a:off x="2034773" y="4152901"/>
            <a:ext cx="512002" cy="1536002"/>
          </a:xfrm>
          <a:prstGeom prst="rect">
            <a:avLst/>
          </a:prstGeom>
          <a:solidFill>
            <a:srgbClr val="FFFFFF"/>
          </a:solidFill>
          <a:ln w="25400">
            <a:solidFill>
              <a:srgbClr val="0066A2"/>
            </a:solidFill>
            <a:bevel/>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302" name="3"/>
          <p:cNvSpPr txBox="1"/>
          <p:nvPr/>
        </p:nvSpPr>
        <p:spPr>
          <a:xfrm>
            <a:off x="2034773" y="4671726"/>
            <a:ext cx="512002" cy="4983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spAutoFit/>
          </a:bodyPr>
          <a:lstStyle>
            <a:lvl1pPr algn="ctr">
              <a:defRPr sz="2400">
                <a:latin typeface="+mn-lt"/>
                <a:ea typeface="+mn-ea"/>
                <a:cs typeface="+mn-cs"/>
                <a:sym typeface="Helvetica"/>
              </a:defRPr>
            </a:lvl1pPr>
          </a:lstStyle>
          <a:p>
            <a:pPr/>
            <a:r>
              <a:t>3</a:t>
            </a:r>
          </a:p>
        </p:txBody>
      </p:sp>
      <p:sp>
        <p:nvSpPr>
          <p:cNvPr id="303" name="Rechteck"/>
          <p:cNvSpPr/>
          <p:nvPr/>
        </p:nvSpPr>
        <p:spPr>
          <a:xfrm>
            <a:off x="3072231" y="3640901"/>
            <a:ext cx="512002" cy="2048001"/>
          </a:xfrm>
          <a:prstGeom prst="rect">
            <a:avLst/>
          </a:prstGeom>
          <a:solidFill>
            <a:srgbClr val="FFFFFF"/>
          </a:solidFill>
          <a:ln w="25400">
            <a:solidFill>
              <a:srgbClr val="0066A2"/>
            </a:solidFill>
            <a:bevel/>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304" name="4"/>
          <p:cNvSpPr txBox="1"/>
          <p:nvPr/>
        </p:nvSpPr>
        <p:spPr>
          <a:xfrm>
            <a:off x="3072231" y="4415726"/>
            <a:ext cx="512002" cy="4983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spAutoFit/>
          </a:bodyPr>
          <a:lstStyle>
            <a:lvl1pPr algn="ctr">
              <a:defRPr sz="2400">
                <a:latin typeface="+mn-lt"/>
                <a:ea typeface="+mn-ea"/>
                <a:cs typeface="+mn-cs"/>
                <a:sym typeface="Helvetica"/>
              </a:defRPr>
            </a:lvl1pPr>
          </a:lstStyle>
          <a:p>
            <a:pPr/>
            <a:r>
              <a:t>4</a:t>
            </a:r>
          </a:p>
        </p:txBody>
      </p:sp>
      <p:sp>
        <p:nvSpPr>
          <p:cNvPr id="305" name="Rechteck"/>
          <p:cNvSpPr/>
          <p:nvPr/>
        </p:nvSpPr>
        <p:spPr>
          <a:xfrm>
            <a:off x="4109689" y="1592900"/>
            <a:ext cx="512002" cy="4096003"/>
          </a:xfrm>
          <a:prstGeom prst="rect">
            <a:avLst/>
          </a:prstGeom>
          <a:solidFill>
            <a:srgbClr val="FFFFFF"/>
          </a:solidFill>
          <a:ln w="25400">
            <a:solidFill>
              <a:srgbClr val="0066A2"/>
            </a:solidFill>
            <a:bevel/>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306" name="8"/>
          <p:cNvSpPr txBox="1"/>
          <p:nvPr/>
        </p:nvSpPr>
        <p:spPr>
          <a:xfrm>
            <a:off x="4109689" y="3391726"/>
            <a:ext cx="512002" cy="4983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spAutoFit/>
          </a:bodyPr>
          <a:lstStyle>
            <a:lvl1pPr algn="ctr">
              <a:defRPr sz="2400">
                <a:latin typeface="+mn-lt"/>
                <a:ea typeface="+mn-ea"/>
                <a:cs typeface="+mn-cs"/>
                <a:sym typeface="Helvetica"/>
              </a:defRPr>
            </a:lvl1pPr>
          </a:lstStyle>
          <a:p>
            <a:pPr/>
            <a:r>
              <a:t>8</a:t>
            </a:r>
          </a:p>
        </p:txBody>
      </p:sp>
      <p:sp>
        <p:nvSpPr>
          <p:cNvPr id="307" name="Rechteck"/>
          <p:cNvSpPr/>
          <p:nvPr/>
        </p:nvSpPr>
        <p:spPr>
          <a:xfrm>
            <a:off x="8154292" y="3213568"/>
            <a:ext cx="512002" cy="2560001"/>
          </a:xfrm>
          <a:prstGeom prst="rect">
            <a:avLst/>
          </a:prstGeom>
          <a:solidFill>
            <a:srgbClr val="FFFFFF"/>
          </a:solidFill>
          <a:ln w="25400">
            <a:solidFill>
              <a:srgbClr val="0066A2"/>
            </a:solidFill>
            <a:bevel/>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308" name="5"/>
          <p:cNvSpPr txBox="1"/>
          <p:nvPr/>
        </p:nvSpPr>
        <p:spPr>
          <a:xfrm>
            <a:off x="8154292" y="4244393"/>
            <a:ext cx="512002" cy="4983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spAutoFit/>
          </a:bodyPr>
          <a:lstStyle>
            <a:lvl1pPr algn="ctr">
              <a:defRPr sz="2400">
                <a:latin typeface="+mn-lt"/>
                <a:ea typeface="+mn-ea"/>
                <a:cs typeface="+mn-cs"/>
                <a:sym typeface="Helvetica"/>
              </a:defRPr>
            </a:lvl1pPr>
          </a:lstStyle>
          <a:p>
            <a:pPr/>
            <a:r>
              <a:t>5</a:t>
            </a:r>
          </a:p>
        </p:txBody>
      </p:sp>
      <p:sp>
        <p:nvSpPr>
          <p:cNvPr id="309" name="Linie"/>
          <p:cNvSpPr/>
          <p:nvPr/>
        </p:nvSpPr>
        <p:spPr>
          <a:xfrm>
            <a:off x="5753515" y="4848643"/>
            <a:ext cx="1433761" cy="2"/>
          </a:xfrm>
          <a:prstGeom prst="line">
            <a:avLst/>
          </a:prstGeom>
          <a:ln w="25400">
            <a:solidFill>
              <a:srgbClr val="262626"/>
            </a:solidFill>
            <a:bevel/>
            <a:headEnd type="triangle"/>
            <a:tailEnd type="triangle"/>
          </a:ln>
        </p:spPr>
        <p:txBody>
          <a:bodyPr lIns="45718" tIns="45718" rIns="45718" bIns="45718"/>
          <a:lstStyle/>
          <a:p>
            <a:pPr/>
          </a:p>
        </p:txBody>
      </p:sp>
      <p:sp>
        <p:nvSpPr>
          <p:cNvPr id="310" name="Textblase"/>
          <p:cNvSpPr/>
          <p:nvPr/>
        </p:nvSpPr>
        <p:spPr>
          <a:xfrm>
            <a:off x="8442986" y="2514600"/>
            <a:ext cx="3109517" cy="1462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40" y="0"/>
                </a:moveTo>
                <a:cubicBezTo>
                  <a:pt x="3597" y="0"/>
                  <a:pt x="3399" y="420"/>
                  <a:pt x="3399" y="938"/>
                </a:cubicBezTo>
                <a:lnTo>
                  <a:pt x="3399" y="15961"/>
                </a:lnTo>
                <a:lnTo>
                  <a:pt x="0" y="21600"/>
                </a:lnTo>
                <a:lnTo>
                  <a:pt x="6421" y="18757"/>
                </a:lnTo>
                <a:lnTo>
                  <a:pt x="21159" y="18757"/>
                </a:lnTo>
                <a:cubicBezTo>
                  <a:pt x="21403" y="18757"/>
                  <a:pt x="21600" y="18337"/>
                  <a:pt x="21600" y="17819"/>
                </a:cubicBezTo>
                <a:lnTo>
                  <a:pt x="21600" y="938"/>
                </a:lnTo>
                <a:cubicBezTo>
                  <a:pt x="21600" y="420"/>
                  <a:pt x="21403" y="0"/>
                  <a:pt x="21159" y="0"/>
                </a:cubicBezTo>
                <a:lnTo>
                  <a:pt x="3840" y="0"/>
                </a:lnTo>
                <a:close/>
              </a:path>
            </a:pathLst>
          </a:custGeom>
          <a:solidFill>
            <a:srgbClr val="FFFFFF"/>
          </a:solidFill>
          <a:ln w="25400">
            <a:solidFill>
              <a:schemeClr val="accent1"/>
            </a:solidFill>
            <a:bevel/>
          </a:ln>
        </p:spPr>
        <p:txBody>
          <a:bodyPr lIns="65022" tIns="65022" rIns="65022" bIns="65022" anchor="ctr"/>
          <a:lstStyle/>
          <a:p>
            <a:pPr>
              <a:defRPr sz="3400">
                <a:latin typeface="+mn-lt"/>
                <a:ea typeface="+mn-ea"/>
                <a:cs typeface="+mn-cs"/>
                <a:sym typeface="Helvetica"/>
              </a:defRPr>
            </a:pPr>
          </a:p>
        </p:txBody>
      </p:sp>
      <p:sp>
        <p:nvSpPr>
          <p:cNvPr id="311" name="Ich (Fünf) bin der typische Vertreter der Werte links!"/>
          <p:cNvSpPr txBox="1"/>
          <p:nvPr/>
        </p:nvSpPr>
        <p:spPr>
          <a:xfrm>
            <a:off x="8956102" y="2629018"/>
            <a:ext cx="2648536" cy="10444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algn="ctr">
              <a:spcBef>
                <a:spcPts val="800"/>
              </a:spcBef>
              <a:defRPr sz="2000">
                <a:solidFill>
                  <a:srgbClr val="000000"/>
                </a:solidFill>
                <a:latin typeface="Roboto Condensed Regular"/>
                <a:ea typeface="Roboto Condensed Regular"/>
                <a:cs typeface="Roboto Condensed Regular"/>
                <a:sym typeface="Roboto Condensed Regular"/>
              </a:defRPr>
            </a:pPr>
            <a:r>
              <a:t>Ich (Fünf) bin der </a:t>
            </a:r>
            <a:r>
              <a:rPr>
                <a:latin typeface="Roboto Condensed Bold"/>
                <a:ea typeface="Roboto Condensed Bold"/>
                <a:cs typeface="Roboto Condensed Bold"/>
                <a:sym typeface="Roboto Condensed Bold"/>
              </a:rPr>
              <a:t>typische</a:t>
            </a:r>
            <a:r>
              <a:t> Vertreter der Werte links!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4" name="Das arithmetische Mittel ist ein Beispiel für ein Lagemaß"/>
          <p:cNvSpPr txBox="1"/>
          <p:nvPr>
            <p:ph type="body" sz="quarter" idx="1"/>
          </p:nvPr>
        </p:nvSpPr>
        <p:spPr>
          <a:xfrm>
            <a:off x="-4087" y="-18728"/>
            <a:ext cx="13012975" cy="1413937"/>
          </a:xfrm>
          <a:prstGeom prst="rect">
            <a:avLst/>
          </a:prstGeom>
        </p:spPr>
        <p:txBody>
          <a:bodyPr/>
          <a:lstStyle>
            <a:lvl1pPr marR="118110" indent="236220" defTabSz="1209446">
              <a:defRPr sz="5700"/>
            </a:lvl1pPr>
          </a:lstStyle>
          <a:p>
            <a:pPr/>
            <a:r>
              <a:t>Das arithmetische Mittel ist ein Beispiel für ein Lagemaß</a:t>
            </a:r>
          </a:p>
        </p:txBody>
      </p:sp>
      <p:sp>
        <p:nvSpPr>
          <p:cNvPr id="315" name="Synonym: Mittelwert, M, MW, aM, Durchschnitt, Mittel, X̄ oder ∅(X)…"/>
          <p:cNvSpPr txBox="1"/>
          <p:nvPr/>
        </p:nvSpPr>
        <p:spPr>
          <a:xfrm>
            <a:off x="477673" y="1891335"/>
            <a:ext cx="12215850" cy="1825299"/>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a:spcBef>
                <a:spcPts val="600"/>
              </a:spcBef>
              <a:defRPr sz="2400">
                <a:solidFill>
                  <a:srgbClr val="0066A2"/>
                </a:solidFill>
                <a:latin typeface="Roboto Condensed Bold"/>
                <a:ea typeface="Roboto Condensed Bold"/>
                <a:cs typeface="Roboto Condensed Bold"/>
                <a:sym typeface="Roboto Condensed Bold"/>
              </a:defRPr>
            </a:pPr>
            <a:r>
              <a:t>Synonym: Mittelwert, M, MW, aM, Durchschnitt, Mittel, X̄ oder ∅(X)</a:t>
            </a:r>
          </a:p>
          <a:p>
            <a:pPr>
              <a:spcBef>
                <a:spcPts val="600"/>
              </a:spcBef>
              <a:defRPr sz="2400">
                <a:solidFill>
                  <a:srgbClr val="0066A2"/>
                </a:solidFill>
                <a:latin typeface="Roboto Condensed Bold"/>
                <a:ea typeface="Roboto Condensed Bold"/>
                <a:cs typeface="Roboto Condensed Bold"/>
                <a:sym typeface="Roboto Condensed Bold"/>
              </a:defRPr>
            </a:pPr>
          </a:p>
          <a:p>
            <a:pPr>
              <a:spcBef>
                <a:spcPts val="600"/>
              </a:spcBef>
              <a:defRPr sz="2400">
                <a:latin typeface="Roboto Condensed Regular"/>
                <a:ea typeface="Roboto Condensed Regular"/>
                <a:cs typeface="Roboto Condensed Regular"/>
                <a:sym typeface="Roboto Condensed Regular"/>
              </a:defRPr>
            </a:pPr>
            <a:r>
              <a:t>Wenn wir von </a:t>
            </a:r>
            <a:r>
              <a:rPr>
                <a:solidFill>
                  <a:srgbClr val="0066A2"/>
                </a:solidFill>
              </a:rPr>
              <a:t>Durchschnitt</a:t>
            </a:r>
            <a:r>
              <a:t> sprechen, meinen wir i.d.R. das arithmetische Mittel</a:t>
            </a:r>
            <a:endParaRPr sz="2200"/>
          </a:p>
          <a:p>
            <a:pPr>
              <a:spcBef>
                <a:spcPts val="600"/>
              </a:spcBef>
              <a:defRPr sz="2400">
                <a:latin typeface="Roboto Condensed Regular"/>
                <a:ea typeface="Roboto Condensed Regular"/>
                <a:cs typeface="Roboto Condensed Regular"/>
                <a:sym typeface="Roboto Condensed Regular"/>
              </a:defRPr>
            </a:pPr>
            <a:r>
              <a:t>Der Mittelwert berechnet sich als Summe aller Einzelwerte geteilt durch deren Anzahl </a:t>
            </a:r>
            <a:r>
              <a:rPr i="1"/>
              <a:t>n</a:t>
            </a:r>
            <a:r>
              <a:t>:</a:t>
            </a:r>
          </a:p>
        </p:txBody>
      </p:sp>
      <p:sp>
        <p:nvSpPr>
          <p:cNvPr id="316" name="Gleichung"/>
          <p:cNvSpPr txBox="1"/>
          <p:nvPr/>
        </p:nvSpPr>
        <p:spPr>
          <a:xfrm>
            <a:off x="2390958" y="4888584"/>
            <a:ext cx="7569576" cy="1464871"/>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bar>
                    <m:barPr>
                      <m:ctrlPr>
                        <a:rPr xmlns:a="http://schemas.openxmlformats.org/drawingml/2006/main" sz="4300" i="1">
                          <a:solidFill>
                            <a:srgbClr val="262626"/>
                          </a:solidFill>
                          <a:latin typeface="Cambria Math" panose="02040503050406030204" pitchFamily="18" charset="0"/>
                        </a:rPr>
                      </m:ctrlPr>
                      <m:pos m:val="top"/>
                    </m:barPr>
                    <m:e>
                      <m:r>
                        <a:rPr xmlns:a="http://schemas.openxmlformats.org/drawingml/2006/main" sz="4300" i="1">
                          <a:solidFill>
                            <a:srgbClr val="262626"/>
                          </a:solidFill>
                          <a:latin typeface="Cambria Math" panose="02040503050406030204" pitchFamily="18" charset="0"/>
                        </a:rPr>
                        <m:t>x</m:t>
                      </m:r>
                    </m:e>
                  </m:bar>
                  <m:r>
                    <a:rPr xmlns:a="http://schemas.openxmlformats.org/drawingml/2006/main" sz="4300" i="1">
                      <a:solidFill>
                        <a:srgbClr val="262626"/>
                      </a:solidFill>
                      <a:latin typeface="Cambria Math" panose="02040503050406030204" pitchFamily="18" charset="0"/>
                    </a:rPr>
                    <m:t>=</m:t>
                  </m:r>
                  <m:f>
                    <m:fPr>
                      <m:ctrlPr>
                        <a:rPr xmlns:a="http://schemas.openxmlformats.org/drawingml/2006/main" sz="4300" i="1">
                          <a:solidFill>
                            <a:srgbClr val="262626"/>
                          </a:solidFill>
                          <a:latin typeface="Cambria Math" panose="02040503050406030204" pitchFamily="18" charset="0"/>
                        </a:rPr>
                      </m:ctrlPr>
                      <m:type m:val="bar"/>
                    </m:fPr>
                    <m:num>
                      <m:r>
                        <a:rPr xmlns:a="http://schemas.openxmlformats.org/drawingml/2006/main" sz="4300" i="1">
                          <a:solidFill>
                            <a:srgbClr val="262626"/>
                          </a:solidFill>
                          <a:latin typeface="Cambria Math" panose="02040503050406030204" pitchFamily="18" charset="0"/>
                        </a:rPr>
                        <m:t>1</m:t>
                      </m:r>
                    </m:num>
                    <m:den>
                      <m:r>
                        <a:rPr xmlns:a="http://schemas.openxmlformats.org/drawingml/2006/main" sz="4300" i="1">
                          <a:solidFill>
                            <a:srgbClr val="262626"/>
                          </a:solidFill>
                          <a:latin typeface="Cambria Math" panose="02040503050406030204" pitchFamily="18" charset="0"/>
                        </a:rPr>
                        <m:t>n</m:t>
                      </m:r>
                    </m:den>
                  </m:f>
                  <m:limUpp>
                    <m:e>
                      <m:limLow>
                        <m:e>
                          <m:r>
                            <a:rPr xmlns:a="http://schemas.openxmlformats.org/drawingml/2006/main" sz="4300" i="1">
                              <a:solidFill>
                                <a:srgbClr val="262626"/>
                              </a:solidFill>
                              <a:latin typeface="Cambria Math" panose="02040503050406030204" pitchFamily="18" charset="0"/>
                            </a:rPr>
                            <m:t>∑</m:t>
                          </m:r>
                        </m:e>
                        <m:lim>
                          <m:r>
                            <a:rPr xmlns:a="http://schemas.openxmlformats.org/drawingml/2006/main" sz="4300" i="1">
                              <a:solidFill>
                                <a:srgbClr val="262626"/>
                              </a:solidFill>
                              <a:latin typeface="Cambria Math" panose="02040503050406030204" pitchFamily="18" charset="0"/>
                            </a:rPr>
                            <m:t>i</m:t>
                          </m:r>
                          <m:r>
                            <a:rPr xmlns:a="http://schemas.openxmlformats.org/drawingml/2006/main" sz="4300" i="1">
                              <a:solidFill>
                                <a:srgbClr val="262626"/>
                              </a:solidFill>
                              <a:latin typeface="Cambria Math" panose="02040503050406030204" pitchFamily="18" charset="0"/>
                            </a:rPr>
                            <m:t>=</m:t>
                          </m:r>
                          <m:r>
                            <a:rPr xmlns:a="http://schemas.openxmlformats.org/drawingml/2006/main" sz="4300" i="1">
                              <a:solidFill>
                                <a:srgbClr val="262626"/>
                              </a:solidFill>
                              <a:latin typeface="Cambria Math" panose="02040503050406030204" pitchFamily="18" charset="0"/>
                            </a:rPr>
                            <m:t>1</m:t>
                          </m:r>
                        </m:lim>
                      </m:limLow>
                    </m:e>
                    <m:lim>
                      <m:r>
                        <a:rPr xmlns:a="http://schemas.openxmlformats.org/drawingml/2006/main" sz="4300" i="1">
                          <a:solidFill>
                            <a:srgbClr val="262626"/>
                          </a:solidFill>
                          <a:latin typeface="Cambria Math" panose="02040503050406030204" pitchFamily="18" charset="0"/>
                        </a:rPr>
                        <m:t>n</m:t>
                      </m:r>
                    </m:lim>
                  </m:limUpp>
                  <m:sSub>
                    <m:e>
                      <m:r>
                        <a:rPr xmlns:a="http://schemas.openxmlformats.org/drawingml/2006/main" sz="4300" i="1">
                          <a:solidFill>
                            <a:srgbClr val="262626"/>
                          </a:solidFill>
                          <a:latin typeface="Cambria Math" panose="02040503050406030204" pitchFamily="18" charset="0"/>
                        </a:rPr>
                        <m:t>x</m:t>
                      </m:r>
                    </m:e>
                    <m:sub>
                      <m:r>
                        <a:rPr xmlns:a="http://schemas.openxmlformats.org/drawingml/2006/main" sz="4300" i="1">
                          <a:solidFill>
                            <a:srgbClr val="262626"/>
                          </a:solidFill>
                          <a:latin typeface="Cambria Math" panose="02040503050406030204" pitchFamily="18" charset="0"/>
                        </a:rPr>
                        <m:t>i</m:t>
                      </m:r>
                    </m:sub>
                  </m:sSub>
                  <m:r>
                    <a:rPr xmlns:a="http://schemas.openxmlformats.org/drawingml/2006/main" sz="4300" i="1">
                      <a:solidFill>
                        <a:srgbClr val="262626"/>
                      </a:solidFill>
                      <a:latin typeface="Cambria Math" panose="02040503050406030204" pitchFamily="18" charset="0"/>
                    </a:rPr>
                    <m:t>=</m:t>
                  </m:r>
                  <m:f>
                    <m:fPr>
                      <m:ctrlPr>
                        <a:rPr xmlns:a="http://schemas.openxmlformats.org/drawingml/2006/main" sz="4300" i="1">
                          <a:solidFill>
                            <a:srgbClr val="262626"/>
                          </a:solidFill>
                          <a:latin typeface="Cambria Math" panose="02040503050406030204" pitchFamily="18" charset="0"/>
                        </a:rPr>
                      </m:ctrlPr>
                      <m:type m:val="bar"/>
                    </m:fPr>
                    <m:num>
                      <m:r>
                        <a:rPr xmlns:a="http://schemas.openxmlformats.org/drawingml/2006/main" sz="4300" i="1">
                          <a:solidFill>
                            <a:srgbClr val="262626"/>
                          </a:solidFill>
                          <a:latin typeface="Cambria Math" panose="02040503050406030204" pitchFamily="18" charset="0"/>
                        </a:rPr>
                        <m:t>1</m:t>
                      </m:r>
                    </m:num>
                    <m:den>
                      <m:r>
                        <a:rPr xmlns:a="http://schemas.openxmlformats.org/drawingml/2006/main" sz="4300" i="1">
                          <a:solidFill>
                            <a:srgbClr val="262626"/>
                          </a:solidFill>
                          <a:latin typeface="Cambria Math" panose="02040503050406030204" pitchFamily="18" charset="0"/>
                        </a:rPr>
                        <m:t>n</m:t>
                      </m:r>
                    </m:den>
                  </m:f>
                  <m:r>
                    <a:rPr xmlns:a="http://schemas.openxmlformats.org/drawingml/2006/main" sz="4300" i="1">
                      <a:solidFill>
                        <a:srgbClr val="262626"/>
                      </a:solidFill>
                      <a:latin typeface="Cambria Math" panose="02040503050406030204" pitchFamily="18" charset="0"/>
                    </a:rPr>
                    <m:t>(</m:t>
                  </m:r>
                  <m:sSub>
                    <m:e>
                      <m:r>
                        <a:rPr xmlns:a="http://schemas.openxmlformats.org/drawingml/2006/main" sz="4300" i="1">
                          <a:solidFill>
                            <a:srgbClr val="262626"/>
                          </a:solidFill>
                          <a:latin typeface="Cambria Math" panose="02040503050406030204" pitchFamily="18" charset="0"/>
                        </a:rPr>
                        <m:t>x</m:t>
                      </m:r>
                    </m:e>
                    <m:sub>
                      <m:r>
                        <a:rPr xmlns:a="http://schemas.openxmlformats.org/drawingml/2006/main" sz="4300" i="1">
                          <a:solidFill>
                            <a:srgbClr val="262626"/>
                          </a:solidFill>
                          <a:latin typeface="Cambria Math" panose="02040503050406030204" pitchFamily="18" charset="0"/>
                        </a:rPr>
                        <m:t>1</m:t>
                      </m:r>
                    </m:sub>
                  </m:sSub>
                  <m:r>
                    <a:rPr xmlns:a="http://schemas.openxmlformats.org/drawingml/2006/main" sz="4300" i="1">
                      <a:solidFill>
                        <a:srgbClr val="262626"/>
                      </a:solidFill>
                      <a:latin typeface="Cambria Math" panose="02040503050406030204" pitchFamily="18" charset="0"/>
                    </a:rPr>
                    <m:t>+</m:t>
                  </m:r>
                  <m:sSub>
                    <m:e>
                      <m:r>
                        <a:rPr xmlns:a="http://schemas.openxmlformats.org/drawingml/2006/main" sz="4300" i="1">
                          <a:solidFill>
                            <a:srgbClr val="262626"/>
                          </a:solidFill>
                          <a:latin typeface="Cambria Math" panose="02040503050406030204" pitchFamily="18" charset="0"/>
                        </a:rPr>
                        <m:t>x</m:t>
                      </m:r>
                    </m:e>
                    <m:sub>
                      <m:r>
                        <a:rPr xmlns:a="http://schemas.openxmlformats.org/drawingml/2006/main" sz="4300" i="1">
                          <a:solidFill>
                            <a:srgbClr val="262626"/>
                          </a:solidFill>
                          <a:latin typeface="Cambria Math" panose="02040503050406030204" pitchFamily="18" charset="0"/>
                        </a:rPr>
                        <m:t>2</m:t>
                      </m:r>
                    </m:sub>
                  </m:sSub>
                  <m:r>
                    <a:rPr xmlns:a="http://schemas.openxmlformats.org/drawingml/2006/main" sz="4300" i="1">
                      <a:solidFill>
                        <a:srgbClr val="262626"/>
                      </a:solidFill>
                      <a:latin typeface="Cambria Math" panose="02040503050406030204" pitchFamily="18" charset="0"/>
                    </a:rPr>
                    <m:t>+</m:t>
                  </m:r>
                  <m:r>
                    <a:rPr xmlns:a="http://schemas.openxmlformats.org/drawingml/2006/main" sz="4300" i="1">
                      <a:solidFill>
                        <a:srgbClr val="262626"/>
                      </a:solidFill>
                      <a:latin typeface="Cambria Math" panose="02040503050406030204" pitchFamily="18" charset="0"/>
                    </a:rPr>
                    <m:t>⋯</m:t>
                  </m:r>
                  <m:r>
                    <a:rPr xmlns:a="http://schemas.openxmlformats.org/drawingml/2006/main" sz="4300" i="1">
                      <a:solidFill>
                        <a:srgbClr val="262626"/>
                      </a:solidFill>
                      <a:latin typeface="Cambria Math" panose="02040503050406030204" pitchFamily="18" charset="0"/>
                    </a:rPr>
                    <m:t>+</m:t>
                  </m:r>
                  <m:sSub>
                    <m:e>
                      <m:r>
                        <a:rPr xmlns:a="http://schemas.openxmlformats.org/drawingml/2006/main" sz="4300" i="1">
                          <a:solidFill>
                            <a:srgbClr val="262626"/>
                          </a:solidFill>
                          <a:latin typeface="Cambria Math" panose="02040503050406030204" pitchFamily="18" charset="0"/>
                        </a:rPr>
                        <m:t>x</m:t>
                      </m:r>
                    </m:e>
                    <m:sub>
                      <m:r>
                        <a:rPr xmlns:a="http://schemas.openxmlformats.org/drawingml/2006/main" sz="4300" i="1">
                          <a:solidFill>
                            <a:srgbClr val="262626"/>
                          </a:solidFill>
                          <a:latin typeface="Cambria Math" panose="02040503050406030204" pitchFamily="18" charset="0"/>
                        </a:rPr>
                        <m:t>n</m:t>
                      </m:r>
                    </m:sub>
                  </m:sSub>
                  <m:r>
                    <a:rPr xmlns:a="http://schemas.openxmlformats.org/drawingml/2006/main" sz="4300" i="1">
                      <a:solidFill>
                        <a:srgbClr val="262626"/>
                      </a:solidFill>
                      <a:latin typeface="Cambria Math" panose="02040503050406030204" pitchFamily="18" charset="0"/>
                    </a:rPr>
                    <m:t>)</m:t>
                  </m:r>
                </m:oMath>
              </m:oMathPara>
            </a14:m>
            <a:endParaRPr sz="4300">
              <a:solidFill>
                <a:srgbClr val="262626"/>
              </a:solidFill>
            </a:endParaR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31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15"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9" name="Das arithmetische Mittel als Waage oder Wippe"/>
          <p:cNvSpPr txBox="1"/>
          <p:nvPr>
            <p:ph type="body" sz="quarter" idx="1"/>
          </p:nvPr>
        </p:nvSpPr>
        <p:spPr>
          <a:xfrm>
            <a:off x="-4087" y="-18728"/>
            <a:ext cx="13012975" cy="1413937"/>
          </a:xfrm>
          <a:prstGeom prst="rect">
            <a:avLst/>
          </a:prstGeom>
        </p:spPr>
        <p:txBody>
          <a:bodyPr/>
          <a:lstStyle/>
          <a:p>
            <a:pPr/>
            <a:r>
              <a:t>Das arithmetische Mittel als Waage oder Wippe</a:t>
            </a:r>
          </a:p>
        </p:txBody>
      </p:sp>
      <p:pic>
        <p:nvPicPr>
          <p:cNvPr id="320" name="image153.png" descr="image153.png"/>
          <p:cNvPicPr>
            <a:picLocks noChangeAspect="1"/>
          </p:cNvPicPr>
          <p:nvPr/>
        </p:nvPicPr>
        <p:blipFill>
          <a:blip r:embed="rId3">
            <a:extLst/>
          </a:blip>
          <a:stretch>
            <a:fillRect/>
          </a:stretch>
        </p:blipFill>
        <p:spPr>
          <a:xfrm>
            <a:off x="2468901" y="3420604"/>
            <a:ext cx="7304997" cy="4703813"/>
          </a:xfrm>
          <a:prstGeom prst="rect">
            <a:avLst/>
          </a:prstGeom>
          <a:ln w="12700">
            <a:miter lim="400000"/>
          </a:ln>
        </p:spPr>
      </p:pic>
      <p:grpSp>
        <p:nvGrpSpPr>
          <p:cNvPr id="323" name="Gruppieren"/>
          <p:cNvGrpSpPr/>
          <p:nvPr/>
        </p:nvGrpSpPr>
        <p:grpSpPr>
          <a:xfrm>
            <a:off x="2257637" y="4353648"/>
            <a:ext cx="381799" cy="2457876"/>
            <a:chOff x="0" y="0"/>
            <a:chExt cx="381798" cy="2457874"/>
          </a:xfrm>
        </p:grpSpPr>
        <p:sp>
          <p:nvSpPr>
            <p:cNvPr id="321" name="Rechteck"/>
            <p:cNvSpPr/>
            <p:nvPr/>
          </p:nvSpPr>
          <p:spPr>
            <a:xfrm rot="16200000">
              <a:off x="-1075321" y="1075319"/>
              <a:ext cx="2457876" cy="307236"/>
            </a:xfrm>
            <a:prstGeom prst="rect">
              <a:avLst/>
            </a:prstGeom>
            <a:noFill/>
            <a:ln w="25400" cap="flat">
              <a:solidFill>
                <a:srgbClr val="FFFFFF"/>
              </a:solidFill>
              <a:prstDash val="solid"/>
              <a:bevel/>
            </a:ln>
            <a:effectLst/>
          </p:spPr>
          <p:txBody>
            <a:bodyPr wrap="square" lIns="65022" tIns="65022" rIns="65022" bIns="65022" numCol="1" anchor="t">
              <a:noAutofit/>
            </a:bodyPr>
            <a:lstStyle/>
            <a:p>
              <a:pPr algn="ctr">
                <a:spcBef>
                  <a:spcPts val="600"/>
                </a:spcBef>
                <a:defRPr sz="1400">
                  <a:latin typeface="+mn-lt"/>
                  <a:ea typeface="+mn-ea"/>
                  <a:cs typeface="+mn-cs"/>
                  <a:sym typeface="Helvetica"/>
                </a:defRPr>
              </a:pPr>
            </a:p>
          </p:txBody>
        </p:sp>
        <p:sp>
          <p:nvSpPr>
            <p:cNvPr id="322" name="Häufigkeit"/>
            <p:cNvSpPr txBox="1"/>
            <p:nvPr/>
          </p:nvSpPr>
          <p:spPr>
            <a:xfrm rot="16200000">
              <a:off x="-1038039" y="1038038"/>
              <a:ext cx="2457876" cy="381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199" tIns="51199" rIns="51199" bIns="51199" numCol="1" anchor="t">
              <a:spAutoFit/>
            </a:bodyPr>
            <a:lstStyle>
              <a:lvl1pPr algn="ctr">
                <a:spcBef>
                  <a:spcPts val="600"/>
                </a:spcBef>
                <a:defRPr>
                  <a:latin typeface="+mn-lt"/>
                  <a:ea typeface="+mn-ea"/>
                  <a:cs typeface="+mn-cs"/>
                  <a:sym typeface="Helvetica"/>
                </a:defRPr>
              </a:lvl1pPr>
            </a:lstStyle>
            <a:p>
              <a:pPr/>
              <a:r>
                <a:t>Häufigkeit</a:t>
              </a:r>
            </a:p>
          </p:txBody>
        </p:sp>
      </p:grpSp>
      <p:grpSp>
        <p:nvGrpSpPr>
          <p:cNvPr id="326" name="Gruppieren"/>
          <p:cNvGrpSpPr/>
          <p:nvPr/>
        </p:nvGrpSpPr>
        <p:grpSpPr>
          <a:xfrm>
            <a:off x="2778357" y="7850274"/>
            <a:ext cx="2457876" cy="381799"/>
            <a:chOff x="0" y="0"/>
            <a:chExt cx="2457874" cy="381798"/>
          </a:xfrm>
        </p:grpSpPr>
        <p:sp>
          <p:nvSpPr>
            <p:cNvPr id="324" name="Rechteck"/>
            <p:cNvSpPr/>
            <p:nvPr/>
          </p:nvSpPr>
          <p:spPr>
            <a:xfrm>
              <a:off x="0" y="0"/>
              <a:ext cx="2457876" cy="307237"/>
            </a:xfrm>
            <a:prstGeom prst="rect">
              <a:avLst/>
            </a:prstGeom>
            <a:noFill/>
            <a:ln w="25400" cap="flat">
              <a:solidFill>
                <a:srgbClr val="FFFFFF"/>
              </a:solidFill>
              <a:prstDash val="solid"/>
              <a:bevel/>
            </a:ln>
            <a:effectLst/>
          </p:spPr>
          <p:txBody>
            <a:bodyPr wrap="square" lIns="65022" tIns="65022" rIns="65022" bIns="65022" numCol="1" anchor="t">
              <a:noAutofit/>
            </a:bodyPr>
            <a:lstStyle/>
            <a:p>
              <a:pPr algn="ctr">
                <a:spcBef>
                  <a:spcPts val="600"/>
                </a:spcBef>
                <a:defRPr sz="1400">
                  <a:latin typeface="+mn-lt"/>
                  <a:ea typeface="+mn-ea"/>
                  <a:cs typeface="+mn-cs"/>
                  <a:sym typeface="Helvetica"/>
                </a:defRPr>
              </a:pPr>
            </a:p>
          </p:txBody>
        </p:sp>
        <p:sp>
          <p:nvSpPr>
            <p:cNvPr id="325" name="Messwerte"/>
            <p:cNvSpPr txBox="1"/>
            <p:nvPr/>
          </p:nvSpPr>
          <p:spPr>
            <a:xfrm>
              <a:off x="0" y="0"/>
              <a:ext cx="2457876" cy="381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199" tIns="51199" rIns="51199" bIns="51199" numCol="1" anchor="t">
              <a:spAutoFit/>
            </a:bodyPr>
            <a:lstStyle>
              <a:lvl1pPr algn="ctr">
                <a:spcBef>
                  <a:spcPts val="600"/>
                </a:spcBef>
                <a:defRPr>
                  <a:latin typeface="+mn-lt"/>
                  <a:ea typeface="+mn-ea"/>
                  <a:cs typeface="+mn-cs"/>
                  <a:sym typeface="Helvetica"/>
                </a:defRPr>
              </a:lvl1pPr>
            </a:lstStyle>
            <a:p>
              <a:pPr/>
              <a:r>
                <a:t>Messwerte</a:t>
              </a:r>
            </a:p>
          </p:txBody>
        </p:sp>
      </p:grpSp>
      <p:sp>
        <p:nvSpPr>
          <p:cNvPr id="327" name="Dreieck"/>
          <p:cNvSpPr/>
          <p:nvPr/>
        </p:nvSpPr>
        <p:spPr>
          <a:xfrm>
            <a:off x="5976658" y="7515621"/>
            <a:ext cx="761499" cy="585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535353"/>
          </a:solidFill>
          <a:ln w="25400">
            <a:solidFill>
              <a:schemeClr val="accent1"/>
            </a:solidFill>
            <a:bevel/>
          </a:ln>
        </p:spPr>
        <p:txBody>
          <a:bodyPr lIns="65022" tIns="65022" rIns="65022" bIns="65022" anchor="ctr"/>
          <a:lstStyle/>
          <a:p>
            <a:pPr>
              <a:defRPr sz="3400">
                <a:latin typeface="+mn-lt"/>
                <a:ea typeface="+mn-ea"/>
                <a:cs typeface="+mn-cs"/>
                <a:sym typeface="Helvetica"/>
              </a:defRPr>
            </a:pPr>
          </a:p>
        </p:txBody>
      </p:sp>
      <p:sp>
        <p:nvSpPr>
          <p:cNvPr id="328" name="Der Mittelwert kann als der Wert einer Wippe veranschaulicht werden, an dem die Wippe im Schwerpunkt liegt. Die Messwerte sind dabei wie Legosteine auf der Wippe aufgereiht."/>
          <p:cNvSpPr txBox="1"/>
          <p:nvPr/>
        </p:nvSpPr>
        <p:spPr>
          <a:xfrm>
            <a:off x="901273" y="2038081"/>
            <a:ext cx="11859312" cy="8666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marR="127000" defTabSz="1300480">
              <a:spcBef>
                <a:spcPts val="1000"/>
              </a:spcBef>
              <a:defRPr sz="2000">
                <a:solidFill>
                  <a:srgbClr val="000000"/>
                </a:solidFill>
                <a:latin typeface="Roboto Condensed Regular"/>
                <a:ea typeface="Roboto Condensed Regular"/>
                <a:cs typeface="Roboto Condensed Regular"/>
                <a:sym typeface="Roboto Condensed Regular"/>
              </a:defRPr>
            </a:pPr>
            <a:r>
              <a:t>Der Mittelwert kann als der Wert einer Wippe veranschaulicht werden, an dem die Wippe im Schwerpunkt liegt. </a:t>
            </a:r>
          </a:p>
          <a:p>
            <a:pPr marR="127000" defTabSz="1300480">
              <a:spcBef>
                <a:spcPts val="1000"/>
              </a:spcBef>
              <a:defRPr sz="2000">
                <a:solidFill>
                  <a:srgbClr val="000000"/>
                </a:solidFill>
                <a:latin typeface="Roboto Condensed Regular"/>
                <a:ea typeface="Roboto Condensed Regular"/>
                <a:cs typeface="Roboto Condensed Regular"/>
                <a:sym typeface="Roboto Condensed Regular"/>
              </a:defRPr>
            </a:pPr>
            <a:r>
              <a:t>Die Messwerte sind dabei wie Legosteine auf der Wippe aufgereiht.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3" name="Die Abweichungen vom Mittelwert summieren sich zu Null auf"/>
          <p:cNvSpPr txBox="1"/>
          <p:nvPr>
            <p:ph type="body" sz="quarter" idx="1"/>
          </p:nvPr>
        </p:nvSpPr>
        <p:spPr>
          <a:xfrm>
            <a:off x="-4087" y="-18728"/>
            <a:ext cx="13012975" cy="1413937"/>
          </a:xfrm>
          <a:prstGeom prst="rect">
            <a:avLst/>
          </a:prstGeom>
        </p:spPr>
        <p:txBody>
          <a:bodyPr/>
          <a:lstStyle>
            <a:lvl1pPr marR="107950" indent="215900" defTabSz="1105408">
              <a:defRPr sz="5200"/>
            </a:lvl1pPr>
          </a:lstStyle>
          <a:p>
            <a:pPr/>
            <a:r>
              <a:t>Die Abweichungen vom Mittelwert summieren sich zu Null auf</a:t>
            </a:r>
          </a:p>
        </p:txBody>
      </p:sp>
      <p:pic>
        <p:nvPicPr>
          <p:cNvPr id="334" name="Bild" descr="Bild"/>
          <p:cNvPicPr>
            <a:picLocks noChangeAspect="1"/>
          </p:cNvPicPr>
          <p:nvPr/>
        </p:nvPicPr>
        <p:blipFill>
          <a:blip r:embed="rId3">
            <a:extLst/>
          </a:blip>
          <a:stretch>
            <a:fillRect/>
          </a:stretch>
        </p:blipFill>
        <p:spPr>
          <a:xfrm>
            <a:off x="2527300" y="1587500"/>
            <a:ext cx="7950200" cy="4419600"/>
          </a:xfrm>
          <a:prstGeom prst="rect">
            <a:avLst/>
          </a:prstGeom>
          <a:ln w="12700">
            <a:miter lim="400000"/>
          </a:ln>
        </p:spPr>
      </p:pic>
      <p:sp>
        <p:nvSpPr>
          <p:cNvPr id="335" name="Gleichung"/>
          <p:cNvSpPr txBox="1"/>
          <p:nvPr/>
        </p:nvSpPr>
        <p:spPr>
          <a:xfrm>
            <a:off x="2887755" y="6921806"/>
            <a:ext cx="7244665" cy="1158270"/>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limUpp>
                    <m:e>
                      <m:limLow>
                        <m:e>
                          <m:r>
                            <a:rPr xmlns:a="http://schemas.openxmlformats.org/drawingml/2006/main" sz="3400" i="1">
                              <a:solidFill>
                                <a:srgbClr val="262626"/>
                              </a:solidFill>
                              <a:latin typeface="Cambria Math" panose="02040503050406030204" pitchFamily="18" charset="0"/>
                            </a:rPr>
                            <m:t>∑</m:t>
                          </m:r>
                        </m:e>
                        <m:lim>
                          <m:r>
                            <a:rPr xmlns:a="http://schemas.openxmlformats.org/drawingml/2006/main" sz="3400" i="1">
                              <a:solidFill>
                                <a:srgbClr val="262626"/>
                              </a:solidFill>
                              <a:latin typeface="Cambria Math" panose="02040503050406030204" pitchFamily="18" charset="0"/>
                            </a:rPr>
                            <m:t>i</m:t>
                          </m:r>
                          <m:r>
                            <a:rPr xmlns:a="http://schemas.openxmlformats.org/drawingml/2006/main" sz="3400" i="1">
                              <a:solidFill>
                                <a:srgbClr val="262626"/>
                              </a:solidFill>
                              <a:latin typeface="Cambria Math" panose="02040503050406030204" pitchFamily="18" charset="0"/>
                            </a:rPr>
                            <m:t>=</m:t>
                          </m:r>
                          <m:r>
                            <a:rPr xmlns:a="http://schemas.openxmlformats.org/drawingml/2006/main" sz="3400" i="1">
                              <a:solidFill>
                                <a:srgbClr val="262626"/>
                              </a:solidFill>
                              <a:latin typeface="Cambria Math" panose="02040503050406030204" pitchFamily="18" charset="0"/>
                            </a:rPr>
                            <m:t>1</m:t>
                          </m:r>
                        </m:lim>
                      </m:limLow>
                    </m:e>
                    <m:lim>
                      <m:r>
                        <a:rPr xmlns:a="http://schemas.openxmlformats.org/drawingml/2006/main" sz="3400" i="1">
                          <a:solidFill>
                            <a:srgbClr val="262626"/>
                          </a:solidFill>
                          <a:latin typeface="Cambria Math" panose="02040503050406030204" pitchFamily="18" charset="0"/>
                        </a:rPr>
                        <m:t>n</m:t>
                      </m:r>
                    </m:lim>
                  </m:limUpp>
                  <m:r>
                    <a:rPr xmlns:a="http://schemas.openxmlformats.org/drawingml/2006/main" sz="3400" i="1">
                      <a:solidFill>
                        <a:srgbClr val="262626"/>
                      </a:solidFill>
                      <a:latin typeface="Cambria Math" panose="02040503050406030204" pitchFamily="18" charset="0"/>
                    </a:rPr>
                    <m:t>(</m:t>
                  </m:r>
                  <m:sSub>
                    <m:e>
                      <m:r>
                        <a:rPr xmlns:a="http://schemas.openxmlformats.org/drawingml/2006/main" sz="3400" i="1">
                          <a:solidFill>
                            <a:srgbClr val="262626"/>
                          </a:solidFill>
                          <a:latin typeface="Cambria Math" panose="02040503050406030204" pitchFamily="18" charset="0"/>
                        </a:rPr>
                        <m:t>x</m:t>
                      </m:r>
                    </m:e>
                    <m:sub>
                      <m:r>
                        <a:rPr xmlns:a="http://schemas.openxmlformats.org/drawingml/2006/main" sz="3400" i="1">
                          <a:solidFill>
                            <a:srgbClr val="262626"/>
                          </a:solidFill>
                          <a:latin typeface="Cambria Math" panose="02040503050406030204" pitchFamily="18" charset="0"/>
                        </a:rPr>
                        <m:t>i</m:t>
                      </m:r>
                    </m:sub>
                  </m:sSub>
                  <m:r>
                    <a:rPr xmlns:a="http://schemas.openxmlformats.org/drawingml/2006/main" sz="3400" i="1">
                      <a:solidFill>
                        <a:srgbClr val="262626"/>
                      </a:solidFill>
                      <a:latin typeface="Cambria Math" panose="02040503050406030204" pitchFamily="18" charset="0"/>
                    </a:rPr>
                    <m:t>-</m:t>
                  </m:r>
                  <m:bar>
                    <m:barPr>
                      <m:ctrlPr>
                        <a:rPr xmlns:a="http://schemas.openxmlformats.org/drawingml/2006/main" sz="3400" i="1">
                          <a:solidFill>
                            <a:srgbClr val="262626"/>
                          </a:solidFill>
                          <a:latin typeface="Cambria Math" panose="02040503050406030204" pitchFamily="18" charset="0"/>
                        </a:rPr>
                      </m:ctrlPr>
                      <m:pos m:val="top"/>
                    </m:barPr>
                    <m:e>
                      <m:r>
                        <a:rPr xmlns:a="http://schemas.openxmlformats.org/drawingml/2006/main" sz="3400" i="1">
                          <a:solidFill>
                            <a:srgbClr val="262626"/>
                          </a:solidFill>
                          <a:latin typeface="Cambria Math" panose="02040503050406030204" pitchFamily="18" charset="0"/>
                        </a:rPr>
                        <m:t>x</m:t>
                      </m:r>
                    </m:e>
                  </m:bar>
                  <m:r>
                    <a:rPr xmlns:a="http://schemas.openxmlformats.org/drawingml/2006/main" sz="3400" i="1">
                      <a:solidFill>
                        <a:srgbClr val="262626"/>
                      </a:solidFill>
                      <a:latin typeface="Cambria Math" panose="02040503050406030204" pitchFamily="18" charset="0"/>
                    </a:rPr>
                    <m:t>)</m:t>
                  </m:r>
                  <m:r>
                    <a:rPr xmlns:a="http://schemas.openxmlformats.org/drawingml/2006/main" sz="3400" i="1">
                      <a:solidFill>
                        <a:srgbClr val="262626"/>
                      </a:solidFill>
                      <a:latin typeface="Cambria Math" panose="02040503050406030204" pitchFamily="18" charset="0"/>
                    </a:rPr>
                    <m:t>=</m:t>
                  </m:r>
                  <m:limUpp>
                    <m:e>
                      <m:limLow>
                        <m:e>
                          <m:r>
                            <a:rPr xmlns:a="http://schemas.openxmlformats.org/drawingml/2006/main" sz="3400" i="1">
                              <a:solidFill>
                                <a:srgbClr val="262626"/>
                              </a:solidFill>
                              <a:latin typeface="Cambria Math" panose="02040503050406030204" pitchFamily="18" charset="0"/>
                            </a:rPr>
                            <m:t>∑</m:t>
                          </m:r>
                        </m:e>
                        <m:lim>
                          <m:r>
                            <a:rPr xmlns:a="http://schemas.openxmlformats.org/drawingml/2006/main" sz="3400" i="1">
                              <a:solidFill>
                                <a:srgbClr val="262626"/>
                              </a:solidFill>
                              <a:latin typeface="Cambria Math" panose="02040503050406030204" pitchFamily="18" charset="0"/>
                            </a:rPr>
                            <m:t>i</m:t>
                          </m:r>
                          <m:r>
                            <a:rPr xmlns:a="http://schemas.openxmlformats.org/drawingml/2006/main" sz="3400" i="1">
                              <a:solidFill>
                                <a:srgbClr val="262626"/>
                              </a:solidFill>
                              <a:latin typeface="Cambria Math" panose="02040503050406030204" pitchFamily="18" charset="0"/>
                            </a:rPr>
                            <m:t>=</m:t>
                          </m:r>
                          <m:r>
                            <a:rPr xmlns:a="http://schemas.openxmlformats.org/drawingml/2006/main" sz="3400" i="1">
                              <a:solidFill>
                                <a:srgbClr val="262626"/>
                              </a:solidFill>
                              <a:latin typeface="Cambria Math" panose="02040503050406030204" pitchFamily="18" charset="0"/>
                            </a:rPr>
                            <m:t>1</m:t>
                          </m:r>
                        </m:lim>
                      </m:limLow>
                    </m:e>
                    <m:lim>
                      <m:r>
                        <a:rPr xmlns:a="http://schemas.openxmlformats.org/drawingml/2006/main" sz="3400" i="1">
                          <a:solidFill>
                            <a:srgbClr val="262626"/>
                          </a:solidFill>
                          <a:latin typeface="Cambria Math" panose="02040503050406030204" pitchFamily="18" charset="0"/>
                        </a:rPr>
                        <m:t>n</m:t>
                      </m:r>
                    </m:lim>
                  </m:limUpp>
                  <m:sSub>
                    <m:e>
                      <m:r>
                        <a:rPr xmlns:a="http://schemas.openxmlformats.org/drawingml/2006/main" sz="3400" i="1">
                          <a:solidFill>
                            <a:srgbClr val="262626"/>
                          </a:solidFill>
                          <a:latin typeface="Cambria Math" panose="02040503050406030204" pitchFamily="18" charset="0"/>
                        </a:rPr>
                        <m:t>x</m:t>
                      </m:r>
                    </m:e>
                    <m:sub>
                      <m:r>
                        <a:rPr xmlns:a="http://schemas.openxmlformats.org/drawingml/2006/main" sz="3400" i="1">
                          <a:solidFill>
                            <a:srgbClr val="262626"/>
                          </a:solidFill>
                          <a:latin typeface="Cambria Math" panose="02040503050406030204" pitchFamily="18" charset="0"/>
                        </a:rPr>
                        <m:t>i</m:t>
                      </m:r>
                    </m:sub>
                  </m:sSub>
                  <m:r>
                    <a:rPr xmlns:a="http://schemas.openxmlformats.org/drawingml/2006/main" sz="3400" i="1">
                      <a:solidFill>
                        <a:srgbClr val="262626"/>
                      </a:solidFill>
                      <a:latin typeface="Cambria Math" panose="02040503050406030204" pitchFamily="18" charset="0"/>
                    </a:rPr>
                    <m:t>-</m:t>
                  </m:r>
                  <m:limUpp>
                    <m:e>
                      <m:limLow>
                        <m:e>
                          <m:r>
                            <a:rPr xmlns:a="http://schemas.openxmlformats.org/drawingml/2006/main" sz="3400" i="1">
                              <a:solidFill>
                                <a:srgbClr val="262626"/>
                              </a:solidFill>
                              <a:latin typeface="Cambria Math" panose="02040503050406030204" pitchFamily="18" charset="0"/>
                            </a:rPr>
                            <m:t>∑</m:t>
                          </m:r>
                        </m:e>
                        <m:lim>
                          <m:r>
                            <a:rPr xmlns:a="http://schemas.openxmlformats.org/drawingml/2006/main" sz="3400" i="1">
                              <a:solidFill>
                                <a:srgbClr val="262626"/>
                              </a:solidFill>
                              <a:latin typeface="Cambria Math" panose="02040503050406030204" pitchFamily="18" charset="0"/>
                            </a:rPr>
                            <m:t>i</m:t>
                          </m:r>
                          <m:r>
                            <a:rPr xmlns:a="http://schemas.openxmlformats.org/drawingml/2006/main" sz="3400" i="1">
                              <a:solidFill>
                                <a:srgbClr val="262626"/>
                              </a:solidFill>
                              <a:latin typeface="Cambria Math" panose="02040503050406030204" pitchFamily="18" charset="0"/>
                            </a:rPr>
                            <m:t>=</m:t>
                          </m:r>
                          <m:r>
                            <a:rPr xmlns:a="http://schemas.openxmlformats.org/drawingml/2006/main" sz="3400" i="1">
                              <a:solidFill>
                                <a:srgbClr val="262626"/>
                              </a:solidFill>
                              <a:latin typeface="Cambria Math" panose="02040503050406030204" pitchFamily="18" charset="0"/>
                            </a:rPr>
                            <m:t>1</m:t>
                          </m:r>
                        </m:lim>
                      </m:limLow>
                    </m:e>
                    <m:lim>
                      <m:r>
                        <a:rPr xmlns:a="http://schemas.openxmlformats.org/drawingml/2006/main" sz="3400" i="1">
                          <a:solidFill>
                            <a:srgbClr val="262626"/>
                          </a:solidFill>
                          <a:latin typeface="Cambria Math" panose="02040503050406030204" pitchFamily="18" charset="0"/>
                        </a:rPr>
                        <m:t>n</m:t>
                      </m:r>
                    </m:lim>
                  </m:limUpp>
                  <m:bar>
                    <m:barPr>
                      <m:ctrlPr>
                        <a:rPr xmlns:a="http://schemas.openxmlformats.org/drawingml/2006/main" sz="3400" i="1">
                          <a:solidFill>
                            <a:srgbClr val="262626"/>
                          </a:solidFill>
                          <a:latin typeface="Cambria Math" panose="02040503050406030204" pitchFamily="18" charset="0"/>
                        </a:rPr>
                      </m:ctrlPr>
                      <m:pos m:val="top"/>
                    </m:barPr>
                    <m:e>
                      <m:r>
                        <a:rPr xmlns:a="http://schemas.openxmlformats.org/drawingml/2006/main" sz="3400" i="1">
                          <a:solidFill>
                            <a:srgbClr val="262626"/>
                          </a:solidFill>
                          <a:latin typeface="Cambria Math" panose="02040503050406030204" pitchFamily="18" charset="0"/>
                        </a:rPr>
                        <m:t>x</m:t>
                      </m:r>
                    </m:e>
                  </m:bar>
                  <m:r>
                    <a:rPr xmlns:a="http://schemas.openxmlformats.org/drawingml/2006/main" sz="3400" i="1">
                      <a:solidFill>
                        <a:srgbClr val="262626"/>
                      </a:solidFill>
                      <a:latin typeface="Cambria Math" panose="02040503050406030204" pitchFamily="18" charset="0"/>
                    </a:rPr>
                    <m:t>=</m:t>
                  </m:r>
                  <m:r>
                    <a:rPr xmlns:a="http://schemas.openxmlformats.org/drawingml/2006/main" sz="3400" i="1">
                      <a:solidFill>
                        <a:srgbClr val="262626"/>
                      </a:solidFill>
                      <a:latin typeface="Cambria Math" panose="02040503050406030204" pitchFamily="18" charset="0"/>
                    </a:rPr>
                    <m:t>n</m:t>
                  </m:r>
                  <m:bar>
                    <m:barPr>
                      <m:ctrlPr>
                        <a:rPr xmlns:a="http://schemas.openxmlformats.org/drawingml/2006/main" sz="3400" i="1">
                          <a:solidFill>
                            <a:srgbClr val="262626"/>
                          </a:solidFill>
                          <a:latin typeface="Cambria Math" panose="02040503050406030204" pitchFamily="18" charset="0"/>
                        </a:rPr>
                      </m:ctrlPr>
                      <m:pos m:val="top"/>
                    </m:barPr>
                    <m:e>
                      <m:r>
                        <a:rPr xmlns:a="http://schemas.openxmlformats.org/drawingml/2006/main" sz="3400" i="1">
                          <a:solidFill>
                            <a:srgbClr val="262626"/>
                          </a:solidFill>
                          <a:latin typeface="Cambria Math" panose="02040503050406030204" pitchFamily="18" charset="0"/>
                        </a:rPr>
                        <m:t>x</m:t>
                      </m:r>
                    </m:e>
                  </m:bar>
                  <m:r>
                    <a:rPr xmlns:a="http://schemas.openxmlformats.org/drawingml/2006/main" sz="3400" i="1">
                      <a:solidFill>
                        <a:srgbClr val="262626"/>
                      </a:solidFill>
                      <a:latin typeface="Cambria Math" panose="02040503050406030204" pitchFamily="18" charset="0"/>
                    </a:rPr>
                    <m:t>-</m:t>
                  </m:r>
                  <m:r>
                    <a:rPr xmlns:a="http://schemas.openxmlformats.org/drawingml/2006/main" sz="3400" i="1">
                      <a:solidFill>
                        <a:srgbClr val="262626"/>
                      </a:solidFill>
                      <a:latin typeface="Cambria Math" panose="02040503050406030204" pitchFamily="18" charset="0"/>
                    </a:rPr>
                    <m:t>n</m:t>
                  </m:r>
                  <m:bar>
                    <m:barPr>
                      <m:ctrlPr>
                        <a:rPr xmlns:a="http://schemas.openxmlformats.org/drawingml/2006/main" sz="3400" i="1">
                          <a:solidFill>
                            <a:srgbClr val="262626"/>
                          </a:solidFill>
                          <a:latin typeface="Cambria Math" panose="02040503050406030204" pitchFamily="18" charset="0"/>
                        </a:rPr>
                      </m:ctrlPr>
                      <m:pos m:val="top"/>
                    </m:barPr>
                    <m:e>
                      <m:r>
                        <a:rPr xmlns:a="http://schemas.openxmlformats.org/drawingml/2006/main" sz="3400" i="1">
                          <a:solidFill>
                            <a:srgbClr val="262626"/>
                          </a:solidFill>
                          <a:latin typeface="Cambria Math" panose="02040503050406030204" pitchFamily="18" charset="0"/>
                        </a:rPr>
                        <m:t>x</m:t>
                      </m:r>
                    </m:e>
                  </m:bar>
                  <m:r>
                    <a:rPr xmlns:a="http://schemas.openxmlformats.org/drawingml/2006/main" sz="3400" i="1">
                      <a:solidFill>
                        <a:srgbClr val="262626"/>
                      </a:solidFill>
                      <a:latin typeface="Cambria Math" panose="02040503050406030204" pitchFamily="18" charset="0"/>
                    </a:rPr>
                    <m:t>=</m:t>
                  </m:r>
                  <m:r>
                    <a:rPr xmlns:a="http://schemas.openxmlformats.org/drawingml/2006/main" sz="3400" i="1">
                      <a:solidFill>
                        <a:srgbClr val="262626"/>
                      </a:solidFill>
                      <a:latin typeface="Cambria Math" panose="02040503050406030204" pitchFamily="18" charset="0"/>
                    </a:rPr>
                    <m:t>0</m:t>
                  </m:r>
                </m:oMath>
              </m:oMathPara>
            </a14:m>
            <a:endParaRPr sz="3400">
              <a:solidFill>
                <a:srgbClr val="262626"/>
              </a:solidFill>
            </a:endParaR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262626"/>
      </a:dk1>
      <a:lt1>
        <a:srgbClr val="FFFFFF"/>
      </a:lt1>
      <a:dk2>
        <a:srgbClr val="A7A7A7"/>
      </a:dk2>
      <a:lt2>
        <a:srgbClr val="535353"/>
      </a:lt2>
      <a:accent1>
        <a:srgbClr val="717D87"/>
      </a:accent1>
      <a:accent2>
        <a:srgbClr val="DBDEE1"/>
      </a:accent2>
      <a:accent3>
        <a:srgbClr val="A10010"/>
      </a:accent3>
      <a:accent4>
        <a:srgbClr val="E7C2C3"/>
      </a:accent4>
      <a:accent5>
        <a:srgbClr val="2066A3"/>
      </a:accent5>
      <a:accent6>
        <a:srgbClr val="B3C91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65022" tIns="65022" rIns="65022" bIns="65022" numCol="1" spcCol="38100" rtlCol="0" anchor="ctr" upright="0">
        <a:spAutoFit/>
      </a:bodyPr>
      <a:lstStyle>
        <a:defPPr marL="0" marR="0" indent="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1800" u="none" kumimoji="0" normalizeH="0">
            <a:ln>
              <a:noFill/>
            </a:ln>
            <a:solidFill>
              <a:srgbClr val="262626"/>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2" tIns="65022" rIns="65022" bIns="65022" numCol="1" spcCol="38100" rtlCol="0" anchor="t" upright="0">
        <a:spAutoFit/>
      </a:bodyPr>
      <a:lstStyle>
        <a:defPPr marL="0" marR="0" indent="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1800" u="none" kumimoji="0" normalizeH="0">
            <a:ln>
              <a:noFill/>
            </a:ln>
            <a:solidFill>
              <a:srgbClr val="262626"/>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ccent5>
      <a:accent6>
        <a:srgbClr val="B3C91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65022" tIns="65022" rIns="65022" bIns="65022" numCol="1" spcCol="38100" rtlCol="0" anchor="ctr" upright="0">
        <a:spAutoFit/>
      </a:bodyPr>
      <a:lstStyle>
        <a:defPPr marL="0" marR="0" indent="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1800" u="none" kumimoji="0" normalizeH="0">
            <a:ln>
              <a:noFill/>
            </a:ln>
            <a:solidFill>
              <a:srgbClr val="262626"/>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2" tIns="65022" rIns="65022" bIns="65022" numCol="1" spcCol="38100" rtlCol="0" anchor="t" upright="0">
        <a:spAutoFit/>
      </a:bodyPr>
      <a:lstStyle>
        <a:defPPr marL="0" marR="0" indent="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1800" u="none" kumimoji="0" normalizeH="0">
            <a:ln>
              <a:noFill/>
            </a:ln>
            <a:solidFill>
              <a:srgbClr val="262626"/>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