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Tx/>
      <a:buFont typeface="Arial"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Helvetica Neue"/>
      </a:defRPr>
    </a:lvl1pPr>
    <a:lvl2pPr marL="285750" marR="0" indent="-28575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Helvetica Neue"/>
      </a:defRPr>
    </a:lvl2pPr>
    <a:lvl3pPr marL="285750" marR="0" indent="-28575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6D9"/>
          </a:solidFill>
        </a:fill>
      </a:tcStyle>
    </a:wholeTbl>
    <a:band2H>
      <a:tcTxStyle b="def" i="def"/>
      <a:tcStyle>
        <a:tcBdr/>
        <a:fill>
          <a:solidFill>
            <a:srgbClr val="EBEC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CACA"/>
          </a:solidFill>
        </a:fill>
      </a:tcStyle>
    </a:wholeTbl>
    <a:band2H>
      <a:tcTxStyle b="def" i="def"/>
      <a:tcStyle>
        <a:tcBdr/>
        <a:fill>
          <a:solidFill>
            <a:srgbClr val="F0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EBCB"/>
          </a:solidFill>
        </a:fill>
      </a:tcStyle>
    </a:wholeTbl>
    <a:band2H>
      <a:tcTxStyle b="def" i="def"/>
      <a:tcStyle>
        <a:tcBdr/>
        <a:fill>
          <a:solidFill>
            <a:srgbClr val="F2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62626"/>
        </a:fontRef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8" name="Shape 2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&lt;- c(19, 23, 24, 31, 32, 43, 51, 54, 54)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x.table &lt;- table(x)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x.table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x.table.df &lt;- as.data.frame(x.table, stringsAsFactors=T)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x.table.df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mean(x)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str(x.table.df)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x.table.df$x &lt;- as.numeric(as.character(x.table.df$x))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ggplot(x.table.df, aes(x=x, y=Freq)) + geom_bar(stat="identity") +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geom_vline(xintercept=36.7, colour = "blue") +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geom_hline(yintercept=0,size=5, colour="green")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7" name="Shape 4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\begin{aligned}</a:t>
            </a:r>
          </a:p>
          <a:p>
            <a:pPr/>
            <a:r>
              <a:t>\text{CLES} &amp;= P(X_1 &gt; X_2) \\</a:t>
            </a:r>
          </a:p>
          <a:p>
            <a:pPr/>
            <a:r>
              <a:t>&amp;= P(X_1 - X_2 &gt; 0) \\</a:t>
            </a:r>
          </a:p>
          <a:p>
            <a:pPr/>
            <a:r>
              <a:t>&amp;= \Phi(\mu = 0, \sigma = \sqrt{\sigma_1^2 + \sigma_2^2}, x = X_1 - X_2) </a:t>
            </a:r>
          </a:p>
          <a:p>
            <a:pPr/>
            <a:r>
              <a:t>\end{aligned}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3" name="Shape 4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\text{Cliffs d}=\frac{\sum_{i=1}^{n1}\sum_{i=1}^{n2} sign(x_{i1) - x_{i2})}{n_1 n2}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5" name="Shape 3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\sum_{i=1}^n(x_i - \bar{x}) = \sum_{i=1}^n x_i - \sum_{i=1}^n \bar{x} = n\bar{x} - n\bar{x} = 0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2" name="Shape 3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 \text{ ist gerade: md} = x_{(n+1)/2}</a:t>
            </a:r>
          </a:p>
          <a:p>
            <a:pPr/>
            <a:r>
              <a:t>n \text{ ist UNgerade: md} ={\frac {x_{(n/2)}+x_{(n/2)+1}}{2}}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1" name="Shape 3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\bar{x} = \text{arg min}_c \sum_i^n(c_i -c)^2</a:t>
            </a:r>
          </a:p>
          <a:p>
            <a:pPr/>
          </a:p>
          <a:p>
            <a:pPr/>
            <a:r>
              <a:t>\text{md} =  \text{arg min}_c \sum_i^n|(c_i -c)|</a:t>
            </a:r>
          </a:p>
          <a:p>
            <a:pPr/>
          </a:p>
          <a:p>
            <a:pPr/>
            <a:r>
              <a:t>f(x)= x^2 + 1 \rightarrow \text{min}_c f(x)= 1, \text{arg min}_c f(x)=0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3" name="Shape 3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\text{mad} = \frac{1}{n} \sum d_i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4" name="Shape 4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Quellcode hier: https://sebastiansauer.github.io/Rcode/IQR_diagram.R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library(dplyr)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library(tidyr)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library(tidyverse)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Gehalt &lt;- data.frame(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Equalizia  = c(37, 38, 40, 41, 43, 44.5, 45, 47, 51, 61),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Extremistan = c(13, 17, 21, 41, 45, 31, 68, 72, 74, 76)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median(Gehalt$Equalizia)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median(Gehalt$Extremistan)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Gehalt_long &lt;- gather(Gehalt, key = Land, value = Gehalt)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Gehalt_long_count &lt;- count(Gehalt_long, Land, Gehalt)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Gehalt_long %&gt;%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group_by(Land) %&gt;%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summarise(q1 = quantile(Gehalt, probs = .25),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          q3 = quantile(Gehalt, probs = .75),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          q2 = quantile(Gehalt, probs = .5)) -&gt; Gehalt_quartile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ggplot(Gehalt_long_count)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aes(y = Gehalt, x = n) +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facet_wrap(~Land, ncol = 1)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geom_point()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geom_hline(data = Gehalt_quartile, aes(yintercept = q1), color = "#00998a", linetype = "dashed")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geom_hline(data = Gehalt_quartile, aes(yintercept = q3), color = "#00998a", linetype = "dashed")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scale_x_continuous(name = "", breaks = 0:2, limits = c(0,2))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geom_segment(data = Gehalt_quartile, aes(y = q1, yend = q3, x = 1.1, xend = 1.1), color = "#8F1A15", size = 2)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geom_text(data = Gehalt_quartile, aes(label = paste("IQR = ", q3-q1), y = q2), x = 2, hjust = 1)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theme(strip.text = element_text(size=20))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6" name="Shape 4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library(cowplot)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ggplot(NULL, aes(c(-3,3))) +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geom_area(stat = "function", fun = dnorm, fill = "#00998a", xlim = c(-3, 0))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geom_area(stat = "function", fun = dnorm, fill = "grey80", xlim = c(0, 3))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labs(x = "z", y = "")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scale_y_continuous(breaks = NULL)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scale_x_continuous(breaks = 0)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6" name="Shape 4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F_e(X) = \frac{\text{Anzahl Beobachtungen} \le x}{n}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0" name="Shape 4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d = \frac{\bar(X_1) - \bar{X_2}}{sd}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library(tidyverse)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df &lt;- data.frame()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minx &lt;- -3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maxx &lt;- 6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# plot 1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p1 &lt;- ggplot() + stat_function(aes(x = -6:6), fun = dnorm, n = 101,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                             args = list(mean = 0, sd = 1))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stat_function(aes(x = -4:8), fun = dnorm, n = 1000, args = list(mean = 2, sd = 1))+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geom_vline(xintercept = 0, linetype = "dashed")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geom_vline(xintercept = 2, linetype = "dashed")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scale_x_continuous(breaks = c(0, 2)) + xlab("") + ylab("")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scale_y_continuous(breaks = NULL) +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theme(axis.text=element_text(size=18))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p1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# plot 2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p2 &lt;- ggplot() + stat_function(aes(x = -6:6), fun = dnorm, n = 101,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                             args = list(mean = 0, sd = 2))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stat_function(aes(x = -4:8), fun = dnorm, n = 1001, args = list(mean = 2, sd = 2))+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geom_vline(xintercept = 0, linetype = "dashed")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geom_vline(xintercept = 2, linetype = "dashed")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scale_x_continuous(breaks = c(0, 2)) + xlab("") + ylab("") 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scale_y_continuous(breaks = NULL) +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theme(axis.text=element_text(size=18))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p2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p3 &lt;- ggplot() + stat_function(aes(x = -6:6), fun = dnorm, n = 101,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                                args = list(mean = -1, sd = 1))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stat_function(aes(x = -4:8), fun = dnorm, n = 1001, args = list(mean = 3, sd = 1))+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geom_vline(xintercept = -1, linetype = "dashed")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geom_vline(xintercept = 3, linetype = "dashed")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scale_x_continuous(breaks = c(-1, 3)) + xlab("") + ylab("")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scale_y_continuous(breaks = NULL) +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theme(axis.text=element_text(size=18))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p3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p4 &lt;- ggplot() + stat_function(aes(x = -6:6), fun = dnorm, n = 101,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                             args = list(mean = -1, sd = 2))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stat_function(aes(x = -4:8), fun = dnorm, n = 101, args = list(mean = 3, sd = 2))+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geom_vline(xintercept = -1, linetype = "dashed")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geom_vline(xintercept = 3, linetype = "dashed")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scale_x_continuous(breaks = c(-1, 3)) + xlab("") + ylab("") +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scale_y_continuous(breaks = NULL) +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theme(axis.text=element_text(size=18))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p4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1_Titelfolie-hs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text"/>
          <p:cNvSpPr txBox="1"/>
          <p:nvPr>
            <p:ph type="title"/>
          </p:nvPr>
        </p:nvSpPr>
        <p:spPr>
          <a:xfrm>
            <a:off x="894078" y="3287926"/>
            <a:ext cx="11216643" cy="2483000"/>
          </a:xfrm>
          <a:prstGeom prst="rect">
            <a:avLst/>
          </a:prstGeom>
        </p:spPr>
        <p:txBody>
          <a:bodyPr lIns="48766" tIns="48766" rIns="48766" bIns="48766" anchor="ctr"/>
          <a:lstStyle>
            <a:lvl1pPr marR="127000" algn="r" defTabSz="1300480">
              <a:lnSpc>
                <a:spcPct val="90000"/>
              </a:lnSpc>
              <a:defRPr b="0"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5" name="Textebene 1…"/>
          <p:cNvSpPr txBox="1"/>
          <p:nvPr>
            <p:ph type="body" sz="quarter" idx="1"/>
          </p:nvPr>
        </p:nvSpPr>
        <p:spPr>
          <a:xfrm>
            <a:off x="894078" y="5821124"/>
            <a:ext cx="11216643" cy="1533762"/>
          </a:xfrm>
          <a:prstGeom prst="rect">
            <a:avLst/>
          </a:prstGeom>
        </p:spPr>
        <p:txBody>
          <a:bodyPr lIns="48766" tIns="48766" rIns="48766" bIns="48766"/>
          <a:lstStyle>
            <a:lvl1pPr marR="127000" indent="127000" algn="r" defTabSz="1300480">
              <a:lnSpc>
                <a:spcPct val="90000"/>
              </a:lnSpc>
              <a:spcBef>
                <a:spcPts val="1400"/>
              </a:spcBef>
              <a:defRPr sz="3500">
                <a:solidFill>
                  <a:schemeClr val="accent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  <a:lvl2pPr marR="127000" indent="127000" algn="r" defTabSz="1300480">
              <a:lnSpc>
                <a:spcPct val="90000"/>
              </a:lnSpc>
              <a:spcBef>
                <a:spcPts val="1400"/>
              </a:spcBef>
              <a:defRPr sz="3500">
                <a:solidFill>
                  <a:schemeClr val="accent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2pPr>
            <a:lvl3pPr marL="0" marR="127000" indent="127000" algn="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3pPr>
            <a:lvl4pPr marR="127000" indent="127000" algn="r" defTabSz="1300480">
              <a:lnSpc>
                <a:spcPct val="90000"/>
              </a:lnSpc>
              <a:spcBef>
                <a:spcPts val="1400"/>
              </a:spcBef>
              <a:defRPr sz="3500">
                <a:solidFill>
                  <a:schemeClr val="accent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4pPr>
            <a:lvl5pPr marL="0" marR="127000" indent="127000" algn="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" name="Rechteck 6"/>
          <p:cNvSpPr/>
          <p:nvPr/>
        </p:nvSpPr>
        <p:spPr>
          <a:xfrm>
            <a:off x="-1" y="1219198"/>
            <a:ext cx="13004802" cy="1333397"/>
          </a:xfrm>
          <a:prstGeom prst="rect">
            <a:avLst/>
          </a:prstGeom>
          <a:solidFill>
            <a:srgbClr val="0066A2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marR="127000" algn="ctr" defTabSz="1300480"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</a:p>
        </p:txBody>
      </p:sp>
      <p:pic>
        <p:nvPicPr>
          <p:cNvPr id="17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048" y="1611397"/>
            <a:ext cx="1836002" cy="57819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feld 8"/>
          <p:cNvSpPr txBox="1"/>
          <p:nvPr/>
        </p:nvSpPr>
        <p:spPr>
          <a:xfrm>
            <a:off x="2689702" y="1680273"/>
            <a:ext cx="9947254" cy="440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algn="r" defTabSz="1300480">
              <a:defRPr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a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ngewandte </a:t>
            </a:r>
            <a:r>
              <a:t>w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irtschafts- und </a:t>
            </a:r>
            <a:r>
              <a:t>m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edienpsychologie</a:t>
            </a:r>
          </a:p>
        </p:txBody>
      </p:sp>
      <p:pic>
        <p:nvPicPr>
          <p:cNvPr id="19" name="Grafik 11" descr="Grafik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4249" y="8879478"/>
            <a:ext cx="1630035" cy="70446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Foliennummer"/>
          <p:cNvSpPr txBox="1"/>
          <p:nvPr>
            <p:ph type="sldNum" sz="quarter" idx="2"/>
          </p:nvPr>
        </p:nvSpPr>
        <p:spPr>
          <a:xfrm>
            <a:off x="8978148" y="7829716"/>
            <a:ext cx="341961" cy="339183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1300480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ebene 1…"/>
          <p:cNvSpPr txBox="1"/>
          <p:nvPr>
            <p:ph type="body" sz="quarter" idx="1" hasCustomPrompt="1"/>
          </p:nvPr>
        </p:nvSpPr>
        <p:spPr>
          <a:xfrm>
            <a:off x="1616352" y="-18728"/>
            <a:ext cx="11392536" cy="1413937"/>
          </a:xfrm>
          <a:prstGeom prst="rect">
            <a:avLst/>
          </a:prstGeom>
        </p:spPr>
        <p:txBody>
          <a:bodyPr lIns="48766" tIns="48766" rIns="48766" bIns="48766" anchor="ctr"/>
          <a:lstStyle>
            <a:lvl1pPr marR="127000" indent="254000" defTabSz="130048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marR="127000" indent="-885825" defTabSz="1300480">
              <a:lnSpc>
                <a:spcPct val="90000"/>
              </a:lnSpc>
              <a:spcBef>
                <a:spcPts val="0"/>
              </a:spcBef>
              <a:buSzPct val="50000"/>
              <a:buChar char="+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marR="127000" indent="-787400" defTabSz="1300480">
              <a:lnSpc>
                <a:spcPct val="90000"/>
              </a:lnSpc>
              <a:spcBef>
                <a:spcPts val="0"/>
              </a:spcBef>
              <a:buSzPct val="35000"/>
              <a:buChar char="•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marR="127000" indent="-885825" defTabSz="1300480">
              <a:lnSpc>
                <a:spcPct val="90000"/>
              </a:lnSpc>
              <a:spcBef>
                <a:spcPts val="0"/>
              </a:spcBef>
              <a:buSzPct val="100000"/>
              <a:buChar char="➢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marR="127000" indent="-1012369" defTabSz="1300480">
              <a:lnSpc>
                <a:spcPct val="90000"/>
              </a:lnSpc>
              <a:spcBef>
                <a:spcPts val="0"/>
              </a:spcBef>
              <a:buSzPct val="100000"/>
              <a:buChar char="o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3" name="Büste"/>
          <p:cNvSpPr/>
          <p:nvPr/>
        </p:nvSpPr>
        <p:spPr>
          <a:xfrm>
            <a:off x="511755" y="248578"/>
            <a:ext cx="1014949" cy="879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66A2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</a:p>
        </p:txBody>
      </p:sp>
      <p:sp>
        <p:nvSpPr>
          <p:cNvPr id="104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Foliennummer"/>
          <p:cNvSpPr txBox="1"/>
          <p:nvPr>
            <p:ph type="sldNum" sz="quarter" idx="2"/>
          </p:nvPr>
        </p:nvSpPr>
        <p:spPr>
          <a:xfrm>
            <a:off x="12624744" y="9144000"/>
            <a:ext cx="340514" cy="327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1_leer_invertiert">
    <p:bg>
      <p:bgPr>
        <a:solidFill>
          <a:srgbClr val="0066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liennummer"/>
          <p:cNvSpPr txBox="1"/>
          <p:nvPr>
            <p:ph type="sldNum" sz="quarter" idx="2"/>
          </p:nvPr>
        </p:nvSpPr>
        <p:spPr>
          <a:xfrm>
            <a:off x="12484052" y="9137650"/>
            <a:ext cx="340515" cy="327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Nur_Titel_invertiert">
    <p:bg>
      <p:bgPr>
        <a:solidFill>
          <a:srgbClr val="0066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lIns="48766" tIns="48766" rIns="48766" bIns="48766" anchor="ctr"/>
          <a:lstStyle>
            <a:lvl1pPr marR="127000" indent="254000" defTabSz="1300480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marR="127000" indent="-885825" defTabSz="1300480">
              <a:lnSpc>
                <a:spcPct val="90000"/>
              </a:lnSpc>
              <a:spcBef>
                <a:spcPts val="0"/>
              </a:spcBef>
              <a:buSzPct val="50000"/>
              <a:buChar char="+"/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marR="127000" indent="-787400" defTabSz="1300480">
              <a:lnSpc>
                <a:spcPct val="90000"/>
              </a:lnSpc>
              <a:spcBef>
                <a:spcPts val="0"/>
              </a:spcBef>
              <a:buSzPct val="35000"/>
              <a:buChar char="•"/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marR="127000" indent="-885825" defTabSz="1300480">
              <a:lnSpc>
                <a:spcPct val="90000"/>
              </a:lnSpc>
              <a:spcBef>
                <a:spcPts val="0"/>
              </a:spcBef>
              <a:buSzPct val="100000"/>
              <a:buChar char="➢"/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marR="127000" indent="-1012369" defTabSz="1300480">
              <a:lnSpc>
                <a:spcPct val="90000"/>
              </a:lnSpc>
              <a:spcBef>
                <a:spcPts val="0"/>
              </a:spcBef>
              <a:buSzPct val="100000"/>
              <a:buChar char="o"/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0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Titel_zwei_Häl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lIns="48766" tIns="48766" rIns="48766" bIns="48766" anchor="ctr"/>
          <a:lstStyle>
            <a:lvl1pPr marR="127000" indent="254000" defTabSz="130048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marR="127000" indent="-885825" defTabSz="1300480">
              <a:lnSpc>
                <a:spcPct val="90000"/>
              </a:lnSpc>
              <a:spcBef>
                <a:spcPts val="0"/>
              </a:spcBef>
              <a:buSzPct val="50000"/>
              <a:buChar char="+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marR="127000" indent="-787400" defTabSz="1300480">
              <a:lnSpc>
                <a:spcPct val="90000"/>
              </a:lnSpc>
              <a:spcBef>
                <a:spcPts val="0"/>
              </a:spcBef>
              <a:buSzPct val="35000"/>
              <a:buChar char="•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marR="127000" indent="-885825" defTabSz="1300480">
              <a:lnSpc>
                <a:spcPct val="90000"/>
              </a:lnSpc>
              <a:spcBef>
                <a:spcPts val="0"/>
              </a:spcBef>
              <a:buSzPct val="100000"/>
              <a:buChar char="➢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marR="127000" indent="-1012369" defTabSz="1300480">
              <a:lnSpc>
                <a:spcPct val="90000"/>
              </a:lnSpc>
              <a:spcBef>
                <a:spcPts val="0"/>
              </a:spcBef>
              <a:buSzPct val="100000"/>
              <a:buChar char="o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9" name="Textebene…"/>
          <p:cNvSpPr txBox="1"/>
          <p:nvPr>
            <p:ph type="body" sz="half" idx="21" hasCustomPrompt="1"/>
          </p:nvPr>
        </p:nvSpPr>
        <p:spPr>
          <a:xfrm>
            <a:off x="279551" y="1905000"/>
            <a:ext cx="5764615" cy="6350000"/>
          </a:xfrm>
          <a:prstGeom prst="rect">
            <a:avLst/>
          </a:prstGeom>
        </p:spPr>
        <p:txBody>
          <a:bodyPr lIns="63500" tIns="63500" rIns="63500" bIns="63500"/>
          <a:lstStyle>
            <a:lvl1pPr marR="127000" indent="127000" defTabSz="1300480">
              <a:spcBef>
                <a:spcPts val="1000"/>
              </a:spcBef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130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Textebene 1…"/>
          <p:cNvSpPr txBox="1"/>
          <p:nvPr>
            <p:ph type="body" sz="half" idx="22"/>
          </p:nvPr>
        </p:nvSpPr>
        <p:spPr>
          <a:xfrm>
            <a:off x="6690359" y="1905000"/>
            <a:ext cx="6044167" cy="6350000"/>
          </a:xfrm>
          <a:prstGeom prst="rect">
            <a:avLst/>
          </a:prstGeom>
        </p:spPr>
        <p:txBody>
          <a:bodyPr lIns="63500" tIns="63500" rIns="63500" bIns="63500"/>
          <a:lstStyle/>
          <a:p>
            <a:pPr marR="127000" indent="127000" defTabSz="1300480">
              <a:spcBef>
                <a:spcPts val="1000"/>
              </a:spcBef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</p:txBody>
      </p:sp>
      <p:sp>
        <p:nvSpPr>
          <p:cNvPr id="132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hteck 14"/>
          <p:cNvSpPr/>
          <p:nvPr/>
        </p:nvSpPr>
        <p:spPr>
          <a:xfrm>
            <a:off x="173848" y="1170582"/>
            <a:ext cx="11330658" cy="2560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0" name="Rechteck 6"/>
          <p:cNvSpPr/>
          <p:nvPr/>
        </p:nvSpPr>
        <p:spPr>
          <a:xfrm>
            <a:off x="173848" y="9326798"/>
            <a:ext cx="11330658" cy="2048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0338" y="174879"/>
            <a:ext cx="1024002" cy="102400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iteltext"/>
          <p:cNvSpPr txBox="1"/>
          <p:nvPr>
            <p:ph type="title"/>
          </p:nvPr>
        </p:nvSpPr>
        <p:spPr>
          <a:xfrm>
            <a:off x="255305" y="246098"/>
            <a:ext cx="11062824" cy="506722"/>
          </a:xfrm>
          <a:prstGeom prst="rect">
            <a:avLst/>
          </a:prstGeom>
        </p:spPr>
        <p:txBody>
          <a:bodyPr/>
          <a:lstStyle>
            <a:lvl1pPr defTabSz="1300480">
              <a:defRPr b="0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43" name="Textebene 1…"/>
          <p:cNvSpPr txBox="1"/>
          <p:nvPr>
            <p:ph type="body" sz="quarter" idx="1"/>
          </p:nvPr>
        </p:nvSpPr>
        <p:spPr>
          <a:xfrm>
            <a:off x="255305" y="625827"/>
            <a:ext cx="11083312" cy="512093"/>
          </a:xfrm>
          <a:prstGeom prst="rect">
            <a:avLst/>
          </a:prstGeom>
        </p:spPr>
        <p:txBody>
          <a:bodyPr/>
          <a:lstStyle>
            <a:lvl1pPr marL="487680" indent="-487680" defTabSz="1300480">
              <a:spcBef>
                <a:spcPts val="600"/>
              </a:spcBef>
              <a:defRPr b="1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indent="-342900" defTabSz="1300480">
              <a:spcBef>
                <a:spcPts val="600"/>
              </a:spcBef>
              <a:buSzPct val="100000"/>
              <a:buChar char="+"/>
              <a:defRPr b="1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indent="-304800" defTabSz="1300480">
              <a:spcBef>
                <a:spcPts val="600"/>
              </a:spcBef>
              <a:buSzPct val="100000"/>
              <a:buChar char="•"/>
              <a:defRPr b="1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indent="-342900" defTabSz="1300480">
              <a:spcBef>
                <a:spcPts val="600"/>
              </a:spcBef>
              <a:buSzPct val="100000"/>
              <a:buChar char="➢"/>
              <a:defRPr b="1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20684" indent="-391884" defTabSz="1300480">
              <a:spcBef>
                <a:spcPts val="600"/>
              </a:spcBef>
              <a:buSzPct val="100000"/>
              <a:buChar char="o"/>
              <a:defRPr b="1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4" name="Foliennummer"/>
          <p:cNvSpPr txBox="1"/>
          <p:nvPr>
            <p:ph type="sldNum" sz="quarter" idx="2"/>
          </p:nvPr>
        </p:nvSpPr>
        <p:spPr>
          <a:xfrm>
            <a:off x="12620815" y="9346696"/>
            <a:ext cx="340514" cy="327430"/>
          </a:xfrm>
          <a:prstGeom prst="rect">
            <a:avLst/>
          </a:prstGeom>
        </p:spPr>
        <p:txBody>
          <a:bodyPr/>
          <a:lstStyle>
            <a:lvl1pPr defTabSz="130048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2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Rechteck"/>
          <p:cNvSpPr/>
          <p:nvPr/>
        </p:nvSpPr>
        <p:spPr>
          <a:xfrm>
            <a:off x="-2" y="731517"/>
            <a:ext cx="11504507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" name="Textebene 1…"/>
          <p:cNvSpPr txBox="1"/>
          <p:nvPr>
            <p:ph type="body" idx="1"/>
          </p:nvPr>
        </p:nvSpPr>
        <p:spPr>
          <a:xfrm>
            <a:off x="190046" y="1428965"/>
            <a:ext cx="11681119" cy="7454695"/>
          </a:xfrm>
          <a:prstGeom prst="rect">
            <a:avLst/>
          </a:prstGeom>
        </p:spPr>
        <p:txBody>
          <a:bodyPr/>
          <a:lstStyle>
            <a:lvl1pPr indent="1587">
              <a:defRPr>
                <a:latin typeface="Arial"/>
                <a:ea typeface="Arial"/>
                <a:cs typeface="Arial"/>
                <a:sym typeface="Arial"/>
              </a:defRPr>
            </a:lvl1pPr>
            <a:lvl2pPr indent="1587">
              <a:defRPr>
                <a:latin typeface="Arial"/>
                <a:ea typeface="Arial"/>
                <a:cs typeface="Arial"/>
                <a:sym typeface="Arial"/>
              </a:defRPr>
            </a:lvl2pPr>
            <a:lvl3pPr marL="401401">
              <a:defRPr>
                <a:latin typeface="Arial"/>
                <a:ea typeface="Arial"/>
                <a:cs typeface="Arial"/>
                <a:sym typeface="Arial"/>
              </a:defRPr>
            </a:lvl3pPr>
            <a:lvl4pPr indent="1587">
              <a:defRPr>
                <a:latin typeface="Arial"/>
                <a:ea typeface="Arial"/>
                <a:cs typeface="Arial"/>
                <a:sym typeface="Arial"/>
              </a:defRPr>
            </a:lvl4pPr>
            <a:lvl5pPr marL="718077" indent="-449790"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4" name="Titeltext"/>
          <p:cNvSpPr txBox="1"/>
          <p:nvPr>
            <p:ph type="title"/>
          </p:nvPr>
        </p:nvSpPr>
        <p:spPr>
          <a:xfrm>
            <a:off x="108659" y="490409"/>
            <a:ext cx="11015759" cy="7528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65" name="Foliennummer"/>
          <p:cNvSpPr txBox="1"/>
          <p:nvPr>
            <p:ph type="sldNum" sz="quarter" idx="2"/>
          </p:nvPr>
        </p:nvSpPr>
        <p:spPr>
          <a:xfrm>
            <a:off x="12620815" y="9143496"/>
            <a:ext cx="340515" cy="327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4_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inie"/>
          <p:cNvSpPr/>
          <p:nvPr/>
        </p:nvSpPr>
        <p:spPr>
          <a:xfrm flipH="1">
            <a:off x="6515945" y="1300478"/>
            <a:ext cx="2" cy="7721603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Linie"/>
          <p:cNvSpPr/>
          <p:nvPr/>
        </p:nvSpPr>
        <p:spPr>
          <a:xfrm>
            <a:off x="196426" y="5161279"/>
            <a:ext cx="12611950" cy="2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" name="Titeltext"/>
          <p:cNvSpPr txBox="1"/>
          <p:nvPr>
            <p:ph type="title"/>
          </p:nvPr>
        </p:nvSpPr>
        <p:spPr>
          <a:xfrm>
            <a:off x="252031" y="540275"/>
            <a:ext cx="11287187" cy="652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75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4" name="Rechteck"/>
          <p:cNvSpPr/>
          <p:nvPr/>
        </p:nvSpPr>
        <p:spPr>
          <a:xfrm>
            <a:off x="-2" y="731517"/>
            <a:ext cx="11504507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5" name="Titeltext"/>
          <p:cNvSpPr txBox="1"/>
          <p:nvPr>
            <p:ph type="title"/>
          </p:nvPr>
        </p:nvSpPr>
        <p:spPr>
          <a:xfrm>
            <a:off x="108659" y="490409"/>
            <a:ext cx="11015759" cy="7528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86" name="Foliennummer"/>
          <p:cNvSpPr txBox="1"/>
          <p:nvPr>
            <p:ph type="sldNum" sz="quarter" idx="2"/>
          </p:nvPr>
        </p:nvSpPr>
        <p:spPr>
          <a:xfrm>
            <a:off x="12620815" y="9143496"/>
            <a:ext cx="340515" cy="327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4" name="Titeltext"/>
          <p:cNvSpPr txBox="1"/>
          <p:nvPr>
            <p:ph type="title"/>
          </p:nvPr>
        </p:nvSpPr>
        <p:spPr>
          <a:xfrm>
            <a:off x="106804" y="434911"/>
            <a:ext cx="11577638" cy="7528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999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95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text"/>
          <p:cNvSpPr txBox="1"/>
          <p:nvPr>
            <p:ph type="title"/>
          </p:nvPr>
        </p:nvSpPr>
        <p:spPr>
          <a:xfrm>
            <a:off x="650238" y="4758266"/>
            <a:ext cx="11704324" cy="2406793"/>
          </a:xfrm>
          <a:prstGeom prst="rect">
            <a:avLst/>
          </a:prstGeom>
        </p:spPr>
        <p:txBody>
          <a:bodyPr anchor="ctr"/>
          <a:lstStyle>
            <a:lvl1pPr marR="127000" algn="r" defTabSz="1300480">
              <a:lnSpc>
                <a:spcPct val="90000"/>
              </a:lnSpc>
              <a:defRPr b="0"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8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eltext"/>
          <p:cNvSpPr txBox="1"/>
          <p:nvPr>
            <p:ph type="title"/>
          </p:nvPr>
        </p:nvSpPr>
        <p:spPr>
          <a:xfrm>
            <a:off x="106804" y="434911"/>
            <a:ext cx="11221783" cy="7528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999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03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eltext"/>
          <p:cNvSpPr txBox="1"/>
          <p:nvPr>
            <p:ph type="title"/>
          </p:nvPr>
        </p:nvSpPr>
        <p:spPr>
          <a:xfrm>
            <a:off x="106804" y="434911"/>
            <a:ext cx="11221783" cy="7528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9998A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lIns="48766" tIns="48766" rIns="48766" bIns="48766" anchor="ctr"/>
          <a:lstStyle>
            <a:lvl1pPr marR="127000" indent="254000" defTabSz="130048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marR="127000" indent="-885825" defTabSz="1300480">
              <a:lnSpc>
                <a:spcPct val="90000"/>
              </a:lnSpc>
              <a:spcBef>
                <a:spcPts val="0"/>
              </a:spcBef>
              <a:buSzPct val="50000"/>
              <a:buChar char="+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marR="127000" indent="-787400" defTabSz="1300480">
              <a:lnSpc>
                <a:spcPct val="90000"/>
              </a:lnSpc>
              <a:spcBef>
                <a:spcPts val="0"/>
              </a:spcBef>
              <a:buSzPct val="35000"/>
              <a:buChar char="•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marR="127000" indent="-885825" defTabSz="1300480">
              <a:lnSpc>
                <a:spcPct val="90000"/>
              </a:lnSpc>
              <a:spcBef>
                <a:spcPts val="0"/>
              </a:spcBef>
              <a:buSzPct val="100000"/>
              <a:buChar char="➢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marR="127000" indent="-1012369" defTabSz="1300480">
              <a:lnSpc>
                <a:spcPct val="90000"/>
              </a:lnSpc>
              <a:spcBef>
                <a:spcPts val="0"/>
              </a:spcBef>
              <a:buSzPct val="100000"/>
              <a:buChar char="o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Textebene 1"/>
          <p:cNvSpPr txBox="1"/>
          <p:nvPr>
            <p:ph type="body" idx="21" hasCustomPrompt="1"/>
          </p:nvPr>
        </p:nvSpPr>
        <p:spPr>
          <a:xfrm>
            <a:off x="282297" y="1905000"/>
            <a:ext cx="12248713" cy="6350000"/>
          </a:xfrm>
          <a:prstGeom prst="rect">
            <a:avLst/>
          </a:prstGeom>
        </p:spPr>
        <p:txBody>
          <a:bodyPr lIns="63500" tIns="63500" rIns="63500" bIns="63500"/>
          <a:lstStyle>
            <a:lvl1pPr marR="127000" indent="127000" defTabSz="1300480">
              <a:spcBef>
                <a:spcPts val="1000"/>
              </a:spcBef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37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tertitel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lIns="48766" tIns="48766" rIns="48766" bIns="48766" anchor="ctr"/>
          <a:lstStyle>
            <a:lvl1pPr marR="127000" indent="254000" defTabSz="130048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marR="127000" indent="-885825" defTabSz="1300480">
              <a:lnSpc>
                <a:spcPct val="90000"/>
              </a:lnSpc>
              <a:spcBef>
                <a:spcPts val="0"/>
              </a:spcBef>
              <a:buSzPct val="50000"/>
              <a:buChar char="+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marR="127000" indent="-787400" defTabSz="1300480">
              <a:lnSpc>
                <a:spcPct val="90000"/>
              </a:lnSpc>
              <a:spcBef>
                <a:spcPts val="0"/>
              </a:spcBef>
              <a:buSzPct val="35000"/>
              <a:buChar char="•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marR="127000" indent="-885825" defTabSz="1300480">
              <a:lnSpc>
                <a:spcPct val="90000"/>
              </a:lnSpc>
              <a:spcBef>
                <a:spcPts val="0"/>
              </a:spcBef>
              <a:buSzPct val="100000"/>
              <a:buChar char="➢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marR="127000" indent="-1012369" defTabSz="1300480">
              <a:lnSpc>
                <a:spcPct val="90000"/>
              </a:lnSpc>
              <a:spcBef>
                <a:spcPts val="0"/>
              </a:spcBef>
              <a:buSzPct val="100000"/>
              <a:buChar char="o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Textebene 1"/>
          <p:cNvSpPr txBox="1"/>
          <p:nvPr>
            <p:ph type="body" idx="21" hasCustomPrompt="1"/>
          </p:nvPr>
        </p:nvSpPr>
        <p:spPr>
          <a:xfrm>
            <a:off x="310912" y="1905000"/>
            <a:ext cx="12382976" cy="6350000"/>
          </a:xfrm>
          <a:prstGeom prst="rect">
            <a:avLst/>
          </a:prstGeom>
        </p:spPr>
        <p:txBody>
          <a:bodyPr lIns="63500" tIns="63500" rIns="63500" bIns="63500"/>
          <a:lstStyle>
            <a:lvl1pPr marR="127000" indent="127000" defTabSz="1300480">
              <a:spcBef>
                <a:spcPts val="1000"/>
              </a:spcBef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47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lIns="48766" tIns="48766" rIns="48766" bIns="48766" anchor="ctr"/>
          <a:lstStyle>
            <a:lvl1pPr marR="127000" indent="254000" defTabSz="130048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marR="127000" indent="-885825" defTabSz="1300480">
              <a:lnSpc>
                <a:spcPct val="90000"/>
              </a:lnSpc>
              <a:spcBef>
                <a:spcPts val="0"/>
              </a:spcBef>
              <a:buSzPct val="50000"/>
              <a:buChar char="+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marR="127000" indent="-787400" defTabSz="1300480">
              <a:lnSpc>
                <a:spcPct val="90000"/>
              </a:lnSpc>
              <a:spcBef>
                <a:spcPts val="0"/>
              </a:spcBef>
              <a:buSzPct val="35000"/>
              <a:buChar char="•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marR="127000" indent="-885825" defTabSz="1300480">
              <a:lnSpc>
                <a:spcPct val="90000"/>
              </a:lnSpc>
              <a:spcBef>
                <a:spcPts val="0"/>
              </a:spcBef>
              <a:buSzPct val="100000"/>
              <a:buChar char="➢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marR="127000" indent="-1012369" defTabSz="1300480">
              <a:lnSpc>
                <a:spcPct val="90000"/>
              </a:lnSpc>
              <a:spcBef>
                <a:spcPts val="0"/>
              </a:spcBef>
              <a:buSzPct val="100000"/>
              <a:buChar char="o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Titel_recht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lIns="48766" tIns="48766" rIns="48766" bIns="48766" anchor="ctr"/>
          <a:lstStyle>
            <a:lvl1pPr marR="127000" indent="254000" defTabSz="130048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marR="127000" indent="-885825" defTabSz="1300480">
              <a:lnSpc>
                <a:spcPct val="90000"/>
              </a:lnSpc>
              <a:spcBef>
                <a:spcPts val="0"/>
              </a:spcBef>
              <a:buSzPct val="50000"/>
              <a:buChar char="+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marR="127000" indent="-787400" defTabSz="1300480">
              <a:lnSpc>
                <a:spcPct val="90000"/>
              </a:lnSpc>
              <a:spcBef>
                <a:spcPts val="0"/>
              </a:spcBef>
              <a:buSzPct val="35000"/>
              <a:buChar char="•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marR="127000" indent="-885825" defTabSz="1300480">
              <a:lnSpc>
                <a:spcPct val="90000"/>
              </a:lnSpc>
              <a:spcBef>
                <a:spcPts val="0"/>
              </a:spcBef>
              <a:buSzPct val="100000"/>
              <a:buChar char="➢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marR="127000" indent="-1012369" defTabSz="1300480">
              <a:lnSpc>
                <a:spcPct val="90000"/>
              </a:lnSpc>
              <a:spcBef>
                <a:spcPts val="0"/>
              </a:spcBef>
              <a:buSzPct val="100000"/>
              <a:buChar char="o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5" name="Textebene 1"/>
          <p:cNvSpPr txBox="1"/>
          <p:nvPr>
            <p:ph type="body" sz="half" idx="21" hasCustomPrompt="1"/>
          </p:nvPr>
        </p:nvSpPr>
        <p:spPr>
          <a:xfrm>
            <a:off x="6238180" y="1905000"/>
            <a:ext cx="6760469" cy="6350000"/>
          </a:xfrm>
          <a:prstGeom prst="rect">
            <a:avLst/>
          </a:prstGeom>
        </p:spPr>
        <p:txBody>
          <a:bodyPr lIns="127000" tIns="127000" rIns="127000" bIns="127000"/>
          <a:lstStyle>
            <a:lvl1pPr marR="127000" indent="127000" defTabSz="1300480">
              <a:spcBef>
                <a:spcPts val="1000"/>
              </a:spcBef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66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a_Titel_link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lIns="48766" tIns="48766" rIns="48766" bIns="48766" anchor="ctr"/>
          <a:lstStyle>
            <a:lvl1pPr marR="127000" indent="254000" defTabSz="130048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marR="127000" indent="-885825" defTabSz="1300480">
              <a:lnSpc>
                <a:spcPct val="90000"/>
              </a:lnSpc>
              <a:spcBef>
                <a:spcPts val="0"/>
              </a:spcBef>
              <a:buSzPct val="50000"/>
              <a:buChar char="+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marR="127000" indent="-787400" defTabSz="1300480">
              <a:lnSpc>
                <a:spcPct val="90000"/>
              </a:lnSpc>
              <a:spcBef>
                <a:spcPts val="0"/>
              </a:spcBef>
              <a:buSzPct val="35000"/>
              <a:buChar char="•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marR="127000" indent="-885825" defTabSz="1300480">
              <a:lnSpc>
                <a:spcPct val="90000"/>
              </a:lnSpc>
              <a:spcBef>
                <a:spcPts val="0"/>
              </a:spcBef>
              <a:buSzPct val="100000"/>
              <a:buChar char="➢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marR="127000" indent="-1012369" defTabSz="1300480">
              <a:lnSpc>
                <a:spcPct val="90000"/>
              </a:lnSpc>
              <a:spcBef>
                <a:spcPts val="0"/>
              </a:spcBef>
              <a:buSzPct val="100000"/>
              <a:buChar char="o"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5" name="Textebene…"/>
          <p:cNvSpPr txBox="1"/>
          <p:nvPr>
            <p:ph type="body" sz="half" idx="21" hasCustomPrompt="1"/>
          </p:nvPr>
        </p:nvSpPr>
        <p:spPr>
          <a:xfrm>
            <a:off x="279551" y="1905000"/>
            <a:ext cx="5764615" cy="6350000"/>
          </a:xfrm>
          <a:prstGeom prst="rect">
            <a:avLst/>
          </a:prstGeom>
        </p:spPr>
        <p:txBody>
          <a:bodyPr lIns="63500" tIns="63500" rIns="63500" bIns="63500"/>
          <a:lstStyle>
            <a:lvl1pPr marR="127000" indent="127000" defTabSz="1300480">
              <a:spcBef>
                <a:spcPts val="1000"/>
              </a:spcBef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76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liennummer"/>
          <p:cNvSpPr txBox="1"/>
          <p:nvPr>
            <p:ph type="sldNum" sz="quarter" idx="2"/>
          </p:nvPr>
        </p:nvSpPr>
        <p:spPr>
          <a:xfrm>
            <a:off x="12484052" y="9137650"/>
            <a:ext cx="340515" cy="327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ebene 1…"/>
          <p:cNvSpPr txBox="1"/>
          <p:nvPr>
            <p:ph type="body" idx="1" hasCustomPrompt="1"/>
          </p:nvPr>
        </p:nvSpPr>
        <p:spPr>
          <a:xfrm>
            <a:off x="233930" y="1905000"/>
            <a:ext cx="12294194" cy="6350000"/>
          </a:xfrm>
          <a:prstGeom prst="rect">
            <a:avLst/>
          </a:prstGeom>
        </p:spPr>
        <p:txBody>
          <a:bodyPr lIns="48766" tIns="48766" rIns="48766" bIns="48766"/>
          <a:lstStyle>
            <a:lvl1pPr marL="444500" marR="127000" indent="-317500" defTabSz="1300480">
              <a:spcBef>
                <a:spcPts val="1000"/>
              </a:spcBef>
              <a:buSzPct val="70000"/>
              <a:buChar char="▶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  <a:lvl2pPr marL="869950" marR="127000" indent="-285750" defTabSz="1300480">
              <a:spcBef>
                <a:spcPts val="1000"/>
              </a:spcBef>
              <a:buSzPct val="50000"/>
              <a:buChar char="+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2pPr>
            <a:lvl3pPr marL="1295400" marR="127000" indent="-254000" defTabSz="1300480">
              <a:spcBef>
                <a:spcPts val="1000"/>
              </a:spcBef>
              <a:buSzPct val="35000"/>
              <a:buChar char="•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3pPr>
            <a:lvl4pPr marL="1784350" marR="127000" indent="-285750" defTabSz="1300480">
              <a:spcBef>
                <a:spcPts val="1000"/>
              </a:spcBef>
              <a:buSzPct val="100000"/>
              <a:buChar char="➢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4pPr>
            <a:lvl5pPr marL="2282370" marR="127000" indent="-326570" defTabSz="1300480">
              <a:spcBef>
                <a:spcPts val="1000"/>
              </a:spcBef>
              <a:buSzPct val="100000"/>
              <a:buChar char="o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5pPr>
          </a:lstStyle>
          <a:p>
            <a:pPr/>
            <a:r>
              <a:t>Standardtext hier eingeben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2" name="Titeltext"/>
          <p:cNvSpPr txBox="1"/>
          <p:nvPr>
            <p:ph type="body" sz="quarter" idx="21" hasCustomPrompt="1"/>
          </p:nvPr>
        </p:nvSpPr>
        <p:spPr>
          <a:xfrm>
            <a:off x="1616352" y="-18728"/>
            <a:ext cx="11392536" cy="1413937"/>
          </a:xfrm>
          <a:prstGeom prst="rect">
            <a:avLst/>
          </a:prstGeom>
        </p:spPr>
        <p:txBody>
          <a:bodyPr lIns="48766" tIns="48766" rIns="48766" bIns="48766" anchor="ctr"/>
          <a:lstStyle>
            <a:lvl1pPr marR="127000" indent="254000" defTabSz="130048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93" name="Büste"/>
          <p:cNvSpPr/>
          <p:nvPr/>
        </p:nvSpPr>
        <p:spPr>
          <a:xfrm>
            <a:off x="511755" y="248578"/>
            <a:ext cx="1014949" cy="879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66A2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</a:p>
        </p:txBody>
      </p:sp>
      <p:sp>
        <p:nvSpPr>
          <p:cNvPr id="94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xfrm>
            <a:off x="12620814" y="9143496"/>
            <a:ext cx="340514" cy="327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" name="Textebene 1…"/>
          <p:cNvSpPr txBox="1"/>
          <p:nvPr>
            <p:ph type="body" idx="1"/>
          </p:nvPr>
        </p:nvSpPr>
        <p:spPr>
          <a:xfrm>
            <a:off x="152697" y="1381758"/>
            <a:ext cx="11777507" cy="757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Titeltext"/>
          <p:cNvSpPr txBox="1"/>
          <p:nvPr>
            <p:ph type="title"/>
          </p:nvPr>
        </p:nvSpPr>
        <p:spPr>
          <a:xfrm>
            <a:off x="106804" y="434911"/>
            <a:ext cx="10772484" cy="752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b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459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>
            <a:spAutoFit/>
          </a:bodyPr>
          <a:lstStyle>
            <a:lvl1pPr algn="r">
              <a:defRPr sz="14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Tx/>
        <a:buFont typeface="Arial"/>
        <a:buNone/>
        <a:tabLst/>
        <a:defRPr b="1" baseline="0" cap="none" i="0" spc="0" strike="noStrike" sz="2800" u="none">
          <a:solidFill>
            <a:srgbClr val="469A8B"/>
          </a:solidFill>
          <a:uFillTx/>
          <a:latin typeface="+mn-lt"/>
          <a:ea typeface="+mn-ea"/>
          <a:cs typeface="+mn-cs"/>
          <a:sym typeface="Helvetica"/>
        </a:defRPr>
      </a:lvl1pPr>
      <a:lvl2pPr marL="571500" marR="0" indent="-444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1" baseline="0" cap="none" i="0" spc="0" strike="noStrike" sz="2800" u="none">
          <a:solidFill>
            <a:srgbClr val="469A8B"/>
          </a:solidFill>
          <a:uFillTx/>
          <a:latin typeface="+mn-lt"/>
          <a:ea typeface="+mn-ea"/>
          <a:cs typeface="+mn-cs"/>
          <a:sym typeface="Helvetica"/>
        </a:defRPr>
      </a:lvl2pPr>
      <a:lvl3pPr marL="571500" marR="0" indent="-444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1" baseline="0" cap="none" i="0" spc="0" strike="noStrike" sz="2800" u="none">
          <a:solidFill>
            <a:srgbClr val="469A8B"/>
          </a:solidFill>
          <a:uFillTx/>
          <a:latin typeface="+mn-lt"/>
          <a:ea typeface="+mn-ea"/>
          <a:cs typeface="+mn-cs"/>
          <a:sym typeface="Helvetica"/>
        </a:defRPr>
      </a:lvl3pPr>
      <a:lvl4pPr marL="12700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1" baseline="0" cap="none" i="0" spc="0" strike="noStrike" sz="2800" u="none">
          <a:solidFill>
            <a:srgbClr val="469A8B"/>
          </a:solidFill>
          <a:uFillTx/>
          <a:latin typeface="+mn-lt"/>
          <a:ea typeface="+mn-ea"/>
          <a:cs typeface="+mn-cs"/>
          <a:sym typeface="Helvetica"/>
        </a:defRPr>
      </a:lvl4pPr>
      <a:lvl5pPr marL="12700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1" baseline="0" cap="none" i="0" spc="0" strike="noStrike" sz="2800" u="none">
          <a:solidFill>
            <a:srgbClr val="469A8B"/>
          </a:solidFill>
          <a:uFillTx/>
          <a:latin typeface="+mn-lt"/>
          <a:ea typeface="+mn-ea"/>
          <a:cs typeface="+mn-cs"/>
          <a:sym typeface="Helvetica"/>
        </a:defRPr>
      </a:lvl5pPr>
      <a:lvl6pPr marL="12700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1" baseline="0" cap="none" i="0" spc="0" strike="noStrike" sz="2800" u="none">
          <a:solidFill>
            <a:srgbClr val="469A8B"/>
          </a:solidFill>
          <a:uFillTx/>
          <a:latin typeface="+mn-lt"/>
          <a:ea typeface="+mn-ea"/>
          <a:cs typeface="+mn-cs"/>
          <a:sym typeface="Helvetica"/>
        </a:defRPr>
      </a:lvl6pPr>
      <a:lvl7pPr marL="12700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1" baseline="0" cap="none" i="0" spc="0" strike="noStrike" sz="2800" u="none">
          <a:solidFill>
            <a:srgbClr val="469A8B"/>
          </a:solidFill>
          <a:uFillTx/>
          <a:latin typeface="+mn-lt"/>
          <a:ea typeface="+mn-ea"/>
          <a:cs typeface="+mn-cs"/>
          <a:sym typeface="Helvetica"/>
        </a:defRPr>
      </a:lvl7pPr>
      <a:lvl8pPr marL="12700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1" baseline="0" cap="none" i="0" spc="0" strike="noStrike" sz="2800" u="none">
          <a:solidFill>
            <a:srgbClr val="469A8B"/>
          </a:solidFill>
          <a:uFillTx/>
          <a:latin typeface="+mn-lt"/>
          <a:ea typeface="+mn-ea"/>
          <a:cs typeface="+mn-cs"/>
          <a:sym typeface="Helvetica"/>
        </a:defRPr>
      </a:lvl8pPr>
      <a:lvl9pPr marL="12700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1" baseline="0" cap="none" i="0" spc="0" strike="noStrike" sz="2800" u="none">
          <a:solidFill>
            <a:srgbClr val="469A8B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5"/>
        </a:buClr>
        <a:buSzTx/>
        <a:buFont typeface="Arial"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5"/>
        </a:buClr>
        <a:buSzTx/>
        <a:buFont typeface="Arial"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399814" marR="0" indent="-399814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5"/>
        </a:buClr>
        <a:buSzPct val="90000"/>
        <a:buFont typeface="Arial"/>
        <a:buChar char="▪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5"/>
        </a:buClr>
        <a:buSzTx/>
        <a:buFont typeface="Arial"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724957" marR="0" indent="-447146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5"/>
        </a:buClr>
        <a:buSzPct val="80000"/>
        <a:buFont typeface="Arial"/>
        <a:buChar char="▪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804885" marR="0" indent="-391885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262084" marR="0" indent="-391884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719285" marR="0" indent="-391885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176485" marR="0" indent="-391885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Tx/>
        <a:buFont typeface="Arial"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222250" marR="0" indent="-22225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222250" marR="0" indent="-22225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hyperlink" Target="https://data-se.netlify.app/2022/04/02/visualizing-variation-in-data-simple-ideas/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-se.netlify.app/2022/04/02/visualizing-variation-in-data-simple-ideas/" TargetMode="External"/><Relationship Id="rId4" Type="http://schemas.openxmlformats.org/officeDocument/2006/relationships/image" Target="../media/image2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Relationship Id="rId3" Type="http://schemas.openxmlformats.org/officeDocument/2006/relationships/hyperlink" Target="https://en.wikipedia.org/wiki/Standard_deviation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Relationship Id="rId3" Type="http://schemas.openxmlformats.org/officeDocument/2006/relationships/hyperlink" Target="https://de.wikipedia.org/wiki/Verm%C3%B6gensverteilung_in_Deutschland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"/><Relationship Id="rId3" Type="http://schemas.openxmlformats.org/officeDocument/2006/relationships/image" Target="../media/image1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hyperlink" Target="https://icon-icons.com/icon/old-boss-person-man-grandpa-de-eda/2302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tif"/><Relationship Id="rId4" Type="http://schemas.openxmlformats.org/officeDocument/2006/relationships/image" Target="../media/image7.tif"/><Relationship Id="rId5" Type="http://schemas.openxmlformats.org/officeDocument/2006/relationships/image" Target="../media/image8.tif"/><Relationship Id="rId6" Type="http://schemas.openxmlformats.org/officeDocument/2006/relationships/image" Target="../media/image9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.wikipedia.org/wiki/Kartesisches_Produkt" TargetMode="Externa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1.tif"/><Relationship Id="rId4" Type="http://schemas.openxmlformats.org/officeDocument/2006/relationships/hyperlink" Target="https://icon-icons.com/icon/old-boss-person-man-grandpa-de-eda/2302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hema 3:  Univariate Deskriptivstatistik"/>
          <p:cNvSpPr txBox="1"/>
          <p:nvPr>
            <p:ph type="ctrTitle"/>
          </p:nvPr>
        </p:nvSpPr>
        <p:spPr>
          <a:xfrm>
            <a:off x="894078" y="3287926"/>
            <a:ext cx="11216644" cy="2483000"/>
          </a:xfrm>
          <a:prstGeom prst="rect">
            <a:avLst/>
          </a:prstGeom>
        </p:spPr>
        <p:txBody>
          <a:bodyPr/>
          <a:lstStyle/>
          <a:p>
            <a:pPr marR="121918" indent="121918" defTabSz="1248460">
              <a:spcBef>
                <a:spcPts val="900"/>
              </a:spcBef>
              <a:defRPr sz="8000"/>
            </a:pPr>
            <a:r>
              <a:t>Thema 3: </a:t>
            </a:r>
            <a:br/>
            <a:r>
              <a:t>Univariate Deskriptivstatistik</a:t>
            </a:r>
          </a:p>
        </p:txBody>
      </p:sp>
      <p:sp>
        <p:nvSpPr>
          <p:cNvPr id="221" name="QM1, SoSe 22"/>
          <p:cNvSpPr txBox="1"/>
          <p:nvPr>
            <p:ph type="subTitle" sz="quarter" idx="1"/>
          </p:nvPr>
        </p:nvSpPr>
        <p:spPr>
          <a:xfrm>
            <a:off x="894078" y="5821124"/>
            <a:ext cx="11216644" cy="1533762"/>
          </a:xfrm>
          <a:prstGeom prst="rect">
            <a:avLst/>
          </a:prstGeom>
        </p:spPr>
        <p:txBody>
          <a:bodyPr/>
          <a:lstStyle/>
          <a:p>
            <a:pPr/>
            <a:r>
              <a:t>QM1, SoSe 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8" name="So bastelt man sich einen Median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So bastelt man sich einen Median</a:t>
            </a:r>
          </a:p>
        </p:txBody>
      </p:sp>
      <p:sp>
        <p:nvSpPr>
          <p:cNvPr id="309" name="Frau"/>
          <p:cNvSpPr/>
          <p:nvPr/>
        </p:nvSpPr>
        <p:spPr>
          <a:xfrm>
            <a:off x="6957765" y="4156888"/>
            <a:ext cx="972311" cy="243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4A94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</a:p>
        </p:txBody>
      </p:sp>
      <p:sp>
        <p:nvSpPr>
          <p:cNvPr id="310" name="Frau"/>
          <p:cNvSpPr/>
          <p:nvPr/>
        </p:nvSpPr>
        <p:spPr>
          <a:xfrm>
            <a:off x="5186418" y="4374038"/>
            <a:ext cx="867003" cy="2170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</a:p>
        </p:txBody>
      </p:sp>
      <p:sp>
        <p:nvSpPr>
          <p:cNvPr id="311" name="Frau"/>
          <p:cNvSpPr/>
          <p:nvPr/>
        </p:nvSpPr>
        <p:spPr>
          <a:xfrm>
            <a:off x="2863480" y="6217053"/>
            <a:ext cx="130795" cy="327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4A94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</a:p>
        </p:txBody>
      </p:sp>
      <p:sp>
        <p:nvSpPr>
          <p:cNvPr id="312" name="Frau"/>
          <p:cNvSpPr/>
          <p:nvPr/>
        </p:nvSpPr>
        <p:spPr>
          <a:xfrm>
            <a:off x="3800573" y="5093656"/>
            <a:ext cx="579545" cy="1450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4A94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</a:p>
        </p:txBody>
      </p:sp>
      <p:sp>
        <p:nvSpPr>
          <p:cNvPr id="313" name="Frau"/>
          <p:cNvSpPr/>
          <p:nvPr/>
        </p:nvSpPr>
        <p:spPr>
          <a:xfrm>
            <a:off x="8600744" y="2108258"/>
            <a:ext cx="1799221" cy="4504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4A94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</a:p>
        </p:txBody>
      </p:sp>
      <p:sp>
        <p:nvSpPr>
          <p:cNvPr id="314" name="Sortiere die Messobjekte aufsteigend.…"/>
          <p:cNvSpPr txBox="1"/>
          <p:nvPr/>
        </p:nvSpPr>
        <p:spPr>
          <a:xfrm>
            <a:off x="656399" y="7463228"/>
            <a:ext cx="11365703" cy="1450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marL="240631" indent="-240631">
              <a:spcBef>
                <a:spcPts val="1000"/>
              </a:spcBef>
              <a:buClrTx/>
              <a:buSzPct val="100000"/>
              <a:buFontTx/>
              <a:buAutoNum type="arabicPeriod" startAt="1"/>
              <a:defRPr sz="24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Sortiere die Messobjekte aufsteigend.</a:t>
            </a:r>
          </a:p>
          <a:p>
            <a:pPr marL="240631" indent="-240631">
              <a:spcBef>
                <a:spcPts val="1000"/>
              </a:spcBef>
              <a:buClrTx/>
              <a:buSzPct val="100000"/>
              <a:buFontTx/>
              <a:buAutoNum type="arabicPeriod" startAt="1"/>
              <a:defRPr sz="24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Finde das Messobjekt, zu dem es gleich viele Objekte mit größerem und kleineren Wert gibt.</a:t>
            </a:r>
          </a:p>
          <a:p>
            <a:pPr marL="240631" indent="-240631">
              <a:spcBef>
                <a:spcPts val="1000"/>
              </a:spcBef>
              <a:buClrTx/>
              <a:buSzPct val="100000"/>
              <a:buFontTx/>
              <a:buAutoNum type="arabicPeriod" startAt="1"/>
              <a:defRPr sz="24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Der Wert dieses Objekts ist der Median.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Foliennummer"/>
          <p:cNvSpPr txBox="1"/>
          <p:nvPr>
            <p:ph type="sldNum" sz="quarter" idx="4294967295"/>
          </p:nvPr>
        </p:nvSpPr>
        <p:spPr>
          <a:xfrm>
            <a:off x="12635704" y="9142634"/>
            <a:ext cx="327318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7" name="Median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Median</a:t>
            </a:r>
          </a:p>
        </p:txBody>
      </p:sp>
      <p:sp>
        <p:nvSpPr>
          <p:cNvPr id="318" name="Der Median (Md, md) ist definiert als die Merkmalsausprägung, die bei (aufsteigend) sortierten Beobachtungen in der Mitte liegt.…"/>
          <p:cNvSpPr txBox="1"/>
          <p:nvPr>
            <p:ph type="body" idx="21"/>
          </p:nvPr>
        </p:nvSpPr>
        <p:spPr>
          <a:xfrm>
            <a:off x="378042" y="1932167"/>
            <a:ext cx="12248716" cy="6350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Der Median (Md, md) ist definiert als die Merkmalsausprägung, die bei (aufsteigend) sortierten Beobachtungen in der Mitte liegt.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Er beschreibt den mittleren Wert einer Verteilung (bei ungeradem n); der mittlere Wert einer Verteilung ist derjenige, zu dem es gleich viele kleinere und größere Werte gibt.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Bei geradem n werden die beiden mittleren Werte betrachtet und das arithmetische Mittel aus diesen beiden Werten gebildet: Bei der Messreihe 1, 2, 3, 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4, 5</a:t>
            </a:r>
            <a:r>
              <a:t>, 6, 8, 9 beträgt der Median 4.5.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Der Median kann ab ordinalskalierten Daten verwendet werden.</a:t>
            </a:r>
          </a:p>
        </p:txBody>
      </p:sp>
      <p:sp>
        <p:nvSpPr>
          <p:cNvPr id="319" name="Gleichung"/>
          <p:cNvSpPr txBox="1"/>
          <p:nvPr/>
        </p:nvSpPr>
        <p:spPr>
          <a:xfrm>
            <a:off x="1860556" y="5808457"/>
            <a:ext cx="4909304" cy="4843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buClrTx/>
              <a:buFontTx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5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35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ist gerade: md</m:t>
                  </m:r>
                  <m:r>
                    <a:rPr xmlns:a="http://schemas.openxmlformats.org/drawingml/2006/main" sz="35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3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3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3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 sz="3500">
              <a:solidFill>
                <a:srgbClr val="262626"/>
              </a:solidFill>
            </a:endParaRPr>
          </a:p>
        </p:txBody>
      </p:sp>
      <p:sp>
        <p:nvSpPr>
          <p:cNvPr id="320" name="Gleichung"/>
          <p:cNvSpPr txBox="1"/>
          <p:nvPr/>
        </p:nvSpPr>
        <p:spPr>
          <a:xfrm>
            <a:off x="1764076" y="7266322"/>
            <a:ext cx="6174209" cy="84908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buClrTx/>
              <a:buFontTx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nor/>
                    </m:rP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ist UNgerade: md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3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3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3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xmlns:a="http://schemas.openxmlformats.org/drawingml/2006/main" sz="3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3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xmlns:a="http://schemas.openxmlformats.org/drawingml/2006/main" sz="3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3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3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3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xmlns:a="http://schemas.openxmlformats.org/drawingml/2006/main" sz="3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3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3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31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3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  <a:endParaRPr sz="31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5" name="Arithmetischer Mittelwert und Median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Arithmetischer Mittelwert und Median  </a:t>
            </a:r>
          </a:p>
        </p:txBody>
      </p:sp>
      <p:sp>
        <p:nvSpPr>
          <p:cNvPr id="326" name="Der arithmetische Mittelwert minimiert die Summe der quadratischen Abweichungen der Beobachtungen von einer Zahl c: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Der arithmetische Mittelwert minimiert die Summe der quadratischen Abweichungen der Beobachtungen von einer Zahl c:</a:t>
            </a:r>
            <a:br/>
            <a:br/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Er ist der Durchschnitt in dem Sinne, dass alle Merkmalsträger den gleichen Anteil an der Merkmalssumme haben.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Der Median minimiert die Summe der absoluten Abweichungen der Beobachtungen von einer Zahl c:</a:t>
            </a:r>
            <a:br/>
            <a:br/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Der Median ist die Merkmalsausprägung eines (im Sinne des Merkmals) typischen, d. h. mittleren Merkmalsträgers.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Der Median ist robust gegen Ausreißer, der arithmetische Mittelwert nicht. D. h.  X̅ kann stark durch einzelne extreme Werte verändert werden, MD nicht. </a:t>
            </a:r>
          </a:p>
          <a:p>
            <a:pPr/>
          </a:p>
          <a:p>
            <a:pPr/>
          </a:p>
          <a:p>
            <a:pPr/>
          </a:p>
          <a:p>
            <a:pPr>
              <a:defRPr i="1"/>
            </a:pPr>
            <a:r>
              <a:t>Hinweis:</a:t>
            </a:r>
          </a:p>
        </p:txBody>
      </p:sp>
      <p:sp>
        <p:nvSpPr>
          <p:cNvPr id="327" name="Gleichung"/>
          <p:cNvSpPr txBox="1"/>
          <p:nvPr/>
        </p:nvSpPr>
        <p:spPr>
          <a:xfrm>
            <a:off x="1360951" y="2668383"/>
            <a:ext cx="2326323" cy="6132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buClrTx/>
              <a:buFontTx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bar>
                    <m:barPr>
                      <m:ctrlP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arg min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limUpp>
                    <m:e>
                      <m:limLow>
                        <m:e>
                          <m:r>
                            <a:rPr xmlns:a="http://schemas.openxmlformats.org/drawingml/2006/main" sz="1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c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>
              <a:solidFill>
                <a:srgbClr val="262626"/>
              </a:solidFill>
            </a:endParaRPr>
          </a:p>
        </p:txBody>
      </p:sp>
      <p:sp>
        <p:nvSpPr>
          <p:cNvPr id="328" name="Gleichung"/>
          <p:cNvSpPr txBox="1"/>
          <p:nvPr/>
        </p:nvSpPr>
        <p:spPr>
          <a:xfrm>
            <a:off x="1349774" y="4176250"/>
            <a:ext cx="2652624" cy="61320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buClrTx/>
              <a:buFontTx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md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arg min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limUpp>
                    <m:e>
                      <m:limLow>
                        <m:e>
                          <m:r>
                            <a:rPr xmlns:a="http://schemas.openxmlformats.org/drawingml/2006/main" sz="1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|</m:t>
                  </m:r>
                </m:oMath>
              </m:oMathPara>
            </a14:m>
            <a:endParaRPr>
              <a:solidFill>
                <a:srgbClr val="262626"/>
              </a:solidFill>
            </a:endParaRPr>
          </a:p>
        </p:txBody>
      </p:sp>
      <p:sp>
        <p:nvSpPr>
          <p:cNvPr id="329" name="Gleichung"/>
          <p:cNvSpPr txBox="1"/>
          <p:nvPr/>
        </p:nvSpPr>
        <p:spPr>
          <a:xfrm>
            <a:off x="798100" y="7911893"/>
            <a:ext cx="6639660" cy="42475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buClrTx/>
              <a:buFontTx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1,</m:t>
                  </m:r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arg min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7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27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4" name="Streuungsmaße"/>
          <p:cNvSpPr txBox="1"/>
          <p:nvPr>
            <p:ph type="title"/>
          </p:nvPr>
        </p:nvSpPr>
        <p:spPr>
          <a:xfrm>
            <a:off x="650238" y="4758266"/>
            <a:ext cx="11704323" cy="2406793"/>
          </a:xfrm>
          <a:prstGeom prst="rect">
            <a:avLst/>
          </a:prstGeom>
        </p:spPr>
        <p:txBody>
          <a:bodyPr/>
          <a:lstStyle/>
          <a:p>
            <a:pPr/>
            <a:r>
              <a:t>Streuungsmaße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7" name="Streuung ist eine wichtige Information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Streuung ist eine wichtige Information</a:t>
            </a:r>
          </a:p>
        </p:txBody>
      </p:sp>
      <p:pic>
        <p:nvPicPr>
          <p:cNvPr id="33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96566"/>
            <a:ext cx="13004800" cy="4281921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„Ist der Fluss tief?“…"/>
          <p:cNvSpPr txBox="1"/>
          <p:nvPr/>
        </p:nvSpPr>
        <p:spPr>
          <a:xfrm>
            <a:off x="955263" y="2151726"/>
            <a:ext cx="4705668" cy="119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>
              <a:defRPr sz="24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„Ist der Fluss tief?“</a:t>
            </a:r>
          </a:p>
          <a:p>
            <a:pPr>
              <a:defRPr sz="24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</a:p>
          <a:p>
            <a:pPr>
              <a:defRPr sz="24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„Im Schnitt ist er nur einen Meter tief.“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2" name="Viel Streuung vs. wenig Streuung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Viel Streuung vs. wenig Streuung</a:t>
            </a:r>
          </a:p>
        </p:txBody>
      </p:sp>
      <p:pic>
        <p:nvPicPr>
          <p:cNvPr id="343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463" y="2418600"/>
            <a:ext cx="10130185" cy="6257326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Quelle"/>
          <p:cNvSpPr txBox="1"/>
          <p:nvPr/>
        </p:nvSpPr>
        <p:spPr>
          <a:xfrm>
            <a:off x="303211" y="9107976"/>
            <a:ext cx="709336" cy="396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7" name="Viel Streuung vs. wenig Streuung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Viel Streuung vs. wenig Streuung</a:t>
            </a:r>
          </a:p>
        </p:txBody>
      </p:sp>
      <p:sp>
        <p:nvSpPr>
          <p:cNvPr id="348" name="Die „Balkenlänge“ (blaue vertikale Balken) d kann als Maß der Streuung verstanden werden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 „Balkenlänge“ (blaue vertikale Balken) </a:t>
            </a:r>
            <a:r>
              <a:rPr i="1"/>
              <a:t>d</a:t>
            </a:r>
            <a:r>
              <a:t> kann als Maß der Streuung verstanden werden.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Je kürzer die blauen vertikalen Balken, desto geringer die Streuung.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Je geringer die Streuung, desto ähnlicher sind sich die Messwerte.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Genauer gesagt, desto näher sind die Messwerte an ihrem Mittelwert.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Diesen Kennwert nennt man den mittleren Absolutabstand (MAA, mean absolute deviation, MAD, mad).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Anschaulich gesprochen zeigt der MAA die mittlere Balkenlänge.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Als Bezugswert für den MAD wird entweder Mittelwert oder Median gewählt.</a:t>
            </a:r>
          </a:p>
        </p:txBody>
      </p:sp>
      <p:sp>
        <p:nvSpPr>
          <p:cNvPr id="349" name="Quelle"/>
          <p:cNvSpPr txBox="1"/>
          <p:nvPr/>
        </p:nvSpPr>
        <p:spPr>
          <a:xfrm>
            <a:off x="303211" y="9107976"/>
            <a:ext cx="709336" cy="396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  <p:pic>
        <p:nvPicPr>
          <p:cNvPr id="350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493" y="2414791"/>
            <a:ext cx="5792541" cy="5618764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Gleichung"/>
          <p:cNvSpPr txBox="1"/>
          <p:nvPr/>
        </p:nvSpPr>
        <p:spPr>
          <a:xfrm>
            <a:off x="7893088" y="7352052"/>
            <a:ext cx="3327660" cy="116865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buClrTx/>
              <a:buFontTx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mad</m:t>
                  </m:r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∑</m:t>
                  </m:r>
                  <m:sSub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  <a:endParaRPr sz="43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6" name="Varianz als quadrierte Abweichungsbalken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Varianz als quadrierte Abweichungsbalken</a:t>
            </a:r>
          </a:p>
        </p:txBody>
      </p:sp>
      <p:pic>
        <p:nvPicPr>
          <p:cNvPr id="35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8100" y="3461420"/>
            <a:ext cx="7848600" cy="381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0" name="Varianz und Standardabweichung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Varianz und Standardabweichung</a:t>
            </a:r>
          </a:p>
        </p:txBody>
      </p:sp>
      <p:sp>
        <p:nvSpPr>
          <p:cNvPr id="361" name="Die Varianz (σ2, s2, V) ist ein Maß der Streuung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Die Varianz (σ</a:t>
            </a:r>
            <a:r>
              <a:rPr baseline="31999"/>
              <a:t>2</a:t>
            </a:r>
            <a:r>
              <a:t>, s</a:t>
            </a:r>
            <a:r>
              <a:rPr baseline="31999"/>
              <a:t>2</a:t>
            </a:r>
            <a:r>
              <a:t>, V) ist ein Maß der Streuung.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414141"/>
              </a:solidFill>
            </a:endParaRP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Damit gibt sie die Unterschiedlichkeit der Messwerte an.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414141"/>
              </a:solidFill>
            </a:endParaRP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Die Varianz einer Stichprobe berechnet sich als der Mittelwert der quadrierten Abstände zum Mittelwert (d).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414141"/>
              </a:solidFill>
            </a:endParaRP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Zieht man aus der Varianz die Wurzel, so erhält man die Standardabweichung (σ, s, SD, sd).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414141"/>
              </a:solidFill>
            </a:endParaRP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Somit besitzt die Standardabweichung in etwa (!) die gleiche Größenordnung wie die Messwerte der Beobachtungsreihe. Die sd bleibt etwas größer als der MAD! (Achtung: i.d.R. gilt: sd ≠ MAD)</a:t>
            </a:r>
          </a:p>
        </p:txBody>
      </p:sp>
      <p:sp>
        <p:nvSpPr>
          <p:cNvPr id="362" name="Gleichung"/>
          <p:cNvSpPr txBox="1"/>
          <p:nvPr/>
        </p:nvSpPr>
        <p:spPr>
          <a:xfrm>
            <a:off x="6964646" y="2050995"/>
            <a:ext cx="4922968" cy="14676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buClrTx/>
              <a:buFontTx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p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5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∑</m:t>
                  </m:r>
                  <m:sSubSup>
                    <m:e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5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m:oMathPara>
            </a14:m>
            <a:endParaRPr sz="5400">
              <a:solidFill>
                <a:srgbClr val="262626"/>
              </a:solidFill>
            </a:endParaRPr>
          </a:p>
        </p:txBody>
      </p:sp>
      <p:sp>
        <p:nvSpPr>
          <p:cNvPr id="363" name="Gleichung"/>
          <p:cNvSpPr txBox="1"/>
          <p:nvPr/>
        </p:nvSpPr>
        <p:spPr>
          <a:xfrm>
            <a:off x="7464365" y="4905619"/>
            <a:ext cx="3426412" cy="12986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buClrTx/>
              <a:buFontTx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8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8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8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8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</m:rad>
                </m:oMath>
              </m:oMathPara>
            </a14:m>
            <a:endParaRPr sz="83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6" name="Veranschaulichung der Varianz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Veranschaulichung der Varianz</a:t>
            </a:r>
          </a:p>
        </p:txBody>
      </p:sp>
      <p:pic>
        <p:nvPicPr>
          <p:cNvPr id="36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874" y="2095202"/>
            <a:ext cx="4392853" cy="7028563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Sieben Objekte liegen geordnet entsprechend ihrem Wert."/>
          <p:cNvSpPr txBox="1"/>
          <p:nvPr/>
        </p:nvSpPr>
        <p:spPr>
          <a:xfrm>
            <a:off x="4945231" y="2424236"/>
            <a:ext cx="7640889" cy="48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>
              <a:defRPr sz="24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Sieben Objekte liegen geordnet entsprechend ihrem Wert.</a:t>
            </a:r>
          </a:p>
        </p:txBody>
      </p:sp>
      <p:sp>
        <p:nvSpPr>
          <p:cNvPr id="369" name="Der Schwerpunkt der Messwertreihe ist das arithmetische Mittel."/>
          <p:cNvSpPr txBox="1"/>
          <p:nvPr/>
        </p:nvSpPr>
        <p:spPr>
          <a:xfrm>
            <a:off x="5023481" y="3670706"/>
            <a:ext cx="7484389" cy="841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>
              <a:defRPr sz="24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Der Schwerpunkt der Messwertreihe ist das arithmetische Mittel.</a:t>
            </a:r>
          </a:p>
        </p:txBody>
      </p:sp>
      <p:sp>
        <p:nvSpPr>
          <p:cNvPr id="370" name="Wir bilden ein Quadrat für jedes Objekt; die Kantenlänge jedes Quadrats ist gleich dem Abstand des Wertes des Objekts zum Schwerpunkt ."/>
          <p:cNvSpPr txBox="1"/>
          <p:nvPr/>
        </p:nvSpPr>
        <p:spPr>
          <a:xfrm>
            <a:off x="4945231" y="5140648"/>
            <a:ext cx="7640889" cy="119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>
              <a:defRPr sz="24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Wir bilden ein Quadrat für jedes Objekt; die Kantenlänge jedes Quadrats ist gleich dem Abstand des Wertes des Objekts zum Schwerpunkt .</a:t>
            </a:r>
          </a:p>
        </p:txBody>
      </p:sp>
      <p:sp>
        <p:nvSpPr>
          <p:cNvPr id="371" name="Legt man die Quadrate so zu einem Rechteck zusammen, dass die eine Seitenlänge der Anzahl der Objekten (n) entspricht, so entspricht die andere Seitenlänge der Varianz (σ2)."/>
          <p:cNvSpPr txBox="1"/>
          <p:nvPr/>
        </p:nvSpPr>
        <p:spPr>
          <a:xfrm>
            <a:off x="5066945" y="7468110"/>
            <a:ext cx="7484389" cy="1552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>
              <a:defRPr sz="24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Legt man die Quadrate so zu einem Rechteck zusammen, dass die eine Seitenlänge der Anzahl der Objekten (n) entspricht, so entspricht die andere Seitenlänge der Varianz (σ</a:t>
            </a:r>
            <a:r>
              <a:rPr baseline="31999"/>
              <a:t>2</a:t>
            </a:r>
            <a:r>
              <a:t>).</a:t>
            </a:r>
          </a:p>
        </p:txBody>
      </p:sp>
      <p:sp>
        <p:nvSpPr>
          <p:cNvPr id="372" name="https://en.wikipedia.org/wiki/Standard_deviation"/>
          <p:cNvSpPr txBox="1"/>
          <p:nvPr/>
        </p:nvSpPr>
        <p:spPr>
          <a:xfrm>
            <a:off x="250692" y="9154920"/>
            <a:ext cx="3395832" cy="302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>
              <a:defRPr sz="12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https://en.wikipedia.org/wiki/Standard_deviation</a:t>
            </a:r>
            <a:r>
              <a:rPr u="none">
                <a:solidFill>
                  <a:srgbClr val="262626"/>
                </a:solidFill>
                <a:uFillTx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oliennummer"/>
          <p:cNvSpPr txBox="1"/>
          <p:nvPr>
            <p:ph type="sldNum" sz="quarter" idx="4294967295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Überblick"/>
          <p:cNvSpPr txBox="1"/>
          <p:nvPr>
            <p:ph type="title"/>
          </p:nvPr>
        </p:nvSpPr>
        <p:spPr>
          <a:xfrm>
            <a:off x="650238" y="4758266"/>
            <a:ext cx="11704323" cy="2406793"/>
          </a:xfrm>
          <a:prstGeom prst="rect">
            <a:avLst/>
          </a:prstGeom>
        </p:spPr>
        <p:txBody>
          <a:bodyPr/>
          <a:lstStyle/>
          <a:p>
            <a:pPr/>
            <a:r>
              <a:t>Überblick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5" name="Verteilungen"/>
          <p:cNvSpPr txBox="1"/>
          <p:nvPr>
            <p:ph type="title"/>
          </p:nvPr>
        </p:nvSpPr>
        <p:spPr>
          <a:xfrm>
            <a:off x="650238" y="4758266"/>
            <a:ext cx="11704323" cy="2406793"/>
          </a:xfrm>
          <a:prstGeom prst="rect">
            <a:avLst/>
          </a:prstGeom>
        </p:spPr>
        <p:txBody>
          <a:bodyPr/>
          <a:lstStyle/>
          <a:p>
            <a:pPr/>
            <a:r>
              <a:t>Verteilungen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8" name="Häufigkeitsverteilungen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Häufigkeitsverteilungen</a:t>
            </a:r>
          </a:p>
        </p:txBody>
      </p:sp>
      <p:sp>
        <p:nvSpPr>
          <p:cNvPr id="379" name="Eine Häufigkeitsverteilung gibt an, wie häufig jeder der  Ausprägungen (Stufen) einer Variablen X in einer Stichprobe ist.…"/>
          <p:cNvSpPr txBox="1"/>
          <p:nvPr>
            <p:ph type="body" idx="21"/>
          </p:nvPr>
        </p:nvSpPr>
        <p:spPr>
          <a:xfrm>
            <a:off x="6238179" y="1782739"/>
            <a:ext cx="6257697" cy="74449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Eine Häufigkeitsverteilung gibt an, wie häufig jeder der  Ausprägungen (Stufen) einer Variablen </a:t>
            </a:r>
            <a:r>
              <a:rPr i="1"/>
              <a:t>X</a:t>
            </a:r>
            <a:r>
              <a:t> in einer Stichprobe ist.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Beispiel: 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Eine Stichprobe umfasse n=32 Autos. 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Die Variable </a:t>
            </a:r>
            <a:r>
              <a:rPr i="1"/>
              <a:t>cyl</a:t>
            </a:r>
            <a:r>
              <a:t> (Zylinderzahl) hat 3 Ausprägungen: 4,6,8.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Jede dieser Ausprägungen findet sich mit einer bestimmten Häufigkeit in der Stichprobe (11, 7, 14).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Ein Balkendiagramm (Säulendiagramm) eignet sich zur Darstellung einer Häufigkeitsverteilung, sofern die Variable nicht zu viele Ausprägungen hat.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Der Modus (Modalwert) gibt die häufigste Ausprägung an, im Balkendiagramm entspricht der Modus der höchsten Säule.</a:t>
            </a:r>
          </a:p>
        </p:txBody>
      </p:sp>
      <p:pic>
        <p:nvPicPr>
          <p:cNvPr id="38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3187" y="1967608"/>
            <a:ext cx="1536702" cy="288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629" y="5422908"/>
            <a:ext cx="4661817" cy="3344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4" name="Histogramm für Häufigkeitsverteilungen mit vielen Stufen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>
            <a:lvl1pPr marR="114300" indent="228600" defTabSz="1170430">
              <a:defRPr sz="5500"/>
            </a:lvl1pPr>
          </a:lstStyle>
          <a:p>
            <a:pPr/>
            <a:r>
              <a:t>Histogramm für Häufigkeitsverteilungen mit vielen Stufen</a:t>
            </a:r>
          </a:p>
        </p:txBody>
      </p:sp>
      <p:sp>
        <p:nvSpPr>
          <p:cNvPr id="385" name="Histogramme eignen sich, um die Häufigkeitsverteilung einer Variablen mit vielen Ausprägungen darzustellen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Histogramme eignen sich, um die Häufigkeitsverteilung einer Variablen mit vielen Ausprägungen darzustellen.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Häufig werden Histogramme für stetige, metrische Variablen verwendet.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Dabei stellt ein Balken einen Bereich von Ausprägungen (ein Intervall) dar.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Bei gleich großer Intervallbreite ist die Höhe des Balkens proportional zur Anzahl der Werte in diesem Intervall.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Für die Anzahl der </a:t>
            </a:r>
            <a:r>
              <a:rPr i="1"/>
              <a:t>k</a:t>
            </a:r>
            <a:r>
              <a:t> Balken gibt es keine feste Regel, aber die Balkenzahl sollte dem Erkenntnisziel zuträglich sein.</a:t>
            </a:r>
          </a:p>
        </p:txBody>
      </p:sp>
      <p:pic>
        <p:nvPicPr>
          <p:cNvPr id="38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526" y="4135377"/>
            <a:ext cx="6004070" cy="4307269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Häufigkeitsverteilung der Hauspreise im Saratoga County, New York, USA, 2006"/>
          <p:cNvSpPr txBox="1"/>
          <p:nvPr/>
        </p:nvSpPr>
        <p:spPr>
          <a:xfrm>
            <a:off x="479809" y="3200219"/>
            <a:ext cx="5639269" cy="663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ctr"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Häufigkeitsverteilung der Hauspreise im Saratoga County, New York, USA, 2006</a:t>
            </a:r>
          </a:p>
        </p:txBody>
      </p:sp>
      <p:pic>
        <p:nvPicPr>
          <p:cNvPr id="388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6771" y="6129656"/>
            <a:ext cx="2521567" cy="1808950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zu wenig Balken (k=3)"/>
          <p:cNvSpPr txBox="1"/>
          <p:nvPr/>
        </p:nvSpPr>
        <p:spPr>
          <a:xfrm>
            <a:off x="6798780" y="8468473"/>
            <a:ext cx="2521567" cy="396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ctr"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zu wenig Balken (k=3)</a:t>
            </a:r>
          </a:p>
        </p:txBody>
      </p:sp>
      <p:pic>
        <p:nvPicPr>
          <p:cNvPr id="390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70512" y="6198646"/>
            <a:ext cx="2329234" cy="1670972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zu viele Balken (k=1000)"/>
          <p:cNvSpPr txBox="1"/>
          <p:nvPr/>
        </p:nvSpPr>
        <p:spPr>
          <a:xfrm>
            <a:off x="9792089" y="8468473"/>
            <a:ext cx="2521567" cy="396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ctr"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zu viele Balken (k=1000)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4" name="Verteilungsformen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Verteilungsformen</a:t>
            </a:r>
          </a:p>
        </p:txBody>
      </p:sp>
      <p:pic>
        <p:nvPicPr>
          <p:cNvPr id="39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8471" y="2311400"/>
            <a:ext cx="9470157" cy="6506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8" name="Hundert Studentis der Größe nach sortiert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Hundert Studentis der Größe nach sortiert</a:t>
            </a:r>
          </a:p>
        </p:txBody>
      </p:sp>
      <p:sp>
        <p:nvSpPr>
          <p:cNvPr id="399" name="Ein kauziger Statistik-Prof läuft die Reihe ab, er ruft: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indent="0"/>
            <a:r>
              <a:t>Ein kauziger Statistik-Prof läuft die Reihe ab, er ruft: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„1. Quartil!“ bei Person 25, (25% kleiner, Größe 1.65m)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„2. Quartil!“ bei Person 50, (50% kleiner, Größe 1.65m)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„1. Quartil!“ bei Person 25, (25% kleiner, Größe 1.65m)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„1. Quartil!“ bei Person 25, (25% kleiner, Größe 1.65m)</a:t>
            </a:r>
            <a:br/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Das 1. Quartil kennzeichnet denjenigen Wert der Körpergröße der Studentis, für den gilt, dass ein Viertel der Studentis kleiner (und drei Viertel größer sind).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Ein Quartil … 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ist eine bestimmte Art von Quantil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verallgemeinert den Median, da der Median dem 2. Quartil entspricht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entspricht dem 25. Perzentil </a:t>
            </a:r>
          </a:p>
        </p:txBody>
      </p:sp>
      <p:sp>
        <p:nvSpPr>
          <p:cNvPr id="400" name="Quelle: Sauer, 2019, S. 106"/>
          <p:cNvSpPr txBox="1"/>
          <p:nvPr/>
        </p:nvSpPr>
        <p:spPr>
          <a:xfrm>
            <a:off x="2272493" y="8128862"/>
            <a:ext cx="2531550" cy="396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Quelle: Sauer, 2019, S. 106</a:t>
            </a:r>
          </a:p>
        </p:txBody>
      </p:sp>
      <p:sp>
        <p:nvSpPr>
          <p:cNvPr id="401" name="Etwa hundert Studentis stellen sich der Größe nach sortiert auf."/>
          <p:cNvSpPr txBox="1"/>
          <p:nvPr/>
        </p:nvSpPr>
        <p:spPr>
          <a:xfrm>
            <a:off x="1389691" y="2693229"/>
            <a:ext cx="4072731" cy="739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marR="127000" indent="127000" algn="ctr" defTabSz="1300480">
              <a:spcBef>
                <a:spcPts val="1000"/>
              </a:spcBef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Etwa hundert Studentis stellen sich der Größe nach sortiert auf.</a:t>
            </a:r>
          </a:p>
        </p:txBody>
      </p:sp>
      <p:pic>
        <p:nvPicPr>
          <p:cNvPr id="40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757" y="3866238"/>
            <a:ext cx="5755247" cy="4128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5" name="Quantile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Quantile</a:t>
            </a:r>
          </a:p>
        </p:txBody>
      </p:sp>
      <p:sp>
        <p:nvSpPr>
          <p:cNvPr id="406" name="Quantile sind Grenzwerte, die eine Verteilung in Bereiche gleich großer Anteile (oder Wahrscheinlichkeit) schneiden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Quantile sind Grenzwerte, die eine Verteilung in Bereiche gleich großer Anteile (oder Wahrscheinlichkeit) schneiden.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Gängige Quantile sind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Quartile (Viertel)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Quantile (Fünftel)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Dezile (Zehntel)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Perzentile (Hundertstel)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Ein Quantil ist also ein Oberbegriff für die Aufteilung einer Verteilung in eine bestimmte Anzahl an Bereichen gleicher Größe.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Allgemein ist das p-Quantil definiert, als der Wert, für den gilt, dass er von p Prozent der Beobachtungen (oder, synonym, mit p Prozent Wahrscheinlichkeit) nicht überschritten wird.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 Quantilsfunktion q(p) gibt für eine gegebene Wahrscheinlichkeit p aus, welcher Wert q mit dieser Wahrscheinlichkeit nicht überschritten wird.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9" name="Der Interquartilsabstand als Maß für die Streuung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Der Interquartilsabstand als Maß für die Streuung</a:t>
            </a:r>
          </a:p>
        </p:txBody>
      </p:sp>
      <p:sp>
        <p:nvSpPr>
          <p:cNvPr id="410" name="Betrachen wir zwei Länder, Equalizia und Extremistan. Im Bild sehen wir je 10 Menschen für jedes der zwei Länder.…"/>
          <p:cNvSpPr txBox="1"/>
          <p:nvPr>
            <p:ph type="body" idx="21"/>
          </p:nvPr>
        </p:nvSpPr>
        <p:spPr>
          <a:xfrm>
            <a:off x="279551" y="1905000"/>
            <a:ext cx="7553377" cy="70180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Betrachen wir zwei Länder, Equalizia und Extremistan. Im Bild sehen wir je 10 Menschen für jedes der zwei Länder.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414141"/>
              </a:solidFill>
            </a:endParaRP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Das mittlere Einkommen scheint ähnlich zu sein.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414141"/>
              </a:solidFill>
            </a:endParaRP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Die Streuung ist aber sehr unterschiedlich: In Equalizia verdienen die Menschen alle etwas gleich viel (kleine Streuung); in Extremistan geht die Schere zwischen arm und reich stark auf (große Streuung).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414141"/>
              </a:solidFill>
            </a:endParaRP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Die grün gestrichelten Linien im Bild zeigen jeweils das untere und das obere Viertel (1. bzw. 3. Quartil). 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414141"/>
              </a:solidFill>
            </a:endParaRP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In Equalizia verdient das untere Viertel also höchstens ca. 40 Geldeinheiten; in Extremistan nur ca. 23 GE. Dafür ist das obere Viertel in Extremistan sehr reich; in Equalizia ist das obere Viertel hingen vergleichsweise nah am unteren Viertel.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414141"/>
              </a:solidFill>
            </a:endParaRP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Diese Differenz Q3-Q1 bezeichnet man als Interquartilsabstand (engl. inter quartile range; IQR); der IQR ist ein Maß für die Streuung.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414141"/>
              </a:solidFill>
            </a:endParaRP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Beachten Sie, dass die Extremwerte (die reichsten und ärmsten Menschen) keinen Einfluss auf die Berechnung des IRQ haben! Daher bezeichnet man den IQR als "robust".</a:t>
            </a:r>
          </a:p>
        </p:txBody>
      </p:sp>
      <p:pic>
        <p:nvPicPr>
          <p:cNvPr id="411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0953" y="1381758"/>
            <a:ext cx="3650322" cy="7300641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Wo möchten Sie lieber leben?"/>
          <p:cNvSpPr txBox="1"/>
          <p:nvPr/>
        </p:nvSpPr>
        <p:spPr>
          <a:xfrm>
            <a:off x="9819764" y="8574772"/>
            <a:ext cx="2850029" cy="371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spcBef>
                <a:spcPts val="800"/>
              </a:spcBef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Wo möchten Sie lieber leben?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7" name="Dezile der deutschen Vermögensverteilung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Dezile der deutschen Vermögensverteilung</a:t>
            </a:r>
          </a:p>
        </p:txBody>
      </p:sp>
      <p:pic>
        <p:nvPicPr>
          <p:cNvPr id="41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317" y="1585011"/>
            <a:ext cx="9732521" cy="7367823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Quelle: SOEP zitiert nach Wikipedia"/>
          <p:cNvSpPr txBox="1"/>
          <p:nvPr/>
        </p:nvSpPr>
        <p:spPr>
          <a:xfrm>
            <a:off x="1512223" y="8876006"/>
            <a:ext cx="3355649" cy="396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Quelle: SOEP zitiert nach Wikipedia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2" name="Quantilfunktion vs. Verteilungsfunktion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Quantilfunktion vs. Verteilungsfunktion</a:t>
            </a:r>
          </a:p>
        </p:txBody>
      </p:sp>
      <p:pic>
        <p:nvPicPr>
          <p:cNvPr id="423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728" y="3325505"/>
            <a:ext cx="13024257" cy="1424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q-fun.png" descr="q-fu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2261" y="5818506"/>
            <a:ext cx="13004803" cy="1485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7" name="Normalverteilung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Normalverteilung</a:t>
            </a:r>
          </a:p>
        </p:txBody>
      </p:sp>
      <p:sp>
        <p:nvSpPr>
          <p:cNvPr id="428" name="Die Normalverteilung ist eine Verteilung mit folgenden Eigenschaften:…"/>
          <p:cNvSpPr txBox="1"/>
          <p:nvPr>
            <p:ph type="body" idx="21"/>
          </p:nvPr>
        </p:nvSpPr>
        <p:spPr>
          <a:xfrm>
            <a:off x="282296" y="1905000"/>
            <a:ext cx="7377663" cy="7648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4325" marR="125729" indent="-314325" defTabSz="1287475">
              <a:spcBef>
                <a:spcPts val="9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1979"/>
            </a:pPr>
            <a:r>
              <a:t>Die Normalverteilung ist eine Verteilung mit folgenden Eigenschaften:</a:t>
            </a:r>
          </a:p>
          <a:p>
            <a:pPr lvl="1" marL="575711" marR="125729" indent="-198521" defTabSz="1287475">
              <a:spcBef>
                <a:spcPts val="9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1979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Die Daten verteilen sich symmetrisch um das Zentrum aller Werte.</a:t>
            </a:r>
          </a:p>
          <a:p>
            <a:pPr lvl="1" marL="575711" marR="125729" indent="-198521" defTabSz="1287475">
              <a:spcBef>
                <a:spcPts val="9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1979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Die Form erinnert an eine Glocke.</a:t>
            </a:r>
          </a:p>
          <a:p>
            <a:pPr lvl="1" marL="575711" marR="125729" indent="-198521" defTabSz="1287475">
              <a:spcBef>
                <a:spcPts val="9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1979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Mittelwert = Median = Modus</a:t>
            </a:r>
          </a:p>
          <a:p>
            <a:pPr lvl="1" marL="575711" marR="125729" indent="-198521" defTabSz="1287475">
              <a:spcBef>
                <a:spcPts val="9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1979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Normalverteilungen sind durch zwei Größen komplett determiniert: Mittelwert (µ) und Standardabweichung (sd).</a:t>
            </a:r>
          </a:p>
          <a:p>
            <a:pPr lvl="1" marL="575711" marR="125729" indent="-198521" defTabSz="1287475">
              <a:spcBef>
                <a:spcPts val="9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1979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Es gibt unendlich viele verschiedene Normalverteilungen, die sich (nur) im Mittelwert und/oder Standardabweichung unterscheiden.</a:t>
            </a:r>
          </a:p>
          <a:p>
            <a:pPr lvl="1" marL="575711" marR="125729" indent="-198521" defTabSz="1287475">
              <a:spcBef>
                <a:spcPts val="9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1979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Alle Normalverteilungen sind sich ähnlich in dem Sinne, dass ihre Form ähnlich ist: Das Verhältnis der Breite von „Mittelbereich“ zu „Randbereichen“ ist immer gleich.</a:t>
            </a:r>
          </a:p>
          <a:p>
            <a:pPr marL="314325" marR="125729" indent="-314325" defTabSz="1287475">
              <a:spcBef>
                <a:spcPts val="9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1979"/>
            </a:pPr>
            <a:r>
              <a:t>Viele Größen sind normalverteilt: z.B. IQ, Körpergröße und -gewicht von Erwachsenen, Messfehler, Gewichts eines maschinenproduzierten Gegenstands, …</a:t>
            </a:r>
          </a:p>
          <a:p>
            <a:pPr marL="314325" marR="125729" indent="-314325" defTabSz="1287475">
              <a:spcBef>
                <a:spcPts val="9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1979"/>
            </a:pPr>
            <a:r>
              <a:t>Andere Größen sind nicht normalverteilt: Einkommen, Vermögen, Erfolg, Zitationen, Bekanntheit, …</a:t>
            </a:r>
          </a:p>
          <a:p>
            <a:pPr marL="314325" marR="125729" indent="-314325" defTabSz="1287475">
              <a:spcBef>
                <a:spcPts val="9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1979"/>
            </a:pPr>
            <a:r>
              <a:t>Ob eine Größe normalverteilt ist, kann (und muss) empirisch übergeprüft werden.</a:t>
            </a:r>
          </a:p>
        </p:txBody>
      </p:sp>
      <p:pic>
        <p:nvPicPr>
          <p:cNvPr id="42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2793" y="2247556"/>
            <a:ext cx="4628061" cy="3320132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Normalverteilungen, Beispiele"/>
          <p:cNvSpPr txBox="1"/>
          <p:nvPr/>
        </p:nvSpPr>
        <p:spPr>
          <a:xfrm>
            <a:off x="8882535" y="1847151"/>
            <a:ext cx="2828574" cy="396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Normalverteilungen, Beispiele</a:t>
            </a:r>
          </a:p>
        </p:txBody>
      </p:sp>
      <p:pic>
        <p:nvPicPr>
          <p:cNvPr id="431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5450" y="5945356"/>
            <a:ext cx="4432780" cy="3180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oliennummer"/>
          <p:cNvSpPr txBox="1"/>
          <p:nvPr>
            <p:ph type="sldNum" sz="quarter" idx="4294967295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7" name="Die deskriptive Statistik ist da, das Leben zu vereinfachen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>
            <a:lvl1pPr marR="115570" indent="231140" defTabSz="1183436">
              <a:defRPr sz="5600"/>
            </a:lvl1pPr>
          </a:lstStyle>
          <a:p>
            <a:pPr/>
            <a:r>
              <a:t>Die deskriptive Statistik ist da, das Leben zu vereinfachen</a:t>
            </a:r>
          </a:p>
        </p:txBody>
      </p:sp>
      <p:sp>
        <p:nvSpPr>
          <p:cNvPr id="228" name="[1] 16.99 10.34 21.01 23.68 24.59 25.29  8.77 26.88 15.04 14.78 10.27 35.26 15.42 18.43 14.83  [16] 21.58 10.33 16.29 16.97 20.65 17.92 20.29 15.77 39.42 19.82 17.81 13.37 12.69 21.70 19.65  [31]  9.55 18.35 15.06 20.69 17.78 24.06 16.31 16.93 18.69 31.2"/>
          <p:cNvSpPr/>
          <p:nvPr/>
        </p:nvSpPr>
        <p:spPr>
          <a:xfrm>
            <a:off x="871400" y="4305613"/>
            <a:ext cx="7024866" cy="2822447"/>
          </a:xfrm>
          <a:prstGeom prst="rect">
            <a:avLst/>
          </a:prstGeom>
          <a:ln w="25400">
            <a:solidFill>
              <a:srgbClr val="0066A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>
              <a:spcBef>
                <a:spcPts val="1200"/>
              </a:spcBef>
              <a:defRPr sz="12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[1] 16.99 10.34 21.01 23.68 24.59 25.29  8.77 26.88 15.04 14.78 10.27 35.26 15.42 18.43 14.83  [16] 21.58 10.33 16.29 16.97 20.65 17.92 20.29 15.77 39.42 19.82 17.81 13.37 12.69 21.70 19.65  [31]  9.55 18.35 15.06 20.69 17.78 24.06 16.31 16.93 18.69 31.27 16.04 17.46 13.94  9.68 30.40  [46] 18.29 22.23 32.40 28.55 18.04 12.54 10.29 34.81  9.94 25.56 19.49 38.01 26.41 11.24 48.27  [61] 20.29 13.81 11.02 18.29 17.59 20.08 16.45  3.07 20.23 15.01 12.02 17.07 26.86 25.28 14.73  [76] 10.51 17.92 27.20 22.76 17.29 19.44 16.66 10.07 32.68 15.98 34.83 13.03 18.28 24.71 21.16  [91] 28.97 22.49  5.75 16.32 22.75 40.17 27.28 12.03 21.01 12.46 11.35 15.38 44.30 22.42 20.92 [106] 15.36 20.49 25.21 18.24 14.31 14.00  7.25 38.07 23.95 25.71 17.31 29.93 10.65 12.43 24.08 [121] 11.69 13.42 14.26 15.95 12.48 29.80  8.52 14.52 11.38 22.82 19.08 20.27 11.17 12.26 18.26 [136]  8.51 10.33 14.15 16.00 13.16 17.47 34.30 41.19 27.05 16.43  8.35 18.64 11.87  9.78  7.51 [151] 14.07 13.13 17.26 24.55 19.77 29.85 48.17 25.00 13.39 16.49 21.50 12.66 16.21 13.81 17.51 [166] 24.52 20.76 31.71 10.59 10.63 50.81 15.81  7.25 31.85 16.82 32.90 17.89 14.48  9.60 34.63 [181] 34.65 23.33 45.35 23.17 40.55 20.69 20.90 30.46 18.15 23.10 15.69 19.81 28.44 15.48 16.58 [196]  7.56 10.34 43.11 13.00 13.51 18.71 12.74 13.00 16.40 20.53 16.47 26.59 38.73 24.27 12.76 [211] 30.06 25.89 48.33 13.27 28.17 12.90 28.15 11.59  7.74 30.14 12.16 13.42  8.58 15.98 13.42 [226] 16.27 10.09 20.45 13.28 22.12 24.01 15.69 11.61 10.77 15.53 10.07 12.60 32.83 35.83 29.03 [241] 27.18 22.67 17.82 18.78</a:t>
            </a:r>
          </a:p>
        </p:txBody>
      </p:sp>
      <p:sp>
        <p:nvSpPr>
          <p:cNvPr id="229" name="Vorbereitungszeit für die Klausur pro Student"/>
          <p:cNvSpPr/>
          <p:nvPr/>
        </p:nvSpPr>
        <p:spPr>
          <a:xfrm>
            <a:off x="868295" y="3704702"/>
            <a:ext cx="7027968" cy="511047"/>
          </a:xfrm>
          <a:prstGeom prst="rect">
            <a:avLst/>
          </a:prstGeom>
          <a:ln w="25400">
            <a:solidFill>
              <a:srgbClr val="0066A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spAutoFit/>
          </a:bodyPr>
          <a:lstStyle>
            <a:lvl1pPr algn="ctr">
              <a:defRPr sz="24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Vorbereitungszeit für die Klausur pro Student</a:t>
            </a:r>
          </a:p>
        </p:txBody>
      </p:sp>
      <p:sp>
        <p:nvSpPr>
          <p:cNvPr id="230" name="… hört sich erstmal unglaubwürdig an 🤓"/>
          <p:cNvSpPr txBox="1"/>
          <p:nvPr/>
        </p:nvSpPr>
        <p:spPr>
          <a:xfrm>
            <a:off x="349150" y="1955078"/>
            <a:ext cx="5481732" cy="561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marL="342900" indent="-342900" algn="r">
              <a:spcBef>
                <a:spcPts val="800"/>
              </a:spcBef>
              <a:defRPr sz="26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… hört sich erstmal unglaubwürdig an 🤓 </a:t>
            </a:r>
          </a:p>
        </p:txBody>
      </p:sp>
      <p:grpSp>
        <p:nvGrpSpPr>
          <p:cNvPr id="235" name="Gruppieren"/>
          <p:cNvGrpSpPr/>
          <p:nvPr/>
        </p:nvGrpSpPr>
        <p:grpSpPr>
          <a:xfrm>
            <a:off x="8607349" y="3752526"/>
            <a:ext cx="3928630" cy="4533079"/>
            <a:chOff x="0" y="0"/>
            <a:chExt cx="3928628" cy="4533078"/>
          </a:xfrm>
        </p:grpSpPr>
        <p:sp>
          <p:nvSpPr>
            <p:cNvPr id="231" name="Prof. Dr. I. Ch. Weiß-Ois"/>
            <p:cNvSpPr txBox="1"/>
            <p:nvPr/>
          </p:nvSpPr>
          <p:spPr>
            <a:xfrm>
              <a:off x="847997" y="4136332"/>
              <a:ext cx="2257185" cy="396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>
                <a:defRPr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lvl1pPr>
            </a:lstStyle>
            <a:p>
              <a:pPr/>
              <a:r>
                <a:t>Prof. Dr. I. Ch. Weiß-Ois</a:t>
              </a:r>
            </a:p>
          </p:txBody>
        </p:sp>
        <p:grpSp>
          <p:nvGrpSpPr>
            <p:cNvPr id="234" name="Gruppieren"/>
            <p:cNvGrpSpPr/>
            <p:nvPr/>
          </p:nvGrpSpPr>
          <p:grpSpPr>
            <a:xfrm>
              <a:off x="-1" y="0"/>
              <a:ext cx="3928630" cy="3928627"/>
              <a:chOff x="0" y="0"/>
              <a:chExt cx="3928628" cy="3928626"/>
            </a:xfrm>
          </p:grpSpPr>
          <p:pic>
            <p:nvPicPr>
              <p:cNvPr id="232" name="Bild" descr="Bild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3928630" cy="392862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3" name="Quelle"/>
              <p:cNvSpPr txBox="1"/>
              <p:nvPr/>
            </p:nvSpPr>
            <p:spPr>
              <a:xfrm>
                <a:off x="3009135" y="3463671"/>
                <a:ext cx="709336" cy="3967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2" tIns="65022" rIns="65022" bIns="65022" numCol="1" anchor="t">
                <a:spAutoFit/>
              </a:bodyPr>
              <a:lstStyle>
                <a:lvl1pPr>
                  <a:defRPr u="sng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Roboto Condensed Regular"/>
                    <a:ea typeface="Roboto Condensed Regular"/>
                    <a:cs typeface="Roboto Condensed Regular"/>
                    <a:sym typeface="Roboto Condensed Regular"/>
                    <a:hlinkClick r:id="rId3" invalidUrl="" action="" tgtFrame="" tooltip="" history="1" highlightClick="0" endSnd="0"/>
                  </a:defRPr>
                </a:lvl1pPr>
              </a:lstStyle>
              <a:p>
                <a:pPr>
                  <a:defRPr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</a:defRPr>
                </a:pPr>
                <a:r>
                  <a:rPr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hlinkClick r:id="rId3" invalidUrl="" action="" tgtFrame="" tooltip="" history="1" highlightClick="0" endSnd="0"/>
                  </a:rPr>
                  <a:t>Quelle</a:t>
                </a:r>
              </a:p>
            </p:txBody>
          </p:sp>
        </p:grpSp>
      </p:grpSp>
      <p:grpSp>
        <p:nvGrpSpPr>
          <p:cNvPr id="238" name="Puh, so viele Zahlen. Ich check nix!"/>
          <p:cNvGrpSpPr/>
          <p:nvPr/>
        </p:nvGrpSpPr>
        <p:grpSpPr>
          <a:xfrm>
            <a:off x="9400261" y="2014887"/>
            <a:ext cx="2367361" cy="1503364"/>
            <a:chOff x="0" y="0"/>
            <a:chExt cx="2367359" cy="1503362"/>
          </a:xfrm>
        </p:grpSpPr>
        <p:sp>
          <p:nvSpPr>
            <p:cNvPr id="236" name="Form"/>
            <p:cNvSpPr/>
            <p:nvPr/>
          </p:nvSpPr>
          <p:spPr>
            <a:xfrm>
              <a:off x="0" y="0"/>
              <a:ext cx="2367361" cy="1503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" y="0"/>
                  </a:moveTo>
                  <a:cubicBezTo>
                    <a:pt x="259" y="0"/>
                    <a:pt x="0" y="408"/>
                    <a:pt x="0" y="912"/>
                  </a:cubicBezTo>
                  <a:lnTo>
                    <a:pt x="0" y="17335"/>
                  </a:lnTo>
                  <a:cubicBezTo>
                    <a:pt x="0" y="17839"/>
                    <a:pt x="259" y="18247"/>
                    <a:pt x="579" y="18247"/>
                  </a:cubicBezTo>
                  <a:lnTo>
                    <a:pt x="14702" y="18247"/>
                  </a:lnTo>
                  <a:lnTo>
                    <a:pt x="15861" y="21600"/>
                  </a:lnTo>
                  <a:lnTo>
                    <a:pt x="17019" y="18247"/>
                  </a:lnTo>
                  <a:lnTo>
                    <a:pt x="21021" y="18247"/>
                  </a:lnTo>
                  <a:cubicBezTo>
                    <a:pt x="21341" y="18247"/>
                    <a:pt x="21600" y="17839"/>
                    <a:pt x="21600" y="17335"/>
                  </a:cubicBezTo>
                  <a:lnTo>
                    <a:pt x="21600" y="912"/>
                  </a:lnTo>
                  <a:cubicBezTo>
                    <a:pt x="21600" y="408"/>
                    <a:pt x="21341" y="0"/>
                    <a:pt x="21021" y="0"/>
                  </a:cubicBezTo>
                  <a:lnTo>
                    <a:pt x="579" y="0"/>
                  </a:lnTo>
                  <a:close/>
                </a:path>
              </a:pathLst>
            </a:custGeom>
            <a:noFill/>
            <a:ln w="12700" cap="flat">
              <a:solidFill>
                <a:srgbClr val="0066A2"/>
              </a:solidFill>
              <a:prstDash val="solid"/>
              <a:miter lim="400000"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pPr>
            </a:p>
          </p:txBody>
        </p:sp>
        <p:sp>
          <p:nvSpPr>
            <p:cNvPr id="237" name="Puh, so viele Zahlen. Ich check nix!"/>
            <p:cNvSpPr txBox="1"/>
            <p:nvPr/>
          </p:nvSpPr>
          <p:spPr>
            <a:xfrm>
              <a:off x="6350" y="419958"/>
              <a:ext cx="2354660" cy="6634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ctr">
              <a:spAutoFit/>
            </a:bodyPr>
            <a:lstStyle>
              <a:lvl1pPr algn="ctr">
                <a:defRPr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lvl1pPr>
            </a:lstStyle>
            <a:p>
              <a:pPr/>
              <a:r>
                <a:t>Puh, so viele Zahlen. Ich check nix!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4" name="Wölbung (Kurtosis) im Vergleich zur Normalverteilung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>
            <a:lvl1pPr marR="123189" indent="246379" defTabSz="1261464">
              <a:defRPr sz="6000"/>
            </a:lvl1pPr>
          </a:lstStyle>
          <a:p>
            <a:pPr/>
            <a:r>
              <a:t>Wölbung (Kurtosis) im Vergleich zur Normalverteilung</a:t>
            </a:r>
          </a:p>
        </p:txBody>
      </p:sp>
      <p:sp>
        <p:nvSpPr>
          <p:cNvPr id="435" name="Steilgipflige Verteilungen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Steilgipflige Verteilungen 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leptokurtisch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Die Werte verteilen sich eng um den Mittelwert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Die Verteilung erscheint „spitz“ und „schmalschulterig“</a:t>
            </a:r>
          </a:p>
        </p:txBody>
      </p:sp>
      <p:sp>
        <p:nvSpPr>
          <p:cNvPr id="436" name="Flachgipflige Verteilungen…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R="127000" indent="127000" defTabSz="1300480">
              <a:spcBef>
                <a:spcPts val="1000"/>
              </a:spcBef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Flachgipflige Verteilungen</a:t>
            </a:r>
          </a:p>
          <a:p>
            <a:pPr marL="317500" marR="127000" indent="-31750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platykurtisch</a:t>
            </a:r>
          </a:p>
          <a:p>
            <a:pPr marL="317500" marR="127000" indent="-31750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Die Werte verteilen sich weit um den Mittelwert in die „Ränder“ hinaus</a:t>
            </a:r>
          </a:p>
          <a:p>
            <a:pPr marL="317500" marR="127000" indent="-31750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Die Verteilung erscheint „platt“ und „breitschulterig“</a:t>
            </a:r>
          </a:p>
        </p:txBody>
      </p:sp>
      <p:pic>
        <p:nvPicPr>
          <p:cNvPr id="43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346" y="4919557"/>
            <a:ext cx="5174100" cy="3711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9142" y="4984289"/>
            <a:ext cx="4993634" cy="35823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1" name="Standardisierung mit der z-Transformation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Standardisierung mit der z-Transformation</a:t>
            </a:r>
          </a:p>
        </p:txBody>
      </p:sp>
      <p:sp>
        <p:nvSpPr>
          <p:cNvPr id="442" name="Kennt man Mittelwert μ und Standardabweichung sd einer normalverteilten Variablen X, so kann man jeden Punkt auf dieser Verteilung (Kurve) bestimmen; damit kann man dann auch die Flächenanteile bestimmen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Kennt man Mittelwert μ und Standardabweichung sd einer normalverteilten Variablen X, so kann man jeden Punkt auf dieser Verteilung (Kurve) bestimmen; damit kann man dann auch die Flächenanteile bestimmen.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Alle Normalverteilungen sind verwandt in dem Sinne, dass die Flächenanteile unter der Kurve immer dem gleichen Abstand zum Mittelwert (in SD-Einheiten) entsprechen.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Daher reicht es, wenn jemand einmal für eine einzige Normalverteilung alle Flächenabschnitte bestimmt (wem’s Spaß macht). Wir schauen dann diese Werte nach.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 einfachste Normalverteilung ist die mit μ = 0 und 𝜎 = 1; man nennt sie daher Standardnormalverteilung.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Anhand der Standardnormalverteilung können Sie die Wahrscheinlichkeiten jedes Werts jeder Normalverteilung einfach bestimmen; man z-transformiert dazu einen Wert xi der Person i aus einer beliebigen Normalverteilung in einen Wert zxi aus der Standardnormalverteilung. 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Z-Transformiert man eine Verteilung, so resultiert 𝜇 = 0 und 𝜎 = 1.</a:t>
            </a:r>
          </a:p>
          <a:p>
            <a:pPr lvl="1" marL="774700" marR="127000" indent="-190500" defTabSz="1300480">
              <a:spcBef>
                <a:spcPts val="1000"/>
              </a:spcBef>
              <a:buSzPct val="50000"/>
              <a:buChar char="▶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Zieht man von jedem Wert den MW ab, so ist der MW um MW kleiner und damit 0.</a:t>
            </a:r>
          </a:p>
          <a:p>
            <a:pPr lvl="1" marL="774700" marR="127000" indent="-190500" defTabSz="1300480">
              <a:spcBef>
                <a:spcPts val="1000"/>
              </a:spcBef>
              <a:buSzPct val="50000"/>
              <a:buChar char="▶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Teilt man jeden Wert durch SD, so ist die SD um den Faktor SD geringer und damit 1.</a:t>
            </a:r>
          </a:p>
        </p:txBody>
      </p:sp>
      <p:sp>
        <p:nvSpPr>
          <p:cNvPr id="443" name="Gleichung"/>
          <p:cNvSpPr txBox="1"/>
          <p:nvPr/>
        </p:nvSpPr>
        <p:spPr>
          <a:xfrm>
            <a:off x="4725315" y="7548728"/>
            <a:ext cx="2413726" cy="13490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buClrTx/>
              <a:buFontTx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bar>
                    </m:num>
                    <m:den>
                      <m:r>
                        <a:rPr xmlns:a="http://schemas.openxmlformats.org/drawingml/2006/main" sz="45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e>
                          <m: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45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  <a:endParaRPr sz="45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1941" y="5224729"/>
            <a:ext cx="5080002" cy="381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00" y="5224729"/>
            <a:ext cx="5080000" cy="381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Bild" descr="Bil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01941" y="1301229"/>
            <a:ext cx="5080002" cy="381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Bild" descr="Bild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6804" y="1301229"/>
            <a:ext cx="5080003" cy="3810002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0" name="Einige Quantile der Normalverteilung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Einige Quantile der Normalverteilung</a:t>
            </a:r>
          </a:p>
        </p:txBody>
      </p:sp>
      <p:sp>
        <p:nvSpPr>
          <p:cNvPr id="451" name="~84%"/>
          <p:cNvSpPr txBox="1"/>
          <p:nvPr/>
        </p:nvSpPr>
        <p:spPr>
          <a:xfrm>
            <a:off x="9553067" y="3437563"/>
            <a:ext cx="996462" cy="523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~84%</a:t>
            </a:r>
          </a:p>
        </p:txBody>
      </p:sp>
      <p:sp>
        <p:nvSpPr>
          <p:cNvPr id="452" name="50%"/>
          <p:cNvSpPr txBox="1"/>
          <p:nvPr/>
        </p:nvSpPr>
        <p:spPr>
          <a:xfrm>
            <a:off x="1774468" y="3437563"/>
            <a:ext cx="803630" cy="523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50%</a:t>
            </a:r>
          </a:p>
        </p:txBody>
      </p:sp>
      <p:sp>
        <p:nvSpPr>
          <p:cNvPr id="453" name="~95%"/>
          <p:cNvSpPr txBox="1"/>
          <p:nvPr/>
        </p:nvSpPr>
        <p:spPr>
          <a:xfrm>
            <a:off x="2804793" y="7383650"/>
            <a:ext cx="996463" cy="523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~95%</a:t>
            </a:r>
          </a:p>
        </p:txBody>
      </p:sp>
      <p:sp>
        <p:nvSpPr>
          <p:cNvPr id="454" name="~97.5%"/>
          <p:cNvSpPr txBox="1"/>
          <p:nvPr/>
        </p:nvSpPr>
        <p:spPr>
          <a:xfrm>
            <a:off x="9741941" y="7383650"/>
            <a:ext cx="1271843" cy="523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~97.5%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9" name="Die Verteilungsfunktion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Die Verteilungsfunktion</a:t>
            </a:r>
          </a:p>
        </p:txBody>
      </p:sp>
      <p:sp>
        <p:nvSpPr>
          <p:cNvPr id="460" name="Die empirische Verteilungsfunktion Fe(x) gibt an, welcher Anteil der Beobachtungen kleiner oder gleich x sind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 empirische Verteilungsfunktion Fe(x) gibt an, welcher Anteil der Beobachtungen kleiner oder gleich x sind.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Sie sagt aus, wie wahrscheinlich es ist, einen Wert kleiner oder gleich x zu beobachten, liefert also eine Wahrscheinlichkeit als Funktionswert.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 theoretische Verteilungsfunktion F(x) gibt für eine bestimmte Verteilung (wie eine bestimmte Normalverteilung NV) an, wie wahrscheinlich es ist, einen Wert kleiner oder gleich x zu beobachten.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Für die Verteilungfunktion der Normalverteilung wird auch der Buchstabe 𝛷 (Phi) verwendet.</a:t>
            </a:r>
          </a:p>
        </p:txBody>
      </p:sp>
      <p:pic>
        <p:nvPicPr>
          <p:cNvPr id="461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054" y="3409007"/>
            <a:ext cx="6048886" cy="4339419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Verteilungsfunktion einer Normalverteilung  (MW = 0, SD = 1)"/>
          <p:cNvSpPr txBox="1"/>
          <p:nvPr/>
        </p:nvSpPr>
        <p:spPr>
          <a:xfrm>
            <a:off x="1172613" y="2436998"/>
            <a:ext cx="4061764" cy="663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ctr"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Verteilungsfunktion einer Normalverteilung </a:t>
            </a:r>
            <a:br/>
            <a:r>
              <a:t>(MW = 0, SD = 1)</a:t>
            </a:r>
          </a:p>
        </p:txBody>
      </p:sp>
      <p:sp>
        <p:nvSpPr>
          <p:cNvPr id="463" name="Gleichung"/>
          <p:cNvSpPr txBox="1"/>
          <p:nvPr/>
        </p:nvSpPr>
        <p:spPr>
          <a:xfrm>
            <a:off x="6899565" y="6262604"/>
            <a:ext cx="5122507" cy="7211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buClrTx/>
              <a:buFontTx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Anzahl Beobachtungen</m:t>
                      </m:r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</m:oMath>
              </m:oMathPara>
            </a14:m>
            <a:endParaRPr sz="2600">
              <a:solidFill>
                <a:srgbClr val="262626"/>
              </a:solidFill>
            </a:endParaRPr>
          </a:p>
        </p:txBody>
      </p:sp>
      <p:sp>
        <p:nvSpPr>
          <p:cNvPr id="464" name="Gleichung"/>
          <p:cNvSpPr txBox="1"/>
          <p:nvPr/>
        </p:nvSpPr>
        <p:spPr>
          <a:xfrm>
            <a:off x="6863808" y="7640401"/>
            <a:ext cx="2991078" cy="36959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buClrTx/>
              <a:buFontTx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sub>
                  </m:sSub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Φ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μ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1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1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459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9" name="Frauen können schneller einparken als Männer, im Schnitt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>
            <a:lvl1pPr marR="116839" indent="233678" defTabSz="1196441">
              <a:defRPr sz="5700"/>
            </a:lvl1pPr>
          </a:lstStyle>
          <a:p>
            <a:pPr/>
            <a:r>
              <a:t>Cohens d</a:t>
            </a:r>
          </a:p>
        </p:txBody>
      </p:sp>
      <p:sp>
        <p:nvSpPr>
          <p:cNvPr id="470" name="sehr wenig „Überlappung“: starker Effekt"/>
          <p:cNvSpPr txBox="1"/>
          <p:nvPr/>
        </p:nvSpPr>
        <p:spPr>
          <a:xfrm>
            <a:off x="7653015" y="4907898"/>
            <a:ext cx="5275100" cy="434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algn="r"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sehr wenig „Überlappung“: </a:t>
            </a:r>
            <a:r>
              <a:rPr i="1"/>
              <a:t>starker</a:t>
            </a:r>
            <a:r>
              <a:t> Effekt</a:t>
            </a:r>
          </a:p>
        </p:txBody>
      </p:sp>
      <p:sp>
        <p:nvSpPr>
          <p:cNvPr id="471" name="sehr viel „Überlappung“: schwacher Effekt"/>
          <p:cNvSpPr txBox="1"/>
          <p:nvPr/>
        </p:nvSpPr>
        <p:spPr>
          <a:xfrm>
            <a:off x="217947" y="4907898"/>
            <a:ext cx="5275102" cy="434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sehr viel „Überlappung“: </a:t>
            </a:r>
            <a:r>
              <a:rPr i="1"/>
              <a:t>schwacher</a:t>
            </a:r>
            <a:r>
              <a:t> Effekt</a:t>
            </a:r>
          </a:p>
        </p:txBody>
      </p:sp>
      <p:pic>
        <p:nvPicPr>
          <p:cNvPr id="472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1668" y="2341248"/>
            <a:ext cx="3065362" cy="2642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85" y="2341248"/>
            <a:ext cx="3065362" cy="2642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Bild" descr="Bil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79168" y="2318810"/>
            <a:ext cx="3091391" cy="2664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Bild" descr="Bild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84168" y="2318810"/>
            <a:ext cx="3065363" cy="2642555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Verteilung der Einpark-Zeiten: Männer (blau) vs. Frauen (rot)"/>
          <p:cNvSpPr txBox="1"/>
          <p:nvPr/>
        </p:nvSpPr>
        <p:spPr>
          <a:xfrm>
            <a:off x="3072440" y="1933396"/>
            <a:ext cx="5536055" cy="396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Verteilung der Einpark-Zeiten: Männer (blau) vs. Frauen (rot)</a:t>
            </a:r>
          </a:p>
        </p:txBody>
      </p:sp>
      <p:sp>
        <p:nvSpPr>
          <p:cNvPr id="477" name="Anhand der „Überlappung“ der Kurven lässt sich die Stärke des „Einpark-Effekts“ (Unterschied zwischen den Gruppen) veranschaulichen.…"/>
          <p:cNvSpPr txBox="1"/>
          <p:nvPr/>
        </p:nvSpPr>
        <p:spPr>
          <a:xfrm>
            <a:off x="287673" y="5604652"/>
            <a:ext cx="8782444" cy="3384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marL="317500" marR="127000" indent="-31750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Anhand der „Überlappung“ der Kurven lässt sich die Stärke des „Einpark-Effekts“ (Unterschied zwischen den Gruppen) veranschaulichen.</a:t>
            </a:r>
          </a:p>
          <a:p>
            <a:pPr marL="317500" marR="127000" indent="-31750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Die Größe des Unterschieds (der Überlappung) hängt nicht nur von der Differenz der Mittelwerte (X̅1-X̅2) ab, sondern auch von der Streuung der Verteilungen.</a:t>
            </a:r>
          </a:p>
          <a:p>
            <a:pPr marL="317500" marR="127000" indent="-31750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Das Verhältnis der Mittelwertsunterschiede zu mittlerer Streuung nennt man Cohens d.</a:t>
            </a:r>
          </a:p>
          <a:p>
            <a:pPr marL="317500" marR="127000" indent="-31750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Cohens d ist ein Maß der Effektstärke, das die Differenz der Mittelwerte zweier Gruppen in Bezug zur Streuung setzt.</a:t>
            </a:r>
          </a:p>
          <a:p>
            <a:pPr marL="317500" marR="127000" indent="-31750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Grobe Faustregel:  kleiner / mittlerer / großer Unterschied: d = 0.2 / 0.5 / 0.8.</a:t>
            </a:r>
          </a:p>
        </p:txBody>
      </p:sp>
      <p:sp>
        <p:nvSpPr>
          <p:cNvPr id="478" name="Gleichung"/>
          <p:cNvSpPr txBox="1"/>
          <p:nvPr/>
        </p:nvSpPr>
        <p:spPr>
          <a:xfrm>
            <a:off x="10064258" y="6595654"/>
            <a:ext cx="2018480" cy="9549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buClrTx/>
              <a:buFontTx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32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bar>
                        <m:barPr>
                          <m:ctrlPr>
                            <a:rPr xmlns:a="http://schemas.openxmlformats.org/drawingml/2006/main" sz="32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sSub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xmlns:a="http://schemas.openxmlformats.org/drawingml/2006/main" sz="320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xmlns:a="http://schemas.openxmlformats.org/drawingml/2006/main" sz="32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32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sSub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xmlns:a="http://schemas.openxmlformats.org/drawingml/2006/main" sz="320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</m:num>
                    <m:den>
                      <m:r>
                        <a:rPr xmlns:a="http://schemas.openxmlformats.org/drawingml/2006/main" sz="32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32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den>
                  </m:f>
                </m:oMath>
              </m:oMathPara>
            </a14:m>
            <a:endParaRPr sz="32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3" name="Common Language Effect Size (CLES)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Common Language Effect Size (CLES)</a:t>
            </a:r>
          </a:p>
        </p:txBody>
      </p:sp>
      <p:sp>
        <p:nvSpPr>
          <p:cNvPr id="484" name="Maße der Effektstärke wie Cohens d sind nützlich, um Verteilungen zu vergleichen, die sich sowohl in Lage als auch in Streuung unterscheiden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Maße der Effektstärke wie Cohens d sind nützlich, um Verteilungen zu vergleichen, die sich sowohl in Lage als auch in Streuung unterscheiden.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Allerdings sind Aussagen von Cohens d wie „der Effekt beträgt eine halbe SD“ wenig anschaulich, zumindest für ungeübte Personen.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Das Common Language Effect Size (McGraw &amp; Wong, 1992) bietet eine leichter verständlichere Alternative für die Quantifizierung eines Mittelwerteffekts zwischen zwei Gruppen. 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CLES liefert eine Wahrscheinlichkeit, 0&lt;P&lt;1, zurück.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CELS ist definiert als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die Wahrscheinlichkeit P, dass ein zufällig gewähltes Objekt aus Verteilung 1 einen größeren Wert (in X) aufweist als ein zufällig gewähltes Objekt aus Verteilung 2.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Für normalverteilte Werte kann CLES wie folgt berechnet werden:</a:t>
            </a:r>
          </a:p>
        </p:txBody>
      </p:sp>
      <p:sp>
        <p:nvSpPr>
          <p:cNvPr id="485" name="Gleichung"/>
          <p:cNvSpPr txBox="1"/>
          <p:nvPr/>
        </p:nvSpPr>
        <p:spPr>
          <a:xfrm>
            <a:off x="2390870" y="6826445"/>
            <a:ext cx="7327536" cy="189763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buClrTx/>
              <a:buFontTx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m>
                    <m:mPr>
                      <m:ctrlPr>
                        <a:rPr xmlns:a="http://schemas.openxmlformats.org/drawingml/2006/main" sz="3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m:rPr>
                            <m:nor/>
                          </m:rP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CLES</m:t>
                        </m:r>
                      </m:e>
                      <m:e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mr>
                    <m:mr>
                      <m:e/>
                      <m:e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mr>
                    <m:mr>
                      <m:e/>
                      <m:e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xmlns:a="http://schemas.openxmlformats.org/drawingml/2006/main" sz="31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degHide m:val="on"/>
                          </m:radPr>
                          <m:deg>
                            <m:argPr>
                              <m:scrLvl m:val="0"/>
                            </m:argPr>
                          </m:deg>
                          <m:e>
                            <m:argPr>
                              <m:scrLvl m:val="0"/>
                            </m:argPr>
                            <m:sSubSup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10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10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10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xmlns:a="http://schemas.openxmlformats.org/drawingml/2006/main" sz="31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10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10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100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31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mr>
                  </m:m>
                </m:oMath>
              </m:oMathPara>
            </a14:m>
            <a:endParaRPr sz="31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liffs delt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Cliffs delta</a:t>
            </a:r>
          </a:p>
        </p:txBody>
      </p:sp>
      <p:sp>
        <p:nvSpPr>
          <p:cNvPr id="490" name="Textebene 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Cliffs delta ist ein weiteres dimensionsloses Maß der Effektstärke zum Vergleich der Lage zweier Verteilungen.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Im Gegensatz zum CLES und (in geringerem Maße) Cohens d nimmt es keine bestimmte Verteilung (insbesondere keine Normalverteilung) an. Damit ist es nützlich gerade bei Verteilungen, deren Form unklar oder nicht normal ist.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Es kann schon bei ordinalem Skalenniveau verwendet werden und ist daher robust (gegenüber Extremwerten).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Es ist definiert wie folgt: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Liste alle Pärchen von Objekten aus den beiden Stichproben auf (bilde das </a:t>
            </a:r>
            <a:r>
              <a:rPr>
                <a:hlinkClick r:id="rId3" invalidUrl="" action="" tgtFrame="" tooltip="" history="1" highlightClick="0" endSnd="0"/>
              </a:rPr>
              <a:t>kartesische Produkt</a:t>
            </a:r>
            <a:r>
              <a:t> beider Mengen).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Prüfe für jedes Pärchen, ob der Wert des Objekts aus Stichprobe 1 größer als der des zugehörigen Objektwerts von Stichprobe 2 (Funktion sign).</a:t>
            </a:r>
          </a:p>
          <a:p>
            <a:pPr lvl="1" marL="581526" marR="127000" indent="-200526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Zähle den Anteil, für den obige Prüfung erfüllt ist. Das ist Cliffs delta.</a:t>
            </a:r>
          </a:p>
        </p:txBody>
      </p:sp>
      <p:sp>
        <p:nvSpPr>
          <p:cNvPr id="491" name="Gleichung"/>
          <p:cNvSpPr txBox="1"/>
          <p:nvPr/>
        </p:nvSpPr>
        <p:spPr>
          <a:xfrm>
            <a:off x="3730074" y="7137640"/>
            <a:ext cx="4720975" cy="9493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buClrTx/>
              <a:buFontTx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26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Cliffs d</m:t>
                  </m:r>
                  <m:r>
                    <a:rPr xmlns:a="http://schemas.openxmlformats.org/drawingml/2006/main" sz="26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e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den>
                  </m:f>
                </m:oMath>
              </m:oMathPara>
            </a14:m>
            <a:endParaRPr sz="26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6" name="Abschluss"/>
          <p:cNvSpPr txBox="1"/>
          <p:nvPr>
            <p:ph type="title"/>
          </p:nvPr>
        </p:nvSpPr>
        <p:spPr>
          <a:xfrm>
            <a:off x="650238" y="4758266"/>
            <a:ext cx="11704323" cy="2406793"/>
          </a:xfrm>
          <a:prstGeom prst="rect">
            <a:avLst/>
          </a:prstGeom>
        </p:spPr>
        <p:txBody>
          <a:bodyPr/>
          <a:lstStyle/>
          <a:p>
            <a:pPr/>
            <a:r>
              <a:t>Abschluss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Foliennummer"/>
          <p:cNvSpPr txBox="1"/>
          <p:nvPr>
            <p:ph type="sldNum" sz="quarter" idx="4294967295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9" name="Hinweise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Hinweise</a:t>
            </a:r>
          </a:p>
        </p:txBody>
      </p:sp>
      <p:sp>
        <p:nvSpPr>
          <p:cNvPr id="500" name="Dieses Dokument steht unter der Lizenz CC-BY 3.0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Dieses Dokument steht unter der Lizenz CC-BY 3.0.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Autor: Sebastian Sauer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Für externe Links kann keine Haftung übernommen werden.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Dieses Dokument entstand mit reichlicher Unterstützung vieler Kolleginnen und Kollegen aus der FOM. Vielen Dank!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Dieses Dokument baut in Teilen auf auf dem Skript zu quantitative Methoden des ifes-Instituts der FOM-Hochschule.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oliennummer"/>
          <p:cNvSpPr txBox="1"/>
          <p:nvPr>
            <p:ph type="sldNum" sz="quarter" idx="4294967295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1" name="Die deskriptive Statistik fasst Datenmassen zusammen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>
            <a:lvl1pPr marR="120650" indent="241300" defTabSz="1235455">
              <a:defRPr sz="5800"/>
            </a:lvl1pPr>
          </a:lstStyle>
          <a:p>
            <a:pPr/>
            <a:r>
              <a:t>Die deskriptive Statistik fasst Datenmassen zusammen</a:t>
            </a:r>
          </a:p>
        </p:txBody>
      </p:sp>
      <p:sp>
        <p:nvSpPr>
          <p:cNvPr id="242" name="Vorbereitungszeit für die Klausur im Schnitt"/>
          <p:cNvSpPr txBox="1"/>
          <p:nvPr/>
        </p:nvSpPr>
        <p:spPr>
          <a:xfrm>
            <a:off x="562538" y="2433229"/>
            <a:ext cx="7027972" cy="48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spAutoFit/>
          </a:bodyPr>
          <a:lstStyle/>
          <a:p>
            <a:pPr algn="ctr">
              <a:defRPr sz="24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Vorbereitungszeit für die Klausur 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im Schnitt</a:t>
            </a:r>
          </a:p>
        </p:txBody>
      </p:sp>
      <p:graphicFrame>
        <p:nvGraphicFramePr>
          <p:cNvPr id="243" name="Tabelle"/>
          <p:cNvGraphicFramePr/>
          <p:nvPr/>
        </p:nvGraphicFramePr>
        <p:xfrm>
          <a:off x="1340825" y="6675173"/>
          <a:ext cx="1058898" cy="24700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58897"/>
              </a:tblGrid>
              <a:tr h="411680"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 Neue"/>
                        </a:rPr>
                        <a:t>Vorb.zeit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411680">
                <a:tc>
                  <a:txBody>
                    <a:bodyPr/>
                    <a:lstStyle/>
                    <a:p>
                      <a:pPr>
                        <a:buClrTx/>
                        <a:buFontTx/>
                        <a:defRPr sz="1800"/>
                      </a:pPr>
                      <a:r>
                        <a:rPr sz="1600">
                          <a:sym typeface="Helvetica Neue"/>
                        </a:rPr>
                        <a:t>16.99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11680">
                <a:tc>
                  <a:txBody>
                    <a:bodyPr/>
                    <a:lstStyle/>
                    <a:p>
                      <a:pPr>
                        <a:buClrTx/>
                        <a:buFontTx/>
                        <a:defRPr sz="1800"/>
                      </a:pPr>
                      <a:r>
                        <a:rPr sz="1600">
                          <a:sym typeface="Helvetica Neue"/>
                        </a:rPr>
                        <a:t>10.34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11680">
                <a:tc>
                  <a:txBody>
                    <a:bodyPr/>
                    <a:lstStyle/>
                    <a:p>
                      <a:pPr>
                        <a:buClrTx/>
                        <a:buFontTx/>
                        <a:defRPr sz="1800"/>
                      </a:pPr>
                      <a:r>
                        <a:rPr sz="1600">
                          <a:sym typeface="Helvetica Neue"/>
                        </a:rPr>
                        <a:t>21.01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11680">
                <a:tc>
                  <a:txBody>
                    <a:bodyPr/>
                    <a:lstStyle/>
                    <a:p>
                      <a:pPr>
                        <a:buClrTx/>
                        <a:buFontTx/>
                        <a:defRPr sz="1800"/>
                      </a:pPr>
                      <a:r>
                        <a:rPr sz="1600">
                          <a:sym typeface="Helvetica Neue"/>
                        </a:rPr>
                        <a:t>23.68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  <a:tr h="411680"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sz="1800"/>
                      </a:pPr>
                      <a:r>
                        <a:rPr sz="1600">
                          <a:sym typeface="Helvetica Neue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4" name="Rechteck"/>
          <p:cNvSpPr/>
          <p:nvPr/>
        </p:nvSpPr>
        <p:spPr>
          <a:xfrm>
            <a:off x="565644" y="3021440"/>
            <a:ext cx="7024866" cy="3147665"/>
          </a:xfrm>
          <a:prstGeom prst="rect">
            <a:avLst/>
          </a:prstGeom>
          <a:ln w="38100">
            <a:solidFill>
              <a:schemeClr val="accent1">
                <a:lumOff val="-9725"/>
              </a:schemeClr>
            </a:solidFill>
            <a:bevel/>
          </a:ln>
        </p:spPr>
        <p:txBody>
          <a:bodyPr lIns="65022" tIns="65022" rIns="65022" bIns="65022"/>
          <a:lstStyle/>
          <a:p>
            <a:pPr>
              <a:spcBef>
                <a:spcPts val="1200"/>
              </a:spcBef>
              <a:defRPr b="1" sz="2800">
                <a:solidFill>
                  <a:srgbClr val="00998A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5" name="Linie"/>
          <p:cNvSpPr/>
          <p:nvPr/>
        </p:nvSpPr>
        <p:spPr>
          <a:xfrm>
            <a:off x="3308568" y="7694855"/>
            <a:ext cx="2465527" cy="2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6" name="Zusammenfassen"/>
          <p:cNvSpPr txBox="1"/>
          <p:nvPr/>
        </p:nvSpPr>
        <p:spPr>
          <a:xfrm>
            <a:off x="3157783" y="6975871"/>
            <a:ext cx="2469625" cy="511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spcBef>
                <a:spcPts val="800"/>
              </a:spcBef>
              <a:defRPr sz="26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Zusammenfassen</a:t>
            </a:r>
          </a:p>
        </p:txBody>
      </p:sp>
      <p:graphicFrame>
        <p:nvGraphicFramePr>
          <p:cNvPr id="247" name="Tabelle"/>
          <p:cNvGraphicFramePr/>
          <p:nvPr/>
        </p:nvGraphicFramePr>
        <p:xfrm>
          <a:off x="6562325" y="7021107"/>
          <a:ext cx="581390" cy="86739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1389"/>
              </a:tblGrid>
              <a:tr h="433696"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 Neue"/>
                        </a:rPr>
                        <a:t>MW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  <a:solidFill>
                      <a:srgbClr val="39998A"/>
                    </a:solidFill>
                  </a:tcPr>
                </a:tc>
              </a:tr>
              <a:tr h="433696">
                <a:tc>
                  <a:txBody>
                    <a:bodyPr/>
                    <a:lstStyle/>
                    <a:p>
                      <a:pPr>
                        <a:buClrTx/>
                        <a:buFontTx/>
                        <a:defRPr sz="1800"/>
                      </a:pPr>
                      <a:r>
                        <a:rPr sz="1600">
                          <a:sym typeface="Helvetica Neue"/>
                        </a:rPr>
                        <a:t>19.80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53585F"/>
                      </a:solidFill>
                      <a:miter lim="400000"/>
                    </a:lnL>
                    <a:lnR w="3175">
                      <a:solidFill>
                        <a:srgbClr val="53585F"/>
                      </a:solidFill>
                      <a:miter lim="400000"/>
                    </a:lnR>
                    <a:lnT w="3175">
                      <a:solidFill>
                        <a:srgbClr val="53585F"/>
                      </a:solidFill>
                      <a:miter lim="400000"/>
                    </a:lnT>
                    <a:lnB w="3175">
                      <a:solidFill>
                        <a:srgbClr val="53585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8" name="Aus Spalte wird Zahl"/>
          <p:cNvSpPr txBox="1"/>
          <p:nvPr/>
        </p:nvSpPr>
        <p:spPr>
          <a:xfrm>
            <a:off x="3424006" y="7890089"/>
            <a:ext cx="1781146" cy="371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spcBef>
                <a:spcPts val="800"/>
              </a:spcBef>
              <a:defRPr sz="16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Aus Spalte wird Zahl</a:t>
            </a:r>
          </a:p>
        </p:txBody>
      </p:sp>
      <p:pic>
        <p:nvPicPr>
          <p:cNvPr id="249" name="image131.png" descr="image1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5054" y="3693119"/>
            <a:ext cx="3676708" cy="2367496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19.8"/>
          <p:cNvSpPr txBox="1"/>
          <p:nvPr/>
        </p:nvSpPr>
        <p:spPr>
          <a:xfrm>
            <a:off x="860947" y="2957483"/>
            <a:ext cx="7024866" cy="152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ctr">
              <a:spcBef>
                <a:spcPts val="1200"/>
              </a:spcBef>
              <a:defRPr b="1" sz="9200">
                <a:solidFill>
                  <a:schemeClr val="accent1">
                    <a:lumOff val="-9725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19.8</a:t>
            </a:r>
          </a:p>
        </p:txBody>
      </p:sp>
      <p:grpSp>
        <p:nvGrpSpPr>
          <p:cNvPr id="255" name="Gruppieren"/>
          <p:cNvGrpSpPr/>
          <p:nvPr/>
        </p:nvGrpSpPr>
        <p:grpSpPr>
          <a:xfrm>
            <a:off x="8607349" y="3752526"/>
            <a:ext cx="3928630" cy="4533079"/>
            <a:chOff x="0" y="0"/>
            <a:chExt cx="3928628" cy="4533078"/>
          </a:xfrm>
        </p:grpSpPr>
        <p:sp>
          <p:nvSpPr>
            <p:cNvPr id="251" name="Prof. Dr. I. Ch. Weiß-Ois"/>
            <p:cNvSpPr txBox="1"/>
            <p:nvPr/>
          </p:nvSpPr>
          <p:spPr>
            <a:xfrm>
              <a:off x="847997" y="4136332"/>
              <a:ext cx="2257185" cy="396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>
                <a:defRPr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lvl1pPr>
            </a:lstStyle>
            <a:p>
              <a:pPr/>
              <a:r>
                <a:t>Prof. Dr. I. Ch. Weiß-Ois</a:t>
              </a:r>
            </a:p>
          </p:txBody>
        </p:sp>
        <p:grpSp>
          <p:nvGrpSpPr>
            <p:cNvPr id="254" name="Gruppieren"/>
            <p:cNvGrpSpPr/>
            <p:nvPr/>
          </p:nvGrpSpPr>
          <p:grpSpPr>
            <a:xfrm>
              <a:off x="-1" y="0"/>
              <a:ext cx="3928630" cy="3928627"/>
              <a:chOff x="0" y="0"/>
              <a:chExt cx="3928628" cy="3928626"/>
            </a:xfrm>
          </p:grpSpPr>
          <p:pic>
            <p:nvPicPr>
              <p:cNvPr id="252" name="Bild" descr="Bild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3928630" cy="392862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3" name="Quelle"/>
              <p:cNvSpPr txBox="1"/>
              <p:nvPr/>
            </p:nvSpPr>
            <p:spPr>
              <a:xfrm>
                <a:off x="3009135" y="3463671"/>
                <a:ext cx="709336" cy="3967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2" tIns="65022" rIns="65022" bIns="65022" numCol="1" anchor="t">
                <a:spAutoFit/>
              </a:bodyPr>
              <a:lstStyle>
                <a:lvl1pPr>
                  <a:defRPr u="sng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Roboto Condensed Regular"/>
                    <a:ea typeface="Roboto Condensed Regular"/>
                    <a:cs typeface="Roboto Condensed Regular"/>
                    <a:sym typeface="Roboto Condensed Regular"/>
                    <a:hlinkClick r:id="rId4" invalidUrl="" action="" tgtFrame="" tooltip="" history="1" highlightClick="0" endSnd="0"/>
                  </a:defRPr>
                </a:lvl1pPr>
              </a:lstStyle>
              <a:p>
                <a:pPr>
                  <a:defRPr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</a:defRPr>
                </a:pPr>
                <a:r>
                  <a:rPr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hlinkClick r:id="rId4" invalidUrl="" action="" tgtFrame="" tooltip="" history="1" highlightClick="0" endSnd="0"/>
                  </a:rPr>
                  <a:t>Quelle</a:t>
                </a:r>
              </a:p>
            </p:txBody>
          </p:sp>
        </p:grpSp>
      </p:grpSp>
      <p:sp>
        <p:nvSpPr>
          <p:cNvPr id="256" name="Form"/>
          <p:cNvSpPr/>
          <p:nvPr/>
        </p:nvSpPr>
        <p:spPr>
          <a:xfrm>
            <a:off x="9387983" y="1924372"/>
            <a:ext cx="2958559" cy="1893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9" y="0"/>
                </a:moveTo>
                <a:cubicBezTo>
                  <a:pt x="259" y="0"/>
                  <a:pt x="0" y="408"/>
                  <a:pt x="0" y="912"/>
                </a:cubicBezTo>
                <a:lnTo>
                  <a:pt x="0" y="17335"/>
                </a:lnTo>
                <a:cubicBezTo>
                  <a:pt x="0" y="17839"/>
                  <a:pt x="259" y="18247"/>
                  <a:pt x="579" y="18247"/>
                </a:cubicBezTo>
                <a:lnTo>
                  <a:pt x="14702" y="18247"/>
                </a:lnTo>
                <a:lnTo>
                  <a:pt x="15861" y="21600"/>
                </a:lnTo>
                <a:lnTo>
                  <a:pt x="17019" y="18247"/>
                </a:lnTo>
                <a:lnTo>
                  <a:pt x="21021" y="18247"/>
                </a:lnTo>
                <a:cubicBezTo>
                  <a:pt x="21341" y="18247"/>
                  <a:pt x="21600" y="17839"/>
                  <a:pt x="21600" y="17335"/>
                </a:cubicBezTo>
                <a:lnTo>
                  <a:pt x="21600" y="912"/>
                </a:lnTo>
                <a:cubicBezTo>
                  <a:pt x="21600" y="408"/>
                  <a:pt x="21341" y="0"/>
                  <a:pt x="21021" y="0"/>
                </a:cubicBezTo>
                <a:lnTo>
                  <a:pt x="579" y="0"/>
                </a:lnTo>
                <a:close/>
              </a:path>
            </a:pathLst>
          </a:custGeom>
          <a:ln w="12700">
            <a:solidFill>
              <a:srgbClr val="0066A2"/>
            </a:solidFill>
            <a:miter lim="400000"/>
          </a:ln>
        </p:spPr>
        <p:txBody>
          <a:bodyPr lIns="65022" tIns="65022" rIns="65022" bIns="65022" anchor="ctr"/>
          <a:lstStyle/>
          <a:p>
            <a:pPr algn="ctr"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</a:p>
        </p:txBody>
      </p:sp>
      <p:sp>
        <p:nvSpPr>
          <p:cNvPr id="257" name="Ah! 20 Stunden lernen die Studis im Schnitt! Viel zu wenig natürlich!"/>
          <p:cNvSpPr txBox="1"/>
          <p:nvPr/>
        </p:nvSpPr>
        <p:spPr>
          <a:xfrm>
            <a:off x="9394333" y="2096681"/>
            <a:ext cx="2945859" cy="115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spAutoFit/>
          </a:bodyPr>
          <a:lstStyle>
            <a:lvl1pPr algn="ctr">
              <a:defRPr sz="23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Ah! 20 Stunden lernen die Studis im Schnitt! Viel zu wenig natürlich!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oliennummer"/>
          <p:cNvSpPr txBox="1"/>
          <p:nvPr>
            <p:ph type="sldNum" sz="quarter" idx="4294967295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0" name="Lagemaße"/>
          <p:cNvSpPr txBox="1"/>
          <p:nvPr>
            <p:ph type="title"/>
          </p:nvPr>
        </p:nvSpPr>
        <p:spPr>
          <a:xfrm>
            <a:off x="650238" y="4758266"/>
            <a:ext cx="11704323" cy="2406793"/>
          </a:xfrm>
          <a:prstGeom prst="rect">
            <a:avLst/>
          </a:prstGeom>
        </p:spPr>
        <p:txBody>
          <a:bodyPr/>
          <a:lstStyle/>
          <a:p>
            <a:pPr/>
            <a:r>
              <a:t>Lagemaße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hteck"/>
          <p:cNvSpPr/>
          <p:nvPr/>
        </p:nvSpPr>
        <p:spPr>
          <a:xfrm>
            <a:off x="9216331" y="3213568"/>
            <a:ext cx="512002" cy="256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998A"/>
            </a:solidFill>
            <a:prstDash val="sysDot"/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3" name="5"/>
          <p:cNvSpPr txBox="1"/>
          <p:nvPr/>
        </p:nvSpPr>
        <p:spPr>
          <a:xfrm>
            <a:off x="9216331" y="4244394"/>
            <a:ext cx="512002" cy="498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spAutoFit/>
          </a:bodyPr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4" name="Rechteck"/>
          <p:cNvSpPr/>
          <p:nvPr/>
        </p:nvSpPr>
        <p:spPr>
          <a:xfrm>
            <a:off x="10278367" y="3226268"/>
            <a:ext cx="512002" cy="256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998A"/>
            </a:solidFill>
            <a:prstDash val="sysDot"/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5" name="5"/>
          <p:cNvSpPr txBox="1"/>
          <p:nvPr/>
        </p:nvSpPr>
        <p:spPr>
          <a:xfrm>
            <a:off x="10278367" y="4257092"/>
            <a:ext cx="512002" cy="498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spAutoFit/>
          </a:bodyPr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6" name="Foliennummer"/>
          <p:cNvSpPr txBox="1"/>
          <p:nvPr>
            <p:ph type="sldNum" sz="quarter" idx="4294967295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7" name="Ein Lagemaß sucht einen „typischen“ Vertreter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Ein Lagemaß sucht einen „typischen“ Vertreter</a:t>
            </a:r>
          </a:p>
        </p:txBody>
      </p:sp>
      <p:sp>
        <p:nvSpPr>
          <p:cNvPr id="268" name="Ein Lagemaß gibt die Lage des typischen Werts in einer Reihe von Werte (Verteilung) an.  Entsprechend spricht man auch von der „zentralen Tendenz“ einer Verteilung.…"/>
          <p:cNvSpPr txBox="1"/>
          <p:nvPr/>
        </p:nvSpPr>
        <p:spPr>
          <a:xfrm>
            <a:off x="299367" y="5795998"/>
            <a:ext cx="12406066" cy="2924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marL="685800" indent="-1028700" algn="ctr">
              <a:spcBef>
                <a:spcPts val="1200"/>
              </a:spcBef>
              <a:defRPr sz="2400">
                <a:solidFill>
                  <a:srgbClr val="292929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  <a:p>
            <a:pPr marL="685800" indent="-1028700" algn="ctr">
              <a:spcBef>
                <a:spcPts val="1200"/>
              </a:spcBef>
              <a:defRPr sz="2400">
                <a:solidFill>
                  <a:srgbClr val="292929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Ein Lagemaß gibt die Lage des typischen Werts in einer Reihe von Werte (Verteilung) an. </a:t>
            </a:r>
            <a:br/>
            <a:r>
              <a:t>Entsprechend spricht man auch von der „zentralen Tendenz“ einer Verteilung.</a:t>
            </a:r>
            <a:endParaRPr>
              <a:solidFill>
                <a:srgbClr val="00998A"/>
              </a:solidFill>
              <a:latin typeface="Roboto Condensed Bold"/>
              <a:ea typeface="Roboto Condensed Bold"/>
              <a:cs typeface="Roboto Condensed Bold"/>
              <a:sym typeface="Roboto Condensed Bold"/>
            </a:endParaRPr>
          </a:p>
          <a:p>
            <a:pPr marL="685800" indent="-1028700" algn="ctr">
              <a:spcBef>
                <a:spcPts val="1200"/>
              </a:spcBef>
              <a:defRPr sz="2400">
                <a:solidFill>
                  <a:srgbClr val="292929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Wenn ich alle Werte der Verteilung durch einen Wert ersetzen sollte, so dass jeder Wert dadurch „gut“ repräsentiert ist, welchen Wert würde ich wählen? </a:t>
            </a:r>
            <a:br/>
            <a:r>
              <a:t>Diesen Wert bezeichnet man als Lagemaß. </a:t>
            </a:r>
            <a:br/>
            <a:r>
              <a:t>Es gibt verschiedene Antworten auf diese Frage.</a:t>
            </a:r>
          </a:p>
        </p:txBody>
      </p:sp>
      <p:sp>
        <p:nvSpPr>
          <p:cNvPr id="269" name="Rechteck"/>
          <p:cNvSpPr/>
          <p:nvPr/>
        </p:nvSpPr>
        <p:spPr>
          <a:xfrm>
            <a:off x="2034773" y="4152901"/>
            <a:ext cx="512002" cy="1536002"/>
          </a:xfrm>
          <a:prstGeom prst="rect">
            <a:avLst/>
          </a:prstGeom>
          <a:solidFill>
            <a:srgbClr val="FFFFFF"/>
          </a:solidFill>
          <a:ln w="25400">
            <a:solidFill>
              <a:srgbClr val="0066A2"/>
            </a:solidFill>
            <a:bevel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0" name="3"/>
          <p:cNvSpPr txBox="1"/>
          <p:nvPr/>
        </p:nvSpPr>
        <p:spPr>
          <a:xfrm>
            <a:off x="2034773" y="4671726"/>
            <a:ext cx="512002" cy="498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spAutoFit/>
          </a:bodyPr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1" name="Rechteck"/>
          <p:cNvSpPr/>
          <p:nvPr/>
        </p:nvSpPr>
        <p:spPr>
          <a:xfrm>
            <a:off x="3072231" y="3640901"/>
            <a:ext cx="512002" cy="2048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66A2"/>
            </a:solidFill>
            <a:bevel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2" name="4"/>
          <p:cNvSpPr txBox="1"/>
          <p:nvPr/>
        </p:nvSpPr>
        <p:spPr>
          <a:xfrm>
            <a:off x="3072231" y="4415726"/>
            <a:ext cx="512002" cy="498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spAutoFit/>
          </a:bodyPr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3" name="Rechteck"/>
          <p:cNvSpPr/>
          <p:nvPr/>
        </p:nvSpPr>
        <p:spPr>
          <a:xfrm>
            <a:off x="4109689" y="1592900"/>
            <a:ext cx="512002" cy="4096003"/>
          </a:xfrm>
          <a:prstGeom prst="rect">
            <a:avLst/>
          </a:prstGeom>
          <a:solidFill>
            <a:srgbClr val="FFFFFF"/>
          </a:solidFill>
          <a:ln w="25400">
            <a:solidFill>
              <a:srgbClr val="0066A2"/>
            </a:solidFill>
            <a:bevel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4" name="8"/>
          <p:cNvSpPr txBox="1"/>
          <p:nvPr/>
        </p:nvSpPr>
        <p:spPr>
          <a:xfrm>
            <a:off x="4109689" y="3391727"/>
            <a:ext cx="512002" cy="498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spAutoFit/>
          </a:bodyPr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75" name="Rechteck"/>
          <p:cNvSpPr/>
          <p:nvPr/>
        </p:nvSpPr>
        <p:spPr>
          <a:xfrm>
            <a:off x="8154292" y="3213568"/>
            <a:ext cx="512002" cy="256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66A2"/>
            </a:solidFill>
            <a:bevel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6" name="5"/>
          <p:cNvSpPr txBox="1"/>
          <p:nvPr/>
        </p:nvSpPr>
        <p:spPr>
          <a:xfrm>
            <a:off x="8154292" y="4244394"/>
            <a:ext cx="512002" cy="498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spAutoFit/>
          </a:bodyPr>
          <a:lstStyle>
            <a:lvl1pPr algn="ctr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7" name="Linie"/>
          <p:cNvSpPr/>
          <p:nvPr/>
        </p:nvSpPr>
        <p:spPr>
          <a:xfrm>
            <a:off x="5753515" y="4848643"/>
            <a:ext cx="1433761" cy="2"/>
          </a:xfrm>
          <a:prstGeom prst="line">
            <a:avLst/>
          </a:prstGeom>
          <a:ln w="25400">
            <a:solidFill>
              <a:srgbClr val="262626"/>
            </a:solidFill>
            <a:bevel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Textblase"/>
          <p:cNvSpPr/>
          <p:nvPr/>
        </p:nvSpPr>
        <p:spPr>
          <a:xfrm>
            <a:off x="8442986" y="2514600"/>
            <a:ext cx="3109517" cy="1462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40" y="0"/>
                </a:moveTo>
                <a:cubicBezTo>
                  <a:pt x="3597" y="0"/>
                  <a:pt x="3399" y="420"/>
                  <a:pt x="3399" y="938"/>
                </a:cubicBezTo>
                <a:lnTo>
                  <a:pt x="3399" y="15961"/>
                </a:lnTo>
                <a:lnTo>
                  <a:pt x="0" y="21600"/>
                </a:lnTo>
                <a:lnTo>
                  <a:pt x="6421" y="18757"/>
                </a:lnTo>
                <a:lnTo>
                  <a:pt x="21159" y="18757"/>
                </a:lnTo>
                <a:cubicBezTo>
                  <a:pt x="21403" y="18757"/>
                  <a:pt x="21600" y="18337"/>
                  <a:pt x="21600" y="17819"/>
                </a:cubicBezTo>
                <a:lnTo>
                  <a:pt x="21600" y="938"/>
                </a:lnTo>
                <a:cubicBezTo>
                  <a:pt x="21600" y="420"/>
                  <a:pt x="21403" y="0"/>
                  <a:pt x="21159" y="0"/>
                </a:cubicBezTo>
                <a:lnTo>
                  <a:pt x="384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  <a:bevel/>
          </a:ln>
        </p:spPr>
        <p:txBody>
          <a:bodyPr lIns="65022" tIns="65022" rIns="65022" bIns="65022" anchor="ctr"/>
          <a:lstStyle/>
          <a:p>
            <a:pPr>
              <a:defRPr sz="3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9" name="Ich (Fünf) bin der typische Vertreter der Werte links!"/>
          <p:cNvSpPr txBox="1"/>
          <p:nvPr/>
        </p:nvSpPr>
        <p:spPr>
          <a:xfrm>
            <a:off x="8956102" y="2629018"/>
            <a:ext cx="2648536" cy="1044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algn="ctr">
              <a:spcBef>
                <a:spcPts val="800"/>
              </a:spcBef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Ich (Fünf) bin der 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typische</a:t>
            </a:r>
            <a:r>
              <a:t> Vertreter der Werte links!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Foliennummer"/>
          <p:cNvSpPr txBox="1"/>
          <p:nvPr>
            <p:ph type="sldNum" sz="quarter" idx="4294967295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2" name="Das arithmetische Mittel ist ein Beispiel für ein Lagemaß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>
            <a:lvl1pPr marR="118110" indent="236220" defTabSz="1209446">
              <a:defRPr sz="5700"/>
            </a:lvl1pPr>
          </a:lstStyle>
          <a:p>
            <a:pPr/>
            <a:r>
              <a:t>Das arithmetische Mittel ist ein Beispiel für ein Lagemaß</a:t>
            </a:r>
          </a:p>
        </p:txBody>
      </p:sp>
      <p:sp>
        <p:nvSpPr>
          <p:cNvPr id="283" name="Synonym: Mittelwert, M, MW, aM, Durchschnitt, Mittel, X̄ oder ∅(X)…"/>
          <p:cNvSpPr txBox="1"/>
          <p:nvPr/>
        </p:nvSpPr>
        <p:spPr>
          <a:xfrm>
            <a:off x="477673" y="1891335"/>
            <a:ext cx="12215849" cy="1825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Synonym: Mittelwert, M, MW, aM, Durchschnitt, Mittel, X̄ oder ∅(X)</a:t>
            </a:r>
          </a:p>
          <a:p>
            <a:pPr>
              <a:spcBef>
                <a:spcPts val="600"/>
              </a:spcBef>
              <a:defRPr sz="24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  <a:p>
            <a:pPr>
              <a:spcBef>
                <a:spcPts val="600"/>
              </a:spcBef>
              <a:defRPr sz="24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Wenn wir von </a:t>
            </a:r>
            <a:r>
              <a:rPr>
                <a:solidFill>
                  <a:srgbClr val="0066A2"/>
                </a:solidFill>
              </a:rPr>
              <a:t>Durchschnitt</a:t>
            </a:r>
            <a:r>
              <a:t> sprechen, meinen wir i.d.R. das arithmetische Mittel</a:t>
            </a:r>
            <a:endParaRPr sz="2200"/>
          </a:p>
          <a:p>
            <a:pPr>
              <a:spcBef>
                <a:spcPts val="600"/>
              </a:spcBef>
              <a:defRPr sz="24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Der Mittelwert berechnet sich als Summe aller Einzelwerte geteilt durch deren Anzahl </a:t>
            </a:r>
            <a:r>
              <a:rPr i="1"/>
              <a:t>n</a:t>
            </a:r>
            <a:r>
              <a:t>:</a:t>
            </a:r>
          </a:p>
        </p:txBody>
      </p:sp>
      <p:sp>
        <p:nvSpPr>
          <p:cNvPr id="284" name="Gleichung"/>
          <p:cNvSpPr txBox="1"/>
          <p:nvPr/>
        </p:nvSpPr>
        <p:spPr>
          <a:xfrm>
            <a:off x="2390958" y="4888584"/>
            <a:ext cx="7569576" cy="14648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buClrTx/>
              <a:buFontTx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bar>
                    <m:barPr>
                      <m:ctrlP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43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3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3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3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sSub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⋯</m:t>
                  </m:r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3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Foliennummer"/>
          <p:cNvSpPr txBox="1"/>
          <p:nvPr>
            <p:ph type="sldNum" sz="quarter" idx="4294967295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7" name="Das arithmetische Mittel als Waage oder Wippe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Das arithmetische Mittel als Waage oder Wippe</a:t>
            </a:r>
          </a:p>
        </p:txBody>
      </p:sp>
      <p:pic>
        <p:nvPicPr>
          <p:cNvPr id="288" name="image153.png" descr="image1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8901" y="3420604"/>
            <a:ext cx="7304997" cy="47038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1" name="Gruppieren"/>
          <p:cNvGrpSpPr/>
          <p:nvPr/>
        </p:nvGrpSpPr>
        <p:grpSpPr>
          <a:xfrm>
            <a:off x="2257637" y="4353648"/>
            <a:ext cx="381799" cy="2457876"/>
            <a:chOff x="0" y="0"/>
            <a:chExt cx="381798" cy="2457874"/>
          </a:xfrm>
        </p:grpSpPr>
        <p:sp>
          <p:nvSpPr>
            <p:cNvPr id="289" name="Rechteck"/>
            <p:cNvSpPr/>
            <p:nvPr/>
          </p:nvSpPr>
          <p:spPr>
            <a:xfrm rot="16200000">
              <a:off x="-1075321" y="1075319"/>
              <a:ext cx="2457876" cy="307236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65022" tIns="65022" rIns="65022" bIns="65022" numCol="1" anchor="t">
              <a:noAutofit/>
            </a:bodyPr>
            <a:lstStyle/>
            <a:p>
              <a:pPr algn="ctr">
                <a:spcBef>
                  <a:spcPts val="600"/>
                </a:spcBef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90" name="Häufigkeit"/>
            <p:cNvSpPr txBox="1"/>
            <p:nvPr/>
          </p:nvSpPr>
          <p:spPr>
            <a:xfrm rot="16200000">
              <a:off x="-1038039" y="1038037"/>
              <a:ext cx="2457876" cy="381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1199" tIns="51199" rIns="51199" bIns="51199" numCol="1" anchor="t">
              <a:spAutoFit/>
            </a:bodyPr>
            <a:lstStyle>
              <a:lvl1pPr algn="ctr">
                <a:spcBef>
                  <a:spcPts val="600"/>
                </a:spcBef>
                <a:defRPr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Häufigkeit</a:t>
              </a:r>
            </a:p>
          </p:txBody>
        </p:sp>
      </p:grpSp>
      <p:grpSp>
        <p:nvGrpSpPr>
          <p:cNvPr id="294" name="Gruppieren"/>
          <p:cNvGrpSpPr/>
          <p:nvPr/>
        </p:nvGrpSpPr>
        <p:grpSpPr>
          <a:xfrm>
            <a:off x="2778357" y="7850274"/>
            <a:ext cx="2457876" cy="381799"/>
            <a:chOff x="0" y="0"/>
            <a:chExt cx="2457874" cy="381798"/>
          </a:xfrm>
        </p:grpSpPr>
        <p:sp>
          <p:nvSpPr>
            <p:cNvPr id="292" name="Rechteck"/>
            <p:cNvSpPr/>
            <p:nvPr/>
          </p:nvSpPr>
          <p:spPr>
            <a:xfrm>
              <a:off x="0" y="0"/>
              <a:ext cx="2457876" cy="307237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65022" tIns="65022" rIns="65022" bIns="65022" numCol="1" anchor="t">
              <a:noAutofit/>
            </a:bodyPr>
            <a:lstStyle/>
            <a:p>
              <a:pPr algn="ctr">
                <a:spcBef>
                  <a:spcPts val="600"/>
                </a:spcBef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93" name="Messwerte"/>
            <p:cNvSpPr txBox="1"/>
            <p:nvPr/>
          </p:nvSpPr>
          <p:spPr>
            <a:xfrm>
              <a:off x="0" y="0"/>
              <a:ext cx="2457876" cy="381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1199" tIns="51199" rIns="51199" bIns="51199" numCol="1" anchor="t">
              <a:spAutoFit/>
            </a:bodyPr>
            <a:lstStyle>
              <a:lvl1pPr algn="ctr">
                <a:spcBef>
                  <a:spcPts val="600"/>
                </a:spcBef>
                <a:defRPr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Messwerte</a:t>
              </a:r>
            </a:p>
          </p:txBody>
        </p:sp>
      </p:grpSp>
      <p:sp>
        <p:nvSpPr>
          <p:cNvPr id="295" name="Dreieck"/>
          <p:cNvSpPr/>
          <p:nvPr/>
        </p:nvSpPr>
        <p:spPr>
          <a:xfrm>
            <a:off x="5976658" y="7515621"/>
            <a:ext cx="761499" cy="585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35353"/>
          </a:solidFill>
          <a:ln w="25400">
            <a:solidFill>
              <a:schemeClr val="accent1"/>
            </a:solidFill>
            <a:bevel/>
          </a:ln>
        </p:spPr>
        <p:txBody>
          <a:bodyPr lIns="65022" tIns="65022" rIns="65022" bIns="65022" anchor="ctr"/>
          <a:lstStyle/>
          <a:p>
            <a:pPr>
              <a:defRPr sz="3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96" name="Der Mittelwert kann als der Wert einer Wippe veranschaulicht werden, an dem die Wippe im Schwerpunkt liegt. Die Messwerte sind dabei wie Legosteine auf der Wippe aufgereiht."/>
          <p:cNvSpPr txBox="1"/>
          <p:nvPr/>
        </p:nvSpPr>
        <p:spPr>
          <a:xfrm>
            <a:off x="901273" y="2038081"/>
            <a:ext cx="11859312" cy="86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marR="127000" defTabSz="1300480">
              <a:spcBef>
                <a:spcPts val="1000"/>
              </a:spcBef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Der Mittelwert kann als der Wert einer Wippe veranschaulicht werden, an dem die Wippe im Schwerpunkt liegt. </a:t>
            </a:r>
          </a:p>
          <a:p>
            <a:pPr marR="127000" defTabSz="1300480">
              <a:spcBef>
                <a:spcPts val="1000"/>
              </a:spcBef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Die Messwerte sind dabei wie Legosteine auf der Wippe aufgereiht.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oliennummer"/>
          <p:cNvSpPr txBox="1"/>
          <p:nvPr>
            <p:ph type="sldNum" sz="quarter" idx="4294967295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1" name="Die Abweichungen vom Mittelwert summieren sich zu Null auf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>
            <a:lvl1pPr marR="107950" indent="215900" defTabSz="1105408">
              <a:defRPr sz="5200"/>
            </a:lvl1pPr>
          </a:lstStyle>
          <a:p>
            <a:pPr/>
            <a:r>
              <a:t>Die Abweichungen vom Mittelwert summieren sich zu Null auf</a:t>
            </a:r>
          </a:p>
        </p:txBody>
      </p:sp>
      <p:pic>
        <p:nvPicPr>
          <p:cNvPr id="302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7300" y="1587500"/>
            <a:ext cx="7950200" cy="441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Gleichung"/>
          <p:cNvSpPr txBox="1"/>
          <p:nvPr/>
        </p:nvSpPr>
        <p:spPr>
          <a:xfrm>
            <a:off x="2887755" y="6921806"/>
            <a:ext cx="7244665" cy="11582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buClrTx/>
              <a:buFontTx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-</m:t>
                  </m:r>
                  <m:bar>
                    <m:barPr>
                      <m:ctrlP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sSub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bar>
                    <m:barPr>
                      <m:ctrlP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n</m:t>
                  </m:r>
                  <m:bar>
                    <m:barPr>
                      <m:ctrlP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n</m:t>
                  </m:r>
                  <m:bar>
                    <m:barPr>
                      <m:ctrlP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3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00" i="1">
                      <a:solidFill>
                        <a:srgbClr val="262626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34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262626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/>
      </a:accent5>
      <a:accent6>
        <a:srgbClr val="B3C91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/>
      </a:accent5>
      <a:accent6>
        <a:srgbClr val="B3C91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