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6" name="Shape 206"/>
          <p:cNvSpPr/>
          <p:nvPr>
            <p:ph type="sldImg"/>
          </p:nvPr>
        </p:nvSpPr>
        <p:spPr>
          <a:xfrm>
            <a:off x="1143000" y="685800"/>
            <a:ext cx="4572000" cy="3429000"/>
          </a:xfrm>
          <a:prstGeom prst="rect">
            <a:avLst/>
          </a:prstGeom>
        </p:spPr>
        <p:txBody>
          <a:bodyPr/>
          <a:lstStyle/>
          <a:p>
            <a:pPr/>
          </a:p>
        </p:txBody>
      </p:sp>
      <p:sp>
        <p:nvSpPr>
          <p:cNvPr id="207" name="Shape 2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136"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37"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38"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39" name="Abschnittsbereich/ Oberthema (optional)"/>
          <p:cNvSpPr txBox="1"/>
          <p:nvPr>
            <p:ph type="title" hasCustomPrompt="1"/>
          </p:nvPr>
        </p:nvSpPr>
        <p:spPr>
          <a:xfrm>
            <a:off x="255305" y="246098"/>
            <a:ext cx="11062823"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40" name="Textebene 1…"/>
          <p:cNvSpPr txBox="1"/>
          <p:nvPr>
            <p:ph type="body" sz="quarter" idx="1" hasCustomPrompt="1"/>
          </p:nvPr>
        </p:nvSpPr>
        <p:spPr>
          <a:xfrm>
            <a:off x="255305" y="625828"/>
            <a:ext cx="11083312"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41"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kal: 2 Felder">
    <p:spTree>
      <p:nvGrpSpPr>
        <p:cNvPr id="1" name=""/>
        <p:cNvGrpSpPr/>
        <p:nvPr/>
      </p:nvGrpSpPr>
      <p:grpSpPr>
        <a:xfrm>
          <a:off x="0" y="0"/>
          <a:ext cx="0" cy="0"/>
          <a:chOff x="0" y="0"/>
          <a:chExt cx="0" cy="0"/>
        </a:xfrm>
      </p:grpSpPr>
      <p:sp>
        <p:nvSpPr>
          <p:cNvPr id="148"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49"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50"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51" name="Gerade Verbindung 8"/>
          <p:cNvSpPr/>
          <p:nvPr/>
        </p:nvSpPr>
        <p:spPr>
          <a:xfrm>
            <a:off x="196427" y="5282059"/>
            <a:ext cx="11605053" cy="1"/>
          </a:xfrm>
          <a:prstGeom prst="line">
            <a:avLst/>
          </a:prstGeom>
          <a:ln w="12700">
            <a:solidFill>
              <a:srgbClr val="00998A"/>
            </a:solidFill>
          </a:ln>
        </p:spPr>
        <p:txBody>
          <a:bodyPr lIns="65023" tIns="65023" rIns="65023" bIns="65023"/>
          <a:lstStyle/>
          <a:p>
            <a:pPr defTabSz="1300480">
              <a:defRPr sz="2400">
                <a:latin typeface="Arial"/>
                <a:ea typeface="Arial"/>
                <a:cs typeface="Arial"/>
                <a:sym typeface="Arial"/>
              </a:defRPr>
            </a:pPr>
          </a:p>
        </p:txBody>
      </p:sp>
      <p:sp>
        <p:nvSpPr>
          <p:cNvPr id="152" name="Abschnittsbereich/ Oberthema (optional)"/>
          <p:cNvSpPr txBox="1"/>
          <p:nvPr>
            <p:ph type="title" hasCustomPrompt="1"/>
          </p:nvPr>
        </p:nvSpPr>
        <p:spPr>
          <a:xfrm>
            <a:off x="30941" y="246098"/>
            <a:ext cx="11287186"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53" name="Textebene 1…"/>
          <p:cNvSpPr txBox="1"/>
          <p:nvPr>
            <p:ph type="body" sz="quarter" idx="1" hasCustomPrompt="1"/>
          </p:nvPr>
        </p:nvSpPr>
        <p:spPr>
          <a:xfrm>
            <a:off x="30941" y="625828"/>
            <a:ext cx="11307675"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54"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pic>
        <p:nvPicPr>
          <p:cNvPr id="161"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3"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4" name="Textebene 1…"/>
          <p:cNvSpPr txBox="1"/>
          <p:nvPr>
            <p:ph type="body" idx="1"/>
          </p:nvPr>
        </p:nvSpPr>
        <p:spPr>
          <a:xfrm>
            <a:off x="190047" y="1428966"/>
            <a:ext cx="11681117" cy="7454693"/>
          </a:xfrm>
          <a:prstGeom prst="rect">
            <a:avLst/>
          </a:prstGeom>
        </p:spPr>
        <p:txBody>
          <a:bodyPr/>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16491" marR="0" indent="-449791"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5"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66"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17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74"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77" name="Textebene 1…"/>
          <p:cNvSpPr txBox="1"/>
          <p:nvPr>
            <p:ph type="body" idx="1"/>
          </p:nvPr>
        </p:nvSpPr>
        <p:spPr>
          <a:xfrm>
            <a:off x="152698" y="1381759"/>
            <a:ext cx="11777506" cy="7576586"/>
          </a:xfrm>
          <a:prstGeom prst="rect">
            <a:avLst/>
          </a:prstGeom>
        </p:spPr>
        <p:txBody>
          <a:bodyPr/>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24958"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78" name="Titeltext"/>
          <p:cNvSpPr txBox="1"/>
          <p:nvPr>
            <p:ph type="title"/>
          </p:nvPr>
        </p:nvSpPr>
        <p:spPr>
          <a:xfrm>
            <a:off x="106805" y="434911"/>
            <a:ext cx="11577637"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8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86" name="Rechteck"/>
          <p:cNvSpPr/>
          <p:nvPr/>
        </p:nvSpPr>
        <p:spPr>
          <a:xfrm>
            <a:off x="151272" y="1189768"/>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7" name="Rechteck"/>
          <p:cNvSpPr/>
          <p:nvPr/>
        </p:nvSpPr>
        <p:spPr>
          <a:xfrm>
            <a:off x="151272" y="9107497"/>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8" name="Foliennummer"/>
          <p:cNvSpPr txBox="1"/>
          <p:nvPr>
            <p:ph type="sldNum" sz="quarter" idx="2"/>
          </p:nvPr>
        </p:nvSpPr>
        <p:spPr>
          <a:xfrm>
            <a:off x="10795555" y="9142635"/>
            <a:ext cx="2167467" cy="302863"/>
          </a:xfrm>
          <a:prstGeom prst="rect">
            <a:avLst/>
          </a:prstGeom>
        </p:spPr>
        <p:txBody>
          <a:bodyPr/>
          <a:lstStyle>
            <a:lvl1pPr>
              <a:defRPr sz="1200"/>
            </a:lvl1pPr>
          </a:lstStyle>
          <a:p>
            <a:pPr/>
            <a:fld id="{86CB4B4D-7CA3-9044-876B-883B54F8677D}" type="slidenum"/>
          </a:p>
        </p:txBody>
      </p:sp>
      <p:sp>
        <p:nvSpPr>
          <p:cNvPr id="189"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4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9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97"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8"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9"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00"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sebastiansauer.github.io/fopra/Interna/Laufende-Studien.html" TargetMode="Externa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qualtrics.com/de/erlebnismanagement/marktforschung/einleitung-fragebogen/"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oogle.de/intl/de/forms/about/" TargetMode="External"/><Relationship Id="rId3" Type="http://schemas.openxmlformats.org/officeDocument/2006/relationships/image" Target="../media/image5.png"/><Relationship Id="rId4" Type="http://schemas.openxmlformats.org/officeDocument/2006/relationships/hyperlink" Target="https://www.soscisurvey.de" TargetMode="External"/><Relationship Id="rId5" Type="http://schemas.openxmlformats.org/officeDocument/2006/relationships/image" Target="../media/image2.tif"/><Relationship Id="rId6" Type="http://schemas.openxmlformats.org/officeDocument/2006/relationships/hyperlink" Target="https://www.soscisurvey.de/" TargetMode="External"/><Relationship Id="rId7" Type="http://schemas.openxmlformats.org/officeDocument/2006/relationships/hyperlink" Target="https://www.google.com/forms/about/" TargetMode="External"/><Relationship Id="rId8" Type="http://schemas.openxmlformats.org/officeDocument/2006/relationships/hyperlink" Target="https://www.soscisurvey.de/help/doku.php/de:create:register" TargetMode="External"/><Relationship Id="rId9" Type="http://schemas.openxmlformats.org/officeDocument/2006/relationships/hyperlink" Target="https://www.soscisurvey.de/help/doku.php/de:start" TargetMode="External"/><Relationship Id="rId10" Type="http://schemas.openxmlformats.org/officeDocument/2006/relationships/hyperlink" Target="https://www.soscisurvey.de/de/screencast" TargetMode="External"/><Relationship Id="rId11" Type="http://schemas.openxmlformats.org/officeDocument/2006/relationships/hyperlink" Target="https://www.soscisurvey.de/help/doku.php/de:create:basics"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ebastiansauer.github.io/fopra/Material/Anonymer-Code.html"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sf.io/registries/osf/new" TargetMode="External"/><Relationship Id="rId3" Type="http://schemas.openxmlformats.org/officeDocument/2006/relationships/image" Target="../media/image6.png"/><Relationship Id="rId4" Type="http://schemas.openxmlformats.org/officeDocument/2006/relationships/hyperlink" Target="http://osf.io"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hyperlink" Target="http://www.nature.com/news/how-scientists-fool-themselves-and-how-they-can-stop-1.18517?WT.mc_id=TWT_NatureNew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strobe-statement.org/fileadmin/Strobe/uploads/checklists/STROBE_checklist_v4_cross-sectional.pdf" TargetMode="External"/><Relationship Id="rId3" Type="http://schemas.openxmlformats.org/officeDocument/2006/relationships/hyperlink" Target="http://www.consort-statement.org" TargetMode="External"/><Relationship Id="rId4" Type="http://schemas.openxmlformats.org/officeDocument/2006/relationships/hyperlink" Target="https://www.strobe-statement.org/checklists/" TargetMode="External"/><Relationship Id="rId5" Type="http://schemas.openxmlformats.org/officeDocument/2006/relationships/image" Target="../media/image7.png"/><Relationship Id="rId6" Type="http://schemas.openxmlformats.org/officeDocument/2006/relationships/hyperlink" Target="https://www.strobe-statement.org/translations/" TargetMode="External"/><Relationship Id="rId7" Type="http://schemas.openxmlformats.org/officeDocument/2006/relationships/hyperlink" Target="http://www.consort-statement.org/" TargetMode="External"/><Relationship Id="rId8"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trobe-statement.org/pdf/index.php?id=available-checklists" TargetMode="External"/><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dgps.de/index.php?id=96422#c636" TargetMode="External"/><Relationship Id="rId3" Type="http://schemas.openxmlformats.org/officeDocument/2006/relationships/hyperlink" Target="https://www.google.de/url?sa=t&amp;rct=j&amp;q=&amp;esrc=s&amp;source=web&amp;cd=1&amp;cad=rja&amp;uact=8&amp;ved=0ahUKEwj42LHbh7jUAhVMalAKHVEOCv4QFggnMAA&amp;url=http%3A%2F%2Fwww.bdp-verband.org%2Fbdp%2Fverband%2Fclips%2FBerufsethische_Richlinien_2016.pdf&amp;usg=AFQjCNHfq71wiO2jjpNwoWzbqcl2sYfzBQ&amp;sig2=THvKnRHp6oQaEcEherCoNA"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osf.io/mgwk8"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jure.org/gesetze/DSGVO"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researchtransparency.org/" TargetMode="Externa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Versuchsdurchführung"/>
          <p:cNvSpPr txBox="1"/>
          <p:nvPr>
            <p:ph type="ctrTitle"/>
          </p:nvPr>
        </p:nvSpPr>
        <p:spPr>
          <a:prstGeom prst="rect">
            <a:avLst/>
          </a:prstGeom>
        </p:spPr>
        <p:txBody>
          <a:bodyPr/>
          <a:lstStyle/>
          <a:p>
            <a:pPr/>
            <a:r>
              <a:t>Versuchsdurchführung</a:t>
            </a:r>
          </a:p>
        </p:txBody>
      </p:sp>
      <p:sp>
        <p:nvSpPr>
          <p:cNvPr id="210" name="Thema 11"/>
          <p:cNvSpPr txBox="1"/>
          <p:nvPr>
            <p:ph type="subTitle" sz="quarter" idx="1"/>
          </p:nvPr>
        </p:nvSpPr>
        <p:spPr>
          <a:prstGeom prst="rect">
            <a:avLst/>
          </a:prstGeom>
        </p:spPr>
        <p:txBody>
          <a:bodyPr/>
          <a:lstStyle/>
          <a:p>
            <a:pPr/>
            <a:r>
              <a:t>Thema 11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Handwerkszeug"/>
          <p:cNvSpPr txBox="1"/>
          <p:nvPr>
            <p:ph type="title"/>
          </p:nvPr>
        </p:nvSpPr>
        <p:spPr>
          <a:xfrm>
            <a:off x="650239" y="4758266"/>
            <a:ext cx="11704322" cy="2931226"/>
          </a:xfrm>
          <a:prstGeom prst="rect">
            <a:avLst/>
          </a:prstGeom>
        </p:spPr>
        <p:txBody>
          <a:bodyPr/>
          <a:lstStyle/>
          <a:p>
            <a:pPr/>
            <a:r>
              <a:t>Handwerkszeug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Help me help you"/>
          <p:cNvSpPr txBox="1"/>
          <p:nvPr>
            <p:ph type="body" idx="21"/>
          </p:nvPr>
        </p:nvSpPr>
        <p:spPr>
          <a:prstGeom prst="rect">
            <a:avLst/>
          </a:prstGeom>
        </p:spPr>
        <p:txBody>
          <a:bodyPr/>
          <a:lstStyle/>
          <a:p>
            <a:pPr/>
            <a:r>
              <a:t>Help me help you</a:t>
            </a:r>
          </a:p>
        </p:txBody>
      </p:sp>
      <p:sp>
        <p:nvSpPr>
          <p:cNvPr id="263" name="Kontaktieren Sie Ihre Kommilitonis über geeignete Kanäle, um zu Ihren Studien einzuladen.…"/>
          <p:cNvSpPr txBox="1"/>
          <p:nvPr>
            <p:ph type="body" idx="22"/>
          </p:nvPr>
        </p:nvSpPr>
        <p:spPr>
          <a:prstGeom prst="rect">
            <a:avLst/>
          </a:prstGeom>
        </p:spPr>
        <p:txBody>
          <a:bodyPr/>
          <a:lstStyle/>
          <a:p>
            <a:pPr/>
            <a:r>
              <a:rPr>
                <a:latin typeface="Roboto Condensed Bold"/>
                <a:ea typeface="Roboto Condensed Bold"/>
                <a:cs typeface="Roboto Condensed Bold"/>
                <a:sym typeface="Roboto Condensed Bold"/>
              </a:rPr>
              <a:t>Kontaktieren</a:t>
            </a:r>
            <a:r>
              <a:t> Sie Ihre </a:t>
            </a:r>
            <a:r>
              <a:rPr>
                <a:latin typeface="Roboto Condensed Bold"/>
                <a:ea typeface="Roboto Condensed Bold"/>
                <a:cs typeface="Roboto Condensed Bold"/>
                <a:sym typeface="Roboto Condensed Bold"/>
              </a:rPr>
              <a:t>Kommilitonis</a:t>
            </a:r>
            <a:r>
              <a:t> über geeignete Kanäle, um zu Ihren Studien einzuladen.</a:t>
            </a:r>
          </a:p>
          <a:p>
            <a:pPr/>
            <a:r>
              <a:t>Wenn Sie über eine Studie informieren, stellen Sie sicher, die </a:t>
            </a:r>
            <a:r>
              <a:rPr>
                <a:latin typeface="Roboto Condensed Bold"/>
                <a:ea typeface="Roboto Condensed Bold"/>
                <a:cs typeface="Roboto Condensed Bold"/>
                <a:sym typeface="Roboto Condensed Bold"/>
              </a:rPr>
              <a:t>wesentlichen Infos prägnant</a:t>
            </a:r>
            <a:r>
              <a:t> zu </a:t>
            </a:r>
            <a:r>
              <a:rPr>
                <a:latin typeface="Roboto Condensed Bold"/>
                <a:ea typeface="Roboto Condensed Bold"/>
                <a:cs typeface="Roboto Condensed Bold"/>
                <a:sym typeface="Roboto Condensed Bold"/>
              </a:rPr>
              <a:t>vermitteln</a:t>
            </a:r>
            <a:r>
              <a:t> (Worum geht's? Wie lange dauert's? Online? ...)</a:t>
            </a:r>
          </a:p>
          <a:p>
            <a:pPr/>
            <a:r>
              <a:t>Es ist eine </a:t>
            </a:r>
            <a:r>
              <a:rPr>
                <a:latin typeface="Roboto Condensed Bold"/>
                <a:ea typeface="Roboto Condensed Bold"/>
                <a:cs typeface="Roboto Condensed Bold"/>
                <a:sym typeface="Roboto Condensed Bold"/>
              </a:rPr>
              <a:t>zentrale Seite</a:t>
            </a:r>
            <a:r>
              <a:t> für Ihre</a:t>
            </a:r>
            <a:r>
              <a:rPr>
                <a:latin typeface="Roboto Condensed Bold"/>
                <a:ea typeface="Roboto Condensed Bold"/>
                <a:cs typeface="Roboto Condensed Bold"/>
                <a:sym typeface="Roboto Condensed Bold"/>
              </a:rPr>
              <a:t> laufenden Studien </a:t>
            </a:r>
            <a:r>
              <a:t>eingerichtet. Schauen Sie dort, um an Studien teilzunehmen. Remember: You give, you get :-)</a:t>
            </a:r>
          </a:p>
          <a:p>
            <a:pPr/>
            <a:r>
              <a:t>Kontaktieren Sie den Dozenten, er stellt auf dieser Seite dann eine Beschreibung (plus Link) auf der Seite für laufende Studien ein.</a:t>
            </a:r>
          </a:p>
          <a:p>
            <a:pPr/>
            <a:r>
              <a:t>Es gibt Mitarbeitis des Studiengangs vor Ort, die Ihnen </a:t>
            </a:r>
            <a:r>
              <a:rPr>
                <a:latin typeface="Roboto Condensed Bold"/>
                <a:ea typeface="Roboto Condensed Bold"/>
                <a:cs typeface="Roboto Condensed Bold"/>
                <a:sym typeface="Roboto Condensed Bold"/>
              </a:rPr>
              <a:t>Räume aufsperren</a:t>
            </a:r>
            <a:r>
              <a:t> können, wenn Sie dort </a:t>
            </a:r>
            <a:r>
              <a:rPr>
                <a:latin typeface="Roboto Condensed Bold"/>
                <a:ea typeface="Roboto Condensed Bold"/>
                <a:cs typeface="Roboto Condensed Bold"/>
                <a:sym typeface="Roboto Condensed Bold"/>
              </a:rPr>
              <a:t>Ihre Messungen </a:t>
            </a:r>
            <a:r>
              <a:t>durchführen möchten. Sprechen Sie diese an.</a:t>
            </a:r>
          </a:p>
          <a:p>
            <a:pPr/>
            <a:r>
              <a:t>Es findet eine </a:t>
            </a:r>
            <a:r>
              <a:rPr>
                <a:latin typeface="Roboto Condensed Bold"/>
                <a:ea typeface="Roboto Condensed Bold"/>
                <a:cs typeface="Roboto Condensed Bold"/>
                <a:sym typeface="Roboto Condensed Bold"/>
              </a:rPr>
              <a:t>offene Erhebung im Unterricht</a:t>
            </a:r>
            <a:r>
              <a:t> statt: Bringen Sie Ihre Studien mit, so dass die Kommilitonis an Ihren Studien teilnehmen können.</a:t>
            </a:r>
          </a:p>
          <a:p>
            <a:pPr/>
            <a:r>
              <a:rPr>
                <a:latin typeface="Roboto Condensed Bold"/>
                <a:ea typeface="Roboto Condensed Bold"/>
                <a:cs typeface="Roboto Condensed Bold"/>
                <a:sym typeface="Roboto Condensed Bold"/>
              </a:rPr>
              <a:t>Bringen</a:t>
            </a:r>
            <a:r>
              <a:t> Sie Ihre </a:t>
            </a:r>
            <a:r>
              <a:rPr>
                <a:latin typeface="Roboto Condensed Bold"/>
                <a:ea typeface="Roboto Condensed Bold"/>
                <a:cs typeface="Roboto Condensed Bold"/>
                <a:sym typeface="Roboto Condensed Bold"/>
              </a:rPr>
              <a:t>Fragen</a:t>
            </a:r>
            <a:r>
              <a:t> immer mit in den </a:t>
            </a:r>
            <a:r>
              <a:rPr>
                <a:latin typeface="Roboto Condensed Bold"/>
                <a:ea typeface="Roboto Condensed Bold"/>
                <a:cs typeface="Roboto Condensed Bold"/>
                <a:sym typeface="Roboto Condensed Bold"/>
              </a:rPr>
              <a:t>Unterricht</a:t>
            </a:r>
            <a:r>
              <a:t> und </a:t>
            </a:r>
            <a:r>
              <a:rPr>
                <a:latin typeface="Roboto Condensed Bold"/>
                <a:ea typeface="Roboto Condensed Bold"/>
                <a:cs typeface="Roboto Condensed Bold"/>
                <a:sym typeface="Roboto Condensed Bold"/>
              </a:rPr>
              <a:t>kontaktieren</a:t>
            </a:r>
            <a:r>
              <a:t> Sie den </a:t>
            </a:r>
            <a:r>
              <a:rPr>
                <a:latin typeface="Roboto Condensed Bold"/>
                <a:ea typeface="Roboto Condensed Bold"/>
                <a:cs typeface="Roboto Condensed Bold"/>
                <a:sym typeface="Roboto Condensed Bold"/>
              </a:rPr>
              <a:t>Dozenten</a:t>
            </a:r>
            <a:r>
              <a:t> bei Unklarheiten (via Forum).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Werben Sie mit einem Steckbrief für Ihre Studie"/>
          <p:cNvSpPr txBox="1"/>
          <p:nvPr>
            <p:ph type="body" idx="21"/>
          </p:nvPr>
        </p:nvSpPr>
        <p:spPr>
          <a:prstGeom prst="rect">
            <a:avLst/>
          </a:prstGeom>
        </p:spPr>
        <p:txBody>
          <a:bodyPr/>
          <a:lstStyle/>
          <a:p>
            <a:pPr/>
            <a:r>
              <a:t>Werben Sie mit einem Steckbrief für Ihre Studie</a:t>
            </a:r>
          </a:p>
        </p:txBody>
      </p:sp>
      <p:sp>
        <p:nvSpPr>
          <p:cNvPr id="267" name="Titel der Studie: Ansprechend und prägnant…"/>
          <p:cNvSpPr txBox="1"/>
          <p:nvPr>
            <p:ph type="body" idx="22"/>
          </p:nvPr>
        </p:nvSpPr>
        <p:spPr>
          <a:prstGeom prst="rect">
            <a:avLst/>
          </a:prstGeom>
        </p:spPr>
        <p:txBody>
          <a:bodyPr/>
          <a:lstStyle/>
          <a:p>
            <a:pPr/>
            <a:r>
              <a:rPr>
                <a:latin typeface="Roboto Condensed Bold"/>
                <a:ea typeface="Roboto Condensed Bold"/>
                <a:cs typeface="Roboto Condensed Bold"/>
                <a:sym typeface="Roboto Condensed Bold"/>
              </a:rPr>
              <a:t>Titel</a:t>
            </a:r>
            <a:r>
              <a:t> der Studie: Ansprechend und prägnant</a:t>
            </a:r>
          </a:p>
          <a:p>
            <a:pPr/>
            <a:r>
              <a:rPr>
                <a:latin typeface="Roboto Condensed Bold"/>
                <a:ea typeface="Roboto Condensed Bold"/>
                <a:cs typeface="Roboto Condensed Bold"/>
                <a:sym typeface="Roboto Condensed Bold"/>
              </a:rPr>
              <a:t>Thema</a:t>
            </a:r>
            <a:r>
              <a:t>: Was ist die Forschungsfrage bzw. wenn Sie weniger präzise sein möchten: Was ist das Thema der Studie?</a:t>
            </a:r>
          </a:p>
          <a:p>
            <a:pPr/>
            <a:r>
              <a:rPr>
                <a:latin typeface="Roboto Condensed Bold"/>
                <a:ea typeface="Roboto Condensed Bold"/>
                <a:cs typeface="Roboto Condensed Bold"/>
                <a:sym typeface="Roboto Condensed Bold"/>
              </a:rPr>
              <a:t>Ansprechpartner</a:t>
            </a:r>
            <a:r>
              <a:t>: Die Studentis, die die Studie durchführen mit Kontaktdaten (Name und Hochschul-Email-Adresse)</a:t>
            </a:r>
          </a:p>
          <a:p>
            <a:pPr/>
            <a:r>
              <a:rPr>
                <a:latin typeface="Roboto Condensed Bold"/>
                <a:ea typeface="Roboto Condensed Bold"/>
                <a:cs typeface="Roboto Condensed Bold"/>
                <a:sym typeface="Roboto Condensed Bold"/>
              </a:rPr>
              <a:t>Betreuende:r Dozent:in</a:t>
            </a:r>
            <a:r>
              <a:t>: Dozent:in Ihrer Coachinggruppe mit Emailadresse</a:t>
            </a:r>
          </a:p>
          <a:p>
            <a:pPr/>
            <a:r>
              <a:rPr>
                <a:latin typeface="Roboto Condensed Bold"/>
                <a:ea typeface="Roboto Condensed Bold"/>
                <a:cs typeface="Roboto Condensed Bold"/>
                <a:sym typeface="Roboto Condensed Bold"/>
              </a:rPr>
              <a:t>Zeitaufwand</a:t>
            </a:r>
            <a:r>
              <a:t>: Wie viel Zeit muss ein:e Proband:in einplanen? Gibt es ggf. mehrere Termine?</a:t>
            </a:r>
          </a:p>
          <a:p>
            <a:pPr/>
            <a:r>
              <a:rPr>
                <a:latin typeface="Roboto Condensed Bold"/>
                <a:ea typeface="Roboto Condensed Bold"/>
                <a:cs typeface="Roboto Condensed Bold"/>
                <a:sym typeface="Roboto Condensed Bold"/>
              </a:rPr>
              <a:t>Präsenz vs. Online</a:t>
            </a:r>
            <a:r>
              <a:t>: Wo (Ort oder URL) findet die Studie statt? </a:t>
            </a:r>
          </a:p>
          <a:p>
            <a:pPr/>
            <a:r>
              <a:rPr>
                <a:latin typeface="Roboto Condensed Bold"/>
                <a:ea typeface="Roboto Condensed Bold"/>
                <a:cs typeface="Roboto Condensed Bold"/>
                <a:sym typeface="Roboto Condensed Bold"/>
              </a:rPr>
              <a:t>Zeitraum</a:t>
            </a:r>
            <a:r>
              <a:t>? Ggf. zu welcher Zeit findet die Studie statt? Wann beginnt und wann endet der Zeitraum der Teilnahme?</a:t>
            </a:r>
          </a:p>
          <a:p>
            <a:pPr/>
            <a:r>
              <a:rPr>
                <a:latin typeface="Roboto Condensed Bold"/>
                <a:ea typeface="Roboto Condensed Bold"/>
                <a:cs typeface="Roboto Condensed Bold"/>
                <a:sym typeface="Roboto Condensed Bold"/>
              </a:rPr>
              <a:t>Was ein: Proband:in tun muss?</a:t>
            </a:r>
            <a:r>
              <a:t> Worin besteht die Teilnahme aus Probandensicht?</a:t>
            </a:r>
          </a:p>
          <a:p>
            <a:pPr/>
            <a:r>
              <a:rPr>
                <a:latin typeface="Roboto Condensed Bold"/>
                <a:ea typeface="Roboto Condensed Bold"/>
                <a:cs typeface="Roboto Condensed Bold"/>
                <a:sym typeface="Roboto Condensed Bold"/>
              </a:rPr>
              <a:t>Teilnahmebedingungen</a:t>
            </a:r>
            <a:r>
              <a:t>: Was sind Ein- bzw. Ausschlusskriterien für die Teilnahme?</a:t>
            </a:r>
          </a:p>
          <a:p>
            <a:pPr/>
            <a:r>
              <a:rPr>
                <a:latin typeface="Roboto Condensed Bold"/>
                <a:ea typeface="Roboto Condensed Bold"/>
                <a:cs typeface="Roboto Condensed Bold"/>
                <a:sym typeface="Roboto Condensed Bold"/>
              </a:rPr>
              <a:t>Risiken</a:t>
            </a:r>
            <a:r>
              <a:t> und </a:t>
            </a:r>
            <a:r>
              <a:rPr>
                <a:latin typeface="Roboto Condensed Bold"/>
                <a:ea typeface="Roboto Condensed Bold"/>
                <a:cs typeface="Roboto Condensed Bold"/>
                <a:sym typeface="Roboto Condensed Bold"/>
              </a:rPr>
              <a:t>Nebenwirkungen</a:t>
            </a:r>
            <a:r>
              <a:t>: Es sollte möglichst keine geben, die über Alltagsrisiken hinausgehen. Informieren Sie dazu.</a:t>
            </a:r>
          </a:p>
          <a:p>
            <a:pPr/>
            <a:r>
              <a:rPr>
                <a:latin typeface="Roboto Condensed Bold"/>
                <a:ea typeface="Roboto Condensed Bold"/>
                <a:cs typeface="Roboto Condensed Bold"/>
                <a:sym typeface="Roboto Condensed Bold"/>
              </a:rPr>
              <a:t>Anreize</a:t>
            </a:r>
            <a:r>
              <a:t>: Gibt es Belohnungen zur Teilnahme?</a:t>
            </a:r>
          </a:p>
          <a:p>
            <a:pPr/>
            <a:r>
              <a:rPr>
                <a:latin typeface="Roboto Condensed Bold"/>
                <a:ea typeface="Roboto Condensed Bold"/>
                <a:cs typeface="Roboto Condensed Bold"/>
                <a:sym typeface="Roboto Condensed Bold"/>
              </a:rPr>
              <a:t>Anonymität</a:t>
            </a:r>
            <a:r>
              <a:t> und </a:t>
            </a:r>
            <a:r>
              <a:rPr>
                <a:latin typeface="Roboto Condensed Bold"/>
                <a:ea typeface="Roboto Condensed Bold"/>
                <a:cs typeface="Roboto Condensed Bold"/>
                <a:sym typeface="Roboto Condensed Bold"/>
              </a:rPr>
              <a:t>Datenschutz</a:t>
            </a:r>
            <a:r>
              <a:t>: Ist die Teilnahme anonym? Pseudonym? Wie wird der Datenschutz gewährleistet?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Gemeinsame Webseite um Ihre Studien zu bewerben"/>
          <p:cNvSpPr txBox="1"/>
          <p:nvPr>
            <p:ph type="body" idx="21"/>
          </p:nvPr>
        </p:nvSpPr>
        <p:spPr>
          <a:prstGeom prst="rect">
            <a:avLst/>
          </a:prstGeom>
        </p:spPr>
        <p:txBody>
          <a:bodyPr/>
          <a:lstStyle/>
          <a:p>
            <a:pPr/>
            <a:r>
              <a:t>Gemeinsame Webseite um Ihre Studien zu bewerben</a:t>
            </a:r>
          </a:p>
        </p:txBody>
      </p:sp>
      <p:pic>
        <p:nvPicPr>
          <p:cNvPr id="271" name="Bild" descr="Bild">
            <a:hlinkClick r:id="rId2" invalidUrl="" action="" tgtFrame="" tooltip="" history="1" highlightClick="0" endSnd="0"/>
          </p:cNvPr>
          <p:cNvPicPr>
            <a:picLocks noChangeAspect="1"/>
          </p:cNvPicPr>
          <p:nvPr/>
        </p:nvPicPr>
        <p:blipFill>
          <a:blip r:embed="rId3">
            <a:extLst/>
          </a:blip>
          <a:stretch>
            <a:fillRect/>
          </a:stretch>
        </p:blipFill>
        <p:spPr>
          <a:xfrm>
            <a:off x="3371850" y="2289419"/>
            <a:ext cx="6261100" cy="5549901"/>
          </a:xfrm>
          <a:prstGeom prst="rect">
            <a:avLst/>
          </a:prstGeom>
          <a:ln w="12700">
            <a:miter lim="400000"/>
          </a:ln>
        </p:spPr>
      </p:pic>
      <p:sp>
        <p:nvSpPr>
          <p:cNvPr id="272" name="https://sebastiansauer.github.io/fopra/Interna/Laufende-Studien.html"/>
          <p:cNvSpPr txBox="1"/>
          <p:nvPr/>
        </p:nvSpPr>
        <p:spPr>
          <a:xfrm>
            <a:off x="3293915" y="8456606"/>
            <a:ext cx="6416970"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2"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2" invalidUrl="" action="" tgtFrame="" tooltip="" history="1" highlightClick="0" endSnd="0"/>
              </a:rPr>
              <a:t>https://sebastiansauer.github.io/fopra/Interna/Laufende-Studien.html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5" name="Gestaltung der Einleitung zur Befragung/Studie"/>
          <p:cNvSpPr txBox="1"/>
          <p:nvPr>
            <p:ph type="body" idx="21"/>
          </p:nvPr>
        </p:nvSpPr>
        <p:spPr>
          <a:prstGeom prst="rect">
            <a:avLst/>
          </a:prstGeom>
        </p:spPr>
        <p:txBody>
          <a:bodyPr/>
          <a:lstStyle/>
          <a:p>
            <a:pPr/>
            <a:r>
              <a:t>Gestaltung der Einleitung zur Befragung/Studie</a:t>
            </a:r>
          </a:p>
        </p:txBody>
      </p:sp>
      <p:sp>
        <p:nvSpPr>
          <p:cNvPr id="276" name="Stellen Sie sich als ForscherIn vor: Wer sind Sie und warum führen Sie diese Studie durch?…"/>
          <p:cNvSpPr txBox="1"/>
          <p:nvPr>
            <p:ph type="body" idx="22"/>
          </p:nvPr>
        </p:nvSpPr>
        <p:spPr>
          <a:prstGeom prst="rect">
            <a:avLst/>
          </a:prstGeom>
        </p:spPr>
        <p:txBody>
          <a:bodyPr/>
          <a:lstStyle/>
          <a:p>
            <a:pPr/>
            <a:r>
              <a:t>Stellen Sie sich als ForscherIn vor: Wer sind Sie und warum führen Sie diese Studie durch?</a:t>
            </a:r>
          </a:p>
          <a:p>
            <a:pPr/>
            <a:r>
              <a:t>Führen Sie in das Thema ein: Zu genaue Erläuterung der Forschungsfrage kann die Antworten der Befragten verzerren. Allerdings haben die Versuchspersonen ein Recht, so genau wie möglich das Thema (die Forschungsfrage) der Untersuchung zu erfahren.</a:t>
            </a:r>
          </a:p>
          <a:p>
            <a:pPr/>
            <a:r>
              <a:t>Informieren Sie zu Risiken, Nebenwirkungen und Nutzen: Die Teilnahme an einer Studie kann Vor- und Nachteile nach sich ziehen wie z.B. Vergütung. Alle Teilnehmenden sollten darüber informiert sein.</a:t>
            </a:r>
          </a:p>
          <a:p>
            <a:pPr/>
            <a:r>
              <a:t>Fragen Sie die Einwilligung auf informierter Basis ab: Die TeilnehmerInnen sollen die Möglichkeit (und Pflicht) haben, Ihre Einwilligung zu geben oder zu verweigern, bevor die eigentlich Studie beginnt. Die Einwilligung ist nur dann (rechtlich) wirksam, wenn Sie zuvor ausreichend über die Studie informiert haben.</a:t>
            </a:r>
          </a:p>
          <a:p>
            <a:pPr/>
            <a:r>
              <a:t>Sagen Sie, wie lange es dauert: Geben Sie die ungefähre (möglichst genaue) Dauer (in Minuten) an, denn die Befragten wollen zu Recht wissen, wie lange sie eingespannt sind.</a:t>
            </a:r>
          </a:p>
          <a:p>
            <a:pPr/>
            <a:r>
              <a:t>Informieren Sie zum Datenschutz: Geben Sie an, wie Sie mit persönlichen Daten umgehen und wie die Daten gespeichert, geteilt und genutzt werden.</a:t>
            </a:r>
          </a:p>
        </p:txBody>
      </p:sp>
      <p:sp>
        <p:nvSpPr>
          <p:cNvPr id="277" name="Quelle: https://www.qualtrics.com/de/erlebnismanagement/marktforschung/einleitung-fragebogen/"/>
          <p:cNvSpPr txBox="1"/>
          <p:nvPr/>
        </p:nvSpPr>
        <p:spPr>
          <a:xfrm>
            <a:off x="374639" y="8779871"/>
            <a:ext cx="6163590"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defRPr sz="1200" u="sng">
                <a:solidFill>
                  <a:srgbClr val="0000EE"/>
                </a:solidFill>
                <a:uFill>
                  <a:solidFill>
                    <a:srgbClr val="0070C0"/>
                  </a:solidFill>
                </a:uFill>
                <a:latin typeface="Times Roman"/>
                <a:ea typeface="Times Roman"/>
                <a:cs typeface="Times Roman"/>
                <a:sym typeface="Times Roman"/>
              </a:defRPr>
            </a:pPr>
            <a:r>
              <a:rPr u="none">
                <a:solidFill>
                  <a:srgbClr val="000000"/>
                </a:solidFill>
              </a:rPr>
              <a:t>Quelle:</a:t>
            </a:r>
            <a:r>
              <a:t> </a:t>
            </a:r>
            <a:r>
              <a:rPr>
                <a:solidFill>
                  <a:srgbClr val="0070C0"/>
                </a:solidFill>
                <a:hlinkClick r:id="rId2" invalidUrl="" action="" tgtFrame="" tooltip="" history="1" highlightClick="0" endSnd="0"/>
              </a:rPr>
              <a:t>https://www.qualtrics.com/de/erlebnismanagement/marktforschung/einleitung-fragebogen/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Fragebogen online erheben – Vorschläge"/>
          <p:cNvSpPr txBox="1"/>
          <p:nvPr>
            <p:ph type="body" idx="21"/>
          </p:nvPr>
        </p:nvSpPr>
        <p:spPr>
          <a:prstGeom prst="rect">
            <a:avLst/>
          </a:prstGeom>
        </p:spPr>
        <p:txBody>
          <a:bodyPr/>
          <a:lstStyle/>
          <a:p>
            <a:pPr/>
            <a:r>
              <a:t>Fragebogen online erheben – Vorschläge</a:t>
            </a:r>
          </a:p>
        </p:txBody>
      </p:sp>
      <p:sp>
        <p:nvSpPr>
          <p:cNvPr id="281" name="Einfache Fragebogenstudie"/>
          <p:cNvSpPr/>
          <p:nvPr/>
        </p:nvSpPr>
        <p:spPr>
          <a:xfrm>
            <a:off x="745330" y="2372161"/>
            <a:ext cx="413967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b="1" sz="2400">
                <a:latin typeface="Arial"/>
                <a:ea typeface="Arial"/>
                <a:cs typeface="Arial"/>
                <a:sym typeface="Arial"/>
              </a:defRPr>
            </a:lvl1pPr>
          </a:lstStyle>
          <a:p>
            <a:pPr/>
            <a:r>
              <a:t>Einfache Fragebogenstudie</a:t>
            </a:r>
          </a:p>
        </p:txBody>
      </p:sp>
      <p:pic>
        <p:nvPicPr>
          <p:cNvPr id="282" name="Bild" descr="Bild">
            <a:hlinkClick r:id="rId2" invalidUrl="" action="" tgtFrame="" tooltip="" history="1" highlightClick="0" endSnd="0"/>
          </p:cNvPr>
          <p:cNvPicPr>
            <a:picLocks noChangeAspect="1"/>
          </p:cNvPicPr>
          <p:nvPr/>
        </p:nvPicPr>
        <p:blipFill>
          <a:blip r:embed="rId3">
            <a:extLst/>
          </a:blip>
          <a:stretch>
            <a:fillRect/>
          </a:stretch>
        </p:blipFill>
        <p:spPr>
          <a:xfrm>
            <a:off x="1013523" y="3192078"/>
            <a:ext cx="3898272" cy="2784481"/>
          </a:xfrm>
          <a:prstGeom prst="rect">
            <a:avLst/>
          </a:prstGeom>
          <a:ln w="12700">
            <a:miter lim="400000"/>
          </a:ln>
        </p:spPr>
      </p:pic>
      <p:pic>
        <p:nvPicPr>
          <p:cNvPr id="283" name="Bild" descr="Bild">
            <a:hlinkClick r:id="rId4" invalidUrl="" action="" tgtFrame="" tooltip="" history="1" highlightClick="0" endSnd="0"/>
          </p:cNvPr>
          <p:cNvPicPr>
            <a:picLocks noChangeAspect="1"/>
          </p:cNvPicPr>
          <p:nvPr/>
        </p:nvPicPr>
        <p:blipFill>
          <a:blip r:embed="rId5">
            <a:extLst/>
          </a:blip>
          <a:stretch>
            <a:fillRect/>
          </a:stretch>
        </p:blipFill>
        <p:spPr>
          <a:xfrm>
            <a:off x="7319437" y="3783649"/>
            <a:ext cx="4051405" cy="1566544"/>
          </a:xfrm>
          <a:prstGeom prst="rect">
            <a:avLst/>
          </a:prstGeom>
          <a:ln w="12700">
            <a:miter lim="400000"/>
          </a:ln>
        </p:spPr>
      </p:pic>
      <p:sp>
        <p:nvSpPr>
          <p:cNvPr id="284" name="Aufwändigerer Fragebogen/ Experimentelle Studie online (Reaktionszeitmessung nur eingeschränkt)"/>
          <p:cNvSpPr/>
          <p:nvPr/>
        </p:nvSpPr>
        <p:spPr>
          <a:xfrm>
            <a:off x="6820797" y="2372161"/>
            <a:ext cx="5919810" cy="11868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b="1" sz="2400">
                <a:latin typeface="Arial"/>
                <a:ea typeface="Arial"/>
                <a:cs typeface="Arial"/>
                <a:sym typeface="Arial"/>
              </a:defRPr>
            </a:pPr>
            <a:r>
              <a:t>Aufwändigerer Fragebogen/</a:t>
            </a:r>
            <a:br/>
            <a:r>
              <a:t>Experimentelle Studie online</a:t>
            </a:r>
            <a:br/>
            <a:r>
              <a:rPr b="0"/>
              <a:t>(Reaktionszeitmessung nur eingeschränkt)</a:t>
            </a:r>
          </a:p>
        </p:txBody>
      </p:sp>
      <p:sp>
        <p:nvSpPr>
          <p:cNvPr id="285" name="https://www.soscisurvey.de/"/>
          <p:cNvSpPr txBox="1"/>
          <p:nvPr/>
        </p:nvSpPr>
        <p:spPr>
          <a:xfrm>
            <a:off x="7723348" y="5574803"/>
            <a:ext cx="3243583"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u="sng">
                <a:solidFill>
                  <a:srgbClr val="0070C0"/>
                </a:solidFill>
                <a:uFill>
                  <a:solidFill>
                    <a:srgbClr val="0070C0"/>
                  </a:solidFill>
                </a:uFill>
                <a:latin typeface="Arial"/>
                <a:ea typeface="Arial"/>
                <a:cs typeface="Arial"/>
                <a:sym typeface="Arial"/>
                <a:hlinkClick r:id="rId6" invalidUrl="" action="" tgtFrame="" tooltip="" history="1" highlightClick="0" endSnd="0"/>
              </a:defRPr>
            </a:lvl1pPr>
          </a:lstStyle>
          <a:p>
            <a:pPr>
              <a:defRPr u="none">
                <a:solidFill>
                  <a:srgbClr val="FFFFFF"/>
                </a:solidFill>
                <a:uFillTx/>
              </a:defRPr>
            </a:pPr>
            <a:r>
              <a:rPr u="sng">
                <a:solidFill>
                  <a:srgbClr val="0070C0"/>
                </a:solidFill>
                <a:uFill>
                  <a:solidFill>
                    <a:srgbClr val="0070C0"/>
                  </a:solidFill>
                </a:uFill>
                <a:hlinkClick r:id="rId6" invalidUrl="" action="" tgtFrame="" tooltip="" history="1" highlightClick="0" endSnd="0"/>
              </a:rPr>
              <a:t>https://www.soscisurvey.de/</a:t>
            </a:r>
          </a:p>
        </p:txBody>
      </p:sp>
      <p:sp>
        <p:nvSpPr>
          <p:cNvPr id="286" name="https://www.google.com/forms/about/"/>
          <p:cNvSpPr txBox="1"/>
          <p:nvPr/>
        </p:nvSpPr>
        <p:spPr>
          <a:xfrm>
            <a:off x="808931" y="6338874"/>
            <a:ext cx="4307456"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u="sng">
                <a:solidFill>
                  <a:srgbClr val="0070C0"/>
                </a:solidFill>
                <a:uFill>
                  <a:solidFill>
                    <a:srgbClr val="0070C0"/>
                  </a:solidFill>
                </a:uFill>
                <a:latin typeface="Arial"/>
                <a:ea typeface="Arial"/>
                <a:cs typeface="Arial"/>
                <a:sym typeface="Arial"/>
                <a:hlinkClick r:id="rId7" invalidUrl="" action="" tgtFrame="" tooltip="" history="1" highlightClick="0" endSnd="0"/>
              </a:defRPr>
            </a:lvl1pPr>
          </a:lstStyle>
          <a:p>
            <a:pPr>
              <a:defRPr u="none">
                <a:solidFill>
                  <a:srgbClr val="FFFFFF"/>
                </a:solidFill>
                <a:uFillTx/>
              </a:defRPr>
            </a:pPr>
            <a:r>
              <a:rPr u="sng">
                <a:solidFill>
                  <a:srgbClr val="0070C0"/>
                </a:solidFill>
                <a:uFill>
                  <a:solidFill>
                    <a:srgbClr val="0070C0"/>
                  </a:solidFill>
                </a:uFill>
                <a:hlinkClick r:id="rId7" invalidUrl="" action="" tgtFrame="" tooltip="" history="1" highlightClick="0" endSnd="0"/>
              </a:rPr>
              <a:t>https://www.google.com/forms/about/</a:t>
            </a:r>
          </a:p>
        </p:txBody>
      </p:sp>
      <p:sp>
        <p:nvSpPr>
          <p:cNvPr id="287" name="Benutzerkonto anlegen (kostenlos)…"/>
          <p:cNvSpPr txBox="1"/>
          <p:nvPr/>
        </p:nvSpPr>
        <p:spPr>
          <a:xfrm>
            <a:off x="7207457" y="7311480"/>
            <a:ext cx="5454732" cy="151874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8" invalidUrl="" action="" tgtFrame="" tooltip="" history="1" highlightClick="0" endSnd="0"/>
              </a:rPr>
              <a:t>Benutzerkonto anlegen</a:t>
            </a:r>
            <a:r>
              <a:t> (kostenlos)</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9" invalidUrl="" action="" tgtFrame="" tooltip="" history="1" highlightClick="0" endSnd="0"/>
              </a:rPr>
              <a:t>Bedienungsanleitung und Benutzerhandbuch</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10" invalidUrl="" action="" tgtFrame="" tooltip="" history="1" highlightClick="0" endSnd="0"/>
              </a:rPr>
              <a:t>Video-Tutorials</a:t>
            </a:r>
            <a:r>
              <a:t> (Englisch)</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11" invalidUrl="" action="" tgtFrame="" tooltip="" history="1" highlightClick="0" endSnd="0"/>
              </a:rPr>
              <a:t>Ein Fragebogen in fünf Minuten aufsetzen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0" name="Pseudonyme: Geheime Codes"/>
          <p:cNvSpPr txBox="1"/>
          <p:nvPr>
            <p:ph type="body" idx="21"/>
          </p:nvPr>
        </p:nvSpPr>
        <p:spPr>
          <a:prstGeom prst="rect">
            <a:avLst/>
          </a:prstGeom>
        </p:spPr>
        <p:txBody>
          <a:bodyPr/>
          <a:lstStyle/>
          <a:p>
            <a:pPr/>
            <a:r>
              <a:t>Pseudonyme: Geheime Codes</a:t>
            </a:r>
          </a:p>
        </p:txBody>
      </p:sp>
      <p:sp>
        <p:nvSpPr>
          <p:cNvPr id="291" name="Um Daten aus mehreren Versuchen bzw. Versuchsteilen zusammenführen zu können (unter Wahrung der Anonymität), bietet sich die Verwendung eines anonymen Codes an.…"/>
          <p:cNvSpPr txBox="1"/>
          <p:nvPr>
            <p:ph type="body" idx="22"/>
          </p:nvPr>
        </p:nvSpPr>
        <p:spPr>
          <a:xfrm>
            <a:off x="282297" y="1905000"/>
            <a:ext cx="12248713" cy="7438703"/>
          </a:xfrm>
          <a:prstGeom prst="rect">
            <a:avLst/>
          </a:prstGeom>
        </p:spPr>
        <p:txBody>
          <a:bodyPr/>
          <a:lstStyle/>
          <a:p>
            <a:pPr marL="119379" marR="119379" indent="0" defTabSz="1222451">
              <a:spcBef>
                <a:spcPts val="900"/>
              </a:spcBef>
              <a:buClrTx/>
              <a:buSzTx/>
              <a:buFontTx/>
              <a:buNone/>
              <a:defRPr sz="1879"/>
            </a:pPr>
            <a:r>
              <a:t>Um Daten aus mehreren Versuchen bzw. Versuchsteilen zusammenführen zu können (unter Wahrung der Anonymität), bietet sich die Verwendung eines anonymen Codes an.</a:t>
            </a:r>
          </a:p>
          <a:p>
            <a:pPr marL="119379" marR="119379" indent="0" defTabSz="1222451">
              <a:spcBef>
                <a:spcPts val="900"/>
              </a:spcBef>
              <a:buClrTx/>
              <a:buSzTx/>
              <a:buFontTx/>
              <a:buNone/>
              <a:defRPr sz="1879"/>
            </a:pPr>
            <a:r>
              <a:t>Ein “geheimer Code”” ist ein „Deckname“, der die Identität des Nutzers/der Nutzerin verbirgt, also nur dieser Person bekannt ist.</a:t>
            </a:r>
          </a:p>
          <a:p>
            <a:pPr marL="119379" marR="119379" indent="0" defTabSz="1222451">
              <a:spcBef>
                <a:spcPts val="900"/>
              </a:spcBef>
              <a:buClrTx/>
              <a:buSzTx/>
              <a:buFontTx/>
              <a:buNone/>
              <a:defRPr sz="1879"/>
            </a:pPr>
            <a:r>
              <a:t>Idealerweise sollte ein anonymer Code so kurz wie möglich sein (der Einfachheit halber), aber so lang wie möglich, um Duplikate zu vermeiden.</a:t>
            </a:r>
          </a:p>
          <a:p>
            <a:pPr marL="119379" marR="119379" indent="0" defTabSz="1222451">
              <a:spcBef>
                <a:spcPts val="900"/>
              </a:spcBef>
              <a:buClrTx/>
              <a:buSzTx/>
              <a:buFontTx/>
              <a:buNone/>
              <a:defRPr sz="1879"/>
            </a:pPr>
            <a:r>
              <a:t>So könnte eine Anweisung aussehen, um einen anonymen Code zu erstellen:</a:t>
            </a: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r>
              <a:t>Bitte erstellen Sie jetzt Ihren “Decknamen”. Wir nutzen diesen Code, um Ihre Daten aus mehreren Studien zusammen zu stellen. Ihre Anonymität bleibt dabei gewährleistet, aber Sie (und nur Sie) wissen, dass es Ihre Daten sind. Bitte erstellen Sie Ihren Code nach folgendem Schema:</a:t>
            </a:r>
          </a:p>
          <a:p>
            <a:pPr marL="119379" marR="119379" indent="0" defTabSz="1222451">
              <a:spcBef>
                <a:spcPts val="900"/>
              </a:spcBef>
              <a:buClrTx/>
              <a:buSzTx/>
              <a:buFontTx/>
              <a:buNone/>
              <a:defRPr sz="1879"/>
            </a:pPr>
            <a:r>
              <a:t>Anfangsbuchstabe des Mädchennamen Ihrer Mutter</a:t>
            </a:r>
          </a:p>
          <a:p>
            <a:pPr marL="119379" marR="119379" indent="0" defTabSz="1222451">
              <a:spcBef>
                <a:spcPts val="900"/>
              </a:spcBef>
              <a:buClrTx/>
              <a:buSzTx/>
              <a:buFontTx/>
              <a:buNone/>
              <a:defRPr sz="1879"/>
            </a:pPr>
            <a:r>
              <a:t>Anfangsbuchstabe des Vornamens Ihres Großvaters (väterlicherseits)</a:t>
            </a:r>
          </a:p>
          <a:p>
            <a:pPr marL="119379" marR="119379" indent="0" defTabSz="1222451">
              <a:spcBef>
                <a:spcPts val="900"/>
              </a:spcBef>
              <a:buClrTx/>
              <a:buSzTx/>
              <a:buFontTx/>
              <a:buNone/>
              <a:defRPr sz="1879"/>
            </a:pPr>
            <a:r>
              <a:t>Anfangsbuchstabe Ihres Geburtstorts</a:t>
            </a:r>
          </a:p>
          <a:p>
            <a:pPr marL="119379" marR="119379" indent="0" defTabSz="1222451">
              <a:spcBef>
                <a:spcPts val="900"/>
              </a:spcBef>
              <a:buClrTx/>
              <a:buSzTx/>
              <a:buFontTx/>
              <a:buNone/>
              <a:defRPr sz="1879"/>
            </a:pPr>
            <a:r>
              <a:t>Tag (1-31) im Monat Ihrer Geburt (bitte zweistellig eingeben)</a:t>
            </a:r>
          </a:p>
          <a:p>
            <a:pPr marL="119379" marR="119379" indent="0" defTabSz="1222451">
              <a:spcBef>
                <a:spcPts val="900"/>
              </a:spcBef>
              <a:buClrTx/>
              <a:buSzTx/>
              <a:buFontTx/>
              <a:buNone/>
              <a:defRPr sz="1879"/>
            </a:pPr>
            <a:r>
              <a:t>Beispiel: Ihre Mutter hat den Mädchenname „Altmann“, Ihr Großvater heißt „Berthold“ und Sie wurden in „Coburg“ geboren, am 1.12., so lautet Ihr Pseudonym: „ABC01“.</a:t>
            </a:r>
          </a:p>
        </p:txBody>
      </p:sp>
      <p:sp>
        <p:nvSpPr>
          <p:cNvPr id="292" name="Quelle"/>
          <p:cNvSpPr txBox="1"/>
          <p:nvPr/>
        </p:nvSpPr>
        <p:spPr>
          <a:xfrm>
            <a:off x="438347" y="9107977"/>
            <a:ext cx="709338"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2"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2" invalidUrl="" action="" tgtFrame="" tooltip="" history="1" highlightClick="0" endSnd="0"/>
              </a:rPr>
              <a:t>Quelle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Qualitätscheck"/>
          <p:cNvSpPr txBox="1"/>
          <p:nvPr>
            <p:ph type="title"/>
          </p:nvPr>
        </p:nvSpPr>
        <p:spPr>
          <a:prstGeom prst="rect">
            <a:avLst/>
          </a:prstGeom>
        </p:spPr>
        <p:txBody>
          <a:bodyPr/>
          <a:lstStyle/>
          <a:p>
            <a:pPr/>
            <a:r>
              <a:t>Qualitätscheck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Erstellen Sie eine Präregistrierung"/>
          <p:cNvSpPr txBox="1"/>
          <p:nvPr>
            <p:ph type="body" idx="21"/>
          </p:nvPr>
        </p:nvSpPr>
        <p:spPr>
          <a:prstGeom prst="rect">
            <a:avLst/>
          </a:prstGeom>
        </p:spPr>
        <p:txBody>
          <a:bodyPr/>
          <a:lstStyle/>
          <a:p>
            <a:pPr/>
            <a:r>
              <a:t>Erstellen Sie eine Präregistrierung</a:t>
            </a:r>
          </a:p>
        </p:txBody>
      </p:sp>
      <p:pic>
        <p:nvPicPr>
          <p:cNvPr id="299" name="Bild" descr="Bild">
            <a:hlinkClick r:id="rId2" invalidUrl="" action="" tgtFrame="" tooltip="" history="1" highlightClick="0" endSnd="0"/>
          </p:cNvPr>
          <p:cNvPicPr>
            <a:picLocks noChangeAspect="1"/>
          </p:cNvPicPr>
          <p:nvPr/>
        </p:nvPicPr>
        <p:blipFill>
          <a:blip r:embed="rId3">
            <a:extLst/>
          </a:blip>
          <a:stretch>
            <a:fillRect/>
          </a:stretch>
        </p:blipFill>
        <p:spPr>
          <a:xfrm>
            <a:off x="2553936" y="2147554"/>
            <a:ext cx="7149109" cy="6507427"/>
          </a:xfrm>
          <a:prstGeom prst="rect">
            <a:avLst/>
          </a:prstGeom>
          <a:ln w="12700">
            <a:miter lim="400000"/>
          </a:ln>
        </p:spPr>
      </p:pic>
      <p:sp>
        <p:nvSpPr>
          <p:cNvPr id="300" name="osf.io"/>
          <p:cNvSpPr txBox="1"/>
          <p:nvPr/>
        </p:nvSpPr>
        <p:spPr>
          <a:xfrm>
            <a:off x="934066" y="4935855"/>
            <a:ext cx="1006882" cy="574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000" u="sng">
                <a:solidFill>
                  <a:srgbClr val="0070C0"/>
                </a:solidFill>
                <a:uFill>
                  <a:solidFill>
                    <a:srgbClr val="0070C0"/>
                  </a:solidFill>
                </a:uFill>
                <a:hlinkClick r:id="rId4"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4" invalidUrl="" action="" tgtFrame="" tooltip="" history="1" highlightClick="0" endSnd="0"/>
              </a:rPr>
              <a:t>osf.io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303" name="Qualitätskontrolle vor Veröffentlichung (Berichtabgabe)"/>
          <p:cNvSpPr txBox="1"/>
          <p:nvPr>
            <p:ph type="body" idx="21"/>
          </p:nvPr>
        </p:nvSpPr>
        <p:spPr>
          <a:prstGeom prst="rect">
            <a:avLst/>
          </a:prstGeom>
        </p:spPr>
        <p:txBody>
          <a:bodyPr/>
          <a:lstStyle>
            <a:lvl1pPr marL="118110" marR="118110" indent="118110" defTabSz="1209446">
              <a:defRPr sz="5766"/>
            </a:lvl1pPr>
          </a:lstStyle>
          <a:p>
            <a:pPr/>
            <a:r>
              <a:t>Qualitätskontrolle vor Veröffentlichung (Berichtabgabe)</a:t>
            </a:r>
          </a:p>
        </p:txBody>
      </p:sp>
      <p:pic>
        <p:nvPicPr>
          <p:cNvPr id="304" name="Bild" descr="Bild"/>
          <p:cNvPicPr>
            <a:picLocks noChangeAspect="1"/>
          </p:cNvPicPr>
          <p:nvPr/>
        </p:nvPicPr>
        <p:blipFill>
          <a:blip r:embed="rId2">
            <a:extLst/>
          </a:blip>
          <a:stretch>
            <a:fillRect/>
          </a:stretch>
        </p:blipFill>
        <p:spPr>
          <a:xfrm>
            <a:off x="3860345" y="1921754"/>
            <a:ext cx="5719691" cy="6682052"/>
          </a:xfrm>
          <a:prstGeom prst="rect">
            <a:avLst/>
          </a:prstGeom>
          <a:ln w="12700">
            <a:miter lim="400000"/>
          </a:ln>
        </p:spPr>
      </p:pic>
      <p:sp>
        <p:nvSpPr>
          <p:cNvPr id="305" name="http://www.nature.com/news/how-scientists-fool-themselves-and-how-they-can-stop-1.18517?WT.mc_id=TWT_NatureNews"/>
          <p:cNvSpPr/>
          <p:nvPr/>
        </p:nvSpPr>
        <p:spPr>
          <a:xfrm>
            <a:off x="166167" y="9130351"/>
            <a:ext cx="1130614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1600">
                <a:latin typeface="Arial"/>
                <a:ea typeface="Arial"/>
                <a:cs typeface="Arial"/>
                <a:sym typeface="Arial"/>
              </a:defRPr>
            </a:pPr>
            <a:r>
              <a:rPr u="sng">
                <a:solidFill>
                  <a:srgbClr val="0070C0"/>
                </a:solidFill>
                <a:uFill>
                  <a:solidFill>
                    <a:srgbClr val="0070C0"/>
                  </a:solidFill>
                </a:uFill>
                <a:hlinkClick r:id="rId3" invalidUrl="" action="" tgtFrame="" tooltip="" history="1" highlightClick="0" endSnd="0"/>
              </a:rPr>
              <a:t>http://www.nature.com/news/how-scientists-fool-themselves-and-how-they-can-stop-1.18517?WT.mc_id=TWT_NatureNews</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Forschungsethik"/>
          <p:cNvSpPr txBox="1"/>
          <p:nvPr>
            <p:ph type="title"/>
          </p:nvPr>
        </p:nvSpPr>
        <p:spPr>
          <a:xfrm>
            <a:off x="650239" y="4758266"/>
            <a:ext cx="11704322" cy="2931226"/>
          </a:xfrm>
          <a:prstGeom prst="rect">
            <a:avLst/>
          </a:prstGeom>
        </p:spPr>
        <p:txBody>
          <a:bodyPr/>
          <a:lstStyle/>
          <a:p>
            <a:pPr/>
            <a:r>
              <a:t>Forschungsethik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Checklisten zur Qualität einer Studie"/>
          <p:cNvSpPr txBox="1"/>
          <p:nvPr>
            <p:ph type="body" idx="21"/>
          </p:nvPr>
        </p:nvSpPr>
        <p:spPr>
          <a:prstGeom prst="rect">
            <a:avLst/>
          </a:prstGeom>
        </p:spPr>
        <p:txBody>
          <a:bodyPr/>
          <a:lstStyle/>
          <a:p>
            <a:pPr/>
            <a:r>
              <a:t>Checklisten zur Qualität einer Studie</a:t>
            </a:r>
          </a:p>
        </p:txBody>
      </p:sp>
      <p:sp>
        <p:nvSpPr>
          <p:cNvPr id="309" name="Beobachtungsstudien…"/>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Beobachtungsstudien </a:t>
            </a:r>
          </a:p>
          <a:p>
            <a:pPr marL="444500" indent="-317500">
              <a:buClr>
                <a:schemeClr val="accent5"/>
              </a:buClr>
              <a:buFont typeface="Arial"/>
              <a:buChar char="▶︎"/>
            </a:pPr>
            <a:r>
              <a:rPr u="sng">
                <a:solidFill>
                  <a:srgbClr val="0070C0"/>
                </a:solidFill>
                <a:uFill>
                  <a:solidFill>
                    <a:srgbClr val="0070C0"/>
                  </a:solidFill>
                </a:uFill>
                <a:hlinkClick r:id="rId2" invalidUrl="" action="" tgtFrame="" tooltip="" history="1" highlightClick="0" endSnd="0"/>
              </a:rPr>
              <a:t>STROBE</a:t>
            </a:r>
          </a:p>
        </p:txBody>
      </p:sp>
      <p:sp>
        <p:nvSpPr>
          <p:cNvPr id="310" name="Experimente…"/>
          <p:cNvSpPr txBox="1"/>
          <p:nvPr>
            <p:ph type="body" idx="23"/>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Experimente</a:t>
            </a:r>
          </a:p>
          <a:p>
            <a:pPr marL="444500" indent="-317500">
              <a:buClr>
                <a:schemeClr val="accent5"/>
              </a:buClr>
              <a:buFont typeface="Arial"/>
              <a:buChar char="▶︎"/>
            </a:pPr>
            <a:r>
              <a:rPr u="sng">
                <a:solidFill>
                  <a:srgbClr val="0070C0"/>
                </a:solidFill>
                <a:uFill>
                  <a:solidFill>
                    <a:srgbClr val="0070C0"/>
                  </a:solidFill>
                </a:uFill>
                <a:hlinkClick r:id="rId3" invalidUrl="" action="" tgtFrame="" tooltip="" history="1" highlightClick="0" endSnd="0"/>
              </a:rPr>
              <a:t>CONSORT</a:t>
            </a:r>
          </a:p>
        </p:txBody>
      </p:sp>
      <p:pic>
        <p:nvPicPr>
          <p:cNvPr id="311" name="Bild" descr="Bild">
            <a:hlinkClick r:id="rId4" invalidUrl="" action="" tgtFrame="" tooltip="" history="1" highlightClick="0" endSnd="0"/>
          </p:cNvPr>
          <p:cNvPicPr>
            <a:picLocks noChangeAspect="1"/>
          </p:cNvPicPr>
          <p:nvPr/>
        </p:nvPicPr>
        <p:blipFill>
          <a:blip r:embed="rId5">
            <a:extLst/>
          </a:blip>
          <a:stretch>
            <a:fillRect/>
          </a:stretch>
        </p:blipFill>
        <p:spPr>
          <a:xfrm>
            <a:off x="273398" y="4887583"/>
            <a:ext cx="5375420" cy="782302"/>
          </a:xfrm>
          <a:prstGeom prst="rect">
            <a:avLst/>
          </a:prstGeom>
          <a:ln w="12700">
            <a:miter lim="400000"/>
          </a:ln>
        </p:spPr>
      </p:pic>
      <p:sp>
        <p:nvSpPr>
          <p:cNvPr id="312" name="Deutsche Übersetzung"/>
          <p:cNvSpPr txBox="1"/>
          <p:nvPr/>
        </p:nvSpPr>
        <p:spPr>
          <a:xfrm>
            <a:off x="773292" y="6259366"/>
            <a:ext cx="2168337"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6"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6" invalidUrl="" action="" tgtFrame="" tooltip="" history="1" highlightClick="0" endSnd="0"/>
              </a:rPr>
              <a:t>Deutsche Übersetzung</a:t>
            </a:r>
          </a:p>
        </p:txBody>
      </p:sp>
      <p:pic>
        <p:nvPicPr>
          <p:cNvPr id="313" name="Bild" descr="Bild">
            <a:hlinkClick r:id="rId7" invalidUrl="" action="" tgtFrame="" tooltip="" history="1" highlightClick="0" endSnd="0"/>
          </p:cNvPr>
          <p:cNvPicPr>
            <a:picLocks noChangeAspect="1"/>
          </p:cNvPicPr>
          <p:nvPr/>
        </p:nvPicPr>
        <p:blipFill>
          <a:blip r:embed="rId8">
            <a:extLst/>
          </a:blip>
          <a:stretch>
            <a:fillRect/>
          </a:stretch>
        </p:blipFill>
        <p:spPr>
          <a:xfrm>
            <a:off x="6406172" y="4980912"/>
            <a:ext cx="6007101" cy="8636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16" name="STROBE-Guidelines for observational studies (1/2)"/>
          <p:cNvSpPr txBox="1"/>
          <p:nvPr>
            <p:ph type="body" idx="21"/>
          </p:nvPr>
        </p:nvSpPr>
        <p:spPr>
          <a:prstGeom prst="rect">
            <a:avLst/>
          </a:prstGeom>
        </p:spPr>
        <p:txBody>
          <a:bodyPr/>
          <a:lstStyle/>
          <a:p>
            <a:pPr/>
            <a:r>
              <a:t>STROBE-Guidelines for observational studies (1/2)</a:t>
            </a:r>
          </a:p>
        </p:txBody>
      </p:sp>
      <p:pic>
        <p:nvPicPr>
          <p:cNvPr id="317" name="image125.tif" descr="image125.tif"/>
          <p:cNvPicPr>
            <a:picLocks noChangeAspect="1"/>
          </p:cNvPicPr>
          <p:nvPr/>
        </p:nvPicPr>
        <p:blipFill>
          <a:blip r:embed="rId2">
            <a:extLst/>
          </a:blip>
          <a:stretch>
            <a:fillRect/>
          </a:stretch>
        </p:blipFill>
        <p:spPr>
          <a:xfrm>
            <a:off x="202604" y="1862437"/>
            <a:ext cx="12154414" cy="6549033"/>
          </a:xfrm>
          <a:prstGeom prst="rect">
            <a:avLst/>
          </a:prstGeom>
          <a:ln w="12700">
            <a:miter lim="400000"/>
          </a:ln>
        </p:spPr>
      </p:pic>
      <p:sp>
        <p:nvSpPr>
          <p:cNvPr id="318" name="Von Elm, E., Altman, D. G., Egger, M., Pocock, S. J., Gøtzsche, P. C., &amp; Vandenbroucke, J. P. (2008). The Strengthening the Reporting of Observational Studies in Epidemiology (STROBE) statement: guidelines for reporting observational studies. J Clin Epid"/>
          <p:cNvSpPr/>
          <p:nvPr/>
        </p:nvSpPr>
        <p:spPr>
          <a:xfrm>
            <a:off x="188523" y="8586835"/>
            <a:ext cx="12627754" cy="73383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3400">
                <a:latin typeface="Arial"/>
                <a:ea typeface="Arial"/>
                <a:cs typeface="Arial"/>
                <a:sym typeface="Arial"/>
              </a:defRPr>
            </a:pPr>
            <a:r>
              <a:rPr sz="1400"/>
              <a:t>Von Elm, E., Altman, D. G., Egger, M., Pocock, S. J., Gøtzsche, P. C., &amp; Vandenbroucke, J. P. (2008). The Strengthening the Reporting of Observational Studies in Epidemiology (STROBE) statement: guidelines for reporting observational studies. J Clin Epidemiol., </a:t>
            </a:r>
            <a:r>
              <a:rPr i="1" sz="1400"/>
              <a:t>61</a:t>
            </a:r>
            <a:r>
              <a:rPr sz="1400"/>
              <a:t>, 344–349. doi:10.1016/j.jclinepi.2007.11.008</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1" name="STROBE-Guidelines for observational studies (2/2)"/>
          <p:cNvSpPr txBox="1"/>
          <p:nvPr>
            <p:ph type="body" idx="21"/>
          </p:nvPr>
        </p:nvSpPr>
        <p:spPr>
          <a:prstGeom prst="rect">
            <a:avLst/>
          </a:prstGeom>
        </p:spPr>
        <p:txBody>
          <a:bodyPr/>
          <a:lstStyle/>
          <a:p>
            <a:pPr/>
            <a:r>
              <a:t>STROBE-Guidelines for observational studies (2/2)</a:t>
            </a:r>
          </a:p>
        </p:txBody>
      </p:sp>
      <p:pic>
        <p:nvPicPr>
          <p:cNvPr id="322" name="image126.tif" descr="image126.tif">
            <a:hlinkClick r:id="rId2" invalidUrl="" action="" tgtFrame="" tooltip="" history="1" highlightClick="0" endSnd="0"/>
          </p:cNvPr>
          <p:cNvPicPr>
            <a:picLocks noChangeAspect="1"/>
          </p:cNvPicPr>
          <p:nvPr/>
        </p:nvPicPr>
        <p:blipFill>
          <a:blip r:embed="rId3">
            <a:extLst/>
          </a:blip>
          <a:stretch>
            <a:fillRect/>
          </a:stretch>
        </p:blipFill>
        <p:spPr>
          <a:xfrm>
            <a:off x="48709" y="1733934"/>
            <a:ext cx="12647738" cy="624333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5" name="CONSORT: Für (randomisierte) Interventionsstudien"/>
          <p:cNvSpPr txBox="1"/>
          <p:nvPr>
            <p:ph type="body" idx="21"/>
          </p:nvPr>
        </p:nvSpPr>
        <p:spPr>
          <a:prstGeom prst="rect">
            <a:avLst/>
          </a:prstGeom>
        </p:spPr>
        <p:txBody>
          <a:bodyPr/>
          <a:lstStyle/>
          <a:p>
            <a:pPr/>
            <a:r>
              <a:t>CONSORT: Für (randomisierte) Interventionsstudien</a:t>
            </a:r>
          </a:p>
        </p:txBody>
      </p:sp>
      <p:pic>
        <p:nvPicPr>
          <p:cNvPr id="326" name="Bild" descr="Bild"/>
          <p:cNvPicPr>
            <a:picLocks noChangeAspect="1"/>
          </p:cNvPicPr>
          <p:nvPr/>
        </p:nvPicPr>
        <p:blipFill>
          <a:blip r:embed="rId2">
            <a:extLst/>
          </a:blip>
          <a:stretch>
            <a:fillRect/>
          </a:stretch>
        </p:blipFill>
        <p:spPr>
          <a:xfrm>
            <a:off x="653713" y="1712385"/>
            <a:ext cx="10891038" cy="760043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9" name="Consort 2/3"/>
          <p:cNvSpPr txBox="1"/>
          <p:nvPr>
            <p:ph type="body" idx="21"/>
          </p:nvPr>
        </p:nvSpPr>
        <p:spPr>
          <a:prstGeom prst="rect">
            <a:avLst/>
          </a:prstGeom>
        </p:spPr>
        <p:txBody>
          <a:bodyPr/>
          <a:lstStyle/>
          <a:p>
            <a:pPr/>
            <a:r>
              <a:t>Consort 2/3</a:t>
            </a:r>
          </a:p>
        </p:txBody>
      </p:sp>
      <p:pic>
        <p:nvPicPr>
          <p:cNvPr id="330" name="Bild" descr="Bild"/>
          <p:cNvPicPr>
            <a:picLocks noChangeAspect="1"/>
          </p:cNvPicPr>
          <p:nvPr/>
        </p:nvPicPr>
        <p:blipFill>
          <a:blip r:embed="rId2">
            <a:extLst/>
          </a:blip>
          <a:stretch>
            <a:fillRect/>
          </a:stretch>
        </p:blipFill>
        <p:spPr>
          <a:xfrm>
            <a:off x="652621" y="1625466"/>
            <a:ext cx="11221781" cy="778746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33" name="Consort 3/3"/>
          <p:cNvSpPr txBox="1"/>
          <p:nvPr>
            <p:ph type="body" idx="21"/>
          </p:nvPr>
        </p:nvSpPr>
        <p:spPr>
          <a:prstGeom prst="rect">
            <a:avLst/>
          </a:prstGeom>
        </p:spPr>
        <p:txBody>
          <a:bodyPr/>
          <a:lstStyle/>
          <a:p>
            <a:pPr/>
            <a:r>
              <a:t>Consort 3/3</a:t>
            </a:r>
          </a:p>
        </p:txBody>
      </p:sp>
      <p:pic>
        <p:nvPicPr>
          <p:cNvPr id="334" name="Bild" descr="Bild"/>
          <p:cNvPicPr>
            <a:picLocks noChangeAspect="1"/>
          </p:cNvPicPr>
          <p:nvPr/>
        </p:nvPicPr>
        <p:blipFill>
          <a:blip r:embed="rId2">
            <a:extLst/>
          </a:blip>
          <a:stretch>
            <a:fillRect/>
          </a:stretch>
        </p:blipFill>
        <p:spPr>
          <a:xfrm>
            <a:off x="93784" y="2998487"/>
            <a:ext cx="13004801" cy="474806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Hinweise"/>
          <p:cNvSpPr txBox="1"/>
          <p:nvPr>
            <p:ph type="body" idx="21"/>
          </p:nvPr>
        </p:nvSpPr>
        <p:spPr>
          <a:prstGeom prst="rect">
            <a:avLst/>
          </a:prstGeom>
        </p:spPr>
        <p:txBody>
          <a:bodyPr/>
          <a:lstStyle/>
          <a:p>
            <a:pPr/>
            <a:r>
              <a:t>Hinweise</a:t>
            </a:r>
          </a:p>
        </p:txBody>
      </p:sp>
      <p:sp>
        <p:nvSpPr>
          <p:cNvPr id="341"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Forschungsethik: Freiwilligkeit und informierte Einwilligung"/>
          <p:cNvSpPr txBox="1"/>
          <p:nvPr>
            <p:ph type="body" idx="21"/>
          </p:nvPr>
        </p:nvSpPr>
        <p:spPr>
          <a:prstGeom prst="rect">
            <a:avLst/>
          </a:prstGeom>
        </p:spPr>
        <p:txBody>
          <a:bodyPr/>
          <a:lstStyle>
            <a:lvl1pPr marL="111760" marR="111760" indent="111760" defTabSz="1144422">
              <a:defRPr sz="5456"/>
            </a:lvl1pPr>
          </a:lstStyle>
          <a:p>
            <a:pPr/>
            <a:r>
              <a:t>Forschungsethik: Freiwilligkeit und informierte Einwilligung </a:t>
            </a:r>
          </a:p>
        </p:txBody>
      </p:sp>
      <p:sp>
        <p:nvSpPr>
          <p:cNvPr id="217" name="„no risk research“ bzw. „minimal risk research“…"/>
          <p:cNvSpPr txBox="1"/>
          <p:nvPr>
            <p:ph type="body" idx="22"/>
          </p:nvPr>
        </p:nvSpPr>
        <p:spPr>
          <a:prstGeom prst="rect">
            <a:avLst/>
          </a:prstGeom>
        </p:spPr>
        <p:txBody>
          <a:bodyPr/>
          <a:lstStyle/>
          <a:p>
            <a:pPr marL="127000" indent="0">
              <a:buClrTx/>
              <a:buSzTx/>
              <a:buFont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„no risk research“ bzw. „minimal risk research“</a:t>
            </a:r>
          </a:p>
          <a:p>
            <a:pPr/>
            <a:r>
              <a:t>Studien, die für den Teilnehmer keinerlei bzw. dem Alltag entsprechende Belastungen mit sich bringen</a:t>
            </a:r>
          </a:p>
          <a:p>
            <a:pPr/>
            <a:r>
              <a:t>In diesen Fällen kann auf umfangreiche Aufklärung und informierte Einwilligung verzichtet werden</a:t>
            </a:r>
          </a:p>
          <a:p>
            <a:pPr/>
          </a:p>
          <a:p>
            <a:pPr/>
          </a:p>
          <a:p>
            <a:pPr marL="127000" indent="0">
              <a:buClrTx/>
              <a:buSzTx/>
              <a:buFont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„greater than minimal risk research“</a:t>
            </a:r>
          </a:p>
          <a:p>
            <a:pPr/>
            <a:r>
              <a:t>Studien, die mehr als ein minimales Belastungsrisiko bergen</a:t>
            </a:r>
          </a:p>
          <a:p>
            <a:pPr lvl="1" marL="774700" indent="-190500">
              <a:buClr>
                <a:schemeClr val="accent5"/>
              </a:buClr>
              <a:buFont typeface="Arial"/>
              <a:buChar char="▶︎"/>
            </a:pPr>
            <a:r>
              <a:t>Einverständniserklärung („informed consent“) ist zwingend notwendig</a:t>
            </a:r>
          </a:p>
          <a:p>
            <a:pPr lvl="1" marL="774700" indent="-190500">
              <a:buClr>
                <a:schemeClr val="accent5"/>
              </a:buClr>
              <a:buFont typeface="Arial"/>
              <a:buChar char="▶︎"/>
            </a:pPr>
            <a:r>
              <a:t>Mündlich oder schriftlich (consent form vor Untersuchung unterschreiben)</a:t>
            </a:r>
          </a:p>
          <a:p>
            <a:pPr/>
            <a:r>
              <a:t>Einwilligung ist vom Forschenden zu dokumentieren</a:t>
            </a:r>
          </a:p>
          <a:p>
            <a:pPr/>
            <a:r>
              <a:t>Inhalt der Aufklärung: Zweck der Forschung, erwartete Dauer der Untersuchung, Recht auf Nichtteilnahme und Abbruch der Teilnahme, absehbare Konsequenzen, Risiken, negative Auswirkungen, den voraussichtlichen Erkenntnisgewinn, Gewährleistung von Anonymität, evtl. Höhe der Aufwandsentschädigung, Kontakt für weitere Fragen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oliennummer"/>
          <p:cNvSpPr txBox="1"/>
          <p:nvPr>
            <p:ph type="sldNum" sz="quarter" idx="2"/>
          </p:nvPr>
        </p:nvSpPr>
        <p:spPr>
          <a:xfrm>
            <a:off x="10795555" y="9142635"/>
            <a:ext cx="2167467" cy="30286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defRPr sz="1200"/>
            </a:lvl1pPr>
          </a:lstStyle>
          <a:p>
            <a:pPr>
              <a:defRPr sz="2200">
                <a:solidFill>
                  <a:srgbClr val="000000"/>
                </a:solidFill>
              </a:defRPr>
            </a:pPr>
            <a:fld id="{86CB4B4D-7CA3-9044-876B-883B54F8677D}" type="slidenum">
              <a:rPr sz="1200">
                <a:solidFill>
                  <a:schemeClr val="accent1"/>
                </a:solidFill>
              </a:rPr>
            </a:fld>
          </a:p>
        </p:txBody>
      </p:sp>
      <p:sp>
        <p:nvSpPr>
          <p:cNvPr id="220" name="Unversehrtheit und Integrität"/>
          <p:cNvSpPr txBox="1"/>
          <p:nvPr>
            <p:ph type="body" idx="21"/>
          </p:nvPr>
        </p:nvSpPr>
        <p:spPr>
          <a:prstGeom prst="rect">
            <a:avLst/>
          </a:prstGeom>
        </p:spPr>
        <p:txBody>
          <a:bodyPr/>
          <a:lstStyle/>
          <a:p>
            <a:pPr/>
            <a:r>
              <a:t>Unversehrtheit und Integrität</a:t>
            </a:r>
          </a:p>
        </p:txBody>
      </p:sp>
      <p:sp>
        <p:nvSpPr>
          <p:cNvPr id="221" name="Die Probanden sollen (mindestens) genauso gut aus der Untersuchung heraus gehen, wie sie hinein gekommen sind.…"/>
          <p:cNvSpPr/>
          <p:nvPr/>
        </p:nvSpPr>
        <p:spPr>
          <a:xfrm>
            <a:off x="151272" y="3121025"/>
            <a:ext cx="5837840" cy="2143422"/>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p>
            <a:pPr algn="ctr" defTabSz="1300480">
              <a:spcBef>
                <a:spcPts val="800"/>
              </a:spcBef>
              <a:defRPr sz="2400">
                <a:solidFill>
                  <a:srgbClr val="000000"/>
                </a:solidFill>
                <a:latin typeface="Roboto Condensed Bold"/>
                <a:ea typeface="Roboto Condensed Bold"/>
                <a:cs typeface="Roboto Condensed Bold"/>
                <a:sym typeface="Roboto Condensed Bold"/>
              </a:defRPr>
            </a:pPr>
            <a:r>
              <a:rPr sz="2200">
                <a:latin typeface="+mj-lt"/>
                <a:ea typeface="+mj-ea"/>
                <a:cs typeface="+mj-cs"/>
                <a:sym typeface="Roboto Condensed Regular"/>
              </a:rPr>
              <a:t>Die Probanden sollen (mindestens) genauso gut aus der Untersuchung heraus gehen, wie sie hinein gekommen sind.</a:t>
            </a:r>
            <a:endParaRPr sz="2200">
              <a:latin typeface="+mj-lt"/>
              <a:ea typeface="+mj-ea"/>
              <a:cs typeface="+mj-cs"/>
              <a:sym typeface="Roboto Condensed Regular"/>
            </a:endParaRPr>
          </a:p>
          <a:p>
            <a:pPr algn="ctr" defTabSz="1300480">
              <a:spcBef>
                <a:spcPts val="800"/>
              </a:spcBef>
              <a:defRPr sz="2400">
                <a:solidFill>
                  <a:srgbClr val="000000"/>
                </a:solidFill>
                <a:latin typeface="Roboto Condensed Bold"/>
                <a:ea typeface="Roboto Condensed Bold"/>
                <a:cs typeface="Roboto Condensed Bold"/>
                <a:sym typeface="Roboto Condensed Bold"/>
              </a:defRPr>
            </a:pPr>
            <a:r>
              <a:rPr sz="2200">
                <a:latin typeface="+mj-lt"/>
                <a:ea typeface="+mj-ea"/>
                <a:cs typeface="+mj-cs"/>
                <a:sym typeface="Roboto Condensed Regular"/>
              </a:rPr>
              <a:t>Das Wohl des Einzelnen geht im Zweifel über den Nutzen für die Forschung. Das Recht zur Selbstbestimmung ist ein sehr hohes Gut.</a:t>
            </a:r>
          </a:p>
        </p:txBody>
      </p:sp>
      <p:sp>
        <p:nvSpPr>
          <p:cNvPr id="222" name="Ethik-Richtlinien der Deutschen Gesellschaft für Psychologie: http://www.dgps.de/index.php?id=96422#c636"/>
          <p:cNvSpPr/>
          <p:nvPr/>
        </p:nvSpPr>
        <p:spPr>
          <a:xfrm>
            <a:off x="151272" y="9306352"/>
            <a:ext cx="12198186" cy="299784"/>
          </a:xfrm>
          <a:prstGeom prst="rect">
            <a:avLst/>
          </a:prstGeom>
          <a:ln w="3175">
            <a:miter lim="400000"/>
          </a:ln>
          <a:extLst>
            <a:ext uri="{C572A759-6A51-4108-AA02-DFA0A04FC94B}">
              <ma14:wrappingTextBoxFlag xmlns:ma14="http://schemas.microsoft.com/office/mac/drawingml/2011/main" val="1"/>
            </a:ext>
          </a:extLst>
        </p:spPr>
        <p:txBody>
          <a:bodyPr lIns="51199" tIns="51199" rIns="51199" bIns="51199">
            <a:spAutoFit/>
          </a:bodyPr>
          <a:lstStyle/>
          <a:p>
            <a:pPr defTabSz="1300480">
              <a:defRPr sz="1400">
                <a:latin typeface="Arial"/>
                <a:ea typeface="Arial"/>
                <a:cs typeface="Arial"/>
                <a:sym typeface="Arial"/>
              </a:defRPr>
            </a:pPr>
            <a:r>
              <a:t>Ethik-Richtlinien der Deutschen Gesellschaft für Psychologie: </a:t>
            </a:r>
            <a:r>
              <a:rPr u="sng">
                <a:solidFill>
                  <a:srgbClr val="00998A"/>
                </a:solidFill>
                <a:uFill>
                  <a:solidFill>
                    <a:srgbClr val="00998A"/>
                  </a:solidFill>
                </a:uFill>
                <a:hlinkClick r:id="rId2" invalidUrl="" action="" tgtFrame="" tooltip="" history="1" highlightClick="0" endSnd="0"/>
              </a:rPr>
              <a:t>http://www.dgps.de/index.php?id=96422#c636</a:t>
            </a:r>
            <a:r>
              <a:t> </a:t>
            </a:r>
          </a:p>
        </p:txBody>
      </p:sp>
      <p:sp>
        <p:nvSpPr>
          <p:cNvPr id="223" name="Linie"/>
          <p:cNvSpPr/>
          <p:nvPr/>
        </p:nvSpPr>
        <p:spPr>
          <a:xfrm flipV="1">
            <a:off x="6416515" y="2134318"/>
            <a:ext cx="1" cy="6644559"/>
          </a:xfrm>
          <a:prstGeom prst="line">
            <a:avLst/>
          </a:prstGeom>
          <a:ln w="3175">
            <a:solidFill>
              <a:schemeClr val="accent1"/>
            </a:solidFill>
            <a:bevel/>
          </a:ln>
          <a:effectLst>
            <a:outerShdw sx="100000" sy="100000" kx="0" ky="0" algn="b" rotWithShape="0" blurRad="25400" dist="12700" dir="5400000">
              <a:srgbClr val="000000">
                <a:alpha val="38000"/>
              </a:srgbClr>
            </a:outerShdw>
          </a:effectLst>
        </p:spPr>
        <p:txBody>
          <a:bodyPr lIns="65023" tIns="65023" rIns="65023" bIns="65023"/>
          <a:lstStyle/>
          <a:p>
            <a:pPr defTabSz="65024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224" name="Unversehrtheit der Versuchsteilnehmer"/>
          <p:cNvSpPr/>
          <p:nvPr/>
        </p:nvSpPr>
        <p:spPr>
          <a:xfrm>
            <a:off x="1282417" y="1878470"/>
            <a:ext cx="4344366" cy="1242555"/>
          </a:xfrm>
          <a:prstGeom prst="ellipse">
            <a:avLst/>
          </a:prstGeom>
          <a:solidFill>
            <a:schemeClr val="accent5">
              <a:hueOff val="-326855"/>
              <a:satOff val="32847"/>
              <a:lumOff val="-6386"/>
              <a:alpha val="9845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defTabSz="1300480">
              <a:defRPr b="1">
                <a:solidFill>
                  <a:srgbClr val="FFFFFF"/>
                </a:solidFill>
                <a:latin typeface="Arial"/>
                <a:ea typeface="Arial"/>
                <a:cs typeface="Arial"/>
                <a:sym typeface="Arial"/>
              </a:defRPr>
            </a:lvl1pPr>
          </a:lstStyle>
          <a:p>
            <a:pPr/>
            <a:r>
              <a:t>Unversehrtheit der Versuchsteilnehmer</a:t>
            </a:r>
          </a:p>
        </p:txBody>
      </p:sp>
      <p:sp>
        <p:nvSpPr>
          <p:cNvPr id="225" name="Transparenz  im Vorgehen"/>
          <p:cNvSpPr/>
          <p:nvPr/>
        </p:nvSpPr>
        <p:spPr>
          <a:xfrm>
            <a:off x="7586133" y="1878470"/>
            <a:ext cx="4344365" cy="1242555"/>
          </a:xfrm>
          <a:prstGeom prst="ellipse">
            <a:avLst/>
          </a:prstGeom>
          <a:solidFill>
            <a:schemeClr val="accent5">
              <a:hueOff val="-326855"/>
              <a:satOff val="32847"/>
              <a:lumOff val="-6386"/>
              <a:alpha val="9845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defTabSz="1300480">
              <a:defRPr b="1">
                <a:solidFill>
                  <a:srgbClr val="FFFFFF"/>
                </a:solidFill>
                <a:latin typeface="Arial"/>
                <a:ea typeface="Arial"/>
                <a:cs typeface="Arial"/>
                <a:sym typeface="Arial"/>
              </a:defRPr>
            </a:pPr>
            <a:r>
              <a:t>Transparenz </a:t>
            </a:r>
            <a:br/>
            <a:r>
              <a:t>im Vorgehen</a:t>
            </a:r>
          </a:p>
        </p:txBody>
      </p:sp>
      <p:sp>
        <p:nvSpPr>
          <p:cNvPr id="226" name="Legen Sie Ihr Vorgehen offen, so dass andere Ihre Studie nachprüfen (reproduzieren) und wiederholen (replizieren) können. Alle dazu nötigen Informationen sollten von Ihnen angegeben werden."/>
          <p:cNvSpPr/>
          <p:nvPr/>
        </p:nvSpPr>
        <p:spPr>
          <a:xfrm>
            <a:off x="6799593" y="3295828"/>
            <a:ext cx="4992785" cy="2035049"/>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defTabSz="1300480">
              <a:spcBef>
                <a:spcPts val="800"/>
              </a:spcBef>
              <a:defRPr sz="2200">
                <a:solidFill>
                  <a:srgbClr val="000000"/>
                </a:solidFill>
              </a:defRPr>
            </a:lvl1pPr>
          </a:lstStyle>
          <a:p>
            <a:pPr>
              <a:defRPr sz="2400">
                <a:latin typeface="Roboto Condensed Bold"/>
                <a:ea typeface="Roboto Condensed Bold"/>
                <a:cs typeface="Roboto Condensed Bold"/>
                <a:sym typeface="Roboto Condensed Bold"/>
              </a:defRPr>
            </a:pPr>
            <a:r>
              <a:rPr sz="2200">
                <a:latin typeface="+mj-lt"/>
                <a:ea typeface="+mj-ea"/>
                <a:cs typeface="+mj-cs"/>
                <a:sym typeface="Roboto Condensed Regular"/>
              </a:rPr>
              <a:t>Legen Sie Ihr Vorgehen offen, so dass andere Ihre Studie nachprüfen (reproduzieren) und wiederholen (replizieren) können. Alle dazu nötigen Informationen sollten von Ihnen angegeben werden.</a:t>
            </a:r>
          </a:p>
        </p:txBody>
      </p:sp>
      <p:sp>
        <p:nvSpPr>
          <p:cNvPr id="227" name="Fügen Sie einen (kurzen) Abschnitt zu ethischen Überlegungen in Ihre Arbeit ein.…"/>
          <p:cNvSpPr txBox="1"/>
          <p:nvPr/>
        </p:nvSpPr>
        <p:spPr>
          <a:xfrm>
            <a:off x="106805" y="6333547"/>
            <a:ext cx="6351128" cy="203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9250" indent="-349250">
              <a:buClr>
                <a:schemeClr val="accent5"/>
              </a:buClr>
              <a:buSzPct val="70000"/>
              <a:buFont typeface="Arial"/>
              <a:buChar char="▶︎"/>
              <a:defRPr sz="2200">
                <a:solidFill>
                  <a:srgbClr val="000000"/>
                </a:solidFill>
              </a:defRPr>
            </a:pPr>
            <a:r>
              <a:t>Fügen Sie einen (kurzen) </a:t>
            </a:r>
            <a:r>
              <a:rPr>
                <a:latin typeface="Roboto Condensed Bold"/>
                <a:ea typeface="Roboto Condensed Bold"/>
                <a:cs typeface="Roboto Condensed Bold"/>
                <a:sym typeface="Roboto Condensed Bold"/>
              </a:rPr>
              <a:t>Abschnitt</a:t>
            </a:r>
            <a:r>
              <a:t> zu </a:t>
            </a:r>
            <a:r>
              <a:rPr>
                <a:latin typeface="Roboto Condensed Bold"/>
                <a:ea typeface="Roboto Condensed Bold"/>
                <a:cs typeface="Roboto Condensed Bold"/>
                <a:sym typeface="Roboto Condensed Bold"/>
              </a:rPr>
              <a:t>ethischen Überlegungen</a:t>
            </a:r>
            <a:r>
              <a:t> </a:t>
            </a:r>
            <a:r>
              <a:rPr>
                <a:latin typeface="Roboto Condensed Bold"/>
                <a:ea typeface="Roboto Condensed Bold"/>
                <a:cs typeface="Roboto Condensed Bold"/>
                <a:sym typeface="Roboto Condensed Bold"/>
              </a:rPr>
              <a:t>in Ihre Arbeit </a:t>
            </a:r>
            <a:r>
              <a:t>ein.</a:t>
            </a:r>
          </a:p>
          <a:p>
            <a:pPr marL="349250" indent="-349250">
              <a:buClr>
                <a:schemeClr val="accent5"/>
              </a:buClr>
              <a:buSzPct val="70000"/>
              <a:buFont typeface="Arial"/>
              <a:buChar char="▶︎"/>
              <a:defRPr sz="2200">
                <a:solidFill>
                  <a:srgbClr val="000000"/>
                </a:solidFill>
              </a:defRPr>
            </a:pPr>
            <a:r>
              <a:rPr>
                <a:latin typeface="Roboto Condensed Bold"/>
                <a:ea typeface="Roboto Condensed Bold"/>
                <a:cs typeface="Roboto Condensed Bold"/>
                <a:sym typeface="Roboto Condensed Bold"/>
              </a:rPr>
              <a:t>Informieren</a:t>
            </a:r>
            <a:r>
              <a:t> Sie die </a:t>
            </a:r>
            <a:r>
              <a:rPr>
                <a:latin typeface="Roboto Condensed Bold"/>
                <a:ea typeface="Roboto Condensed Bold"/>
                <a:cs typeface="Roboto Condensed Bold"/>
                <a:sym typeface="Roboto Condensed Bold"/>
              </a:rPr>
              <a:t>Studienteilnehmer</a:t>
            </a:r>
            <a:r>
              <a:t> (direkt) </a:t>
            </a:r>
            <a:r>
              <a:rPr>
                <a:latin typeface="Roboto Condensed Bold"/>
                <a:ea typeface="Roboto Condensed Bold"/>
                <a:cs typeface="Roboto Condensed Bold"/>
                <a:sym typeface="Roboto Condensed Bold"/>
              </a:rPr>
              <a:t>vor</a:t>
            </a:r>
            <a:r>
              <a:t> </a:t>
            </a:r>
            <a:r>
              <a:rPr>
                <a:latin typeface="Roboto Condensed Bold"/>
                <a:ea typeface="Roboto Condensed Bold"/>
                <a:cs typeface="Roboto Condensed Bold"/>
                <a:sym typeface="Roboto Condensed Bold"/>
              </a:rPr>
              <a:t>Studienbeginn</a:t>
            </a:r>
            <a:r>
              <a:t>, vgl. die "</a:t>
            </a:r>
            <a:r>
              <a:rPr u="sng">
                <a:solidFill>
                  <a:srgbClr val="0070C0"/>
                </a:solidFill>
                <a:uFill>
                  <a:solidFill>
                    <a:srgbClr val="0070C0"/>
                  </a:solidFill>
                </a:uFill>
                <a:hlinkClick r:id="rId3" invalidUrl="" action="" tgtFrame="" tooltip="" history="1" highlightClick="0" endSnd="0"/>
              </a:rPr>
              <a:t>Berufsethischen Richtlinien</a:t>
            </a:r>
            <a:r>
              <a:t>" der DGPs (v.a. Kap. 7.3 c).</a:t>
            </a:r>
          </a:p>
          <a:p>
            <a:pPr marL="349250" indent="-349250">
              <a:buClr>
                <a:schemeClr val="accent5"/>
              </a:buClr>
              <a:buSzPct val="70000"/>
              <a:buFont typeface="Arial"/>
              <a:buChar char="▶︎"/>
              <a:defRPr sz="2200">
                <a:solidFill>
                  <a:srgbClr val="000000"/>
                </a:solidFill>
              </a:defRPr>
            </a:pPr>
            <a:r>
              <a:t>Anonymisieren Sie Ihre Daten.</a:t>
            </a:r>
          </a:p>
        </p:txBody>
      </p:sp>
      <p:sp>
        <p:nvSpPr>
          <p:cNvPr id="228" name="Reichen Sie alle Materialien ein, die nötig sind, um Ihre Ergebnisse nachzuvollziehen („reproduzieren). Das sind v.a.…"/>
          <p:cNvSpPr txBox="1"/>
          <p:nvPr/>
        </p:nvSpPr>
        <p:spPr>
          <a:xfrm>
            <a:off x="6522194" y="6302389"/>
            <a:ext cx="5959756" cy="2263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solidFill>
                  <a:srgbClr val="000000"/>
                </a:solidFill>
              </a:defRPr>
            </a:pPr>
            <a:r>
              <a:t>Reichen Sie alle Materialien ein, die nötig sind, um Ihre Ergebnisse nachzuvollziehen („reproduzieren). Das sind v.a. </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Daten</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Stimuli </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Syntax</a:t>
            </a:r>
          </a:p>
        </p:txBody>
      </p:sp>
      <p:sp>
        <p:nvSpPr>
          <p:cNvPr id="229" name="Dreieck"/>
          <p:cNvSpPr/>
          <p:nvPr/>
        </p:nvSpPr>
        <p:spPr>
          <a:xfrm flipH="1" rot="10800000">
            <a:off x="2347452" y="5822803"/>
            <a:ext cx="1605917" cy="303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solidFill>
              <a:schemeClr val="accent1"/>
            </a:solidFill>
            <a:bevel/>
          </a:ln>
        </p:spPr>
        <p:txBody>
          <a:bodyPr lIns="65023" tIns="65023" rIns="65023" bIns="65023" anchor="ctr"/>
          <a:lstStyle/>
          <a:p>
            <a:pPr algn="ctr">
              <a:defRPr sz="3000">
                <a:latin typeface="Arial"/>
                <a:ea typeface="Arial"/>
                <a:cs typeface="Arial"/>
                <a:sym typeface="Arial"/>
              </a:defRPr>
            </a:pPr>
          </a:p>
        </p:txBody>
      </p:sp>
      <p:sp>
        <p:nvSpPr>
          <p:cNvPr id="230" name="Dreieck"/>
          <p:cNvSpPr/>
          <p:nvPr/>
        </p:nvSpPr>
        <p:spPr>
          <a:xfrm flipH="1" rot="10800000">
            <a:off x="8547361" y="5822803"/>
            <a:ext cx="1605918" cy="303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solidFill>
              <a:schemeClr val="accent1"/>
            </a:solidFill>
            <a:bevel/>
          </a:ln>
        </p:spPr>
        <p:txBody>
          <a:bodyPr lIns="65023" tIns="65023" rIns="65023" bIns="65023" anchor="ctr"/>
          <a:lstStyle/>
          <a:p>
            <a:pPr algn="ctr">
              <a:defRPr sz="3000">
                <a:latin typeface="Arial"/>
                <a:ea typeface="Arial"/>
                <a:cs typeface="Arial"/>
                <a:sym typeface="Aria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33" name="Richtlinien zum ethisch korrekten Umgang mit Versuchspersonen"/>
          <p:cNvSpPr txBox="1"/>
          <p:nvPr>
            <p:ph type="body" idx="21"/>
          </p:nvPr>
        </p:nvSpPr>
        <p:spPr>
          <a:prstGeom prst="rect">
            <a:avLst/>
          </a:prstGeom>
        </p:spPr>
        <p:txBody>
          <a:bodyPr/>
          <a:lstStyle>
            <a:lvl1pPr marL="101600" marR="101600" indent="101600" defTabSz="1040384">
              <a:defRPr sz="4960"/>
            </a:lvl1pPr>
          </a:lstStyle>
          <a:p>
            <a:pPr/>
            <a:r>
              <a:t>Richtlinien zum ethisch korrekten Umgang mit Versuchspersonen</a:t>
            </a:r>
          </a:p>
        </p:txBody>
      </p:sp>
      <p:sp>
        <p:nvSpPr>
          <p:cNvPr id="234" name="Die Untersuchungsteilnehmer sind vor negativen Folgen der Untersuchung zu schützen! Belastungen sind so weit wie möglich zu minimieren.…"/>
          <p:cNvSpPr txBox="1"/>
          <p:nvPr>
            <p:ph type="body" idx="22"/>
          </p:nvPr>
        </p:nvSpPr>
        <p:spPr>
          <a:xfrm>
            <a:off x="310913" y="1908713"/>
            <a:ext cx="12382974" cy="6350001"/>
          </a:xfrm>
          <a:prstGeom prst="rect">
            <a:avLst/>
          </a:prstGeom>
        </p:spPr>
        <p:txBody>
          <a:bodyPr/>
          <a:lstStyle/>
          <a:p>
            <a:pPr/>
            <a:r>
              <a:t>Die Untersuchungsteilnehmer sind vor negativen Folgen der Untersuchung zu schützen! Belastungen sind so weit wie möglich zu minimieren.</a:t>
            </a:r>
          </a:p>
          <a:p>
            <a:pPr/>
            <a:r>
              <a:t>Vor der Durchführung der Untersuchung sind die möglichen Einwände und ethischen Bedenken gegen eine Untersuchung zu prüfen und ggf. ist eine Ethikkommission um eine Stellungnahme zu bitten.</a:t>
            </a:r>
          </a:p>
          <a:p>
            <a:pPr/>
            <a:r>
              <a:t>Die Versuchsteilnehmer sind über alle Gesichtspunkte der Untersuchung zu informieren, welche die Bereitschaft der Versuchspersonen zur Teilnahme beeinflussen könnten.</a:t>
            </a:r>
          </a:p>
          <a:p>
            <a:pPr/>
            <a:r>
              <a:t>Fordern methodologische Grundsätze einer Studien eine Verheimlichung oder gar eine Täuschung über die wahren Ziele der Untersuchung, muss sich der Forscher umso mehr seiner persönlichen Verantwortung für das Wohl und die Würde seiner Untersuchungsteilnehmer bewusst sein und zum frühestmöglichen Zeitpunkt für Aufklärung sorgen.</a:t>
            </a:r>
          </a:p>
          <a:p>
            <a:pPr/>
            <a:r>
              <a:t>Einer Versuchsperson muss immer die Freiheit eingeräumt werden, seine Teilnahmebereitschaft zurückzuziehen oder zu jedem Zeitpunkt der Untersuchung abzubrechen.</a:t>
            </a:r>
          </a:p>
          <a:p>
            <a:pPr/>
            <a:r>
              <a:t>Nach Abschluss der Datenerhebung sind die Vpn im vollen Umfang über die tatsächlichen Ziele der Untersuchung aufzuklären. (Ausnahme: wenn dies schmerzhaft oder sehr unangenehm wäre).</a:t>
            </a:r>
          </a:p>
          <a:p>
            <a:pPr/>
            <a:r>
              <a:t>Die in einer Untersuchung gewonnenen Informationen über Versuchsteilnehmer sind absolut vertraulich zu behandeln.</a:t>
            </a:r>
          </a:p>
        </p:txBody>
      </p:sp>
      <p:sp>
        <p:nvSpPr>
          <p:cNvPr id="235" name="Reiß, &amp; Sarris (2012)"/>
          <p:cNvSpPr/>
          <p:nvPr/>
        </p:nvSpPr>
        <p:spPr>
          <a:xfrm>
            <a:off x="156753" y="8772219"/>
            <a:ext cx="5394261" cy="302863"/>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p>
            <a:pPr>
              <a:spcBef>
                <a:spcPts val="800"/>
              </a:spcBef>
              <a:defRPr sz="2200">
                <a:solidFill>
                  <a:srgbClr val="000000"/>
                </a:solidFill>
                <a:latin typeface="Arial"/>
                <a:ea typeface="Arial"/>
                <a:cs typeface="Arial"/>
                <a:sym typeface="Arial"/>
              </a:defRPr>
            </a:pPr>
            <a:r>
              <a:rPr sz="1200">
                <a:solidFill>
                  <a:srgbClr val="262626"/>
                </a:solidFill>
              </a:rPr>
              <a:t>Reiß,</a:t>
            </a:r>
            <a:r>
              <a:rPr sz="1200">
                <a:solidFill>
                  <a:srgbClr val="262626"/>
                </a:solidFill>
              </a:rPr>
              <a:t> &amp; </a:t>
            </a:r>
            <a:r>
              <a:rPr sz="1200">
                <a:solidFill>
                  <a:srgbClr val="262626"/>
                </a:solidFill>
              </a:rPr>
              <a:t>Sarris</a:t>
            </a:r>
            <a:r>
              <a:rPr sz="1200">
                <a:solidFill>
                  <a:srgbClr val="262626"/>
                </a:solidFill>
              </a:rPr>
              <a:t> (2012)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Vorlage einer Einverständniserklärung 1/2"/>
          <p:cNvSpPr txBox="1"/>
          <p:nvPr>
            <p:ph type="body" idx="21"/>
          </p:nvPr>
        </p:nvSpPr>
        <p:spPr>
          <a:prstGeom prst="rect">
            <a:avLst/>
          </a:prstGeom>
        </p:spPr>
        <p:txBody>
          <a:bodyPr/>
          <a:lstStyle/>
          <a:p>
            <a:pPr/>
            <a:r>
              <a:t>Vorlage einer Einverständniserklärung 1/2</a:t>
            </a:r>
          </a:p>
        </p:txBody>
      </p:sp>
      <p:sp>
        <p:nvSpPr>
          <p:cNvPr id="239" name="Erklärung zur Studie:…"/>
          <p:cNvSpPr txBox="1"/>
          <p:nvPr>
            <p:ph type="body" idx="22"/>
          </p:nvPr>
        </p:nvSpPr>
        <p:spPr>
          <a:prstGeom prst="rect">
            <a:avLst/>
          </a:prstGeom>
        </p:spPr>
        <p:txBody>
          <a:bodyPr/>
          <a:lstStyle/>
          <a:p>
            <a:pPr marL="123190" marR="123190" indent="0" defTabSz="1261465">
              <a:spcBef>
                <a:spcPts val="900"/>
              </a:spcBef>
              <a:buClrTx/>
              <a:buSzTx/>
              <a:buFontTx/>
              <a:buNone/>
              <a:defRPr sz="1940"/>
            </a:pPr>
            <a:r>
              <a:t>Erklärung zur Studie: </a:t>
            </a:r>
          </a:p>
          <a:p>
            <a:pPr marL="431165" marR="123190" indent="-307975" defTabSz="1261465">
              <a:spcBef>
                <a:spcPts val="900"/>
              </a:spcBef>
              <a:defRPr sz="1940"/>
            </a:pPr>
            <a:r>
              <a:t>Es freut uns sehr, dass Sie sich bereit erklärt haben, an unserer Studie teilzunehmen. Diese Studie untersucht XXX. Die jeweilige Aufgabe wird Ihnen zuvor genau beschrieben und erklärt. Alle Schritte der Studie bestehen aus etablierten psychologischen Verfahren, von denen keinerlei besondere Belastungen oder gar Schaden zu erwarten sind. Bitte lesen Sie sich die folgenden Hinweise sorgfältig durch.</a:t>
            </a:r>
          </a:p>
          <a:p>
            <a:pPr marL="431165" marR="123190" indent="-307975" defTabSz="1261465">
              <a:spcBef>
                <a:spcPts val="900"/>
              </a:spcBef>
              <a:defRPr sz="1940"/>
            </a:pPr>
          </a:p>
          <a:p>
            <a:pPr marL="123190" marR="123190" indent="0" defTabSz="1261465">
              <a:spcBef>
                <a:spcPts val="900"/>
              </a:spcBef>
              <a:buClrTx/>
              <a:buSzTx/>
              <a:buFontTx/>
              <a:buNone/>
              <a:defRPr sz="1940"/>
            </a:pPr>
            <a:r>
              <a:t>Freiwilligkeit: </a:t>
            </a:r>
          </a:p>
          <a:p>
            <a:pPr marL="431165" marR="123190" indent="-307975" defTabSz="1261465">
              <a:spcBef>
                <a:spcPts val="900"/>
              </a:spcBef>
              <a:defRPr sz="1940"/>
            </a:pPr>
            <a:r>
              <a:t>Die Teilnahme an der Studie ist freiwillig. Sie können jederzeit und ohne Angabe von Gründen Ihre Einwilligung zur Teilnahme an dieser Studie widerrufen, ohne dass Ihnen daraus Nachteile entstehen. Sie können Ihr Einverständnis zur Speicherung Ihrer aus dem Versuch entstandenen Daten bis zum Ende der Datenerhebung widerrufen, ohne dass Ihnen daraus Nachteile entstehen. </a:t>
            </a:r>
          </a:p>
          <a:p>
            <a:pPr marL="431165" marR="123190" indent="-307975" defTabSz="1261465">
              <a:spcBef>
                <a:spcPts val="900"/>
              </a:spcBef>
              <a:defRPr sz="1940"/>
            </a:pPr>
          </a:p>
          <a:p>
            <a:pPr marL="123190" marR="123190" indent="0" defTabSz="1261465">
              <a:spcBef>
                <a:spcPts val="900"/>
              </a:spcBef>
              <a:buClrTx/>
              <a:buSzTx/>
              <a:buFontTx/>
              <a:buNone/>
              <a:defRPr sz="1940"/>
            </a:pPr>
            <a:r>
              <a:t>Datenschutz: </a:t>
            </a:r>
          </a:p>
          <a:p>
            <a:pPr marL="431165" marR="123190" indent="-307975" defTabSz="1261465">
              <a:spcBef>
                <a:spcPts val="900"/>
              </a:spcBef>
              <a:defRPr sz="1940"/>
            </a:pPr>
            <a:r>
              <a:t>Da keine personenbezogenen Daten erhoben werden, ist nach Abschluss der Datenerhebung prinzipiell keine Zuordnung mehr zwischen den Daten im Datensatz und Ihrer Person mehr möglich – der Datensatz ist dann komplett anonymisiert. Entsprechend ist nach Abschluss dieser Datenerhebung auch keine gezielte Löschung Ihres Datensatzes mehr möglich. </a:t>
            </a:r>
          </a:p>
        </p:txBody>
      </p:sp>
      <p:sp>
        <p:nvSpPr>
          <p:cNvPr id="240" name="Nach Schönbrodt, F. D., Heene, M., Zehetleitner, M., Maier, M., Scheel, A. M., &amp; Zygar, C. (2017, October 2). Open Science Committee @psychLMU. Retrieved from osf.io/mgwk8"/>
          <p:cNvSpPr txBox="1"/>
          <p:nvPr/>
        </p:nvSpPr>
        <p:spPr>
          <a:xfrm>
            <a:off x="106805" y="8576027"/>
            <a:ext cx="12727078" cy="53147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lnSpc>
                <a:spcPts val="3200"/>
              </a:lnSpc>
              <a:defRPr sz="1400" u="sng">
                <a:solidFill>
                  <a:srgbClr val="333333"/>
                </a:solidFill>
                <a:uFill>
                  <a:solidFill>
                    <a:srgbClr val="0070C0"/>
                  </a:solidFill>
                </a:uFill>
                <a:latin typeface="+mn-lt"/>
                <a:ea typeface="+mn-ea"/>
                <a:cs typeface="+mn-cs"/>
                <a:sym typeface="Helvetica Neue"/>
              </a:defRPr>
            </a:pPr>
            <a:r>
              <a:t>Nach Schönbrodt, F. D., Heene, M., Zehetleitner, M., Maier, M., Scheel, A. M., &amp; Zygar, C. (2017, October 2). Open Science Committee @psychLMU. Retrieved from </a:t>
            </a:r>
            <a:r>
              <a:rPr>
                <a:solidFill>
                  <a:srgbClr val="0070C0"/>
                </a:solidFill>
                <a:hlinkClick r:id="rId2" invalidUrl="" action="" tgtFrame="" tooltip="" history="1" highlightClick="0" endSnd="0"/>
              </a:rPr>
              <a:t>osf.io/mgwk8</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Vorlage einer Einverständniserklärung 2/2"/>
          <p:cNvSpPr txBox="1"/>
          <p:nvPr>
            <p:ph type="body" idx="21"/>
          </p:nvPr>
        </p:nvSpPr>
        <p:spPr>
          <a:prstGeom prst="rect">
            <a:avLst/>
          </a:prstGeom>
        </p:spPr>
        <p:txBody>
          <a:bodyPr/>
          <a:lstStyle/>
          <a:p>
            <a:pPr/>
            <a:r>
              <a:t>Vorlage einer Einverständniserklärung 2/2</a:t>
            </a:r>
          </a:p>
        </p:txBody>
      </p:sp>
      <p:sp>
        <p:nvSpPr>
          <p:cNvPr id="244" name="Verwendung der anonymisierten Daten…"/>
          <p:cNvSpPr txBox="1"/>
          <p:nvPr>
            <p:ph type="body" idx="22"/>
          </p:nvPr>
        </p:nvSpPr>
        <p:spPr>
          <a:prstGeom prst="rect">
            <a:avLst/>
          </a:prstGeom>
        </p:spPr>
        <p:txBody>
          <a:bodyPr/>
          <a:lstStyle/>
          <a:p>
            <a:pPr marL="115570" marR="115570" indent="0" defTabSz="1183436">
              <a:spcBef>
                <a:spcPts val="900"/>
              </a:spcBef>
              <a:buClrTx/>
              <a:buSzTx/>
              <a:buFontTx/>
              <a:buNone/>
              <a:defRPr sz="1820"/>
            </a:pPr>
            <a:r>
              <a:t>Verwendung der anonymisierten Daten </a:t>
            </a:r>
          </a:p>
          <a:p>
            <a:pPr marL="404495" marR="115570" indent="-288925" defTabSz="1183436">
              <a:spcBef>
                <a:spcPts val="900"/>
              </a:spcBef>
              <a:defRPr sz="1820"/>
            </a:pPr>
            <a:r>
              <a:t>Die Ergebnisse und Primärdaten dieser Studie sind Teil einer Qualifikationsleistung im Rahmen eines Hochschulstudiums. Die Daten können auch Teil einer wissenschaftlichen Publikation werden. Daten werden nur in anonymisierter Form publiziert, d. h. ohne dass die Daten einer spezifischen Person zugeordnet werden können. Die vollständig anonymisierten Daten dieser Studie werden u. U. als open data in einem internetbasierten Repositorium namens Open Science Framework (https://osf.io) zugänglich gemacht. Damit folgt diese Studie den Empfehlungen der Deutschen Forschungsgemeinschaft (DFG) zur Qualitätssicherung in Bezug auf Nachprüfbarkeit und Reproduzierbarkeit wissenschaftlicher Ergebnisse sowie der optimalen Datennachnutzung. </a:t>
            </a:r>
          </a:p>
          <a:p>
            <a:pPr marL="115570" marR="115570" indent="0" defTabSz="1183436">
              <a:spcBef>
                <a:spcPts val="900"/>
              </a:spcBef>
              <a:buClrTx/>
              <a:buSzTx/>
              <a:buFontTx/>
              <a:buNone/>
              <a:defRPr sz="1820"/>
            </a:pPr>
          </a:p>
          <a:p>
            <a:pPr marL="404495" marR="115570" indent="-288925" defTabSz="1183436">
              <a:spcBef>
                <a:spcPts val="900"/>
              </a:spcBef>
              <a:defRPr sz="1820"/>
            </a:pPr>
            <a:r>
              <a:t>Studienleitung: [Name der/des Studierenden]</a:t>
            </a:r>
          </a:p>
          <a:p>
            <a:pPr marL="404495" marR="115570" indent="-288925" defTabSz="1183436">
              <a:spcBef>
                <a:spcPts val="900"/>
              </a:spcBef>
              <a:defRPr sz="1820"/>
            </a:pPr>
            <a:r>
              <a:t>Betreuende/r Dozent/in: [Name der/des Dozenten/in]</a:t>
            </a:r>
          </a:p>
          <a:p>
            <a:pPr marL="404495" marR="115570" indent="-288925" defTabSz="1183436">
              <a:spcBef>
                <a:spcPts val="900"/>
              </a:spcBef>
              <a:defRPr sz="1820"/>
            </a:pPr>
          </a:p>
          <a:p>
            <a:pPr marL="115570" marR="115570" indent="0" defTabSz="1183436">
              <a:spcBef>
                <a:spcPts val="900"/>
              </a:spcBef>
              <a:buClrTx/>
              <a:buSzTx/>
              <a:buFontTx/>
              <a:buNone/>
              <a:defRPr sz="1820"/>
            </a:pPr>
            <a:r>
              <a:t>Zusammenfassung: Einverständniserklärung und Teilnahmebedingungen </a:t>
            </a:r>
          </a:p>
          <a:p>
            <a:pPr marL="404495" marR="115570" indent="-288925" defTabSz="1183436">
              <a:spcBef>
                <a:spcPts val="900"/>
              </a:spcBef>
              <a:defRPr sz="1820"/>
            </a:pPr>
            <a:r>
              <a:t>Die Teilnahme an dieser Studie erfolgt freiwillig und kann jederzeit ohne Angabe von Gründen zurückgezogen werden. Der Rücktritt bleibt für Studienteilnehmer/innen folgenlos. Da keine personenbezogenen Daten gespeichert wurden, sondern nur anonymisierte Daten, ist es nicht möglich, die von Ihnen erzeugten Daten im Nachgang zu löschen, da Ihre Daten nicht mehr zugeordnet werden können. Die anonymen Daten werden zur weiteren Nutzung als open data bereitgestellt. </a:t>
            </a:r>
          </a:p>
          <a:p>
            <a:pPr marL="404495" marR="115570" indent="-288925" defTabSz="1183436">
              <a:spcBef>
                <a:spcPts val="900"/>
              </a:spcBef>
              <a:defRPr sz="1820"/>
            </a:pPr>
          </a:p>
          <a:p>
            <a:pPr marL="404495" marR="115570" indent="-288925" defTabSz="1183436">
              <a:spcBef>
                <a:spcPts val="900"/>
              </a:spcBef>
              <a:defRPr sz="1820"/>
            </a:pPr>
            <a:r>
              <a:t>Durch einen Klick auf Weiter versichere ich, dass ich die oben beschriebenen Teilnehmerinformationen verstanden habe und mit den genannten Teilnahmebedingungen einverstanden bin.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Einige Grundlagen des Datenschutzrechts* (v.a. DSGVO)"/>
          <p:cNvSpPr txBox="1"/>
          <p:nvPr>
            <p:ph type="body" idx="21"/>
          </p:nvPr>
        </p:nvSpPr>
        <p:spPr>
          <a:prstGeom prst="rect">
            <a:avLst/>
          </a:prstGeom>
        </p:spPr>
        <p:txBody>
          <a:bodyPr/>
          <a:lstStyle/>
          <a:p>
            <a:pPr marL="119379" marR="119379" indent="119379" defTabSz="1222451">
              <a:defRPr sz="5828"/>
            </a:pPr>
            <a:r>
              <a:t>Einige Grundlagen des Datenschutzrechts* (v.a. </a:t>
            </a:r>
            <a:r>
              <a:rPr u="sng">
                <a:solidFill>
                  <a:srgbClr val="0070C0"/>
                </a:solidFill>
                <a:uFill>
                  <a:solidFill>
                    <a:srgbClr val="0070C0"/>
                  </a:solidFill>
                </a:uFill>
                <a:hlinkClick r:id="rId2" invalidUrl="" action="" tgtFrame="" tooltip="" history="1" highlightClick="0" endSnd="0"/>
              </a:rPr>
              <a:t>DSGVO</a:t>
            </a:r>
            <a:r>
              <a:t>)</a:t>
            </a:r>
          </a:p>
        </p:txBody>
      </p:sp>
      <p:sp>
        <p:nvSpPr>
          <p:cNvPr id="248" name="Das Erheben, Speichern und Verarbeiten (kurz: „Einbeziehen“) personenbezogener Daten ist laut europäischem Recht grundsätzlich nicht erlaubt – es sei denn es existieren im Einzelfall andere gesetzliche Regelungen oder die betreffende Person stimmt zu.…"/>
          <p:cNvSpPr txBox="1"/>
          <p:nvPr>
            <p:ph type="body" idx="22"/>
          </p:nvPr>
        </p:nvSpPr>
        <p:spPr>
          <a:prstGeom prst="rect">
            <a:avLst/>
          </a:prstGeom>
        </p:spPr>
        <p:txBody>
          <a:bodyPr/>
          <a:lstStyle/>
          <a:p>
            <a:pPr marL="320040" marR="91440" indent="-228600" defTabSz="936345">
              <a:spcBef>
                <a:spcPts val="700"/>
              </a:spcBef>
              <a:defRPr sz="1440"/>
            </a:pPr>
            <a:r>
              <a:t>Das Erheben, Speichern und Verarbeiten (kurz: „Einbeziehen“) personenbezogener Daten ist laut europäischem Recht grundsätzlich nicht erlaubt – es sei denn es existieren im Einzelfall andere gesetzliche Regelungen oder die betreffende Person stimmt zu.</a:t>
            </a:r>
          </a:p>
          <a:p>
            <a:pPr marL="320040" marR="91440" indent="-228600" defTabSz="936345">
              <a:spcBef>
                <a:spcPts val="700"/>
              </a:spcBef>
              <a:defRPr sz="1440"/>
            </a:pPr>
            <a:r>
              <a:t>Unter personenbezogenen Daten (vgl. DGSVO Art. 4, Abs. 1) versteht man alle Daten, die einem Menschen beschreiben. Dazu gehören Adressdaten, Kennnummern (z. B. Personalausweis), Online-Daten (IP-Adresse), physische Merkmale (z. B. Geschlecht, Größe), Kundendaten, Zeugnisse, Standortdaten, aber auch genetische oder psychologische Daten (z. B. Ergebnis eines IQ- oder Persönlichkeitstests).</a:t>
            </a:r>
          </a:p>
          <a:p>
            <a:pPr marL="320040" marR="91440" indent="-228600" defTabSz="936345">
              <a:spcBef>
                <a:spcPts val="700"/>
              </a:spcBef>
              <a:defRPr sz="1440"/>
            </a:pPr>
            <a:r>
              <a:t>Besonders schützenswerte personenbezogene Daten sind etwa Daten zum Gesundheitszustand, zum ethnischen Hintergrund sowie zur politischen, religiösen oder sexuellen Einstellung (DSGVO Art. 9). Solche Daten dürfen nur mit erhöhtem Datenschutzaufwand einbezogen werden (vgl. DSGVO Art. 35).</a:t>
            </a:r>
          </a:p>
          <a:p>
            <a:pPr marL="320040" marR="91440" indent="-228600" defTabSz="936345">
              <a:spcBef>
                <a:spcPts val="700"/>
              </a:spcBef>
              <a:defRPr sz="1440"/>
            </a:pPr>
            <a:r>
              <a:t>Personenbezogene Daten, die vom Urheber offensichtlich öffentlich gemacht wurden, dürfen einbezogen werden (DSGVO Art. 9, Abs. 2e).</a:t>
            </a:r>
          </a:p>
          <a:p>
            <a:pPr marL="320040" marR="91440" indent="-228600" defTabSz="936345">
              <a:spcBef>
                <a:spcPts val="700"/>
              </a:spcBef>
              <a:defRPr sz="1440"/>
            </a:pPr>
            <a:r>
              <a:t>Zu beachten ist, dass eine Anonymisierung u. U. aufgehoben werden kann: Wie viele weibliche, 18-jährige Azubis gibt es im Unternehmen X in der Abteilung Y im Jahr Z?</a:t>
            </a:r>
          </a:p>
          <a:p>
            <a:pPr marL="320040" marR="91440" indent="-228600" defTabSz="936345">
              <a:spcBef>
                <a:spcPts val="700"/>
              </a:spcBef>
              <a:defRPr sz="1440"/>
            </a:pPr>
            <a:r>
              <a:t>Es gilt das Prinzip der Datensparsamkeit: personenbezogene Daten dürfen nur insoweit einbezogen werden, als es für die Untersuchung nötig ist.</a:t>
            </a:r>
          </a:p>
          <a:p>
            <a:pPr marL="320040" marR="91440" indent="-228600" defTabSz="936345">
              <a:spcBef>
                <a:spcPts val="700"/>
              </a:spcBef>
              <a:defRPr sz="1440"/>
            </a:pPr>
            <a:r>
              <a:t>Zudem gilt die Zweckbindung: Daten dürfen nur für den Zweck verwendet werden, der ihrer Erhebung zugrunde lag.</a:t>
            </a:r>
          </a:p>
          <a:p>
            <a:pPr marL="320040" marR="91440" indent="-228600" defTabSz="936345">
              <a:spcBef>
                <a:spcPts val="700"/>
              </a:spcBef>
              <a:defRPr sz="1440"/>
            </a:pPr>
            <a:r>
              <a:t>Forschende sind verpflichtet, geeignete Maßnahmen des Datenschutzes zu treffen, wie das Verwenden starker Passwörter, abschließbare Räumlichkeiten/Schränke sowie Berücksichtigung des aktuellen Stands der Technik (z. B. aktuelle Versionen von verwendeter Software, Virenschutzprogramme, Datenverschlüsselung).</a:t>
            </a:r>
          </a:p>
          <a:p>
            <a:pPr marL="320040" marR="91440" indent="-228600" defTabSz="936345">
              <a:spcBef>
                <a:spcPts val="700"/>
              </a:spcBef>
              <a:defRPr sz="1440"/>
            </a:pPr>
            <a:r>
              <a:t>Die Nachweis- und Dokumentationspflicht liegt beim Projektverantwortlichen.</a:t>
            </a:r>
          </a:p>
          <a:p>
            <a:pPr marL="320040" marR="91440" indent="-228600" defTabSz="936345">
              <a:spcBef>
                <a:spcPts val="700"/>
              </a:spcBef>
              <a:defRPr sz="1440"/>
            </a:pPr>
            <a:r>
              <a:t>Es liegt eine Informationsbringschuld seitens der Forschenden vor; Informationen müssen transparent, verständlich und umfassend sein – auch im Hinblick auf Rechte und Pflichte der Teilnehmenden (DSGVO Art. 12, 13).</a:t>
            </a:r>
          </a:p>
          <a:p>
            <a:pPr marL="320040" marR="91440" indent="-228600" defTabSz="936345">
              <a:spcBef>
                <a:spcPts val="700"/>
              </a:spcBef>
              <a:defRPr sz="1440"/>
            </a:pPr>
            <a:r>
              <a:t>Personenbezogene Daten von EU-Bürgern dürfen nicht außerhalb der EU einbezogen werden, es sei denn, diese erfüllen die Voraussetzungen der DSGVO (ja: z. B. Kanada, Schweiz, Australien; nein: Indien, China, USA). Zwei weitere Ausnahmen sind, a) das Vorliegen spezieller Verträge, die die Grundlagen der DSGVO im betreffenden Fall garantieren, b) die informierte Einwilligung der betreffenden Personen.</a:t>
            </a:r>
          </a:p>
          <a:p>
            <a:pPr marL="320040" marR="91440" indent="-228600" defTabSz="936345">
              <a:spcBef>
                <a:spcPts val="700"/>
              </a:spcBef>
              <a:defRPr sz="1440"/>
            </a:pPr>
            <a:r>
              <a:t>Sind Forschungsdaten anonymisiert oder pseudonomyisiert, so liegen sie (oft) nicht mehr im Anwendungsbereich des Datenschutzes. </a:t>
            </a:r>
          </a:p>
        </p:txBody>
      </p:sp>
      <p:sp>
        <p:nvSpPr>
          <p:cNvPr id="249" name="*Angaben ohne Gewähr :-)"/>
          <p:cNvSpPr txBox="1"/>
          <p:nvPr/>
        </p:nvSpPr>
        <p:spPr>
          <a:xfrm>
            <a:off x="86006" y="9251601"/>
            <a:ext cx="1688887" cy="265595"/>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000">
                <a:solidFill>
                  <a:srgbClr val="000000"/>
                </a:solidFill>
                <a:latin typeface="Arial"/>
                <a:ea typeface="Arial"/>
                <a:cs typeface="Arial"/>
                <a:sym typeface="Arial"/>
              </a:defRPr>
            </a:lvl1pPr>
          </a:lstStyle>
          <a:p>
            <a:pPr/>
            <a:r>
              <a:t>*Angaben ohne Gewähr :-) </a:t>
            </a:r>
          </a:p>
        </p:txBody>
      </p:sp>
      <p:sp>
        <p:nvSpPr>
          <p:cNvPr id="250" name="Einfachste Lösung: Verwenden Sie anonymisierte (pseudonymisierte) Daten!"/>
          <p:cNvSpPr/>
          <p:nvPr/>
        </p:nvSpPr>
        <p:spPr>
          <a:xfrm>
            <a:off x="1025071" y="8441059"/>
            <a:ext cx="10523042" cy="624483"/>
          </a:xfrm>
          <a:prstGeom prst="roundRect">
            <a:avLst>
              <a:gd name="adj" fmla="val 30505"/>
            </a:avLst>
          </a:prstGeom>
          <a:solidFill>
            <a:schemeClr val="accent5">
              <a:alpha val="49648"/>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800"/>
              </a:spcBef>
              <a:defRPr sz="2000">
                <a:latin typeface="Arial"/>
                <a:ea typeface="Arial"/>
                <a:cs typeface="Arial"/>
                <a:sym typeface="Arial"/>
              </a:defRPr>
            </a:lvl1pPr>
          </a:lstStyle>
          <a:p>
            <a:pPr/>
            <a:r>
              <a:t>Einfachste Lösung: Verwenden Sie anonymisierte (pseudonymisierte) Daten!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Wissenschaftsethik"/>
          <p:cNvSpPr txBox="1"/>
          <p:nvPr>
            <p:ph type="body" idx="21"/>
          </p:nvPr>
        </p:nvSpPr>
        <p:spPr>
          <a:prstGeom prst="rect">
            <a:avLst/>
          </a:prstGeom>
        </p:spPr>
        <p:txBody>
          <a:bodyPr/>
          <a:lstStyle/>
          <a:p>
            <a:pPr/>
            <a:r>
              <a:t>Wissenschaftsethik</a:t>
            </a:r>
          </a:p>
        </p:txBody>
      </p:sp>
      <p:pic>
        <p:nvPicPr>
          <p:cNvPr id="254" name="Bild" descr="Bild">
            <a:hlinkClick r:id="rId2" invalidUrl="" action="" tgtFrame="" tooltip="" history="1" highlightClick="0" endSnd="0"/>
          </p:cNvPr>
          <p:cNvPicPr>
            <a:picLocks noChangeAspect="1"/>
          </p:cNvPicPr>
          <p:nvPr/>
        </p:nvPicPr>
        <p:blipFill>
          <a:blip r:embed="rId3">
            <a:extLst/>
          </a:blip>
          <a:stretch>
            <a:fillRect/>
          </a:stretch>
        </p:blipFill>
        <p:spPr>
          <a:xfrm>
            <a:off x="2192271" y="2216729"/>
            <a:ext cx="8890001" cy="2540001"/>
          </a:xfrm>
          <a:prstGeom prst="rect">
            <a:avLst/>
          </a:prstGeom>
          <a:ln w="12700">
            <a:miter lim="400000"/>
          </a:ln>
        </p:spPr>
      </p:pic>
      <p:sp>
        <p:nvSpPr>
          <p:cNvPr id="255" name="Open Data: Sofern möglich und sinnvoll, werden die Daten einer Studie öffentlich zugänglich gemacht.…"/>
          <p:cNvSpPr txBox="1"/>
          <p:nvPr/>
        </p:nvSpPr>
        <p:spPr>
          <a:xfrm>
            <a:off x="314131" y="7040547"/>
            <a:ext cx="12646281" cy="1171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44500" marR="127000" indent="-317500" defTabSz="1300480">
              <a:spcBef>
                <a:spcPts val="1000"/>
              </a:spcBef>
              <a:buClr>
                <a:schemeClr val="accent5"/>
              </a:buClr>
              <a:buSzPct val="70000"/>
              <a:buFont typeface="Arial"/>
              <a:buChar char="▶︎"/>
              <a:defRPr sz="2000">
                <a:solidFill>
                  <a:srgbClr val="000000"/>
                </a:solidFill>
              </a:defRPr>
            </a:pPr>
            <a:r>
              <a:t>Open Data: Sofern möglich und sinnvoll, werden die Daten einer Studie öffentlich zugänglich gemacht.</a:t>
            </a:r>
          </a:p>
          <a:p>
            <a:pPr marL="444500" marR="127000" indent="-317500" defTabSz="1300480">
              <a:spcBef>
                <a:spcPts val="1000"/>
              </a:spcBef>
              <a:buClr>
                <a:schemeClr val="accent5"/>
              </a:buClr>
              <a:buSzPct val="70000"/>
              <a:buFont typeface="Arial"/>
              <a:buChar char="▶︎"/>
              <a:defRPr sz="2000">
                <a:solidFill>
                  <a:srgbClr val="000000"/>
                </a:solidFill>
              </a:defRPr>
            </a:pPr>
            <a:r>
              <a:t>Reproducible Scripts: Computergestützte Methoden werden im Form von Skripts (sowie Kontext- und Metadaten wie Programmversionen etc.) offen gelegt</a:t>
            </a:r>
          </a:p>
        </p:txBody>
      </p:sp>
      <p:sp>
        <p:nvSpPr>
          <p:cNvPr id="256" name="http://www.researchtransparency.org/"/>
          <p:cNvSpPr txBox="1"/>
          <p:nvPr/>
        </p:nvSpPr>
        <p:spPr>
          <a:xfrm>
            <a:off x="3615754" y="4854769"/>
            <a:ext cx="525320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solidFill>
                  <a:srgbClr val="0070C0"/>
                </a:solidFill>
                <a:uFill>
                  <a:solidFill>
                    <a:srgbClr val="0070C0"/>
                  </a:solidFill>
                </a:uFill>
                <a:hlinkClick r:id="rId2" invalidUrl="" action="" tgtFrame="" tooltip="" history="1" highlightClick="0" endSnd="0"/>
              </a:rPr>
              <a:t>http://www.researchtransparency.org/</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