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127000" algn="l"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lvl1pPr>
    <a:lvl2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lvl2pPr>
    <a:lvl3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lvl3pPr>
    <a:lvl4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lvl4pPr>
    <a:lvl5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lvl5pPr>
    <a:lvl6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lvl6pPr>
    <a:lvl7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lvl7pPr>
    <a:lvl8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lvl8pPr>
    <a:lvl9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ajor">
          <a:srgbClr val="262626"/>
        </a:fontRef>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6D9"/>
          </a:solidFill>
        </a:fill>
      </a:tcStyle>
    </a:wholeTbl>
    <a:band2H>
      <a:tcTxStyle b="def" i="def"/>
      <a:tcStyle>
        <a:tcBdr/>
        <a:fill>
          <a:solidFill>
            <a:srgbClr val="EBEC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262626"/>
        </a:fontRef>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CACA"/>
          </a:solidFill>
        </a:fill>
      </a:tcStyle>
    </a:wholeTbl>
    <a:band2H>
      <a:tcTxStyle b="def" i="def"/>
      <a:tcStyle>
        <a:tcBdr/>
        <a:fill>
          <a:solidFill>
            <a:srgbClr val="F0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262626"/>
        </a:fontRef>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EBCB"/>
          </a:solidFill>
        </a:fill>
      </a:tcStyle>
    </a:wholeTbl>
    <a:band2H>
      <a:tcTxStyle b="def" i="def"/>
      <a:tcStyle>
        <a:tcBdr/>
        <a:fill>
          <a:solidFill>
            <a:srgbClr val="F2F5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262626"/>
        </a:fontRef>
        <a:srgbClr val="26262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262626"/>
        </a:fontRef>
        <a:srgbClr val="262626"/>
      </a:tcTxStyle>
      <a:tcStyle>
        <a:tcBdr>
          <a:left>
            <a:ln w="12700" cap="flat">
              <a:noFill/>
              <a:miter lim="400000"/>
            </a:ln>
          </a:left>
          <a:right>
            <a:ln w="12700" cap="flat">
              <a:noFill/>
              <a:miter lim="400000"/>
            </a:ln>
          </a:right>
          <a:top>
            <a:ln w="50800" cap="flat">
              <a:solidFill>
                <a:srgbClr val="262626"/>
              </a:solidFill>
              <a:prstDash val="solid"/>
              <a:round/>
            </a:ln>
          </a:top>
          <a:bottom>
            <a:ln w="25400" cap="flat">
              <a:solidFill>
                <a:srgbClr val="26262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262626"/>
              </a:solidFill>
              <a:prstDash val="solid"/>
              <a:round/>
            </a:ln>
          </a:top>
          <a:bottom>
            <a:ln w="25400" cap="flat">
              <a:solidFill>
                <a:srgbClr val="26262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262626"/>
        </a:fontRef>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6262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6262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6262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23" name="Shape 323"/>
          <p:cNvSpPr/>
          <p:nvPr>
            <p:ph type="sldImg"/>
          </p:nvPr>
        </p:nvSpPr>
        <p:spPr>
          <a:xfrm>
            <a:off x="1143000" y="685800"/>
            <a:ext cx="4572000" cy="3429000"/>
          </a:xfrm>
          <a:prstGeom prst="rect">
            <a:avLst/>
          </a:prstGeom>
        </p:spPr>
        <p:txBody>
          <a:bodyPr/>
          <a:lstStyle/>
          <a:p>
            <a:pPr/>
          </a:p>
        </p:txBody>
      </p:sp>
      <p:sp>
        <p:nvSpPr>
          <p:cNvPr id="324" name="Shape 3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3000">
        <a:latin typeface="+mj-lt"/>
        <a:ea typeface="+mj-ea"/>
        <a:cs typeface="+mj-cs"/>
        <a:sym typeface="Helvetica Neue"/>
      </a:defRPr>
    </a:lvl1pPr>
    <a:lvl2pPr indent="228600" defTabSz="457200" latinLnBrk="0">
      <a:lnSpc>
        <a:spcPct val="117999"/>
      </a:lnSpc>
      <a:defRPr sz="3000">
        <a:latin typeface="+mj-lt"/>
        <a:ea typeface="+mj-ea"/>
        <a:cs typeface="+mj-cs"/>
        <a:sym typeface="Helvetica Neue"/>
      </a:defRPr>
    </a:lvl2pPr>
    <a:lvl3pPr indent="457200" defTabSz="457200" latinLnBrk="0">
      <a:lnSpc>
        <a:spcPct val="117999"/>
      </a:lnSpc>
      <a:defRPr sz="3000">
        <a:latin typeface="+mj-lt"/>
        <a:ea typeface="+mj-ea"/>
        <a:cs typeface="+mj-cs"/>
        <a:sym typeface="Helvetica Neue"/>
      </a:defRPr>
    </a:lvl3pPr>
    <a:lvl4pPr indent="685800" defTabSz="457200" latinLnBrk="0">
      <a:lnSpc>
        <a:spcPct val="117999"/>
      </a:lnSpc>
      <a:defRPr sz="3000">
        <a:latin typeface="+mj-lt"/>
        <a:ea typeface="+mj-ea"/>
        <a:cs typeface="+mj-cs"/>
        <a:sym typeface="Helvetica Neue"/>
      </a:defRPr>
    </a:lvl4pPr>
    <a:lvl5pPr indent="914400" defTabSz="457200" latinLnBrk="0">
      <a:lnSpc>
        <a:spcPct val="117999"/>
      </a:lnSpc>
      <a:defRPr sz="3000">
        <a:latin typeface="+mj-lt"/>
        <a:ea typeface="+mj-ea"/>
        <a:cs typeface="+mj-cs"/>
        <a:sym typeface="Helvetica Neue"/>
      </a:defRPr>
    </a:lvl5pPr>
    <a:lvl6pPr indent="1143000" defTabSz="457200" latinLnBrk="0">
      <a:lnSpc>
        <a:spcPct val="117999"/>
      </a:lnSpc>
      <a:defRPr sz="3000">
        <a:latin typeface="+mj-lt"/>
        <a:ea typeface="+mj-ea"/>
        <a:cs typeface="+mj-cs"/>
        <a:sym typeface="Helvetica Neue"/>
      </a:defRPr>
    </a:lvl6pPr>
    <a:lvl7pPr indent="1371600" defTabSz="457200" latinLnBrk="0">
      <a:lnSpc>
        <a:spcPct val="117999"/>
      </a:lnSpc>
      <a:defRPr sz="3000">
        <a:latin typeface="+mj-lt"/>
        <a:ea typeface="+mj-ea"/>
        <a:cs typeface="+mj-cs"/>
        <a:sym typeface="Helvetica Neue"/>
      </a:defRPr>
    </a:lvl7pPr>
    <a:lvl8pPr indent="1600200" defTabSz="457200" latinLnBrk="0">
      <a:lnSpc>
        <a:spcPct val="117999"/>
      </a:lnSpc>
      <a:defRPr sz="3000">
        <a:latin typeface="+mj-lt"/>
        <a:ea typeface="+mj-ea"/>
        <a:cs typeface="+mj-cs"/>
        <a:sym typeface="Helvetica Neue"/>
      </a:defRPr>
    </a:lvl8pPr>
    <a:lvl9pPr indent="1828800" defTabSz="457200" latinLnBrk="0">
      <a:lnSpc>
        <a:spcPct val="117999"/>
      </a:lnSpc>
      <a:defRPr sz="30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1_Titelfolie-hsan">
    <p:spTree>
      <p:nvGrpSpPr>
        <p:cNvPr id="1" name=""/>
        <p:cNvGrpSpPr/>
        <p:nvPr/>
      </p:nvGrpSpPr>
      <p:grpSpPr>
        <a:xfrm>
          <a:off x="0" y="0"/>
          <a:ext cx="0" cy="0"/>
          <a:chOff x="0" y="0"/>
          <a:chExt cx="0" cy="0"/>
        </a:xfrm>
      </p:grpSpPr>
      <p:sp>
        <p:nvSpPr>
          <p:cNvPr id="13" name="Titeltext"/>
          <p:cNvSpPr txBox="1"/>
          <p:nvPr>
            <p:ph type="title"/>
          </p:nvPr>
        </p:nvSpPr>
        <p:spPr>
          <a:xfrm>
            <a:off x="894078" y="3287926"/>
            <a:ext cx="11216643" cy="2483000"/>
          </a:xfrm>
          <a:prstGeom prst="rect">
            <a:avLst/>
          </a:prstGeom>
        </p:spPr>
        <p:txBody>
          <a:bodyPr lIns="48766" tIns="48766" rIns="48766" bIns="48766">
            <a:normAutofit fontScale="100000" lnSpcReduction="0"/>
          </a:bodyPr>
          <a:lstStyle>
            <a:lvl1pPr>
              <a:defRPr sz="6400">
                <a:solidFill>
                  <a:schemeClr val="accent5"/>
                </a:solidFill>
              </a:defRPr>
            </a:lvl1pPr>
          </a:lstStyle>
          <a:p>
            <a:pPr/>
            <a:r>
              <a:t>Titeltext</a:t>
            </a:r>
          </a:p>
        </p:txBody>
      </p:sp>
      <p:sp>
        <p:nvSpPr>
          <p:cNvPr id="14" name="Textebene 1…"/>
          <p:cNvSpPr txBox="1"/>
          <p:nvPr>
            <p:ph type="body" sz="quarter" idx="1"/>
          </p:nvPr>
        </p:nvSpPr>
        <p:spPr>
          <a:xfrm>
            <a:off x="894078" y="5821124"/>
            <a:ext cx="11216643" cy="1533762"/>
          </a:xfrm>
          <a:prstGeom prst="rect">
            <a:avLst/>
          </a:prstGeom>
        </p:spPr>
        <p:txBody>
          <a:bodyPr/>
          <a:lstStyle>
            <a:lvl1pPr marL="0" indent="127000" algn="r">
              <a:lnSpc>
                <a:spcPct val="90000"/>
              </a:lnSpc>
              <a:spcBef>
                <a:spcPts val="1400"/>
              </a:spcBef>
              <a:buSzTx/>
              <a:buNone/>
              <a:defRPr sz="3500">
                <a:solidFill>
                  <a:schemeClr val="accent6"/>
                </a:solidFill>
              </a:defRPr>
            </a:lvl1pPr>
            <a:lvl2pPr marL="0" indent="127000" algn="r">
              <a:lnSpc>
                <a:spcPct val="90000"/>
              </a:lnSpc>
              <a:spcBef>
                <a:spcPts val="1400"/>
              </a:spcBef>
              <a:buSzTx/>
              <a:buNone/>
              <a:defRPr sz="3500">
                <a:solidFill>
                  <a:schemeClr val="accent6"/>
                </a:solidFill>
              </a:defRPr>
            </a:lvl2pPr>
            <a:lvl3pPr marL="0" indent="127000" algn="r">
              <a:lnSpc>
                <a:spcPct val="90000"/>
              </a:lnSpc>
              <a:spcBef>
                <a:spcPts val="1400"/>
              </a:spcBef>
              <a:buSzTx/>
              <a:buNone/>
              <a:defRPr sz="3500">
                <a:solidFill>
                  <a:schemeClr val="accent6"/>
                </a:solidFill>
              </a:defRPr>
            </a:lvl3pPr>
            <a:lvl4pPr marL="0" indent="127000" algn="r">
              <a:lnSpc>
                <a:spcPct val="90000"/>
              </a:lnSpc>
              <a:spcBef>
                <a:spcPts val="1400"/>
              </a:spcBef>
              <a:buSzTx/>
              <a:buNone/>
              <a:defRPr sz="3500">
                <a:solidFill>
                  <a:schemeClr val="accent6"/>
                </a:solidFill>
              </a:defRPr>
            </a:lvl4pPr>
            <a:lvl5pPr marL="0" indent="127000" algn="r">
              <a:lnSpc>
                <a:spcPct val="90000"/>
              </a:lnSpc>
              <a:spcBef>
                <a:spcPts val="1400"/>
              </a:spcBef>
              <a:buSzTx/>
              <a:buNone/>
              <a:defRPr sz="3500">
                <a:solidFill>
                  <a:schemeClr val="accent6"/>
                </a:solidFill>
              </a:defRPr>
            </a:lvl5pPr>
          </a:lstStyle>
          <a:p>
            <a:pPr/>
            <a:r>
              <a:t>Textebene 1</a:t>
            </a:r>
          </a:p>
          <a:p>
            <a:pPr lvl="1"/>
            <a:r>
              <a:t>Textebene 2</a:t>
            </a:r>
          </a:p>
          <a:p>
            <a:pPr lvl="2"/>
            <a:r>
              <a:t>Textebene 3</a:t>
            </a:r>
          </a:p>
          <a:p>
            <a:pPr lvl="3"/>
            <a:r>
              <a:t>Textebene 4</a:t>
            </a:r>
          </a:p>
          <a:p>
            <a:pPr lvl="4"/>
            <a:r>
              <a:t>Textebene 5</a:t>
            </a:r>
          </a:p>
        </p:txBody>
      </p:sp>
      <p:sp>
        <p:nvSpPr>
          <p:cNvPr id="15" name="Rechteck 6"/>
          <p:cNvSpPr/>
          <p:nvPr/>
        </p:nvSpPr>
        <p:spPr>
          <a:xfrm>
            <a:off x="-1" y="1219199"/>
            <a:ext cx="13004802" cy="1333396"/>
          </a:xfrm>
          <a:prstGeom prst="rect">
            <a:avLst/>
          </a:prstGeom>
          <a:solidFill>
            <a:srgbClr val="0066A2"/>
          </a:solidFill>
          <a:ln w="12700">
            <a:miter lim="400000"/>
          </a:ln>
        </p:spPr>
        <p:txBody>
          <a:bodyPr lIns="65022" tIns="65022" rIns="65022" bIns="65022" anchor="ctr"/>
          <a:lstStyle/>
          <a:p>
            <a:pPr marR="127000" algn="ctr" defTabSz="1300480">
              <a:lnSpc>
                <a:spcPct val="90000"/>
              </a:lnSpc>
              <a:spcBef>
                <a:spcPts val="1400"/>
              </a:spcBef>
              <a:defRPr>
                <a:solidFill>
                  <a:srgbClr val="FFFFFF"/>
                </a:solidFill>
              </a:defRPr>
            </a:pPr>
          </a:p>
        </p:txBody>
      </p:sp>
      <p:pic>
        <p:nvPicPr>
          <p:cNvPr id="16" name="Grafik 7" descr="Grafik 7"/>
          <p:cNvPicPr>
            <a:picLocks noChangeAspect="1"/>
          </p:cNvPicPr>
          <p:nvPr/>
        </p:nvPicPr>
        <p:blipFill>
          <a:blip r:embed="rId2">
            <a:extLst/>
          </a:blip>
          <a:stretch>
            <a:fillRect/>
          </a:stretch>
        </p:blipFill>
        <p:spPr>
          <a:xfrm>
            <a:off x="906048" y="1611397"/>
            <a:ext cx="1836002" cy="578190"/>
          </a:xfrm>
          <a:prstGeom prst="rect">
            <a:avLst/>
          </a:prstGeom>
          <a:ln w="12700">
            <a:miter lim="400000"/>
          </a:ln>
        </p:spPr>
      </p:pic>
      <p:sp>
        <p:nvSpPr>
          <p:cNvPr id="17" name="Textfeld 8"/>
          <p:cNvSpPr txBox="1"/>
          <p:nvPr/>
        </p:nvSpPr>
        <p:spPr>
          <a:xfrm>
            <a:off x="2689702" y="1680273"/>
            <a:ext cx="9947254" cy="440435"/>
          </a:xfrm>
          <a:prstGeom prst="rect">
            <a:avLst/>
          </a:prstGeom>
          <a:ln w="12700">
            <a:miter lim="400000"/>
          </a:ln>
          <a:extLst>
            <a:ext uri="{C572A759-6A51-4108-AA02-DFA0A04FC94B}">
              <ma14:wrappingTextBoxFlag xmlns:ma14="http://schemas.microsoft.com/office/mac/drawingml/2011/main" val="1"/>
            </a:ext>
          </a:extLst>
        </p:spPr>
        <p:txBody>
          <a:bodyPr lIns="48766" tIns="48766" rIns="48766" bIns="48766">
            <a:spAutoFit/>
          </a:bodyPr>
          <a:lstStyle/>
          <a:p>
            <a:pPr algn="r" defTabSz="1300480">
              <a:defRPr>
                <a:solidFill>
                  <a:srgbClr val="FFFFFF"/>
                </a:solidFill>
                <a:latin typeface="Open Sans Bold"/>
                <a:ea typeface="Open Sans Bold"/>
                <a:cs typeface="Open Sans Bold"/>
                <a:sym typeface="Open Sans Bold"/>
              </a:defRPr>
            </a:pPr>
            <a:r>
              <a:t>a</a:t>
            </a:r>
            <a:r>
              <a:rPr>
                <a:latin typeface="Open Sans Regular"/>
                <a:ea typeface="Open Sans Regular"/>
                <a:cs typeface="Open Sans Regular"/>
                <a:sym typeface="Open Sans Regular"/>
              </a:rPr>
              <a:t>ngewandte </a:t>
            </a:r>
            <a:r>
              <a:t>w</a:t>
            </a:r>
            <a:r>
              <a:rPr>
                <a:latin typeface="Open Sans Regular"/>
                <a:ea typeface="Open Sans Regular"/>
                <a:cs typeface="Open Sans Regular"/>
                <a:sym typeface="Open Sans Regular"/>
              </a:rPr>
              <a:t>irtschafts- und </a:t>
            </a:r>
            <a:r>
              <a:t>m</a:t>
            </a:r>
            <a:r>
              <a:rPr>
                <a:latin typeface="Open Sans Regular"/>
                <a:ea typeface="Open Sans Regular"/>
                <a:cs typeface="Open Sans Regular"/>
                <a:sym typeface="Open Sans Regular"/>
              </a:rPr>
              <a:t>edienpsychologie</a:t>
            </a:r>
          </a:p>
        </p:txBody>
      </p:sp>
      <p:pic>
        <p:nvPicPr>
          <p:cNvPr id="18" name="Grafik 11" descr="Grafik 11"/>
          <p:cNvPicPr>
            <a:picLocks noChangeAspect="1"/>
          </p:cNvPicPr>
          <p:nvPr/>
        </p:nvPicPr>
        <p:blipFill>
          <a:blip r:embed="rId3">
            <a:extLst/>
          </a:blip>
          <a:stretch>
            <a:fillRect/>
          </a:stretch>
        </p:blipFill>
        <p:spPr>
          <a:xfrm>
            <a:off x="10754249" y="8879478"/>
            <a:ext cx="1630035" cy="704468"/>
          </a:xfrm>
          <a:prstGeom prst="rect">
            <a:avLst/>
          </a:prstGeom>
          <a:ln w="12700">
            <a:miter lim="400000"/>
          </a:ln>
        </p:spPr>
      </p:pic>
      <p:sp>
        <p:nvSpPr>
          <p:cNvPr id="19" name="Foliennummer"/>
          <p:cNvSpPr txBox="1"/>
          <p:nvPr>
            <p:ph type="sldNum" sz="quarter" idx="2"/>
          </p:nvPr>
        </p:nvSpPr>
        <p:spPr>
          <a:xfrm>
            <a:off x="8851149" y="7829717"/>
            <a:ext cx="468960" cy="339182"/>
          </a:xfrm>
          <a:prstGeom prst="rect">
            <a:avLst/>
          </a:prstGeom>
        </p:spPr>
        <p:txBody>
          <a:bodyPr lIns="48766" tIns="48766" rIns="48766" bIns="48766" anchor="ctr"/>
          <a:lstStyle>
            <a:lvl1pPr defTabSz="1300480">
              <a:defRPr sz="18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Übung_ohne_Inhalt">
    <p:spTree>
      <p:nvGrpSpPr>
        <p:cNvPr id="1" name=""/>
        <p:cNvGrpSpPr/>
        <p:nvPr/>
      </p:nvGrpSpPr>
      <p:grpSpPr>
        <a:xfrm>
          <a:off x="0" y="0"/>
          <a:ext cx="0" cy="0"/>
          <a:chOff x="0" y="0"/>
          <a:chExt cx="0" cy="0"/>
        </a:xfrm>
      </p:grpSpPr>
      <p:sp>
        <p:nvSpPr>
          <p:cNvPr id="99" name="Textebene 1…"/>
          <p:cNvSpPr txBox="1"/>
          <p:nvPr>
            <p:ph type="body" sz="quarter" idx="1" hasCustomPrompt="1"/>
          </p:nvPr>
        </p:nvSpPr>
        <p:spPr>
          <a:xfrm>
            <a:off x="1616352" y="-18728"/>
            <a:ext cx="11392536"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100" name="Foliennummer"/>
          <p:cNvSpPr txBox="1"/>
          <p:nvPr>
            <p:ph type="sldNum" sz="quarter" idx="2"/>
          </p:nvPr>
        </p:nvSpPr>
        <p:spPr>
          <a:xfrm>
            <a:off x="12497744" y="9144000"/>
            <a:ext cx="467515"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leer_invertiert">
    <p:bg>
      <p:bgPr>
        <a:solidFill>
          <a:srgbClr val="0066A2"/>
        </a:solidFill>
      </p:bgPr>
    </p:bg>
    <p:spTree>
      <p:nvGrpSpPr>
        <p:cNvPr id="1" name=""/>
        <p:cNvGrpSpPr/>
        <p:nvPr/>
      </p:nvGrpSpPr>
      <p:grpSpPr>
        <a:xfrm>
          <a:off x="0" y="0"/>
          <a:ext cx="0" cy="0"/>
          <a:chOff x="0" y="0"/>
          <a:chExt cx="0" cy="0"/>
        </a:xfrm>
      </p:grpSpPr>
      <p:sp>
        <p:nvSpPr>
          <p:cNvPr id="107" name="Foliennummer"/>
          <p:cNvSpPr txBox="1"/>
          <p:nvPr>
            <p:ph type="sldNum" sz="quarter" idx="2"/>
          </p:nvPr>
        </p:nvSpPr>
        <p:spPr>
          <a:xfrm>
            <a:off x="12357052" y="9137650"/>
            <a:ext cx="467515"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Nur_Titel_invertiert">
    <p:bg>
      <p:bgPr>
        <a:solidFill>
          <a:srgbClr val="0066A2"/>
        </a:solidFill>
      </p:bgPr>
    </p:bg>
    <p:spTree>
      <p:nvGrpSpPr>
        <p:cNvPr id="1" name=""/>
        <p:cNvGrpSpPr/>
        <p:nvPr/>
      </p:nvGrpSpPr>
      <p:grpSpPr>
        <a:xfrm>
          <a:off x="0" y="0"/>
          <a:ext cx="0" cy="0"/>
          <a:chOff x="0" y="0"/>
          <a:chExt cx="0" cy="0"/>
        </a:xfrm>
      </p:grpSpPr>
      <p:sp>
        <p:nvSpPr>
          <p:cNvPr id="114"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FFFFFF"/>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FFFFFF"/>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FFFFFF"/>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FFFFFF"/>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FFFFFF"/>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115" name="Linie"/>
          <p:cNvSpPr/>
          <p:nvPr/>
        </p:nvSpPr>
        <p:spPr>
          <a:xfrm>
            <a:off x="-2823" y="1905000"/>
            <a:ext cx="311874" cy="0"/>
          </a:xfrm>
          <a:prstGeom prst="line">
            <a:avLst/>
          </a:prstGeom>
          <a:ln w="38100">
            <a:solidFill>
              <a:srgbClr val="F7BC05"/>
            </a:solidFill>
            <a:bevel/>
          </a:ln>
        </p:spPr>
        <p:txBody>
          <a:bodyPr lIns="45718" tIns="45718" rIns="45718" bIns="45718"/>
          <a:lstStyle/>
          <a:p>
            <a:pPr algn="ctr">
              <a:defRPr sz="2800">
                <a:solidFill>
                  <a:srgbClr val="262626"/>
                </a:solidFill>
              </a:defRPr>
            </a:pPr>
          </a:p>
        </p:txBody>
      </p:sp>
      <p:sp>
        <p:nvSpPr>
          <p:cNvPr id="116"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Titel_zwei_Hälften">
    <p:spTree>
      <p:nvGrpSpPr>
        <p:cNvPr id="1" name=""/>
        <p:cNvGrpSpPr/>
        <p:nvPr/>
      </p:nvGrpSpPr>
      <p:grpSpPr>
        <a:xfrm>
          <a:off x="0" y="0"/>
          <a:ext cx="0" cy="0"/>
          <a:chOff x="0" y="0"/>
          <a:chExt cx="0" cy="0"/>
        </a:xfrm>
      </p:grpSpPr>
      <p:sp>
        <p:nvSpPr>
          <p:cNvPr id="123"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124" name="Textebene…"/>
          <p:cNvSpPr txBox="1"/>
          <p:nvPr>
            <p:ph type="body" sz="half" idx="21" hasCustomPrompt="1"/>
          </p:nvPr>
        </p:nvSpPr>
        <p:spPr>
          <a:xfrm>
            <a:off x="279551" y="1905000"/>
            <a:ext cx="5764615" cy="6350000"/>
          </a:xfrm>
          <a:prstGeom prst="rect">
            <a:avLst/>
          </a:prstGeom>
        </p:spPr>
        <p:txBody>
          <a:bodyPr lIns="63500" tIns="63500" rIns="63500" bIns="63500"/>
          <a:lstStyle>
            <a:lvl1pPr marL="0" indent="127000">
              <a:buSzTx/>
              <a:buNone/>
              <a:defRPr sz="2800">
                <a:solidFill>
                  <a:srgbClr val="0066A2"/>
                </a:solidFill>
                <a:latin typeface="Roboto Condensed Bold"/>
                <a:ea typeface="Roboto Condensed Bold"/>
                <a:cs typeface="Roboto Condensed Bold"/>
                <a:sym typeface="Roboto Condensed Bold"/>
              </a:defRPr>
            </a:lvl1pPr>
          </a:lstStyle>
          <a:p>
            <a:pPr/>
            <a:r>
              <a:t>Standardtext hier eingeben</a:t>
            </a:r>
          </a:p>
        </p:txBody>
      </p:sp>
      <p:sp>
        <p:nvSpPr>
          <p:cNvPr id="125" name="Linie"/>
          <p:cNvSpPr/>
          <p:nvPr/>
        </p:nvSpPr>
        <p:spPr>
          <a:xfrm>
            <a:off x="-2823" y="1905000"/>
            <a:ext cx="311874" cy="0"/>
          </a:xfrm>
          <a:prstGeom prst="line">
            <a:avLst/>
          </a:prstGeom>
          <a:ln w="38100">
            <a:solidFill>
              <a:srgbClr val="F7BC05"/>
            </a:solidFill>
            <a:bevel/>
          </a:ln>
        </p:spPr>
        <p:txBody>
          <a:bodyPr lIns="45718" tIns="45718" rIns="45718" bIns="45718"/>
          <a:lstStyle/>
          <a:p>
            <a:pPr algn="ctr">
              <a:defRPr sz="2800">
                <a:solidFill>
                  <a:srgbClr val="262626"/>
                </a:solidFill>
              </a:defRPr>
            </a:pPr>
          </a:p>
        </p:txBody>
      </p:sp>
      <p:sp>
        <p:nvSpPr>
          <p:cNvPr id="126" name="Textebene 1…"/>
          <p:cNvSpPr txBox="1"/>
          <p:nvPr>
            <p:ph type="body" sz="half" idx="22"/>
          </p:nvPr>
        </p:nvSpPr>
        <p:spPr>
          <a:xfrm>
            <a:off x="6690359" y="1905000"/>
            <a:ext cx="6044167" cy="6350000"/>
          </a:xfrm>
          <a:prstGeom prst="rect">
            <a:avLst/>
          </a:prstGeom>
        </p:spPr>
        <p:txBody>
          <a:bodyPr lIns="63500" tIns="63500" rIns="63500" bIns="63500"/>
          <a:lstStyle/>
          <a:p>
            <a:pPr marL="0" indent="127000">
              <a:buSzTx/>
              <a:buNone/>
              <a:defRPr sz="2800">
                <a:solidFill>
                  <a:srgbClr val="0066A2"/>
                </a:solidFill>
                <a:latin typeface="Roboto Condensed Bold"/>
                <a:ea typeface="Roboto Condensed Bold"/>
                <a:cs typeface="Roboto Condensed Bold"/>
                <a:sym typeface="Roboto Condensed Bold"/>
              </a:defRPr>
            </a:pPr>
          </a:p>
        </p:txBody>
      </p:sp>
      <p:sp>
        <p:nvSpPr>
          <p:cNvPr id="127"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und Inhalt">
    <p:spTree>
      <p:nvGrpSpPr>
        <p:cNvPr id="1" name=""/>
        <p:cNvGrpSpPr/>
        <p:nvPr/>
      </p:nvGrpSpPr>
      <p:grpSpPr>
        <a:xfrm>
          <a:off x="0" y="0"/>
          <a:ext cx="0" cy="0"/>
          <a:chOff x="0" y="0"/>
          <a:chExt cx="0" cy="0"/>
        </a:xfrm>
      </p:grpSpPr>
      <p:sp>
        <p:nvSpPr>
          <p:cNvPr id="134" name="Rechteck 14"/>
          <p:cNvSpPr/>
          <p:nvPr/>
        </p:nvSpPr>
        <p:spPr>
          <a:xfrm>
            <a:off x="173848" y="1170582"/>
            <a:ext cx="11330658" cy="25602"/>
          </a:xfrm>
          <a:prstGeom prst="rect">
            <a:avLst/>
          </a:prstGeom>
          <a:gradFill>
            <a:gsLst>
              <a:gs pos="0">
                <a:srgbClr val="00998A"/>
              </a:gs>
              <a:gs pos="80000">
                <a:srgbClr val="00998A"/>
              </a:gs>
              <a:gs pos="100000">
                <a:srgbClr val="FFFFFF"/>
              </a:gs>
            </a:gsLst>
          </a:gradFill>
          <a:ln w="12700">
            <a:miter lim="400000"/>
          </a:ln>
        </p:spPr>
        <p:txBody>
          <a:bodyPr lIns="65022" tIns="65022" rIns="65022" bIns="65022" anchor="ctr"/>
          <a:lstStyle/>
          <a:p>
            <a:pPr algn="ctr" defTabSz="1300480">
              <a:defRPr sz="2400">
                <a:solidFill>
                  <a:srgbClr val="FFFFFF"/>
                </a:solidFill>
                <a:latin typeface="Arial"/>
                <a:ea typeface="Arial"/>
                <a:cs typeface="Arial"/>
                <a:sym typeface="Arial"/>
              </a:defRPr>
            </a:pPr>
          </a:p>
        </p:txBody>
      </p:sp>
      <p:sp>
        <p:nvSpPr>
          <p:cNvPr id="135" name="Rechteck 6"/>
          <p:cNvSpPr/>
          <p:nvPr/>
        </p:nvSpPr>
        <p:spPr>
          <a:xfrm>
            <a:off x="173848" y="9326798"/>
            <a:ext cx="11330658" cy="20482"/>
          </a:xfrm>
          <a:prstGeom prst="rect">
            <a:avLst/>
          </a:prstGeom>
          <a:gradFill>
            <a:gsLst>
              <a:gs pos="0">
                <a:srgbClr val="00998A"/>
              </a:gs>
              <a:gs pos="80000">
                <a:srgbClr val="00998A"/>
              </a:gs>
              <a:gs pos="100000">
                <a:srgbClr val="FFFFFF"/>
              </a:gs>
            </a:gsLst>
          </a:gradFill>
          <a:ln w="12700">
            <a:miter lim="400000"/>
          </a:ln>
        </p:spPr>
        <p:txBody>
          <a:bodyPr lIns="65022" tIns="65022" rIns="65022" bIns="65022" anchor="ctr"/>
          <a:lstStyle/>
          <a:p>
            <a:pPr algn="ctr" defTabSz="1300480">
              <a:defRPr sz="2400">
                <a:solidFill>
                  <a:srgbClr val="FFFFFF"/>
                </a:solidFill>
                <a:latin typeface="Arial"/>
                <a:ea typeface="Arial"/>
                <a:cs typeface="Arial"/>
                <a:sym typeface="Arial"/>
              </a:defRPr>
            </a:pPr>
          </a:p>
        </p:txBody>
      </p:sp>
      <p:pic>
        <p:nvPicPr>
          <p:cNvPr id="136" name="Picture 2" descr="Picture 2"/>
          <p:cNvPicPr>
            <a:picLocks noChangeAspect="1"/>
          </p:cNvPicPr>
          <p:nvPr/>
        </p:nvPicPr>
        <p:blipFill>
          <a:blip r:embed="rId2">
            <a:extLst/>
          </a:blip>
          <a:stretch>
            <a:fillRect/>
          </a:stretch>
        </p:blipFill>
        <p:spPr>
          <a:xfrm>
            <a:off x="11810338" y="174879"/>
            <a:ext cx="1024002" cy="1024002"/>
          </a:xfrm>
          <a:prstGeom prst="rect">
            <a:avLst/>
          </a:prstGeom>
          <a:ln w="12700">
            <a:miter lim="400000"/>
          </a:ln>
        </p:spPr>
      </p:pic>
      <p:sp>
        <p:nvSpPr>
          <p:cNvPr id="137" name="Titeltext"/>
          <p:cNvSpPr txBox="1"/>
          <p:nvPr>
            <p:ph type="title"/>
          </p:nvPr>
        </p:nvSpPr>
        <p:spPr>
          <a:xfrm>
            <a:off x="255305" y="246098"/>
            <a:ext cx="11062824" cy="506722"/>
          </a:xfrm>
          <a:prstGeom prst="rect">
            <a:avLst/>
          </a:prstGeom>
        </p:spPr>
        <p:txBody>
          <a:bodyPr anchor="b">
            <a:normAutofit fontScale="100000" lnSpcReduction="0"/>
          </a:bodyPr>
          <a:lstStyle>
            <a:lvl1pPr marR="0" indent="0">
              <a:lnSpc>
                <a:spcPct val="100000"/>
              </a:lnSpc>
              <a:defRPr sz="2200">
                <a:solidFill>
                  <a:schemeClr val="accent1"/>
                </a:solidFill>
                <a:latin typeface="Arial"/>
                <a:ea typeface="Arial"/>
                <a:cs typeface="Arial"/>
                <a:sym typeface="Arial"/>
              </a:defRPr>
            </a:lvl1pPr>
          </a:lstStyle>
          <a:p>
            <a:pPr/>
            <a:r>
              <a:t>Titeltext</a:t>
            </a:r>
          </a:p>
        </p:txBody>
      </p:sp>
      <p:sp>
        <p:nvSpPr>
          <p:cNvPr id="138" name="Textebene 1…"/>
          <p:cNvSpPr txBox="1"/>
          <p:nvPr>
            <p:ph type="body" sz="quarter" idx="1"/>
          </p:nvPr>
        </p:nvSpPr>
        <p:spPr>
          <a:xfrm>
            <a:off x="255305" y="625827"/>
            <a:ext cx="11083312" cy="512093"/>
          </a:xfrm>
          <a:prstGeom prst="rect">
            <a:avLst/>
          </a:prstGeom>
        </p:spPr>
        <p:txBody>
          <a:bodyPr lIns="65022" tIns="65022" rIns="65022" bIns="65022"/>
          <a:lstStyle>
            <a:lvl1pPr marL="487680" marR="0" indent="-487680">
              <a:spcBef>
                <a:spcPts val="600"/>
              </a:spcBef>
              <a:buSzTx/>
              <a:buNone/>
              <a:defRPr b="1" sz="2400">
                <a:solidFill>
                  <a:srgbClr val="00998A"/>
                </a:solidFill>
                <a:latin typeface="Arial"/>
                <a:ea typeface="Arial"/>
                <a:cs typeface="Arial"/>
                <a:sym typeface="Arial"/>
              </a:defRPr>
            </a:lvl1pPr>
            <a:lvl2pPr marL="800100" marR="0" indent="-342900">
              <a:spcBef>
                <a:spcPts val="600"/>
              </a:spcBef>
              <a:buSzPct val="100000"/>
              <a:defRPr b="1" sz="2400">
                <a:solidFill>
                  <a:srgbClr val="00998A"/>
                </a:solidFill>
                <a:latin typeface="Arial"/>
                <a:ea typeface="Arial"/>
                <a:cs typeface="Arial"/>
                <a:sym typeface="Arial"/>
              </a:defRPr>
            </a:lvl2pPr>
            <a:lvl3pPr marL="1219200" marR="0" indent="-304800">
              <a:spcBef>
                <a:spcPts val="600"/>
              </a:spcBef>
              <a:buSzPct val="100000"/>
              <a:defRPr b="1" sz="2400">
                <a:solidFill>
                  <a:srgbClr val="00998A"/>
                </a:solidFill>
                <a:latin typeface="Arial"/>
                <a:ea typeface="Arial"/>
                <a:cs typeface="Arial"/>
                <a:sym typeface="Arial"/>
              </a:defRPr>
            </a:lvl3pPr>
            <a:lvl4pPr marL="1714500" marR="0" indent="-342900">
              <a:spcBef>
                <a:spcPts val="600"/>
              </a:spcBef>
              <a:defRPr b="1" sz="2400">
                <a:solidFill>
                  <a:srgbClr val="00998A"/>
                </a:solidFill>
                <a:latin typeface="Arial"/>
                <a:ea typeface="Arial"/>
                <a:cs typeface="Arial"/>
                <a:sym typeface="Arial"/>
              </a:defRPr>
            </a:lvl4pPr>
            <a:lvl5pPr marL="2220684" marR="0" indent="-391884">
              <a:spcBef>
                <a:spcPts val="600"/>
              </a:spcBef>
              <a:defRPr b="1" sz="2400">
                <a:solidFill>
                  <a:srgbClr val="00998A"/>
                </a:solidFill>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39" name="Foliennummer"/>
          <p:cNvSpPr txBox="1"/>
          <p:nvPr>
            <p:ph type="sldNum" sz="quarter" idx="2"/>
          </p:nvPr>
        </p:nvSpPr>
        <p:spPr>
          <a:xfrm>
            <a:off x="12493815" y="9346696"/>
            <a:ext cx="467515" cy="327430"/>
          </a:xfrm>
          <a:prstGeom prst="rect">
            <a:avLst/>
          </a:prstGeom>
        </p:spPr>
        <p:txBody>
          <a:bodyPr/>
          <a:lstStyle>
            <a:lvl1pPr defTabSz="1300480"/>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pic>
        <p:nvPicPr>
          <p:cNvPr id="146"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47"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mn-lt"/>
                <a:ea typeface="+mn-ea"/>
                <a:cs typeface="+mn-cs"/>
                <a:sym typeface="Helvetica"/>
              </a:defRPr>
            </a:pPr>
          </a:p>
        </p:txBody>
      </p:sp>
      <p:sp>
        <p:nvSpPr>
          <p:cNvPr id="148"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mn-lt"/>
                <a:ea typeface="+mn-ea"/>
                <a:cs typeface="+mn-cs"/>
                <a:sym typeface="Helvetica"/>
              </a:defRPr>
            </a:pPr>
          </a:p>
        </p:txBody>
      </p:sp>
      <p:sp>
        <p:nvSpPr>
          <p:cNvPr id="149" name="Textebene 1…"/>
          <p:cNvSpPr txBox="1"/>
          <p:nvPr>
            <p:ph type="body" idx="1"/>
          </p:nvPr>
        </p:nvSpPr>
        <p:spPr>
          <a:xfrm>
            <a:off x="152697" y="1381758"/>
            <a:ext cx="11777507" cy="7576588"/>
          </a:xfrm>
          <a:prstGeom prst="rect">
            <a:avLst/>
          </a:prstGeom>
        </p:spPr>
        <p:txBody>
          <a:bodyPr lIns="65022" tIns="65022" rIns="65022" bIns="65022"/>
          <a:lstStyle>
            <a:lvl1pPr marL="0" marR="0" indent="0" defTabSz="914400">
              <a:spcBef>
                <a:spcPts val="1200"/>
              </a:spcBef>
              <a:buSzTx/>
              <a:buNone/>
              <a:defRPr sz="2400">
                <a:latin typeface="+mn-lt"/>
                <a:ea typeface="+mn-ea"/>
                <a:cs typeface="+mn-cs"/>
                <a:sym typeface="Helvetica"/>
              </a:defRPr>
            </a:lvl1pPr>
            <a:lvl2pPr marL="0" marR="0" indent="0" defTabSz="914400">
              <a:spcBef>
                <a:spcPts val="1200"/>
              </a:spcBef>
              <a:buSzTx/>
              <a:buNone/>
              <a:defRPr sz="2400">
                <a:latin typeface="+mn-lt"/>
                <a:ea typeface="+mn-ea"/>
                <a:cs typeface="+mn-cs"/>
                <a:sym typeface="Helvetica"/>
              </a:defRPr>
            </a:lvl2pPr>
            <a:lvl3pPr marL="399814" marR="0" indent="-399814" defTabSz="914400">
              <a:spcBef>
                <a:spcPts val="1200"/>
              </a:spcBef>
              <a:buSzPct val="90000"/>
              <a:buChar char="▪"/>
              <a:defRPr sz="2400">
                <a:latin typeface="+mn-lt"/>
                <a:ea typeface="+mn-ea"/>
                <a:cs typeface="+mn-cs"/>
                <a:sym typeface="Helvetica"/>
              </a:defRPr>
            </a:lvl3pPr>
            <a:lvl4pPr marL="0" marR="0" indent="0" defTabSz="914400">
              <a:spcBef>
                <a:spcPts val="1200"/>
              </a:spcBef>
              <a:buSzTx/>
              <a:buNone/>
              <a:defRPr sz="2400">
                <a:latin typeface="+mn-lt"/>
                <a:ea typeface="+mn-ea"/>
                <a:cs typeface="+mn-cs"/>
                <a:sym typeface="Helvetica"/>
              </a:defRPr>
            </a:lvl4pPr>
            <a:lvl5pPr marL="724957" marR="0" indent="-447146" defTabSz="914400">
              <a:spcBef>
                <a:spcPts val="1200"/>
              </a:spcBef>
              <a:buSzPct val="80000"/>
              <a:buChar char="▪"/>
              <a:defRPr sz="2400">
                <a:latin typeface="+mn-lt"/>
                <a:ea typeface="+mn-ea"/>
                <a:cs typeface="+mn-cs"/>
                <a:sym typeface="Helvetica"/>
              </a:defRPr>
            </a:lvl5pPr>
          </a:lstStyle>
          <a:p>
            <a:pPr/>
            <a:r>
              <a:t>Textebene 1</a:t>
            </a:r>
          </a:p>
          <a:p>
            <a:pPr lvl="1"/>
            <a:r>
              <a:t>Textebene 2</a:t>
            </a:r>
          </a:p>
          <a:p>
            <a:pPr lvl="2"/>
            <a:r>
              <a:t>Textebene 3</a:t>
            </a:r>
          </a:p>
          <a:p>
            <a:pPr lvl="3"/>
            <a:r>
              <a:t>Textebene 4</a:t>
            </a:r>
          </a:p>
          <a:p>
            <a:pPr lvl="4"/>
            <a:r>
              <a:t>Textebene 5</a:t>
            </a:r>
          </a:p>
        </p:txBody>
      </p:sp>
      <p:sp>
        <p:nvSpPr>
          <p:cNvPr id="150" name="Titeltext"/>
          <p:cNvSpPr txBox="1"/>
          <p:nvPr>
            <p:ph type="title"/>
          </p:nvPr>
        </p:nvSpPr>
        <p:spPr>
          <a:xfrm>
            <a:off x="106804" y="434911"/>
            <a:ext cx="10772484" cy="752820"/>
          </a:xfrm>
          <a:prstGeom prst="rect">
            <a:avLst/>
          </a:prstGeom>
        </p:spPr>
        <p:txBody>
          <a:bodyPr anchor="b">
            <a:normAutofit fontScale="100000" lnSpcReduction="0"/>
          </a:bodyPr>
          <a:lstStyle>
            <a:lvl1pPr marR="0" indent="0" defTabSz="914400">
              <a:lnSpc>
                <a:spcPct val="100000"/>
              </a:lnSpc>
              <a:defRPr b="1" sz="2800">
                <a:solidFill>
                  <a:srgbClr val="469A8B"/>
                </a:solidFill>
                <a:latin typeface="+mn-lt"/>
                <a:ea typeface="+mn-ea"/>
                <a:cs typeface="+mn-cs"/>
                <a:sym typeface="Helvetica"/>
              </a:defRPr>
            </a:lvl1pPr>
          </a:lstStyle>
          <a:p>
            <a:pPr/>
            <a:r>
              <a:t>Titeltext</a:t>
            </a:r>
          </a:p>
        </p:txBody>
      </p:sp>
      <p:sp>
        <p:nvSpPr>
          <p:cNvPr id="151" name="Foliennummer"/>
          <p:cNvSpPr txBox="1"/>
          <p:nvPr>
            <p:ph type="sldNum" sz="quarter" idx="2"/>
          </p:nvPr>
        </p:nvSpPr>
        <p:spPr>
          <a:xfrm>
            <a:off x="12963021" y="9142634"/>
            <a:ext cx="520523" cy="434847"/>
          </a:xfrm>
          <a:prstGeom prst="rect">
            <a:avLst/>
          </a:prstGeom>
        </p:spPr>
        <p:txBody>
          <a:bodyPr/>
          <a:lstStyle>
            <a:lvl1pPr algn="l">
              <a:defRPr sz="2000">
                <a:solidFill>
                  <a:srgbClr val="000000"/>
                </a:solidFill>
                <a:latin typeface="Roboto Condensed Regular"/>
                <a:ea typeface="Roboto Condensed Regular"/>
                <a:cs typeface="Roboto Condensed Regular"/>
                <a:sym typeface="Roboto Condensed Regula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9_Übung">
    <p:spTree>
      <p:nvGrpSpPr>
        <p:cNvPr id="1" name=""/>
        <p:cNvGrpSpPr/>
        <p:nvPr/>
      </p:nvGrpSpPr>
      <p:grpSpPr>
        <a:xfrm>
          <a:off x="0" y="0"/>
          <a:ext cx="0" cy="0"/>
          <a:chOff x="0" y="0"/>
          <a:chExt cx="0" cy="0"/>
        </a:xfrm>
      </p:grpSpPr>
      <p:pic>
        <p:nvPicPr>
          <p:cNvPr id="158"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59"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Arial"/>
                <a:ea typeface="Arial"/>
                <a:cs typeface="Arial"/>
                <a:sym typeface="Arial"/>
              </a:defRPr>
            </a:pPr>
          </a:p>
        </p:txBody>
      </p:sp>
      <p:sp>
        <p:nvSpPr>
          <p:cNvPr id="160" name="Rechteck"/>
          <p:cNvSpPr/>
          <p:nvPr/>
        </p:nvSpPr>
        <p:spPr>
          <a:xfrm>
            <a:off x="-2" y="731517"/>
            <a:ext cx="11504507" cy="467363"/>
          </a:xfrm>
          <a:prstGeom prst="rect">
            <a:avLst/>
          </a:prstGeom>
          <a:gradFill>
            <a:gsLst>
              <a:gs pos="0">
                <a:srgbClr val="00998A"/>
              </a:gs>
              <a:gs pos="80000">
                <a:srgbClr val="00998A"/>
              </a:gs>
              <a:gs pos="100000">
                <a:srgbClr val="FFFFFF"/>
              </a:gs>
            </a:gsLst>
          </a:gradFill>
          <a:ln w="12700">
            <a:miter lim="400000"/>
          </a:ln>
        </p:spPr>
        <p:txBody>
          <a:bodyPr lIns="65022" tIns="65022" rIns="65022" bIns="65022" anchor="ctr"/>
          <a:lstStyle/>
          <a:p>
            <a:pPr algn="ctr">
              <a:defRPr sz="2400">
                <a:solidFill>
                  <a:srgbClr val="FFFFFF"/>
                </a:solidFill>
                <a:latin typeface="Arial"/>
                <a:ea typeface="Arial"/>
                <a:cs typeface="Arial"/>
                <a:sym typeface="Arial"/>
              </a:defRPr>
            </a:pPr>
          </a:p>
        </p:txBody>
      </p:sp>
      <p:sp>
        <p:nvSpPr>
          <p:cNvPr id="161" name="Textebene 1…"/>
          <p:cNvSpPr txBox="1"/>
          <p:nvPr>
            <p:ph type="body" idx="1"/>
          </p:nvPr>
        </p:nvSpPr>
        <p:spPr>
          <a:xfrm>
            <a:off x="190046" y="1428965"/>
            <a:ext cx="11681119" cy="7454695"/>
          </a:xfrm>
          <a:prstGeom prst="rect">
            <a:avLst/>
          </a:prstGeom>
        </p:spPr>
        <p:txBody>
          <a:bodyPr lIns="65022" tIns="65022" rIns="65022" bIns="65022"/>
          <a:lstStyle>
            <a:lvl1pPr marL="0" marR="0" indent="1587" defTabSz="914400">
              <a:spcBef>
                <a:spcPts val="1200"/>
              </a:spcBef>
              <a:buSzTx/>
              <a:buNone/>
              <a:defRPr sz="2400">
                <a:latin typeface="Arial"/>
                <a:ea typeface="Arial"/>
                <a:cs typeface="Arial"/>
                <a:sym typeface="Arial"/>
              </a:defRPr>
            </a:lvl1pPr>
            <a:lvl2pPr marL="0" marR="0" indent="1587" defTabSz="914400">
              <a:spcBef>
                <a:spcPts val="1200"/>
              </a:spcBef>
              <a:buSzTx/>
              <a:buNone/>
              <a:defRPr sz="2400">
                <a:latin typeface="Arial"/>
                <a:ea typeface="Arial"/>
                <a:cs typeface="Arial"/>
                <a:sym typeface="Arial"/>
              </a:defRPr>
            </a:lvl2pPr>
            <a:lvl3pPr marL="401401" marR="0" indent="-399814" defTabSz="914400">
              <a:spcBef>
                <a:spcPts val="1200"/>
              </a:spcBef>
              <a:buSzPct val="90000"/>
              <a:buChar char="▪"/>
              <a:defRPr sz="2400">
                <a:latin typeface="Arial"/>
                <a:ea typeface="Arial"/>
                <a:cs typeface="Arial"/>
                <a:sym typeface="Arial"/>
              </a:defRPr>
            </a:lvl3pPr>
            <a:lvl4pPr marL="0" marR="0" indent="1587" defTabSz="914400">
              <a:spcBef>
                <a:spcPts val="1200"/>
              </a:spcBef>
              <a:buSzTx/>
              <a:buNone/>
              <a:defRPr sz="2400">
                <a:latin typeface="Arial"/>
                <a:ea typeface="Arial"/>
                <a:cs typeface="Arial"/>
                <a:sym typeface="Arial"/>
              </a:defRPr>
            </a:lvl4pPr>
            <a:lvl5pPr marL="718077" marR="0" indent="-449790" defTabSz="914400">
              <a:spcBef>
                <a:spcPts val="1200"/>
              </a:spcBef>
              <a:buSzPct val="80000"/>
              <a:buChar char="▪"/>
              <a:defRPr sz="24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62" name="Titeltext"/>
          <p:cNvSpPr txBox="1"/>
          <p:nvPr>
            <p:ph type="title"/>
          </p:nvPr>
        </p:nvSpPr>
        <p:spPr>
          <a:xfrm>
            <a:off x="108659" y="490409"/>
            <a:ext cx="11015759" cy="752821"/>
          </a:xfrm>
          <a:prstGeom prst="rect">
            <a:avLst/>
          </a:prstGeom>
        </p:spPr>
        <p:txBody>
          <a:bodyPr anchor="b">
            <a:normAutofit fontScale="100000" lnSpcReduction="0"/>
          </a:bodyPr>
          <a:lstStyle>
            <a:lvl1pPr marR="0" indent="0" defTabSz="914400">
              <a:lnSpc>
                <a:spcPct val="100000"/>
              </a:lnSpc>
              <a:defRPr b="1" sz="2800">
                <a:solidFill>
                  <a:srgbClr val="FFFFFF"/>
                </a:solidFill>
                <a:latin typeface="Arial"/>
                <a:ea typeface="Arial"/>
                <a:cs typeface="Arial"/>
                <a:sym typeface="Arial"/>
              </a:defRPr>
            </a:lvl1pPr>
          </a:lstStyle>
          <a:p>
            <a:pPr/>
            <a:r>
              <a:t>Titeltext</a:t>
            </a:r>
          </a:p>
        </p:txBody>
      </p:sp>
      <p:sp>
        <p:nvSpPr>
          <p:cNvPr id="163" name="Foliennummer"/>
          <p:cNvSpPr txBox="1"/>
          <p:nvPr>
            <p:ph type="sldNum" sz="quarter" idx="2"/>
          </p:nvPr>
        </p:nvSpPr>
        <p:spPr>
          <a:xfrm>
            <a:off x="12493816" y="9143496"/>
            <a:ext cx="467514"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7_4_Felder">
    <p:spTree>
      <p:nvGrpSpPr>
        <p:cNvPr id="1" name=""/>
        <p:cNvGrpSpPr/>
        <p:nvPr/>
      </p:nvGrpSpPr>
      <p:grpSpPr>
        <a:xfrm>
          <a:off x="0" y="0"/>
          <a:ext cx="0" cy="0"/>
          <a:chOff x="0" y="0"/>
          <a:chExt cx="0" cy="0"/>
        </a:xfrm>
      </p:grpSpPr>
      <p:pic>
        <p:nvPicPr>
          <p:cNvPr id="170"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71"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172"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173" name="Linie"/>
          <p:cNvSpPr/>
          <p:nvPr/>
        </p:nvSpPr>
        <p:spPr>
          <a:xfrm flipH="1">
            <a:off x="6515946" y="1300478"/>
            <a:ext cx="1" cy="7721604"/>
          </a:xfrm>
          <a:prstGeom prst="line">
            <a:avLst/>
          </a:prstGeom>
          <a:ln w="12700">
            <a:solidFill>
              <a:srgbClr val="00998A"/>
            </a:solidFill>
            <a:bevel/>
          </a:ln>
        </p:spPr>
        <p:txBody>
          <a:bodyPr lIns="45718" tIns="45718" rIns="45718" bIns="45718"/>
          <a:lstStyle/>
          <a:p>
            <a:pPr algn="ctr">
              <a:defRPr sz="2800">
                <a:solidFill>
                  <a:srgbClr val="262626"/>
                </a:solidFill>
              </a:defRPr>
            </a:pPr>
          </a:p>
        </p:txBody>
      </p:sp>
      <p:sp>
        <p:nvSpPr>
          <p:cNvPr id="174" name="Linie"/>
          <p:cNvSpPr/>
          <p:nvPr/>
        </p:nvSpPr>
        <p:spPr>
          <a:xfrm>
            <a:off x="196427" y="5161279"/>
            <a:ext cx="12611949" cy="1"/>
          </a:xfrm>
          <a:prstGeom prst="line">
            <a:avLst/>
          </a:prstGeom>
          <a:ln w="12700">
            <a:solidFill>
              <a:srgbClr val="00998A"/>
            </a:solidFill>
            <a:bevel/>
          </a:ln>
        </p:spPr>
        <p:txBody>
          <a:bodyPr lIns="45718" tIns="45718" rIns="45718" bIns="45718"/>
          <a:lstStyle/>
          <a:p>
            <a:pPr algn="ctr">
              <a:defRPr sz="2800">
                <a:solidFill>
                  <a:srgbClr val="262626"/>
                </a:solidFill>
              </a:defRPr>
            </a:pPr>
          </a:p>
        </p:txBody>
      </p:sp>
      <p:sp>
        <p:nvSpPr>
          <p:cNvPr id="175" name="Titeltext"/>
          <p:cNvSpPr txBox="1"/>
          <p:nvPr>
            <p:ph type="title"/>
          </p:nvPr>
        </p:nvSpPr>
        <p:spPr>
          <a:xfrm>
            <a:off x="252031" y="540275"/>
            <a:ext cx="11287187" cy="652350"/>
          </a:xfrm>
          <a:prstGeom prst="rect">
            <a:avLst/>
          </a:prstGeom>
        </p:spPr>
        <p:txBody>
          <a:bodyPr anchor="b">
            <a:normAutofit fontScale="100000" lnSpcReduction="0"/>
          </a:bodyPr>
          <a:lstStyle>
            <a:lvl1pPr marR="0" indent="0" defTabSz="914400">
              <a:lnSpc>
                <a:spcPct val="100000"/>
              </a:lnSpc>
              <a:defRPr b="1" sz="2800">
                <a:solidFill>
                  <a:srgbClr val="469A8B"/>
                </a:solidFill>
                <a:latin typeface="Arial"/>
                <a:ea typeface="Arial"/>
                <a:cs typeface="Arial"/>
                <a:sym typeface="Arial"/>
              </a:defRPr>
            </a:lvl1pPr>
          </a:lstStyle>
          <a:p>
            <a:pPr/>
            <a:r>
              <a:t>Titeltext</a:t>
            </a:r>
          </a:p>
        </p:txBody>
      </p:sp>
      <p:sp>
        <p:nvSpPr>
          <p:cNvPr id="176"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_Übung_ohne_Inhalt">
    <p:spTree>
      <p:nvGrpSpPr>
        <p:cNvPr id="1" name=""/>
        <p:cNvGrpSpPr/>
        <p:nvPr/>
      </p:nvGrpSpPr>
      <p:grpSpPr>
        <a:xfrm>
          <a:off x="0" y="0"/>
          <a:ext cx="0" cy="0"/>
          <a:chOff x="0" y="0"/>
          <a:chExt cx="0" cy="0"/>
        </a:xfrm>
      </p:grpSpPr>
      <p:pic>
        <p:nvPicPr>
          <p:cNvPr id="183"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84"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185" name="Rechteck"/>
          <p:cNvSpPr/>
          <p:nvPr/>
        </p:nvSpPr>
        <p:spPr>
          <a:xfrm>
            <a:off x="-2" y="731517"/>
            <a:ext cx="11504507" cy="467363"/>
          </a:xfrm>
          <a:prstGeom prst="rect">
            <a:avLst/>
          </a:prstGeom>
          <a:gradFill>
            <a:gsLst>
              <a:gs pos="0">
                <a:srgbClr val="00998A"/>
              </a:gs>
              <a:gs pos="80000">
                <a:srgbClr val="00998A"/>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186" name="Titeltext"/>
          <p:cNvSpPr txBox="1"/>
          <p:nvPr>
            <p:ph type="title"/>
          </p:nvPr>
        </p:nvSpPr>
        <p:spPr>
          <a:xfrm>
            <a:off x="108659" y="490409"/>
            <a:ext cx="11015759" cy="752821"/>
          </a:xfrm>
          <a:prstGeom prst="rect">
            <a:avLst/>
          </a:prstGeom>
        </p:spPr>
        <p:txBody>
          <a:bodyPr anchor="b">
            <a:normAutofit fontScale="100000" lnSpcReduction="0"/>
          </a:bodyPr>
          <a:lstStyle>
            <a:lvl1pPr marR="0" indent="0" defTabSz="914400">
              <a:lnSpc>
                <a:spcPct val="100000"/>
              </a:lnSpc>
              <a:defRPr b="1" sz="2800">
                <a:solidFill>
                  <a:srgbClr val="FFFFFF"/>
                </a:solidFill>
                <a:latin typeface="Arial"/>
                <a:ea typeface="Arial"/>
                <a:cs typeface="Arial"/>
                <a:sym typeface="Arial"/>
              </a:defRPr>
            </a:lvl1pPr>
          </a:lstStyle>
          <a:p>
            <a:pPr/>
            <a:r>
              <a:t>Titeltext</a:t>
            </a:r>
          </a:p>
        </p:txBody>
      </p:sp>
      <p:sp>
        <p:nvSpPr>
          <p:cNvPr id="187" name="Foliennummer"/>
          <p:cNvSpPr txBox="1"/>
          <p:nvPr>
            <p:ph type="sldNum" sz="quarter" idx="2"/>
          </p:nvPr>
        </p:nvSpPr>
        <p:spPr>
          <a:xfrm>
            <a:off x="12493816" y="9143496"/>
            <a:ext cx="467514"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pic>
        <p:nvPicPr>
          <p:cNvPr id="194"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95"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Arial"/>
                <a:ea typeface="Arial"/>
                <a:cs typeface="Arial"/>
                <a:sym typeface="Arial"/>
              </a:defRPr>
            </a:pPr>
          </a:p>
        </p:txBody>
      </p:sp>
      <p:sp>
        <p:nvSpPr>
          <p:cNvPr id="196"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Arial"/>
                <a:ea typeface="Arial"/>
                <a:cs typeface="Arial"/>
                <a:sym typeface="Arial"/>
              </a:defRPr>
            </a:pPr>
          </a:p>
        </p:txBody>
      </p:sp>
      <p:sp>
        <p:nvSpPr>
          <p:cNvPr id="197" name="Textebene 1…"/>
          <p:cNvSpPr txBox="1"/>
          <p:nvPr>
            <p:ph type="body" idx="1"/>
          </p:nvPr>
        </p:nvSpPr>
        <p:spPr>
          <a:xfrm>
            <a:off x="152697" y="1381758"/>
            <a:ext cx="11777507" cy="7576588"/>
          </a:xfrm>
          <a:prstGeom prst="rect">
            <a:avLst/>
          </a:prstGeom>
        </p:spPr>
        <p:txBody>
          <a:bodyPr lIns="65022" tIns="65022" rIns="65022" bIns="65022"/>
          <a:lstStyle>
            <a:lvl1pPr marL="0" marR="0" indent="0" defTabSz="914400">
              <a:spcBef>
                <a:spcPts val="1200"/>
              </a:spcBef>
              <a:buSzTx/>
              <a:buNone/>
              <a:defRPr sz="2400">
                <a:latin typeface="Arial"/>
                <a:ea typeface="Arial"/>
                <a:cs typeface="Arial"/>
                <a:sym typeface="Arial"/>
              </a:defRPr>
            </a:lvl1pPr>
            <a:lvl2pPr marL="0" marR="0" indent="0" defTabSz="914400">
              <a:spcBef>
                <a:spcPts val="1200"/>
              </a:spcBef>
              <a:buSzTx/>
              <a:buNone/>
              <a:defRPr sz="2400">
                <a:latin typeface="Arial"/>
                <a:ea typeface="Arial"/>
                <a:cs typeface="Arial"/>
                <a:sym typeface="Arial"/>
              </a:defRPr>
            </a:lvl2pPr>
            <a:lvl3pPr marL="399814" marR="0" indent="-399814" defTabSz="914400">
              <a:spcBef>
                <a:spcPts val="1200"/>
              </a:spcBef>
              <a:buSzPct val="90000"/>
              <a:buChar char="▪"/>
              <a:defRPr sz="2400">
                <a:latin typeface="Arial"/>
                <a:ea typeface="Arial"/>
                <a:cs typeface="Arial"/>
                <a:sym typeface="Arial"/>
              </a:defRPr>
            </a:lvl3pPr>
            <a:lvl4pPr marL="0" marR="0" indent="0" defTabSz="914400">
              <a:spcBef>
                <a:spcPts val="1200"/>
              </a:spcBef>
              <a:buSzTx/>
              <a:buNone/>
              <a:defRPr sz="2400">
                <a:latin typeface="Arial"/>
                <a:ea typeface="Arial"/>
                <a:cs typeface="Arial"/>
                <a:sym typeface="Arial"/>
              </a:defRPr>
            </a:lvl4pPr>
            <a:lvl5pPr marL="724957" marR="0" indent="-447146" defTabSz="914400">
              <a:spcBef>
                <a:spcPts val="1200"/>
              </a:spcBef>
              <a:buSzPct val="80000"/>
              <a:buChar char="▪"/>
              <a:defRPr sz="24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98" name="Titeltext"/>
          <p:cNvSpPr txBox="1"/>
          <p:nvPr>
            <p:ph type="title"/>
          </p:nvPr>
        </p:nvSpPr>
        <p:spPr>
          <a:xfrm>
            <a:off x="106804" y="434911"/>
            <a:ext cx="11577638" cy="752820"/>
          </a:xfrm>
          <a:prstGeom prst="rect">
            <a:avLst/>
          </a:prstGeom>
        </p:spPr>
        <p:txBody>
          <a:bodyPr anchor="b">
            <a:normAutofit fontScale="100000" lnSpcReduction="0"/>
          </a:bodyPr>
          <a:lstStyle>
            <a:lvl1pPr marR="0" indent="0" defTabSz="914400">
              <a:lnSpc>
                <a:spcPct val="100000"/>
              </a:lnSpc>
              <a:defRPr b="1" sz="2800">
                <a:solidFill>
                  <a:srgbClr val="39998A"/>
                </a:solidFill>
                <a:latin typeface="Arial"/>
                <a:ea typeface="Arial"/>
                <a:cs typeface="Arial"/>
                <a:sym typeface="Arial"/>
              </a:defRPr>
            </a:lvl1pPr>
          </a:lstStyle>
          <a:p>
            <a:pPr/>
            <a:r>
              <a:t>Titeltext</a:t>
            </a:r>
          </a:p>
        </p:txBody>
      </p:sp>
      <p:sp>
        <p:nvSpPr>
          <p:cNvPr id="199"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Zwischenfolie">
    <p:spTree>
      <p:nvGrpSpPr>
        <p:cNvPr id="1" name=""/>
        <p:cNvGrpSpPr/>
        <p:nvPr/>
      </p:nvGrpSpPr>
      <p:grpSpPr>
        <a:xfrm>
          <a:off x="0" y="0"/>
          <a:ext cx="0" cy="0"/>
          <a:chOff x="0" y="0"/>
          <a:chExt cx="0" cy="0"/>
        </a:xfrm>
      </p:grpSpPr>
      <p:sp>
        <p:nvSpPr>
          <p:cNvPr id="26" name="Titeltext"/>
          <p:cNvSpPr txBox="1"/>
          <p:nvPr>
            <p:ph type="title"/>
          </p:nvPr>
        </p:nvSpPr>
        <p:spPr>
          <a:xfrm>
            <a:off x="650238" y="4758266"/>
            <a:ext cx="11704324" cy="2406793"/>
          </a:xfrm>
          <a:prstGeom prst="rect">
            <a:avLst/>
          </a:prstGeom>
        </p:spPr>
        <p:txBody>
          <a:bodyPr>
            <a:normAutofit fontScale="100000" lnSpcReduction="0"/>
          </a:bodyPr>
          <a:lstStyle>
            <a:lvl1pPr>
              <a:defRPr sz="6400">
                <a:solidFill>
                  <a:schemeClr val="accent5"/>
                </a:solidFill>
              </a:defRPr>
            </a:lvl1pPr>
          </a:lstStyle>
          <a:p>
            <a:pPr/>
            <a:r>
              <a:t>Titeltext</a:t>
            </a:r>
          </a:p>
        </p:txBody>
      </p:sp>
      <p:sp>
        <p:nvSpPr>
          <p:cNvPr id="27"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pic>
        <p:nvPicPr>
          <p:cNvPr id="206"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207"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208"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209" name="Titeltext"/>
          <p:cNvSpPr txBox="1"/>
          <p:nvPr>
            <p:ph type="title"/>
          </p:nvPr>
        </p:nvSpPr>
        <p:spPr>
          <a:xfrm>
            <a:off x="106804" y="434911"/>
            <a:ext cx="11221783" cy="752820"/>
          </a:xfrm>
          <a:prstGeom prst="rect">
            <a:avLst/>
          </a:prstGeom>
        </p:spPr>
        <p:txBody>
          <a:bodyPr anchor="b">
            <a:normAutofit fontScale="100000" lnSpcReduction="0"/>
          </a:bodyPr>
          <a:lstStyle>
            <a:lvl1pPr marR="0" indent="0" defTabSz="914400">
              <a:lnSpc>
                <a:spcPct val="100000"/>
              </a:lnSpc>
              <a:defRPr b="1" sz="2800">
                <a:solidFill>
                  <a:srgbClr val="39998A"/>
                </a:solidFill>
                <a:latin typeface="Arial"/>
                <a:ea typeface="Arial"/>
                <a:cs typeface="Arial"/>
                <a:sym typeface="Arial"/>
              </a:defRPr>
            </a:lvl1pPr>
          </a:lstStyle>
          <a:p>
            <a:pPr/>
            <a:r>
              <a:t>Titeltext</a:t>
            </a:r>
          </a:p>
        </p:txBody>
      </p:sp>
      <p:sp>
        <p:nvSpPr>
          <p:cNvPr id="210"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pic>
        <p:nvPicPr>
          <p:cNvPr id="217"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218"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219"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220" name="Titeltext"/>
          <p:cNvSpPr txBox="1"/>
          <p:nvPr>
            <p:ph type="title"/>
          </p:nvPr>
        </p:nvSpPr>
        <p:spPr>
          <a:xfrm>
            <a:off x="106804" y="434911"/>
            <a:ext cx="11221783" cy="752820"/>
          </a:xfrm>
          <a:prstGeom prst="rect">
            <a:avLst/>
          </a:prstGeom>
        </p:spPr>
        <p:txBody>
          <a:bodyPr anchor="b">
            <a:normAutofit fontScale="100000" lnSpcReduction="0"/>
          </a:bodyPr>
          <a:lstStyle>
            <a:lvl1pPr marR="0" indent="0" defTabSz="914400">
              <a:lnSpc>
                <a:spcPct val="100000"/>
              </a:lnSpc>
              <a:defRPr b="1" sz="2800">
                <a:solidFill>
                  <a:srgbClr val="39998A"/>
                </a:solidFill>
                <a:latin typeface="+mn-lt"/>
                <a:ea typeface="+mn-ea"/>
                <a:cs typeface="+mn-cs"/>
                <a:sym typeface="Helvetica"/>
              </a:defRPr>
            </a:lvl1pPr>
          </a:lstStyle>
          <a:p>
            <a:pPr/>
            <a:r>
              <a:t>Titeltext</a:t>
            </a:r>
          </a:p>
        </p:txBody>
      </p:sp>
      <p:sp>
        <p:nvSpPr>
          <p:cNvPr id="221" name="Foliennummer"/>
          <p:cNvSpPr txBox="1"/>
          <p:nvPr>
            <p:ph type="sldNum" sz="quarter" idx="2"/>
          </p:nvPr>
        </p:nvSpPr>
        <p:spPr>
          <a:xfrm>
            <a:off x="12963021" y="9142634"/>
            <a:ext cx="520523" cy="434847"/>
          </a:xfrm>
          <a:prstGeom prst="rect">
            <a:avLst/>
          </a:prstGeom>
        </p:spPr>
        <p:txBody>
          <a:bodyPr/>
          <a:lstStyle>
            <a:lvl1pPr algn="l">
              <a:defRPr sz="2000">
                <a:solidFill>
                  <a:srgbClr val="000000"/>
                </a:solidFill>
                <a:latin typeface="Roboto Condensed Regular"/>
                <a:ea typeface="Roboto Condensed Regular"/>
                <a:cs typeface="Roboto Condensed Regular"/>
                <a:sym typeface="Roboto Condensed Regula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pic>
        <p:nvPicPr>
          <p:cNvPr id="228"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29"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mn-lt"/>
                <a:ea typeface="+mn-ea"/>
                <a:cs typeface="+mn-cs"/>
                <a:sym typeface="Helvetica"/>
              </a:defRPr>
            </a:pPr>
          </a:p>
        </p:txBody>
      </p:sp>
      <p:sp>
        <p:nvSpPr>
          <p:cNvPr id="230"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mn-lt"/>
                <a:ea typeface="+mn-ea"/>
                <a:cs typeface="+mn-cs"/>
                <a:sym typeface="Helvetica"/>
              </a:defRPr>
            </a:pPr>
          </a:p>
        </p:txBody>
      </p:sp>
      <p:sp>
        <p:nvSpPr>
          <p:cNvPr id="231" name="Foliennummer"/>
          <p:cNvSpPr txBox="1"/>
          <p:nvPr>
            <p:ph type="sldNum" sz="quarter" idx="2"/>
          </p:nvPr>
        </p:nvSpPr>
        <p:spPr>
          <a:xfrm>
            <a:off x="10795555" y="9142635"/>
            <a:ext cx="2167467" cy="434849"/>
          </a:xfrm>
          <a:prstGeom prst="rect">
            <a:avLst/>
          </a:prstGeom>
        </p:spPr>
        <p:txBody>
          <a:bodyPr wrap="square" lIns="65023" tIns="65023" rIns="65023" bIns="65023"/>
          <a:lstStyle>
            <a:lvl1pPr indent="0" algn="l">
              <a:buClr>
                <a:srgbClr val="00998A"/>
              </a:buClr>
              <a:buFont typeface="Wingdings"/>
              <a:defRPr sz="2000">
                <a:solidFill>
                  <a:srgbClr val="000000"/>
                </a:solidFill>
                <a:latin typeface="Roboto Condensed Regular"/>
                <a:ea typeface="Roboto Condensed Regular"/>
                <a:cs typeface="Roboto Condensed Regular"/>
                <a:sym typeface="Roboto Condensed Regular"/>
              </a:defRPr>
            </a:lvl1pPr>
          </a:lstStyle>
          <a:p>
            <a:pPr/>
            <a:fld id="{86CB4B4D-7CA3-9044-876B-883B54F8677D}" type="slidenum"/>
          </a:p>
        </p:txBody>
      </p:sp>
      <p:sp>
        <p:nvSpPr>
          <p:cNvPr id="232" name="Titeltext"/>
          <p:cNvSpPr txBox="1"/>
          <p:nvPr>
            <p:ph type="title"/>
          </p:nvPr>
        </p:nvSpPr>
        <p:spPr>
          <a:xfrm>
            <a:off x="106805" y="434911"/>
            <a:ext cx="11221782" cy="752820"/>
          </a:xfrm>
          <a:prstGeom prst="rect">
            <a:avLst/>
          </a:prstGeom>
        </p:spPr>
        <p:txBody>
          <a:bodyPr lIns="65023" tIns="65023" rIns="65023" bIns="65023" anchor="b"/>
          <a:lstStyle>
            <a:lvl1pPr marR="0" indent="0" defTabSz="914400">
              <a:lnSpc>
                <a:spcPct val="100000"/>
              </a:lnSpc>
              <a:buClr>
                <a:srgbClr val="00998A"/>
              </a:buClr>
              <a:buFont typeface="Wingdings"/>
              <a:defRPr b="1" sz="2800">
                <a:solidFill>
                  <a:srgbClr val="39998A"/>
                </a:solidFill>
                <a:latin typeface="+mn-lt"/>
                <a:ea typeface="+mn-ea"/>
                <a:cs typeface="+mn-cs"/>
                <a:sym typeface="Helvetica"/>
              </a:defRPr>
            </a:lvl1pPr>
          </a:lstStyle>
          <a:p>
            <a:pPr/>
            <a:r>
              <a:t>Titeltext</a:t>
            </a:r>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Zwischenfolie">
    <p:spTree>
      <p:nvGrpSpPr>
        <p:cNvPr id="1" name=""/>
        <p:cNvGrpSpPr/>
        <p:nvPr/>
      </p:nvGrpSpPr>
      <p:grpSpPr>
        <a:xfrm>
          <a:off x="0" y="0"/>
          <a:ext cx="0" cy="0"/>
          <a:chOff x="0" y="0"/>
          <a:chExt cx="0" cy="0"/>
        </a:xfrm>
      </p:grpSpPr>
      <p:pic>
        <p:nvPicPr>
          <p:cNvPr id="239"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40"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mn-lt"/>
                <a:ea typeface="+mn-ea"/>
                <a:cs typeface="+mn-cs"/>
                <a:sym typeface="Helvetica"/>
              </a:defRPr>
            </a:pPr>
          </a:p>
        </p:txBody>
      </p:sp>
      <p:sp>
        <p:nvSpPr>
          <p:cNvPr id="241" name="Foliennummer"/>
          <p:cNvSpPr txBox="1"/>
          <p:nvPr>
            <p:ph type="sldNum" sz="quarter" idx="2"/>
          </p:nvPr>
        </p:nvSpPr>
        <p:spPr>
          <a:xfrm>
            <a:off x="10795555" y="9142635"/>
            <a:ext cx="2167467" cy="345949"/>
          </a:xfrm>
          <a:prstGeom prst="rect">
            <a:avLst/>
          </a:prstGeom>
        </p:spPr>
        <p:txBody>
          <a:bodyPr wrap="square" lIns="65023" tIns="65023" rIns="65023" bIns="65023"/>
          <a:lstStyle>
            <a:lvl1pPr indent="0">
              <a:buClr>
                <a:srgbClr val="00998A"/>
              </a:buClr>
              <a:buFont typeface="Wingdings"/>
              <a:defRPr>
                <a:latin typeface="+mn-lt"/>
                <a:ea typeface="+mn-ea"/>
                <a:cs typeface="+mn-cs"/>
                <a:sym typeface="Helvetica"/>
              </a:defRPr>
            </a:lvl1pPr>
          </a:lstStyle>
          <a:p>
            <a:pPr/>
            <a:fld id="{86CB4B4D-7CA3-9044-876B-883B54F8677D}" type="slidenum"/>
          </a:p>
        </p:txBody>
      </p:sp>
      <p:sp>
        <p:nvSpPr>
          <p:cNvPr id="242" name="Textebene 1…"/>
          <p:cNvSpPr txBox="1"/>
          <p:nvPr>
            <p:ph type="body" sz="half" idx="1"/>
          </p:nvPr>
        </p:nvSpPr>
        <p:spPr>
          <a:xfrm>
            <a:off x="2257433" y="2800326"/>
            <a:ext cx="9652128" cy="4217360"/>
          </a:xfrm>
          <a:prstGeom prst="rect">
            <a:avLst/>
          </a:prstGeom>
        </p:spPr>
        <p:txBody>
          <a:bodyPr lIns="65023" tIns="65023" rIns="65023" bIns="65023" anchor="b">
            <a:noAutofit/>
          </a:bodyPr>
          <a:lstStyle>
            <a:lvl1pPr marL="342900" marR="0" indent="-342900" algn="r" defTabSz="914400">
              <a:spcBef>
                <a:spcPts val="500"/>
              </a:spcBef>
              <a:buClr>
                <a:srgbClr val="00998A"/>
              </a:buClr>
              <a:buSzTx/>
              <a:buFont typeface="Wingdings"/>
              <a:buNone/>
              <a:defRPr b="1" sz="3400">
                <a:solidFill>
                  <a:srgbClr val="23A092"/>
                </a:solidFill>
                <a:latin typeface="+mn-lt"/>
                <a:ea typeface="+mn-ea"/>
                <a:cs typeface="+mn-cs"/>
                <a:sym typeface="Helvetica"/>
              </a:defRPr>
            </a:lvl1pPr>
            <a:lvl2pPr marL="342900" marR="0" indent="3175" algn="r" defTabSz="914400">
              <a:spcBef>
                <a:spcPts val="500"/>
              </a:spcBef>
              <a:buClr>
                <a:srgbClr val="00998A"/>
              </a:buClr>
              <a:buSzTx/>
              <a:buFont typeface="Wingdings"/>
              <a:buNone/>
              <a:defRPr b="1" sz="3400">
                <a:solidFill>
                  <a:srgbClr val="23A092"/>
                </a:solidFill>
                <a:latin typeface="+mn-lt"/>
                <a:ea typeface="+mn-ea"/>
                <a:cs typeface="+mn-cs"/>
                <a:sym typeface="Helvetica"/>
              </a:defRPr>
            </a:lvl2pPr>
            <a:lvl3pPr marL="342900" marR="0" indent="287337" algn="r" defTabSz="914400">
              <a:spcBef>
                <a:spcPts val="500"/>
              </a:spcBef>
              <a:buClr>
                <a:srgbClr val="00998A"/>
              </a:buClr>
              <a:buSzTx/>
              <a:buFont typeface="Wingdings"/>
              <a:buNone/>
              <a:defRPr b="1" sz="3400">
                <a:solidFill>
                  <a:srgbClr val="23A092"/>
                </a:solidFill>
                <a:latin typeface="+mn-lt"/>
                <a:ea typeface="+mn-ea"/>
                <a:cs typeface="+mn-cs"/>
                <a:sym typeface="Helvetica"/>
              </a:defRPr>
            </a:lvl3pPr>
            <a:lvl4pPr marL="342900" marR="0" indent="554037" algn="r" defTabSz="914400">
              <a:spcBef>
                <a:spcPts val="500"/>
              </a:spcBef>
              <a:buClr>
                <a:srgbClr val="00998A"/>
              </a:buClr>
              <a:buSzTx/>
              <a:buFont typeface="Wingdings"/>
              <a:buNone/>
              <a:defRPr b="1" sz="3400">
                <a:solidFill>
                  <a:srgbClr val="23A092"/>
                </a:solidFill>
                <a:latin typeface="+mn-lt"/>
                <a:ea typeface="+mn-ea"/>
                <a:cs typeface="+mn-cs"/>
                <a:sym typeface="Helvetica"/>
              </a:defRPr>
            </a:lvl4pPr>
            <a:lvl5pPr marL="342900" marR="0" indent="915987" algn="r" defTabSz="914400">
              <a:spcBef>
                <a:spcPts val="500"/>
              </a:spcBef>
              <a:buClr>
                <a:srgbClr val="00998A"/>
              </a:buClr>
              <a:buSzTx/>
              <a:buFont typeface="Wingdings"/>
              <a:buNone/>
              <a:defRPr b="1" sz="3400">
                <a:solidFill>
                  <a:srgbClr val="23A092"/>
                </a:solidFill>
                <a:latin typeface="+mn-lt"/>
                <a:ea typeface="+mn-ea"/>
                <a:cs typeface="+mn-cs"/>
                <a:sym typeface="Helvetica"/>
              </a:defRPr>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_Übung_ohne_Text">
    <p:spTree>
      <p:nvGrpSpPr>
        <p:cNvPr id="1" name=""/>
        <p:cNvGrpSpPr/>
        <p:nvPr/>
      </p:nvGrpSpPr>
      <p:grpSpPr>
        <a:xfrm>
          <a:off x="0" y="0"/>
          <a:ext cx="0" cy="0"/>
          <a:chOff x="0" y="0"/>
          <a:chExt cx="0" cy="0"/>
        </a:xfrm>
      </p:grpSpPr>
      <p:pic>
        <p:nvPicPr>
          <p:cNvPr id="249"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50"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mn-lt"/>
                <a:ea typeface="+mn-ea"/>
                <a:cs typeface="+mn-cs"/>
                <a:sym typeface="Helvetica"/>
              </a:defRPr>
            </a:pPr>
          </a:p>
        </p:txBody>
      </p:sp>
      <p:sp>
        <p:nvSpPr>
          <p:cNvPr id="251" name="Rechteck"/>
          <p:cNvSpPr/>
          <p:nvPr/>
        </p:nvSpPr>
        <p:spPr>
          <a:xfrm>
            <a:off x="-1" y="731518"/>
            <a:ext cx="11504505" cy="467362"/>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mn-lt"/>
                <a:ea typeface="+mn-ea"/>
                <a:cs typeface="+mn-cs"/>
                <a:sym typeface="Helvetica"/>
              </a:defRPr>
            </a:pPr>
          </a:p>
        </p:txBody>
      </p:sp>
      <p:sp>
        <p:nvSpPr>
          <p:cNvPr id="252" name="Foliennummer"/>
          <p:cNvSpPr txBox="1"/>
          <p:nvPr>
            <p:ph type="sldNum" sz="quarter" idx="2"/>
          </p:nvPr>
        </p:nvSpPr>
        <p:spPr>
          <a:xfrm>
            <a:off x="10793861" y="9143496"/>
            <a:ext cx="2167468" cy="434849"/>
          </a:xfrm>
          <a:prstGeom prst="rect">
            <a:avLst/>
          </a:prstGeom>
        </p:spPr>
        <p:txBody>
          <a:bodyPr wrap="square" lIns="65023" tIns="65023" rIns="65023" bIns="65023"/>
          <a:lstStyle>
            <a:lvl1pPr indent="0" algn="l">
              <a:buClr>
                <a:srgbClr val="00998A"/>
              </a:buClr>
              <a:buFont typeface="Wingdings"/>
              <a:defRPr sz="2000">
                <a:solidFill>
                  <a:srgbClr val="000000"/>
                </a:solidFill>
                <a:latin typeface="Roboto Condensed Regular"/>
                <a:ea typeface="Roboto Condensed Regular"/>
                <a:cs typeface="Roboto Condensed Regular"/>
                <a:sym typeface="Roboto Condensed Regular"/>
              </a:defRPr>
            </a:lvl1pPr>
          </a:lstStyle>
          <a:p>
            <a:pPr/>
            <a:fld id="{86CB4B4D-7CA3-9044-876B-883B54F8677D}" type="slidenum"/>
          </a:p>
        </p:txBody>
      </p:sp>
      <p:sp>
        <p:nvSpPr>
          <p:cNvPr id="253" name="Titeltext"/>
          <p:cNvSpPr txBox="1"/>
          <p:nvPr>
            <p:ph type="title"/>
          </p:nvPr>
        </p:nvSpPr>
        <p:spPr>
          <a:xfrm>
            <a:off x="108659" y="490409"/>
            <a:ext cx="11015759" cy="752820"/>
          </a:xfrm>
          <a:prstGeom prst="rect">
            <a:avLst/>
          </a:prstGeom>
        </p:spPr>
        <p:txBody>
          <a:bodyPr lIns="65023" tIns="65023" rIns="65023" bIns="65023" anchor="b"/>
          <a:lstStyle>
            <a:lvl1pPr marR="0" indent="0" defTabSz="914400">
              <a:lnSpc>
                <a:spcPct val="100000"/>
              </a:lnSpc>
              <a:buClr>
                <a:srgbClr val="00998A"/>
              </a:buClr>
              <a:buFont typeface="Wingdings"/>
              <a:defRPr b="1" sz="2800">
                <a:solidFill>
                  <a:srgbClr val="FFFFFF"/>
                </a:solidFill>
                <a:latin typeface="+mn-lt"/>
                <a:ea typeface="+mn-ea"/>
                <a:cs typeface="+mn-cs"/>
                <a:sym typeface="Helvetica"/>
              </a:defRPr>
            </a:lvl1pPr>
          </a:lstStyle>
          <a:p>
            <a:pPr/>
            <a:r>
              <a:t>Titeltext</a:t>
            </a:r>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_Horizontal">
    <p:spTree>
      <p:nvGrpSpPr>
        <p:cNvPr id="1" name=""/>
        <p:cNvGrpSpPr/>
        <p:nvPr/>
      </p:nvGrpSpPr>
      <p:grpSpPr>
        <a:xfrm>
          <a:off x="0" y="0"/>
          <a:ext cx="0" cy="0"/>
          <a:chOff x="0" y="0"/>
          <a:chExt cx="0" cy="0"/>
        </a:xfrm>
      </p:grpSpPr>
      <p:pic>
        <p:nvPicPr>
          <p:cNvPr id="260"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61"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mn-lt"/>
                <a:ea typeface="+mn-ea"/>
                <a:cs typeface="+mn-cs"/>
                <a:sym typeface="Helvetica"/>
              </a:defRPr>
            </a:pPr>
          </a:p>
        </p:txBody>
      </p:sp>
      <p:sp>
        <p:nvSpPr>
          <p:cNvPr id="262"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mn-lt"/>
                <a:ea typeface="+mn-ea"/>
                <a:cs typeface="+mn-cs"/>
                <a:sym typeface="Helvetica"/>
              </a:defRPr>
            </a:pPr>
          </a:p>
        </p:txBody>
      </p:sp>
      <p:sp>
        <p:nvSpPr>
          <p:cNvPr id="263" name="Foliennummer"/>
          <p:cNvSpPr txBox="1"/>
          <p:nvPr>
            <p:ph type="sldNum" sz="quarter" idx="2"/>
          </p:nvPr>
        </p:nvSpPr>
        <p:spPr>
          <a:xfrm>
            <a:off x="10795555" y="9142635"/>
            <a:ext cx="2167467" cy="345949"/>
          </a:xfrm>
          <a:prstGeom prst="rect">
            <a:avLst/>
          </a:prstGeom>
        </p:spPr>
        <p:txBody>
          <a:bodyPr wrap="square" lIns="65023" tIns="65023" rIns="65023" bIns="65023"/>
          <a:lstStyle>
            <a:lvl1pPr indent="0">
              <a:buClr>
                <a:srgbClr val="00998A"/>
              </a:buClr>
              <a:buFont typeface="Wingdings"/>
              <a:defRPr>
                <a:latin typeface="+mn-lt"/>
                <a:ea typeface="+mn-ea"/>
                <a:cs typeface="+mn-cs"/>
                <a:sym typeface="Helvetica"/>
              </a:defRPr>
            </a:lvl1pPr>
          </a:lstStyle>
          <a:p>
            <a:pPr/>
            <a:fld id="{86CB4B4D-7CA3-9044-876B-883B54F8677D}" type="slidenum"/>
          </a:p>
        </p:txBody>
      </p:sp>
      <p:sp>
        <p:nvSpPr>
          <p:cNvPr id="264" name="Titeltext"/>
          <p:cNvSpPr txBox="1"/>
          <p:nvPr>
            <p:ph type="title"/>
          </p:nvPr>
        </p:nvSpPr>
        <p:spPr>
          <a:xfrm>
            <a:off x="88743" y="530342"/>
            <a:ext cx="11287186" cy="652349"/>
          </a:xfrm>
          <a:prstGeom prst="rect">
            <a:avLst/>
          </a:prstGeom>
        </p:spPr>
        <p:txBody>
          <a:bodyPr lIns="65023" tIns="65023" rIns="65023" bIns="65023" anchor="b"/>
          <a:lstStyle>
            <a:lvl1pPr marR="0" indent="0" defTabSz="914400">
              <a:lnSpc>
                <a:spcPct val="100000"/>
              </a:lnSpc>
              <a:buClr>
                <a:srgbClr val="00998A"/>
              </a:buClr>
              <a:buFont typeface="Wingdings"/>
              <a:defRPr b="1" sz="2800">
                <a:solidFill>
                  <a:srgbClr val="469A8B"/>
                </a:solidFill>
                <a:latin typeface="+mn-lt"/>
                <a:ea typeface="+mn-ea"/>
                <a:cs typeface="+mn-cs"/>
                <a:sym typeface="Helvetica"/>
              </a:defRPr>
            </a:lvl1pPr>
          </a:lstStyle>
          <a:p>
            <a:pPr/>
            <a:r>
              <a:t>Titeltext</a:t>
            </a:r>
          </a:p>
        </p:txBody>
      </p:sp>
      <p:sp>
        <p:nvSpPr>
          <p:cNvPr id="265" name="Linie"/>
          <p:cNvSpPr/>
          <p:nvPr/>
        </p:nvSpPr>
        <p:spPr>
          <a:xfrm flipH="1">
            <a:off x="6515946" y="1300479"/>
            <a:ext cx="1" cy="7721602"/>
          </a:xfrm>
          <a:prstGeom prst="line">
            <a:avLst/>
          </a:prstGeom>
          <a:ln w="12700">
            <a:solidFill>
              <a:srgbClr val="00998A"/>
            </a:solidFill>
            <a:bevel/>
          </a:ln>
        </p:spPr>
        <p:txBody>
          <a:bodyPr lIns="65023" tIns="65023" rIns="65023" bIns="65023"/>
          <a:lstStyle/>
          <a:p>
            <a:pPr indent="0" defTabSz="457200">
              <a:buClrTx/>
              <a:buFontTx/>
              <a:defRPr sz="1600">
                <a:latin typeface="+mn-lt"/>
                <a:ea typeface="+mn-ea"/>
                <a:cs typeface="+mn-cs"/>
                <a:sym typeface="Helvetica"/>
              </a:defRPr>
            </a:pPr>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pic>
        <p:nvPicPr>
          <p:cNvPr id="272"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73"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mn-lt"/>
                <a:ea typeface="+mn-ea"/>
                <a:cs typeface="+mn-cs"/>
                <a:sym typeface="Helvetica"/>
              </a:defRPr>
            </a:pPr>
          </a:p>
        </p:txBody>
      </p:sp>
      <p:sp>
        <p:nvSpPr>
          <p:cNvPr id="274"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mn-lt"/>
                <a:ea typeface="+mn-ea"/>
                <a:cs typeface="+mn-cs"/>
                <a:sym typeface="Helvetica"/>
              </a:defRPr>
            </a:pPr>
          </a:p>
        </p:txBody>
      </p:sp>
      <p:sp>
        <p:nvSpPr>
          <p:cNvPr id="275" name="Foliennummer"/>
          <p:cNvSpPr txBox="1"/>
          <p:nvPr>
            <p:ph type="sldNum" sz="quarter" idx="2"/>
          </p:nvPr>
        </p:nvSpPr>
        <p:spPr>
          <a:xfrm>
            <a:off x="10795555" y="9142635"/>
            <a:ext cx="2167467" cy="345949"/>
          </a:xfrm>
          <a:prstGeom prst="rect">
            <a:avLst/>
          </a:prstGeom>
        </p:spPr>
        <p:txBody>
          <a:bodyPr wrap="square" lIns="65023" tIns="65023" rIns="65023" bIns="65023"/>
          <a:lstStyle>
            <a:lvl1pPr indent="0">
              <a:buClr>
                <a:srgbClr val="00998A"/>
              </a:buClr>
              <a:buFont typeface="Wingdings"/>
              <a:defRPr>
                <a:latin typeface="+mn-lt"/>
                <a:ea typeface="+mn-ea"/>
                <a:cs typeface="+mn-cs"/>
                <a:sym typeface="Helvetica"/>
              </a:defRPr>
            </a:lvl1pPr>
          </a:lstStyle>
          <a:p>
            <a:pPr/>
            <a:fld id="{86CB4B4D-7CA3-9044-876B-883B54F8677D}" type="slidenum"/>
          </a:p>
        </p:txBody>
      </p:sp>
      <p:sp>
        <p:nvSpPr>
          <p:cNvPr id="276" name="Textebene 1…"/>
          <p:cNvSpPr txBox="1"/>
          <p:nvPr>
            <p:ph type="body" idx="1"/>
          </p:nvPr>
        </p:nvSpPr>
        <p:spPr>
          <a:xfrm>
            <a:off x="152698" y="1381759"/>
            <a:ext cx="11777506" cy="7576586"/>
          </a:xfrm>
          <a:prstGeom prst="rect">
            <a:avLst/>
          </a:prstGeom>
        </p:spPr>
        <p:txBody>
          <a:bodyPr lIns="65023" tIns="65023" rIns="65023" bIns="65023">
            <a:noAutofit/>
          </a:bodyPr>
          <a:lstStyle>
            <a:lvl1pPr marL="0" marR="0" indent="0" defTabSz="914400">
              <a:spcBef>
                <a:spcPts val="1200"/>
              </a:spcBef>
              <a:buClr>
                <a:srgbClr val="00998A"/>
              </a:buClr>
              <a:buSzTx/>
              <a:buFont typeface="Wingdings"/>
              <a:buNone/>
              <a:defRPr sz="2400">
                <a:latin typeface="+mn-lt"/>
                <a:ea typeface="+mn-ea"/>
                <a:cs typeface="+mn-cs"/>
                <a:sym typeface="Helvetica"/>
              </a:defRPr>
            </a:lvl1pPr>
            <a:lvl2pPr marL="0" marR="0" indent="0" defTabSz="914400">
              <a:spcBef>
                <a:spcPts val="1200"/>
              </a:spcBef>
              <a:buClr>
                <a:srgbClr val="00998A"/>
              </a:buClr>
              <a:buSzTx/>
              <a:buFont typeface="Wingdings"/>
              <a:buNone/>
              <a:defRPr sz="2400">
                <a:latin typeface="+mn-lt"/>
                <a:ea typeface="+mn-ea"/>
                <a:cs typeface="+mn-cs"/>
                <a:sym typeface="Helvetica"/>
              </a:defRPr>
            </a:lvl2pPr>
            <a:lvl3pPr marL="399814" marR="0" indent="-399814" defTabSz="914400">
              <a:spcBef>
                <a:spcPts val="1200"/>
              </a:spcBef>
              <a:buClr>
                <a:srgbClr val="00998A"/>
              </a:buClr>
              <a:buSzPct val="90000"/>
              <a:buFontTx/>
              <a:buChar char="▪"/>
              <a:defRPr sz="2400">
                <a:latin typeface="+mn-lt"/>
                <a:ea typeface="+mn-ea"/>
                <a:cs typeface="+mn-cs"/>
                <a:sym typeface="Helvetica"/>
              </a:defRPr>
            </a:lvl3pPr>
            <a:lvl4pPr marL="0" marR="0" indent="277811" defTabSz="914400">
              <a:spcBef>
                <a:spcPts val="1200"/>
              </a:spcBef>
              <a:buClr>
                <a:srgbClr val="00998A"/>
              </a:buClr>
              <a:buSzTx/>
              <a:buFont typeface="Wingdings"/>
              <a:buNone/>
              <a:defRPr sz="2400">
                <a:latin typeface="+mn-lt"/>
                <a:ea typeface="+mn-ea"/>
                <a:cs typeface="+mn-cs"/>
                <a:sym typeface="Helvetica"/>
              </a:defRPr>
            </a:lvl4pPr>
            <a:lvl5pPr marL="724958" marR="0" indent="-447146" defTabSz="914400">
              <a:spcBef>
                <a:spcPts val="1200"/>
              </a:spcBef>
              <a:buClr>
                <a:srgbClr val="00998A"/>
              </a:buClr>
              <a:buSzPct val="80000"/>
              <a:buFontTx/>
              <a:buChar char="▪"/>
              <a:defRPr sz="2400">
                <a:latin typeface="+mn-lt"/>
                <a:ea typeface="+mn-ea"/>
                <a:cs typeface="+mn-cs"/>
                <a:sym typeface="Helvetica"/>
              </a:defRPr>
            </a:lvl5pPr>
          </a:lstStyle>
          <a:p>
            <a:pPr/>
            <a:r>
              <a:t>Textebene 1</a:t>
            </a:r>
          </a:p>
          <a:p>
            <a:pPr lvl="1"/>
            <a:r>
              <a:t>Textebene 2</a:t>
            </a:r>
          </a:p>
          <a:p>
            <a:pPr lvl="2"/>
            <a:r>
              <a:t>Textebene 3</a:t>
            </a:r>
          </a:p>
          <a:p>
            <a:pPr lvl="3"/>
            <a:r>
              <a:t>Textebene 4</a:t>
            </a:r>
          </a:p>
          <a:p>
            <a:pPr lvl="4"/>
            <a:r>
              <a:t>Textebene 5</a:t>
            </a:r>
          </a:p>
        </p:txBody>
      </p:sp>
      <p:sp>
        <p:nvSpPr>
          <p:cNvPr id="277" name="Titeltext"/>
          <p:cNvSpPr txBox="1"/>
          <p:nvPr>
            <p:ph type="title"/>
          </p:nvPr>
        </p:nvSpPr>
        <p:spPr>
          <a:xfrm>
            <a:off x="106805" y="434911"/>
            <a:ext cx="10772483" cy="752820"/>
          </a:xfrm>
          <a:prstGeom prst="rect">
            <a:avLst/>
          </a:prstGeom>
        </p:spPr>
        <p:txBody>
          <a:bodyPr lIns="65023" tIns="65023" rIns="65023" bIns="65023" anchor="b"/>
          <a:lstStyle>
            <a:lvl1pPr marR="0" indent="0" defTabSz="914400">
              <a:lnSpc>
                <a:spcPct val="100000"/>
              </a:lnSpc>
              <a:buClr>
                <a:srgbClr val="00998A"/>
              </a:buClr>
              <a:buFont typeface="Wingdings"/>
              <a:defRPr b="1" sz="2800">
                <a:solidFill>
                  <a:srgbClr val="469A8B"/>
                </a:solidFill>
                <a:latin typeface="+mn-lt"/>
                <a:ea typeface="+mn-ea"/>
                <a:cs typeface="+mn-cs"/>
                <a:sym typeface="Helvetica"/>
              </a:defRPr>
            </a:lvl1pPr>
          </a:lstStyle>
          <a:p>
            <a:pPr/>
            <a:r>
              <a:t>Titeltext</a:t>
            </a:r>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_Übung_ohne_Text">
    <p:spTree>
      <p:nvGrpSpPr>
        <p:cNvPr id="1" name=""/>
        <p:cNvGrpSpPr/>
        <p:nvPr/>
      </p:nvGrpSpPr>
      <p:grpSpPr>
        <a:xfrm>
          <a:off x="0" y="0"/>
          <a:ext cx="0" cy="0"/>
          <a:chOff x="0" y="0"/>
          <a:chExt cx="0" cy="0"/>
        </a:xfrm>
      </p:grpSpPr>
      <p:pic>
        <p:nvPicPr>
          <p:cNvPr id="284"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85"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Arial"/>
                <a:ea typeface="Arial"/>
                <a:cs typeface="Arial"/>
                <a:sym typeface="Arial"/>
              </a:defRPr>
            </a:pPr>
          </a:p>
        </p:txBody>
      </p:sp>
      <p:sp>
        <p:nvSpPr>
          <p:cNvPr id="286" name="Rechteck"/>
          <p:cNvSpPr/>
          <p:nvPr/>
        </p:nvSpPr>
        <p:spPr>
          <a:xfrm>
            <a:off x="-1" y="731518"/>
            <a:ext cx="11504505" cy="467362"/>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Arial"/>
                <a:ea typeface="Arial"/>
                <a:cs typeface="Arial"/>
                <a:sym typeface="Arial"/>
              </a:defRPr>
            </a:pPr>
          </a:p>
        </p:txBody>
      </p:sp>
      <p:sp>
        <p:nvSpPr>
          <p:cNvPr id="287" name="Foliennummer"/>
          <p:cNvSpPr txBox="1"/>
          <p:nvPr>
            <p:ph type="sldNum" sz="quarter" idx="2"/>
          </p:nvPr>
        </p:nvSpPr>
        <p:spPr>
          <a:xfrm>
            <a:off x="10793861" y="9143496"/>
            <a:ext cx="2167468" cy="413839"/>
          </a:xfrm>
          <a:prstGeom prst="rect">
            <a:avLst/>
          </a:prstGeom>
        </p:spPr>
        <p:txBody>
          <a:bodyPr wrap="square" lIns="65023" tIns="65023" rIns="65023" bIns="65023"/>
          <a:lstStyle>
            <a:lvl1pPr indent="0" algn="l">
              <a:buClr>
                <a:srgbClr val="00998A"/>
              </a:buClr>
              <a:buFont typeface="Wingdings"/>
              <a:defRPr sz="2000">
                <a:solidFill>
                  <a:srgbClr val="000000"/>
                </a:solidFill>
              </a:defRPr>
            </a:lvl1pPr>
          </a:lstStyle>
          <a:p>
            <a:pPr/>
            <a:fld id="{86CB4B4D-7CA3-9044-876B-883B54F8677D}" type="slidenum"/>
          </a:p>
        </p:txBody>
      </p:sp>
      <p:sp>
        <p:nvSpPr>
          <p:cNvPr id="288" name="Titeltext"/>
          <p:cNvSpPr txBox="1"/>
          <p:nvPr>
            <p:ph type="title"/>
          </p:nvPr>
        </p:nvSpPr>
        <p:spPr>
          <a:xfrm>
            <a:off x="108659" y="490409"/>
            <a:ext cx="11015759" cy="752820"/>
          </a:xfrm>
          <a:prstGeom prst="rect">
            <a:avLst/>
          </a:prstGeom>
        </p:spPr>
        <p:txBody>
          <a:bodyPr lIns="65023" tIns="65023" rIns="65023" bIns="65023" anchor="b"/>
          <a:lstStyle>
            <a:lvl1pPr marR="0" indent="0" defTabSz="914400">
              <a:lnSpc>
                <a:spcPct val="100000"/>
              </a:lnSpc>
              <a:buClr>
                <a:srgbClr val="00998A"/>
              </a:buClr>
              <a:buFont typeface="Wingdings"/>
              <a:defRPr b="1" sz="2800">
                <a:solidFill>
                  <a:srgbClr val="FFFFFF"/>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pic>
        <p:nvPicPr>
          <p:cNvPr id="295"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96"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Arial"/>
                <a:ea typeface="Arial"/>
                <a:cs typeface="Arial"/>
                <a:sym typeface="Arial"/>
              </a:defRPr>
            </a:pPr>
          </a:p>
        </p:txBody>
      </p:sp>
      <p:sp>
        <p:nvSpPr>
          <p:cNvPr id="297"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Arial"/>
                <a:ea typeface="Arial"/>
                <a:cs typeface="Arial"/>
                <a:sym typeface="Arial"/>
              </a:defRPr>
            </a:pPr>
          </a:p>
        </p:txBody>
      </p:sp>
      <p:sp>
        <p:nvSpPr>
          <p:cNvPr id="298" name="Foliennummer"/>
          <p:cNvSpPr txBox="1"/>
          <p:nvPr>
            <p:ph type="sldNum" sz="quarter" idx="2"/>
          </p:nvPr>
        </p:nvSpPr>
        <p:spPr>
          <a:xfrm>
            <a:off x="10795555" y="9142635"/>
            <a:ext cx="2167467" cy="413840"/>
          </a:xfrm>
          <a:prstGeom prst="rect">
            <a:avLst/>
          </a:prstGeom>
        </p:spPr>
        <p:txBody>
          <a:bodyPr wrap="square" lIns="65023" tIns="65023" rIns="65023" bIns="65023"/>
          <a:lstStyle>
            <a:lvl1pPr indent="0" algn="l">
              <a:buClr>
                <a:srgbClr val="00998A"/>
              </a:buClr>
              <a:buFont typeface="Wingdings"/>
              <a:defRPr sz="2000">
                <a:solidFill>
                  <a:srgbClr val="000000"/>
                </a:solidFill>
              </a:defRPr>
            </a:lvl1pPr>
          </a:lstStyle>
          <a:p>
            <a:pPr/>
            <a:fld id="{86CB4B4D-7CA3-9044-876B-883B54F8677D}" type="slidenum"/>
          </a:p>
        </p:txBody>
      </p:sp>
      <p:sp>
        <p:nvSpPr>
          <p:cNvPr id="299" name="Textebene 1…"/>
          <p:cNvSpPr txBox="1"/>
          <p:nvPr>
            <p:ph type="body" idx="1"/>
          </p:nvPr>
        </p:nvSpPr>
        <p:spPr>
          <a:xfrm>
            <a:off x="152698" y="1381759"/>
            <a:ext cx="11777506" cy="7576586"/>
          </a:xfrm>
          <a:prstGeom prst="rect">
            <a:avLst/>
          </a:prstGeom>
        </p:spPr>
        <p:txBody>
          <a:bodyPr lIns="65023" tIns="65023" rIns="65023" bIns="65023">
            <a:noAutofit/>
          </a:bodyPr>
          <a:lstStyle>
            <a:lvl1pPr marL="0" marR="0" indent="0" defTabSz="914400">
              <a:spcBef>
                <a:spcPts val="1200"/>
              </a:spcBef>
              <a:buClr>
                <a:srgbClr val="00998A"/>
              </a:buClr>
              <a:buSzTx/>
              <a:buFont typeface="Wingdings"/>
              <a:buNone/>
              <a:defRPr sz="2400">
                <a:latin typeface="Arial"/>
                <a:ea typeface="Arial"/>
                <a:cs typeface="Arial"/>
                <a:sym typeface="Arial"/>
              </a:defRPr>
            </a:lvl1pPr>
            <a:lvl2pPr marL="0" marR="0" indent="0" defTabSz="914400">
              <a:spcBef>
                <a:spcPts val="1200"/>
              </a:spcBef>
              <a:buClr>
                <a:srgbClr val="00998A"/>
              </a:buClr>
              <a:buSzTx/>
              <a:buFont typeface="Wingdings"/>
              <a:buNone/>
              <a:defRPr sz="2400">
                <a:latin typeface="Arial"/>
                <a:ea typeface="Arial"/>
                <a:cs typeface="Arial"/>
                <a:sym typeface="Arial"/>
              </a:defRPr>
            </a:lvl2pPr>
            <a:lvl3pPr marL="399814" marR="0" indent="-399814" defTabSz="914400">
              <a:spcBef>
                <a:spcPts val="1200"/>
              </a:spcBef>
              <a:buClr>
                <a:srgbClr val="00998A"/>
              </a:buClr>
              <a:buSzPct val="90000"/>
              <a:buFontTx/>
              <a:buChar char="▪"/>
              <a:defRPr sz="2400">
                <a:latin typeface="Arial"/>
                <a:ea typeface="Arial"/>
                <a:cs typeface="Arial"/>
                <a:sym typeface="Arial"/>
              </a:defRPr>
            </a:lvl3pPr>
            <a:lvl4pPr marL="0" marR="0" indent="277811" defTabSz="914400">
              <a:spcBef>
                <a:spcPts val="1200"/>
              </a:spcBef>
              <a:buClr>
                <a:srgbClr val="00998A"/>
              </a:buClr>
              <a:buSzTx/>
              <a:buFont typeface="Wingdings"/>
              <a:buNone/>
              <a:defRPr sz="2400">
                <a:latin typeface="Arial"/>
                <a:ea typeface="Arial"/>
                <a:cs typeface="Arial"/>
                <a:sym typeface="Arial"/>
              </a:defRPr>
            </a:lvl4pPr>
            <a:lvl5pPr marL="724958" marR="0" indent="-447146" defTabSz="914400">
              <a:spcBef>
                <a:spcPts val="1200"/>
              </a:spcBef>
              <a:buClr>
                <a:srgbClr val="00998A"/>
              </a:buClr>
              <a:buSzPct val="80000"/>
              <a:buFontTx/>
              <a:buChar char="▪"/>
              <a:defRPr sz="24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300" name="Titeltext"/>
          <p:cNvSpPr txBox="1"/>
          <p:nvPr>
            <p:ph type="title"/>
          </p:nvPr>
        </p:nvSpPr>
        <p:spPr>
          <a:xfrm>
            <a:off x="106805" y="434911"/>
            <a:ext cx="10772483" cy="752820"/>
          </a:xfrm>
          <a:prstGeom prst="rect">
            <a:avLst/>
          </a:prstGeom>
        </p:spPr>
        <p:txBody>
          <a:bodyPr lIns="65023" tIns="65023" rIns="65023" bIns="65023" anchor="b"/>
          <a:lstStyle>
            <a:lvl1pPr marR="0" indent="0" defTabSz="914400">
              <a:lnSpc>
                <a:spcPct val="100000"/>
              </a:lnSpc>
              <a:buClr>
                <a:srgbClr val="00998A"/>
              </a:buClr>
              <a:buFont typeface="Wingdings"/>
              <a:defRPr b="1" sz="2800">
                <a:solidFill>
                  <a:srgbClr val="469A8B"/>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sp>
        <p:nvSpPr>
          <p:cNvPr id="307" name="Foliennummer"/>
          <p:cNvSpPr txBox="1"/>
          <p:nvPr>
            <p:ph type="sldNum" sz="quarter" idx="2"/>
          </p:nvPr>
        </p:nvSpPr>
        <p:spPr>
          <a:xfrm>
            <a:off x="10795555" y="9142635"/>
            <a:ext cx="2167467" cy="345949"/>
          </a:xfrm>
          <a:prstGeom prst="rect">
            <a:avLst/>
          </a:prstGeom>
        </p:spPr>
        <p:txBody>
          <a:bodyPr wrap="square" lIns="65023" tIns="65023" rIns="65023" bIns="65023"/>
          <a:lstStyle>
            <a:lvl1pPr indent="0">
              <a:buClr>
                <a:srgbClr val="00998A"/>
              </a:buClr>
              <a:buFont typeface="Wingdings"/>
              <a:defRPr>
                <a:latin typeface="+mn-lt"/>
                <a:ea typeface="+mn-ea"/>
                <a:cs typeface="+mn-cs"/>
                <a:sym typeface="Helvetic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sp>
        <p:nvSpPr>
          <p:cNvPr id="34" name="Textebene 1…"/>
          <p:cNvSpPr txBox="1"/>
          <p:nvPr>
            <p:ph type="body" sz="quarter" idx="1" hasCustomPrompt="1"/>
          </p:nvPr>
        </p:nvSpPr>
        <p:spPr>
          <a:xfrm>
            <a:off x="-4087" y="-18728"/>
            <a:ext cx="13012975" cy="1413937"/>
          </a:xfrm>
          <a:prstGeom prst="rect">
            <a:avLst/>
          </a:prstGeom>
        </p:spPr>
        <p:txBody>
          <a:bodyPr anchor="ctr"/>
          <a:lstStyle>
            <a:lvl1pPr marL="0" indent="127000">
              <a:lnSpc>
                <a:spcPct val="90000"/>
              </a:lnSpc>
              <a:spcBef>
                <a:spcPts val="0"/>
              </a:spcBef>
              <a:buSzTx/>
              <a:buNone/>
              <a:defRPr sz="6400">
                <a:solidFill>
                  <a:schemeClr val="accent5"/>
                </a:solidFill>
                <a:latin typeface="Yanone Kaffeesatz Regular"/>
                <a:ea typeface="Yanone Kaffeesatz Regular"/>
                <a:cs typeface="Yanone Kaffeesatz Regular"/>
                <a:sym typeface="Yanone Kaffeesatz Regular"/>
              </a:defRPr>
            </a:lvl1pPr>
            <a:lvl2pPr marL="1498600" indent="-914400">
              <a:lnSpc>
                <a:spcPct val="90000"/>
              </a:lnSpc>
              <a:spcBef>
                <a:spcPts val="0"/>
              </a:spcBef>
              <a:defRPr sz="6400">
                <a:solidFill>
                  <a:schemeClr val="accent5"/>
                </a:solidFill>
                <a:latin typeface="Yanone Kaffeesatz Regular"/>
                <a:ea typeface="Yanone Kaffeesatz Regular"/>
                <a:cs typeface="Yanone Kaffeesatz Regular"/>
                <a:sym typeface="Yanone Kaffeesatz Regular"/>
              </a:defRPr>
            </a:lvl2pPr>
            <a:lvl3pPr marL="1854200" indent="-812800">
              <a:lnSpc>
                <a:spcPct val="90000"/>
              </a:lnSpc>
              <a:spcBef>
                <a:spcPts val="0"/>
              </a:spcBef>
              <a:defRPr sz="6400">
                <a:solidFill>
                  <a:schemeClr val="accent5"/>
                </a:solidFill>
                <a:latin typeface="Yanone Kaffeesatz Regular"/>
                <a:ea typeface="Yanone Kaffeesatz Regular"/>
                <a:cs typeface="Yanone Kaffeesatz Regular"/>
                <a:sym typeface="Yanone Kaffeesatz Regular"/>
              </a:defRPr>
            </a:lvl3pPr>
            <a:lvl4pPr marL="2413000" indent="-914400">
              <a:lnSpc>
                <a:spcPct val="90000"/>
              </a:lnSpc>
              <a:spcBef>
                <a:spcPts val="0"/>
              </a:spcBef>
              <a:defRPr sz="6400">
                <a:solidFill>
                  <a:schemeClr val="accent5"/>
                </a:solidFill>
                <a:latin typeface="Yanone Kaffeesatz Regular"/>
                <a:ea typeface="Yanone Kaffeesatz Regular"/>
                <a:cs typeface="Yanone Kaffeesatz Regular"/>
                <a:sym typeface="Yanone Kaffeesatz Regular"/>
              </a:defRPr>
            </a:lvl4pPr>
            <a:lvl5pPr marL="3000827" indent="-1045027">
              <a:lnSpc>
                <a:spcPct val="90000"/>
              </a:lnSpc>
              <a:spcBef>
                <a:spcPts val="0"/>
              </a:spcBef>
              <a:defRPr sz="6400">
                <a:solidFill>
                  <a:schemeClr val="accent5"/>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35" name="Textebene 1"/>
          <p:cNvSpPr txBox="1"/>
          <p:nvPr>
            <p:ph type="body" idx="21" hasCustomPrompt="1"/>
          </p:nvPr>
        </p:nvSpPr>
        <p:spPr>
          <a:xfrm>
            <a:off x="282297" y="1905000"/>
            <a:ext cx="12248713" cy="6350000"/>
          </a:xfrm>
          <a:prstGeom prst="rect">
            <a:avLst/>
          </a:prstGeom>
        </p:spPr>
        <p:txBody>
          <a:bodyPr lIns="63500" tIns="63500" rIns="63500" bIns="63500"/>
          <a:lstStyle>
            <a:lvl1pPr marL="317500">
              <a:buClr>
                <a:schemeClr val="accent5">
                  <a:lumOff val="-7647"/>
                </a:schemeClr>
              </a:buClr>
              <a:buSzPct val="200000"/>
              <a:buFontTx/>
              <a:buChar char="‣"/>
            </a:lvl1pPr>
          </a:lstStyle>
          <a:p>
            <a:pPr/>
            <a:r>
              <a:t>Standardtext hier eingeben</a:t>
            </a:r>
          </a:p>
        </p:txBody>
      </p:sp>
      <p:sp>
        <p:nvSpPr>
          <p:cNvPr id="36" name="Linie"/>
          <p:cNvSpPr/>
          <p:nvPr/>
        </p:nvSpPr>
        <p:spPr>
          <a:xfrm>
            <a:off x="-2823" y="1905000"/>
            <a:ext cx="311874" cy="0"/>
          </a:xfrm>
          <a:prstGeom prst="line">
            <a:avLst/>
          </a:prstGeom>
          <a:ln w="38100">
            <a:solidFill>
              <a:srgbClr val="F7BC05"/>
            </a:solidFill>
            <a:bevel/>
          </a:ln>
        </p:spPr>
        <p:txBody>
          <a:bodyPr lIns="45718" tIns="45718" rIns="45718" bIns="45718"/>
          <a:lstStyle/>
          <a:p>
            <a:pPr algn="ctr">
              <a:defRPr sz="2800">
                <a:solidFill>
                  <a:srgbClr val="262626"/>
                </a:solidFill>
              </a:defRPr>
            </a:pPr>
          </a:p>
        </p:txBody>
      </p:sp>
      <p:sp>
        <p:nvSpPr>
          <p:cNvPr id="37"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sp>
        <p:nvSpPr>
          <p:cNvPr id="314" name="Textebene 1…"/>
          <p:cNvSpPr txBox="1"/>
          <p:nvPr>
            <p:ph type="body" sz="quarter" idx="1" hasCustomPrompt="1"/>
          </p:nvPr>
        </p:nvSpPr>
        <p:spPr>
          <a:xfrm>
            <a:off x="-4087" y="-18728"/>
            <a:ext cx="13012975" cy="1413937"/>
          </a:xfrm>
          <a:prstGeom prst="rect">
            <a:avLst/>
          </a:prstGeom>
        </p:spPr>
        <p:txBody>
          <a:bodyPr anchor="ctr"/>
          <a:lstStyle>
            <a:lvl1pPr marL="0" indent="127000">
              <a:lnSpc>
                <a:spcPct val="90000"/>
              </a:lnSpc>
              <a:spcBef>
                <a:spcPts val="0"/>
              </a:spcBef>
              <a:buSzTx/>
              <a:buNone/>
              <a:defRPr sz="8400">
                <a:solidFill>
                  <a:schemeClr val="accent5"/>
                </a:solidFill>
                <a:latin typeface="Yanone Kaffeesatz Regular"/>
                <a:ea typeface="Yanone Kaffeesatz Regular"/>
                <a:cs typeface="Yanone Kaffeesatz Regular"/>
                <a:sym typeface="Yanone Kaffeesatz Regular"/>
              </a:defRPr>
            </a:lvl1pPr>
            <a:lvl2pPr marL="1784350" indent="-1200150">
              <a:lnSpc>
                <a:spcPct val="90000"/>
              </a:lnSpc>
              <a:spcBef>
                <a:spcPts val="0"/>
              </a:spcBef>
              <a:defRPr sz="8400">
                <a:solidFill>
                  <a:schemeClr val="accent5"/>
                </a:solidFill>
                <a:latin typeface="Yanone Kaffeesatz Regular"/>
                <a:ea typeface="Yanone Kaffeesatz Regular"/>
                <a:cs typeface="Yanone Kaffeesatz Regular"/>
                <a:sym typeface="Yanone Kaffeesatz Regular"/>
              </a:defRPr>
            </a:lvl2pPr>
            <a:lvl3pPr marL="2108200" indent="-1066800">
              <a:lnSpc>
                <a:spcPct val="90000"/>
              </a:lnSpc>
              <a:spcBef>
                <a:spcPts val="0"/>
              </a:spcBef>
              <a:defRPr sz="8400">
                <a:solidFill>
                  <a:schemeClr val="accent5"/>
                </a:solidFill>
                <a:latin typeface="Yanone Kaffeesatz Regular"/>
                <a:ea typeface="Yanone Kaffeesatz Regular"/>
                <a:cs typeface="Yanone Kaffeesatz Regular"/>
                <a:sym typeface="Yanone Kaffeesatz Regular"/>
              </a:defRPr>
            </a:lvl3pPr>
            <a:lvl4pPr marL="2698750" indent="-1200150">
              <a:lnSpc>
                <a:spcPct val="90000"/>
              </a:lnSpc>
              <a:spcBef>
                <a:spcPts val="0"/>
              </a:spcBef>
              <a:defRPr sz="8400">
                <a:solidFill>
                  <a:schemeClr val="accent5"/>
                </a:solidFill>
                <a:latin typeface="Yanone Kaffeesatz Regular"/>
                <a:ea typeface="Yanone Kaffeesatz Regular"/>
                <a:cs typeface="Yanone Kaffeesatz Regular"/>
                <a:sym typeface="Yanone Kaffeesatz Regular"/>
              </a:defRPr>
            </a:lvl4pPr>
            <a:lvl5pPr marL="3327398" indent="-1371598">
              <a:lnSpc>
                <a:spcPct val="90000"/>
              </a:lnSpc>
              <a:spcBef>
                <a:spcPts val="0"/>
              </a:spcBef>
              <a:defRPr sz="8400">
                <a:solidFill>
                  <a:schemeClr val="accent5"/>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315" name="Textebene 1"/>
          <p:cNvSpPr txBox="1"/>
          <p:nvPr>
            <p:ph type="body" idx="21" hasCustomPrompt="1"/>
          </p:nvPr>
        </p:nvSpPr>
        <p:spPr>
          <a:xfrm>
            <a:off x="282297" y="1905000"/>
            <a:ext cx="12248713" cy="6350000"/>
          </a:xfrm>
          <a:prstGeom prst="rect">
            <a:avLst/>
          </a:prstGeom>
        </p:spPr>
        <p:txBody>
          <a:bodyPr lIns="63500" tIns="63500" rIns="63500" bIns="63500"/>
          <a:lstStyle>
            <a:lvl1pPr marL="0" indent="127000">
              <a:buSzTx/>
              <a:buNone/>
            </a:lvl1pPr>
          </a:lstStyle>
          <a:p>
            <a:pPr/>
            <a:r>
              <a:t>Standardtext hier eingeben</a:t>
            </a:r>
          </a:p>
        </p:txBody>
      </p:sp>
      <p:sp>
        <p:nvSpPr>
          <p:cNvPr id="316" name="Linie"/>
          <p:cNvSpPr/>
          <p:nvPr/>
        </p:nvSpPr>
        <p:spPr>
          <a:xfrm>
            <a:off x="-2823" y="1905000"/>
            <a:ext cx="311874" cy="0"/>
          </a:xfrm>
          <a:prstGeom prst="line">
            <a:avLst/>
          </a:prstGeom>
          <a:ln w="38100">
            <a:solidFill>
              <a:srgbClr val="F7BC05"/>
            </a:solidFill>
            <a:bevel/>
          </a:ln>
        </p:spPr>
        <p:txBody>
          <a:bodyPr lIns="45718" tIns="45718" rIns="45718" bIns="45718"/>
          <a:lstStyle/>
          <a:p>
            <a:pPr indent="0">
              <a:defRPr sz="1800">
                <a:solidFill>
                  <a:srgbClr val="262626"/>
                </a:solidFill>
                <a:latin typeface="+mj-lt"/>
                <a:ea typeface="+mj-ea"/>
                <a:cs typeface="+mj-cs"/>
                <a:sym typeface="Helvetica Neue"/>
              </a:defRPr>
            </a:pPr>
          </a:p>
        </p:txBody>
      </p:sp>
      <p:sp>
        <p:nvSpPr>
          <p:cNvPr id="317" name="Foliennummer"/>
          <p:cNvSpPr txBox="1"/>
          <p:nvPr>
            <p:ph type="sldNum" sz="quarter" idx="2"/>
          </p:nvPr>
        </p:nvSpPr>
        <p:spPr>
          <a:xfrm>
            <a:off x="12622508" y="9142634"/>
            <a:ext cx="340514" cy="327431"/>
          </a:xfrm>
          <a:prstGeom prst="rect">
            <a:avLst/>
          </a:prstGeom>
        </p:spPr>
        <p:txBody>
          <a:bodyPr/>
          <a:lstStyle>
            <a:lvl1pPr indent="0"/>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tertitelund_Inhalt">
    <p:spTree>
      <p:nvGrpSpPr>
        <p:cNvPr id="1" name=""/>
        <p:cNvGrpSpPr/>
        <p:nvPr/>
      </p:nvGrpSpPr>
      <p:grpSpPr>
        <a:xfrm>
          <a:off x="0" y="0"/>
          <a:ext cx="0" cy="0"/>
          <a:chOff x="0" y="0"/>
          <a:chExt cx="0" cy="0"/>
        </a:xfrm>
      </p:grpSpPr>
      <p:sp>
        <p:nvSpPr>
          <p:cNvPr id="44" name="Textebene 1…"/>
          <p:cNvSpPr txBox="1"/>
          <p:nvPr>
            <p:ph type="body" sz="quarter" idx="1" hasCustomPrompt="1"/>
          </p:nvPr>
        </p:nvSpPr>
        <p:spPr>
          <a:xfrm>
            <a:off x="-4087" y="-18728"/>
            <a:ext cx="13012975" cy="1413937"/>
          </a:xfrm>
          <a:prstGeom prst="rect">
            <a:avLst/>
          </a:prstGeom>
        </p:spPr>
        <p:txBody>
          <a:bodyPr anchor="ctr"/>
          <a:lstStyle>
            <a:lvl1pPr marL="0" indent="127000">
              <a:lnSpc>
                <a:spcPct val="90000"/>
              </a:lnSpc>
              <a:spcBef>
                <a:spcPts val="0"/>
              </a:spcBef>
              <a:buSzTx/>
              <a:buNone/>
              <a:defRPr sz="6400">
                <a:solidFill>
                  <a:schemeClr val="accent5"/>
                </a:solidFill>
                <a:latin typeface="Yanone Kaffeesatz Regular"/>
                <a:ea typeface="Yanone Kaffeesatz Regular"/>
                <a:cs typeface="Yanone Kaffeesatz Regular"/>
                <a:sym typeface="Yanone Kaffeesatz Regular"/>
              </a:defRPr>
            </a:lvl1pPr>
            <a:lvl2pPr marL="1498600" indent="-914400">
              <a:lnSpc>
                <a:spcPct val="90000"/>
              </a:lnSpc>
              <a:spcBef>
                <a:spcPts val="0"/>
              </a:spcBef>
              <a:defRPr sz="6400">
                <a:solidFill>
                  <a:schemeClr val="accent5"/>
                </a:solidFill>
                <a:latin typeface="Yanone Kaffeesatz Regular"/>
                <a:ea typeface="Yanone Kaffeesatz Regular"/>
                <a:cs typeface="Yanone Kaffeesatz Regular"/>
                <a:sym typeface="Yanone Kaffeesatz Regular"/>
              </a:defRPr>
            </a:lvl2pPr>
            <a:lvl3pPr marL="1854200" indent="-812800">
              <a:lnSpc>
                <a:spcPct val="90000"/>
              </a:lnSpc>
              <a:spcBef>
                <a:spcPts val="0"/>
              </a:spcBef>
              <a:defRPr sz="6400">
                <a:solidFill>
                  <a:schemeClr val="accent5"/>
                </a:solidFill>
                <a:latin typeface="Yanone Kaffeesatz Regular"/>
                <a:ea typeface="Yanone Kaffeesatz Regular"/>
                <a:cs typeface="Yanone Kaffeesatz Regular"/>
                <a:sym typeface="Yanone Kaffeesatz Regular"/>
              </a:defRPr>
            </a:lvl3pPr>
            <a:lvl4pPr marL="2413000" indent="-914400">
              <a:lnSpc>
                <a:spcPct val="90000"/>
              </a:lnSpc>
              <a:spcBef>
                <a:spcPts val="0"/>
              </a:spcBef>
              <a:defRPr sz="6400">
                <a:solidFill>
                  <a:schemeClr val="accent5"/>
                </a:solidFill>
                <a:latin typeface="Yanone Kaffeesatz Regular"/>
                <a:ea typeface="Yanone Kaffeesatz Regular"/>
                <a:cs typeface="Yanone Kaffeesatz Regular"/>
                <a:sym typeface="Yanone Kaffeesatz Regular"/>
              </a:defRPr>
            </a:lvl4pPr>
            <a:lvl5pPr marL="3000827" indent="-1045027">
              <a:lnSpc>
                <a:spcPct val="90000"/>
              </a:lnSpc>
              <a:spcBef>
                <a:spcPts val="0"/>
              </a:spcBef>
              <a:defRPr sz="6400">
                <a:solidFill>
                  <a:schemeClr val="accent5"/>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45" name="Textebene 1"/>
          <p:cNvSpPr txBox="1"/>
          <p:nvPr>
            <p:ph type="body" idx="21" hasCustomPrompt="1"/>
          </p:nvPr>
        </p:nvSpPr>
        <p:spPr>
          <a:xfrm>
            <a:off x="310912" y="1905000"/>
            <a:ext cx="12382976" cy="6350000"/>
          </a:xfrm>
          <a:prstGeom prst="rect">
            <a:avLst/>
          </a:prstGeom>
        </p:spPr>
        <p:txBody>
          <a:bodyPr lIns="63500" tIns="63500" rIns="63500" bIns="63500"/>
          <a:lstStyle>
            <a:lvl1pPr marL="0" indent="127000">
              <a:buSzTx/>
              <a:buNone/>
            </a:lvl1pPr>
          </a:lstStyle>
          <a:p>
            <a:pPr/>
            <a:r>
              <a:t>Standardtext hier eingeben</a:t>
            </a:r>
          </a:p>
        </p:txBody>
      </p:sp>
      <p:sp>
        <p:nvSpPr>
          <p:cNvPr id="46" name="Linie"/>
          <p:cNvSpPr/>
          <p:nvPr/>
        </p:nvSpPr>
        <p:spPr>
          <a:xfrm>
            <a:off x="-2823" y="1905000"/>
            <a:ext cx="311874" cy="0"/>
          </a:xfrm>
          <a:prstGeom prst="line">
            <a:avLst/>
          </a:prstGeom>
          <a:ln w="38100">
            <a:solidFill>
              <a:srgbClr val="F7BC05"/>
            </a:solidFill>
            <a:bevel/>
          </a:ln>
        </p:spPr>
        <p:txBody>
          <a:bodyPr lIns="45718" tIns="45718" rIns="45718" bIns="45718"/>
          <a:lstStyle/>
          <a:p>
            <a:pPr algn="ctr">
              <a:defRPr sz="2800">
                <a:solidFill>
                  <a:srgbClr val="262626"/>
                </a:solidFill>
              </a:defRPr>
            </a:pPr>
          </a:p>
        </p:txBody>
      </p:sp>
      <p:sp>
        <p:nvSpPr>
          <p:cNvPr id="47"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sp>
        <p:nvSpPr>
          <p:cNvPr id="54" name="Textebene 1…"/>
          <p:cNvSpPr txBox="1"/>
          <p:nvPr>
            <p:ph type="body" sz="quarter" idx="1" hasCustomPrompt="1"/>
          </p:nvPr>
        </p:nvSpPr>
        <p:spPr>
          <a:xfrm>
            <a:off x="-4087" y="-18728"/>
            <a:ext cx="13012975" cy="1413937"/>
          </a:xfrm>
          <a:prstGeom prst="rect">
            <a:avLst/>
          </a:prstGeom>
        </p:spPr>
        <p:txBody>
          <a:bodyPr anchor="ctr"/>
          <a:lstStyle>
            <a:lvl1pPr marL="0" indent="127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470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828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384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2968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55" name="Linie"/>
          <p:cNvSpPr/>
          <p:nvPr/>
        </p:nvSpPr>
        <p:spPr>
          <a:xfrm>
            <a:off x="-2823" y="1905000"/>
            <a:ext cx="311874" cy="0"/>
          </a:xfrm>
          <a:prstGeom prst="line">
            <a:avLst/>
          </a:prstGeom>
          <a:ln w="38100">
            <a:solidFill>
              <a:srgbClr val="F7BC05"/>
            </a:solidFill>
            <a:bevel/>
          </a:ln>
        </p:spPr>
        <p:txBody>
          <a:bodyPr lIns="45718" tIns="45718" rIns="45718" bIns="45718"/>
          <a:lstStyle/>
          <a:p>
            <a:pPr algn="ctr">
              <a:defRPr sz="2800">
                <a:solidFill>
                  <a:srgbClr val="262626"/>
                </a:solidFill>
              </a:defRPr>
            </a:pPr>
          </a:p>
        </p:txBody>
      </p:sp>
      <p:sp>
        <p:nvSpPr>
          <p:cNvPr id="56"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_Titel_rechts_Text">
    <p:spTree>
      <p:nvGrpSpPr>
        <p:cNvPr id="1" name=""/>
        <p:cNvGrpSpPr/>
        <p:nvPr/>
      </p:nvGrpSpPr>
      <p:grpSpPr>
        <a:xfrm>
          <a:off x="0" y="0"/>
          <a:ext cx="0" cy="0"/>
          <a:chOff x="0" y="0"/>
          <a:chExt cx="0" cy="0"/>
        </a:xfrm>
      </p:grpSpPr>
      <p:sp>
        <p:nvSpPr>
          <p:cNvPr id="63"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64" name="Textebene 1"/>
          <p:cNvSpPr txBox="1"/>
          <p:nvPr>
            <p:ph type="body" sz="half" idx="21" hasCustomPrompt="1"/>
          </p:nvPr>
        </p:nvSpPr>
        <p:spPr>
          <a:xfrm>
            <a:off x="6238180" y="1905000"/>
            <a:ext cx="6760469" cy="6350000"/>
          </a:xfrm>
          <a:prstGeom prst="rect">
            <a:avLst/>
          </a:prstGeom>
        </p:spPr>
        <p:txBody>
          <a:bodyPr lIns="127000" tIns="127000" rIns="127000" bIns="127000"/>
          <a:lstStyle>
            <a:lvl1pPr marL="317500">
              <a:buClr>
                <a:schemeClr val="accent5">
                  <a:lumOff val="-7647"/>
                </a:schemeClr>
              </a:buClr>
              <a:buSzPct val="200000"/>
              <a:buFontTx/>
              <a:buChar char="‣"/>
            </a:lvl1pPr>
          </a:lstStyle>
          <a:p>
            <a:pPr/>
            <a:r>
              <a:t>Standardtext hier eingeben</a:t>
            </a:r>
          </a:p>
        </p:txBody>
      </p:sp>
      <p:sp>
        <p:nvSpPr>
          <p:cNvPr id="65" name="Linie"/>
          <p:cNvSpPr/>
          <p:nvPr/>
        </p:nvSpPr>
        <p:spPr>
          <a:xfrm>
            <a:off x="-2823" y="1905000"/>
            <a:ext cx="311874" cy="0"/>
          </a:xfrm>
          <a:prstGeom prst="line">
            <a:avLst/>
          </a:prstGeom>
          <a:ln w="38100">
            <a:solidFill>
              <a:srgbClr val="F7BC05"/>
            </a:solidFill>
            <a:bevel/>
          </a:ln>
        </p:spPr>
        <p:txBody>
          <a:bodyPr lIns="45718" tIns="45718" rIns="45718" bIns="45718"/>
          <a:lstStyle/>
          <a:p>
            <a:pPr algn="ctr">
              <a:defRPr sz="2800">
                <a:solidFill>
                  <a:srgbClr val="262626"/>
                </a:solidFill>
              </a:defRPr>
            </a:pPr>
          </a:p>
        </p:txBody>
      </p:sp>
      <p:sp>
        <p:nvSpPr>
          <p:cNvPr id="66"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a_Titel_links_Text">
    <p:spTree>
      <p:nvGrpSpPr>
        <p:cNvPr id="1" name=""/>
        <p:cNvGrpSpPr/>
        <p:nvPr/>
      </p:nvGrpSpPr>
      <p:grpSpPr>
        <a:xfrm>
          <a:off x="0" y="0"/>
          <a:ext cx="0" cy="0"/>
          <a:chOff x="0" y="0"/>
          <a:chExt cx="0" cy="0"/>
        </a:xfrm>
      </p:grpSpPr>
      <p:sp>
        <p:nvSpPr>
          <p:cNvPr id="73"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74" name="Textebene…"/>
          <p:cNvSpPr txBox="1"/>
          <p:nvPr>
            <p:ph type="body" sz="half" idx="21" hasCustomPrompt="1"/>
          </p:nvPr>
        </p:nvSpPr>
        <p:spPr>
          <a:xfrm>
            <a:off x="279551" y="1905000"/>
            <a:ext cx="5764615" cy="6350000"/>
          </a:xfrm>
          <a:prstGeom prst="rect">
            <a:avLst/>
          </a:prstGeom>
        </p:spPr>
        <p:txBody>
          <a:bodyPr lIns="63500" tIns="63500" rIns="63500" bIns="63500"/>
          <a:lstStyle>
            <a:lvl1pPr marL="0" indent="127000">
              <a:buSzTx/>
              <a:buNone/>
              <a:defRPr sz="2800">
                <a:solidFill>
                  <a:srgbClr val="0066A2"/>
                </a:solidFill>
                <a:latin typeface="Roboto Condensed Bold"/>
                <a:ea typeface="Roboto Condensed Bold"/>
                <a:cs typeface="Roboto Condensed Bold"/>
                <a:sym typeface="Roboto Condensed Bold"/>
              </a:defRPr>
            </a:lvl1pPr>
          </a:lstStyle>
          <a:p>
            <a:pPr/>
            <a:r>
              <a:t>Standardtext hier eingeben</a:t>
            </a:r>
          </a:p>
        </p:txBody>
      </p:sp>
      <p:sp>
        <p:nvSpPr>
          <p:cNvPr id="75" name="Linie"/>
          <p:cNvSpPr/>
          <p:nvPr/>
        </p:nvSpPr>
        <p:spPr>
          <a:xfrm>
            <a:off x="-2823" y="1905000"/>
            <a:ext cx="311874" cy="0"/>
          </a:xfrm>
          <a:prstGeom prst="line">
            <a:avLst/>
          </a:prstGeom>
          <a:ln w="38100">
            <a:solidFill>
              <a:srgbClr val="F7BC05"/>
            </a:solidFill>
            <a:bevel/>
          </a:ln>
        </p:spPr>
        <p:txBody>
          <a:bodyPr lIns="45718" tIns="45718" rIns="45718" bIns="45718"/>
          <a:lstStyle/>
          <a:p>
            <a:pPr algn="ctr">
              <a:defRPr sz="2800">
                <a:solidFill>
                  <a:srgbClr val="262626"/>
                </a:solidFill>
              </a:defRPr>
            </a:pPr>
          </a:p>
        </p:txBody>
      </p:sp>
      <p:sp>
        <p:nvSpPr>
          <p:cNvPr id="76"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weiß">
    <p:spTree>
      <p:nvGrpSpPr>
        <p:cNvPr id="1" name=""/>
        <p:cNvGrpSpPr/>
        <p:nvPr/>
      </p:nvGrpSpPr>
      <p:grpSpPr>
        <a:xfrm>
          <a:off x="0" y="0"/>
          <a:ext cx="0" cy="0"/>
          <a:chOff x="0" y="0"/>
          <a:chExt cx="0" cy="0"/>
        </a:xfrm>
      </p:grpSpPr>
      <p:sp>
        <p:nvSpPr>
          <p:cNvPr id="83" name="Foliennummer"/>
          <p:cNvSpPr txBox="1"/>
          <p:nvPr>
            <p:ph type="sldNum" sz="quarter" idx="2"/>
          </p:nvPr>
        </p:nvSpPr>
        <p:spPr>
          <a:xfrm>
            <a:off x="12357052" y="9137650"/>
            <a:ext cx="467515"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Übung">
    <p:spTree>
      <p:nvGrpSpPr>
        <p:cNvPr id="1" name=""/>
        <p:cNvGrpSpPr/>
        <p:nvPr/>
      </p:nvGrpSpPr>
      <p:grpSpPr>
        <a:xfrm>
          <a:off x="0" y="0"/>
          <a:ext cx="0" cy="0"/>
          <a:chOff x="0" y="0"/>
          <a:chExt cx="0" cy="0"/>
        </a:xfrm>
      </p:grpSpPr>
      <p:sp>
        <p:nvSpPr>
          <p:cNvPr id="90" name="Textebene 1…"/>
          <p:cNvSpPr txBox="1"/>
          <p:nvPr>
            <p:ph type="body" idx="1" hasCustomPrompt="1"/>
          </p:nvPr>
        </p:nvSpPr>
        <p:spPr>
          <a:prstGeom prst="rect">
            <a:avLst/>
          </a:prstGeom>
        </p:spPr>
        <p:txBody>
          <a:bodyPr/>
          <a:lstStyle/>
          <a:p>
            <a:pPr/>
            <a:r>
              <a:t>Standardtext hier eingeben</a:t>
            </a:r>
          </a:p>
          <a:p>
            <a:pPr lvl="1"/>
            <a:r>
              <a:t/>
            </a:r>
          </a:p>
          <a:p>
            <a:pPr lvl="2"/>
            <a:r>
              <a:t/>
            </a:r>
          </a:p>
          <a:p>
            <a:pPr lvl="3"/>
            <a:r>
              <a:t/>
            </a:r>
          </a:p>
          <a:p>
            <a:pPr lvl="4"/>
            <a:r>
              <a:t/>
            </a:r>
          </a:p>
        </p:txBody>
      </p:sp>
      <p:sp>
        <p:nvSpPr>
          <p:cNvPr id="91" name="Titeltext"/>
          <p:cNvSpPr txBox="1"/>
          <p:nvPr>
            <p:ph type="body" sz="quarter" idx="21" hasCustomPrompt="1"/>
          </p:nvPr>
        </p:nvSpPr>
        <p:spPr>
          <a:xfrm>
            <a:off x="1616352" y="-18728"/>
            <a:ext cx="11392536"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stStyle>
          <a:p>
            <a:pPr/>
            <a:r>
              <a:t>Folientitel</a:t>
            </a:r>
          </a:p>
        </p:txBody>
      </p:sp>
      <p:sp>
        <p:nvSpPr>
          <p:cNvPr id="92"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ebene 1…"/>
          <p:cNvSpPr txBox="1"/>
          <p:nvPr>
            <p:ph type="body" idx="1" hasCustomPrompt="1"/>
          </p:nvPr>
        </p:nvSpPr>
        <p:spPr>
          <a:xfrm>
            <a:off x="233930" y="1905000"/>
            <a:ext cx="12294194" cy="6350000"/>
          </a:xfrm>
          <a:prstGeom prst="rect">
            <a:avLst/>
          </a:prstGeom>
          <a:ln w="12700">
            <a:miter lim="400000"/>
          </a:ln>
          <a:extLst>
            <a:ext uri="{C572A759-6A51-4108-AA02-DFA0A04FC94B}">
              <ma14:wrappingTextBoxFlag xmlns:ma14="http://schemas.microsoft.com/office/mac/drawingml/2011/main" val="1"/>
            </a:ext>
          </a:extLst>
        </p:spPr>
        <p:txBody>
          <a:bodyPr lIns="48766" tIns="48766" rIns="48766" bIns="48766">
            <a:normAutofit fontScale="100000" lnSpcReduction="0"/>
          </a:bodyPr>
          <a:lstStyle/>
          <a:p>
            <a:pPr/>
            <a:r>
              <a:t>Standardtext hier eingeben</a:t>
            </a:r>
          </a:p>
          <a:p>
            <a:pPr lvl="1"/>
            <a:r>
              <a:t/>
            </a:r>
          </a:p>
          <a:p>
            <a:pPr lvl="2"/>
            <a:r>
              <a:t/>
            </a:r>
          </a:p>
          <a:p>
            <a:pPr lvl="3"/>
            <a:r>
              <a:t/>
            </a:r>
          </a:p>
          <a:p>
            <a:pPr lvl="4"/>
            <a:r>
              <a:t/>
            </a:r>
          </a:p>
        </p:txBody>
      </p:sp>
      <p:sp>
        <p:nvSpPr>
          <p:cNvPr id="3" name="Büste"/>
          <p:cNvSpPr/>
          <p:nvPr/>
        </p:nvSpPr>
        <p:spPr>
          <a:xfrm>
            <a:off x="511755" y="248578"/>
            <a:ext cx="1014949"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0066A2"/>
          </a:solidFill>
          <a:ln w="12700">
            <a:miter lim="400000"/>
          </a:ln>
        </p:spPr>
        <p:txBody>
          <a:bodyPr lIns="65022" tIns="65022" rIns="65022" bIns="65022" anchor="ctr"/>
          <a:lstStyle/>
          <a:p>
            <a:pPr algn="ctr">
              <a:defRPr sz="2800">
                <a:solidFill>
                  <a:srgbClr val="262626"/>
                </a:solidFill>
              </a:defRPr>
            </a:pPr>
          </a:p>
        </p:txBody>
      </p:sp>
      <p:sp>
        <p:nvSpPr>
          <p:cNvPr id="4" name="Linie"/>
          <p:cNvSpPr/>
          <p:nvPr/>
        </p:nvSpPr>
        <p:spPr>
          <a:xfrm>
            <a:off x="-2823" y="1905000"/>
            <a:ext cx="311874" cy="0"/>
          </a:xfrm>
          <a:prstGeom prst="line">
            <a:avLst/>
          </a:prstGeom>
          <a:ln w="38100">
            <a:solidFill>
              <a:srgbClr val="F7BC05"/>
            </a:solidFill>
            <a:bevel/>
          </a:ln>
        </p:spPr>
        <p:txBody>
          <a:bodyPr lIns="45718" tIns="45718" rIns="45718" bIns="45718"/>
          <a:lstStyle/>
          <a:p>
            <a:pPr algn="ctr">
              <a:defRPr sz="2800">
                <a:solidFill>
                  <a:srgbClr val="262626"/>
                </a:solidFill>
              </a:defRPr>
            </a:pPr>
          </a:p>
        </p:txBody>
      </p:sp>
      <p:sp>
        <p:nvSpPr>
          <p:cNvPr id="5" name="Foliennummer"/>
          <p:cNvSpPr txBox="1"/>
          <p:nvPr>
            <p:ph type="sldNum" sz="quarter" idx="2"/>
          </p:nvPr>
        </p:nvSpPr>
        <p:spPr>
          <a:xfrm>
            <a:off x="12493814" y="9143496"/>
            <a:ext cx="467515" cy="327430"/>
          </a:xfrm>
          <a:prstGeom prst="rect">
            <a:avLst/>
          </a:prstGeom>
          <a:ln w="12700">
            <a:miter lim="400000"/>
          </a:ln>
        </p:spPr>
        <p:txBody>
          <a:bodyPr wrap="none" lIns="65022" tIns="65022" rIns="65022" bIns="65022">
            <a:spAutoFit/>
          </a:bodyPr>
          <a:lstStyle>
            <a:lvl1pPr algn="r">
              <a:defRPr sz="1400">
                <a:solidFill>
                  <a:schemeClr val="accent1"/>
                </a:solidFill>
                <a:latin typeface="Arial"/>
                <a:ea typeface="Arial"/>
                <a:cs typeface="Arial"/>
                <a:sym typeface="Arial"/>
              </a:defRPr>
            </a:lvl1pPr>
          </a:lstStyle>
          <a:p>
            <a:pPr/>
            <a:fld id="{86CB4B4D-7CA3-9044-876B-883B54F8677D}" type="slidenum"/>
          </a:p>
        </p:txBody>
      </p:sp>
      <p:sp>
        <p:nvSpPr>
          <p:cNvPr id="6" name="Titeltext"/>
          <p:cNvSpPr txBox="1"/>
          <p:nvPr>
            <p:ph type="title"/>
          </p:nvPr>
        </p:nvSpPr>
        <p:spPr>
          <a:xfrm>
            <a:off x="1948462" y="1950720"/>
            <a:ext cx="10403841" cy="661529"/>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lstStyle/>
          <a:p>
            <a:pPr/>
            <a:r>
              <a:t>Titeltext</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transition xmlns:p14="http://schemas.microsoft.com/office/powerpoint/2010/main" spd="med" advClick="1"/>
  <p:txStyles>
    <p:titleStyle>
      <a:lvl1pPr marL="0" marR="127000" indent="127000" algn="l" defTabSz="1300480" rtl="0" latinLnBrk="0">
        <a:lnSpc>
          <a:spcPct val="90000"/>
        </a:lnSpc>
        <a:spcBef>
          <a:spcPts val="0"/>
        </a:spcBef>
        <a:spcAft>
          <a:spcPts val="0"/>
        </a:spcAft>
        <a:buClr>
          <a:schemeClr val="accent5"/>
        </a:buClr>
        <a:buSzTx/>
        <a:buFont typeface="Arial"/>
        <a:buNone/>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1pPr>
      <a:lvl2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2pPr>
      <a:lvl3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3pPr>
      <a:lvl4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4pPr>
      <a:lvl5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5pPr>
      <a:lvl6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6pPr>
      <a:lvl7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7pPr>
      <a:lvl8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8pPr>
      <a:lvl9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9pPr>
    </p:titleStyle>
    <p:bodyStyle>
      <a:lvl1pPr marL="444500" marR="127000" indent="-317500" algn="l" defTabSz="1300480" rtl="0" latinLnBrk="0">
        <a:lnSpc>
          <a:spcPct val="100000"/>
        </a:lnSpc>
        <a:spcBef>
          <a:spcPts val="1000"/>
        </a:spcBef>
        <a:spcAft>
          <a:spcPts val="0"/>
        </a:spcAft>
        <a:buClr>
          <a:schemeClr val="accent5"/>
        </a:buClr>
        <a:buSzPct val="70000"/>
        <a:buFont typeface="Arial"/>
        <a:buChar char="▶"/>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1pPr>
      <a:lvl2pPr marL="869950" marR="127000" indent="-285750" algn="l" defTabSz="1300480" rtl="0" latinLnBrk="0">
        <a:lnSpc>
          <a:spcPct val="100000"/>
        </a:lnSpc>
        <a:spcBef>
          <a:spcPts val="1000"/>
        </a:spcBef>
        <a:spcAft>
          <a:spcPts val="0"/>
        </a:spcAft>
        <a:buClr>
          <a:schemeClr val="accent5"/>
        </a:buClr>
        <a:buSzPct val="50000"/>
        <a:buFont typeface="Arial"/>
        <a:buChar char="+"/>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2pPr>
      <a:lvl3pPr marL="1295400" marR="127000" indent="-254000" algn="l" defTabSz="1300480" rtl="0" latinLnBrk="0">
        <a:lnSpc>
          <a:spcPct val="100000"/>
        </a:lnSpc>
        <a:spcBef>
          <a:spcPts val="1000"/>
        </a:spcBef>
        <a:spcAft>
          <a:spcPts val="0"/>
        </a:spcAft>
        <a:buClr>
          <a:schemeClr val="accent5"/>
        </a:buClr>
        <a:buSzPct val="35000"/>
        <a:buFont typeface="Arial"/>
        <a:buChar char="•"/>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3pPr>
      <a:lvl4pPr marL="1784350" marR="127000" indent="-285750" algn="l" defTabSz="1300480" rtl="0" latinLnBrk="0">
        <a:lnSpc>
          <a:spcPct val="100000"/>
        </a:lnSpc>
        <a:spcBef>
          <a:spcPts val="1000"/>
        </a:spcBef>
        <a:spcAft>
          <a:spcPts val="0"/>
        </a:spcAft>
        <a:buClr>
          <a:schemeClr val="accent5"/>
        </a:buClr>
        <a:buSzPct val="100000"/>
        <a:buFont typeface="Arial"/>
        <a:buChar char="➢"/>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4pPr>
      <a:lvl5pPr marL="2282370" marR="127000" indent="-326570"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5pPr>
      <a:lvl6pPr marL="2739570" marR="127000" indent="-326570"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6pPr>
      <a:lvl7pPr marL="3196770" marR="127000" indent="-326570"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7pPr>
      <a:lvl8pPr marL="3653971" marR="127000" indent="-326571"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8pPr>
      <a:lvl9pPr marL="4111171" marR="127000" indent="-326571"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9pPr>
    </p:bodyStyle>
    <p:otherStyle>
      <a:lvl1pPr marL="0" marR="0" indent="127000" algn="r" defTabSz="914400" rtl="0" latinLnBrk="0">
        <a:lnSpc>
          <a:spcPct val="100000"/>
        </a:lnSpc>
        <a:spcBef>
          <a:spcPts val="0"/>
        </a:spcBef>
        <a:spcAft>
          <a:spcPts val="0"/>
        </a:spcAft>
        <a:buClr>
          <a:schemeClr val="accent5"/>
        </a:buClr>
        <a:buSzTx/>
        <a:buFont typeface="Arial"/>
        <a:buNone/>
        <a:tabLst/>
        <a:defRPr b="0" baseline="0" cap="none" i="0" spc="0" strike="noStrike" sz="14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tif"/><Relationship Id="rId3"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tif"/><Relationship Id="rId3" Type="http://schemas.openxmlformats.org/officeDocument/2006/relationships/hyperlink" Target="https://data-se.netlify.app/2022/04/19/3d-regression-plane-with-scatter-plot/"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Relationship Id="rId3" Type="http://schemas.openxmlformats.org/officeDocument/2006/relationships/image" Target="../media/image9.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tif"/><Relationship Id="rId3" Type="http://schemas.openxmlformats.org/officeDocument/2006/relationships/image" Target="../media/image11.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Relationship Id="rId3" Type="http://schemas.openxmlformats.org/officeDocument/2006/relationships/image" Target="../media/image8.png"/><Relationship Id="rId4" Type="http://schemas.openxmlformats.org/officeDocument/2006/relationships/image" Target="../media/image9.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tif"/><Relationship Id="rId3" Type="http://schemas.openxmlformats.org/officeDocument/2006/relationships/image" Target="../media/image9.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phy.com/gifs/muppets-rachel-maddow-kermit-Zaej3GIZTzCI8" TargetMode="External"/><Relationship Id="rId3" Type="http://schemas.openxmlformats.org/officeDocument/2006/relationships/image" Target="../media/image13.tif"/><Relationship Id="rId4" Type="http://schemas.openxmlformats.org/officeDocument/2006/relationships/hyperlink" Target="http://%3Ca%20href=%22https://imgflip.com/i/6d2e3x%22%3E%3Cimg%20src=%22https://i.imgflip.com/6d2e3x.jpg%22%20title=%22made%20at%20imgflip.com%22/%3E%3C/a%3E%3Cdiv%3E%3Ca%20href=%22https://imgflip.com/memegenerator%22%3Efrom%20Imgflip%20Meme%20Generator%3C/a%3E%3C/div%3E"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tif"/><Relationship Id="rId3" Type="http://schemas.openxmlformats.org/officeDocument/2006/relationships/image" Target="../media/image12.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tif"/></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tif"/><Relationship Id="rId3" Type="http://schemas.openxmlformats.org/officeDocument/2006/relationships/image" Target="../media/image10.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tif"/><Relationship Id="rId3" Type="http://schemas.openxmlformats.org/officeDocument/2006/relationships/image" Target="../media/image11.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tif"/><Relationship Id="rId3" Type="http://schemas.openxmlformats.org/officeDocument/2006/relationships/image" Target="../media/image12.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hyperlink" Target="https://github.com/sebastiansauer/vorhersagemodellierung/tree/main/Skript-Syntax"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tif"/><Relationship Id="rId3" Type="http://schemas.openxmlformats.org/officeDocument/2006/relationships/hyperlink" Target="https://xkcd.com/605/"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tif"/><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Thema 3:  Univariate Deskriptivstatistik"/>
          <p:cNvSpPr txBox="1"/>
          <p:nvPr>
            <p:ph type="ctrTitle"/>
          </p:nvPr>
        </p:nvSpPr>
        <p:spPr>
          <a:xfrm>
            <a:off x="894078" y="3287926"/>
            <a:ext cx="11216644" cy="2483000"/>
          </a:xfrm>
          <a:prstGeom prst="rect">
            <a:avLst/>
          </a:prstGeom>
        </p:spPr>
        <p:txBody>
          <a:bodyPr/>
          <a:lstStyle/>
          <a:p>
            <a:pPr marR="121918" indent="121918" defTabSz="1248460">
              <a:spcBef>
                <a:spcPts val="900"/>
              </a:spcBef>
              <a:defRPr sz="8000"/>
            </a:pPr>
            <a:r>
              <a:t>Thema 11: </a:t>
            </a:r>
            <a:br/>
            <a:r>
              <a:t>Vertiefung zur Regressionsanalyse</a:t>
            </a:r>
          </a:p>
        </p:txBody>
      </p:sp>
      <p:sp>
        <p:nvSpPr>
          <p:cNvPr id="327" name="QM1, SoSe 22"/>
          <p:cNvSpPr txBox="1"/>
          <p:nvPr>
            <p:ph type="subTitle" sz="quarter" idx="1"/>
          </p:nvPr>
        </p:nvSpPr>
        <p:spPr>
          <a:xfrm>
            <a:off x="894078" y="5821124"/>
            <a:ext cx="11216644" cy="1533762"/>
          </a:xfrm>
          <a:prstGeom prst="rect">
            <a:avLst/>
          </a:prstGeom>
        </p:spPr>
        <p:txBody>
          <a:bodyPr/>
          <a:lstStyle/>
          <a:p>
            <a:pPr/>
            <a:r>
              <a:t>QM1, SoSe 22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Eine metrische plus eine nominale UV"/>
          <p:cNvSpPr txBox="1"/>
          <p:nvPr>
            <p:ph type="title"/>
          </p:nvPr>
        </p:nvSpPr>
        <p:spPr>
          <a:prstGeom prst="rect">
            <a:avLst/>
          </a:prstGeom>
        </p:spPr>
        <p:txBody>
          <a:bodyPr/>
          <a:lstStyle/>
          <a:p>
            <a:pPr/>
            <a:r>
              <a:t>Eine metrische plus eine nominale UV</a:t>
            </a:r>
          </a:p>
        </p:txBody>
      </p:sp>
      <p:sp>
        <p:nvSpPr>
          <p:cNvPr id="37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Vorhersage mit zwei Prädiktoren"/>
          <p:cNvSpPr txBox="1"/>
          <p:nvPr>
            <p:ph type="body" sz="quarter" idx="1"/>
          </p:nvPr>
        </p:nvSpPr>
        <p:spPr>
          <a:prstGeom prst="rect">
            <a:avLst/>
          </a:prstGeom>
        </p:spPr>
        <p:txBody>
          <a:bodyPr/>
          <a:lstStyle/>
          <a:p>
            <a:pPr/>
            <a:r>
              <a:t>Vorhersage mit zwei Prädiktoren</a:t>
            </a:r>
          </a:p>
        </p:txBody>
      </p:sp>
      <p:sp>
        <p:nvSpPr>
          <p:cNvPr id="376"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defRPr>
                <a:latin typeface="Courier"/>
                <a:ea typeface="Courier"/>
                <a:cs typeface="Courier"/>
                <a:sym typeface="Courier"/>
              </a:defRPr>
            </a:pPr>
            <a:r>
              <a:t>m3: kidiq ~ mom_iq + mom_hs</a:t>
            </a:r>
          </a:p>
          <a:p>
            <a:pPr/>
            <a:r>
              <a:t>Wir sagen den IQ des Kindes vorher in </a:t>
            </a:r>
            <a:r>
              <a:rPr>
                <a:latin typeface="Roboto Condensed Bold"/>
                <a:ea typeface="Roboto Condensed Bold"/>
                <a:cs typeface="Roboto Condensed Bold"/>
                <a:sym typeface="Roboto Condensed Bold"/>
              </a:rPr>
              <a:t>Abhängigkeit</a:t>
            </a:r>
            <a:r>
              <a:t> von (als </a:t>
            </a:r>
            <a:r>
              <a:rPr>
                <a:latin typeface="Roboto Condensed Bold"/>
                <a:ea typeface="Roboto Condensed Bold"/>
                <a:cs typeface="Roboto Condensed Bold"/>
                <a:sym typeface="Roboto Condensed Bold"/>
              </a:rPr>
              <a:t>Funktion</a:t>
            </a:r>
            <a:r>
              <a:t> von) der IQ der Mutter sowie der Tatsache, ob die Mutter einen Schulabschluss besitzt.</a:t>
            </a:r>
          </a:p>
        </p:txBody>
      </p:sp>
      <p:sp>
        <p:nvSpPr>
          <p:cNvPr id="377" name="Foliennummer"/>
          <p:cNvSpPr txBox="1"/>
          <p:nvPr>
            <p:ph type="sldNum" sz="quarter" idx="2"/>
          </p:nvPr>
        </p:nvSpPr>
        <p:spPr>
          <a:xfrm>
            <a:off x="12508704" y="9142634"/>
            <a:ext cx="454318"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8" name="Bild" descr="Bild"/>
          <p:cNvPicPr>
            <a:picLocks noChangeAspect="1"/>
          </p:cNvPicPr>
          <p:nvPr/>
        </p:nvPicPr>
        <p:blipFill>
          <a:blip r:embed="rId2">
            <a:extLst/>
          </a:blip>
          <a:stretch>
            <a:fillRect/>
          </a:stretch>
        </p:blipFill>
        <p:spPr>
          <a:xfrm>
            <a:off x="88900" y="4196663"/>
            <a:ext cx="13004800" cy="3239873"/>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Ein metrischer Prädiktor"/>
          <p:cNvSpPr txBox="1"/>
          <p:nvPr>
            <p:ph type="body" sz="quarter" idx="1"/>
          </p:nvPr>
        </p:nvSpPr>
        <p:spPr>
          <a:prstGeom prst="rect">
            <a:avLst/>
          </a:prstGeom>
        </p:spPr>
        <p:txBody>
          <a:bodyPr/>
          <a:lstStyle/>
          <a:p>
            <a:pPr/>
            <a:r>
              <a:t>Ein metrischer Prädiktor</a:t>
            </a:r>
          </a:p>
        </p:txBody>
      </p:sp>
      <p:sp>
        <p:nvSpPr>
          <p:cNvPr id="381"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Die blaue Linie (Regressionsgerade) zeigt die vorhergesagten IQ-Werte der Kinder für verschiedene IQ-Werte der Mütter.</a:t>
            </a:r>
          </a:p>
          <a:p>
            <a:pPr/>
            <a:r>
              <a:t>Vergleicht man Teilpopulationen von Müttern mit mittleren Unterschied von einem IQ-Punkt, so findet man 0.6 IQ-Punkte Unterschied bei ihren Kindern im Durchschnitt.</a:t>
            </a:r>
          </a:p>
          <a:p>
            <a:pPr/>
            <a:r>
              <a:t>Dieser Unterschied („statistischer Effekt“) spiegelt sich in der Steigung der Regressionsgeraden wider (b1 = 0.6).</a:t>
            </a:r>
          </a:p>
          <a:p>
            <a:pPr/>
            <a:r>
              <a:t>Der Achsenabschnitt hilft uns nicht weiter, da es keine Menschen mit einem IQ von 0 gibt.</a:t>
            </a:r>
          </a:p>
        </p:txBody>
      </p:sp>
      <p:sp>
        <p:nvSpPr>
          <p:cNvPr id="38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3" name="kid_score = 26 + 0.6 * mom_iq + error"/>
          <p:cNvSpPr txBox="1"/>
          <p:nvPr/>
        </p:nvSpPr>
        <p:spPr>
          <a:xfrm>
            <a:off x="269753" y="1865377"/>
            <a:ext cx="5782465" cy="12984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indent="0" defTabSz="457200">
              <a:spcBef>
                <a:spcPts val="2000"/>
              </a:spcBef>
              <a:buClrTx/>
              <a:buFontTx/>
              <a:defRPr>
                <a:solidFill>
                  <a:srgbClr val="23395B"/>
                </a:solidFill>
                <a:latin typeface="Courier"/>
                <a:ea typeface="Courier"/>
                <a:cs typeface="Courier"/>
                <a:sym typeface="Courier"/>
              </a:defRPr>
            </a:pPr>
            <a:r>
              <a:t>kid_score = 26 + 0.6 * mom_iq + error</a:t>
            </a:r>
            <a:endParaRPr>
              <a:solidFill>
                <a:srgbClr val="18273F"/>
              </a:solidFill>
            </a:endParaRPr>
          </a:p>
          <a:p>
            <a:pPr indent="0" defTabSz="457200">
              <a:buClrTx/>
              <a:buFontTx/>
              <a:defRPr>
                <a:solidFill>
                  <a:srgbClr val="18273F"/>
                </a:solidFill>
                <a:latin typeface="Courier"/>
                <a:ea typeface="Courier"/>
                <a:cs typeface="Courier"/>
                <a:sym typeface="Courier"/>
              </a:defRPr>
            </a:pPr>
          </a:p>
        </p:txBody>
      </p:sp>
      <p:pic>
        <p:nvPicPr>
          <p:cNvPr id="384" name="Bild" descr="Bild"/>
          <p:cNvPicPr>
            <a:picLocks noChangeAspect="1"/>
          </p:cNvPicPr>
          <p:nvPr/>
        </p:nvPicPr>
        <p:blipFill>
          <a:blip r:embed="rId2">
            <a:extLst/>
          </a:blip>
          <a:stretch>
            <a:fillRect/>
          </a:stretch>
        </p:blipFill>
        <p:spPr>
          <a:xfrm>
            <a:off x="620985" y="2482850"/>
            <a:ext cx="5080001" cy="61595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Metrischer plus binärer Prädiktor – Interpretation"/>
          <p:cNvSpPr txBox="1"/>
          <p:nvPr>
            <p:ph type="body" sz="quarter" idx="1"/>
          </p:nvPr>
        </p:nvSpPr>
        <p:spPr>
          <a:prstGeom prst="rect">
            <a:avLst/>
          </a:prstGeom>
        </p:spPr>
        <p:txBody>
          <a:bodyPr/>
          <a:lstStyle/>
          <a:p>
            <a:pPr/>
            <a:r>
              <a:t>Metrischer plus binärer Prädiktor – Interpretation</a:t>
            </a:r>
          </a:p>
        </p:txBody>
      </p:sp>
      <p:sp>
        <p:nvSpPr>
          <p:cNvPr id="387"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rPr>
                <a:latin typeface="Roboto Condensed Bold"/>
                <a:ea typeface="Roboto Condensed Bold"/>
                <a:cs typeface="Roboto Condensed Bold"/>
                <a:sym typeface="Roboto Condensed Bold"/>
              </a:rPr>
              <a:t>Achsenabschnitt</a:t>
            </a:r>
            <a:r>
              <a:t>: Hat das Kind eine Mutter mit einem IQ von 0 und ohne Schulabschluss, dann schätzt das Modell den IQ-Wert des Kindes auf ca. 26.</a:t>
            </a:r>
          </a:p>
          <a:p>
            <a:pPr/>
            <a:r>
              <a:rPr>
                <a:latin typeface="Roboto Condensed Bold"/>
                <a:ea typeface="Roboto Condensed Bold"/>
                <a:cs typeface="Roboto Condensed Bold"/>
                <a:sym typeface="Roboto Condensed Bold"/>
              </a:rPr>
              <a:t>Koeffizient zum mütterlichen Schulabschluss</a:t>
            </a:r>
            <a:r>
              <a:t>: Vergleicht man Kinder von Müttern gleicher Intelligenz, aber mit Unterschied im Schulabschluss, so sagt das Modell einen Unterschied von ca. 6 Punkten im IQ voraus.</a:t>
            </a:r>
          </a:p>
          <a:p>
            <a:pPr/>
            <a:r>
              <a:rPr>
                <a:latin typeface="Roboto Condensed Bold"/>
                <a:ea typeface="Roboto Condensed Bold"/>
                <a:cs typeface="Roboto Condensed Bold"/>
                <a:sym typeface="Roboto Condensed Bold"/>
              </a:rPr>
              <a:t>Koeffizient zur mütterlichen IQ</a:t>
            </a:r>
            <a:r>
              <a:t>: Vergleicht man Kinder von Müttern mit gleichem Wert im Schulabschluss, aber mit 1 IQ-Punkt Unterschied, so sagt das Modell einen Unterschied von ca. 0.6 IQ-Punkten bei den Kindern voraus.</a:t>
            </a:r>
          </a:p>
        </p:txBody>
      </p:sp>
      <p:sp>
        <p:nvSpPr>
          <p:cNvPr id="38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9" name="Bild" descr="Bild"/>
          <p:cNvPicPr>
            <a:picLocks noChangeAspect="1"/>
          </p:cNvPicPr>
          <p:nvPr/>
        </p:nvPicPr>
        <p:blipFill>
          <a:blip r:embed="rId2">
            <a:extLst/>
          </a:blip>
          <a:stretch>
            <a:fillRect/>
          </a:stretch>
        </p:blipFill>
        <p:spPr>
          <a:xfrm>
            <a:off x="387350" y="1936750"/>
            <a:ext cx="5118100" cy="6159500"/>
          </a:xfrm>
          <a:prstGeom prst="rect">
            <a:avLst/>
          </a:prstGeom>
          <a:ln w="12700">
            <a:miter lim="400000"/>
          </a:ln>
        </p:spPr>
      </p:pic>
      <p:sp>
        <p:nvSpPr>
          <p:cNvPr id="390" name="m3: kid_score = 26 + mom_hs + 0.6*mom_iq + error"/>
          <p:cNvSpPr txBox="1"/>
          <p:nvPr/>
        </p:nvSpPr>
        <p:spPr>
          <a:xfrm>
            <a:off x="516969" y="8637792"/>
            <a:ext cx="7459137"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indent="0" defTabSz="457200">
              <a:buClrTx/>
              <a:buFontTx/>
              <a:defRPr>
                <a:solidFill>
                  <a:srgbClr val="23395B"/>
                </a:solidFill>
                <a:latin typeface="Courier"/>
                <a:ea typeface="Courier"/>
                <a:cs typeface="Courier"/>
                <a:sym typeface="Courier"/>
              </a:defRPr>
            </a:lvl1pPr>
          </a:lstStyle>
          <a:p>
            <a:pPr/>
            <a:r>
              <a:t>m3: kid_score = 26 + mom_hs + 0.6*mom_iq + error</a:t>
            </a:r>
          </a:p>
        </p:txBody>
      </p:sp>
      <p:pic>
        <p:nvPicPr>
          <p:cNvPr id="391" name="Bild" descr="Bild"/>
          <p:cNvPicPr>
            <a:picLocks noChangeAspect="1"/>
          </p:cNvPicPr>
          <p:nvPr/>
        </p:nvPicPr>
        <p:blipFill>
          <a:blip r:embed="rId3">
            <a:extLst/>
          </a:blip>
          <a:stretch>
            <a:fillRect/>
          </a:stretch>
        </p:blipFill>
        <p:spPr>
          <a:xfrm>
            <a:off x="6419850" y="5721350"/>
            <a:ext cx="5549900" cy="29337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Multiple Regression"/>
          <p:cNvSpPr txBox="1"/>
          <p:nvPr>
            <p:ph type="title"/>
          </p:nvPr>
        </p:nvSpPr>
        <p:spPr>
          <a:prstGeom prst="rect">
            <a:avLst/>
          </a:prstGeom>
        </p:spPr>
        <p:txBody>
          <a:bodyPr/>
          <a:lstStyle/>
          <a:p>
            <a:pPr/>
            <a:r>
              <a:t>Multiple Regression</a:t>
            </a:r>
          </a:p>
        </p:txBody>
      </p:sp>
      <p:sp>
        <p:nvSpPr>
          <p:cNvPr id="39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Regression mit mehreren Prädiktoren"/>
          <p:cNvSpPr txBox="1"/>
          <p:nvPr>
            <p:ph type="body" sz="quarter" idx="1"/>
          </p:nvPr>
        </p:nvSpPr>
        <p:spPr>
          <a:prstGeom prst="rect">
            <a:avLst/>
          </a:prstGeom>
        </p:spPr>
        <p:txBody>
          <a:bodyPr/>
          <a:lstStyle/>
          <a:p>
            <a:pPr/>
            <a:r>
              <a:t>Regression mit mehreren Prädiktoren</a:t>
            </a:r>
          </a:p>
        </p:txBody>
      </p:sp>
      <p:sp>
        <p:nvSpPr>
          <p:cNvPr id="397" name="Textebene 1"/>
          <p:cNvSpPr txBox="1"/>
          <p:nvPr>
            <p:ph type="body" idx="21"/>
          </p:nvPr>
        </p:nvSpPr>
        <p:spPr>
          <a:xfrm>
            <a:off x="6238180" y="1905000"/>
            <a:ext cx="6760469" cy="7010400"/>
          </a:xfrm>
          <a:prstGeom prst="rect">
            <a:avLst/>
          </a:prstGeom>
          <a:extLst>
            <a:ext uri="{C572A759-6A51-4108-AA02-DFA0A04FC94B}">
              <ma14:wrappingTextBoxFlag xmlns:ma14="http://schemas.microsoft.com/office/mac/drawingml/2011/main" val="1"/>
            </a:ext>
          </a:extLst>
        </p:spPr>
        <p:txBody>
          <a:bodyPr/>
          <a:lstStyle/>
          <a:p>
            <a:pPr marL="307975" marR="123190" indent="-307975" defTabSz="1261465">
              <a:spcBef>
                <a:spcPts val="900"/>
              </a:spcBef>
              <a:defRPr sz="1940"/>
            </a:pPr>
            <a:r>
              <a:t>Bei einer </a:t>
            </a:r>
            <a:r>
              <a:rPr>
                <a:latin typeface="Roboto Condensed Bold"/>
                <a:ea typeface="Roboto Condensed Bold"/>
                <a:cs typeface="Roboto Condensed Bold"/>
                <a:sym typeface="Roboto Condensed Bold"/>
              </a:rPr>
              <a:t>multiplen</a:t>
            </a:r>
            <a:r>
              <a:t> </a:t>
            </a:r>
            <a:r>
              <a:rPr>
                <a:latin typeface="Roboto Condensed Bold"/>
                <a:ea typeface="Roboto Condensed Bold"/>
                <a:cs typeface="Roboto Condensed Bold"/>
                <a:sym typeface="Roboto Condensed Bold"/>
              </a:rPr>
              <a:t>Regressionsanalyse</a:t>
            </a:r>
            <a:r>
              <a:t> wird versucht, den Wert einer Kriteriumsvariable (für eine Beobachtung) durch </a:t>
            </a:r>
            <a:r>
              <a:rPr>
                <a:latin typeface="Roboto Condensed Bold"/>
                <a:ea typeface="Roboto Condensed Bold"/>
                <a:cs typeface="Roboto Condensed Bold"/>
                <a:sym typeface="Roboto Condensed Bold"/>
              </a:rPr>
              <a:t>mehrere (p) Prädiktorvariablen</a:t>
            </a:r>
            <a:r>
              <a:t> vorherzusagen. Ansonsten ähnelt die multiple Regression der einfachen Regression.</a:t>
            </a:r>
          </a:p>
          <a:p>
            <a:pPr marL="307975" marR="123190" indent="-307975" defTabSz="1261465">
              <a:spcBef>
                <a:spcPts val="900"/>
              </a:spcBef>
              <a:defRPr sz="1940"/>
            </a:pPr>
            <a:r>
              <a:t>Multiple Regressionsanalysen sind dann sinnvoll, wenn die Vorhersagegüte steigt durch Hinzunahme weiterer Prädiktoren.</a:t>
            </a:r>
          </a:p>
          <a:p>
            <a:pPr marL="307975" marR="123190" indent="-307975" defTabSz="1261465">
              <a:spcBef>
                <a:spcPts val="900"/>
              </a:spcBef>
              <a:defRPr sz="1940"/>
            </a:pPr>
            <a:r>
              <a:t>Jeder Prädiktor hat dabei ein eigenes </a:t>
            </a:r>
            <a:r>
              <a:rPr>
                <a:latin typeface="Roboto Condensed Bold"/>
                <a:ea typeface="Roboto Condensed Bold"/>
                <a:cs typeface="Roboto Condensed Bold"/>
                <a:sym typeface="Roboto Condensed Bold"/>
              </a:rPr>
              <a:t>Einflussgewicht</a:t>
            </a:r>
            <a:r>
              <a:t> (auch: Regressionsgewicht; Geradensteigung; Koeffizient); diese Werte sind jeweils </a:t>
            </a:r>
            <a:r>
              <a:rPr>
                <a:latin typeface="Roboto Condensed Bold"/>
                <a:ea typeface="Roboto Condensed Bold"/>
                <a:cs typeface="Roboto Condensed Bold"/>
                <a:sym typeface="Roboto Condensed Bold"/>
              </a:rPr>
              <a:t>bereinigt</a:t>
            </a:r>
            <a:r>
              <a:t> von den Werten der anderen Prädiktoren. </a:t>
            </a:r>
          </a:p>
          <a:p>
            <a:pPr marL="307975" marR="123190" indent="-307975" defTabSz="1261465">
              <a:spcBef>
                <a:spcPts val="900"/>
              </a:spcBef>
              <a:defRPr sz="1940"/>
            </a:pPr>
            <a:r>
              <a:t>Eine multiple Regression ist mehreren einfachen Regressionen daher vorzuziehen, sofern die Prädiktoren mit der UV korreliert sind.</a:t>
            </a:r>
          </a:p>
          <a:p>
            <a:pPr marL="307975" marR="123190" indent="-307975" defTabSz="1261465">
              <a:spcBef>
                <a:spcPts val="900"/>
              </a:spcBef>
              <a:defRPr sz="1940"/>
            </a:pPr>
            <a:r>
              <a:t>„Bereinigt“ bedeutet, dass das Regressionsgewicht b</a:t>
            </a:r>
            <a:r>
              <a:rPr baseline="-5999"/>
              <a:t>x</a:t>
            </a:r>
            <a:r>
              <a:t> den Y-Wert für x=1 angibt, wobei die übrigen Prädiktoren mit Wert 0 angenommen werden.</a:t>
            </a:r>
          </a:p>
          <a:p>
            <a:pPr marL="307975" marR="123190" indent="-307975" defTabSz="1261465">
              <a:spcBef>
                <a:spcPts val="900"/>
              </a:spcBef>
              <a:defRPr sz="1940"/>
            </a:pPr>
            <a:r>
              <a:t>Bei zwei Prädiktorvariablen kann man sich das Modell als Ebene im Raum vorstellen (anstelle einer Geraden): stellen Sie </a:t>
            </a:r>
            <a:br/>
            <a:r>
              <a:t>sich ein Blatt Papier vor, das „mittig“ durch einen Bienenschwarm gelegt wird.</a:t>
            </a:r>
          </a:p>
        </p:txBody>
      </p:sp>
      <p:sp>
        <p:nvSpPr>
          <p:cNvPr id="39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9" name="Gleichung"/>
          <p:cNvSpPr txBox="1"/>
          <p:nvPr/>
        </p:nvSpPr>
        <p:spPr>
          <a:xfrm>
            <a:off x="363704" y="2489207"/>
            <a:ext cx="5438352" cy="383534"/>
          </a:xfrm>
          <a:prstGeom prst="rect">
            <a:avLst/>
          </a:prstGeom>
          <a:ln w="12700">
            <a:miter lim="400000"/>
          </a:ln>
        </p:spPr>
        <p:txBody>
          <a:bodyPr wrap="none" lIns="0" tIns="0" rIns="0" bIns="0">
            <a:spAutoFit/>
          </a:bodyPr>
          <a:lstStyle/>
          <a:p>
            <a:pPr indent="0" latinLnBrk="1">
              <a:buClrTx/>
              <a:buFontTx/>
              <a:defRPr sz="1800"/>
            </a:pPr>
            <a14:m>
              <m:oMathPara>
                <m:oMathParaPr>
                  <m:jc m:val="centerGroup"/>
                </m:oMathParaPr>
                <m:oMath>
                  <m:sSub>
                    <m:e>
                      <m:r>
                        <a:rPr xmlns:a="http://schemas.openxmlformats.org/drawingml/2006/main" sz="2800" i="1">
                          <a:solidFill>
                            <a:srgbClr val="000000"/>
                          </a:solidFill>
                          <a:latin typeface="Cambria Math" panose="02040503050406030204" pitchFamily="18" charset="0"/>
                        </a:rPr>
                        <m:t>y</m:t>
                      </m:r>
                    </m:e>
                    <m:sub>
                      <m:r>
                        <a:rPr xmlns:a="http://schemas.openxmlformats.org/drawingml/2006/main" sz="2800" i="1">
                          <a:solidFill>
                            <a:srgbClr val="000000"/>
                          </a:solidFill>
                          <a:latin typeface="Cambria Math" panose="02040503050406030204" pitchFamily="18" charset="0"/>
                        </a:rPr>
                        <m:t>i</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0</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1</m:t>
                      </m:r>
                    </m:sub>
                  </m:sSub>
                  <m:sSub>
                    <m:e>
                      <m:r>
                        <a:rPr xmlns:a="http://schemas.openxmlformats.org/drawingml/2006/main" sz="2800" i="1">
                          <a:solidFill>
                            <a:srgbClr val="000000"/>
                          </a:solidFill>
                          <a:latin typeface="Cambria Math" panose="02040503050406030204" pitchFamily="18" charset="0"/>
                        </a:rPr>
                        <m:t>x</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1</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2</m:t>
                      </m:r>
                    </m:sub>
                  </m:sSub>
                  <m:sSub>
                    <m:e>
                      <m:r>
                        <a:rPr xmlns:a="http://schemas.openxmlformats.org/drawingml/2006/main" sz="2800" i="1">
                          <a:solidFill>
                            <a:srgbClr val="000000"/>
                          </a:solidFill>
                          <a:latin typeface="Cambria Math" panose="02040503050406030204" pitchFamily="18" charset="0"/>
                        </a:rPr>
                        <m:t>x</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2</m:t>
                      </m:r>
                    </m:sub>
                  </m:sSub>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p</m:t>
                      </m:r>
                    </m:sub>
                  </m:sSub>
                  <m:sSub>
                    <m:e>
                      <m:r>
                        <a:rPr xmlns:a="http://schemas.openxmlformats.org/drawingml/2006/main" sz="2800" i="1">
                          <a:solidFill>
                            <a:srgbClr val="000000"/>
                          </a:solidFill>
                          <a:latin typeface="Cambria Math" panose="02040503050406030204" pitchFamily="18" charset="0"/>
                        </a:rPr>
                        <m:t>x</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p</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e</m:t>
                      </m:r>
                    </m:e>
                    <m:sub>
                      <m:r>
                        <a:rPr xmlns:a="http://schemas.openxmlformats.org/drawingml/2006/main" sz="2800" i="1">
                          <a:solidFill>
                            <a:srgbClr val="000000"/>
                          </a:solidFill>
                          <a:latin typeface="Cambria Math" panose="02040503050406030204" pitchFamily="18" charset="0"/>
                        </a:rPr>
                        <m:t>i</m:t>
                      </m:r>
                    </m:sub>
                  </m:sSub>
                </m:oMath>
              </m:oMathPara>
            </a14:m>
            <a:endParaRPr sz="2800"/>
          </a:p>
        </p:txBody>
      </p:sp>
      <p:pic>
        <p:nvPicPr>
          <p:cNvPr id="400" name="Bild" descr="Bild"/>
          <p:cNvPicPr>
            <a:picLocks noChangeAspect="1"/>
          </p:cNvPicPr>
          <p:nvPr/>
        </p:nvPicPr>
        <p:blipFill>
          <a:blip r:embed="rId2">
            <a:extLst/>
          </a:blip>
          <a:stretch>
            <a:fillRect/>
          </a:stretch>
        </p:blipFill>
        <p:spPr>
          <a:xfrm>
            <a:off x="98619" y="3049089"/>
            <a:ext cx="5968521" cy="4722222"/>
          </a:xfrm>
          <a:prstGeom prst="rect">
            <a:avLst/>
          </a:prstGeom>
          <a:ln w="12700">
            <a:miter lim="400000"/>
          </a:ln>
        </p:spPr>
      </p:pic>
      <p:sp>
        <p:nvSpPr>
          <p:cNvPr id="401" name="3D-Diagramm interaktiv"/>
          <p:cNvSpPr txBox="1"/>
          <p:nvPr/>
        </p:nvSpPr>
        <p:spPr>
          <a:xfrm>
            <a:off x="312851" y="8215376"/>
            <a:ext cx="2803298"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marL="317500" marR="127000" indent="-317500" defTabSz="1300480">
              <a:spcBef>
                <a:spcPts val="1000"/>
              </a:spcBef>
              <a:buClr>
                <a:schemeClr val="accent5">
                  <a:lumOff val="-7647"/>
                </a:schemeClr>
              </a:buClr>
              <a:buSzPct val="200000"/>
              <a:buFontTx/>
              <a:buChar char="‣"/>
            </a:pPr>
            <a:r>
              <a:rPr u="sng">
                <a:solidFill>
                  <a:srgbClr val="0000FF"/>
                </a:solidFill>
                <a:uFill>
                  <a:solidFill>
                    <a:srgbClr val="0000FF"/>
                  </a:solidFill>
                </a:uFill>
                <a:hlinkClick r:id="rId3" invalidUrl="" action="" tgtFrame="" tooltip="" history="1" highlightClick="0" endSnd="0"/>
              </a:rPr>
              <a:t>3D-Diagramm</a:t>
            </a:r>
            <a:r>
              <a:t> interaktiv</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Modell mit zwei Prädiktoren (metrisch, binär)"/>
          <p:cNvSpPr txBox="1"/>
          <p:nvPr>
            <p:ph type="body" sz="quarter" idx="1"/>
          </p:nvPr>
        </p:nvSpPr>
        <p:spPr>
          <a:prstGeom prst="rect">
            <a:avLst/>
          </a:prstGeom>
        </p:spPr>
        <p:txBody>
          <a:bodyPr/>
          <a:lstStyle/>
          <a:p>
            <a:pPr/>
            <a:r>
              <a:t>Modell mit zwei Prädiktoren (metrisch, binär)</a:t>
            </a:r>
          </a:p>
        </p:txBody>
      </p:sp>
      <p:sp>
        <p:nvSpPr>
          <p:cNvPr id="404" name="Textebene 1"/>
          <p:cNvSpPr txBox="1"/>
          <p:nvPr>
            <p:ph type="body" idx="21"/>
          </p:nvPr>
        </p:nvSpPr>
        <p:spPr>
          <a:xfrm>
            <a:off x="6250880" y="1701800"/>
            <a:ext cx="6760469" cy="6350000"/>
          </a:xfrm>
          <a:prstGeom prst="rect">
            <a:avLst/>
          </a:prstGeom>
          <a:extLst>
            <a:ext uri="{C572A759-6A51-4108-AA02-DFA0A04FC94B}">
              <ma14:wrappingTextBoxFlag xmlns:ma14="http://schemas.microsoft.com/office/mac/drawingml/2011/main" val="1"/>
            </a:ext>
          </a:extLst>
        </p:spPr>
        <p:txBody>
          <a:bodyPr/>
          <a:lstStyle/>
          <a:p>
            <a:pPr/>
            <a:r>
              <a:t>Wir sagen Spritverbrauch (</a:t>
            </a:r>
            <a:r>
              <a:rPr>
                <a:latin typeface="Courier"/>
                <a:ea typeface="Courier"/>
                <a:cs typeface="Courier"/>
                <a:sym typeface="Courier"/>
              </a:rPr>
              <a:t>mpg</a:t>
            </a:r>
            <a:r>
              <a:t>) vorher auf Basis zweier Prädiktoren: </a:t>
            </a:r>
            <a:r>
              <a:rPr>
                <a:latin typeface="Courier"/>
                <a:ea typeface="Courier"/>
                <a:cs typeface="Courier"/>
                <a:sym typeface="Courier"/>
              </a:rPr>
              <a:t>hp</a:t>
            </a:r>
            <a:r>
              <a:t> (metrisch) und </a:t>
            </a:r>
            <a:r>
              <a:rPr>
                <a:latin typeface="Courier"/>
                <a:ea typeface="Courier"/>
                <a:cs typeface="Courier"/>
                <a:sym typeface="Courier"/>
              </a:rPr>
              <a:t>am </a:t>
            </a:r>
            <a:r>
              <a:t>(binär).</a:t>
            </a:r>
          </a:p>
          <a:p>
            <a:pPr/>
            <a:r>
              <a:t>Jeder (der drei) Modellkoeffizienten (b0, b1, b2) gibt den Wert für </a:t>
            </a:r>
            <a:r>
              <a:rPr>
                <a:latin typeface="Courier"/>
                <a:ea typeface="Courier"/>
                <a:cs typeface="Courier"/>
                <a:sym typeface="Courier"/>
              </a:rPr>
              <a:t>mpg</a:t>
            </a:r>
            <a:r>
              <a:t> (Y) an, unter der Bedingung, dass die anderen Modellkoeffizienten Null sind.</a:t>
            </a:r>
          </a:p>
          <a:p>
            <a:pPr/>
            <a:r>
              <a:t>Die Geraden sind parallel.</a:t>
            </a:r>
          </a:p>
          <a:p>
            <a:pPr/>
            <a:r>
              <a:t>b</a:t>
            </a:r>
            <a:r>
              <a:rPr baseline="-5999"/>
              <a:t>hp</a:t>
            </a:r>
            <a:r>
              <a:t>: Der mpg-Wert unterscheidet um b</a:t>
            </a:r>
            <a:r>
              <a:rPr baseline="-5999"/>
              <a:t>hp</a:t>
            </a:r>
            <a:r>
              <a:t> mpg-Einheiten, bei Autos, die sich um eine hp-Einheit unterscheiden.</a:t>
            </a:r>
          </a:p>
          <a:p>
            <a:pPr/>
            <a:r>
              <a:t>b</a:t>
            </a:r>
            <a:r>
              <a:rPr baseline="-5999"/>
              <a:t>am</a:t>
            </a:r>
            <a:r>
              <a:t>: Der mpg-Wert unterscheidet um b</a:t>
            </a:r>
            <a:r>
              <a:rPr baseline="-5999"/>
              <a:t>am</a:t>
            </a:r>
            <a:r>
              <a:t> mpg-Einheiten, bei Autos, die sich um eine am-Einheit unterscheiden.</a:t>
            </a:r>
          </a:p>
          <a:p>
            <a:pPr/>
            <a:r>
              <a:t>b</a:t>
            </a:r>
            <a:r>
              <a:rPr baseline="-5999"/>
              <a:t>0</a:t>
            </a:r>
            <a:r>
              <a:t>: Der mpg-Wert von Autos mit hp = 0 und am = 0.</a:t>
            </a:r>
          </a:p>
        </p:txBody>
      </p:sp>
      <p:sp>
        <p:nvSpPr>
          <p:cNvPr id="40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6" name="Gleichung"/>
          <p:cNvSpPr txBox="1"/>
          <p:nvPr/>
        </p:nvSpPr>
        <p:spPr>
          <a:xfrm>
            <a:off x="897104" y="8508755"/>
            <a:ext cx="4047206" cy="359136"/>
          </a:xfrm>
          <a:prstGeom prst="rect">
            <a:avLst/>
          </a:prstGeom>
          <a:ln w="12700">
            <a:miter lim="400000"/>
          </a:ln>
        </p:spPr>
        <p:txBody>
          <a:bodyPr wrap="none" lIns="0" tIns="0" rIns="0" bIns="0">
            <a:spAutoFit/>
          </a:bodyPr>
          <a:lstStyle/>
          <a:p>
            <a:pPr indent="0" latinLnBrk="1">
              <a:buClrTx/>
              <a:buFontTx/>
              <a:defRPr sz="1800"/>
            </a:pPr>
            <a14:m>
              <m:oMathPara>
                <m:oMathParaPr>
                  <m:jc m:val="centerGroup"/>
                </m:oMathParaPr>
                <m:oMath>
                  <m:r>
                    <m:rPr>
                      <m:nor/>
                    </m:rPr>
                    <a:rPr xmlns:a="http://schemas.openxmlformats.org/drawingml/2006/main" sz="2800" i="1">
                      <a:solidFill>
                        <a:srgbClr val="000000"/>
                      </a:solidFill>
                      <a:latin typeface="Cambria Math" panose="02040503050406030204" pitchFamily="18" charset="0"/>
                    </a:rPr>
                    <m:t>mpg</m:t>
                  </m:r>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0</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1</m:t>
                      </m:r>
                    </m:sub>
                  </m:sSub>
                  <m:r>
                    <m:rPr>
                      <m:nor/>
                    </m:rPr>
                    <a:rPr xmlns:a="http://schemas.openxmlformats.org/drawingml/2006/main" sz="2800" i="1">
                      <a:solidFill>
                        <a:srgbClr val="000000"/>
                      </a:solidFill>
                      <a:latin typeface="Cambria Math" panose="02040503050406030204" pitchFamily="18" charset="0"/>
                    </a:rPr>
                    <m:t>hp</m:t>
                  </m:r>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2</m:t>
                      </m:r>
                    </m:sub>
                  </m:sSub>
                  <m:r>
                    <m:rPr>
                      <m:nor/>
                    </m:rPr>
                    <a:rPr xmlns:a="http://schemas.openxmlformats.org/drawingml/2006/main" sz="2800" i="1">
                      <a:solidFill>
                        <a:srgbClr val="000000"/>
                      </a:solidFill>
                      <a:latin typeface="Cambria Math" panose="02040503050406030204" pitchFamily="18" charset="0"/>
                    </a:rPr>
                    <m:t>am</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e</m:t>
                  </m:r>
                </m:oMath>
              </m:oMathPara>
            </a14:m>
            <a:endParaRPr sz="2800"/>
          </a:p>
        </p:txBody>
      </p:sp>
      <p:pic>
        <p:nvPicPr>
          <p:cNvPr id="407" name="Bild" descr="Bild"/>
          <p:cNvPicPr>
            <a:picLocks noChangeAspect="1"/>
          </p:cNvPicPr>
          <p:nvPr/>
        </p:nvPicPr>
        <p:blipFill>
          <a:blip r:embed="rId2">
            <a:extLst/>
          </a:blip>
          <a:stretch>
            <a:fillRect/>
          </a:stretch>
        </p:blipFill>
        <p:spPr>
          <a:xfrm>
            <a:off x="7190513" y="6299524"/>
            <a:ext cx="4047207" cy="2804524"/>
          </a:xfrm>
          <a:prstGeom prst="rect">
            <a:avLst/>
          </a:prstGeom>
          <a:ln w="12700">
            <a:miter lim="400000"/>
          </a:ln>
        </p:spPr>
      </p:pic>
      <p:pic>
        <p:nvPicPr>
          <p:cNvPr id="408" name="Bild" descr="Bild"/>
          <p:cNvPicPr>
            <a:picLocks noChangeAspect="1"/>
          </p:cNvPicPr>
          <p:nvPr/>
        </p:nvPicPr>
        <p:blipFill>
          <a:blip r:embed="rId3">
            <a:extLst/>
          </a:blip>
          <a:stretch>
            <a:fillRect/>
          </a:stretch>
        </p:blipFill>
        <p:spPr>
          <a:xfrm>
            <a:off x="1061073" y="2087349"/>
            <a:ext cx="3719268" cy="5578902"/>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Welches Modell liefert wohl bessere Vorhersagen?"/>
          <p:cNvSpPr txBox="1"/>
          <p:nvPr>
            <p:ph type="body" sz="quarter" idx="1"/>
          </p:nvPr>
        </p:nvSpPr>
        <p:spPr>
          <a:prstGeom prst="rect">
            <a:avLst/>
          </a:prstGeom>
        </p:spPr>
        <p:txBody>
          <a:bodyPr/>
          <a:lstStyle/>
          <a:p>
            <a:pPr/>
            <a:r>
              <a:t>Welches Modell liefert wohl bessere Vorhersagen?</a:t>
            </a:r>
          </a:p>
        </p:txBody>
      </p:sp>
      <p:sp>
        <p:nvSpPr>
          <p:cNvPr id="41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12" name="Bild" descr="Bild"/>
          <p:cNvPicPr>
            <a:picLocks noChangeAspect="1"/>
          </p:cNvPicPr>
          <p:nvPr/>
        </p:nvPicPr>
        <p:blipFill>
          <a:blip r:embed="rId2">
            <a:extLst/>
          </a:blip>
          <a:stretch>
            <a:fillRect/>
          </a:stretch>
        </p:blipFill>
        <p:spPr>
          <a:xfrm>
            <a:off x="6616700" y="2371916"/>
            <a:ext cx="5646401" cy="3912692"/>
          </a:xfrm>
          <a:prstGeom prst="rect">
            <a:avLst/>
          </a:prstGeom>
          <a:ln w="12700">
            <a:miter lim="400000"/>
          </a:ln>
        </p:spPr>
      </p:pic>
      <p:pic>
        <p:nvPicPr>
          <p:cNvPr id="413" name="Bild" descr="Bild"/>
          <p:cNvPicPr>
            <a:picLocks noChangeAspect="1"/>
          </p:cNvPicPr>
          <p:nvPr/>
        </p:nvPicPr>
        <p:blipFill>
          <a:blip r:embed="rId3">
            <a:extLst/>
          </a:blip>
          <a:stretch>
            <a:fillRect/>
          </a:stretch>
        </p:blipFill>
        <p:spPr>
          <a:xfrm>
            <a:off x="571500" y="2764306"/>
            <a:ext cx="4513887" cy="3127912"/>
          </a:xfrm>
          <a:prstGeom prst="rect">
            <a:avLst/>
          </a:prstGeom>
          <a:ln w="12700">
            <a:miter lim="400000"/>
          </a:ln>
        </p:spPr>
      </p:pic>
      <p:sp>
        <p:nvSpPr>
          <p:cNvPr id="414" name="Sofern ein Modell mehr relevante Prädiktoren beinhaltet, wird es bessere Vorhersagen machen (als ein Modell mit weniger relevanten Variablen), vorausgesetzt die die zusätzlichen Prädiktoren sind mit der AV korreliert (unter sonst gleichen Umständen, d.h."/>
          <p:cNvSpPr txBox="1"/>
          <p:nvPr/>
        </p:nvSpPr>
        <p:spPr>
          <a:xfrm>
            <a:off x="257698" y="8367776"/>
            <a:ext cx="12147010" cy="10444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a:r>
              <a:t>Sofern ein Modell mehr relevante Prädiktoren beinhaltet, wird es bessere Vorhersagen machen (als ein Modell mit weniger relevanten Variablen), vorausgesetzt die die zusätzlichen Prädiktoren sind mit der AV korreliert (unter sonst gleichen Umständen, d.h. ceteris paribus).</a:t>
            </a:r>
          </a:p>
        </p:txBody>
      </p:sp>
      <p:sp>
        <p:nvSpPr>
          <p:cNvPr id="415" name="A"/>
          <p:cNvSpPr txBox="1"/>
          <p:nvPr/>
        </p:nvSpPr>
        <p:spPr>
          <a:xfrm>
            <a:off x="363626" y="1992377"/>
            <a:ext cx="416095"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a:r>
              <a:t>A</a:t>
            </a:r>
          </a:p>
        </p:txBody>
      </p:sp>
      <p:sp>
        <p:nvSpPr>
          <p:cNvPr id="416" name="B"/>
          <p:cNvSpPr txBox="1"/>
          <p:nvPr/>
        </p:nvSpPr>
        <p:spPr>
          <a:xfrm>
            <a:off x="6573926" y="1992377"/>
            <a:ext cx="408281"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a:r>
              <a:t>B</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Ausgabe eines Regressionsmodells"/>
          <p:cNvSpPr txBox="1"/>
          <p:nvPr>
            <p:ph type="body" sz="quarter" idx="1"/>
          </p:nvPr>
        </p:nvSpPr>
        <p:spPr>
          <a:prstGeom prst="rect">
            <a:avLst/>
          </a:prstGeom>
        </p:spPr>
        <p:txBody>
          <a:bodyPr/>
          <a:lstStyle/>
          <a:p>
            <a:pPr/>
            <a:r>
              <a:t>Ausgabe eines Regressionsmodells</a:t>
            </a:r>
          </a:p>
        </p:txBody>
      </p:sp>
      <p:sp>
        <p:nvSpPr>
          <p:cNvPr id="41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0" name="Gleichung"/>
          <p:cNvSpPr txBox="1"/>
          <p:nvPr/>
        </p:nvSpPr>
        <p:spPr>
          <a:xfrm>
            <a:off x="1151104" y="1866655"/>
            <a:ext cx="4425920" cy="399274"/>
          </a:xfrm>
          <a:prstGeom prst="rect">
            <a:avLst/>
          </a:prstGeom>
          <a:ln w="12700">
            <a:miter lim="400000"/>
          </a:ln>
        </p:spPr>
        <p:txBody>
          <a:bodyPr wrap="none" lIns="0" tIns="0" rIns="0" bIns="0">
            <a:spAutoFit/>
          </a:bodyPr>
          <a:lstStyle/>
          <a:p>
            <a:pPr indent="0" latinLnBrk="1">
              <a:buClrTx/>
              <a:buFontTx/>
              <a:defRPr sz="1800"/>
            </a:pPr>
            <a14:m>
              <m:oMathPara>
                <m:oMathParaPr>
                  <m:jc m:val="centerGroup"/>
                </m:oMathParaPr>
                <m:oMath>
                  <m:r>
                    <m:rPr>
                      <m:nor/>
                    </m:rPr>
                    <a:rPr xmlns:a="http://schemas.openxmlformats.org/drawingml/2006/main" sz="2800" i="1">
                      <a:solidFill>
                        <a:srgbClr val="000000"/>
                      </a:solidFill>
                      <a:latin typeface="Cambria Math" panose="02040503050406030204" pitchFamily="18" charset="0"/>
                    </a:rPr>
                    <m:t>mpg</m:t>
                  </m:r>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0</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1</m:t>
                      </m:r>
                    </m:sub>
                  </m:sSub>
                  <m:sSub>
                    <m:e>
                      <m:r>
                        <m:rPr>
                          <m:nor/>
                        </m:rPr>
                        <a:rPr xmlns:a="http://schemas.openxmlformats.org/drawingml/2006/main" sz="2800" i="1">
                          <a:solidFill>
                            <a:srgbClr val="000000"/>
                          </a:solidFill>
                          <a:latin typeface="Cambria Math" panose="02040503050406030204" pitchFamily="18" charset="0"/>
                        </a:rPr>
                        <m:t>hp</m:t>
                      </m:r>
                    </m:e>
                    <m:sub>
                      <m:r>
                        <a:rPr xmlns:a="http://schemas.openxmlformats.org/drawingml/2006/main" sz="2800" i="1">
                          <a:solidFill>
                            <a:srgbClr val="000000"/>
                          </a:solidFill>
                          <a:latin typeface="Cambria Math" panose="02040503050406030204" pitchFamily="18" charset="0"/>
                        </a:rPr>
                        <m:t>100</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2</m:t>
                      </m:r>
                    </m:sub>
                  </m:sSub>
                  <m:r>
                    <m:rPr>
                      <m:nor/>
                    </m:rPr>
                    <a:rPr xmlns:a="http://schemas.openxmlformats.org/drawingml/2006/main" sz="2800" i="1">
                      <a:solidFill>
                        <a:srgbClr val="000000"/>
                      </a:solidFill>
                      <a:latin typeface="Cambria Math" panose="02040503050406030204" pitchFamily="18" charset="0"/>
                    </a:rPr>
                    <m:t>am</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e</m:t>
                  </m:r>
                </m:oMath>
              </m:oMathPara>
            </a14:m>
            <a:endParaRPr sz="2800"/>
          </a:p>
        </p:txBody>
      </p:sp>
      <p:pic>
        <p:nvPicPr>
          <p:cNvPr id="421" name="Bild" descr="Bild"/>
          <p:cNvPicPr>
            <a:picLocks noChangeAspect="1"/>
          </p:cNvPicPr>
          <p:nvPr/>
        </p:nvPicPr>
        <p:blipFill>
          <a:blip r:embed="rId2">
            <a:extLst/>
          </a:blip>
          <a:stretch>
            <a:fillRect/>
          </a:stretch>
        </p:blipFill>
        <p:spPr>
          <a:xfrm>
            <a:off x="6070600" y="4933950"/>
            <a:ext cx="5852920" cy="4055798"/>
          </a:xfrm>
          <a:prstGeom prst="rect">
            <a:avLst/>
          </a:prstGeom>
          <a:ln w="12700">
            <a:miter lim="400000"/>
          </a:ln>
        </p:spPr>
      </p:pic>
      <p:pic>
        <p:nvPicPr>
          <p:cNvPr id="422" name="Bild" descr="Bild"/>
          <p:cNvPicPr>
            <a:picLocks noChangeAspect="1"/>
          </p:cNvPicPr>
          <p:nvPr/>
        </p:nvPicPr>
        <p:blipFill>
          <a:blip r:embed="rId3">
            <a:extLst/>
          </a:blip>
          <a:stretch>
            <a:fillRect/>
          </a:stretch>
        </p:blipFill>
        <p:spPr>
          <a:xfrm>
            <a:off x="6995341" y="1770064"/>
            <a:ext cx="4580851" cy="2471530"/>
          </a:xfrm>
          <a:prstGeom prst="rect">
            <a:avLst/>
          </a:prstGeom>
          <a:ln w="12700">
            <a:miter lim="400000"/>
          </a:ln>
        </p:spPr>
      </p:pic>
      <p:pic>
        <p:nvPicPr>
          <p:cNvPr id="423" name="Bild" descr="Bild"/>
          <p:cNvPicPr>
            <a:picLocks noChangeAspect="1"/>
          </p:cNvPicPr>
          <p:nvPr/>
        </p:nvPicPr>
        <p:blipFill>
          <a:blip r:embed="rId4">
            <a:extLst/>
          </a:blip>
          <a:stretch>
            <a:fillRect/>
          </a:stretch>
        </p:blipFill>
        <p:spPr>
          <a:xfrm>
            <a:off x="1124573" y="3039849"/>
            <a:ext cx="3719268" cy="5578902"/>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5" name="Interaktion"/>
          <p:cNvSpPr txBox="1"/>
          <p:nvPr>
            <p:ph type="title"/>
          </p:nvPr>
        </p:nvSpPr>
        <p:spPr>
          <a:prstGeom prst="rect">
            <a:avLst/>
          </a:prstGeom>
        </p:spPr>
        <p:txBody>
          <a:bodyPr/>
          <a:lstStyle/>
          <a:p>
            <a:pPr/>
            <a:r>
              <a:t>Interaktion</a:t>
            </a:r>
          </a:p>
        </p:txBody>
      </p:sp>
      <p:sp>
        <p:nvSpPr>
          <p:cNvPr id="42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Foliennummer"/>
          <p:cNvSpPr txBox="1"/>
          <p:nvPr>
            <p:ph type="sldNum" sz="quarter" idx="2"/>
          </p:nvPr>
        </p:nvSpPr>
        <p:spPr>
          <a:xfrm>
            <a:off x="12594392" y="9142634"/>
            <a:ext cx="368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0" name="Überblick"/>
          <p:cNvSpPr txBox="1"/>
          <p:nvPr>
            <p:ph type="title"/>
          </p:nvPr>
        </p:nvSpPr>
        <p:spPr>
          <a:prstGeom prst="rect">
            <a:avLst/>
          </a:prstGeom>
        </p:spPr>
        <p:txBody>
          <a:bodyPr/>
          <a:lstStyle/>
          <a:p>
            <a:pPr/>
            <a:r>
              <a:t>Grenzen der linearen Regression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8" name="Interaktion von Mutter-IQ und Schulabschluss"/>
          <p:cNvSpPr txBox="1"/>
          <p:nvPr>
            <p:ph type="body" sz="quarter" idx="1"/>
          </p:nvPr>
        </p:nvSpPr>
        <p:spPr>
          <a:prstGeom prst="rect">
            <a:avLst/>
          </a:prstGeom>
        </p:spPr>
        <p:txBody>
          <a:bodyPr/>
          <a:lstStyle/>
          <a:p>
            <a:pPr/>
            <a:r>
              <a:t>Interaktion von Mutter-IQ und Schulabschluss</a:t>
            </a:r>
          </a:p>
        </p:txBody>
      </p:sp>
      <p:sp>
        <p:nvSpPr>
          <p:cNvPr id="429"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 Modell m3 hatten wir die Regressionsgeraden gezwungen, </a:t>
            </a:r>
            <a:r>
              <a:rPr>
                <a:latin typeface="Roboto Condensed Bold"/>
                <a:ea typeface="Roboto Condensed Bold"/>
                <a:cs typeface="Roboto Condensed Bold"/>
                <a:sym typeface="Roboto Condensed Bold"/>
              </a:rPr>
              <a:t>parallel</a:t>
            </a:r>
            <a:r>
              <a:t> zu sein.</a:t>
            </a:r>
          </a:p>
          <a:p>
            <a:pPr/>
            <a:r>
              <a:t>Betrachtet man dieses Streudiagramm, so sieht man, das </a:t>
            </a:r>
            <a:r>
              <a:rPr i="1"/>
              <a:t>nicht</a:t>
            </a:r>
            <a:r>
              <a:t>-parallele Geraden </a:t>
            </a:r>
            <a:r>
              <a:rPr i="1"/>
              <a:t>besser</a:t>
            </a:r>
            <a:r>
              <a:t> passen.</a:t>
            </a:r>
          </a:p>
          <a:p>
            <a:pPr/>
            <a:r>
              <a:t>In </a:t>
            </a:r>
            <a:r>
              <a:rPr>
                <a:latin typeface="Courier"/>
                <a:ea typeface="Courier"/>
                <a:cs typeface="Courier"/>
                <a:sym typeface="Courier"/>
              </a:rPr>
              <a:t>m4</a:t>
            </a:r>
            <a:r>
              <a:t> erlauben wir den Regressionsgeraden der Gruppen, nicht mehr parallel zu sein, was die Modellgüte erhöht</a:t>
            </a:r>
          </a:p>
          <a:p>
            <a:pPr/>
            <a:r>
              <a:t>Sind die Regressionsgeraden </a:t>
            </a:r>
            <a:r>
              <a:rPr i="1"/>
              <a:t>nicht parallel</a:t>
            </a:r>
            <a:r>
              <a:t>, so spricht man von einer </a:t>
            </a:r>
            <a:r>
              <a:rPr>
                <a:latin typeface="Roboto Condensed Bold"/>
                <a:ea typeface="Roboto Condensed Bold"/>
                <a:cs typeface="Roboto Condensed Bold"/>
                <a:sym typeface="Roboto Condensed Bold"/>
              </a:rPr>
              <a:t>Interaktion</a:t>
            </a:r>
            <a:r>
              <a:t> (synonym: Interaktionseffekt, Moderation).</a:t>
            </a:r>
          </a:p>
          <a:p>
            <a:pPr/>
            <a:r>
              <a:t>Liegt eine Interaktion vor, so </a:t>
            </a:r>
            <a:r>
              <a:rPr i="1"/>
              <a:t>unterscheidet sich also die Steigung in den Gruppen</a:t>
            </a:r>
            <a:r>
              <a:t>.</a:t>
            </a:r>
          </a:p>
        </p:txBody>
      </p:sp>
      <p:sp>
        <p:nvSpPr>
          <p:cNvPr id="43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1" name="m4: kid_score ~ mom_iq + mom_hs + Interaktion + error"/>
          <p:cNvSpPr txBox="1"/>
          <p:nvPr/>
        </p:nvSpPr>
        <p:spPr>
          <a:xfrm>
            <a:off x="436168" y="8860326"/>
            <a:ext cx="8221261"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indent="0" defTabSz="457200">
              <a:spcBef>
                <a:spcPts val="2000"/>
              </a:spcBef>
              <a:buClrTx/>
              <a:buFontTx/>
              <a:defRPr>
                <a:solidFill>
                  <a:srgbClr val="23395B"/>
                </a:solidFill>
                <a:latin typeface="Courier"/>
                <a:ea typeface="Courier"/>
                <a:cs typeface="Courier"/>
                <a:sym typeface="Courier"/>
              </a:defRPr>
            </a:pPr>
            <a:r>
              <a:t>m4: kid_score ~ mom_iq + mom_hs + </a:t>
            </a:r>
            <a:r>
              <a:rPr b="1">
                <a:solidFill>
                  <a:schemeClr val="accent5"/>
                </a:solidFill>
              </a:rPr>
              <a:t>Interaktion</a:t>
            </a:r>
            <a:r>
              <a:t> + error</a:t>
            </a:r>
          </a:p>
        </p:txBody>
      </p:sp>
      <p:pic>
        <p:nvPicPr>
          <p:cNvPr id="432" name="Bild" descr="Bild"/>
          <p:cNvPicPr>
            <a:picLocks noChangeAspect="1"/>
          </p:cNvPicPr>
          <p:nvPr/>
        </p:nvPicPr>
        <p:blipFill>
          <a:blip r:embed="rId2">
            <a:extLst/>
          </a:blip>
          <a:stretch>
            <a:fillRect/>
          </a:stretch>
        </p:blipFill>
        <p:spPr>
          <a:xfrm>
            <a:off x="603250" y="2000250"/>
            <a:ext cx="5118100" cy="6159500"/>
          </a:xfrm>
          <a:prstGeom prst="rect">
            <a:avLst/>
          </a:prstGeom>
          <a:ln w="12700">
            <a:miter lim="400000"/>
          </a:ln>
        </p:spPr>
      </p:pic>
      <p:pic>
        <p:nvPicPr>
          <p:cNvPr id="433" name="Bild" descr="Bild"/>
          <p:cNvPicPr>
            <a:picLocks noChangeAspect="1"/>
          </p:cNvPicPr>
          <p:nvPr/>
        </p:nvPicPr>
        <p:blipFill>
          <a:blip r:embed="rId3">
            <a:extLst/>
          </a:blip>
          <a:srcRect l="0" t="0" r="32580" b="0"/>
          <a:stretch>
            <a:fillRect/>
          </a:stretch>
        </p:blipFill>
        <p:spPr>
          <a:xfrm>
            <a:off x="8426450" y="5969000"/>
            <a:ext cx="3257801" cy="268967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Interpretation einer Interaktion"/>
          <p:cNvSpPr txBox="1"/>
          <p:nvPr>
            <p:ph type="body" sz="quarter" idx="1"/>
          </p:nvPr>
        </p:nvSpPr>
        <p:spPr>
          <a:xfrm>
            <a:off x="-4087" y="-6028"/>
            <a:ext cx="13012975" cy="1413937"/>
          </a:xfrm>
          <a:prstGeom prst="rect">
            <a:avLst/>
          </a:prstGeom>
        </p:spPr>
        <p:txBody>
          <a:bodyPr/>
          <a:lstStyle/>
          <a:p>
            <a:pPr/>
            <a:r>
              <a:t>Interpretation einer Interaktion</a:t>
            </a:r>
          </a:p>
        </p:txBody>
      </p:sp>
      <p:sp>
        <p:nvSpPr>
          <p:cNvPr id="436" name="Textebene 1"/>
          <p:cNvSpPr txBox="1"/>
          <p:nvPr>
            <p:ph type="body" idx="21"/>
          </p:nvPr>
        </p:nvSpPr>
        <p:spPr>
          <a:xfrm>
            <a:off x="282297" y="1905000"/>
            <a:ext cx="12248713" cy="7357405"/>
          </a:xfrm>
          <a:prstGeom prst="rect">
            <a:avLst/>
          </a:prstGeom>
          <a:extLst>
            <a:ext uri="{C572A759-6A51-4108-AA02-DFA0A04FC94B}">
              <ma14:wrappingTextBoxFlag xmlns:ma14="http://schemas.microsoft.com/office/mac/drawingml/2011/main" val="1"/>
            </a:ext>
          </a:extLst>
        </p:spPr>
        <p:txBody>
          <a:bodyPr/>
          <a:lstStyle/>
          <a:p>
            <a:pPr marL="307975" marR="123190" indent="-307975" defTabSz="1261465">
              <a:spcBef>
                <a:spcPts val="900"/>
              </a:spcBef>
              <a:defRPr sz="1940"/>
            </a:pPr>
            <a:r>
              <a:rPr>
                <a:latin typeface="Roboto Condensed Bold"/>
                <a:ea typeface="Roboto Condensed Bold"/>
                <a:cs typeface="Roboto Condensed Bold"/>
                <a:sym typeface="Roboto Condensed Bold"/>
              </a:rPr>
              <a:t>Achsenabschnitt</a:t>
            </a:r>
            <a:r>
              <a:t>: IQ-Schätzwerte für Kinder mit Mütter ohne Abschluss und mit einem IQ von 0. Kaum zu interpretieren.</a:t>
            </a:r>
          </a:p>
          <a:p>
            <a:pPr marL="307975" marR="123190" indent="-307975" defTabSz="1261465">
              <a:spcBef>
                <a:spcPts val="900"/>
              </a:spcBef>
              <a:defRPr sz="1940"/>
            </a:pPr>
            <a:r>
              <a:rPr>
                <a:latin typeface="Roboto Condensed Bold"/>
                <a:ea typeface="Roboto Condensed Bold"/>
                <a:cs typeface="Roboto Condensed Bold"/>
                <a:sym typeface="Roboto Condensed Bold"/>
              </a:rPr>
              <a:t>mom_hs</a:t>
            </a:r>
            <a:r>
              <a:t>: Unterschied der IQ-Schätzwerte zwischen Kindern mit Mutter ohne bzw. mit Schulabschluss und jeweils mit einem IQ von 0. Puh.</a:t>
            </a:r>
          </a:p>
          <a:p>
            <a:pPr marL="307975" marR="123190" indent="-307975" defTabSz="1261465">
              <a:spcBef>
                <a:spcPts val="900"/>
              </a:spcBef>
              <a:defRPr sz="1940"/>
            </a:pPr>
            <a:r>
              <a:rPr>
                <a:latin typeface="Roboto Condensed Bold"/>
                <a:ea typeface="Roboto Condensed Bold"/>
                <a:cs typeface="Roboto Condensed Bold"/>
                <a:sym typeface="Roboto Condensed Bold"/>
              </a:rPr>
              <a:t>mom_iq</a:t>
            </a:r>
            <a:r>
              <a:t>: Unterschied der IQ-Schätzwerte zwischen Kindern mit Müttern, die sich um einen IQ-Punkt unterscheiden aber jeweils ohne Schulabschluss (mom_hs = 0).</a:t>
            </a:r>
          </a:p>
          <a:p>
            <a:pPr marL="307975" marR="123190" indent="-307975" defTabSz="1261465">
              <a:spcBef>
                <a:spcPts val="900"/>
              </a:spcBef>
              <a:defRPr sz="1940"/>
            </a:pPr>
            <a:r>
              <a:rPr>
                <a:latin typeface="Roboto Condensed Bold"/>
                <a:ea typeface="Roboto Condensed Bold"/>
                <a:cs typeface="Roboto Condensed Bold"/>
                <a:sym typeface="Roboto Condensed Bold"/>
              </a:rPr>
              <a:t>Interaktion</a:t>
            </a:r>
            <a:r>
              <a:t>: Der Unterschied in den Steigungen der Regressionsgeraden, also der Unterschied des Koeffizienten für </a:t>
            </a:r>
            <a:r>
              <a:rPr>
                <a:latin typeface="Courier"/>
                <a:ea typeface="Courier"/>
                <a:cs typeface="Courier"/>
                <a:sym typeface="Courier"/>
              </a:rPr>
              <a:t>mom_iq</a:t>
            </a:r>
            <a:r>
              <a:t> zwischen Müttern mit bzw. ohne Schulabschluss. Die Interaktion wird als Produkt beider Prädiktoren dargestellt.</a:t>
            </a:r>
          </a:p>
          <a:p>
            <a:pPr marL="307975" marR="123190" indent="-307975" defTabSz="1261465">
              <a:spcBef>
                <a:spcPts val="900"/>
              </a:spcBef>
              <a:defRPr sz="1940"/>
            </a:pPr>
            <a:r>
              <a:t>Der Wert von </a:t>
            </a:r>
            <a:r>
              <a:rPr>
                <a:latin typeface="Courier"/>
                <a:ea typeface="Courier"/>
                <a:cs typeface="Courier"/>
                <a:sym typeface="Courier"/>
              </a:rPr>
              <a:t>kid_score</a:t>
            </a:r>
            <a:r>
              <a:t> ist die Summe obiger Terme.</a:t>
            </a:r>
          </a:p>
          <a:p>
            <a:pPr marL="0" marR="123190" indent="0" defTabSz="1261465">
              <a:spcBef>
                <a:spcPts val="900"/>
              </a:spcBef>
              <a:buClrTx/>
              <a:buSzTx/>
              <a:buNone/>
              <a:defRPr sz="1940"/>
            </a:pPr>
          </a:p>
          <a:p>
            <a:pPr marL="0" marR="123190" indent="0" defTabSz="1261465">
              <a:spcBef>
                <a:spcPts val="900"/>
              </a:spcBef>
              <a:buClrTx/>
              <a:buSzTx/>
              <a:buNone/>
              <a:defRPr sz="1940">
                <a:latin typeface="Courier"/>
                <a:ea typeface="Courier"/>
                <a:cs typeface="Courier"/>
                <a:sym typeface="Courier"/>
              </a:defRPr>
            </a:pPr>
            <a:r>
              <a:t>mom_hs=0:</a:t>
            </a:r>
          </a:p>
          <a:p>
            <a:pPr marL="0" marR="123190" indent="0" defTabSz="1261465">
              <a:spcBef>
                <a:spcPts val="900"/>
              </a:spcBef>
              <a:buClrTx/>
              <a:buSzTx/>
              <a:buNone/>
              <a:defRPr sz="1940">
                <a:latin typeface="Courier"/>
                <a:ea typeface="Courier"/>
                <a:cs typeface="Courier"/>
                <a:sym typeface="Courier"/>
              </a:defRPr>
            </a:pPr>
            <a:r>
              <a:t>kid_score = -11 + 51*0 + 1.1*mom_iq + 0.5*</a:t>
            </a:r>
            <a:r>
              <a:rPr b="1">
                <a:solidFill>
                  <a:schemeClr val="accent5">
                    <a:lumOff val="-7647"/>
                  </a:schemeClr>
                </a:solidFill>
              </a:rPr>
              <a:t>0</a:t>
            </a:r>
            <a:r>
              <a:t>*mom_iq = -11 + 1.1*mom_iq</a:t>
            </a:r>
          </a:p>
          <a:p>
            <a:pPr marL="0" marR="123190" indent="0" defTabSz="1261465">
              <a:spcBef>
                <a:spcPts val="900"/>
              </a:spcBef>
              <a:buClrTx/>
              <a:buSzTx/>
              <a:buNone/>
              <a:defRPr sz="1940">
                <a:latin typeface="Courier"/>
                <a:ea typeface="Courier"/>
                <a:cs typeface="Courier"/>
                <a:sym typeface="Courier"/>
              </a:defRPr>
            </a:pPr>
          </a:p>
          <a:p>
            <a:pPr marL="0" marR="123190" indent="0" defTabSz="1261465">
              <a:spcBef>
                <a:spcPts val="900"/>
              </a:spcBef>
              <a:buClrTx/>
              <a:buSzTx/>
              <a:buNone/>
              <a:defRPr sz="1940">
                <a:latin typeface="Courier"/>
                <a:ea typeface="Courier"/>
                <a:cs typeface="Courier"/>
                <a:sym typeface="Courier"/>
              </a:defRPr>
            </a:pPr>
            <a:r>
              <a:t>mom_hs=1: </a:t>
            </a:r>
          </a:p>
          <a:p>
            <a:pPr marL="0" marR="123190" indent="0" defTabSz="1261465">
              <a:spcBef>
                <a:spcPts val="900"/>
              </a:spcBef>
              <a:buClrTx/>
              <a:buSzTx/>
              <a:buNone/>
              <a:defRPr sz="1940">
                <a:latin typeface="Courier"/>
                <a:ea typeface="Courier"/>
                <a:cs typeface="Courier"/>
                <a:sym typeface="Courier"/>
              </a:defRPr>
            </a:pPr>
            <a:r>
              <a:t>kid_score = -11 + 51*1 + 1.1*mom_iq + 0.5*</a:t>
            </a:r>
            <a:r>
              <a:rPr b="1">
                <a:solidFill>
                  <a:schemeClr val="accent5">
                    <a:lumOff val="-7647"/>
                  </a:schemeClr>
                </a:solidFill>
              </a:rPr>
              <a:t>1</a:t>
            </a:r>
            <a:r>
              <a:t>*mom_iq = 40 + 0.6*mom_iq</a:t>
            </a:r>
          </a:p>
          <a:p>
            <a:pPr marL="0" marR="123190" indent="0" defTabSz="1261465">
              <a:spcBef>
                <a:spcPts val="900"/>
              </a:spcBef>
              <a:buClrTx/>
              <a:buSzTx/>
              <a:buNone/>
              <a:defRPr sz="1940">
                <a:latin typeface="Courier"/>
                <a:ea typeface="Courier"/>
                <a:cs typeface="Courier"/>
                <a:sym typeface="Courier"/>
              </a:defRPr>
            </a:pPr>
          </a:p>
          <a:p>
            <a:pPr marL="0" marR="123190" indent="0" defTabSz="1261465">
              <a:spcBef>
                <a:spcPts val="900"/>
              </a:spcBef>
              <a:buClrTx/>
              <a:buSzTx/>
              <a:buNone/>
              <a:defRPr sz="1940">
                <a:latin typeface="Courier"/>
                <a:ea typeface="Courier"/>
                <a:cs typeface="Courier"/>
                <a:sym typeface="Courier"/>
              </a:defRPr>
            </a:pPr>
            <a:r>
              <a:t>allgemein:</a:t>
            </a:r>
          </a:p>
          <a:p>
            <a:pPr marL="0" marR="123190" indent="0" defTabSz="1261465">
              <a:spcBef>
                <a:spcPts val="900"/>
              </a:spcBef>
              <a:buClrTx/>
              <a:buSzTx/>
              <a:buNone/>
              <a:defRPr sz="1940">
                <a:latin typeface="Courier"/>
                <a:ea typeface="Courier"/>
                <a:cs typeface="Courier"/>
                <a:sym typeface="Courier"/>
              </a:defRPr>
            </a:pPr>
            <a:r>
              <a:t>kid_score = b0 + b1*hs + b2*mom_iq + </a:t>
            </a:r>
            <a:r>
              <a:rPr b="1">
                <a:solidFill>
                  <a:schemeClr val="accent5">
                    <a:lumOff val="-7647"/>
                  </a:schemeClr>
                </a:solidFill>
              </a:rPr>
              <a:t>b3*mom_hs*mom_iq</a:t>
            </a:r>
          </a:p>
        </p:txBody>
      </p:sp>
      <p:sp>
        <p:nvSpPr>
          <p:cNvPr id="43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Oft ist eine normale Regression schwer zu interpretieren"/>
          <p:cNvSpPr txBox="1"/>
          <p:nvPr>
            <p:ph type="body" sz="quarter" idx="1"/>
          </p:nvPr>
        </p:nvSpPr>
        <p:spPr>
          <a:prstGeom prst="rect">
            <a:avLst/>
          </a:prstGeom>
        </p:spPr>
        <p:txBody>
          <a:bodyPr/>
          <a:lstStyle>
            <a:lvl1pPr marR="118110" indent="236220" defTabSz="1209446">
              <a:defRPr sz="5766"/>
            </a:lvl1pPr>
          </a:lstStyle>
          <a:p>
            <a:pPr/>
            <a:r>
              <a:t>Oft ist eine normale Regression schwer zu interpretieren</a:t>
            </a:r>
          </a:p>
        </p:txBody>
      </p:sp>
      <p:sp>
        <p:nvSpPr>
          <p:cNvPr id="440"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Da Regressionskoeffizienten sich darauf beziehen, dass die übrigen Koeffizienten den Wert Null haben, sind sie oft schwer (kaum) zu interpretieren.</a:t>
            </a:r>
          </a:p>
          <a:p>
            <a:pPr/>
            <a:r>
              <a:t>Daher ist es oft sinnvoll, die Rohvariablen zu </a:t>
            </a:r>
            <a:r>
              <a:rPr>
                <a:latin typeface="Roboto Condensed Bold"/>
                <a:ea typeface="Roboto Condensed Bold"/>
                <a:cs typeface="Roboto Condensed Bold"/>
                <a:sym typeface="Roboto Condensed Bold"/>
              </a:rPr>
              <a:t>zentrieren</a:t>
            </a:r>
            <a:r>
              <a:t>.</a:t>
            </a:r>
          </a:p>
          <a:p>
            <a:pPr/>
            <a:r>
              <a:t>Zentrierte Prädiktoren erlauben oft eine </a:t>
            </a:r>
            <a:r>
              <a:rPr>
                <a:latin typeface="Roboto Condensed Bold"/>
                <a:ea typeface="Roboto Condensed Bold"/>
                <a:cs typeface="Roboto Condensed Bold"/>
                <a:sym typeface="Roboto Condensed Bold"/>
              </a:rPr>
              <a:t>einfachere Interpretation</a:t>
            </a:r>
            <a:r>
              <a:t> der Koeffizienten.</a:t>
            </a:r>
          </a:p>
          <a:p>
            <a:pPr/>
            <a:r>
              <a:t>Unter Zentrieren (to center) versteht man das Bilden der </a:t>
            </a:r>
            <a:r>
              <a:rPr>
                <a:latin typeface="Roboto Condensed Bold"/>
                <a:ea typeface="Roboto Condensed Bold"/>
                <a:cs typeface="Roboto Condensed Bold"/>
                <a:sym typeface="Roboto Condensed Bold"/>
              </a:rPr>
              <a:t>Differenz</a:t>
            </a:r>
            <a:r>
              <a:t> eines </a:t>
            </a:r>
            <a:r>
              <a:rPr>
                <a:latin typeface="Roboto Condensed Bold"/>
                <a:ea typeface="Roboto Condensed Bold"/>
                <a:cs typeface="Roboto Condensed Bold"/>
                <a:sym typeface="Roboto Condensed Bold"/>
              </a:rPr>
              <a:t>Messwerts</a:t>
            </a:r>
            <a:r>
              <a:t> zu seinem </a:t>
            </a:r>
            <a:r>
              <a:rPr>
                <a:latin typeface="Roboto Condensed Bold"/>
                <a:ea typeface="Roboto Condensed Bold"/>
                <a:cs typeface="Roboto Condensed Bold"/>
                <a:sym typeface="Roboto Condensed Bold"/>
              </a:rPr>
              <a:t>Mittelwert</a:t>
            </a:r>
            <a:r>
              <a:t>.</a:t>
            </a:r>
          </a:p>
          <a:p>
            <a:pPr/>
            <a:r>
              <a:t>Zentrierte Werte (</a:t>
            </a:r>
            <a:r>
              <a:rPr i="1"/>
              <a:t>c</a:t>
            </a:r>
            <a:r>
              <a:t> wie centered) geben also an, wie weit ein Messwert vom mittleren (typischen) Messwert entfernt ist.</a:t>
            </a:r>
          </a:p>
        </p:txBody>
      </p:sp>
      <p:sp>
        <p:nvSpPr>
          <p:cNvPr id="44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2" name="Kermit kriegt zu viel"/>
          <p:cNvSpPr txBox="1"/>
          <p:nvPr/>
        </p:nvSpPr>
        <p:spPr>
          <a:xfrm>
            <a:off x="136887" y="9088926"/>
            <a:ext cx="2247176"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u="sng">
                <a:solidFill>
                  <a:srgbClr val="0000FF"/>
                </a:solidFill>
                <a:uFill>
                  <a:solidFill>
                    <a:srgbClr val="0000FF"/>
                  </a:solidFill>
                </a:uFill>
                <a:hlinkClick r:id="rId2" invalidUrl="" action="" tgtFrame="" tooltip="" history="1" highlightClick="0" endSnd="0"/>
              </a:defRPr>
            </a:lvl1pPr>
          </a:lstStyle>
          <a:p>
            <a:pPr>
              <a:defRPr u="none">
                <a:solidFill>
                  <a:srgbClr val="000000"/>
                </a:solidFill>
                <a:uFillTx/>
              </a:defRPr>
            </a:pPr>
            <a:r>
              <a:rPr u="sng">
                <a:solidFill>
                  <a:srgbClr val="0000FF"/>
                </a:solidFill>
                <a:uFill>
                  <a:solidFill>
                    <a:srgbClr val="0000FF"/>
                  </a:solidFill>
                </a:uFill>
                <a:hlinkClick r:id="rId2" invalidUrl="" action="" tgtFrame="" tooltip="" history="1" highlightClick="0" endSnd="0"/>
              </a:rPr>
              <a:t>Kermit kriegt zu viel</a:t>
            </a:r>
          </a:p>
        </p:txBody>
      </p:sp>
      <p:pic>
        <p:nvPicPr>
          <p:cNvPr id="443" name="Bild" descr="Bild"/>
          <p:cNvPicPr>
            <a:picLocks noChangeAspect="1"/>
          </p:cNvPicPr>
          <p:nvPr/>
        </p:nvPicPr>
        <p:blipFill>
          <a:blip r:embed="rId3">
            <a:extLst/>
          </a:blip>
          <a:stretch>
            <a:fillRect/>
          </a:stretch>
        </p:blipFill>
        <p:spPr>
          <a:xfrm>
            <a:off x="1060450" y="2971800"/>
            <a:ext cx="5053990" cy="2801915"/>
          </a:xfrm>
          <a:prstGeom prst="rect">
            <a:avLst/>
          </a:prstGeom>
          <a:ln w="12700">
            <a:miter lim="400000"/>
          </a:ln>
        </p:spPr>
      </p:pic>
      <p:sp>
        <p:nvSpPr>
          <p:cNvPr id="444" name="Quelle"/>
          <p:cNvSpPr txBox="1"/>
          <p:nvPr/>
        </p:nvSpPr>
        <p:spPr>
          <a:xfrm>
            <a:off x="998626" y="6005576"/>
            <a:ext cx="899290"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u="sng">
                <a:solidFill>
                  <a:srgbClr val="0000FF"/>
                </a:solidFill>
                <a:uFill>
                  <a:solidFill>
                    <a:srgbClr val="0000FF"/>
                  </a:solidFill>
                </a:uFill>
                <a:hlinkClick r:id="rId4" invalidUrl="" action="" tgtFrame="" tooltip="" history="1" highlightClick="0" endSnd="0"/>
              </a:defRPr>
            </a:lvl1pPr>
          </a:lstStyle>
          <a:p>
            <a:pPr>
              <a:defRPr u="none">
                <a:solidFill>
                  <a:srgbClr val="000000"/>
                </a:solidFill>
                <a:uFillTx/>
              </a:defRPr>
            </a:pPr>
            <a:r>
              <a:rPr u="sng">
                <a:solidFill>
                  <a:srgbClr val="0000FF"/>
                </a:solidFill>
                <a:uFill>
                  <a:solidFill>
                    <a:srgbClr val="0000FF"/>
                  </a:solidFill>
                </a:uFill>
                <a:hlinkClick r:id="rId4" invalidUrl="" action="" tgtFrame="" tooltip="" history="1" highlightClick="0" endSnd="0"/>
              </a:rPr>
              <a:t>Quelle</a:t>
            </a:r>
          </a:p>
        </p:txBody>
      </p:sp>
      <p:sp>
        <p:nvSpPr>
          <p:cNvPr id="445" name="Gleichung"/>
          <p:cNvSpPr txBox="1"/>
          <p:nvPr/>
        </p:nvSpPr>
        <p:spPr>
          <a:xfrm>
            <a:off x="7656224" y="6499672"/>
            <a:ext cx="3006271" cy="643507"/>
          </a:xfrm>
          <a:prstGeom prst="rect">
            <a:avLst/>
          </a:prstGeom>
          <a:ln w="12700">
            <a:miter lim="400000"/>
          </a:ln>
        </p:spPr>
        <p:txBody>
          <a:bodyPr wrap="none" lIns="0" tIns="0" rIns="0" bIns="0">
            <a:spAutoFit/>
          </a:bodyPr>
          <a:lstStyle/>
          <a:p>
            <a:pPr indent="0" latinLnBrk="1">
              <a:buClrTx/>
              <a:buFontTx/>
              <a:defRPr sz="1800"/>
            </a:pPr>
            <a14:m>
              <m:oMathPara>
                <m:oMathParaPr>
                  <m:jc m:val="centerGroup"/>
                </m:oMathParaPr>
                <m:oMath>
                  <m:sSub>
                    <m:e>
                      <m:r>
                        <a:rPr xmlns:a="http://schemas.openxmlformats.org/drawingml/2006/main" sz="5900" i="1">
                          <a:solidFill>
                            <a:srgbClr val="000000"/>
                          </a:solidFill>
                          <a:latin typeface="Cambria Math" panose="02040503050406030204" pitchFamily="18" charset="0"/>
                        </a:rPr>
                        <m:t>x</m:t>
                      </m:r>
                    </m:e>
                    <m:sub>
                      <m:r>
                        <a:rPr xmlns:a="http://schemas.openxmlformats.org/drawingml/2006/main" sz="5900" i="1">
                          <a:solidFill>
                            <a:srgbClr val="000000"/>
                          </a:solidFill>
                          <a:latin typeface="Cambria Math" panose="02040503050406030204" pitchFamily="18" charset="0"/>
                        </a:rPr>
                        <m:t>c</m:t>
                      </m:r>
                    </m:sub>
                  </m:sSub>
                  <m:r>
                    <a:rPr xmlns:a="http://schemas.openxmlformats.org/drawingml/2006/main" sz="5900" i="1">
                      <a:solidFill>
                        <a:srgbClr val="000000"/>
                      </a:solidFill>
                      <a:latin typeface="Cambria Math" panose="02040503050406030204" pitchFamily="18" charset="0"/>
                    </a:rPr>
                    <m:t>=</m:t>
                  </m:r>
                  <m:r>
                    <a:rPr xmlns:a="http://schemas.openxmlformats.org/drawingml/2006/main" sz="5900" i="1">
                      <a:solidFill>
                        <a:srgbClr val="000000"/>
                      </a:solidFill>
                      <a:latin typeface="Cambria Math" panose="02040503050406030204" pitchFamily="18" charset="0"/>
                    </a:rPr>
                    <m:t>x</m:t>
                  </m:r>
                  <m:r>
                    <a:rPr xmlns:a="http://schemas.openxmlformats.org/drawingml/2006/main" sz="5900" i="1">
                      <a:solidFill>
                        <a:srgbClr val="000000"/>
                      </a:solidFill>
                      <a:latin typeface="Cambria Math" panose="02040503050406030204" pitchFamily="18" charset="0"/>
                    </a:rPr>
                    <m:t>-</m:t>
                  </m:r>
                  <m:bar>
                    <m:barPr>
                      <m:ctrlPr>
                        <a:rPr xmlns:a="http://schemas.openxmlformats.org/drawingml/2006/main" sz="5900" i="1">
                          <a:solidFill>
                            <a:srgbClr val="000000"/>
                          </a:solidFill>
                          <a:latin typeface="Cambria Math" panose="02040503050406030204" pitchFamily="18" charset="0"/>
                        </a:rPr>
                      </m:ctrlPr>
                      <m:pos m:val="top"/>
                    </m:barPr>
                    <m:e>
                      <m:r>
                        <a:rPr xmlns:a="http://schemas.openxmlformats.org/drawingml/2006/main" sz="5900" i="1">
                          <a:solidFill>
                            <a:srgbClr val="000000"/>
                          </a:solidFill>
                          <a:latin typeface="Cambria Math" panose="02040503050406030204" pitchFamily="18" charset="0"/>
                        </a:rPr>
                        <m:t>x</m:t>
                      </m:r>
                    </m:e>
                  </m:bar>
                </m:oMath>
              </m:oMathPara>
            </a14:m>
            <a:endParaRPr sz="5900"/>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7" name="Modell mit zentrierten Prädiktoren interpretieren"/>
          <p:cNvSpPr txBox="1"/>
          <p:nvPr>
            <p:ph type="body" sz="quarter" idx="1"/>
          </p:nvPr>
        </p:nvSpPr>
        <p:spPr>
          <a:prstGeom prst="rect">
            <a:avLst/>
          </a:prstGeom>
        </p:spPr>
        <p:txBody>
          <a:bodyPr/>
          <a:lstStyle/>
          <a:p>
            <a:pPr/>
            <a:r>
              <a:t>Modell mit zentrierten Prädiktoren interpretieren</a:t>
            </a:r>
          </a:p>
        </p:txBody>
      </p:sp>
      <p:sp>
        <p:nvSpPr>
          <p:cNvPr id="448"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Wir gehen im Folgenden von </a:t>
            </a:r>
            <a:r>
              <a:rPr i="1"/>
              <a:t>zentrierten</a:t>
            </a:r>
            <a:r>
              <a:t> Prädiktoren aus:</a:t>
            </a:r>
          </a:p>
          <a:p>
            <a:pPr/>
            <a:r>
              <a:t>Der Achsenabschnitt (</a:t>
            </a:r>
            <a:r>
              <a:rPr>
                <a:latin typeface="Courier"/>
                <a:ea typeface="Courier"/>
                <a:cs typeface="Courier"/>
                <a:sym typeface="Courier"/>
              </a:rPr>
              <a:t>Intercept</a:t>
            </a:r>
            <a:r>
              <a:t>) gibt den geschätzten IQ des Kindes an, wenn man eine Mutter mittlerer Intelligenz und ohne Schulabschluss betrachtet.</a:t>
            </a:r>
          </a:p>
          <a:p>
            <a:pPr/>
            <a:r>
              <a:rPr>
                <a:latin typeface="Courier"/>
                <a:ea typeface="Courier"/>
                <a:cs typeface="Courier"/>
                <a:sym typeface="Courier"/>
              </a:rPr>
              <a:t>mom_hs</a:t>
            </a:r>
            <a:r>
              <a:t> gibt den Unterschied im geschätzten IQ des Kindes an, wenn man Mütter mittlerer Intelligenz mit bzw. ohne Schlusabschluss vergleicht.</a:t>
            </a:r>
          </a:p>
          <a:p>
            <a:pPr/>
            <a:r>
              <a:rPr>
                <a:latin typeface="Courier"/>
                <a:ea typeface="Courier"/>
                <a:cs typeface="Courier"/>
                <a:sym typeface="Courier"/>
              </a:rPr>
              <a:t>mom_iq_c</a:t>
            </a:r>
            <a:r>
              <a:t> gibt den Unterschied im geschätzten IQ des Kindes an, wenn man Mütter </a:t>
            </a:r>
            <a:r>
              <a:rPr i="1"/>
              <a:t>ohne Schlusabschluss</a:t>
            </a:r>
            <a:r>
              <a:t> </a:t>
            </a:r>
            <a:r>
              <a:rPr i="1"/>
              <a:t>aber mit einem IQ-Punkt Unterschied </a:t>
            </a:r>
            <a:r>
              <a:t>vergleicht.</a:t>
            </a:r>
          </a:p>
          <a:p>
            <a:pPr/>
            <a:r>
              <a:rPr>
                <a:latin typeface="Courier"/>
                <a:ea typeface="Courier"/>
                <a:cs typeface="Courier"/>
                <a:sym typeface="Courier"/>
              </a:rPr>
              <a:t>mom_hs:mom_iq_c</a:t>
            </a:r>
            <a:r>
              <a:t> gibt den Unterschied in den Koeffizienten für </a:t>
            </a:r>
            <a:r>
              <a:rPr>
                <a:latin typeface="Courier"/>
                <a:ea typeface="Courier"/>
                <a:cs typeface="Courier"/>
                <a:sym typeface="Courier"/>
              </a:rPr>
              <a:t>mom_iq_c</a:t>
            </a:r>
            <a:r>
              <a:t> an zwischen den beiden Grupen von </a:t>
            </a:r>
            <a:r>
              <a:rPr>
                <a:latin typeface="Courier"/>
                <a:ea typeface="Courier"/>
                <a:cs typeface="Courier"/>
                <a:sym typeface="Courier"/>
              </a:rPr>
              <a:t>mom_hs</a:t>
            </a:r>
            <a:r>
              <a:t>. Der Doppelpunkt wird in R verwendet, um die Interaktion anzuzeigen. Das hat nichts mit Division zu tun, es sieht nur zufällig so aus.</a:t>
            </a:r>
          </a:p>
        </p:txBody>
      </p:sp>
      <p:sp>
        <p:nvSpPr>
          <p:cNvPr id="44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0" name="m5: kid_score ~ mom_iq_c + mom_iq_c + mom_iq_c:mom_hs"/>
          <p:cNvSpPr txBox="1"/>
          <p:nvPr/>
        </p:nvSpPr>
        <p:spPr>
          <a:xfrm>
            <a:off x="263366" y="8532876"/>
            <a:ext cx="8348261"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a:defRPr>
                <a:latin typeface="Courier"/>
                <a:ea typeface="Courier"/>
                <a:cs typeface="Courier"/>
                <a:sym typeface="Courier"/>
              </a:defRPr>
            </a:pPr>
            <a:r>
              <a:t>m5: kid_score ~ mom_iq_c + mom_iq_c + </a:t>
            </a:r>
            <a:r>
              <a:rPr b="1">
                <a:solidFill>
                  <a:schemeClr val="accent5">
                    <a:lumOff val="-7647"/>
                  </a:schemeClr>
                </a:solidFill>
              </a:rPr>
              <a:t>mom_iq_c:mom_hs</a:t>
            </a:r>
          </a:p>
        </p:txBody>
      </p:sp>
      <p:pic>
        <p:nvPicPr>
          <p:cNvPr id="451" name="Bild" descr="Bild"/>
          <p:cNvPicPr>
            <a:picLocks noChangeAspect="1"/>
          </p:cNvPicPr>
          <p:nvPr/>
        </p:nvPicPr>
        <p:blipFill>
          <a:blip r:embed="rId2">
            <a:extLst/>
          </a:blip>
          <a:stretch>
            <a:fillRect/>
          </a:stretch>
        </p:blipFill>
        <p:spPr>
          <a:xfrm>
            <a:off x="323850" y="1797050"/>
            <a:ext cx="5118100" cy="615950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3" name="Zentrieren ändert nichts an den Vorhersagen"/>
          <p:cNvSpPr txBox="1"/>
          <p:nvPr>
            <p:ph type="body" sz="quarter" idx="1"/>
          </p:nvPr>
        </p:nvSpPr>
        <p:spPr>
          <a:prstGeom prst="rect">
            <a:avLst/>
          </a:prstGeom>
        </p:spPr>
        <p:txBody>
          <a:bodyPr/>
          <a:lstStyle/>
          <a:p>
            <a:pPr/>
            <a:r>
              <a:t>Zentrieren ändert nichts an den Vorhersagen</a:t>
            </a:r>
          </a:p>
        </p:txBody>
      </p:sp>
      <p:sp>
        <p:nvSpPr>
          <p:cNvPr id="454"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m4: unzentrierte Prädiktoren</a:t>
            </a:r>
          </a:p>
        </p:txBody>
      </p:sp>
      <p:sp>
        <p:nvSpPr>
          <p:cNvPr id="455" name="Textebene 1…"/>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lvl1pPr marL="0" indent="127000">
              <a:buSzTx/>
              <a:buNone/>
              <a:defRPr sz="2800">
                <a:solidFill>
                  <a:srgbClr val="0066A2"/>
                </a:solidFill>
                <a:latin typeface="Roboto Condensed Bold"/>
                <a:ea typeface="Roboto Condensed Bold"/>
                <a:cs typeface="Roboto Condensed Bold"/>
                <a:sym typeface="Roboto Condensed Bold"/>
              </a:defRPr>
            </a:lvl1pPr>
          </a:lstStyle>
          <a:p>
            <a:pPr/>
            <a:r>
              <a:t>m5: zentrierte Prädiktoren</a:t>
            </a:r>
          </a:p>
        </p:txBody>
      </p:sp>
      <p:sp>
        <p:nvSpPr>
          <p:cNvPr id="45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57" name="Bild" descr="Bild"/>
          <p:cNvPicPr>
            <a:picLocks noChangeAspect="1"/>
          </p:cNvPicPr>
          <p:nvPr/>
        </p:nvPicPr>
        <p:blipFill>
          <a:blip r:embed="rId2">
            <a:extLst/>
          </a:blip>
          <a:stretch>
            <a:fillRect/>
          </a:stretch>
        </p:blipFill>
        <p:spPr>
          <a:xfrm>
            <a:off x="6673850" y="2571750"/>
            <a:ext cx="5118100" cy="6159500"/>
          </a:xfrm>
          <a:prstGeom prst="rect">
            <a:avLst/>
          </a:prstGeom>
          <a:ln w="12700">
            <a:miter lim="400000"/>
          </a:ln>
        </p:spPr>
      </p:pic>
      <p:pic>
        <p:nvPicPr>
          <p:cNvPr id="458" name="Bild" descr="Bild"/>
          <p:cNvPicPr>
            <a:picLocks noChangeAspect="1"/>
          </p:cNvPicPr>
          <p:nvPr/>
        </p:nvPicPr>
        <p:blipFill>
          <a:blip r:embed="rId3">
            <a:extLst/>
          </a:blip>
          <a:stretch>
            <a:fillRect/>
          </a:stretch>
        </p:blipFill>
        <p:spPr>
          <a:xfrm>
            <a:off x="361950" y="2571750"/>
            <a:ext cx="5118100" cy="6159500"/>
          </a:xfrm>
          <a:prstGeom prst="rect">
            <a:avLst/>
          </a:prstGeom>
          <a:ln w="12700">
            <a:miter lim="400000"/>
          </a:ln>
        </p:spPr>
      </p:pic>
      <p:sp>
        <p:nvSpPr>
          <p:cNvPr id="459" name="Nur die Prädiktoren sind zentriert: Ein Wert von Null entspricht dem Mittelwert in den untransformierten Daten."/>
          <p:cNvSpPr txBox="1"/>
          <p:nvPr/>
        </p:nvSpPr>
        <p:spPr>
          <a:xfrm>
            <a:off x="369976" y="8764791"/>
            <a:ext cx="11272487"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a:r>
              <a:t>Nur die Prädiktoren sind zentriert: Ein Wert von Null entspricht dem Mittelwert in den untransformierten Daten.</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Interaktionseffekt bei mtcars"/>
          <p:cNvSpPr txBox="1"/>
          <p:nvPr>
            <p:ph type="body" sz="quarter" idx="1"/>
          </p:nvPr>
        </p:nvSpPr>
        <p:spPr>
          <a:prstGeom prst="rect">
            <a:avLst/>
          </a:prstGeom>
        </p:spPr>
        <p:txBody>
          <a:bodyPr/>
          <a:lstStyle/>
          <a:p>
            <a:pPr/>
            <a:r>
              <a:t>Interaktionseffekt bei mtcars</a:t>
            </a:r>
          </a:p>
        </p:txBody>
      </p:sp>
      <p:sp>
        <p:nvSpPr>
          <p:cNvPr id="462"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4325" marR="125729" indent="-314325" defTabSz="1287475">
              <a:spcBef>
                <a:spcPts val="900"/>
              </a:spcBef>
              <a:defRPr sz="1979"/>
            </a:pPr>
            <a:r>
              <a:t>Wirkt sich vielleicht die PS-Zahl </a:t>
            </a:r>
            <a:r>
              <a:rPr>
                <a:latin typeface="Roboto Condensed Bold"/>
                <a:ea typeface="Roboto Condensed Bold"/>
                <a:cs typeface="Roboto Condensed Bold"/>
                <a:sym typeface="Roboto Condensed Bold"/>
              </a:rPr>
              <a:t>unterschiedlich</a:t>
            </a:r>
            <a:r>
              <a:t> aus (auf den Spritverbrauch, Y) je nach Anzahl der Zylinder des Autos?</a:t>
            </a:r>
          </a:p>
          <a:p>
            <a:pPr marL="314325" marR="125729" indent="-314325" defTabSz="1287475">
              <a:spcBef>
                <a:spcPts val="900"/>
              </a:spcBef>
              <a:defRPr sz="1979"/>
            </a:pPr>
            <a:r>
              <a:t>Wir fragen also noch einer </a:t>
            </a:r>
            <a:r>
              <a:rPr>
                <a:latin typeface="Roboto Condensed Bold"/>
                <a:ea typeface="Roboto Condensed Bold"/>
                <a:cs typeface="Roboto Condensed Bold"/>
                <a:sym typeface="Roboto Condensed Bold"/>
              </a:rPr>
              <a:t>Interaktion</a:t>
            </a:r>
            <a:r>
              <a:t> der beiden Prädiktoren.</a:t>
            </a:r>
          </a:p>
          <a:p>
            <a:pPr marL="314325" marR="125729" indent="-314325" defTabSz="1287475">
              <a:spcBef>
                <a:spcPts val="900"/>
              </a:spcBef>
              <a:defRPr sz="1979"/>
            </a:pPr>
            <a:r>
              <a:t>Hängt die Steigung einer Regressionsgeraden ab von der Ausprägung eines anderen Prädiktors, so liegt ein Interaktionseffekt (synonym: Wechselwirkung, Moderation) vor.</a:t>
            </a:r>
          </a:p>
          <a:p>
            <a:pPr lvl="1" marL="575711" marR="125729" indent="-198521" defTabSz="1287475">
              <a:spcBef>
                <a:spcPts val="900"/>
              </a:spcBef>
              <a:buClr>
                <a:schemeClr val="accent5">
                  <a:lumOff val="-7647"/>
                </a:schemeClr>
              </a:buClr>
              <a:buSzPct val="150000"/>
              <a:buFontTx/>
              <a:buChar char="‣"/>
              <a:defRPr sz="1979"/>
            </a:pPr>
            <a:r>
              <a:t>Mit „abhängen“ ist gemeint, dass die Veränderung in Y nicht gleich ist für alle Werte des Prädiktors X1, sondern sich je nach Wert eines anderen Prädiktors X2 unterscheidet.</a:t>
            </a:r>
          </a:p>
          <a:p>
            <a:pPr marL="314325" marR="125729" indent="-314325" defTabSz="1287475">
              <a:spcBef>
                <a:spcPts val="900"/>
              </a:spcBef>
              <a:defRPr sz="1979"/>
            </a:pPr>
            <a:r>
              <a:t>Im Diagramm erkennt man einen </a:t>
            </a:r>
            <a:r>
              <a:rPr>
                <a:latin typeface="Roboto Condensed Bold"/>
                <a:ea typeface="Roboto Condensed Bold"/>
                <a:cs typeface="Roboto Condensed Bold"/>
                <a:sym typeface="Roboto Condensed Bold"/>
              </a:rPr>
              <a:t>Interaktionseffekt</a:t>
            </a:r>
            <a:r>
              <a:t> daran, dass die Regressionsgeraden </a:t>
            </a:r>
            <a:r>
              <a:rPr>
                <a:latin typeface="Roboto Condensed Bold"/>
                <a:ea typeface="Roboto Condensed Bold"/>
                <a:cs typeface="Roboto Condensed Bold"/>
                <a:sym typeface="Roboto Condensed Bold"/>
              </a:rPr>
              <a:t>nicht parallel </a:t>
            </a:r>
            <a:r>
              <a:t>sind.</a:t>
            </a:r>
          </a:p>
          <a:p>
            <a:pPr marL="314325" marR="125729" indent="-314325" defTabSz="1287475">
              <a:spcBef>
                <a:spcPts val="900"/>
              </a:spcBef>
              <a:defRPr sz="1979"/>
            </a:pPr>
            <a:r>
              <a:t>Der statistische Effekt* eines Prädiktors ist dann abhängig von den Ausprägungen eines anderen Prädiktors.</a:t>
            </a:r>
          </a:p>
          <a:p>
            <a:pPr marL="314325" marR="125729" indent="-314325" defTabSz="1287475">
              <a:spcBef>
                <a:spcPts val="900"/>
              </a:spcBef>
              <a:defRPr sz="1979"/>
            </a:pPr>
            <a:r>
              <a:t>Die Steigung der Regressionsgeraden ist unterschiedlich je nach Gruppe (von cyl).</a:t>
            </a:r>
          </a:p>
        </p:txBody>
      </p:sp>
      <p:sp>
        <p:nvSpPr>
          <p:cNvPr id="46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64" name="Bild" descr="Bild"/>
          <p:cNvPicPr>
            <a:picLocks noChangeAspect="1"/>
          </p:cNvPicPr>
          <p:nvPr/>
        </p:nvPicPr>
        <p:blipFill>
          <a:blip r:embed="rId2">
            <a:extLst/>
          </a:blip>
          <a:stretch>
            <a:fillRect/>
          </a:stretch>
        </p:blipFill>
        <p:spPr>
          <a:xfrm>
            <a:off x="431800" y="2000250"/>
            <a:ext cx="5080000" cy="6159500"/>
          </a:xfrm>
          <a:prstGeom prst="rect">
            <a:avLst/>
          </a:prstGeom>
          <a:ln w="12700">
            <a:miter lim="400000"/>
          </a:ln>
        </p:spPr>
      </p:pic>
      <p:sp>
        <p:nvSpPr>
          <p:cNvPr id="465" name="* Wir machen hier keine Kausalaussagen, sondern nur Vorhersagen, die nur auf statistischen Abhängigkeiten (Korrelationen) aufbauen."/>
          <p:cNvSpPr txBox="1"/>
          <p:nvPr/>
        </p:nvSpPr>
        <p:spPr>
          <a:xfrm>
            <a:off x="424075" y="8568226"/>
            <a:ext cx="12182050" cy="7396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a:r>
              <a:t>* Wir machen hier keine Kausalaussagen, sondern nur Vorhersagen, die nur auf statistischen Abhängigkeiten (Korrelationen) aufbauen.</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7" name="Koeffizienten bei Interaktionsmodell für mtcars"/>
          <p:cNvSpPr txBox="1"/>
          <p:nvPr>
            <p:ph type="body" sz="quarter" idx="1"/>
          </p:nvPr>
        </p:nvSpPr>
        <p:spPr>
          <a:prstGeom prst="rect">
            <a:avLst/>
          </a:prstGeom>
        </p:spPr>
        <p:txBody>
          <a:bodyPr/>
          <a:lstStyle/>
          <a:p>
            <a:pPr/>
            <a:r>
              <a:t>Koeffizienten bei Interaktionsmodell für mtcars</a:t>
            </a:r>
          </a:p>
        </p:txBody>
      </p:sp>
      <p:sp>
        <p:nvSpPr>
          <p:cNvPr id="468" name="Textebene 1"/>
          <p:cNvSpPr txBox="1"/>
          <p:nvPr>
            <p:ph type="body" idx="21"/>
          </p:nvPr>
        </p:nvSpPr>
        <p:spPr>
          <a:xfrm>
            <a:off x="6238180" y="1905000"/>
            <a:ext cx="6760469" cy="7246716"/>
          </a:xfrm>
          <a:prstGeom prst="rect">
            <a:avLst/>
          </a:prstGeom>
          <a:extLst>
            <a:ext uri="{C572A759-6A51-4108-AA02-DFA0A04FC94B}">
              <ma14:wrappingTextBoxFlag xmlns:ma14="http://schemas.microsoft.com/office/mac/drawingml/2011/main" val="1"/>
            </a:ext>
          </a:extLst>
        </p:spPr>
        <p:txBody>
          <a:bodyPr/>
          <a:lstStyle/>
          <a:p>
            <a:pPr marL="311150" marR="124460" indent="-311150" defTabSz="1274470">
              <a:spcBef>
                <a:spcPts val="900"/>
              </a:spcBef>
              <a:defRPr sz="1960"/>
            </a:pPr>
            <a:r>
              <a:t>Der Parameter </a:t>
            </a:r>
            <a:r>
              <a:rPr>
                <a:latin typeface="Roboto Condensed Bold"/>
                <a:ea typeface="Roboto Condensed Bold"/>
                <a:cs typeface="Roboto Condensed Bold"/>
                <a:sym typeface="Roboto Condensed Bold"/>
              </a:rPr>
              <a:t>hp100</a:t>
            </a:r>
          </a:p>
          <a:p>
            <a:pPr lvl="1" marL="569895" marR="124460" indent="-196515" defTabSz="1274470">
              <a:spcBef>
                <a:spcPts val="900"/>
              </a:spcBef>
              <a:buClr>
                <a:schemeClr val="accent5">
                  <a:lumOff val="-7647"/>
                </a:schemeClr>
              </a:buClr>
              <a:buSzPct val="150000"/>
              <a:buFontTx/>
              <a:buChar char="‣"/>
              <a:defRPr sz="1960"/>
            </a:pPr>
            <a:r>
              <a:t>gibt den Unterschied (im Verbrauch, Y) zweier Autos an, die sich um 100 PS (eine Einheit von hp100) unterscheiden</a:t>
            </a:r>
          </a:p>
          <a:p>
            <a:pPr lvl="1" marL="569895" marR="124460" indent="-196515" defTabSz="1274470">
              <a:spcBef>
                <a:spcPts val="900"/>
              </a:spcBef>
              <a:buClr>
                <a:schemeClr val="accent5">
                  <a:lumOff val="-7647"/>
                </a:schemeClr>
              </a:buClr>
              <a:buSzPct val="150000"/>
              <a:buFontTx/>
              <a:buChar char="‣"/>
              <a:defRPr sz="1960"/>
            </a:pPr>
            <a:r>
              <a:t>unter der Annahme, dass die übrigen Prädiktoren gleich Null sind.</a:t>
            </a:r>
          </a:p>
          <a:p>
            <a:pPr lvl="1" marL="569895" marR="124460" indent="-196515" defTabSz="1274470">
              <a:spcBef>
                <a:spcPts val="900"/>
              </a:spcBef>
              <a:buClr>
                <a:schemeClr val="accent5">
                  <a:lumOff val="-7647"/>
                </a:schemeClr>
              </a:buClr>
              <a:buSzPct val="150000"/>
              <a:buFontTx/>
              <a:buChar char="‣"/>
              <a:defRPr sz="1960"/>
            </a:pPr>
            <a:r>
              <a:t>entspricht der Steigung der Regressionsgeraden.</a:t>
            </a:r>
          </a:p>
          <a:p>
            <a:pPr marL="311150" marR="124460" indent="-311150" defTabSz="1274470">
              <a:spcBef>
                <a:spcPts val="900"/>
              </a:spcBef>
              <a:defRPr sz="1960"/>
            </a:pPr>
            <a:r>
              <a:t>Der Parameter </a:t>
            </a:r>
            <a:r>
              <a:rPr>
                <a:latin typeface="Roboto Condensed Bold"/>
                <a:ea typeface="Roboto Condensed Bold"/>
                <a:cs typeface="Roboto Condensed Bold"/>
                <a:sym typeface="Roboto Condensed Bold"/>
              </a:rPr>
              <a:t>cyl</a:t>
            </a:r>
            <a:r>
              <a:t> </a:t>
            </a:r>
          </a:p>
          <a:p>
            <a:pPr lvl="1" marL="569895" marR="124460" indent="-196515" defTabSz="1274470">
              <a:spcBef>
                <a:spcPts val="900"/>
              </a:spcBef>
              <a:buClr>
                <a:schemeClr val="accent5">
                  <a:lumOff val="-7647"/>
                </a:schemeClr>
              </a:buClr>
              <a:buSzPct val="150000"/>
              <a:buFontTx/>
              <a:buChar char="‣"/>
              <a:defRPr sz="1960"/>
            </a:pPr>
            <a:r>
              <a:t>gibt den Unterschied im Verbrauch (Y) zweiter Autos an, die sich um einen Zylinder unterscheiden</a:t>
            </a:r>
          </a:p>
          <a:p>
            <a:pPr lvl="1" marL="569895" marR="124460" indent="-196515" defTabSz="1274470">
              <a:spcBef>
                <a:spcPts val="900"/>
              </a:spcBef>
              <a:buClr>
                <a:schemeClr val="accent5">
                  <a:lumOff val="-7647"/>
                </a:schemeClr>
              </a:buClr>
              <a:buSzPct val="150000"/>
              <a:buFontTx/>
              <a:buChar char="‣"/>
              <a:defRPr sz="1960"/>
            </a:pPr>
            <a:r>
              <a:t>unter der Annahme, dass die übrigen Prädiktoren gleich Null sind</a:t>
            </a:r>
          </a:p>
          <a:p>
            <a:pPr marL="311150" marR="124460" indent="-311150" defTabSz="1274470">
              <a:spcBef>
                <a:spcPts val="900"/>
              </a:spcBef>
              <a:defRPr sz="1960"/>
            </a:pPr>
            <a:r>
              <a:t>Der Parameter </a:t>
            </a:r>
            <a:r>
              <a:rPr>
                <a:latin typeface="Roboto Condensed Bold"/>
                <a:ea typeface="Roboto Condensed Bold"/>
                <a:cs typeface="Roboto Condensed Bold"/>
                <a:sym typeface="Roboto Condensed Bold"/>
              </a:rPr>
              <a:t>hp100:cyl</a:t>
            </a:r>
            <a:endParaRPr>
              <a:latin typeface="Roboto Condensed Bold"/>
              <a:ea typeface="Roboto Condensed Bold"/>
              <a:cs typeface="Roboto Condensed Bold"/>
              <a:sym typeface="Roboto Condensed Bold"/>
            </a:endParaRPr>
          </a:p>
          <a:p>
            <a:pPr lvl="1" marL="569895" marR="124460" indent="-196515" defTabSz="1274470">
              <a:spcBef>
                <a:spcPts val="900"/>
              </a:spcBef>
              <a:buClr>
                <a:schemeClr val="accent5">
                  <a:lumOff val="-7647"/>
                </a:schemeClr>
              </a:buClr>
              <a:buSzPct val="150000"/>
              <a:buFontTx/>
              <a:buChar char="‣"/>
              <a:defRPr sz="1960"/>
            </a:pPr>
            <a:r>
              <a:t>gibt den zusätzlichen Unterschied im Parameter hp100 an, wenn man Autos vergleicht, die sich in einem Zylinder unterscheiden.</a:t>
            </a:r>
          </a:p>
          <a:p>
            <a:pPr marL="311150" marR="124460" indent="-311150" defTabSz="1274470">
              <a:spcBef>
                <a:spcPts val="900"/>
              </a:spcBef>
              <a:defRPr sz="1960"/>
            </a:pPr>
            <a:r>
              <a:t>Der </a:t>
            </a:r>
            <a:r>
              <a:rPr>
                <a:latin typeface="Roboto Condensed Bold"/>
                <a:ea typeface="Roboto Condensed Bold"/>
                <a:cs typeface="Roboto Condensed Bold"/>
                <a:sym typeface="Roboto Condensed Bold"/>
              </a:rPr>
              <a:t>Achsenabschnitt</a:t>
            </a:r>
          </a:p>
          <a:p>
            <a:pPr lvl="1" marL="569895" marR="124460" indent="-196515" defTabSz="1274470">
              <a:spcBef>
                <a:spcPts val="900"/>
              </a:spcBef>
              <a:buClr>
                <a:schemeClr val="accent5">
                  <a:lumOff val="-7647"/>
                </a:schemeClr>
              </a:buClr>
              <a:buSzPct val="150000"/>
              <a:buFontTx/>
              <a:buChar char="‣"/>
              <a:defRPr sz="1960"/>
            </a:pPr>
            <a:r>
              <a:t>gibt den mpg-Wert an für Autos mit 0 PS und 0 Zylindern.</a:t>
            </a:r>
          </a:p>
          <a:p>
            <a:pPr marL="311150" marR="124460" indent="-311150" defTabSz="1274470">
              <a:spcBef>
                <a:spcPts val="900"/>
              </a:spcBef>
              <a:defRPr sz="1960"/>
            </a:pPr>
            <a:r>
              <a:t>Der </a:t>
            </a:r>
            <a:r>
              <a:rPr>
                <a:latin typeface="Roboto Condensed Bold"/>
                <a:ea typeface="Roboto Condensed Bold"/>
                <a:cs typeface="Roboto Condensed Bold"/>
                <a:sym typeface="Roboto Condensed Bold"/>
              </a:rPr>
              <a:t>Gesamtwert</a:t>
            </a:r>
            <a:r>
              <a:t> (der Vorhersage) von mpg ist die </a:t>
            </a:r>
            <a:r>
              <a:rPr>
                <a:latin typeface="Roboto Condensed Bold"/>
                <a:ea typeface="Roboto Condensed Bold"/>
                <a:cs typeface="Roboto Condensed Bold"/>
                <a:sym typeface="Roboto Condensed Bold"/>
              </a:rPr>
              <a:t>Summe</a:t>
            </a:r>
            <a:r>
              <a:t> der obigen Terme. </a:t>
            </a:r>
          </a:p>
        </p:txBody>
      </p:sp>
      <p:sp>
        <p:nvSpPr>
          <p:cNvPr id="46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70" name="Bild" descr="Bild"/>
          <p:cNvPicPr>
            <a:picLocks noChangeAspect="1"/>
          </p:cNvPicPr>
          <p:nvPr/>
        </p:nvPicPr>
        <p:blipFill>
          <a:blip r:embed="rId2">
            <a:extLst/>
          </a:blip>
          <a:stretch>
            <a:fillRect/>
          </a:stretch>
        </p:blipFill>
        <p:spPr>
          <a:xfrm>
            <a:off x="592197" y="1967402"/>
            <a:ext cx="3598803" cy="4363548"/>
          </a:xfrm>
          <a:prstGeom prst="rect">
            <a:avLst/>
          </a:prstGeom>
          <a:ln w="12700">
            <a:miter lim="400000"/>
          </a:ln>
        </p:spPr>
      </p:pic>
      <p:pic>
        <p:nvPicPr>
          <p:cNvPr id="471" name="Bild" descr="Bild"/>
          <p:cNvPicPr>
            <a:picLocks noChangeAspect="1"/>
          </p:cNvPicPr>
          <p:nvPr/>
        </p:nvPicPr>
        <p:blipFill>
          <a:blip r:embed="rId3">
            <a:extLst/>
          </a:blip>
          <a:stretch>
            <a:fillRect/>
          </a:stretch>
        </p:blipFill>
        <p:spPr>
          <a:xfrm>
            <a:off x="609600" y="6527800"/>
            <a:ext cx="4522179" cy="2862664"/>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3" name="mtcars-Interaktionsmodell vereinfacht"/>
          <p:cNvSpPr txBox="1"/>
          <p:nvPr>
            <p:ph type="body" sz="quarter" idx="1"/>
          </p:nvPr>
        </p:nvSpPr>
        <p:spPr>
          <a:prstGeom prst="rect">
            <a:avLst/>
          </a:prstGeom>
        </p:spPr>
        <p:txBody>
          <a:bodyPr/>
          <a:lstStyle/>
          <a:p>
            <a:pPr/>
            <a:r>
              <a:t>mtcars-Interaktionsmodell vereinfacht</a:t>
            </a:r>
          </a:p>
        </p:txBody>
      </p:sp>
      <p:sp>
        <p:nvSpPr>
          <p:cNvPr id="474"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Der Einfachheit halber betrachten wir hier nur Autos mit 4 oder mit 8 Zylindern (also nur 2 Gruppen, nicht 3).</a:t>
            </a:r>
          </a:p>
          <a:p>
            <a:pPr/>
            <a:r>
              <a:rPr>
                <a:latin typeface="Roboto Condensed Bold"/>
                <a:ea typeface="Roboto Condensed Bold"/>
                <a:cs typeface="Roboto Condensed Bold"/>
                <a:sym typeface="Roboto Condensed Bold"/>
              </a:rPr>
              <a:t>Intercept</a:t>
            </a:r>
            <a:r>
              <a:t>: Autos mit mittlerer PS-Zahl und mit 4 Zylindern kommen mit einer Gallone Sprit im Schnitt ca. 19 Meilen weit</a:t>
            </a:r>
          </a:p>
          <a:p>
            <a:pPr/>
            <a:r>
              <a:rPr>
                <a:latin typeface="Roboto Condensed Bold"/>
                <a:ea typeface="Roboto Condensed Bold"/>
                <a:cs typeface="Roboto Condensed Bold"/>
                <a:sym typeface="Roboto Condensed Bold"/>
              </a:rPr>
              <a:t>hp100_c</a:t>
            </a:r>
            <a:r>
              <a:t>: Für je 100 PS mehr sinkt die Reichweite um im Schnitt ca. 11 Meilen, wenn das Auto 4 Zylinder hat</a:t>
            </a:r>
          </a:p>
          <a:p>
            <a:pPr/>
            <a:r>
              <a:rPr>
                <a:latin typeface="Roboto Condensed Bold"/>
                <a:ea typeface="Roboto Condensed Bold"/>
                <a:cs typeface="Roboto Condensed Bold"/>
                <a:sym typeface="Roboto Condensed Bold"/>
              </a:rPr>
              <a:t>hp100_c</a:t>
            </a:r>
            <a:r>
              <a:t>:</a:t>
            </a:r>
            <a:r>
              <a:rPr>
                <a:latin typeface="Roboto Condensed Bold"/>
                <a:ea typeface="Roboto Condensed Bold"/>
                <a:cs typeface="Roboto Condensed Bold"/>
                <a:sym typeface="Roboto Condensed Bold"/>
              </a:rPr>
              <a:t>cyl8</a:t>
            </a:r>
            <a:r>
              <a:t>: Verfügt es über 8 Zylinder, dann verringert sich die Reichweite im Schnitt hingegen nur um ca. 1 Meile (für je 100 PS mehr), da -11+10=-1</a:t>
            </a:r>
          </a:p>
          <a:p>
            <a:pPr/>
            <a:r>
              <a:rPr>
                <a:latin typeface="Roboto Condensed Bold"/>
                <a:ea typeface="Roboto Condensed Bold"/>
                <a:cs typeface="Roboto Condensed Bold"/>
                <a:sym typeface="Roboto Condensed Bold"/>
              </a:rPr>
              <a:t>cyl8</a:t>
            </a:r>
            <a:r>
              <a:t>: Autos mit mittlerer PS-Zahl und 8 Zylindern haben im Schnitt eine um ca. 4 Meilen (3.45) geringere Reichweite (als Autos mit 4 Zylindern und mittlerer PS-Zahl).</a:t>
            </a:r>
          </a:p>
        </p:txBody>
      </p:sp>
      <p:sp>
        <p:nvSpPr>
          <p:cNvPr id="47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76" name="Bild" descr="Bild"/>
          <p:cNvPicPr>
            <a:picLocks noChangeAspect="1"/>
          </p:cNvPicPr>
          <p:nvPr/>
        </p:nvPicPr>
        <p:blipFill>
          <a:blip r:embed="rId2">
            <a:extLst/>
          </a:blip>
          <a:stretch>
            <a:fillRect/>
          </a:stretch>
        </p:blipFill>
        <p:spPr>
          <a:xfrm>
            <a:off x="349250" y="1797050"/>
            <a:ext cx="5118100" cy="6159500"/>
          </a:xfrm>
          <a:prstGeom prst="rect">
            <a:avLst/>
          </a:prstGeom>
          <a:ln w="12700">
            <a:miter lim="400000"/>
          </a:ln>
        </p:spPr>
      </p:pic>
      <p:pic>
        <p:nvPicPr>
          <p:cNvPr id="477" name="Bild" descr="Bild"/>
          <p:cNvPicPr>
            <a:picLocks noChangeAspect="1"/>
          </p:cNvPicPr>
          <p:nvPr/>
        </p:nvPicPr>
        <p:blipFill>
          <a:blip r:embed="rId3">
            <a:extLst/>
          </a:blip>
          <a:stretch>
            <a:fillRect/>
          </a:stretch>
        </p:blipFill>
        <p:spPr>
          <a:xfrm>
            <a:off x="6216650" y="6838950"/>
            <a:ext cx="2633411" cy="2311644"/>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9" name="Prädiktorenrelevanz"/>
          <p:cNvSpPr txBox="1"/>
          <p:nvPr>
            <p:ph type="title"/>
          </p:nvPr>
        </p:nvSpPr>
        <p:spPr>
          <a:prstGeom prst="rect">
            <a:avLst/>
          </a:prstGeom>
        </p:spPr>
        <p:txBody>
          <a:bodyPr/>
          <a:lstStyle/>
          <a:p>
            <a:pPr/>
            <a:r>
              <a:t>Prädiktorenrelevanz</a:t>
            </a:r>
          </a:p>
        </p:txBody>
      </p:sp>
      <p:sp>
        <p:nvSpPr>
          <p:cNvPr id="48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2" name="Woher weiß man, welcher Prädiktor am wichtigsten ist?"/>
          <p:cNvSpPr txBox="1"/>
          <p:nvPr>
            <p:ph type="body" sz="quarter" idx="1"/>
          </p:nvPr>
        </p:nvSpPr>
        <p:spPr>
          <a:prstGeom prst="rect">
            <a:avLst/>
          </a:prstGeom>
        </p:spPr>
        <p:txBody>
          <a:bodyPr/>
          <a:lstStyle>
            <a:lvl1pPr marR="116839" indent="116839" defTabSz="1196441">
              <a:defRPr sz="5888"/>
            </a:lvl1pPr>
          </a:lstStyle>
          <a:p>
            <a:pPr/>
            <a:r>
              <a:t>Woher weiß man, welcher Prädiktor am wichtigsten ist?</a:t>
            </a:r>
          </a:p>
        </p:txBody>
      </p:sp>
      <p:sp>
        <p:nvSpPr>
          <p:cNvPr id="483" name="Textebene 1"/>
          <p:cNvSpPr txBox="1"/>
          <p:nvPr>
            <p:ph type="body" idx="21"/>
          </p:nvPr>
        </p:nvSpPr>
        <p:spPr>
          <a:xfrm>
            <a:off x="790297" y="1930400"/>
            <a:ext cx="12248713" cy="6350000"/>
          </a:xfrm>
          <a:prstGeom prst="rect">
            <a:avLst/>
          </a:prstGeom>
          <a:extLst>
            <a:ext uri="{C572A759-6A51-4108-AA02-DFA0A04FC94B}">
              <ma14:wrappingTextBoxFlag xmlns:ma14="http://schemas.microsoft.com/office/mac/drawingml/2011/main" val="1"/>
            </a:ext>
          </a:extLst>
        </p:spPr>
        <p:txBody>
          <a:bodyPr/>
          <a:lstStyle/>
          <a:p>
            <a:pPr/>
            <a:r>
              <a:t>Welcher Prädiktor ist nun "wichtiger" oder "stärker" in Bezug auf den Zusammenhang mit der AV, </a:t>
            </a:r>
            <a:r>
              <a:rPr>
                <a:latin typeface="Courier"/>
                <a:ea typeface="Courier"/>
                <a:cs typeface="Courier"/>
                <a:sym typeface="Courier"/>
              </a:rPr>
              <a:t>mom_iq</a:t>
            </a:r>
            <a:r>
              <a:t> oder </a:t>
            </a:r>
            <a:r>
              <a:rPr>
                <a:latin typeface="Courier"/>
                <a:ea typeface="Courier"/>
                <a:cs typeface="Courier"/>
                <a:sym typeface="Courier"/>
              </a:rPr>
              <a:t>mom_age</a:t>
            </a:r>
            <a:r>
              <a:t>?</a:t>
            </a:r>
          </a:p>
          <a:p>
            <a:pPr lvl="1" marL="581526" indent="-200526">
              <a:buClr>
                <a:schemeClr val="accent5">
                  <a:lumOff val="-7647"/>
                </a:schemeClr>
              </a:buClr>
              <a:buSzPct val="150000"/>
              <a:buFontTx/>
              <a:buChar char="‣"/>
            </a:pPr>
            <a:r>
              <a:rPr>
                <a:latin typeface="Courier"/>
                <a:ea typeface="Courier"/>
                <a:cs typeface="Courier"/>
                <a:sym typeface="Courier"/>
              </a:rPr>
              <a:t>mom_iq</a:t>
            </a:r>
            <a:r>
              <a:t> hat den größeren Koeffizienten.</a:t>
            </a:r>
          </a:p>
          <a:p>
            <a:pPr lvl="1" marL="581526" indent="-200526">
              <a:buClr>
                <a:schemeClr val="accent5">
                  <a:lumOff val="-7647"/>
                </a:schemeClr>
              </a:buClr>
              <a:buSzPct val="150000"/>
              <a:buFontTx/>
              <a:buChar char="‣"/>
            </a:pPr>
            <a:r>
              <a:rPr>
                <a:latin typeface="Courier"/>
                <a:ea typeface="Courier"/>
                <a:cs typeface="Courier"/>
                <a:sym typeface="Courier"/>
              </a:rPr>
              <a:t>mom_age</a:t>
            </a:r>
            <a:r>
              <a:t> hat weniger Streuung.</a:t>
            </a:r>
          </a:p>
          <a:p>
            <a:pPr/>
            <a:r>
              <a:t>Um die Relevanz der Prädiktoren vergleichen zu können, müsste man vielleicht die Veränderung von </a:t>
            </a:r>
            <a:r>
              <a:rPr>
                <a:latin typeface="Courier"/>
                <a:ea typeface="Courier"/>
                <a:cs typeface="Courier"/>
                <a:sym typeface="Courier"/>
              </a:rPr>
              <a:t>kid_score</a:t>
            </a:r>
            <a:r>
              <a:t> betrachten, wenn man von kleinsten zum größten Prädiktorwert geht.</a:t>
            </a:r>
          </a:p>
          <a:p>
            <a:pPr/>
            <a:r>
              <a:t>Allerdings sind Extremwerte meist instabil (da sie von einer einzigen Beobachtung bestimmt werden).</a:t>
            </a:r>
          </a:p>
          <a:p>
            <a:pPr/>
            <a:r>
              <a:t>Sinnvoller ist es daher, die Veränderung in der AV zu betrachten, wenn man den Prädiktor von "unterdurchschittlich" auf "überdurchschnittlich" ändert.</a:t>
            </a:r>
          </a:p>
          <a:p>
            <a:pPr/>
            <a:r>
              <a:t>Das kann man mit z-Standardisierung erreichen.</a:t>
            </a:r>
          </a:p>
          <a:p>
            <a:pPr/>
            <a:r>
              <a:t>z-Standardisierung bedeutet, eine Variable so zu transformieren, dass sie über einen Mittelwert von 0 und eine SD von 1 verfügt.</a:t>
            </a:r>
          </a:p>
        </p:txBody>
      </p:sp>
      <p:sp>
        <p:nvSpPr>
          <p:cNvPr id="48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5" name="Gleichung"/>
          <p:cNvSpPr txBox="1"/>
          <p:nvPr/>
        </p:nvSpPr>
        <p:spPr>
          <a:xfrm>
            <a:off x="5388260" y="6758223"/>
            <a:ext cx="2228280" cy="1276160"/>
          </a:xfrm>
          <a:prstGeom prst="rect">
            <a:avLst/>
          </a:prstGeom>
          <a:ln w="12700">
            <a:miter lim="400000"/>
          </a:ln>
        </p:spPr>
        <p:txBody>
          <a:bodyPr wrap="none" lIns="0" tIns="0" rIns="0" bIns="0">
            <a:spAutoFit/>
          </a:bodyPr>
          <a:lstStyle/>
          <a:p>
            <a:pPr indent="0" latinLnBrk="1">
              <a:buClrTx/>
              <a:buFontTx/>
              <a:defRPr sz="1800"/>
            </a:pPr>
            <a14:m>
              <m:oMathPara>
                <m:oMathParaPr>
                  <m:jc m:val="centerGroup"/>
                </m:oMathParaPr>
                <m:oMath>
                  <m:r>
                    <a:rPr xmlns:a="http://schemas.openxmlformats.org/drawingml/2006/main" sz="4500" i="1">
                      <a:solidFill>
                        <a:srgbClr val="000000"/>
                      </a:solidFill>
                      <a:latin typeface="Cambria Math" panose="02040503050406030204" pitchFamily="18" charset="0"/>
                    </a:rPr>
                    <m:t>z</m:t>
                  </m:r>
                  <m:r>
                    <a:rPr xmlns:a="http://schemas.openxmlformats.org/drawingml/2006/main" sz="4500" i="1">
                      <a:solidFill>
                        <a:srgbClr val="000000"/>
                      </a:solidFill>
                      <a:latin typeface="Cambria Math" panose="02040503050406030204" pitchFamily="18" charset="0"/>
                    </a:rPr>
                    <m:t>=</m:t>
                  </m:r>
                  <m:f>
                    <m:fPr>
                      <m:ctrlPr>
                        <a:rPr xmlns:a="http://schemas.openxmlformats.org/drawingml/2006/main" sz="4500" i="1">
                          <a:solidFill>
                            <a:srgbClr val="000000"/>
                          </a:solidFill>
                          <a:latin typeface="Cambria Math" panose="02040503050406030204" pitchFamily="18" charset="0"/>
                        </a:rPr>
                      </m:ctrlPr>
                      <m:type m:val="bar"/>
                    </m:fPr>
                    <m:num>
                      <m:r>
                        <a:rPr xmlns:a="http://schemas.openxmlformats.org/drawingml/2006/main" sz="4500" i="1">
                          <a:solidFill>
                            <a:srgbClr val="000000"/>
                          </a:solidFill>
                          <a:latin typeface="Cambria Math" panose="02040503050406030204" pitchFamily="18" charset="0"/>
                        </a:rPr>
                        <m:t>x</m:t>
                      </m:r>
                      <m:r>
                        <a:rPr xmlns:a="http://schemas.openxmlformats.org/drawingml/2006/main" sz="4500" i="1">
                          <a:solidFill>
                            <a:srgbClr val="000000"/>
                          </a:solidFill>
                          <a:latin typeface="Cambria Math" panose="02040503050406030204" pitchFamily="18" charset="0"/>
                        </a:rPr>
                        <m:t>-</m:t>
                      </m:r>
                      <m:bar>
                        <m:barPr>
                          <m:ctrlPr>
                            <a:rPr xmlns:a="http://schemas.openxmlformats.org/drawingml/2006/main" sz="4500" i="1">
                              <a:solidFill>
                                <a:srgbClr val="000000"/>
                              </a:solidFill>
                              <a:latin typeface="Cambria Math" panose="02040503050406030204" pitchFamily="18" charset="0"/>
                            </a:rPr>
                          </m:ctrlPr>
                          <m:pos m:val="top"/>
                        </m:barPr>
                        <m:e>
                          <m:r>
                            <a:rPr xmlns:a="http://schemas.openxmlformats.org/drawingml/2006/main" sz="4500" i="1">
                              <a:solidFill>
                                <a:srgbClr val="000000"/>
                              </a:solidFill>
                              <a:latin typeface="Cambria Math" panose="02040503050406030204" pitchFamily="18" charset="0"/>
                            </a:rPr>
                            <m:t>x</m:t>
                          </m:r>
                        </m:e>
                      </m:bar>
                    </m:num>
                    <m:den>
                      <m:r>
                        <a:rPr xmlns:a="http://schemas.openxmlformats.org/drawingml/2006/main" sz="4500" i="1">
                          <a:solidFill>
                            <a:srgbClr val="000000"/>
                          </a:solidFill>
                          <a:latin typeface="Cambria Math" panose="02040503050406030204" pitchFamily="18" charset="0"/>
                        </a:rPr>
                        <m:t>s</m:t>
                      </m:r>
                      <m:r>
                        <a:rPr xmlns:a="http://schemas.openxmlformats.org/drawingml/2006/main" sz="4500" i="1">
                          <a:solidFill>
                            <a:srgbClr val="000000"/>
                          </a:solidFill>
                          <a:latin typeface="Cambria Math" panose="02040503050406030204" pitchFamily="18" charset="0"/>
                        </a:rPr>
                        <m:t>d</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x</m:t>
                      </m:r>
                      <m:r>
                        <a:rPr xmlns:a="http://schemas.openxmlformats.org/drawingml/2006/main" sz="4500" i="1">
                          <a:solidFill>
                            <a:srgbClr val="000000"/>
                          </a:solidFill>
                          <a:latin typeface="Cambria Math" panose="02040503050406030204" pitchFamily="18" charset="0"/>
                        </a:rPr>
                        <m:t>)</m:t>
                      </m:r>
                    </m:den>
                  </m:f>
                </m:oMath>
              </m:oMathPara>
            </a14:m>
            <a:endParaRPr sz="4500"/>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Anscombes Quartett revisited: Nur lineare Trends"/>
          <p:cNvSpPr txBox="1"/>
          <p:nvPr>
            <p:ph type="body" sz="quarter" idx="1"/>
          </p:nvPr>
        </p:nvSpPr>
        <p:spPr>
          <a:prstGeom prst="rect">
            <a:avLst/>
          </a:prstGeom>
        </p:spPr>
        <p:txBody>
          <a:bodyPr/>
          <a:lstStyle/>
          <a:p>
            <a:pPr/>
            <a:r>
              <a:t>Anscombes Quartett revisited: Nur lineare Trends</a:t>
            </a:r>
          </a:p>
        </p:txBody>
      </p:sp>
      <p:sp>
        <p:nvSpPr>
          <p:cNvPr id="333" name="Foliennummer"/>
          <p:cNvSpPr txBox="1"/>
          <p:nvPr>
            <p:ph type="sldNum" sz="quarter" idx="2"/>
          </p:nvPr>
        </p:nvSpPr>
        <p:spPr>
          <a:xfrm>
            <a:off x="12594392" y="9142634"/>
            <a:ext cx="368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4" name="Grafik 8" descr="Grafik 8"/>
          <p:cNvPicPr>
            <a:picLocks noChangeAspect="1"/>
          </p:cNvPicPr>
          <p:nvPr/>
        </p:nvPicPr>
        <p:blipFill>
          <a:blip r:embed="rId2">
            <a:extLst/>
          </a:blip>
          <a:stretch>
            <a:fillRect/>
          </a:stretch>
        </p:blipFill>
        <p:spPr>
          <a:xfrm>
            <a:off x="1489113" y="3051423"/>
            <a:ext cx="8992718" cy="6324549"/>
          </a:xfrm>
          <a:prstGeom prst="rect">
            <a:avLst/>
          </a:prstGeom>
          <a:ln w="12700">
            <a:miter lim="400000"/>
          </a:ln>
        </p:spPr>
      </p:pic>
      <p:sp>
        <p:nvSpPr>
          <p:cNvPr id="335" name="Bei den vier Datensätzen im Anscombe-Quartett ist das R-Quadrat immer (in etwa) gleich."/>
          <p:cNvSpPr txBox="1"/>
          <p:nvPr/>
        </p:nvSpPr>
        <p:spPr>
          <a:xfrm>
            <a:off x="495834" y="1870690"/>
            <a:ext cx="9191869"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a:r>
              <a:t>Bei den vier Datensätzen im Anscombe-Quartett ist das R-Quadrat immer (in etwa) gleich.</a:t>
            </a:r>
          </a:p>
        </p:txBody>
      </p:sp>
      <p:sp>
        <p:nvSpPr>
          <p:cNvPr id="336" name="Gleichung"/>
          <p:cNvSpPr txBox="1"/>
          <p:nvPr/>
        </p:nvSpPr>
        <p:spPr>
          <a:xfrm>
            <a:off x="10201573" y="1896098"/>
            <a:ext cx="1764913" cy="384032"/>
          </a:xfrm>
          <a:prstGeom prst="rect">
            <a:avLst/>
          </a:prstGeom>
          <a:ln w="12700">
            <a:miter lim="400000"/>
          </a:ln>
        </p:spPr>
        <p:txBody>
          <a:bodyPr wrap="none" lIns="0" tIns="0" rIns="0" bIns="0">
            <a:spAutoFit/>
          </a:bodyPr>
          <a:lstStyle/>
          <a:p>
            <a:pPr indent="0" latinLnBrk="1">
              <a:buClrTx/>
              <a:buFontTx/>
              <a:defRPr sz="1800"/>
            </a:pPr>
            <a14:m>
              <m:oMathPara>
                <m:oMathParaPr>
                  <m:jc m:val="centerGroup"/>
                </m:oMathParaPr>
                <m:oMath>
                  <m:sSup>
                    <m:e>
                      <m:r>
                        <a:rPr xmlns:a="http://schemas.openxmlformats.org/drawingml/2006/main" sz="3500" i="1">
                          <a:solidFill>
                            <a:srgbClr val="000000"/>
                          </a:solidFill>
                          <a:latin typeface="Cambria Math" panose="02040503050406030204" pitchFamily="18" charset="0"/>
                        </a:rPr>
                        <m:t>R</m:t>
                      </m:r>
                    </m:e>
                    <m:sup>
                      <m:r>
                        <a:rPr xmlns:a="http://schemas.openxmlformats.org/drawingml/2006/main" sz="3500" i="1">
                          <a:solidFill>
                            <a:srgbClr val="000000"/>
                          </a:solidFill>
                          <a:latin typeface="Cambria Math" panose="02040503050406030204" pitchFamily="18" charset="0"/>
                        </a:rPr>
                        <m:t>2</m:t>
                      </m:r>
                    </m:sup>
                  </m:sSup>
                  <m:r>
                    <a:rPr xmlns:a="http://schemas.openxmlformats.org/drawingml/2006/main" sz="3500" i="1">
                      <a:solidFill>
                        <a:srgbClr val="000000"/>
                      </a:solidFill>
                      <a:latin typeface="Cambria Math" panose="02040503050406030204" pitchFamily="18" charset="0"/>
                    </a:rPr>
                    <m:t>≈</m:t>
                  </m:r>
                  <m:r>
                    <a:rPr xmlns:a="http://schemas.openxmlformats.org/drawingml/2006/main" sz="3500" i="1">
                      <a:solidFill>
                        <a:srgbClr val="000000"/>
                      </a:solidFill>
                      <a:latin typeface="Cambria Math" panose="02040503050406030204" pitchFamily="18" charset="0"/>
                    </a:rPr>
                    <m:t>0.67</m:t>
                  </m:r>
                </m:oMath>
              </m:oMathPara>
            </a14:m>
            <a:endParaRPr sz="3500"/>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7" name="Textebene 1"/>
          <p:cNvSpPr txBox="1"/>
          <p:nvPr>
            <p:ph type="body" idx="21"/>
          </p:nvPr>
        </p:nvSpPr>
        <p:spPr>
          <a:xfrm>
            <a:off x="6238180" y="1905000"/>
            <a:ext cx="6760469" cy="6727843"/>
          </a:xfrm>
          <a:prstGeom prst="rect">
            <a:avLst/>
          </a:prstGeom>
          <a:extLst>
            <a:ext uri="{C572A759-6A51-4108-AA02-DFA0A04FC94B}">
              <ma14:wrappingTextBoxFlag xmlns:ma14="http://schemas.microsoft.com/office/mac/drawingml/2011/main" val="1"/>
            </a:ext>
          </a:extLst>
        </p:spPr>
        <p:txBody>
          <a:bodyPr/>
          <a:lstStyle/>
          <a:p>
            <a:pPr/>
            <a:r>
              <a:t>Der Achsenabschnitt gibt den Mittelwert der AV (kid_score) an, da </a:t>
            </a:r>
            <a:r>
              <a:rPr>
                <a:latin typeface="Courier"/>
                <a:ea typeface="Courier"/>
                <a:cs typeface="Courier"/>
                <a:sym typeface="Courier"/>
              </a:rPr>
              <a:t>kid_score_z</a:t>
            </a:r>
            <a:r>
              <a:t> = 0 identisch ist zum Mittelwert von kid_score.</a:t>
            </a:r>
          </a:p>
          <a:p>
            <a:pPr/>
            <a:r>
              <a:t>Der Koeffizient für mom_iq_z gibt an, um wie viele </a:t>
            </a:r>
            <a:r>
              <a:rPr>
                <a:latin typeface="Roboto Condensed Bold"/>
                <a:ea typeface="Roboto Condensed Bold"/>
                <a:cs typeface="Roboto Condensed Bold"/>
                <a:sym typeface="Roboto Condensed Bold"/>
              </a:rPr>
              <a:t>SD-Einheiten</a:t>
            </a:r>
            <a:r>
              <a:t> sich </a:t>
            </a:r>
            <a:r>
              <a:rPr>
                <a:latin typeface="Courier"/>
                <a:ea typeface="Courier"/>
                <a:cs typeface="Courier"/>
                <a:sym typeface="Courier"/>
              </a:rPr>
              <a:t>kid_score</a:t>
            </a:r>
            <a:r>
              <a:t> (die AV) ändert, wenn sich </a:t>
            </a:r>
            <a:r>
              <a:rPr>
                <a:latin typeface="Courier"/>
                <a:ea typeface="Courier"/>
                <a:cs typeface="Courier"/>
                <a:sym typeface="Courier"/>
              </a:rPr>
              <a:t>mom_iq</a:t>
            </a:r>
            <a:r>
              <a:t> um eine SD-Einheit ändert.</a:t>
            </a:r>
          </a:p>
          <a:p>
            <a:pPr/>
            <a:r>
              <a:t>Der Koeffizient für </a:t>
            </a:r>
            <a:r>
              <a:rPr>
                <a:latin typeface="Courier"/>
                <a:ea typeface="Courier"/>
                <a:cs typeface="Courier"/>
                <a:sym typeface="Courier"/>
              </a:rPr>
              <a:t>mom_age_z</a:t>
            </a:r>
            <a:r>
              <a:t> gibt an, um wie viele SD-Einheiten sich </a:t>
            </a:r>
            <a:r>
              <a:rPr>
                <a:latin typeface="Courier"/>
                <a:ea typeface="Courier"/>
                <a:cs typeface="Courier"/>
                <a:sym typeface="Courier"/>
              </a:rPr>
              <a:t>kid_score</a:t>
            </a:r>
            <a:r>
              <a:t> (die AV) ändert, wenn sich </a:t>
            </a:r>
            <a:r>
              <a:rPr>
                <a:latin typeface="Courier"/>
                <a:ea typeface="Courier"/>
                <a:cs typeface="Courier"/>
                <a:sym typeface="Courier"/>
              </a:rPr>
              <a:t>mom_age</a:t>
            </a:r>
            <a:r>
              <a:t> um eine SD-Einheit ändert.</a:t>
            </a:r>
          </a:p>
          <a:p>
            <a:pPr/>
            <a:r>
              <a:t>Jetzt sind die Prädiktoren in ihrer Relevanz (Zusammenhang mit der AV) vergleichbar, da ihre Streuung gleich ist.</a:t>
            </a:r>
          </a:p>
          <a:p>
            <a:pPr/>
            <a:r>
              <a:t>Man sieht, dass die Intelligenz der Mutter deutlich wichtiger ist das Alter der Mutter (im Hinblick auf die Vorhersage bzw. den Zusammenhang mit mit der AV).</a:t>
            </a:r>
          </a:p>
          <a:p>
            <a:pPr/>
            <a:r>
              <a:t>Der Wertebereich der Koeffizienten wird durch die z-Transformation homogenisiert.</a:t>
            </a:r>
          </a:p>
          <a:p>
            <a:pPr/>
            <a:r>
              <a:t>Eine z-Standardisierung der Prädiktoren ist daher </a:t>
            </a:r>
            <a:r>
              <a:rPr>
                <a:latin typeface="Roboto Condensed Bold"/>
                <a:ea typeface="Roboto Condensed Bold"/>
                <a:cs typeface="Roboto Condensed Bold"/>
                <a:sym typeface="Roboto Condensed Bold"/>
              </a:rPr>
              <a:t>oft nützlich.</a:t>
            </a:r>
          </a:p>
        </p:txBody>
      </p:sp>
      <p:sp>
        <p:nvSpPr>
          <p:cNvPr id="488" name="Modell mit z-standardisierten Prädiktoren"/>
          <p:cNvSpPr txBox="1"/>
          <p:nvPr>
            <p:ph type="body" sz="quarter" idx="1"/>
          </p:nvPr>
        </p:nvSpPr>
        <p:spPr>
          <a:prstGeom prst="rect">
            <a:avLst/>
          </a:prstGeom>
        </p:spPr>
        <p:txBody>
          <a:bodyPr/>
          <a:lstStyle/>
          <a:p>
            <a:pPr/>
            <a:r>
              <a:t>Modell mit z-standardisierten Prädiktoren</a:t>
            </a:r>
          </a:p>
        </p:txBody>
      </p:sp>
      <p:sp>
        <p:nvSpPr>
          <p:cNvPr id="48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90" name="Bild" descr="Bild"/>
          <p:cNvPicPr>
            <a:picLocks noChangeAspect="1"/>
          </p:cNvPicPr>
          <p:nvPr/>
        </p:nvPicPr>
        <p:blipFill>
          <a:blip r:embed="rId2">
            <a:extLst/>
          </a:blip>
          <a:stretch>
            <a:fillRect/>
          </a:stretch>
        </p:blipFill>
        <p:spPr>
          <a:xfrm>
            <a:off x="1460500" y="2266950"/>
            <a:ext cx="3213889" cy="3896841"/>
          </a:xfrm>
          <a:prstGeom prst="rect">
            <a:avLst/>
          </a:prstGeom>
          <a:ln w="12700">
            <a:miter lim="400000"/>
          </a:ln>
        </p:spPr>
      </p:pic>
      <p:sp>
        <p:nvSpPr>
          <p:cNvPr id="491" name="m6: kid_score ~ mom_iq_z + mom_age_z"/>
          <p:cNvSpPr txBox="1"/>
          <p:nvPr/>
        </p:nvSpPr>
        <p:spPr>
          <a:xfrm>
            <a:off x="6189094" y="8764791"/>
            <a:ext cx="5757040"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a:latin typeface="Courier"/>
                <a:ea typeface="Courier"/>
                <a:cs typeface="Courier"/>
                <a:sym typeface="Courier"/>
              </a:defRPr>
            </a:lvl1pPr>
          </a:lstStyle>
          <a:p>
            <a:pPr/>
            <a:r>
              <a:t>m6: kid_score ~ mom_iq_z + mom_age_z</a:t>
            </a:r>
          </a:p>
        </p:txBody>
      </p:sp>
      <p:pic>
        <p:nvPicPr>
          <p:cNvPr id="492" name="Bild" descr="Bild"/>
          <p:cNvPicPr>
            <a:picLocks noChangeAspect="1"/>
          </p:cNvPicPr>
          <p:nvPr/>
        </p:nvPicPr>
        <p:blipFill>
          <a:blip r:embed="rId3">
            <a:extLst/>
          </a:blip>
          <a:stretch>
            <a:fillRect/>
          </a:stretch>
        </p:blipFill>
        <p:spPr>
          <a:xfrm>
            <a:off x="1270000" y="6305282"/>
            <a:ext cx="3987800" cy="3048001"/>
          </a:xfrm>
          <a:prstGeom prst="rect">
            <a:avLst/>
          </a:prstGeom>
          <a:ln w="12700">
            <a:miter lim="400000"/>
          </a:ln>
        </p:spPr>
      </p:pic>
      <p:sp>
        <p:nvSpPr>
          <p:cNvPr id="493" name="Verteilung der z-transformierten Prädiktoren"/>
          <p:cNvSpPr txBox="1"/>
          <p:nvPr/>
        </p:nvSpPr>
        <p:spPr>
          <a:xfrm>
            <a:off x="1171339" y="2048363"/>
            <a:ext cx="3792211" cy="3713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sz="1600"/>
            </a:lvl1pPr>
          </a:lstStyle>
          <a:p>
            <a:pPr/>
            <a:r>
              <a:t>Verteilung der z-transformierten Prädiktoren</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5" name="Foliennummer"/>
          <p:cNvSpPr txBox="1"/>
          <p:nvPr>
            <p:ph type="sldNum" sz="quarter" idx="2"/>
          </p:nvPr>
        </p:nvSpPr>
        <p:spPr>
          <a:xfrm>
            <a:off x="12495508" y="9142634"/>
            <a:ext cx="467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6" name="Abschluss"/>
          <p:cNvSpPr txBox="1"/>
          <p:nvPr>
            <p:ph type="title"/>
          </p:nvPr>
        </p:nvSpPr>
        <p:spPr>
          <a:prstGeom prst="rect">
            <a:avLst/>
          </a:prstGeom>
        </p:spPr>
        <p:txBody>
          <a:bodyPr/>
          <a:lstStyle/>
          <a:p>
            <a:pPr/>
            <a:r>
              <a:t>Abschluss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8"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9" name="Hinweise"/>
          <p:cNvSpPr txBox="1"/>
          <p:nvPr>
            <p:ph type="body" sz="quarter" idx="1"/>
          </p:nvPr>
        </p:nvSpPr>
        <p:spPr>
          <a:xfrm>
            <a:off x="-4087" y="-18728"/>
            <a:ext cx="13012975" cy="1413937"/>
          </a:xfrm>
          <a:prstGeom prst="rect">
            <a:avLst/>
          </a:prstGeom>
        </p:spPr>
        <p:txBody>
          <a:bodyPr/>
          <a:lstStyle/>
          <a:p>
            <a:pPr/>
            <a:r>
              <a:t>Hinweise</a:t>
            </a:r>
          </a:p>
        </p:txBody>
      </p:sp>
      <p:sp>
        <p:nvSpPr>
          <p:cNvPr id="500" name="Dieses Dokument steht unter der Lizenz CC-BY 3.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Dieses Dokument steht unter der Lizenz CC-BY 3.0.</a:t>
            </a:r>
          </a:p>
          <a:p>
            <a:pPr marL="317500" indent="-317500">
              <a:buClr>
                <a:schemeClr val="accent5">
                  <a:lumOff val="-7647"/>
                </a:schemeClr>
              </a:buClr>
              <a:buSzPct val="200000"/>
              <a:buFontTx/>
              <a:buChar char="‣"/>
            </a:pPr>
            <a:r>
              <a:t>Autor: Sebastian Sauer</a:t>
            </a:r>
          </a:p>
          <a:p>
            <a:pPr marL="317500" indent="-317500">
              <a:buClr>
                <a:schemeClr val="accent5">
                  <a:lumOff val="-7647"/>
                </a:schemeClr>
              </a:buClr>
              <a:buSzPct val="200000"/>
              <a:buFontTx/>
              <a:buChar char="‣"/>
            </a:pPr>
            <a:r>
              <a:t>Für externe Links kann keine Haftung übernommen werden.</a:t>
            </a:r>
          </a:p>
          <a:p>
            <a:pPr marL="317500" indent="-317500">
              <a:buClr>
                <a:schemeClr val="accent5">
                  <a:lumOff val="-7647"/>
                </a:schemeClr>
              </a:buClr>
              <a:buSzPct val="200000"/>
              <a:buFontTx/>
              <a:buChar char="‣"/>
            </a:pPr>
            <a:r>
              <a:t>Dieses Dokument entstand mit reichlicher Unterstützung vieler Kolleginnen und Kollegen aus der FOM. Vielen Dank!</a:t>
            </a:r>
          </a:p>
          <a:p>
            <a:pPr marL="317500" indent="-317500">
              <a:buClr>
                <a:schemeClr val="accent5">
                  <a:lumOff val="-7647"/>
                </a:schemeClr>
              </a:buClr>
              <a:buSzPct val="200000"/>
              <a:buFontTx/>
              <a:buChar char="‣"/>
            </a:pPr>
            <a:r>
              <a:t>Dieses Dokument baut in Teilen auf auf dem Skript zu quantitative Methoden des ifes-Instituts der FOM-Hochschule. </a:t>
            </a:r>
          </a:p>
          <a:p>
            <a:pPr marL="317500" indent="-317500">
              <a:buClr>
                <a:schemeClr val="accent5">
                  <a:lumOff val="-7647"/>
                </a:schemeClr>
              </a:buClr>
              <a:buSzPct val="200000"/>
              <a:buFontTx/>
              <a:buChar char="‣"/>
            </a:pPr>
            <a:r>
              <a:t>Die in diesem Skript angewandte R-Syntax findet sich in </a:t>
            </a:r>
            <a:r>
              <a:rPr u="sng">
                <a:solidFill>
                  <a:srgbClr val="0000FF"/>
                </a:solidFill>
                <a:uFill>
                  <a:solidFill>
                    <a:srgbClr val="0000FF"/>
                  </a:solidFill>
                </a:uFill>
                <a:hlinkClick r:id="rId2" invalidUrl="" action="" tgtFrame="" tooltip="" history="1" highlightClick="0" endSnd="0"/>
              </a:rPr>
              <a:t>diesem Ordner</a:t>
            </a:r>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Ausreißer"/>
          <p:cNvSpPr txBox="1"/>
          <p:nvPr>
            <p:ph type="body" sz="quarter" idx="1"/>
          </p:nvPr>
        </p:nvSpPr>
        <p:spPr>
          <a:prstGeom prst="rect">
            <a:avLst/>
          </a:prstGeom>
        </p:spPr>
        <p:txBody>
          <a:bodyPr/>
          <a:lstStyle/>
          <a:p>
            <a:pPr/>
            <a:r>
              <a:t>Ausreißer</a:t>
            </a:r>
          </a:p>
        </p:txBody>
      </p:sp>
      <p:sp>
        <p:nvSpPr>
          <p:cNvPr id="339" name="Foliennummer"/>
          <p:cNvSpPr txBox="1"/>
          <p:nvPr>
            <p:ph type="sldNum" sz="quarter" idx="2"/>
          </p:nvPr>
        </p:nvSpPr>
        <p:spPr>
          <a:xfrm>
            <a:off x="12594392" y="9142634"/>
            <a:ext cx="368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0" name="Bild" descr="Bild"/>
          <p:cNvPicPr>
            <a:picLocks noChangeAspect="1"/>
          </p:cNvPicPr>
          <p:nvPr/>
        </p:nvPicPr>
        <p:blipFill>
          <a:blip r:embed="rId2">
            <a:extLst/>
          </a:blip>
          <a:stretch>
            <a:fillRect/>
          </a:stretch>
        </p:blipFill>
        <p:spPr>
          <a:xfrm>
            <a:off x="152400" y="1919480"/>
            <a:ext cx="12700000" cy="6159501"/>
          </a:xfrm>
          <a:prstGeom prst="rect">
            <a:avLst/>
          </a:prstGeom>
          <a:ln w="12700">
            <a:miter lim="400000"/>
          </a:ln>
        </p:spPr>
      </p:pic>
      <p:sp>
        <p:nvSpPr>
          <p:cNvPr id="341" name="Beobachtungen mit extremen Ausprägungen im Prädiktor oder im Kriterium können einen starken Einfluss auf die Regressionsgerade – und damit auch auf die Modellgüte – haben.…"/>
          <p:cNvSpPr txBox="1"/>
          <p:nvPr/>
        </p:nvSpPr>
        <p:spPr>
          <a:xfrm>
            <a:off x="495834" y="8237057"/>
            <a:ext cx="11808515" cy="10444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marL="317500" indent="-317500">
              <a:buClr>
                <a:schemeClr val="accent5">
                  <a:lumOff val="-7647"/>
                </a:schemeClr>
              </a:buClr>
              <a:buSzPct val="200000"/>
              <a:buFontTx/>
              <a:buChar char="‣"/>
            </a:pPr>
            <a:r>
              <a:t>Beobachtungen mit extremen Ausprägungen im Prädiktor oder im Kriterium können einen starken Einfluss auf die Regressionsgerade – und damit auch auf die Modellgüte – haben.</a:t>
            </a:r>
          </a:p>
          <a:p>
            <a:pPr marL="317500" indent="-317500">
              <a:buClr>
                <a:schemeClr val="accent5">
                  <a:lumOff val="-7647"/>
                </a:schemeClr>
              </a:buClr>
              <a:buSzPct val="200000"/>
              <a:buFontTx/>
              <a:buChar char="‣"/>
            </a:pPr>
            <a:r>
              <a:t>Man sollte prüfen, ob der Ausreißer ein korrekter Wert ist und ggf. korrigieren.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Extrapolation"/>
          <p:cNvSpPr txBox="1"/>
          <p:nvPr>
            <p:ph type="body" sz="quarter" idx="1"/>
          </p:nvPr>
        </p:nvSpPr>
        <p:spPr>
          <a:prstGeom prst="rect">
            <a:avLst/>
          </a:prstGeom>
        </p:spPr>
        <p:txBody>
          <a:bodyPr/>
          <a:lstStyle/>
          <a:p>
            <a:pPr/>
            <a:r>
              <a:t>Extrapolation</a:t>
            </a:r>
          </a:p>
        </p:txBody>
      </p:sp>
      <p:sp>
        <p:nvSpPr>
          <p:cNvPr id="344" name="Foliennummer"/>
          <p:cNvSpPr txBox="1"/>
          <p:nvPr>
            <p:ph type="sldNum" sz="quarter" idx="2"/>
          </p:nvPr>
        </p:nvSpPr>
        <p:spPr>
          <a:xfrm>
            <a:off x="12594392" y="9142634"/>
            <a:ext cx="368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5" name="Bild" descr="Bild"/>
          <p:cNvPicPr>
            <a:picLocks noChangeAspect="1"/>
          </p:cNvPicPr>
          <p:nvPr/>
        </p:nvPicPr>
        <p:blipFill>
          <a:blip r:embed="rId2">
            <a:extLst/>
          </a:blip>
          <a:stretch>
            <a:fillRect/>
          </a:stretch>
        </p:blipFill>
        <p:spPr>
          <a:xfrm>
            <a:off x="1779408" y="1820058"/>
            <a:ext cx="9173663" cy="5870350"/>
          </a:xfrm>
          <a:prstGeom prst="rect">
            <a:avLst/>
          </a:prstGeom>
          <a:ln w="12700">
            <a:miter lim="400000"/>
          </a:ln>
        </p:spPr>
      </p:pic>
      <p:sp>
        <p:nvSpPr>
          <p:cNvPr id="346" name="Quelle"/>
          <p:cNvSpPr txBox="1"/>
          <p:nvPr/>
        </p:nvSpPr>
        <p:spPr>
          <a:xfrm>
            <a:off x="468627" y="9088926"/>
            <a:ext cx="899290"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u="sng">
                <a:solidFill>
                  <a:srgbClr val="0000FF"/>
                </a:solidFill>
                <a:uFill>
                  <a:solidFill>
                    <a:srgbClr val="0000FF"/>
                  </a:solidFill>
                </a:uFill>
                <a:hlinkClick r:id="rId3" invalidUrl="" action="" tgtFrame="" tooltip="" history="1" highlightClick="0" endSnd="0"/>
              </a:defRPr>
            </a:lvl1pPr>
          </a:lstStyle>
          <a:p>
            <a:pPr>
              <a:defRPr u="none">
                <a:solidFill>
                  <a:srgbClr val="000000"/>
                </a:solidFill>
                <a:uFillTx/>
              </a:defRPr>
            </a:pPr>
            <a:r>
              <a:rPr u="sng">
                <a:solidFill>
                  <a:srgbClr val="0000FF"/>
                </a:solidFill>
                <a:uFill>
                  <a:solidFill>
                    <a:srgbClr val="0000FF"/>
                  </a:solidFill>
                </a:uFill>
                <a:hlinkClick r:id="rId3" invalidUrl="" action="" tgtFrame="" tooltip="" history="1" highlightClick="0" endSnd="0"/>
              </a:rPr>
              <a:t>Quelle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Nominalskalierte Prädiktoren"/>
          <p:cNvSpPr txBox="1"/>
          <p:nvPr>
            <p:ph type="body" sz="quarter" idx="1"/>
          </p:nvPr>
        </p:nvSpPr>
        <p:spPr>
          <a:prstGeom prst="rect">
            <a:avLst/>
          </a:prstGeom>
        </p:spPr>
        <p:txBody>
          <a:bodyPr/>
          <a:lstStyle/>
          <a:p>
            <a:pPr/>
            <a:r>
              <a:t>Nominalskalierte Prädiktoren</a:t>
            </a:r>
          </a:p>
        </p:txBody>
      </p:sp>
      <p:sp>
        <p:nvSpPr>
          <p:cNvPr id="349" name="Textebene 1"/>
          <p:cNvSpPr txBox="1"/>
          <p:nvPr>
            <p:ph type="body" idx="21"/>
          </p:nvPr>
        </p:nvSpPr>
        <p:spPr>
          <a:xfrm>
            <a:off x="6238180" y="1905000"/>
            <a:ext cx="6760469" cy="7210212"/>
          </a:xfrm>
          <a:prstGeom prst="rect">
            <a:avLst/>
          </a:prstGeom>
          <a:extLst>
            <a:ext uri="{C572A759-6A51-4108-AA02-DFA0A04FC94B}">
              <ma14:wrappingTextBoxFlag xmlns:ma14="http://schemas.microsoft.com/office/mac/drawingml/2011/main" val="1"/>
            </a:ext>
          </a:extLst>
        </p:spPr>
        <p:txBody>
          <a:bodyPr/>
          <a:lstStyle/>
          <a:p>
            <a:pPr/>
            <a:r>
              <a:t>Die Regressionsanalyse benötigt numerische Variablen, um die Koeffizienten der Regressionsanalyse bestimmen zu können.</a:t>
            </a:r>
          </a:p>
          <a:p>
            <a:pPr/>
            <a:r>
              <a:t>Nominalskalierte Prädiktoren müssen daher in Zahlen umgewandelt werden, sofern möglich.</a:t>
            </a:r>
          </a:p>
          <a:p>
            <a:pPr/>
            <a:r>
              <a:t>Die AV (Kriterium) nehmen wir weiterhin als numerisch an.</a:t>
            </a:r>
          </a:p>
          <a:p>
            <a:pPr/>
            <a:r>
              <a:t>Bei einer zweistufig nominalskalierten Variablen wandeln wir in eine Indikatorvariable („Dummy-Variable“) um.</a:t>
            </a:r>
          </a:p>
          <a:p>
            <a:pPr/>
            <a:r>
              <a:t>Bei einer k-stufig nominalskalierten Variablen benötigen wir k-1 Indikatorvariablen.</a:t>
            </a:r>
          </a:p>
          <a:p>
            <a:pPr/>
            <a:r>
              <a:t>Allgemein wird immer eine Indikatorvariablen weniger benötigt, als der Prädiktor Ausprägungen hat.</a:t>
            </a:r>
          </a:p>
          <a:p>
            <a:pPr/>
            <a:r>
              <a:t>Grund dafür ist, dass sich die letzte Ausprägung ableiten lässt aus den übrigen Indikatorvariablen: Haben die übrigen Indikatorvariablen alle den Wert Null, so weist die betreffende Beobachtung die k-te Stufe der Prädiktors auf.</a:t>
            </a:r>
          </a:p>
          <a:p>
            <a:pPr/>
            <a:r>
              <a:t>Praktischerweise wird die Umwandlung in Dummy-Variablen zumeist von der Software automatisch übernommen.</a:t>
            </a:r>
          </a:p>
        </p:txBody>
      </p:sp>
      <p:sp>
        <p:nvSpPr>
          <p:cNvPr id="350" name="Foliennummer"/>
          <p:cNvSpPr txBox="1"/>
          <p:nvPr>
            <p:ph type="sldNum" sz="quarter" idx="2"/>
          </p:nvPr>
        </p:nvSpPr>
        <p:spPr>
          <a:xfrm>
            <a:off x="12594392" y="9142634"/>
            <a:ext cx="368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51" name="Tabelle 7"/>
          <p:cNvGraphicFramePr/>
          <p:nvPr/>
        </p:nvGraphicFramePr>
        <p:xfrm>
          <a:off x="1224598" y="2559351"/>
          <a:ext cx="2923667" cy="1517288"/>
        </p:xfrm>
        <a:graphic xmlns:a="http://schemas.openxmlformats.org/drawingml/2006/main">
          <a:graphicData uri="http://schemas.openxmlformats.org/drawingml/2006/table">
            <a:tbl>
              <a:tblPr firstCol="0" firstRow="0" lastCol="0" lastRow="0" bandCol="0" bandRow="1" rtl="0">
                <a:tableStyleId>{C7B018BB-80A7-4F77-B60F-C8B233D01FF8}</a:tableStyleId>
              </a:tblPr>
              <a:tblGrid>
                <a:gridCol w="1682657"/>
                <a:gridCol w="1566175"/>
              </a:tblGrid>
              <a:tr h="395202">
                <a:tc>
                  <a:txBody>
                    <a:bodyPr/>
                    <a:lstStyle/>
                    <a:p>
                      <a:pPr indent="457200" algn="ctr">
                        <a:buClrTx/>
                        <a:buFontTx/>
                        <a:defRPr sz="1800">
                          <a:solidFill>
                            <a:srgbClr val="000000"/>
                          </a:solidFill>
                        </a:defRPr>
                      </a:pPr>
                      <a:r>
                        <a:rPr b="1" sz="1600">
                          <a:solidFill>
                            <a:srgbClr val="FFFFFF"/>
                          </a:solidFill>
                          <a:sym typeface="Helvetica Neue"/>
                        </a:rPr>
                        <a:t>Geschlecht</a:t>
                      </a:r>
                    </a:p>
                  </a:txBody>
                  <a:tcPr marL="45720" marR="45720" marT="45720" marB="45720" anchor="ctr" anchorCtr="0" horzOverflow="overflow">
                    <a:solidFill>
                      <a:schemeClr val="accent5"/>
                    </a:solidFill>
                  </a:tcPr>
                </a:tc>
                <a:tc>
                  <a:txBody>
                    <a:bodyPr/>
                    <a:lstStyle/>
                    <a:p>
                      <a:pPr indent="457200" algn="ctr">
                        <a:buClrTx/>
                        <a:buFontTx/>
                        <a:defRPr sz="1800">
                          <a:solidFill>
                            <a:srgbClr val="000000"/>
                          </a:solidFill>
                        </a:defRPr>
                      </a:pPr>
                      <a:r>
                        <a:rPr b="1" sz="1600">
                          <a:solidFill>
                            <a:srgbClr val="FFFFFF"/>
                          </a:solidFill>
                          <a:sym typeface="Helvetica Neue"/>
                        </a:rPr>
                        <a:t>is_female</a:t>
                      </a:r>
                    </a:p>
                  </a:txBody>
                  <a:tcPr marL="45720" marR="45720" marT="45720" marB="45720" anchor="ctr" anchorCtr="0" horzOverflow="overflow">
                    <a:solidFill>
                      <a:schemeClr val="accent5"/>
                    </a:solidFill>
                  </a:tcPr>
                </a:tc>
              </a:tr>
              <a:tr h="410997">
                <a:tc>
                  <a:txBody>
                    <a:bodyPr/>
                    <a:lstStyle/>
                    <a:p>
                      <a:pPr indent="457200" algn="ctr">
                        <a:buClrTx/>
                        <a:buFontTx/>
                        <a:defRPr sz="1800">
                          <a:solidFill>
                            <a:srgbClr val="000000"/>
                          </a:solidFill>
                        </a:defRPr>
                      </a:pPr>
                      <a:r>
                        <a:rPr sz="1600">
                          <a:solidFill>
                            <a:srgbClr val="262626"/>
                          </a:solidFill>
                          <a:sym typeface="Helvetica Neue"/>
                        </a:rPr>
                        <a:t>männlich</a:t>
                      </a:r>
                    </a:p>
                  </a:txBody>
                  <a:tcPr marL="45720" marR="45720" marT="45720" marB="45720" anchor="ctr" anchorCtr="0" horzOverflow="overflow"/>
                </a:tc>
                <a:tc>
                  <a:txBody>
                    <a:bodyPr/>
                    <a:lstStyle/>
                    <a:p>
                      <a:pPr indent="457200" algn="ctr">
                        <a:buClrTx/>
                        <a:buFontTx/>
                        <a:defRPr sz="1800">
                          <a:solidFill>
                            <a:srgbClr val="000000"/>
                          </a:solidFill>
                        </a:defRPr>
                      </a:pPr>
                      <a:r>
                        <a:rPr sz="1600">
                          <a:solidFill>
                            <a:srgbClr val="262626"/>
                          </a:solidFill>
                          <a:sym typeface="Helvetica Neue"/>
                        </a:rPr>
                        <a:t>0</a:t>
                      </a:r>
                    </a:p>
                  </a:txBody>
                  <a:tcPr marL="45720" marR="45720" marT="45720" marB="45720" anchor="ctr" anchorCtr="0" horzOverflow="overflow"/>
                </a:tc>
              </a:tr>
              <a:tr h="410997">
                <a:tc>
                  <a:txBody>
                    <a:bodyPr/>
                    <a:lstStyle/>
                    <a:p>
                      <a:pPr indent="457200" algn="ctr">
                        <a:buClrTx/>
                        <a:buFontTx/>
                        <a:defRPr sz="1800">
                          <a:solidFill>
                            <a:srgbClr val="000000"/>
                          </a:solidFill>
                        </a:defRPr>
                      </a:pPr>
                      <a:r>
                        <a:rPr sz="1600">
                          <a:solidFill>
                            <a:srgbClr val="262626"/>
                          </a:solidFill>
                          <a:sym typeface="Helvetica Neue"/>
                        </a:rPr>
                        <a:t>weiblich</a:t>
                      </a:r>
                    </a:p>
                  </a:txBody>
                  <a:tcPr marL="45720" marR="45720" marT="45720" marB="45720" anchor="ctr" anchorCtr="0" horzOverflow="overflow"/>
                </a:tc>
                <a:tc>
                  <a:txBody>
                    <a:bodyPr/>
                    <a:lstStyle/>
                    <a:p>
                      <a:pPr indent="457200" algn="ctr">
                        <a:buClrTx/>
                        <a:buFontTx/>
                        <a:defRPr sz="1800">
                          <a:solidFill>
                            <a:srgbClr val="000000"/>
                          </a:solidFill>
                        </a:defRPr>
                      </a:pPr>
                      <a:r>
                        <a:rPr sz="1600">
                          <a:solidFill>
                            <a:srgbClr val="262626"/>
                          </a:solidFill>
                          <a:sym typeface="Helvetica Neue"/>
                        </a:rPr>
                        <a:t>1</a:t>
                      </a:r>
                    </a:p>
                  </a:txBody>
                  <a:tcPr marL="45720" marR="45720" marT="45720" marB="45720" anchor="ctr" anchorCtr="0" horzOverflow="overflow"/>
                </a:tc>
              </a:tr>
            </a:tbl>
          </a:graphicData>
        </a:graphic>
      </p:graphicFrame>
      <p:graphicFrame>
        <p:nvGraphicFramePr>
          <p:cNvPr id="352" name="Tabelle 7"/>
          <p:cNvGraphicFramePr/>
          <p:nvPr/>
        </p:nvGraphicFramePr>
        <p:xfrm>
          <a:off x="1249998" y="6089951"/>
          <a:ext cx="2923667" cy="1517288"/>
        </p:xfrm>
        <a:graphic xmlns:a="http://schemas.openxmlformats.org/drawingml/2006/main">
          <a:graphicData uri="http://schemas.openxmlformats.org/drawingml/2006/table">
            <a:tbl>
              <a:tblPr firstCol="0" firstRow="0" lastCol="0" lastRow="0" bandCol="0" bandRow="1" rtl="0">
                <a:tableStyleId>{C7B018BB-80A7-4F77-B60F-C8B233D01FF8}</a:tableStyleId>
              </a:tblPr>
              <a:tblGrid>
                <a:gridCol w="1682657"/>
                <a:gridCol w="1566175"/>
                <a:gridCol w="1566175"/>
              </a:tblGrid>
              <a:tr h="395202">
                <a:tc>
                  <a:txBody>
                    <a:bodyPr/>
                    <a:lstStyle/>
                    <a:p>
                      <a:pPr indent="457200" algn="ctr">
                        <a:buClrTx/>
                        <a:buFontTx/>
                        <a:defRPr sz="1800">
                          <a:solidFill>
                            <a:srgbClr val="000000"/>
                          </a:solidFill>
                        </a:defRPr>
                      </a:pPr>
                      <a:r>
                        <a:rPr b="1" sz="1600">
                          <a:solidFill>
                            <a:srgbClr val="FFFFFF"/>
                          </a:solidFill>
                          <a:sym typeface="Helvetica Neue"/>
                        </a:rPr>
                        <a:t>Geschlecht</a:t>
                      </a:r>
                    </a:p>
                  </a:txBody>
                  <a:tcPr marL="45720" marR="45720" marT="45720" marB="45720" anchor="ctr" anchorCtr="0" horzOverflow="overflow">
                    <a:solidFill>
                      <a:schemeClr val="accent5"/>
                    </a:solidFill>
                  </a:tcPr>
                </a:tc>
                <a:tc>
                  <a:txBody>
                    <a:bodyPr/>
                    <a:lstStyle/>
                    <a:p>
                      <a:pPr indent="457200" algn="ctr">
                        <a:buClrTx/>
                        <a:buFontTx/>
                        <a:defRPr sz="1800">
                          <a:solidFill>
                            <a:srgbClr val="000000"/>
                          </a:solidFill>
                        </a:defRPr>
                      </a:pPr>
                      <a:r>
                        <a:rPr b="1" sz="1600">
                          <a:solidFill>
                            <a:srgbClr val="FFFFFF"/>
                          </a:solidFill>
                          <a:sym typeface="Helvetica Neue"/>
                        </a:rPr>
                        <a:t>is_female</a:t>
                      </a:r>
                    </a:p>
                  </a:txBody>
                  <a:tcPr marL="45720" marR="45720" marT="45720" marB="45720" anchor="ctr" anchorCtr="0" horzOverflow="overflow">
                    <a:solidFill>
                      <a:schemeClr val="accent5"/>
                    </a:solidFill>
                  </a:tcPr>
                </a:tc>
                <a:tc>
                  <a:txBody>
                    <a:bodyPr/>
                    <a:lstStyle/>
                    <a:p>
                      <a:pPr indent="457200" algn="ctr">
                        <a:buClrTx/>
                        <a:buFontTx/>
                        <a:defRPr sz="1800">
                          <a:solidFill>
                            <a:srgbClr val="000000"/>
                          </a:solidFill>
                        </a:defRPr>
                      </a:pPr>
                      <a:r>
                        <a:rPr b="1" sz="1600">
                          <a:solidFill>
                            <a:srgbClr val="FFFFFF"/>
                          </a:solidFill>
                          <a:sym typeface="Helvetica Neue"/>
                        </a:rPr>
                        <a:t>is_male</a:t>
                      </a:r>
                    </a:p>
                  </a:txBody>
                  <a:tcPr marL="45720" marR="45720" marT="45720" marB="45720" anchor="ctr" anchorCtr="0" horzOverflow="overflow">
                    <a:solidFill>
                      <a:schemeClr val="accent5"/>
                    </a:solidFill>
                  </a:tcPr>
                </a:tc>
              </a:tr>
              <a:tr h="410997">
                <a:tc>
                  <a:txBody>
                    <a:bodyPr/>
                    <a:lstStyle/>
                    <a:p>
                      <a:pPr indent="457200" algn="ctr">
                        <a:buClrTx/>
                        <a:buFontTx/>
                        <a:defRPr sz="1800">
                          <a:solidFill>
                            <a:srgbClr val="000000"/>
                          </a:solidFill>
                        </a:defRPr>
                      </a:pPr>
                      <a:r>
                        <a:rPr sz="1600">
                          <a:solidFill>
                            <a:srgbClr val="262626"/>
                          </a:solidFill>
                          <a:sym typeface="Helvetica Neue"/>
                        </a:rPr>
                        <a:t>männlich</a:t>
                      </a:r>
                    </a:p>
                  </a:txBody>
                  <a:tcPr marL="45720" marR="45720" marT="45720" marB="45720" anchor="ctr" anchorCtr="0" horzOverflow="overflow"/>
                </a:tc>
                <a:tc>
                  <a:txBody>
                    <a:bodyPr/>
                    <a:lstStyle/>
                    <a:p>
                      <a:pPr indent="457200" algn="ctr">
                        <a:buClrTx/>
                        <a:buFontTx/>
                        <a:defRPr sz="1800">
                          <a:solidFill>
                            <a:srgbClr val="000000"/>
                          </a:solidFill>
                        </a:defRPr>
                      </a:pPr>
                      <a:r>
                        <a:rPr sz="1600">
                          <a:solidFill>
                            <a:srgbClr val="262626"/>
                          </a:solidFill>
                          <a:sym typeface="Helvetica Neue"/>
                        </a:rPr>
                        <a:t>0</a:t>
                      </a:r>
                    </a:p>
                  </a:txBody>
                  <a:tcPr marL="45720" marR="45720" marT="45720" marB="45720" anchor="ctr" anchorCtr="0" horzOverflow="overflow"/>
                </a:tc>
                <a:tc>
                  <a:txBody>
                    <a:bodyPr/>
                    <a:lstStyle/>
                    <a:p>
                      <a:pPr indent="457200" algn="ctr">
                        <a:buClrTx/>
                        <a:buFontTx/>
                        <a:defRPr sz="1800">
                          <a:solidFill>
                            <a:srgbClr val="000000"/>
                          </a:solidFill>
                        </a:defRPr>
                      </a:pPr>
                      <a:r>
                        <a:rPr sz="1600">
                          <a:solidFill>
                            <a:srgbClr val="262626"/>
                          </a:solidFill>
                          <a:sym typeface="Helvetica Neue"/>
                        </a:rPr>
                        <a:t>1</a:t>
                      </a:r>
                    </a:p>
                  </a:txBody>
                  <a:tcPr marL="45720" marR="45720" marT="45720" marB="45720" anchor="ctr" anchorCtr="0" horzOverflow="overflow"/>
                </a:tc>
              </a:tr>
              <a:tr h="410997">
                <a:tc>
                  <a:txBody>
                    <a:bodyPr/>
                    <a:lstStyle/>
                    <a:p>
                      <a:pPr indent="457200" algn="ctr">
                        <a:buClrTx/>
                        <a:buFontTx/>
                        <a:defRPr sz="1800">
                          <a:solidFill>
                            <a:srgbClr val="000000"/>
                          </a:solidFill>
                        </a:defRPr>
                      </a:pPr>
                      <a:r>
                        <a:rPr sz="1600">
                          <a:solidFill>
                            <a:srgbClr val="262626"/>
                          </a:solidFill>
                          <a:sym typeface="Helvetica Neue"/>
                        </a:rPr>
                        <a:t>weiblich</a:t>
                      </a:r>
                    </a:p>
                  </a:txBody>
                  <a:tcPr marL="45720" marR="45720" marT="45720" marB="45720" anchor="ctr" anchorCtr="0" horzOverflow="overflow"/>
                </a:tc>
                <a:tc>
                  <a:txBody>
                    <a:bodyPr/>
                    <a:lstStyle/>
                    <a:p>
                      <a:pPr indent="457200" algn="ctr">
                        <a:buClrTx/>
                        <a:buFontTx/>
                        <a:defRPr sz="1800">
                          <a:solidFill>
                            <a:srgbClr val="000000"/>
                          </a:solidFill>
                        </a:defRPr>
                      </a:pPr>
                      <a:r>
                        <a:rPr sz="1600">
                          <a:solidFill>
                            <a:srgbClr val="262626"/>
                          </a:solidFill>
                          <a:sym typeface="Helvetica Neue"/>
                        </a:rPr>
                        <a:t>1</a:t>
                      </a:r>
                    </a:p>
                  </a:txBody>
                  <a:tcPr marL="45720" marR="45720" marT="45720" marB="45720" anchor="ctr" anchorCtr="0" horzOverflow="overflow"/>
                </a:tc>
                <a:tc>
                  <a:txBody>
                    <a:bodyPr/>
                    <a:lstStyle/>
                    <a:p>
                      <a:pPr indent="457200" algn="ctr">
                        <a:buClrTx/>
                        <a:buFontTx/>
                        <a:defRPr sz="1800">
                          <a:solidFill>
                            <a:srgbClr val="000000"/>
                          </a:solidFill>
                        </a:defRPr>
                      </a:pPr>
                      <a:r>
                        <a:rPr sz="1600">
                          <a:solidFill>
                            <a:srgbClr val="262626"/>
                          </a:solidFill>
                          <a:sym typeface="Helvetica Neue"/>
                        </a:rPr>
                        <a:t>0</a:t>
                      </a:r>
                    </a:p>
                  </a:txBody>
                  <a:tcPr marL="45720" marR="45720" marT="45720" marB="45720" anchor="ctr" anchorCtr="0" horzOverflow="overflow"/>
                </a:tc>
              </a:tr>
              <a:tr h="410997">
                <a:tc>
                  <a:txBody>
                    <a:bodyPr/>
                    <a:lstStyle/>
                    <a:p>
                      <a:pPr indent="457200" algn="ctr">
                        <a:buClrTx/>
                        <a:buFontTx/>
                        <a:defRPr sz="1800">
                          <a:solidFill>
                            <a:srgbClr val="000000"/>
                          </a:solidFill>
                        </a:defRPr>
                      </a:pPr>
                      <a:r>
                        <a:rPr sz="1600">
                          <a:solidFill>
                            <a:srgbClr val="262626"/>
                          </a:solidFill>
                          <a:sym typeface="Helvetica Neue"/>
                        </a:rPr>
                        <a:t>divers</a:t>
                      </a:r>
                    </a:p>
                  </a:txBody>
                  <a:tcPr marL="45720" marR="45720" marT="45720" marB="45720" anchor="ctr" anchorCtr="0" horzOverflow="overflow"/>
                </a:tc>
                <a:tc>
                  <a:txBody>
                    <a:bodyPr/>
                    <a:lstStyle/>
                    <a:p>
                      <a:pPr indent="457200" algn="ctr">
                        <a:buClrTx/>
                        <a:buFontTx/>
                        <a:defRPr sz="1800">
                          <a:solidFill>
                            <a:srgbClr val="000000"/>
                          </a:solidFill>
                        </a:defRPr>
                      </a:pPr>
                      <a:r>
                        <a:rPr sz="1600">
                          <a:solidFill>
                            <a:srgbClr val="262626"/>
                          </a:solidFill>
                          <a:sym typeface="Helvetica Neue"/>
                        </a:rPr>
                        <a:t>0</a:t>
                      </a:r>
                    </a:p>
                  </a:txBody>
                  <a:tcPr marL="45720" marR="45720" marT="45720" marB="45720" anchor="ctr" anchorCtr="0" horzOverflow="overflow"/>
                </a:tc>
                <a:tc>
                  <a:txBody>
                    <a:bodyPr/>
                    <a:lstStyle/>
                    <a:p>
                      <a:pPr indent="457200" algn="ctr">
                        <a:buClrTx/>
                        <a:buFontTx/>
                        <a:defRPr sz="1800">
                          <a:solidFill>
                            <a:srgbClr val="000000"/>
                          </a:solidFill>
                        </a:defRPr>
                      </a:pPr>
                      <a:r>
                        <a:rPr sz="1600">
                          <a:solidFill>
                            <a:srgbClr val="262626"/>
                          </a:solidFill>
                          <a:sym typeface="Helvetica Neue"/>
                        </a:rPr>
                        <a:t>0</a:t>
                      </a:r>
                    </a:p>
                  </a:txBody>
                  <a:tcPr marL="45720" marR="45720" marT="45720" marB="45720" anchor="ctr" anchorCtr="0" horzOverflow="overflow"/>
                </a:tc>
              </a:tr>
            </a:tbl>
          </a:graphicData>
        </a:graphic>
      </p:graphicFrame>
      <p:sp>
        <p:nvSpPr>
          <p:cNvPr id="353" name="Zweistufig nominal:"/>
          <p:cNvSpPr txBox="1"/>
          <p:nvPr/>
        </p:nvSpPr>
        <p:spPr>
          <a:xfrm>
            <a:off x="1100226" y="2035455"/>
            <a:ext cx="2238371"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a:r>
              <a:t>Zweistufig nominal:</a:t>
            </a:r>
          </a:p>
        </p:txBody>
      </p:sp>
      <p:sp>
        <p:nvSpPr>
          <p:cNvPr id="354" name="Mehrstufig nominal:"/>
          <p:cNvSpPr txBox="1"/>
          <p:nvPr/>
        </p:nvSpPr>
        <p:spPr>
          <a:xfrm>
            <a:off x="1189126" y="5553355"/>
            <a:ext cx="2277563"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a:r>
              <a:t>Mehrstufig nominal:</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Einfache Regression mit einem nominalen, zweistufigen Prädiktor"/>
          <p:cNvSpPr txBox="1"/>
          <p:nvPr>
            <p:ph type="title"/>
          </p:nvPr>
        </p:nvSpPr>
        <p:spPr>
          <a:prstGeom prst="rect">
            <a:avLst/>
          </a:prstGeom>
        </p:spPr>
        <p:txBody>
          <a:bodyPr/>
          <a:lstStyle/>
          <a:p>
            <a:pPr/>
            <a:r>
              <a:t>Einfache Regression mit einem nominalen, zweistufigen Prädiktor</a:t>
            </a:r>
          </a:p>
        </p:txBody>
      </p:sp>
      <p:sp>
        <p:nvSpPr>
          <p:cNvPr id="357" name="Foliennummer"/>
          <p:cNvSpPr txBox="1"/>
          <p:nvPr>
            <p:ph type="sldNum" sz="quarter" idx="2"/>
          </p:nvPr>
        </p:nvSpPr>
        <p:spPr>
          <a:xfrm>
            <a:off x="12594392" y="9142634"/>
            <a:ext cx="368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IQ von Kindern, binärer Prädiktor (Modell m1)"/>
          <p:cNvSpPr txBox="1"/>
          <p:nvPr>
            <p:ph type="body" sz="quarter" idx="1"/>
          </p:nvPr>
        </p:nvSpPr>
        <p:spPr>
          <a:prstGeom prst="rect">
            <a:avLst/>
          </a:prstGeom>
        </p:spPr>
        <p:txBody>
          <a:bodyPr/>
          <a:lstStyle/>
          <a:p>
            <a:pPr/>
            <a:r>
              <a:t>IQ von Kindern, binärer Prädiktor (Modell </a:t>
            </a:r>
            <a:r>
              <a:rPr>
                <a:latin typeface="Courier"/>
                <a:ea typeface="Courier"/>
                <a:cs typeface="Courier"/>
                <a:sym typeface="Courier"/>
              </a:rPr>
              <a:t>m1</a:t>
            </a:r>
            <a:r>
              <a:t>)</a:t>
            </a:r>
          </a:p>
        </p:txBody>
      </p:sp>
      <p:sp>
        <p:nvSpPr>
          <p:cNvPr id="360"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rPr i="1"/>
              <a:t>Forschungsfrage</a:t>
            </a:r>
            <a:r>
              <a:t>: Unterscheidet sich der mittlere IQ-Wert (</a:t>
            </a:r>
            <a:r>
              <a:rPr>
                <a:solidFill>
                  <a:srgbClr val="23395B"/>
                </a:solidFill>
                <a:latin typeface="Times Roman"/>
                <a:ea typeface="Times Roman"/>
                <a:cs typeface="Times Roman"/>
                <a:sym typeface="Times Roman"/>
              </a:rPr>
              <a:t>kid_score</a:t>
            </a:r>
            <a:r>
              <a:t>) von Kindern in Abhängigkeit davon, ob ihre jeweilige Mutter über einen Schlusabschluss (</a:t>
            </a:r>
            <a:r>
              <a:rPr>
                <a:solidFill>
                  <a:srgbClr val="23395B"/>
                </a:solidFill>
                <a:latin typeface="Times Roman"/>
                <a:ea typeface="Times Roman"/>
                <a:cs typeface="Times Roman"/>
                <a:sym typeface="Times Roman"/>
              </a:rPr>
              <a:t>mom_hs</a:t>
            </a:r>
            <a:r>
              <a:t>) verfügt? (ceteris paribus)</a:t>
            </a:r>
          </a:p>
          <a:p>
            <a:pPr>
              <a:defRPr>
                <a:latin typeface="Courier"/>
                <a:ea typeface="Courier"/>
                <a:cs typeface="Courier"/>
                <a:sym typeface="Courier"/>
              </a:defRPr>
            </a:pPr>
            <a:r>
              <a:t>m1: kid_score = 78 + 12*mom_hs + error</a:t>
            </a:r>
          </a:p>
          <a:p>
            <a:pPr/>
            <a:r>
              <a:t>Der Achsensabschnitt (intercept, b0) ist der mittlere (bzw. vorhergesagte) IQ-Wert von Kindern, deren Mütter über </a:t>
            </a:r>
            <a:r>
              <a:rPr i="1"/>
              <a:t>keinen</a:t>
            </a:r>
            <a:r>
              <a:t> Schulabschluss verfügen:</a:t>
            </a:r>
          </a:p>
          <a:p>
            <a:pPr>
              <a:defRPr>
                <a:latin typeface="Courier"/>
                <a:ea typeface="Courier"/>
                <a:cs typeface="Courier"/>
                <a:sym typeface="Courier"/>
              </a:defRPr>
            </a:pPr>
            <a:r>
              <a:t>kid_score = 78 + 0*12 + error</a:t>
            </a:r>
          </a:p>
          <a:p>
            <a:pPr/>
            <a:r>
              <a:t>Das Regressionsgewicht (slope, b1) ist der Unterschied im mittleren IQ-Wert von Kindern </a:t>
            </a:r>
            <a:r>
              <a:rPr i="1"/>
              <a:t>von Mütter mit Schlulabschluss</a:t>
            </a:r>
            <a:r>
              <a:t> (</a:t>
            </a:r>
            <a:r>
              <a:rPr>
                <a:latin typeface="Courier"/>
                <a:ea typeface="Courier"/>
                <a:cs typeface="Courier"/>
                <a:sym typeface="Courier"/>
              </a:rPr>
              <a:t>mom_hs</a:t>
            </a:r>
            <a:r>
              <a:t>; im Vergleich zum IQ-Wert von Kindern mit Mütter ohne Schlusabschluss). </a:t>
            </a:r>
          </a:p>
          <a:p>
            <a:pPr/>
            <a:r>
              <a:t>Dieser Unterschied entspricht der Steigung der Regressionsgerade:</a:t>
            </a:r>
          </a:p>
          <a:p>
            <a:pPr>
              <a:defRPr>
                <a:latin typeface="Courier"/>
                <a:ea typeface="Courier"/>
                <a:cs typeface="Courier"/>
                <a:sym typeface="Courier"/>
              </a:defRPr>
            </a:pPr>
            <a:r>
              <a:t>78 + 1*12 + error = 90 + error</a:t>
            </a:r>
          </a:p>
        </p:txBody>
      </p:sp>
      <p:sp>
        <p:nvSpPr>
          <p:cNvPr id="361" name="Foliennummer"/>
          <p:cNvSpPr txBox="1"/>
          <p:nvPr>
            <p:ph type="sldNum" sz="quarter" idx="2"/>
          </p:nvPr>
        </p:nvSpPr>
        <p:spPr>
          <a:xfrm>
            <a:off x="12594392" y="9142634"/>
            <a:ext cx="368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2" name="Gleichung"/>
          <p:cNvSpPr txBox="1"/>
          <p:nvPr/>
        </p:nvSpPr>
        <p:spPr>
          <a:xfrm>
            <a:off x="6332293" y="8177025"/>
            <a:ext cx="5689525" cy="534217"/>
          </a:xfrm>
          <a:prstGeom prst="rect">
            <a:avLst/>
          </a:prstGeom>
          <a:ln w="12700">
            <a:miter lim="400000"/>
          </a:ln>
        </p:spPr>
        <p:txBody>
          <a:bodyPr wrap="none" lIns="0" tIns="0" rIns="0" bIns="0">
            <a:spAutoFit/>
          </a:bodyPr>
          <a:lstStyle/>
          <a:p>
            <a:pPr indent="0" latinLnBrk="1">
              <a:buClrTx/>
              <a:buFontTx/>
              <a:defRPr sz="1800"/>
            </a:pPr>
            <a14:m>
              <m:oMathPara>
                <m:oMathParaPr>
                  <m:jc m:val="centerGroup"/>
                </m:oMathParaPr>
                <m:oMath>
                  <m:limUpp>
                    <m:e>
                      <m:r>
                        <m:rPr>
                          <m:sty m:val="p"/>
                        </m:rPr>
                        <a:rPr xmlns:a="http://schemas.openxmlformats.org/drawingml/2006/main" sz="4500" i="1">
                          <a:solidFill>
                            <a:srgbClr val="000000"/>
                          </a:solidFill>
                          <a:latin typeface="Cambria Math" panose="02040503050406030204" pitchFamily="18" charset="0"/>
                        </a:rPr>
                        <m:t>m</m:t>
                      </m:r>
                      <m:r>
                        <a:rPr xmlns:a="http://schemas.openxmlformats.org/drawingml/2006/main" sz="4500" i="1">
                          <a:solidFill>
                            <a:srgbClr val="000000"/>
                          </a:solidFill>
                          <a:latin typeface="Cambria Math" panose="02040503050406030204" pitchFamily="18" charset="0"/>
                        </a:rPr>
                        <m:t>1</m:t>
                      </m:r>
                      <m:r>
                        <a:rPr xmlns:a="http://schemas.openxmlformats.org/drawingml/2006/main" sz="4500" i="1">
                          <a:solidFill>
                            <a:srgbClr val="000000"/>
                          </a:solidFill>
                          <a:latin typeface="Cambria Math" panose="02040503050406030204" pitchFamily="18" charset="0"/>
                        </a:rPr>
                        <m:t>:</m:t>
                      </m:r>
                    </m:e>
                    <m:lim>
                      <m:r>
                        <a:rPr xmlns:a="http://schemas.openxmlformats.org/drawingml/2006/main" sz="4500" i="1">
                          <a:solidFill>
                            <a:srgbClr val="000000"/>
                          </a:solidFill>
                          <a:latin typeface="Cambria Math" panose="02040503050406030204" pitchFamily="18" charset="0"/>
                        </a:rPr>
                        <m:t>̂</m:t>
                      </m:r>
                    </m:lim>
                  </m:limUpp>
                  <m:r>
                    <m:rPr>
                      <m:nor/>
                    </m:rPr>
                    <a:rPr xmlns:a="http://schemas.openxmlformats.org/drawingml/2006/main" sz="4500" i="1">
                      <a:solidFill>
                        <a:srgbClr val="000000"/>
                      </a:solidFill>
                      <a:latin typeface="Cambria Math" panose="02040503050406030204" pitchFamily="18" charset="0"/>
                    </a:rPr>
                    <m:t>kid score</m:t>
                  </m:r>
                  <m:r>
                    <a:rPr xmlns:a="http://schemas.openxmlformats.org/drawingml/2006/main" sz="4500" i="1">
                      <a:solidFill>
                        <a:srgbClr val="000000"/>
                      </a:solidFill>
                      <a:latin typeface="Cambria Math" panose="02040503050406030204" pitchFamily="18" charset="0"/>
                    </a:rPr>
                    <m:t>∼</m:t>
                  </m:r>
                  <m:r>
                    <m:rPr>
                      <m:nor/>
                    </m:rPr>
                    <a:rPr xmlns:a="http://schemas.openxmlformats.org/drawingml/2006/main" sz="4500" i="1">
                      <a:solidFill>
                        <a:srgbClr val="000000"/>
                      </a:solidFill>
                      <a:latin typeface="Cambria Math" panose="02040503050406030204" pitchFamily="18" charset="0"/>
                    </a:rPr>
                    <m:t>mom hs</m:t>
                  </m:r>
                </m:oMath>
              </m:oMathPara>
            </a14:m>
            <a:endParaRPr sz="4500"/>
          </a:p>
        </p:txBody>
      </p:sp>
      <p:pic>
        <p:nvPicPr>
          <p:cNvPr id="363" name="Bild" descr="Bild"/>
          <p:cNvPicPr>
            <a:picLocks noChangeAspect="1"/>
          </p:cNvPicPr>
          <p:nvPr/>
        </p:nvPicPr>
        <p:blipFill>
          <a:blip r:embed="rId2">
            <a:extLst/>
          </a:blip>
          <a:stretch>
            <a:fillRect/>
          </a:stretch>
        </p:blipFill>
        <p:spPr>
          <a:xfrm>
            <a:off x="667360" y="2061490"/>
            <a:ext cx="4552340" cy="682851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Regressionskoeffizient als Mittelwertsdifferenz"/>
          <p:cNvSpPr txBox="1"/>
          <p:nvPr>
            <p:ph type="body" sz="quarter" idx="1"/>
          </p:nvPr>
        </p:nvSpPr>
        <p:spPr>
          <a:prstGeom prst="rect">
            <a:avLst/>
          </a:prstGeom>
        </p:spPr>
        <p:txBody>
          <a:bodyPr/>
          <a:lstStyle/>
          <a:p>
            <a:pPr/>
            <a:r>
              <a:t>Regressionskoeffizient als Mittelwertsdifferenz</a:t>
            </a:r>
          </a:p>
        </p:txBody>
      </p:sp>
      <p:sp>
        <p:nvSpPr>
          <p:cNvPr id="366" name="Textebene 1"/>
          <p:cNvSpPr txBox="1"/>
          <p:nvPr>
            <p:ph type="body" idx="21"/>
          </p:nvPr>
        </p:nvSpPr>
        <p:spPr>
          <a:xfrm>
            <a:off x="6314380" y="1701800"/>
            <a:ext cx="6760469" cy="6350000"/>
          </a:xfrm>
          <a:prstGeom prst="rect">
            <a:avLst/>
          </a:prstGeom>
          <a:extLst>
            <a:ext uri="{C572A759-6A51-4108-AA02-DFA0A04FC94B}">
              <ma14:wrappingTextBoxFlag xmlns:ma14="http://schemas.microsoft.com/office/mac/drawingml/2011/main" val="1"/>
            </a:ext>
          </a:extLst>
        </p:spPr>
        <p:txBody>
          <a:bodyPr/>
          <a:lstStyle/>
          <a:p>
            <a:pPr/>
            <a:r>
              <a:t>UV: binär (nominal zweistufig)</a:t>
            </a:r>
          </a:p>
          <a:p>
            <a:pPr/>
            <a:r>
              <a:t>AV: metrisch (quantitativ)</a:t>
            </a:r>
          </a:p>
          <a:p>
            <a:pPr/>
            <a:r>
              <a:t>Das Modell zeigt, dass der Unterschied im IQ auf ca. 12 Punkte geschätzt wird (im Vergleich von Kindern bei Müttern mit bzw. ohne Schulabschluss)</a:t>
            </a:r>
          </a:p>
          <a:p>
            <a:pPr/>
            <a:r>
              <a:t>Dieser Schätzwert ist identisch zum Mittelwertsunterschied zwischen den beiden Gruppen (mit vs. ohne Schulabschluss)</a:t>
            </a:r>
          </a:p>
          <a:p>
            <a:pPr/>
            <a:r>
              <a:t>Die Konfidenzintervalle (CI) geben Aufschluss über den Bereich plausibler Werte für die Schätzung:</a:t>
            </a:r>
          </a:p>
          <a:p>
            <a:pPr lvl="1" marL="581526" indent="-200526">
              <a:buClr>
                <a:schemeClr val="accent5">
                  <a:lumOff val="-7647"/>
                </a:schemeClr>
              </a:buClr>
              <a:buSzPct val="150000"/>
              <a:buFontTx/>
              <a:buChar char="‣"/>
            </a:pPr>
            <a:r>
              <a:t>Der Wert 0.95 gibt die Genauigkeit des Schätzbereichs an: Mit 95%-Wahrscheinlichkeit liegt der gesuchte Wert in der Population im angegebenen Intervall*, laut Modell </a:t>
            </a:r>
          </a:p>
          <a:p>
            <a:pPr lvl="1" marL="581526" indent="-200526">
              <a:buClr>
                <a:schemeClr val="accent5">
                  <a:lumOff val="-7647"/>
                </a:schemeClr>
              </a:buClr>
              <a:buSzPct val="150000"/>
              <a:buFontTx/>
              <a:buChar char="‣"/>
            </a:pPr>
            <a:r>
              <a:t>Je größer dieser Wert, desto ungenauer die Schätzung und desto größer der Schätzbereich</a:t>
            </a:r>
          </a:p>
        </p:txBody>
      </p:sp>
      <p:sp>
        <p:nvSpPr>
          <p:cNvPr id="367" name="Foliennummer"/>
          <p:cNvSpPr txBox="1"/>
          <p:nvPr>
            <p:ph type="sldNum" sz="quarter" idx="2"/>
          </p:nvPr>
        </p:nvSpPr>
        <p:spPr>
          <a:xfrm>
            <a:off x="12594392" y="9142634"/>
            <a:ext cx="368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68" name="Bild" descr="Bild"/>
          <p:cNvPicPr>
            <a:picLocks noChangeAspect="1"/>
          </p:cNvPicPr>
          <p:nvPr/>
        </p:nvPicPr>
        <p:blipFill>
          <a:blip r:embed="rId2">
            <a:extLst/>
          </a:blip>
          <a:stretch>
            <a:fillRect/>
          </a:stretch>
        </p:blipFill>
        <p:spPr>
          <a:xfrm>
            <a:off x="292100" y="2254250"/>
            <a:ext cx="5080000" cy="6159500"/>
          </a:xfrm>
          <a:prstGeom prst="rect">
            <a:avLst/>
          </a:prstGeom>
          <a:ln w="12700">
            <a:miter lim="400000"/>
          </a:ln>
        </p:spPr>
      </p:pic>
      <p:sp>
        <p:nvSpPr>
          <p:cNvPr id="369" name="* Bayesianische Interpretation"/>
          <p:cNvSpPr txBox="1"/>
          <p:nvPr/>
        </p:nvSpPr>
        <p:spPr>
          <a:xfrm>
            <a:off x="147726" y="9088926"/>
            <a:ext cx="3285253"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a:r>
              <a:t>* Bayesianische Interpretation</a:t>
            </a:r>
          </a:p>
        </p:txBody>
      </p:sp>
      <p:pic>
        <p:nvPicPr>
          <p:cNvPr id="370" name="Bild" descr="Bild"/>
          <p:cNvPicPr>
            <a:picLocks noChangeAspect="1"/>
          </p:cNvPicPr>
          <p:nvPr/>
        </p:nvPicPr>
        <p:blipFill>
          <a:blip r:embed="rId3">
            <a:extLst/>
          </a:blip>
          <a:stretch>
            <a:fillRect/>
          </a:stretch>
        </p:blipFill>
        <p:spPr>
          <a:xfrm>
            <a:off x="6623050" y="7131050"/>
            <a:ext cx="5676900" cy="18415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17D87"/>
      </a:accent1>
      <a:accent2>
        <a:srgbClr val="DBDEE1"/>
      </a:accent2>
      <a:accent3>
        <a:srgbClr val="A10010"/>
      </a:accent3>
      <a:accent4>
        <a:srgbClr val="E7C2C3"/>
      </a:accent4>
      <a:accent5>
        <a:srgbClr val="2066A3"/>
      </a:accent5>
      <a:accent6>
        <a:srgbClr val="B3C91A"/>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65022" tIns="65022" rIns="65022" bIns="65022" numCol="1" spcCol="38100" rtlCol="0" anchor="ctr" upright="0">
        <a:spAutoFit/>
      </a:bodyPr>
      <a:lstStyle>
        <a:defPPr marL="0" marR="0" indent="127000" algn="ctr"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2800" u="none" kumimoji="0" normalizeH="0">
            <a:ln>
              <a:noFill/>
            </a:ln>
            <a:solidFill>
              <a:srgbClr val="262626"/>
            </a:solidFill>
            <a:effectLst/>
            <a:uFillTx/>
            <a:latin typeface="Roboto Condensed Regular"/>
            <a:ea typeface="Roboto Condensed Regular"/>
            <a:cs typeface="Roboto Condensed Regular"/>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2" tIns="65022" rIns="65022" bIns="65022" numCol="1" spcCol="38100" rtlCol="0" anchor="t" upright="0">
        <a:spAutoFit/>
      </a:bodyPr>
      <a:lstStyle>
        <a:defPPr marL="0" marR="0" indent="127000" algn="l"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17D87"/>
      </a:accent1>
      <a:accent2>
        <a:srgbClr val="DBDEE1"/>
      </a:accent2>
      <a:accent3>
        <a:srgbClr val="A10010"/>
      </a:accent3>
      <a:accent4>
        <a:srgbClr val="E7C2C3"/>
      </a:accent4>
      <a:accent5>
        <a:srgbClr val="2066A3"/>
      </a:accent5>
      <a:accent6>
        <a:srgbClr val="B3C91A"/>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65022" tIns="65022" rIns="65022" bIns="65022" numCol="1" spcCol="38100" rtlCol="0" anchor="ctr" upright="0">
        <a:spAutoFit/>
      </a:bodyPr>
      <a:lstStyle>
        <a:defPPr marL="0" marR="0" indent="127000" algn="ctr"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2800" u="none" kumimoji="0" normalizeH="0">
            <a:ln>
              <a:noFill/>
            </a:ln>
            <a:solidFill>
              <a:srgbClr val="262626"/>
            </a:solidFill>
            <a:effectLst/>
            <a:uFillTx/>
            <a:latin typeface="Roboto Condensed Regular"/>
            <a:ea typeface="Roboto Condensed Regular"/>
            <a:cs typeface="Roboto Condensed Regular"/>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2" tIns="65022" rIns="65022" bIns="65022" numCol="1" spcCol="38100" rtlCol="0" anchor="t" upright="0">
        <a:spAutoFit/>
      </a:bodyPr>
      <a:lstStyle>
        <a:defPPr marL="0" marR="0" indent="127000" algn="l"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