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Roboto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D51ADE6A-740E-44AE-83CC-AE7238B6C88D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Open Sans Regular"/>
          <a:ea typeface="Open Sans Regular"/>
          <a:cs typeface="Open Sans Regular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n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hueOff val="-326855"/>
              <a:satOff val="32847"/>
              <a:lumOff val="-6386"/>
            </a:schemeClr>
          </a:solidFill>
        </a:fill>
      </a:tcStyle>
    </a:firstRow>
  </a:tblStyle>
  <a:tblStyle styleId="{4C3C2611-4C71-4FC5-86AE-919BDF0F9419}" styleName="">
    <a:tblBg/>
    <a:wholeTbl>
      <a:tcTxStyle b="def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 &lt;- c(19, 23, 24, 31, 32, 43, 51, 54, 54)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 &lt;- table(x)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</a:t>
            </a:r>
            <a:endParaRPr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x.table.df &lt;- as.data.frame(x.table, stringsAsFactors=T)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x.table.df</a:t>
            </a:r>
            <a:endParaRPr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mean(x)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str(x.table.df)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x.table.df$x &lt;- as.numeric(as.character(x.table.df$x))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26262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ggplot(x.table.df, aes(x=x, y=Freq)) + geom_bar(stat="identity") +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  geom_vline(xintercept=36.7, colour = "blue") + 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  geom_hline(yintercept=0,size=5, colour="green")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6" name="Shape 4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\begin{aligned}</a:t>
            </a:r>
          </a:p>
          <a:p>
            <a:pPr/>
            <a:r>
              <a:t>\text{CLES} &amp;= P(X_1 &gt; X_2) \\</a:t>
            </a:r>
          </a:p>
          <a:p>
            <a:pPr/>
            <a:r>
              <a:t>&amp;= P(X_1 - X_2 &gt; 0) \\</a:t>
            </a:r>
          </a:p>
          <a:p>
            <a:pPr/>
            <a:r>
              <a:t>&amp;= \Phi(\mu = 0, \sigma = \sqrt{\sigma_1^2 + \sigma_2^2}, x = X_1 - X_2) </a:t>
            </a:r>
          </a:p>
          <a:p>
            <a:pPr/>
            <a:r>
              <a:t>\end{aligned}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\sum_{i=1}^n(x_i - \bar{x}) = \sum_{i=1}^n x_i - \sum_{i=1}^n \bar{x} = n\bar{x} - n\bar{x} = 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1" name="Shape 3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\text{md} = x_{(n+1)/2}</a:t>
            </a:r>
          </a:p>
          <a:p>
            <a:pPr/>
            <a:r>
              <a:t>\displaystyle \mathrm {median} (x)={\frac {x_{(n/2)}+x_{(n/2)+1}}{2}}}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\bar{x} = \text{arg min}_c \sum_i^n(c_i -c)^2</a:t>
            </a:r>
          </a:p>
          <a:p>
            <a:pPr/>
          </a:p>
          <a:p>
            <a:pPr/>
            <a:r>
              <a:t>\text{md} =  \text{arg min}_c \sum_i^n|(c_i -c)|</a:t>
            </a:r>
          </a:p>
          <a:p>
            <a:pPr/>
          </a:p>
          <a:p>
            <a:pPr/>
            <a:r>
              <a:t>f(x)= x^2 + 1 \rightarrow \text{min}_c f(x)= 1, \text{arg min}_c f(x)=0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\text{mad} = \frac{1}{n} \sum d_i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3" name="Shape 4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Quellcode hier: https://sebastiansauer.github.io/Rcode/IQR_diagram.R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library(dplyr)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library(tidyr)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library(tidyverse)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Gehalt &lt;- data.frame(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Equalizia  = c(37, 38, 40, 41, 43, 44.5, 45, 47, 51, 61),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Extremistan = c(13, 17, 21, 41, 45, 31, 68, 72, 74, 76)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median(Gehalt$Equalizia)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median(Gehalt$Extremistan)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Gehalt_long &lt;- gather(Gehalt, key = Land, value = Gehalt)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Gehalt_long_count &lt;- count(Gehalt_long, Land, Gehalt)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Gehalt_long %&gt;%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group_by(Land) %&gt;%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summarise(q1 = quantile(Gehalt, probs = .25),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q3 = quantile(Gehalt, probs = .75),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q2 = quantile(Gehalt, probs = .5)) -&gt; Gehalt_quartile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ggplot(Gehalt_long_count)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aes(y = Gehalt, x = n) +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facet_wrap(~Land, ncol = 1)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geom_point()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geom_hline(data = Gehalt_quartile, aes(yintercept = q1), color = "#00998a",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geom_hline(data = Gehalt_quartile, aes(yintercept = q3), color = "#00998a",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scale_x_continuous(name = "", breaks = 0:2, limits = c(0,2))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geom_segment(data = Gehalt_quartile, aes(y = q1, yend = q3, x = 1.1, xend = 1.1), color = "#8F1A15", size = 2)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geom_text(data = Gehalt_quartile, aes(label = paste("IQR = ", q3-q1), y = q2), x = 2, hjust = 1)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theme(strip.text = element_text(size=20))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5" name="Shape 4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library(cowplot)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ggplot(NULL, aes(c(-3,3))) + 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geom_area(stat = "function", fun = dnorm, fill = "#00998a", xlim = c(-3, 0)) +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geom_area(stat = "function", fun = dnorm, fill = "grey80", xlim = c(0, 3)) +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labs(x = "z", y = "") +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scale_y_continuous(breaks = NULL) +</a:t>
            </a:r>
          </a:p>
          <a:p>
            <a:pPr>
              <a:lnSpc>
                <a:spcPct val="117999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scale_x_continuous(breaks = 0)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5" name="Shape 4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F_e(X) = \frac{\text{Anzahl Beobachtungen} \le x}{n}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9" name="Shape 4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 = \frac{\bar(X_1) - \bar{X_2}}{sd}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library(tidyverse)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df &lt;- data.frame()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minx &lt;- -3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maxx &lt;- 6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# plot 1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p1 &lt;- ggplot() + stat_function(aes(x = -6:6), fun = dnorm, n = 101,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          args = list(mean = 0, sd = 1))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stat_function(aes(x = -4:8), fun = dnorm, n = 1000, args = list(mean = 2, sd = 1))+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geom_vline(xintercept = 0,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geom_vline(xintercept = 2,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scale_x_continuous(breaks = c(0, 2)) + xlab("") + ylab("")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scale_y_continuous(breaks = NULL) +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theme(axis.text=element_text(size=18))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p1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# plot 2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p2 &lt;- ggplot() + stat_function(aes(x = -6:6), fun = dnorm, n = 101,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          args = list(mean = 0, sd = 2))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stat_function(aes(x = -4:8), fun = dnorm, n = 1001, args = list(mean = 2, sd = 2))+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geom_vline(xintercept = 0,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geom_vline(xintercept = 2,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scale_x_continuous(breaks = c(0, 2)) + xlab("") + ylab("") 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scale_y_continuous(breaks = NULL) +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theme(axis.text=element_text(size=18))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p2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p3 &lt;- ggplot() + stat_function(aes(x = -6:6), fun = dnorm, n = 101,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             args = list(mean = -1, sd = 1))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stat_function(aes(x = -4:8), fun = dnorm, n = 1001, args = list(mean = 3, sd = 1))+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geom_vline(xintercept = -1,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geom_vline(xintercept = 3,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scale_x_continuous(breaks = c(-1, 3)) + xlab("") + ylab("")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scale_y_continuous(breaks = NULL) +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theme(axis.text=element_text(size=18))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p3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p4 &lt;- ggplot() + stat_function(aes(x = -6:6), fun = dnorm, n = 101,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          args = list(mean = -1, sd = 2))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stat_function(aes(x = -4:8), fun = dnorm, n = 101, args = list(mean = 3, sd = 2))+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geom_vline(xintercept = -1,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geom_vline(xintercept = 3, linetype = "dashed")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scale_x_continuous(breaks = c(-1, 3)) + xlab("") + ylab("") +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scale_y_continuous(breaks = NULL) + 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theme(axis.text=element_text(size=18))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p4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894079" y="3287927"/>
            <a:ext cx="11216642" cy="2482999"/>
          </a:xfrm>
          <a:prstGeom prst="rect">
            <a:avLst/>
          </a:prstGeom>
        </p:spPr>
        <p:txBody>
          <a:bodyPr lIns="48767" tIns="48767" rIns="48767" bIns="48767">
            <a:normAutofit fontScale="100000" lnSpcReduction="0"/>
          </a:bodyPr>
          <a:lstStyle>
            <a:lvl1pPr algn="r">
              <a:lnSpc>
                <a:spcPct val="100000"/>
              </a:lnSpc>
              <a:spcBef>
                <a:spcPts val="1000"/>
              </a:spcBef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894079" y="5821125"/>
            <a:ext cx="11216642" cy="1533761"/>
          </a:xfrm>
          <a:prstGeom prst="rect">
            <a:avLst/>
          </a:prstGeom>
        </p:spPr>
        <p:txBody>
          <a:bodyPr lIns="48767" tIns="48767" rIns="48767" bIns="48767"/>
          <a:lstStyle>
            <a:lvl1pPr marL="127000" indent="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1pPr>
            <a:lvl2pPr marL="127000" indent="4572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1">
                    <a:lumOff val="12843"/>
                  </a:schemeClr>
                </a:solidFill>
              </a:defRPr>
            </a:lvl2pPr>
            <a:lvl3pPr marL="127000" indent="9144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3pPr>
            <a:lvl4pPr marL="127000" indent="13716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4pPr>
            <a:lvl5pPr marL="127000" indent="18288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rgbClr val="497CAA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Rechteck 6"/>
          <p:cNvSpPr/>
          <p:nvPr/>
        </p:nvSpPr>
        <p:spPr>
          <a:xfrm>
            <a:off x="-1" y="1219199"/>
            <a:ext cx="13004801" cy="1333395"/>
          </a:xfrm>
          <a:prstGeom prst="rect">
            <a:avLst/>
          </a:pr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marL="127000" marR="127000" algn="ctr" defTabSz="1300480"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14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9" y="1611398"/>
            <a:ext cx="1836001" cy="57818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feld 8"/>
          <p:cNvSpPr txBox="1"/>
          <p:nvPr/>
        </p:nvSpPr>
        <p:spPr>
          <a:xfrm>
            <a:off x="2689703" y="1680274"/>
            <a:ext cx="9947252" cy="44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r" defTabSz="1300480">
              <a:defRPr sz="2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t>ngewandte </a:t>
            </a: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w</a:t>
            </a:r>
            <a:r>
              <a:t>irtschafts- und </a:t>
            </a:r>
            <a:r>
              <a:rPr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t>edienpsychologie</a:t>
            </a:r>
          </a:p>
        </p:txBody>
      </p:sp>
      <p:pic>
        <p:nvPicPr>
          <p:cNvPr id="16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50" y="8879478"/>
            <a:ext cx="1630034" cy="70446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Foliennummer"/>
          <p:cNvSpPr txBox="1"/>
          <p:nvPr>
            <p:ph type="sldNum" sz="quarter" idx="2"/>
          </p:nvPr>
        </p:nvSpPr>
        <p:spPr>
          <a:xfrm>
            <a:off x="6285653" y="7802457"/>
            <a:ext cx="3034455" cy="393701"/>
          </a:xfrm>
          <a:prstGeom prst="rect">
            <a:avLst/>
          </a:prstGeom>
        </p:spPr>
        <p:txBody>
          <a:bodyPr wrap="none" lIns="48767" tIns="48767" rIns="48767" bIns="48767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nummer"/>
          <p:cNvSpPr txBox="1"/>
          <p:nvPr>
            <p:ph type="sldNum" sz="quarter" idx="2"/>
          </p:nvPr>
        </p:nvSpPr>
        <p:spPr>
          <a:xfrm>
            <a:off x="12534900" y="9144000"/>
            <a:ext cx="43035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Titeltext"/>
          <p:cNvSpPr txBox="1"/>
          <p:nvPr>
            <p:ph type="body" sz="quarter" idx="21" hasCustomPrompt="1"/>
          </p:nvPr>
        </p:nvSpPr>
        <p:spPr>
          <a:xfrm>
            <a:off x="1616353" y="-18727"/>
            <a:ext cx="1139253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101" name="Büste"/>
          <p:cNvSpPr/>
          <p:nvPr/>
        </p:nvSpPr>
        <p:spPr>
          <a:xfrm>
            <a:off x="511755" y="248578"/>
            <a:ext cx="1014948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102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leer_invertiert">
    <p:bg>
      <p:bgPr>
        <a:solidFill>
          <a:schemeClr val="accent5">
            <a:hueOff val="-326855"/>
            <a:satOff val="32847"/>
            <a:lumOff val="-638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Nur_Titel_invertiert">
    <p:bg>
      <p:bgPr>
        <a:solidFill>
          <a:schemeClr val="accent5">
            <a:hueOff val="-326855"/>
            <a:satOff val="32847"/>
            <a:lumOff val="-638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118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127" name="Textebene…"/>
          <p:cNvSpPr txBox="1"/>
          <p:nvPr>
            <p:ph type="body" sz="half" idx="22" hasCustomPrompt="1"/>
          </p:nvPr>
        </p:nvSpPr>
        <p:spPr>
          <a:xfrm>
            <a:off x="279552" y="1905000"/>
            <a:ext cx="57646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Standardtext hier eingeben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/>
            </a:r>
          </a:p>
        </p:txBody>
      </p:sp>
      <p:sp>
        <p:nvSpPr>
          <p:cNvPr id="128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  <p:sp>
        <p:nvSpPr>
          <p:cNvPr id="129" name="Textebene 1…"/>
          <p:cNvSpPr txBox="1"/>
          <p:nvPr>
            <p:ph type="body" sz="half" idx="23"/>
          </p:nvPr>
        </p:nvSpPr>
        <p:spPr>
          <a:xfrm>
            <a:off x="6690359" y="1905000"/>
            <a:ext cx="6044166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Textebene 1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4"/>
          <p:cNvSpPr/>
          <p:nvPr/>
        </p:nvSpPr>
        <p:spPr>
          <a:xfrm>
            <a:off x="173849" y="1170582"/>
            <a:ext cx="11330656" cy="2560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Rechteck 6"/>
          <p:cNvSpPr/>
          <p:nvPr/>
        </p:nvSpPr>
        <p:spPr>
          <a:xfrm>
            <a:off x="173849" y="9326799"/>
            <a:ext cx="11330656" cy="2048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339" y="174880"/>
            <a:ext cx="1024001" cy="10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iteltext"/>
          <p:cNvSpPr txBox="1"/>
          <p:nvPr>
            <p:ph type="title"/>
          </p:nvPr>
        </p:nvSpPr>
        <p:spPr>
          <a:xfrm>
            <a:off x="255305" y="246098"/>
            <a:ext cx="11062823" cy="5067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marR="0">
              <a:lnSpc>
                <a:spcPct val="100000"/>
              </a:lnSpc>
              <a:defRPr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0" name="Textebene 1…"/>
          <p:cNvSpPr txBox="1"/>
          <p:nvPr>
            <p:ph type="body" sz="quarter" idx="1"/>
          </p:nvPr>
        </p:nvSpPr>
        <p:spPr>
          <a:xfrm>
            <a:off x="255305" y="625828"/>
            <a:ext cx="11083312" cy="51209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87680" marR="0" indent="-487680">
              <a:spcBef>
                <a:spcPts val="600"/>
              </a:spcBef>
              <a:buSzTx/>
              <a:buNone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-3429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indent="-342900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0685" marR="0" indent="-391885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1" name="Foliennummer"/>
          <p:cNvSpPr txBox="1"/>
          <p:nvPr>
            <p:ph type="sldNum" sz="quarter" idx="2"/>
          </p:nvPr>
        </p:nvSpPr>
        <p:spPr>
          <a:xfrm>
            <a:off x="12620812" y="9346696"/>
            <a:ext cx="340517" cy="327432"/>
          </a:xfrm>
          <a:prstGeom prst="rect">
            <a:avLst/>
          </a:prstGeom>
        </p:spPr>
        <p:txBody>
          <a:bodyPr wrap="none"/>
          <a:lstStyle>
            <a:lvl1pPr defTabSz="130048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/>
          <a:lstStyle>
            <a:lvl1pPr>
              <a:buClr>
                <a:srgbClr val="00998A"/>
              </a:buClr>
              <a:buFont typeface="Wingdings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/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Char char="▪"/>
              <a:defRPr sz="2400"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Char char="▪"/>
              <a:defRPr sz="24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" name="Textebene 1…"/>
          <p:cNvSpPr txBox="1"/>
          <p:nvPr>
            <p:ph type="body" idx="1"/>
          </p:nvPr>
        </p:nvSpPr>
        <p:spPr>
          <a:xfrm>
            <a:off x="190047" y="1428966"/>
            <a:ext cx="11681117" cy="7454693"/>
          </a:xfrm>
          <a:prstGeom prst="rect">
            <a:avLst/>
          </a:prstGeom>
        </p:spPr>
        <p:txBody>
          <a:bodyPr/>
          <a:lstStyle>
            <a:lvl1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16491" marR="0" indent="-449791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4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>
            <a:lvl1pPr>
              <a:buClr>
                <a:srgbClr val="00998A"/>
              </a:buClr>
              <a:buFont typeface="Wingdings"/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Linie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" name="Linie"/>
          <p:cNvSpPr/>
          <p:nvPr/>
        </p:nvSpPr>
        <p:spPr>
          <a:xfrm>
            <a:off x="196427" y="5161279"/>
            <a:ext cx="12611948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lnSpc>
                <a:spcPts val="3000"/>
              </a:lnSpc>
              <a:defRPr sz="14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Titeltext"/>
          <p:cNvSpPr txBox="1"/>
          <p:nvPr>
            <p:ph type="title"/>
          </p:nvPr>
        </p:nvSpPr>
        <p:spPr>
          <a:xfrm>
            <a:off x="252031" y="540276"/>
            <a:ext cx="11287186" cy="652349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8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1" name="Titeltext"/>
          <p:cNvSpPr txBox="1"/>
          <p:nvPr>
            <p:ph type="title"/>
          </p:nvPr>
        </p:nvSpPr>
        <p:spPr>
          <a:xfrm>
            <a:off x="106805" y="434911"/>
            <a:ext cx="11577637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" name="Titeltext"/>
          <p:cNvSpPr txBox="1"/>
          <p:nvPr>
            <p:ph type="title"/>
          </p:nvPr>
        </p:nvSpPr>
        <p:spPr>
          <a:xfrm>
            <a:off x="650239" y="4758266"/>
            <a:ext cx="11704322" cy="2406792"/>
          </a:xfrm>
          <a:prstGeom prst="rect">
            <a:avLst/>
          </a:prstGeom>
        </p:spPr>
        <p:txBody>
          <a:bodyPr/>
          <a:lstStyle>
            <a:lvl1pPr algn="r"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/>
          <a:lstStyle>
            <a:lvl1pPr>
              <a:buClr>
                <a:srgbClr val="00998A"/>
              </a:buClr>
              <a:buFont typeface="Wingdings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anchor="b"/>
          <a:lstStyle>
            <a:lvl1pPr marL="0"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39998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34" name="Textebene 1"/>
          <p:cNvSpPr txBox="1"/>
          <p:nvPr>
            <p:ph type="body" idx="22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5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44" name="Textebene 1"/>
          <p:cNvSpPr txBox="1"/>
          <p:nvPr>
            <p:ph type="body" idx="22" hasCustomPrompt="1"/>
          </p:nvPr>
        </p:nvSpPr>
        <p:spPr>
          <a:xfrm>
            <a:off x="310913" y="1905000"/>
            <a:ext cx="12382974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5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54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63" name="Textebene 1"/>
          <p:cNvSpPr txBox="1"/>
          <p:nvPr>
            <p:ph type="body" sz="half" idx="22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64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Titeltext"/>
          <p:cNvSpPr txBox="1"/>
          <p:nvPr>
            <p:ph type="body" sz="quarter" idx="21" hasCustomPrompt="1"/>
          </p:nvPr>
        </p:nvSpPr>
        <p:spPr>
          <a:xfrm>
            <a:off x="-4087" y="-18727"/>
            <a:ext cx="1301297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73" name="Textebene…"/>
          <p:cNvSpPr txBox="1"/>
          <p:nvPr>
            <p:ph type="body" sz="half" idx="22" hasCustomPrompt="1"/>
          </p:nvPr>
        </p:nvSpPr>
        <p:spPr>
          <a:xfrm>
            <a:off x="279552" y="1905000"/>
            <a:ext cx="5764613" cy="6350000"/>
          </a:xfrm>
          <a:prstGeom prst="rect">
            <a:avLst/>
          </a:prstGeom>
        </p:spPr>
        <p:txBody>
          <a:bodyPr lIns="63500" tIns="63500" rIns="63500" bIns="63500">
            <a:normAutofit fontScale="100000" lnSpcReduction="0"/>
          </a:bodyPr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Standardtext hier eingeben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/>
            </a:r>
          </a:p>
        </p:txBody>
      </p:sp>
      <p:sp>
        <p:nvSpPr>
          <p:cNvPr id="74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liennummer"/>
          <p:cNvSpPr txBox="1"/>
          <p:nvPr>
            <p:ph type="sldNum" sz="quarter" idx="2"/>
          </p:nvPr>
        </p:nvSpPr>
        <p:spPr>
          <a:xfrm>
            <a:off x="12530984" y="9143496"/>
            <a:ext cx="430344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extebene 1"/>
          <p:cNvSpPr txBox="1"/>
          <p:nvPr>
            <p:ph type="body" idx="21" hasCustomPrompt="1"/>
          </p:nvPr>
        </p:nvSpPr>
        <p:spPr>
          <a:xfrm>
            <a:off x="233931" y="1905000"/>
            <a:ext cx="12294193" cy="6350000"/>
          </a:xfrm>
          <a:prstGeom prst="rect">
            <a:avLst/>
          </a:prstGeom>
        </p:spPr>
        <p:txBody>
          <a:bodyPr lIns="48767" tIns="48767" rIns="48767" bIns="48767">
            <a:normAutofit fontScale="100000" lnSpcReduction="0"/>
          </a:bodyPr>
          <a:lstStyle>
            <a:lvl1pPr marL="444500" indent="-317500">
              <a:buClr>
                <a:schemeClr val="accent5"/>
              </a:buClr>
              <a:buFont typeface="Arial"/>
              <a:buChar char="▶︎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90" name="Titeltext"/>
          <p:cNvSpPr txBox="1"/>
          <p:nvPr>
            <p:ph type="body" sz="quarter" idx="22" hasCustomPrompt="1"/>
          </p:nvPr>
        </p:nvSpPr>
        <p:spPr>
          <a:xfrm>
            <a:off x="1616353" y="-18727"/>
            <a:ext cx="11392534" cy="1413935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 marL="12700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1" name="Büste"/>
          <p:cNvSpPr/>
          <p:nvPr/>
        </p:nvSpPr>
        <p:spPr>
          <a:xfrm>
            <a:off x="511755" y="248578"/>
            <a:ext cx="1014948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hueOff val="-326855"/>
              <a:satOff val="32847"/>
              <a:lumOff val="-6386"/>
            </a:schemeClr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92" name="Linie"/>
          <p:cNvSpPr/>
          <p:nvPr/>
        </p:nvSpPr>
        <p:spPr>
          <a:xfrm>
            <a:off x="-2822" y="1905000"/>
            <a:ext cx="311872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20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"/>
          <p:cNvSpPr txBox="1"/>
          <p:nvPr>
            <p:ph type="sldNum" sz="quarter" idx="2"/>
          </p:nvPr>
        </p:nvSpPr>
        <p:spPr>
          <a:xfrm>
            <a:off x="10795000" y="9137650"/>
            <a:ext cx="2029566" cy="327432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algn="r"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650239" y="130950"/>
            <a:ext cx="11704322" cy="214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/>
            <a:r>
              <a:t>Titeltext</a:t>
            </a:r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1pPr>
      <a:lvl2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2pPr>
      <a:lvl3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3pPr>
      <a:lvl4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4pPr>
      <a:lvl5pPr marL="12700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5pPr>
      <a:lvl6pPr marL="127000" marR="127000" indent="4572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6pPr>
      <a:lvl7pPr marL="127000" marR="127000" indent="9144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7pPr>
      <a:lvl8pPr marL="127000" marR="127000" indent="13716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8pPr>
      <a:lvl9pPr marL="127000" marR="127000" indent="18288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chemeClr val="accent5">
              <a:hueOff val="-326855"/>
              <a:satOff val="32847"/>
              <a:lumOff val="-6386"/>
            </a:schemeClr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9pPr>
    </p:titleStyle>
    <p:bodyStyle>
      <a:lvl1pPr marL="438727" marR="127000" indent="-311727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-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1pPr>
      <a:lvl2pPr marL="8699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50000"/>
        <a:buFontTx/>
        <a:buChar char="+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2pPr>
      <a:lvl3pPr marL="1295400" marR="127000" indent="-2540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35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3pPr>
      <a:lvl4pPr marL="17843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4pPr>
      <a:lvl5pPr marL="22823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5pPr>
      <a:lvl6pPr marL="27395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6pPr>
      <a:lvl7pPr marL="31967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7pPr>
      <a:lvl8pPr marL="36539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8pPr>
      <a:lvl9pPr marL="41111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boto Condensed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https://data-se.netlify.app/2022/04/02/visualizing-variation-in-data-simple-ideas/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-se.netlify.app/2022/04/02/visualizing-variation-in-data-simple-ideas/" TargetMode="External"/><Relationship Id="rId4" Type="http://schemas.openxmlformats.org/officeDocument/2006/relationships/image" Target="../media/image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Relationship Id="rId3" Type="http://schemas.openxmlformats.org/officeDocument/2006/relationships/hyperlink" Target="https://en.wikipedia.org/wiki/Standard_deviatio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Relationship Id="rId3" Type="http://schemas.openxmlformats.org/officeDocument/2006/relationships/hyperlink" Target="https://de.wikipedia.org/wiki/Verm%C3%B6gensverteilung_in_Deutschland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Relationship Id="rId3" Type="http://schemas.openxmlformats.org/officeDocument/2006/relationships/image" Target="../media/image1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hyperlink" Target="https://icon-icons.com/icon/old-boss-person-man-grandpa-de-eda/2302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"/><Relationship Id="rId4" Type="http://schemas.openxmlformats.org/officeDocument/2006/relationships/image" Target="../media/image7.tif"/><Relationship Id="rId5" Type="http://schemas.openxmlformats.org/officeDocument/2006/relationships/image" Target="../media/image8.tif"/><Relationship Id="rId6" Type="http://schemas.openxmlformats.org/officeDocument/2006/relationships/image" Target="../media/image9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hyperlink" Target="https://icon-icons.com/icon/old-boss-person-man-grandpa-de-eda/230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hema 3:  Univariate Deskriptivstatisti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121919" marR="121919" defTabSz="1248460">
              <a:spcBef>
                <a:spcPts val="900"/>
              </a:spcBef>
              <a:defRPr sz="8064"/>
            </a:pPr>
            <a:r>
              <a:t>Thema 3: </a:t>
            </a:r>
            <a:br/>
            <a:r>
              <a:t>Univariate Deskriptivstatistik</a:t>
            </a:r>
          </a:p>
        </p:txBody>
      </p:sp>
      <p:sp>
        <p:nvSpPr>
          <p:cNvPr id="233" name="QM1, SoSe 2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QM1, SoSe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So bastelt man sich einen Media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bastelt man sich einen Median</a:t>
            </a:r>
          </a:p>
        </p:txBody>
      </p:sp>
      <p:sp>
        <p:nvSpPr>
          <p:cNvPr id="318" name="Frau"/>
          <p:cNvSpPr/>
          <p:nvPr/>
        </p:nvSpPr>
        <p:spPr>
          <a:xfrm>
            <a:off x="6957745" y="4156848"/>
            <a:ext cx="972321" cy="2434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319" name="Frau"/>
          <p:cNvSpPr/>
          <p:nvPr/>
        </p:nvSpPr>
        <p:spPr>
          <a:xfrm>
            <a:off x="5186400" y="4374002"/>
            <a:ext cx="867012" cy="2170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320" name="Frau"/>
          <p:cNvSpPr/>
          <p:nvPr/>
        </p:nvSpPr>
        <p:spPr>
          <a:xfrm>
            <a:off x="2863478" y="6217048"/>
            <a:ext cx="130795" cy="327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321" name="Frau"/>
          <p:cNvSpPr/>
          <p:nvPr/>
        </p:nvSpPr>
        <p:spPr>
          <a:xfrm>
            <a:off x="3800561" y="5093632"/>
            <a:ext cx="579551" cy="145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322" name="Frau"/>
          <p:cNvSpPr/>
          <p:nvPr/>
        </p:nvSpPr>
        <p:spPr>
          <a:xfrm>
            <a:off x="8600707" y="2108182"/>
            <a:ext cx="1799241" cy="4504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/>
          </a:p>
        </p:txBody>
      </p:sp>
      <p:sp>
        <p:nvSpPr>
          <p:cNvPr id="323" name="Sortiere die Messobjekte aufsteigend.…"/>
          <p:cNvSpPr txBox="1"/>
          <p:nvPr/>
        </p:nvSpPr>
        <p:spPr>
          <a:xfrm>
            <a:off x="656400" y="7463228"/>
            <a:ext cx="11365705" cy="145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marL="240631" indent="-240631">
              <a:spcBef>
                <a:spcPts val="1000"/>
              </a:spcBef>
              <a:buSzPct val="100000"/>
              <a:buAutoNum type="arabicPeriod" startAt="1"/>
              <a:defRPr sz="2400"/>
            </a:pPr>
            <a:r>
              <a:t>Sortiere die Messobjekte aufsteigend.</a:t>
            </a:r>
          </a:p>
          <a:p>
            <a:pPr marL="240631" indent="-240631">
              <a:spcBef>
                <a:spcPts val="1000"/>
              </a:spcBef>
              <a:buSzPct val="100000"/>
              <a:buAutoNum type="arabicPeriod" startAt="1"/>
              <a:defRPr sz="2400"/>
            </a:pPr>
            <a:r>
              <a:t>Finde das Messobjekt, zu dem es gleich viele Objekte mit größerem und kleineren Wert gibt.</a:t>
            </a:r>
          </a:p>
          <a:p>
            <a:pPr marL="240631" indent="-240631">
              <a:spcBef>
                <a:spcPts val="1000"/>
              </a:spcBef>
              <a:buSzPct val="100000"/>
              <a:buAutoNum type="arabicPeriod" startAt="1"/>
              <a:defRPr sz="2400"/>
            </a:pPr>
            <a:r>
              <a:t>Der Wert dieses Objekts ist der Median.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Media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Median</a:t>
            </a:r>
          </a:p>
        </p:txBody>
      </p:sp>
      <p:sp>
        <p:nvSpPr>
          <p:cNvPr id="327" name="Der Median (Md, md) ist definiert als die Merkmalsausprägung, die bei (aufsteigend) sortierten Beobachtungen in der Mitte liegt.…"/>
          <p:cNvSpPr txBox="1"/>
          <p:nvPr>
            <p:ph type="body" idx="22"/>
          </p:nvPr>
        </p:nvSpPr>
        <p:spPr>
          <a:xfrm>
            <a:off x="378043" y="1932168"/>
            <a:ext cx="12248714" cy="6350001"/>
          </a:xfrm>
          <a:prstGeom prst="rect">
            <a:avLst/>
          </a:prstGeom>
        </p:spPr>
        <p:txBody>
          <a:bodyPr/>
          <a:lstStyle/>
          <a:p>
            <a:pPr/>
            <a:r>
              <a:t>Der Median (Md, md) ist definiert als die Merkmalsausprägung, die bei (aufsteigend) sortierten Beobachtungen in der Mitte liegt.</a:t>
            </a:r>
          </a:p>
          <a:p>
            <a:pPr/>
            <a:r>
              <a:t>Er beschreibt den mittleren Wert einer Verteilung (bei ungeradem n); der mittlere Wert einer Verteilung ist derjenige, zu dem es gleich viele kleinere und größere Werte gibt.</a:t>
            </a:r>
          </a:p>
          <a:p>
            <a:pPr/>
            <a:r>
              <a:t>Bei geradem n werden die beiden mittleren Werte betrachtet und das arithmetische Mittel aus diesen beiden Werten gebildet: Bei der Messreihe 1, 2, 3, 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4, 5</a:t>
            </a:r>
            <a:r>
              <a:t>, 6, 8, 9 beträgt der Median 4.5.</a:t>
            </a:r>
          </a:p>
          <a:p>
            <a:pPr/>
            <a:r>
              <a:t>Der Median kann ab ordinalskalierten Daten verwendet werden.</a:t>
            </a:r>
          </a:p>
        </p:txBody>
      </p:sp>
      <p:sp>
        <p:nvSpPr>
          <p:cNvPr id="328" name="Gleichung"/>
          <p:cNvSpPr txBox="1"/>
          <p:nvPr/>
        </p:nvSpPr>
        <p:spPr>
          <a:xfrm>
            <a:off x="3288288" y="6010092"/>
            <a:ext cx="6368641" cy="6433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ist ungerade: md</m:t>
                  </m:r>
                  <m: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4500">
              <a:solidFill>
                <a:srgbClr val="262626"/>
              </a:solidFill>
            </a:endParaRPr>
          </a:p>
        </p:txBody>
      </p:sp>
      <p:sp>
        <p:nvSpPr>
          <p:cNvPr id="329" name="Gleichung"/>
          <p:cNvSpPr txBox="1"/>
          <p:nvPr/>
        </p:nvSpPr>
        <p:spPr>
          <a:xfrm>
            <a:off x="3310378" y="7415032"/>
            <a:ext cx="7536327" cy="11229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ist gerade: md</m:t>
                  </m:r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41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Arithmetischer Mittelwert und Media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Arithmetischer Mittelwert und Median  </a:t>
            </a:r>
          </a:p>
        </p:txBody>
      </p:sp>
      <p:sp>
        <p:nvSpPr>
          <p:cNvPr id="335" name="Der arithmetische Mittelwert minimiert die Summe der quadratischen Abweichungen der Beobachtungen von einer Zahl c: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 arithmetische Mittelwert minimiert die Summe der quadratischen Abweichungen der Beobachtungen von einer Zahl c:</a:t>
            </a:r>
            <a:br/>
            <a:br/>
          </a:p>
          <a:p>
            <a:pPr/>
            <a:r>
              <a:t>Er ist der Durchschnitt in dem Sinne, dass alle Merkmalsträger den gleichen Anteil an der Merkmalssumme haben.</a:t>
            </a:r>
          </a:p>
          <a:p>
            <a:pPr/>
            <a:r>
              <a:t>Der Median minimiert die Summe der absoluten Abweichungen der Beobachtungen von einer Zahl c:</a:t>
            </a:r>
            <a:br/>
            <a:br/>
          </a:p>
          <a:p>
            <a:pPr/>
            <a:r>
              <a:t>Der Median ist die Merkmalsausprägung eines (im Sinne des Merkmals) typischen, d. h. mittleren Merkmalsträgers.</a:t>
            </a:r>
          </a:p>
          <a:p>
            <a:pPr/>
            <a:r>
              <a:t>Der Median ist robust gegen Ausreißer, der arithmetische Mittelwert nicht.</a:t>
            </a:r>
          </a:p>
          <a:p>
            <a:pPr/>
            <a:r>
              <a:t>D. h., (x ) ̅kann stark durch einzelne extreme Werte verändert werden, x_0,5 nicht. 1</a:t>
            </a:r>
          </a:p>
          <a:p>
            <a:pPr/>
          </a:p>
          <a:p>
            <a:pPr/>
          </a:p>
          <a:p>
            <a:pPr/>
          </a:p>
          <a:p>
            <a:pPr/>
            <a:r>
              <a:rPr i="1"/>
              <a:t>Hinweis:</a:t>
            </a:r>
          </a:p>
        </p:txBody>
      </p:sp>
      <p:sp>
        <p:nvSpPr>
          <p:cNvPr id="336" name="Gleichung"/>
          <p:cNvSpPr txBox="1"/>
          <p:nvPr/>
        </p:nvSpPr>
        <p:spPr>
          <a:xfrm>
            <a:off x="1360951" y="2668383"/>
            <a:ext cx="2240933" cy="6132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bar>
                    <m:barPr>
                      <m:ctrl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c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>
              <a:solidFill>
                <a:srgbClr val="262626"/>
              </a:solidFill>
            </a:endParaRPr>
          </a:p>
        </p:txBody>
      </p:sp>
      <p:sp>
        <p:nvSpPr>
          <p:cNvPr id="337" name="Gleichung"/>
          <p:cNvSpPr txBox="1"/>
          <p:nvPr/>
        </p:nvSpPr>
        <p:spPr>
          <a:xfrm>
            <a:off x="1349774" y="4176251"/>
            <a:ext cx="2534975" cy="6132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md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|</m:t>
                  </m:r>
                </m:oMath>
              </m:oMathPara>
            </a14:m>
            <a:endParaRPr>
              <a:solidFill>
                <a:srgbClr val="262626"/>
              </a:solidFill>
            </a:endParaRPr>
          </a:p>
        </p:txBody>
      </p:sp>
      <p:sp>
        <p:nvSpPr>
          <p:cNvPr id="338" name="Gleichung"/>
          <p:cNvSpPr txBox="1"/>
          <p:nvPr/>
        </p:nvSpPr>
        <p:spPr>
          <a:xfrm>
            <a:off x="798101" y="7911894"/>
            <a:ext cx="6461513" cy="4202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1,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7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Streuungsmaß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Streuungsmaße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Streuung ist eine wichtige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Streuung ist eine wichtige Information</a:t>
            </a:r>
          </a:p>
        </p:txBody>
      </p:sp>
      <p:pic>
        <p:nvPicPr>
          <p:cNvPr id="34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96566"/>
            <a:ext cx="13004800" cy="4281921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„Ist der Fluss tief?“…"/>
          <p:cNvSpPr txBox="1"/>
          <p:nvPr/>
        </p:nvSpPr>
        <p:spPr>
          <a:xfrm>
            <a:off x="955263" y="2151727"/>
            <a:ext cx="4705671" cy="119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2400"/>
            </a:pPr>
            <a:r>
              <a:t>„Ist der Fluss tief?“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„Im Schnitt ist er nur einen Meter tief.“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Viel Streuung vs. wenig Streu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Viel Streuung vs. wenig Streuung</a:t>
            </a:r>
          </a:p>
        </p:txBody>
      </p:sp>
      <p:pic>
        <p:nvPicPr>
          <p:cNvPr id="35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464" y="2418600"/>
            <a:ext cx="10130183" cy="625732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Quelle"/>
          <p:cNvSpPr txBox="1"/>
          <p:nvPr/>
        </p:nvSpPr>
        <p:spPr>
          <a:xfrm>
            <a:off x="303212" y="9107977"/>
            <a:ext cx="709338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62626"/>
                </a:solidFill>
                <a:uFillTx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Viel Streuung vs. wenig Streu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Viel Streuung vs. wenig Streuung</a:t>
            </a:r>
          </a:p>
        </p:txBody>
      </p:sp>
      <p:sp>
        <p:nvSpPr>
          <p:cNvPr id="357" name="Die „Balkenlänge“ (blaue vertikale Balken) d kann als Maß der Streuung verstanden werd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„Balkenlänge“ (blaue vertikale Balken) </a:t>
            </a:r>
            <a:r>
              <a:rPr i="1"/>
              <a:t>d</a:t>
            </a:r>
            <a:r>
              <a:t> kann als Maß der Streuung verstanden werden.</a:t>
            </a:r>
          </a:p>
          <a:p>
            <a:pPr/>
            <a:r>
              <a:t>Je kürzer die blauen vertikalen Balken, desto geringer die Streuung.</a:t>
            </a:r>
          </a:p>
          <a:p>
            <a:pPr/>
            <a:r>
              <a:t>Je geringer die Streuung, desto ähnlicher sind sich die Messwerte.</a:t>
            </a:r>
          </a:p>
          <a:p>
            <a:pPr/>
            <a:r>
              <a:t>Genauer gesagt, desto näher sind die Messwerte an ihrem Mittelwert.</a:t>
            </a:r>
          </a:p>
          <a:p>
            <a:pPr/>
            <a:r>
              <a:t>Diesen Kennwert nennt man den mittleren Absolutabstand (MAA, mean absolute deviation, MAD, mad).</a:t>
            </a:r>
          </a:p>
          <a:p>
            <a:pPr/>
            <a:r>
              <a:t>Anschaulich gesprochen zeigt der MAA die mittlere Balkenlänge.</a:t>
            </a:r>
          </a:p>
          <a:p>
            <a:pPr/>
            <a:r>
              <a:t>Als Bezugswert für den MAD wird entweder Mittelwert oder Median gewählt.</a:t>
            </a:r>
          </a:p>
        </p:txBody>
      </p:sp>
      <p:sp>
        <p:nvSpPr>
          <p:cNvPr id="358" name="Quelle"/>
          <p:cNvSpPr txBox="1"/>
          <p:nvPr/>
        </p:nvSpPr>
        <p:spPr>
          <a:xfrm>
            <a:off x="303212" y="9107977"/>
            <a:ext cx="709338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62626"/>
                </a:solidFill>
                <a:uFillTx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  <p:pic>
        <p:nvPicPr>
          <p:cNvPr id="359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94" y="2414792"/>
            <a:ext cx="5792539" cy="5618763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Gleichung"/>
          <p:cNvSpPr txBox="1"/>
          <p:nvPr/>
        </p:nvSpPr>
        <p:spPr>
          <a:xfrm>
            <a:off x="7893089" y="7352053"/>
            <a:ext cx="3208468" cy="11686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mad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∑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4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Varianz als quadrierte Abweichungsbalk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Varianz als quadrierte Abweichungsbalken</a:t>
            </a:r>
          </a:p>
        </p:txBody>
      </p:sp>
      <p:pic>
        <p:nvPicPr>
          <p:cNvPr id="36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3461420"/>
            <a:ext cx="7848600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9" name="Varianz und Standardabweich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Varianz und Standardabweichung</a:t>
            </a:r>
          </a:p>
        </p:txBody>
      </p:sp>
      <p:sp>
        <p:nvSpPr>
          <p:cNvPr id="370" name="Die Varianz (σ2, s2, V) ist ein Maß der Streuung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 Varianz (σ</a:t>
            </a:r>
            <a:r>
              <a:rPr baseline="31999"/>
              <a:t>2</a:t>
            </a:r>
            <a:r>
              <a:t>, s</a:t>
            </a:r>
            <a:r>
              <a:rPr baseline="31999"/>
              <a:t>2</a:t>
            </a:r>
            <a:r>
              <a:t>, V) ist ein Maß der Streuung.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Damit gibt sie die Unterschiedlichkeit der Messwerte an.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 Varianz einer Stichprobe berechnet sich als der Mittelwert der quadrierten Abstände zum Mittelwert (d).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Zieht man aus der Varianz die Wurzel, so erhält man die Standardabweichung (σ, s, SD, sd).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Somit besitzt die Standardabweichung in etwa (!) die gleiche Größenordnung wie die Messwerte der Beobachtungsreihe. Die sd bleibt etwas größer als der MAD! (Achtung: i.d.R. gilt: sd ≠ MAD)</a:t>
            </a:r>
          </a:p>
        </p:txBody>
      </p:sp>
      <p:sp>
        <p:nvSpPr>
          <p:cNvPr id="371" name="Gleichung"/>
          <p:cNvSpPr txBox="1"/>
          <p:nvPr/>
        </p:nvSpPr>
        <p:spPr>
          <a:xfrm>
            <a:off x="6964646" y="2050996"/>
            <a:ext cx="4922967" cy="14676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p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∑</m:t>
                  </m:r>
                  <m:sSubSup>
                    <m:e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  <a:endParaRPr sz="5400">
              <a:solidFill>
                <a:srgbClr val="262626"/>
              </a:solidFill>
            </a:endParaRPr>
          </a:p>
        </p:txBody>
      </p:sp>
      <p:sp>
        <p:nvSpPr>
          <p:cNvPr id="372" name="Gleichung"/>
          <p:cNvSpPr txBox="1"/>
          <p:nvPr/>
        </p:nvSpPr>
        <p:spPr>
          <a:xfrm>
            <a:off x="7464365" y="4905620"/>
            <a:ext cx="3426411" cy="12986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8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8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8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8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</m:rad>
                </m:oMath>
              </m:oMathPara>
            </a14:m>
            <a:endParaRPr sz="8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Veranschaulichung der Varianz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Veranschaulichung der Varianz</a:t>
            </a:r>
          </a:p>
        </p:txBody>
      </p:sp>
      <p:pic>
        <p:nvPicPr>
          <p:cNvPr id="37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75" y="2095203"/>
            <a:ext cx="4392852" cy="7028562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ieben Objekte liegen geordnet entsprechend ihrem Wert."/>
          <p:cNvSpPr/>
          <p:nvPr/>
        </p:nvSpPr>
        <p:spPr>
          <a:xfrm>
            <a:off x="4945231" y="2424237"/>
            <a:ext cx="7640889" cy="48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2400"/>
            </a:lvl1pPr>
          </a:lstStyle>
          <a:p>
            <a:pPr/>
            <a:r>
              <a:t>Sieben Objekte liegen geordnet entsprechend ihrem Wert.</a:t>
            </a:r>
          </a:p>
        </p:txBody>
      </p:sp>
      <p:sp>
        <p:nvSpPr>
          <p:cNvPr id="378" name="Der Schwerpunkt der Messwertreihe ist das arithmetische Mittel."/>
          <p:cNvSpPr/>
          <p:nvPr/>
        </p:nvSpPr>
        <p:spPr>
          <a:xfrm>
            <a:off x="5023482" y="3670707"/>
            <a:ext cx="7484387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2400"/>
            </a:lvl1pPr>
          </a:lstStyle>
          <a:p>
            <a:pPr/>
            <a:r>
              <a:t>Der Schwerpunkt der Messwertreihe ist das arithmetische Mittel.</a:t>
            </a:r>
          </a:p>
        </p:txBody>
      </p:sp>
      <p:sp>
        <p:nvSpPr>
          <p:cNvPr id="379" name="Wir bilden ein Quadrat für jedes Objekt; die Kantenlänge jedes Quadrats ist gleich dem Abstand des Wertes des Objekts zum Schwerpunkt ."/>
          <p:cNvSpPr/>
          <p:nvPr/>
        </p:nvSpPr>
        <p:spPr>
          <a:xfrm>
            <a:off x="4945231" y="5140649"/>
            <a:ext cx="7640889" cy="119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2400"/>
            </a:lvl1pPr>
          </a:lstStyle>
          <a:p>
            <a:pPr/>
            <a:r>
              <a:t>Wir bilden ein Quadrat für jedes Objekt; die Kantenlänge jedes Quadrats ist gleich dem Abstand des Wertes des Objekts zum Schwerpunkt .</a:t>
            </a:r>
          </a:p>
        </p:txBody>
      </p:sp>
      <p:sp>
        <p:nvSpPr>
          <p:cNvPr id="380" name="Legt man die Quadrate so zu einem Rechteck zusammen, dass die eine Seitenlänge der Anzahl der Objekten (n) entspricht, so entspricht die andere Seitenlänge der Varianz (σ2)."/>
          <p:cNvSpPr/>
          <p:nvPr/>
        </p:nvSpPr>
        <p:spPr>
          <a:xfrm>
            <a:off x="5066946" y="7468110"/>
            <a:ext cx="7484387" cy="155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defRPr sz="2400"/>
            </a:pPr>
            <a:r>
              <a:t>Legt man die Quadrate so zu einem Rechteck zusammen, dass die eine Seitenlänge der Anzahl der Objekten (n) entspricht, so entspricht die andere Seitenlänge der Varianz (σ</a:t>
            </a:r>
            <a:r>
              <a:rPr baseline="31999"/>
              <a:t>2</a:t>
            </a:r>
            <a:r>
              <a:t>).</a:t>
            </a:r>
          </a:p>
        </p:txBody>
      </p:sp>
      <p:sp>
        <p:nvSpPr>
          <p:cNvPr id="381" name="https://en.wikipedia.org/wiki/Standard_deviation"/>
          <p:cNvSpPr/>
          <p:nvPr/>
        </p:nvSpPr>
        <p:spPr>
          <a:xfrm>
            <a:off x="250692" y="9154920"/>
            <a:ext cx="3395835" cy="30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https://en.wikipedia.org/wiki/Standard_deviation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Überblick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Verteilu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Verteilungen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Häufigkeitsverteilung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Häufigkeitsverteilungen</a:t>
            </a:r>
          </a:p>
        </p:txBody>
      </p:sp>
      <p:sp>
        <p:nvSpPr>
          <p:cNvPr id="388" name="Eine Häufigkeitsverteilung gibt an, wie häufig jeder der  Ausprägungen (Stufen) einer Variablen X in einer Stichprobe ist.…"/>
          <p:cNvSpPr txBox="1"/>
          <p:nvPr>
            <p:ph type="body" idx="22"/>
          </p:nvPr>
        </p:nvSpPr>
        <p:spPr>
          <a:xfrm>
            <a:off x="6238180" y="1782740"/>
            <a:ext cx="6257695" cy="7444953"/>
          </a:xfrm>
          <a:prstGeom prst="rect">
            <a:avLst/>
          </a:prstGeom>
        </p:spPr>
        <p:txBody>
          <a:bodyPr/>
          <a:lstStyle/>
          <a:p>
            <a:pPr/>
            <a:r>
              <a:t>Eine Häufigkeitsverteilung gibt an, wie häufig jeder der  Ausprägungen (Stufen) einer Variablen </a:t>
            </a:r>
            <a:r>
              <a:rPr i="1"/>
              <a:t>X</a:t>
            </a:r>
            <a:r>
              <a:t> in einer Stichprobe ist.</a:t>
            </a:r>
          </a:p>
          <a:p>
            <a:pPr marL="127000" indent="0">
              <a:buClrTx/>
              <a:buSzTx/>
              <a:buFontTx/>
              <a:buNone/>
            </a:pPr>
          </a:p>
          <a:p>
            <a:pPr marL="127000" indent="0">
              <a:buClrTx/>
              <a:buSzTx/>
              <a:buFontTx/>
              <a:buNone/>
            </a:pPr>
            <a:r>
              <a:t>Beispiel: </a:t>
            </a:r>
          </a:p>
          <a:p>
            <a:pPr/>
            <a:r>
              <a:t>Eine Stichprobe umfasse n=32 Autos. </a:t>
            </a:r>
          </a:p>
          <a:p>
            <a:pPr/>
            <a:r>
              <a:t>Die Variable </a:t>
            </a:r>
            <a:r>
              <a:rPr i="1"/>
              <a:t>cyl</a:t>
            </a:r>
            <a:r>
              <a:t> (Zylinderzahl) hat 3 Ausprägungen: 4,6,8.</a:t>
            </a:r>
          </a:p>
          <a:p>
            <a:pPr/>
            <a:r>
              <a:t>Jede dieser Ausprägungen findet sich mit einer bestimmten Häufigkeit in der Stichprobe (11, 7, 14).</a:t>
            </a:r>
          </a:p>
          <a:p>
            <a:pPr marL="127000" indent="0">
              <a:buClrTx/>
              <a:buSzTx/>
              <a:buFontTx/>
              <a:buNone/>
            </a:pPr>
          </a:p>
          <a:p>
            <a:pPr marL="127000" indent="0">
              <a:buClrTx/>
              <a:buSzTx/>
              <a:buFontTx/>
              <a:buNone/>
            </a:pPr>
          </a:p>
          <a:p>
            <a:pPr/>
            <a:r>
              <a:t>Ein Balkendiagramm (Säulendiagramm) eignet sich zur Darstellung, sofern die Variable nicht zu viele Ausprägungen hat.</a:t>
            </a:r>
          </a:p>
          <a:p>
            <a:pPr/>
            <a:r>
              <a:t>Der Modus (Modalwert) gibt die häufigste Ausprägung an, im Balkendiagramm entspricht der Modus der höchsten Säule.</a:t>
            </a:r>
          </a:p>
        </p:txBody>
      </p:sp>
      <p:pic>
        <p:nvPicPr>
          <p:cNvPr id="38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187" y="1967608"/>
            <a:ext cx="1536701" cy="288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630" y="5422909"/>
            <a:ext cx="4661815" cy="3344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3" name="Histogramm für Häufigkeitsverteilungen mit vielen Stuf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14300" marR="114300" indent="114300" defTabSz="1170431">
              <a:defRPr sz="5580"/>
            </a:lvl1pPr>
          </a:lstStyle>
          <a:p>
            <a:pPr/>
            <a:r>
              <a:t>Histogramm für Häufigkeitsverteilungen mit vielen Stufen</a:t>
            </a:r>
          </a:p>
        </p:txBody>
      </p:sp>
      <p:sp>
        <p:nvSpPr>
          <p:cNvPr id="394" name="Histogramme eignen sich, um die Häufigkeitsverteilung einer Variablen mit vielen Ausprägungen darzustell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Histogramme eignen sich, um die Häufigkeitsverteilung einer Variablen mit vielen Ausprägungen darzustellen.</a:t>
            </a:r>
          </a:p>
          <a:p>
            <a:pPr/>
            <a:r>
              <a:t>Häufig werden Histogramme für stetige, metrische Variablen verwendet.</a:t>
            </a:r>
          </a:p>
          <a:p>
            <a:pPr/>
            <a:r>
              <a:t>Dabei stellt ein Balken einen Bereich von Ausprägungen (ein Intervall) dar.</a:t>
            </a:r>
          </a:p>
          <a:p>
            <a:pPr/>
            <a:r>
              <a:t>Bei gleich großer Intervallbreite ist die Höhe des Balkens proportional zur Anzahl der Werte in diesem Intervall.</a:t>
            </a:r>
          </a:p>
          <a:p>
            <a:pPr/>
            <a:r>
              <a:t>Für die Anzahl der </a:t>
            </a:r>
            <a:r>
              <a:rPr i="1"/>
              <a:t>k</a:t>
            </a:r>
            <a:r>
              <a:t> Balken gibt es keine feste Regel, aber die Balkenzahl sollte dem Erkenntnisziel zuträglich sein.</a:t>
            </a:r>
          </a:p>
        </p:txBody>
      </p:sp>
      <p:pic>
        <p:nvPicPr>
          <p:cNvPr id="39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26" y="4135377"/>
            <a:ext cx="6004070" cy="4307269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Häufigkeitsverteilung der Hauspreise im Saratoga County, New York, USA, 2006"/>
          <p:cNvSpPr txBox="1"/>
          <p:nvPr/>
        </p:nvSpPr>
        <p:spPr>
          <a:xfrm>
            <a:off x="479809" y="3200220"/>
            <a:ext cx="5639269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/>
          </a:lstStyle>
          <a:p>
            <a:pPr/>
            <a:r>
              <a:t>Häufigkeitsverteilung der Hauspreise im Saratoga County, New York, USA, 2006</a:t>
            </a:r>
          </a:p>
        </p:txBody>
      </p:sp>
      <p:pic>
        <p:nvPicPr>
          <p:cNvPr id="39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6771" y="6129657"/>
            <a:ext cx="2521566" cy="1808949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zu wenig Balken (k=3)"/>
          <p:cNvSpPr txBox="1"/>
          <p:nvPr/>
        </p:nvSpPr>
        <p:spPr>
          <a:xfrm>
            <a:off x="6798780" y="8468473"/>
            <a:ext cx="2521566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/>
          </a:lstStyle>
          <a:p>
            <a:pPr/>
            <a:r>
              <a:t>zu wenig Balken (k=3)</a:t>
            </a:r>
          </a:p>
        </p:txBody>
      </p:sp>
      <p:pic>
        <p:nvPicPr>
          <p:cNvPr id="399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70512" y="6198646"/>
            <a:ext cx="2329233" cy="1670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zu viele Balken (k=1000)"/>
          <p:cNvSpPr txBox="1"/>
          <p:nvPr/>
        </p:nvSpPr>
        <p:spPr>
          <a:xfrm>
            <a:off x="9792089" y="8468473"/>
            <a:ext cx="2521566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/>
          </a:lstStyle>
          <a:p>
            <a:pPr/>
            <a:r>
              <a:t>zu viele Balken (k=1000)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Verteilungsform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Verteilungsformen</a:t>
            </a:r>
          </a:p>
        </p:txBody>
      </p:sp>
      <p:pic>
        <p:nvPicPr>
          <p:cNvPr id="40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471" y="2311400"/>
            <a:ext cx="9470156" cy="6506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7" name="Hundert Studentis der Größe nach sortier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Hundert Studentis der Größe nach sortiert</a:t>
            </a:r>
          </a:p>
        </p:txBody>
      </p:sp>
      <p:sp>
        <p:nvSpPr>
          <p:cNvPr id="408" name="Ein kauziger Statistik-Prof läuft die Reihe ab, er ruft: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127000" indent="0">
              <a:buClrTx/>
              <a:buSzTx/>
              <a:buFontTx/>
              <a:buNone/>
            </a:pPr>
            <a:r>
              <a:t>Ein kauziger Statistik-Prof läuft die Reihe ab, er ruft:</a:t>
            </a:r>
          </a:p>
          <a:p>
            <a:pPr/>
            <a:r>
              <a:t>„1. Quartil!“ bei Person 25, (25% kleiner, Größe 1.65m)</a:t>
            </a:r>
          </a:p>
          <a:p>
            <a:pPr/>
            <a:r>
              <a:t>„2. Quartil!“ bei Person 50, (50% kleiner, Größe 1.65m)</a:t>
            </a:r>
          </a:p>
          <a:p>
            <a:pPr/>
            <a:r>
              <a:t>„1. Quartil!“ bei Person 25, (25% kleiner, Größe 1.65m)</a:t>
            </a:r>
          </a:p>
          <a:p>
            <a:pPr/>
            <a:r>
              <a:t>„1. Quartil!“ bei Person 25, (25% kleiner, Größe 1.65m)</a:t>
            </a:r>
            <a:br/>
          </a:p>
          <a:p>
            <a:pPr marL="127000" indent="0">
              <a:buClrTx/>
              <a:buSzTx/>
              <a:buFontTx/>
              <a:buNone/>
            </a:pPr>
            <a:r>
              <a:t>Das 1. Quartil kennzeichnet denjenigen Wert der Körpergröße der Studentis, für den gilt, dass ein Viertel der Studentis kleiner (und drei Viertel größer sind).</a:t>
            </a:r>
          </a:p>
          <a:p>
            <a:pPr marL="127000" indent="0">
              <a:buClrTx/>
              <a:buSzTx/>
              <a:buFontTx/>
              <a:buNone/>
            </a:pPr>
          </a:p>
          <a:p>
            <a:pPr marL="127000" indent="0">
              <a:buClrTx/>
              <a:buSzTx/>
              <a:buFontTx/>
              <a:buNone/>
            </a:pPr>
            <a:r>
              <a:t>Ein Quartil … </a:t>
            </a:r>
          </a:p>
          <a:p>
            <a:pPr/>
            <a:r>
              <a:t>ist eine bestimmte Art von Quantil</a:t>
            </a:r>
          </a:p>
          <a:p>
            <a:pPr/>
            <a:r>
              <a:t>verallgemeinert den Median, da der Median dem 2. Quartil entspricht</a:t>
            </a:r>
          </a:p>
          <a:p>
            <a:pPr/>
            <a:r>
              <a:t>entspricht dem 25. Perzentil </a:t>
            </a:r>
          </a:p>
        </p:txBody>
      </p:sp>
      <p:sp>
        <p:nvSpPr>
          <p:cNvPr id="409" name="Quelle: Sauer, 2019, S. 106"/>
          <p:cNvSpPr txBox="1"/>
          <p:nvPr/>
        </p:nvSpPr>
        <p:spPr>
          <a:xfrm>
            <a:off x="2272493" y="8128863"/>
            <a:ext cx="2531552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/>
            <a:r>
              <a:t>Quelle: Sauer, 2019, S. 106</a:t>
            </a:r>
          </a:p>
        </p:txBody>
      </p:sp>
      <p:sp>
        <p:nvSpPr>
          <p:cNvPr id="410" name="Etwa hundert Studentis stellen sich der Größe nach sortiert auf."/>
          <p:cNvSpPr txBox="1"/>
          <p:nvPr/>
        </p:nvSpPr>
        <p:spPr>
          <a:xfrm>
            <a:off x="1389691" y="2693229"/>
            <a:ext cx="4072731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marL="127000" marR="127000" algn="ctr" defTabSz="1300480">
              <a:spcBef>
                <a:spcPts val="1000"/>
              </a:spcBef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Etwa hundert Studentis stellen sich der Größe nach sortiert auf.</a:t>
            </a:r>
          </a:p>
        </p:txBody>
      </p:sp>
      <p:pic>
        <p:nvPicPr>
          <p:cNvPr id="41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758" y="3866238"/>
            <a:ext cx="5755246" cy="4128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4" name="Quanti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Quantile</a:t>
            </a:r>
          </a:p>
        </p:txBody>
      </p:sp>
      <p:sp>
        <p:nvSpPr>
          <p:cNvPr id="415" name="Quantile sind Grenzwerte, die eine Verteilung in Bereiche gleich großer Anteile (oder Wahrscheinlichkeit) schneid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Quantile sind Grenzwerte, die eine Verteilung in Bereiche gleich großer Anteile (oder Wahrscheinlichkeit) schneiden.</a:t>
            </a:r>
          </a:p>
          <a:p>
            <a:pPr/>
            <a:r>
              <a:t>Gängige Quantile sind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Quartile (Viertel)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Quantile (Fünftel)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Dezile (Zehntel)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Perzentile (Hundertstel)</a:t>
            </a:r>
          </a:p>
          <a:p>
            <a:pPr/>
            <a:r>
              <a:t>Ein Quantil ist also ein Oberbegriff für die Aufteilung einer Verteilung in eine bestimmte Anzahl an Bereichen gleicher Größe.</a:t>
            </a:r>
          </a:p>
          <a:p>
            <a:pPr/>
            <a:r>
              <a:t>Allgemein ist das p-Quantil definiert, als der Wert, für den gilt, dass er von p Prozent der Beobachtungen (oder, synonym, mit p Prozent Wahrscheinlichkeit) nicht überschritten wird.</a:t>
            </a:r>
          </a:p>
          <a:p>
            <a:pPr/>
            <a:r>
              <a:t>Die Quantilsfunktion q(p) gibt für eine gegebene Wahrscheinlichkeit p aus, welcher Wert q mit dieser Wahrscheinlichkeit nicht überschritten wird.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Der Interquartilsabstand als Maß für die Streu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 Interquartilsabstand als Maß für die Streuung</a:t>
            </a:r>
          </a:p>
        </p:txBody>
      </p:sp>
      <p:sp>
        <p:nvSpPr>
          <p:cNvPr id="419" name="Betrachen wir zwei Länder, Equalizia und Extremistan. Im Bild sehen wir je 10 Menschen für jedes der zwei Länder.…"/>
          <p:cNvSpPr txBox="1"/>
          <p:nvPr>
            <p:ph type="body" idx="22"/>
          </p:nvPr>
        </p:nvSpPr>
        <p:spPr>
          <a:xfrm>
            <a:off x="279552" y="1905000"/>
            <a:ext cx="7553375" cy="7018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Betrachen wir zwei Länder, Equalizia und Extremistan. Im Bild sehen wir je 10 Menschen für jedes der zwei Länder.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Das mittlere Einkommen scheint ähnlich zu sein.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 Streuung ist aber sehr unterschiedlich: In Equalizia verdienen die Menschen alle etwas gleich viel (kleine Streuung); in Extremistan geht die Schere zwischen arm und reich stark auf (große Streuung).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 grün gestrichelten Linien im Bild zeigen jeweils das untere und das obere Viertel (1. bzw. 3. Quartil). 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In Equalizia verdient das untere Viertel also höchstens ca. 40 Geldeinheiten; in Extremistan nur ca. 23 GE. Dafür ist das obere Viertel in Extremistan sehr reich; in Equalizia ist das obere Viertel hingen vergleichsweise nah am unteren Viertel.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Diese Differenz Q3-Q1 bezeichnet man als Interquartilsabstand (engl. inter quartile range; IQR); der IQR ist ein Maß für die Streuung.</a:t>
            </a:r>
          </a:p>
          <a:p>
            <a:pPr marL="317500" marR="0" indent="-317500" defTabSz="457200">
              <a:buClr>
                <a:schemeClr val="accent5"/>
              </a:buClr>
              <a:buFont typeface="Arial"/>
              <a:buChar char="▶︎"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414141"/>
                </a:solidFill>
              </a:defRPr>
            </a:pPr>
            <a:r>
              <a:t>Beachten Sie, dass die Extremwerte (die reichsten und ärmsten Menschen) keinen Einfluss auf die Berechnung des IRQ haben! Daher bezeichnet man den IQR als "robust".</a:t>
            </a:r>
          </a:p>
        </p:txBody>
      </p:sp>
      <p:pic>
        <p:nvPicPr>
          <p:cNvPr id="42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0954" y="1381759"/>
            <a:ext cx="3650321" cy="7300640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Wo möchten Sie lieber leben?"/>
          <p:cNvSpPr txBox="1"/>
          <p:nvPr/>
        </p:nvSpPr>
        <p:spPr>
          <a:xfrm>
            <a:off x="9819764" y="8574773"/>
            <a:ext cx="2850032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Wo möchten Sie lieber leben?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6" name="Dezile der deutschen Vermögensverteil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Dezile der deutschen Vermögensverteilung</a:t>
            </a:r>
          </a:p>
        </p:txBody>
      </p:sp>
      <p:pic>
        <p:nvPicPr>
          <p:cNvPr id="42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318" y="1585011"/>
            <a:ext cx="9732519" cy="7367822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Quelle: SOEP zitiert nach Wikipedia"/>
          <p:cNvSpPr txBox="1"/>
          <p:nvPr/>
        </p:nvSpPr>
        <p:spPr>
          <a:xfrm>
            <a:off x="1512224" y="8876006"/>
            <a:ext cx="3355650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62626"/>
                </a:solidFill>
                <a:uFillTx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Quelle: SOEP zitiert nach Wikipedia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1" name="Quantilfunktion vs. Verteilungsfunk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Quantilfunktion vs. Verteilungsfunktion</a:t>
            </a:r>
          </a:p>
        </p:txBody>
      </p:sp>
      <p:pic>
        <p:nvPicPr>
          <p:cNvPr id="43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728" y="3325505"/>
            <a:ext cx="13024256" cy="142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q-fun.png" descr="q-fu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2260" y="5818506"/>
            <a:ext cx="13004801" cy="1485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Normalverteil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Normalverteilung</a:t>
            </a:r>
          </a:p>
        </p:txBody>
      </p:sp>
      <p:sp>
        <p:nvSpPr>
          <p:cNvPr id="437" name="Die Normalverteilung ist eine Verteilung mit folgenden Eigenschaften:…"/>
          <p:cNvSpPr txBox="1"/>
          <p:nvPr>
            <p:ph type="body" idx="22"/>
          </p:nvPr>
        </p:nvSpPr>
        <p:spPr>
          <a:xfrm>
            <a:off x="282297" y="1905000"/>
            <a:ext cx="7377661" cy="7648205"/>
          </a:xfrm>
          <a:prstGeom prst="rect">
            <a:avLst/>
          </a:prstGeom>
        </p:spPr>
        <p:txBody>
          <a:bodyPr/>
          <a:lstStyle/>
          <a:p>
            <a:pPr marL="127000" indent="0">
              <a:buClrTx/>
              <a:buSzTx/>
              <a:buFontTx/>
              <a:buNone/>
            </a:pPr>
            <a:r>
              <a:t>Die Normalverteilung ist eine Verteilung mit folgenden Eigenschaften:</a:t>
            </a:r>
          </a:p>
          <a:p>
            <a:pPr/>
            <a:r>
              <a:t>Die Daten verteilen sich symmetrisch um das Zentrum aller Werte.</a:t>
            </a:r>
          </a:p>
          <a:p>
            <a:pPr/>
            <a:r>
              <a:t>Die Form erinnert an eine Glocke.</a:t>
            </a:r>
          </a:p>
          <a:p>
            <a:pPr/>
            <a:r>
              <a:t>Mittelwert = Median = Modus</a:t>
            </a:r>
          </a:p>
          <a:p>
            <a:pPr/>
            <a:r>
              <a:t>Normalverteilungen sind durch zwei Größen komplett determiniert: Mittelwert (µ) und Standardabweichung (sd).</a:t>
            </a:r>
          </a:p>
          <a:p>
            <a:pPr/>
            <a:r>
              <a:t>Es gibt unendlich viele verschiedene Normalverteilungen, die sich (nur) im Mittelwert und/oder Standardabweichung unterscheiden.</a:t>
            </a:r>
          </a:p>
          <a:p>
            <a:pPr/>
            <a:r>
              <a:t>Alle Normalverteilungen sind sich ähnlich in dem Sinne, dass ihre Form ähnlich ist: Das Verhältnis der Breite von „Mittelbereich“ zu „Randbereichen“ ist immer gleich.</a:t>
            </a:r>
          </a:p>
          <a:p>
            <a:pPr/>
            <a:r>
              <a:t>Viele Größen sind normalverteilt: z.B. IQ, Körpergröße und -gewicht von Erwachsenen, Messfehler, Gewichts eines maschinenproduzierten Gegenstands, …</a:t>
            </a:r>
          </a:p>
          <a:p>
            <a:pPr/>
            <a:r>
              <a:t>Andere Größen sind nicht normalverteilt: Einkommen, Vermögen, Erfolg, Zitationen, Bekanntheit, …</a:t>
            </a:r>
            <a:br/>
          </a:p>
          <a:p>
            <a:pPr marL="127000" indent="0">
              <a:buClrTx/>
              <a:buSzTx/>
              <a:buFontTx/>
              <a:buNone/>
            </a:pPr>
            <a:r>
              <a:t>Ob eine Größe normalverteilt ist, kann (und muss) empirisch übergeprüft werden.</a:t>
            </a:r>
          </a:p>
        </p:txBody>
      </p:sp>
      <p:pic>
        <p:nvPicPr>
          <p:cNvPr id="43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2793" y="2247556"/>
            <a:ext cx="4628060" cy="332013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Normalverteilungen, Beispiele"/>
          <p:cNvSpPr txBox="1"/>
          <p:nvPr/>
        </p:nvSpPr>
        <p:spPr>
          <a:xfrm>
            <a:off x="8882535" y="1847151"/>
            <a:ext cx="2828576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/>
            <a:r>
              <a:t>Normalverteilungen, Beispiele</a:t>
            </a:r>
          </a:p>
        </p:txBody>
      </p:sp>
      <p:pic>
        <p:nvPicPr>
          <p:cNvPr id="44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5451" y="5945356"/>
            <a:ext cx="4432779" cy="3180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Die deskriptive Statistik ist da, das Leben zu vereinfach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15570" marR="115570" indent="115570" defTabSz="1183436">
              <a:defRPr sz="5642"/>
            </a:lvl1pPr>
          </a:lstStyle>
          <a:p>
            <a:pPr/>
            <a:r>
              <a:t>Die deskriptive Statistik ist da, das Leben zu vereinfachen</a:t>
            </a:r>
          </a:p>
        </p:txBody>
      </p:sp>
      <p:sp>
        <p:nvSpPr>
          <p:cNvPr id="240" name="[1] 16.99 10.34 21.01 23.68 24.59 25.29  8.77 26.88 15.04 14.78 10.27 35.26 15.42 18.43 14.83  [16] 21.58 10.33 16.29 16.97 20.65 17.92 20.29 15.77 39.42 19.82 17.81 13.37 12.69 21.70 19.65  [31]  9.55 18.35 15.06 20.69 17.78 24.06 16.31 16.93 18.69 31.2"/>
          <p:cNvSpPr/>
          <p:nvPr/>
        </p:nvSpPr>
        <p:spPr>
          <a:xfrm>
            <a:off x="871401" y="4305614"/>
            <a:ext cx="7024864" cy="2822449"/>
          </a:xfrm>
          <a:prstGeom prst="rect">
            <a:avLst/>
          </a:prstGeom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spcBef>
                <a:spcPts val="1200"/>
              </a:spcBef>
              <a:buClr>
                <a:srgbClr val="00998A"/>
              </a:buClr>
              <a:buFont typeface="Wingdings"/>
              <a:defRPr sz="1200"/>
            </a:lvl1pPr>
          </a:lstStyle>
          <a:p>
            <a:pPr>
              <a:defRPr>
                <a:solidFill>
                  <a:srgbClr val="00998A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rPr>
                <a:solidFill>
                  <a:srgbClr val="262626"/>
                </a:solidFill>
                <a:latin typeface="+mj-lt"/>
                <a:ea typeface="+mj-ea"/>
                <a:cs typeface="+mj-cs"/>
                <a:sym typeface="Roboto Condensed Regular"/>
              </a:rPr>
              <a:t>[1] 16.99 10.34 21.01 23.68 24.59 25.29  8.77 26.88 15.04 14.78 10.27 35.26 15.42 18.43 14.83  [16] 21.58 10.33 16.29 16.97 20.65 17.92 20.29 15.77 39.42 19.82 17.81 13.37 12.69 21.70 19.65  [31]  9.55 18.35 15.06 20.69 17.78 24.06 16.31 16.93 18.69 31.27 16.04 17.46 13.94  9.68 30.40  [46] 18.29 22.23 32.40 28.55 18.04 12.54 10.29 34.81  9.94 25.56 19.49 38.01 26.41 11.24 48.27  [61] 20.29 13.81 11.02 18.29 17.59 20.08 16.45  3.07 20.23 15.01 12.02 17.07 26.86 25.28 14.73  [76] 10.51 17.92 27.20 22.76 17.29 19.44 16.66 10.07 32.68 15.98 34.83 13.03 18.28 24.71 21.16  [91] 28.97 22.49  5.75 16.32 22.75 40.17 27.28 12.03 21.01 12.46 11.35 15.38 44.30 22.42 20.92 [106] 15.36 20.49 25.21 18.24 14.31 14.00  7.25 38.07 23.95 25.71 17.31 29.93 10.65 12.43 24.08 [121] 11.69 13.42 14.26 15.95 12.48 29.80  8.52 14.52 11.38 22.82 19.08 20.27 11.17 12.26 18.26 [136]  8.51 10.33 14.15 16.00 13.16 17.47 34.30 41.19 27.05 16.43  8.35 18.64 11.87  9.78  7.51 [151] 14.07 13.13 17.26 24.55 19.77 29.85 48.17 25.00 13.39 16.49 21.50 12.66 16.21 13.81 17.51 [166] 24.52 20.76 31.71 10.59 10.63 50.81 15.81  7.25 31.85 16.82 32.90 17.89 14.48  9.60 34.63 [181] 34.65 23.33 45.35 23.17 40.55 20.69 20.90 30.46 18.15 23.10 15.69 19.81 28.44 15.48 16.58 [196]  7.56 10.34 43.11 13.00 13.51 18.71 12.74 13.00 16.40 20.53 16.47 26.59 38.73 24.27 12.76 [211] 30.06 25.89 48.33 13.27 28.17 12.90 28.15 11.59  7.74 30.14 12.16 13.42  8.58 15.98 13.42 [226] 16.27 10.09 20.45 13.28 22.12 24.01 15.69 11.61 10.77 15.53 10.07 12.60 32.83 35.83 29.03 [241] 27.18 22.67 17.82 18.78</a:t>
            </a:r>
          </a:p>
        </p:txBody>
      </p:sp>
      <p:sp>
        <p:nvSpPr>
          <p:cNvPr id="241" name="Vorbereitungszeit für die Klausur pro Student"/>
          <p:cNvSpPr/>
          <p:nvPr/>
        </p:nvSpPr>
        <p:spPr>
          <a:xfrm>
            <a:off x="868295" y="3704703"/>
            <a:ext cx="7027969" cy="511049"/>
          </a:xfrm>
          <a:prstGeom prst="rect">
            <a:avLst/>
          </a:prstGeom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/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Vorbereitungszeit für die Klausur pro Student</a:t>
            </a:r>
          </a:p>
        </p:txBody>
      </p:sp>
      <p:sp>
        <p:nvSpPr>
          <p:cNvPr id="242" name="… hört sich erstmal unglaubwürdig an 🤓"/>
          <p:cNvSpPr/>
          <p:nvPr/>
        </p:nvSpPr>
        <p:spPr>
          <a:xfrm>
            <a:off x="349150" y="1955079"/>
            <a:ext cx="5481734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marL="342900" indent="-342900" algn="r">
              <a:spcBef>
                <a:spcPts val="8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… hört sich erstmal unglaubwürdig an 🤓 </a:t>
            </a:r>
          </a:p>
        </p:txBody>
      </p:sp>
      <p:grpSp>
        <p:nvGrpSpPr>
          <p:cNvPr id="247" name="Gruppieren"/>
          <p:cNvGrpSpPr/>
          <p:nvPr/>
        </p:nvGrpSpPr>
        <p:grpSpPr>
          <a:xfrm>
            <a:off x="8607350" y="3752526"/>
            <a:ext cx="3928626" cy="4533081"/>
            <a:chOff x="0" y="0"/>
            <a:chExt cx="3928624" cy="4533080"/>
          </a:xfrm>
        </p:grpSpPr>
        <p:sp>
          <p:nvSpPr>
            <p:cNvPr id="243" name="Prof. Dr. I. Ch. Weiß-Ois"/>
            <p:cNvSpPr txBox="1"/>
            <p:nvPr/>
          </p:nvSpPr>
          <p:spPr>
            <a:xfrm>
              <a:off x="847997" y="4136332"/>
              <a:ext cx="2257187" cy="396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/>
              <a:r>
                <a:t>Prof. Dr. I. Ch. Weiß-Ois</a:t>
              </a:r>
            </a:p>
          </p:txBody>
        </p:sp>
        <p:grpSp>
          <p:nvGrpSpPr>
            <p:cNvPr id="246" name="Gruppieren"/>
            <p:cNvGrpSpPr/>
            <p:nvPr/>
          </p:nvGrpSpPr>
          <p:grpSpPr>
            <a:xfrm>
              <a:off x="0" y="0"/>
              <a:ext cx="3928625" cy="3928625"/>
              <a:chOff x="0" y="0"/>
              <a:chExt cx="3928624" cy="3928624"/>
            </a:xfrm>
          </p:grpSpPr>
          <p:pic>
            <p:nvPicPr>
              <p:cNvPr id="244" name="Bild" descr="Bild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928625" cy="39286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5" name="Quelle"/>
              <p:cNvSpPr txBox="1"/>
              <p:nvPr/>
            </p:nvSpPr>
            <p:spPr>
              <a:xfrm>
                <a:off x="3009133" y="3463670"/>
                <a:ext cx="709338" cy="3967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>
                  <a:defRPr u="sng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hlinkClick r:id="rId3" invalidUrl="" action="" tgtFrame="" tooltip="" history="1" highlightClick="0" endSnd="0"/>
                  </a:defRPr>
                </a:lvl1pPr>
              </a:lstStyle>
              <a:p>
                <a:pPr>
                  <a:defRPr u="none">
                    <a:solidFill>
                      <a:srgbClr val="262626"/>
                    </a:solidFill>
                    <a:uFillTx/>
                  </a:defRPr>
                </a:pPr>
                <a:r>
                  <a:rPr u="sng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hlinkClick r:id="rId3" invalidUrl="" action="" tgtFrame="" tooltip="" history="1" highlightClick="0" endSnd="0"/>
                  </a:rPr>
                  <a:t>Quelle</a:t>
                </a:r>
              </a:p>
            </p:txBody>
          </p:sp>
        </p:grpSp>
      </p:grpSp>
      <p:sp>
        <p:nvSpPr>
          <p:cNvPr id="248" name="Puh, so viele Zahlen. Ich check nix!"/>
          <p:cNvSpPr/>
          <p:nvPr/>
        </p:nvSpPr>
        <p:spPr>
          <a:xfrm>
            <a:off x="9400261" y="2014887"/>
            <a:ext cx="2367360" cy="150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9" y="0"/>
                </a:moveTo>
                <a:cubicBezTo>
                  <a:pt x="259" y="0"/>
                  <a:pt x="0" y="408"/>
                  <a:pt x="0" y="912"/>
                </a:cubicBezTo>
                <a:lnTo>
                  <a:pt x="0" y="17335"/>
                </a:lnTo>
                <a:cubicBezTo>
                  <a:pt x="0" y="17839"/>
                  <a:pt x="259" y="18247"/>
                  <a:pt x="579" y="18247"/>
                </a:cubicBezTo>
                <a:lnTo>
                  <a:pt x="14702" y="18247"/>
                </a:lnTo>
                <a:lnTo>
                  <a:pt x="15861" y="21600"/>
                </a:lnTo>
                <a:lnTo>
                  <a:pt x="17019" y="18247"/>
                </a:lnTo>
                <a:lnTo>
                  <a:pt x="21021" y="18247"/>
                </a:lnTo>
                <a:cubicBezTo>
                  <a:pt x="21341" y="18247"/>
                  <a:pt x="21600" y="17839"/>
                  <a:pt x="21600" y="17335"/>
                </a:cubicBezTo>
                <a:lnTo>
                  <a:pt x="21600" y="912"/>
                </a:lnTo>
                <a:cubicBezTo>
                  <a:pt x="21600" y="408"/>
                  <a:pt x="21341" y="0"/>
                  <a:pt x="21021" y="0"/>
                </a:cubicBezTo>
                <a:lnTo>
                  <a:pt x="579" y="0"/>
                </a:lnTo>
                <a:close/>
              </a:path>
            </a:pathLst>
          </a:custGeom>
          <a:ln w="12700">
            <a:solidFill>
              <a:schemeClr val="accent5">
                <a:hueOff val="-326855"/>
                <a:satOff val="32847"/>
                <a:lumOff val="-63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/>
          </a:lstStyle>
          <a:p>
            <a:pPr/>
            <a:r>
              <a:t>Puh, so viele Zahlen. Ich check nix!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Wölbung (Kurtosis) im Vergleich zur Normalverteil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23190" marR="123190" indent="123190" defTabSz="1261465">
              <a:defRPr sz="6014"/>
            </a:lvl1pPr>
          </a:lstStyle>
          <a:p>
            <a:pPr/>
            <a:r>
              <a:t>Wölbung (Kurtosis) im Vergleich zur Normalverteilung</a:t>
            </a:r>
          </a:p>
        </p:txBody>
      </p:sp>
      <p:sp>
        <p:nvSpPr>
          <p:cNvPr id="444" name="Steilgipflige Verteilungen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Steilgipflige Verteilungen 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leptokurtisch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Die Werte verteilen sich eng um den Mittelwert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Die Verteilung erscheint „spitz“ und „schmalschulterig“</a:t>
            </a:r>
          </a:p>
        </p:txBody>
      </p:sp>
      <p:sp>
        <p:nvSpPr>
          <p:cNvPr id="445" name="Flachgipflige Verteilungen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127000" indent="0">
              <a:buSzTx/>
              <a:buNone/>
              <a:defRPr sz="28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Flachgipflige Verteilungen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platykurtisch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Die Werte verteilen sich weit um den Mittelwert in die „Ränder“ hinaus</a:t>
            </a:r>
          </a:p>
          <a:p>
            <a:pPr marL="444500" indent="-317500">
              <a:buClr>
                <a:schemeClr val="accent5"/>
              </a:buClr>
              <a:buFont typeface="Arial"/>
              <a:buChar char="▶︎"/>
            </a:pPr>
            <a:r>
              <a:t>Die Verteilung erscheint „platt“ und „breitschulterig“</a:t>
            </a:r>
          </a:p>
        </p:txBody>
      </p:sp>
      <p:pic>
        <p:nvPicPr>
          <p:cNvPr id="44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47" y="4919558"/>
            <a:ext cx="5174098" cy="371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9142" y="4984290"/>
            <a:ext cx="4993634" cy="3582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Standardisierung mit der z-Trans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Standardisierung mit der z-Transformation</a:t>
            </a:r>
          </a:p>
        </p:txBody>
      </p:sp>
      <p:sp>
        <p:nvSpPr>
          <p:cNvPr id="451" name="Kennt man Mittelwert μ und Standardabweichung sd einer normalverteilten Variablen X, so kann man jeden Punkt auf dieser Verteilung (Kurve) bestimmen; damit kann man dann auch die Flächenanteile bestimm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Kennt man Mittelwert μ und Standardabweichung sd einer normalverteilten Variablen X, so kann man jeden Punkt auf dieser Verteilung (Kurve) bestimmen; damit kann man dann auch die Flächenanteile bestimmen.</a:t>
            </a:r>
          </a:p>
          <a:p>
            <a:pPr/>
            <a:r>
              <a:t>Alle Normalverteilungen sind verwandt in dem Sinne, dass die Flächenanteile unter der Kurve immer dem gleichen Abstand zum Mittelwert (in SD-Einheiten) entsprechen.</a:t>
            </a:r>
          </a:p>
          <a:p>
            <a:pPr/>
            <a:r>
              <a:t>Daher reicht es, wenn jemand einmal für eine einzige Normalverteilung alle Flächenabschnitte bestimmt (wem’s Spaß macht). Wir schauen dann diese Werte nach.</a:t>
            </a:r>
          </a:p>
          <a:p>
            <a:pPr/>
            <a:r>
              <a:t>Die einfachste Normalverteilung ist die mit μ = 0 und 𝜎 = 1; man nennt sie daher Standardnormalverteilung.</a:t>
            </a:r>
          </a:p>
          <a:p>
            <a:pPr/>
            <a:r>
              <a:t>Anhand der Standardnormalverteilung können Sie die Wahrscheinlichkeiten jedes Werts jeder Normalverteilung einfach bestimmen; man z-transformiert dazu einen Wert xi der Person i aus einer beliebigen Normalverteilung in einen Wert zxi aus der Standardnormalverteilung. </a:t>
            </a:r>
          </a:p>
          <a:p>
            <a:pPr/>
            <a:r>
              <a:t>Z-Transformiert man eine Verteilung, so resultiert 𝜇 = 0 und 𝜎 = 1.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Zieht man von jedem Wert den MW ab, so ist der MW um MW kleiner und damit 0.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Teilt man jeden Wert durch SD, so ist die SD um den Faktor SD geringer und damit 1.</a:t>
            </a:r>
          </a:p>
        </p:txBody>
      </p:sp>
      <p:sp>
        <p:nvSpPr>
          <p:cNvPr id="452" name="Gleichung"/>
          <p:cNvSpPr txBox="1"/>
          <p:nvPr/>
        </p:nvSpPr>
        <p:spPr>
          <a:xfrm>
            <a:off x="4725315" y="7548728"/>
            <a:ext cx="2413726" cy="13262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</m:num>
                    <m:den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  <a:endParaRPr sz="45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1941" y="522472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" y="5224729"/>
            <a:ext cx="5080000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01941" y="1301229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805" y="1301229"/>
            <a:ext cx="508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Einige Quantile der Normalverteil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Einige Quantile der Normalverteilung</a:t>
            </a:r>
          </a:p>
        </p:txBody>
      </p:sp>
      <p:sp>
        <p:nvSpPr>
          <p:cNvPr id="460" name="~84%"/>
          <p:cNvSpPr txBox="1"/>
          <p:nvPr/>
        </p:nvSpPr>
        <p:spPr>
          <a:xfrm>
            <a:off x="9553067" y="3437563"/>
            <a:ext cx="99646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~84%</a:t>
            </a:r>
          </a:p>
        </p:txBody>
      </p:sp>
      <p:sp>
        <p:nvSpPr>
          <p:cNvPr id="461" name="50%"/>
          <p:cNvSpPr txBox="1"/>
          <p:nvPr/>
        </p:nvSpPr>
        <p:spPr>
          <a:xfrm>
            <a:off x="1774468" y="3437563"/>
            <a:ext cx="803632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50%</a:t>
            </a:r>
          </a:p>
        </p:txBody>
      </p:sp>
      <p:sp>
        <p:nvSpPr>
          <p:cNvPr id="462" name="~95%"/>
          <p:cNvSpPr txBox="1"/>
          <p:nvPr/>
        </p:nvSpPr>
        <p:spPr>
          <a:xfrm>
            <a:off x="2804794" y="7383650"/>
            <a:ext cx="996465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~95%</a:t>
            </a:r>
          </a:p>
        </p:txBody>
      </p:sp>
      <p:sp>
        <p:nvSpPr>
          <p:cNvPr id="463" name="~97.5%"/>
          <p:cNvSpPr txBox="1"/>
          <p:nvPr/>
        </p:nvSpPr>
        <p:spPr>
          <a:xfrm>
            <a:off x="9741941" y="7383650"/>
            <a:ext cx="127184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~97.5%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8" name="Die Verteilungsfunk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Verteilungsfunktion</a:t>
            </a:r>
          </a:p>
        </p:txBody>
      </p:sp>
      <p:sp>
        <p:nvSpPr>
          <p:cNvPr id="469" name="Die empirische Verteilungsfunktion Fe(x) gibt an, welcher Anteil der Beobachtungen kleiner oder gleich x sind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empirische Verteilungsfunktion F</a:t>
            </a:r>
            <a:r>
              <a:rPr baseline="-5999"/>
              <a:t>e</a:t>
            </a:r>
            <a:r>
              <a:t>(x) gibt an, welcher Anteil der Beobachtungen kleiner oder gleich </a:t>
            </a:r>
            <a:r>
              <a:rPr i="1"/>
              <a:t>x </a:t>
            </a:r>
            <a:r>
              <a:t>sind.</a:t>
            </a:r>
          </a:p>
          <a:p>
            <a:pPr/>
            <a:r>
              <a:t>Sie sagt aus, wie wahrscheinlich es ist, einen Wert kleiner oder gleich x zu beobachten, liefert also eine Wahrscheinlichkeit als Funktionswert.</a:t>
            </a:r>
          </a:p>
          <a:p>
            <a:pPr/>
            <a:r>
              <a:t>Die theoretische Verteilungsfunktion F(x) gibt für eine bestimmte Verteilung (wie eine bestimmte Normalverteilung NV) an, wie wahrscheinlich es ist, einen Wert kleiner oder gleich x zu beobachten.</a:t>
            </a:r>
          </a:p>
          <a:p>
            <a:pPr/>
            <a:r>
              <a:t>Für die Verteilungfunktion der Normalverteilung wird auch der Buchstabe 𝛷 (Phi) verwendet.</a:t>
            </a:r>
          </a:p>
        </p:txBody>
      </p:sp>
      <p:pic>
        <p:nvPicPr>
          <p:cNvPr id="47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54" y="3409007"/>
            <a:ext cx="6048885" cy="4339418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Verteilungsfunktion einer Normalverteilung  (MW = 0, SD = 1)"/>
          <p:cNvSpPr txBox="1"/>
          <p:nvPr/>
        </p:nvSpPr>
        <p:spPr>
          <a:xfrm>
            <a:off x="1172614" y="2436999"/>
            <a:ext cx="4061765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ctr"/>
            <a:r>
              <a:t>Verteilungsfunktion einer Normalverteilung </a:t>
            </a:r>
            <a:br/>
            <a:r>
              <a:t>(MW = 0, SD = 1)</a:t>
            </a:r>
          </a:p>
        </p:txBody>
      </p:sp>
      <p:sp>
        <p:nvSpPr>
          <p:cNvPr id="472" name="Gleichung"/>
          <p:cNvSpPr txBox="1"/>
          <p:nvPr/>
        </p:nvSpPr>
        <p:spPr>
          <a:xfrm>
            <a:off x="6899566" y="6262604"/>
            <a:ext cx="4698954" cy="7310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Anzahl Beobachtungen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</m:oMath>
              </m:oMathPara>
            </a14:m>
            <a:endParaRPr sz="2600">
              <a:solidFill>
                <a:srgbClr val="262626"/>
              </a:solidFill>
            </a:endParaRPr>
          </a:p>
        </p:txBody>
      </p:sp>
      <p:sp>
        <p:nvSpPr>
          <p:cNvPr id="473" name="Gleichung"/>
          <p:cNvSpPr txBox="1"/>
          <p:nvPr/>
        </p:nvSpPr>
        <p:spPr>
          <a:xfrm>
            <a:off x="6863808" y="7640401"/>
            <a:ext cx="2991078" cy="3695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μ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1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8" name="Frauen können schneller einparken als Männer, im Schnit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16839" marR="116839" indent="116839" defTabSz="1196441">
              <a:defRPr sz="5704"/>
            </a:lvl1pPr>
          </a:lstStyle>
          <a:p>
            <a:pPr/>
            <a:r>
              <a:t>Frauen können schneller einparken als Männer, im Schnitt</a:t>
            </a:r>
          </a:p>
        </p:txBody>
      </p:sp>
      <p:sp>
        <p:nvSpPr>
          <p:cNvPr id="479" name="sehr wenig „Überlappung“: starker Effekt"/>
          <p:cNvSpPr/>
          <p:nvPr/>
        </p:nvSpPr>
        <p:spPr>
          <a:xfrm>
            <a:off x="7653016" y="4907898"/>
            <a:ext cx="527509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r">
              <a:buClr>
                <a:srgbClr val="00998A"/>
              </a:buClr>
              <a:buFont typeface="Wingdings"/>
              <a:defRPr sz="2000"/>
            </a:pPr>
            <a:r>
              <a:t>sehr wenig „Überlappung“: </a:t>
            </a:r>
            <a:r>
              <a:rPr i="1"/>
              <a:t>starker</a:t>
            </a:r>
            <a:r>
              <a:t> Effekt</a:t>
            </a:r>
          </a:p>
        </p:txBody>
      </p:sp>
      <p:sp>
        <p:nvSpPr>
          <p:cNvPr id="480" name="sehr viel „Überlappung“: schwacher Effekt"/>
          <p:cNvSpPr/>
          <p:nvPr/>
        </p:nvSpPr>
        <p:spPr>
          <a:xfrm>
            <a:off x="217948" y="4907898"/>
            <a:ext cx="5275100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buClr>
                <a:srgbClr val="00998A"/>
              </a:buClr>
              <a:buFont typeface="Wingdings"/>
              <a:defRPr sz="2000"/>
            </a:pPr>
            <a:r>
              <a:t>sehr viel „Überlappung“: </a:t>
            </a:r>
            <a:r>
              <a:rPr i="1"/>
              <a:t>schwacher</a:t>
            </a:r>
            <a:r>
              <a:t> Effekt</a:t>
            </a:r>
          </a:p>
        </p:txBody>
      </p:sp>
      <p:pic>
        <p:nvPicPr>
          <p:cNvPr id="48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1669" y="2341249"/>
            <a:ext cx="3065361" cy="2642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86" y="2341249"/>
            <a:ext cx="3065361" cy="2642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79169" y="2318811"/>
            <a:ext cx="3091390" cy="2664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84168" y="2318811"/>
            <a:ext cx="3065362" cy="2642553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Verteilung der Einpark-Zeiten: Männer (blau) vs. Frauen (rot)"/>
          <p:cNvSpPr/>
          <p:nvPr/>
        </p:nvSpPr>
        <p:spPr>
          <a:xfrm>
            <a:off x="3072441" y="1933397"/>
            <a:ext cx="5536057" cy="3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</a:lvl1pPr>
          </a:lstStyle>
          <a:p>
            <a:pPr/>
            <a:r>
              <a:t>Verteilung der Einpark-Zeiten: Männer (blau) vs. Frauen (rot)</a:t>
            </a:r>
          </a:p>
        </p:txBody>
      </p:sp>
      <p:sp>
        <p:nvSpPr>
          <p:cNvPr id="486" name="Anhand der „Überlappung“ der Kurven lässt sich die Stärke des „Einpark-Effekts“ (Unterschied zwischen den Gruppen) veranschaulichen.…"/>
          <p:cNvSpPr txBox="1"/>
          <p:nvPr/>
        </p:nvSpPr>
        <p:spPr>
          <a:xfrm>
            <a:off x="287673" y="5604653"/>
            <a:ext cx="8782444" cy="381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81000" indent="-381000">
              <a:spcBef>
                <a:spcPts val="1000"/>
              </a:spcBef>
              <a:buClr>
                <a:schemeClr val="accent5"/>
              </a:buClr>
              <a:buSzPct val="70000"/>
              <a:buFont typeface="Arial"/>
              <a:buChar char="▶︎"/>
              <a:defRPr sz="2000"/>
            </a:pPr>
            <a:r>
              <a:t>Anhand der „Überlappung“ der Kurven lässt sich die Stärke des „Einpark-Effekts“ (Unterschied zwischen den Gruppen) veranschaulichen.</a:t>
            </a:r>
          </a:p>
          <a:p>
            <a:pPr marL="381000" indent="-381000">
              <a:spcBef>
                <a:spcPts val="1000"/>
              </a:spcBef>
              <a:buClr>
                <a:schemeClr val="accent5"/>
              </a:buClr>
              <a:buSzPct val="70000"/>
              <a:buFont typeface="Arial"/>
              <a:buChar char="▶︎"/>
              <a:defRPr sz="2000"/>
            </a:pPr>
            <a:r>
              <a:t>Die Größe des Unterschieds (der Überlappung) hängt nicht nur von der Differenz der Mittelwerte (X̅1-X̅2) ab, sondern auch von der Streuung der Verteilungen.</a:t>
            </a:r>
          </a:p>
          <a:p>
            <a:pPr marL="381000" indent="-381000">
              <a:spcBef>
                <a:spcPts val="1000"/>
              </a:spcBef>
              <a:buClr>
                <a:schemeClr val="accent5"/>
              </a:buClr>
              <a:buSzPct val="70000"/>
              <a:buFont typeface="Arial"/>
              <a:buChar char="▶︎"/>
              <a:defRPr sz="2000"/>
            </a:pPr>
            <a:r>
              <a:t>Das Verhältnis der Mittelwertsunterschiede zu mittlerer Streuung nennt man Cohens d.</a:t>
            </a:r>
          </a:p>
          <a:p>
            <a:pPr marL="381000" indent="-381000">
              <a:spcBef>
                <a:spcPts val="1000"/>
              </a:spcBef>
              <a:buClr>
                <a:schemeClr val="accent5"/>
              </a:buClr>
              <a:buSzPct val="70000"/>
              <a:buFont typeface="Arial"/>
              <a:buChar char="▶︎"/>
              <a:defRPr sz="2000"/>
            </a:pPr>
            <a:r>
              <a:t>Cohens d ist ein Maß der Effektstärke, das die Differenz der Mittelwerte zweier Gruppen in Bezug zur Streuung setzt.</a:t>
            </a:r>
          </a:p>
          <a:p>
            <a:pPr marL="381000" indent="-381000">
              <a:spcBef>
                <a:spcPts val="1000"/>
              </a:spcBef>
              <a:buClr>
                <a:schemeClr val="accent5"/>
              </a:buClr>
              <a:buSzPct val="70000"/>
              <a:buFont typeface="Arial"/>
              <a:buChar char="▶︎"/>
              <a:defRPr sz="2000"/>
            </a:pPr>
            <a:r>
              <a:rPr i="1"/>
              <a:t>Grobe</a:t>
            </a:r>
            <a:r>
              <a:t> Faustregel:  kleiner / mittlerer / großer Unterschied: d = 0.2 / 0.5 / 0.8.</a:t>
            </a:r>
          </a:p>
        </p:txBody>
      </p:sp>
      <p:sp>
        <p:nvSpPr>
          <p:cNvPr id="487" name="Gleichung"/>
          <p:cNvSpPr txBox="1"/>
          <p:nvPr/>
        </p:nvSpPr>
        <p:spPr>
          <a:xfrm>
            <a:off x="10064258" y="6595655"/>
            <a:ext cx="2018480" cy="9351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2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bar>
                        <m:barPr>
                          <m:ctrlPr>
                            <a:rPr xmlns:a="http://schemas.openxmlformats.org/drawingml/2006/main" sz="32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sSub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xmlns:a="http://schemas.openxmlformats.org/drawingml/2006/main" sz="32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xmlns:a="http://schemas.openxmlformats.org/drawingml/2006/main" sz="32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32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sSub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xmlns:a="http://schemas.openxmlformats.org/drawingml/2006/main" sz="32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num>
                    <m:den>
                      <m:r>
                        <a:rPr xmlns:a="http://schemas.openxmlformats.org/drawingml/2006/main" sz="32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32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den>
                  </m:f>
                </m:oMath>
              </m:oMathPara>
            </a14:m>
            <a:endParaRPr sz="32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2" name="Common Language Effect Size (CLES)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Language Effect Size (CLES)</a:t>
            </a:r>
          </a:p>
        </p:txBody>
      </p:sp>
      <p:sp>
        <p:nvSpPr>
          <p:cNvPr id="493" name="Maße der Effektstärke wie Cohens d sind nützlich, um Verteilungen zu vergleichen, die sich sowohl in Lage als auch in Streuung unterscheiden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Maße der Effektstärke wie Cohens d sind nützlich, um Verteilungen zu vergleichen, die sich sowohl in Lage als auch in Streuung unterscheiden.</a:t>
            </a:r>
          </a:p>
          <a:p>
            <a:pPr/>
            <a:r>
              <a:t>Allerdings sind Aussagen von Cohens d wie „der Effekt beträgt eine halbe SD“ wenig anschaulich, zumindest für ungeübte Personen.</a:t>
            </a:r>
          </a:p>
          <a:p>
            <a:pPr/>
            <a:r>
              <a:t>Das Common Language Effect Size (McGraw &amp; Wong, 1992) bietet eine leichter verständlichere Alternative für die Quantifizierung eines Mittelwerteffekts zwischen zwei Gruppen. </a:t>
            </a:r>
          </a:p>
          <a:p>
            <a:pPr/>
            <a:r>
              <a:t>CLES liefert eine Wahrscheinlichkeit, 0&lt;P&lt;1, zurück.</a:t>
            </a:r>
          </a:p>
          <a:p>
            <a:pPr/>
            <a:r>
              <a:t>CELS ist definiert als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die Wahrscheinlichkeit </a:t>
            </a:r>
            <a:r>
              <a:rPr i="1"/>
              <a:t>P</a:t>
            </a:r>
            <a:r>
              <a:t>, dass ein zufällig gewähltes Objekt aus Verteilung 1 einen größeren Wert (in X) aufweist als ein zufällig gewähltes Objekt aus Verteilung 2.</a:t>
            </a:r>
          </a:p>
          <a:p>
            <a:pPr lvl="1" marL="774700" indent="-190500">
              <a:buClr>
                <a:schemeClr val="accent5"/>
              </a:buClr>
              <a:buFont typeface="Arial"/>
              <a:buChar char="▶︎"/>
            </a:pPr>
            <a:r>
              <a:t>Für normalverteilte Werte kann CLES wie folgt berechnet werden:</a:t>
            </a:r>
          </a:p>
        </p:txBody>
      </p:sp>
      <p:sp>
        <p:nvSpPr>
          <p:cNvPr id="494" name="Gleichung"/>
          <p:cNvSpPr txBox="1"/>
          <p:nvPr/>
        </p:nvSpPr>
        <p:spPr>
          <a:xfrm>
            <a:off x="3003525" y="6874991"/>
            <a:ext cx="6262484" cy="18324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30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m:rPr>
                            <m:nor/>
                          </m:rP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CLES</m:t>
                        </m:r>
                      </m:e>
                      <m:e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/>
                      <m:e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/>
                      <m:e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>
                            <m:argPr>
                              <m:scrLvl m:val="0"/>
                            </m:argPr>
                          </m:deg>
                          <m:e>
                            <m:argPr>
                              <m:scrLvl m:val="0"/>
                            </m:argPr>
                            <m:sSub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0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0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0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0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0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0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3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</m:m>
                </m:oMath>
              </m:oMathPara>
            </a14:m>
            <a:endParaRPr sz="30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Abschlu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Abschluss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Hinweis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503" name="Dieses Dokument steht unter der Lizenz CC-BY 3.0.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Dieses Dokument steht unter der Lizenz CC-BY 3.0.</a:t>
            </a:r>
          </a:p>
          <a:p>
            <a:pPr/>
            <a:r>
              <a:t>Autor: Sebastian Sauer</a:t>
            </a:r>
          </a:p>
          <a:p>
            <a:pPr/>
            <a:r>
              <a:t>Für externe Links kann keine Haftung übernommen werden.</a:t>
            </a:r>
          </a:p>
          <a:p>
            <a:pPr/>
            <a:r>
              <a:t>Dieses Dokument entstand mit reichlicher Unterstützung vieler Kolleginnen und Kollegen aus der FOM. Vielen Dank!</a:t>
            </a:r>
          </a:p>
          <a:p>
            <a:pPr/>
            <a:r>
              <a:t>Dieses Dokument baut in Teilen auf auf dem Skript zu quantitative Methoden des ifes-Instituts der FOM-Hochschule.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6" name="Hinweis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507" name="Textebene 1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Die deskriptive Statistik fasst Datenmassen zusamme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20650" marR="120650" indent="120650" defTabSz="1235455">
              <a:defRPr sz="5890"/>
            </a:lvl1pPr>
          </a:lstStyle>
          <a:p>
            <a:pPr/>
            <a:r>
              <a:t>Die deskriptive Statistik fasst Datenmassen zusammen</a:t>
            </a:r>
          </a:p>
        </p:txBody>
      </p:sp>
      <p:sp>
        <p:nvSpPr>
          <p:cNvPr id="252" name="Vorbereitungszeit für die Klausur im Schnitt"/>
          <p:cNvSpPr/>
          <p:nvPr/>
        </p:nvSpPr>
        <p:spPr>
          <a:xfrm>
            <a:off x="562539" y="2433230"/>
            <a:ext cx="7027970" cy="48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algn="ctr">
              <a:buClr>
                <a:srgbClr val="00998A"/>
              </a:buClr>
              <a:buFont typeface="Wingdings"/>
              <a:defRPr sz="3400">
                <a:solidFill>
                  <a:srgbClr val="FFFFFF"/>
                </a:solidFill>
              </a:defRPr>
            </a:pPr>
            <a:r>
              <a:rPr sz="2400">
                <a:solidFill>
                  <a:srgbClr val="262626"/>
                </a:solidFill>
              </a:rPr>
              <a:t>Vorbereitungszeit für die Klausur </a:t>
            </a:r>
            <a:r>
              <a:rPr sz="2400">
                <a:solidFill>
                  <a:srgbClr val="262626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im Schnitt</a:t>
            </a:r>
          </a:p>
        </p:txBody>
      </p:sp>
      <p:graphicFrame>
        <p:nvGraphicFramePr>
          <p:cNvPr id="253" name="Tabelle"/>
          <p:cNvGraphicFramePr/>
          <p:nvPr/>
        </p:nvGraphicFramePr>
        <p:xfrm>
          <a:off x="1340825" y="6675173"/>
          <a:ext cx="1062074" cy="24732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58897"/>
              </a:tblGrid>
              <a:tr h="41168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Vorb.zeit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16.99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10.34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21.01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23.68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4" name="Rechteck"/>
          <p:cNvSpPr/>
          <p:nvPr/>
        </p:nvSpPr>
        <p:spPr>
          <a:xfrm>
            <a:off x="565645" y="3021441"/>
            <a:ext cx="7024864" cy="3147663"/>
          </a:xfrm>
          <a:prstGeom prst="rect">
            <a:avLst/>
          </a:prstGeom>
          <a:ln w="38100">
            <a:solidFill>
              <a:schemeClr val="accent1">
                <a:lumOff val="-9725"/>
              </a:schemeClr>
            </a:solidFill>
            <a:bevel/>
          </a:ln>
        </p:spPr>
        <p:txBody>
          <a:bodyPr lIns="65023" tIns="65023" rIns="65023" bIns="65023"/>
          <a:lstStyle/>
          <a:p>
            <a:pPr>
              <a:spcBef>
                <a:spcPts val="1200"/>
              </a:spcBef>
              <a:defRPr b="1" sz="2800">
                <a:solidFill>
                  <a:srgbClr val="00998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" name="Linie"/>
          <p:cNvSpPr/>
          <p:nvPr/>
        </p:nvSpPr>
        <p:spPr>
          <a:xfrm>
            <a:off x="3308569" y="7694855"/>
            <a:ext cx="2465526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Zusammenfassen"/>
          <p:cNvSpPr txBox="1"/>
          <p:nvPr/>
        </p:nvSpPr>
        <p:spPr>
          <a:xfrm>
            <a:off x="3157783" y="6975871"/>
            <a:ext cx="2469627" cy="51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Zusammenfassen</a:t>
            </a:r>
          </a:p>
        </p:txBody>
      </p:sp>
      <p:graphicFrame>
        <p:nvGraphicFramePr>
          <p:cNvPr id="257" name="Tabelle"/>
          <p:cNvGraphicFramePr/>
          <p:nvPr/>
        </p:nvGraphicFramePr>
        <p:xfrm>
          <a:off x="6562325" y="7021107"/>
          <a:ext cx="584565" cy="87057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1389"/>
              </a:tblGrid>
              <a:tr h="433697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MW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3369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"/>
                        </a:rPr>
                        <a:t>19.80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8" name="Aus Spalte wird Zahl"/>
          <p:cNvSpPr txBox="1"/>
          <p:nvPr/>
        </p:nvSpPr>
        <p:spPr>
          <a:xfrm>
            <a:off x="3424006" y="7890090"/>
            <a:ext cx="1781148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spcBef>
                <a:spcPts val="8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Aus Spalte wird Zahl</a:t>
            </a:r>
          </a:p>
        </p:txBody>
      </p:sp>
      <p:pic>
        <p:nvPicPr>
          <p:cNvPr id="259" name="image131.png" descr="image1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5055" y="3693120"/>
            <a:ext cx="3676707" cy="236749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19.8"/>
          <p:cNvSpPr/>
          <p:nvPr/>
        </p:nvSpPr>
        <p:spPr>
          <a:xfrm>
            <a:off x="860948" y="2957483"/>
            <a:ext cx="7024864" cy="152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ctr">
              <a:spcBef>
                <a:spcPts val="1200"/>
              </a:spcBef>
              <a:buClr>
                <a:srgbClr val="00998A"/>
              </a:buClr>
              <a:buFont typeface="Wingdings"/>
              <a:defRPr b="1" sz="9200">
                <a:solidFill>
                  <a:schemeClr val="accent1">
                    <a:lumOff val="-972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19.8</a:t>
            </a:r>
          </a:p>
        </p:txBody>
      </p:sp>
      <p:grpSp>
        <p:nvGrpSpPr>
          <p:cNvPr id="265" name="Gruppieren"/>
          <p:cNvGrpSpPr/>
          <p:nvPr/>
        </p:nvGrpSpPr>
        <p:grpSpPr>
          <a:xfrm>
            <a:off x="8607350" y="3752526"/>
            <a:ext cx="3928626" cy="4533081"/>
            <a:chOff x="0" y="0"/>
            <a:chExt cx="3928624" cy="4533080"/>
          </a:xfrm>
        </p:grpSpPr>
        <p:sp>
          <p:nvSpPr>
            <p:cNvPr id="261" name="Prof. Dr. I. Ch. Weiß-Ois"/>
            <p:cNvSpPr txBox="1"/>
            <p:nvPr/>
          </p:nvSpPr>
          <p:spPr>
            <a:xfrm>
              <a:off x="847997" y="4136332"/>
              <a:ext cx="2257187" cy="396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/>
              <a:r>
                <a:t>Prof. Dr. I. Ch. Weiß-Ois</a:t>
              </a:r>
            </a:p>
          </p:txBody>
        </p:sp>
        <p:grpSp>
          <p:nvGrpSpPr>
            <p:cNvPr id="264" name="Gruppieren"/>
            <p:cNvGrpSpPr/>
            <p:nvPr/>
          </p:nvGrpSpPr>
          <p:grpSpPr>
            <a:xfrm>
              <a:off x="0" y="0"/>
              <a:ext cx="3928625" cy="3928625"/>
              <a:chOff x="0" y="0"/>
              <a:chExt cx="3928624" cy="3928624"/>
            </a:xfrm>
          </p:grpSpPr>
          <p:pic>
            <p:nvPicPr>
              <p:cNvPr id="262" name="Bild" descr="Bild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3928625" cy="39286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3" name="Quelle"/>
              <p:cNvSpPr txBox="1"/>
              <p:nvPr/>
            </p:nvSpPr>
            <p:spPr>
              <a:xfrm>
                <a:off x="3009133" y="3463670"/>
                <a:ext cx="709338" cy="3967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>
                  <a:defRPr u="sng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hlinkClick r:id="rId4" invalidUrl="" action="" tgtFrame="" tooltip="" history="1" highlightClick="0" endSnd="0"/>
                  </a:defRPr>
                </a:lvl1pPr>
              </a:lstStyle>
              <a:p>
                <a:pPr>
                  <a:defRPr u="none">
                    <a:solidFill>
                      <a:srgbClr val="262626"/>
                    </a:solidFill>
                    <a:uFillTx/>
                  </a:defRPr>
                </a:pPr>
                <a:r>
                  <a:rPr u="sng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hlinkClick r:id="rId4" invalidUrl="" action="" tgtFrame="" tooltip="" history="1" highlightClick="0" endSnd="0"/>
                  </a:rPr>
                  <a:t>Quelle</a:t>
                </a:r>
              </a:p>
            </p:txBody>
          </p:sp>
        </p:grpSp>
      </p:grpSp>
      <p:sp>
        <p:nvSpPr>
          <p:cNvPr id="266" name="Ah! 20 Stunden lernen die Studis im Schnitt! Viel zu wenig natürlich!"/>
          <p:cNvSpPr/>
          <p:nvPr/>
        </p:nvSpPr>
        <p:spPr>
          <a:xfrm>
            <a:off x="9400261" y="2014887"/>
            <a:ext cx="2367360" cy="150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9" y="0"/>
                </a:moveTo>
                <a:cubicBezTo>
                  <a:pt x="259" y="0"/>
                  <a:pt x="0" y="408"/>
                  <a:pt x="0" y="912"/>
                </a:cubicBezTo>
                <a:lnTo>
                  <a:pt x="0" y="17335"/>
                </a:lnTo>
                <a:cubicBezTo>
                  <a:pt x="0" y="17839"/>
                  <a:pt x="259" y="18247"/>
                  <a:pt x="579" y="18247"/>
                </a:cubicBezTo>
                <a:lnTo>
                  <a:pt x="14702" y="18247"/>
                </a:lnTo>
                <a:lnTo>
                  <a:pt x="15861" y="21600"/>
                </a:lnTo>
                <a:lnTo>
                  <a:pt x="17019" y="18247"/>
                </a:lnTo>
                <a:lnTo>
                  <a:pt x="21021" y="18247"/>
                </a:lnTo>
                <a:cubicBezTo>
                  <a:pt x="21341" y="18247"/>
                  <a:pt x="21600" y="17839"/>
                  <a:pt x="21600" y="17335"/>
                </a:cubicBezTo>
                <a:lnTo>
                  <a:pt x="21600" y="912"/>
                </a:lnTo>
                <a:cubicBezTo>
                  <a:pt x="21600" y="408"/>
                  <a:pt x="21341" y="0"/>
                  <a:pt x="21021" y="0"/>
                </a:cubicBezTo>
                <a:lnTo>
                  <a:pt x="579" y="0"/>
                </a:lnTo>
                <a:close/>
              </a:path>
            </a:pathLst>
          </a:custGeom>
          <a:ln w="12700">
            <a:solidFill>
              <a:schemeClr val="accent5">
                <a:hueOff val="-326855"/>
                <a:satOff val="32847"/>
                <a:lumOff val="-63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algn="ctr"/>
          </a:lstStyle>
          <a:p>
            <a:pPr/>
            <a:r>
              <a:t>Ah! 20 Stunden lernen die Studis im Schnitt! Viel zu wenig natürlich!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Lagemaß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Lagemaße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hteck"/>
          <p:cNvSpPr/>
          <p:nvPr/>
        </p:nvSpPr>
        <p:spPr>
          <a:xfrm>
            <a:off x="9216331" y="3213568"/>
            <a:ext cx="512001" cy="256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998A"/>
            </a:solidFill>
            <a:prstDash val="sysDot"/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2" name="5"/>
          <p:cNvSpPr/>
          <p:nvPr/>
        </p:nvSpPr>
        <p:spPr>
          <a:xfrm>
            <a:off x="9216331" y="4244394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5</a:t>
            </a:r>
          </a:p>
        </p:txBody>
      </p:sp>
      <p:sp>
        <p:nvSpPr>
          <p:cNvPr id="273" name="Rechteck"/>
          <p:cNvSpPr/>
          <p:nvPr/>
        </p:nvSpPr>
        <p:spPr>
          <a:xfrm>
            <a:off x="10278368" y="3226268"/>
            <a:ext cx="512001" cy="256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998A"/>
            </a:solidFill>
            <a:prstDash val="sysDot"/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" name="5"/>
          <p:cNvSpPr/>
          <p:nvPr/>
        </p:nvSpPr>
        <p:spPr>
          <a:xfrm>
            <a:off x="10278368" y="4257093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5</a:t>
            </a:r>
          </a:p>
        </p:txBody>
      </p:sp>
      <p:sp>
        <p:nvSpPr>
          <p:cNvPr id="2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Ein Lagemaß sucht einen „typischen“ Vertrete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 Lagemaß sucht einen „typischen“ Vertreter</a:t>
            </a:r>
          </a:p>
        </p:txBody>
      </p:sp>
      <p:sp>
        <p:nvSpPr>
          <p:cNvPr id="277" name="Ein Lagemaß gibt die Lage des typischen Werts in einer Reihe von Werte (Verteilung) an.  Entsprechend spricht man auch von der „zentralen Tendenz“ einer Verteilung.…"/>
          <p:cNvSpPr/>
          <p:nvPr/>
        </p:nvSpPr>
        <p:spPr>
          <a:xfrm>
            <a:off x="299368" y="5795998"/>
            <a:ext cx="12406064" cy="292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42900" indent="-685800" algn="ctr">
              <a:spcBef>
                <a:spcPts val="1200"/>
              </a:spcBef>
              <a:buClr>
                <a:srgbClr val="00998A"/>
              </a:buClr>
              <a:buFont typeface="Wingdings"/>
              <a:defRPr sz="2400">
                <a:solidFill>
                  <a:srgbClr val="00998A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endParaRPr>
              <a:solidFill>
                <a:srgbClr val="292929"/>
              </a:solidFill>
            </a:endParaRPr>
          </a:p>
          <a:p>
            <a:pPr marL="342900" indent="-685800" algn="ctr">
              <a:spcBef>
                <a:spcPts val="1200"/>
              </a:spcBef>
              <a:buClr>
                <a:srgbClr val="00998A"/>
              </a:buClr>
              <a:buFont typeface="Wingdings"/>
              <a:defRPr sz="2400">
                <a:solidFill>
                  <a:srgbClr val="00998A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Ein Lagemaß gibt die Lage des typischen Werts in einer Reihe von Werte (Verteilung) an. </a:t>
            </a:r>
            <a:b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</a:b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Entsprechend spricht man auch von der „zentralen Tendenz“ einer Verteilung.</a:t>
            </a:r>
          </a:p>
          <a:p>
            <a:pPr marL="342900" indent="-685800" algn="ctr">
              <a:spcBef>
                <a:spcPts val="1200"/>
              </a:spcBef>
              <a:buClr>
                <a:srgbClr val="00998A"/>
              </a:buClr>
              <a:buFont typeface="Wingdings"/>
              <a:defRPr sz="2400">
                <a:solidFill>
                  <a:srgbClr val="00998A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Wenn ich alle Werte der Verteilung durch einen Wert ersetzen sollte, so dass jeder Wert dadurch „gut“ repräsentiert ist, welchen Wert würde ich wählen? </a:t>
            </a:r>
            <a:b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</a:b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Diesen Wert bezeichnet man als Lagemaß. </a:t>
            </a:r>
            <a:b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</a:br>
            <a:r>
              <a:rPr>
                <a:solidFill>
                  <a:srgbClr val="292929"/>
                </a:solidFill>
                <a:latin typeface="+mj-lt"/>
                <a:ea typeface="+mj-ea"/>
                <a:cs typeface="+mj-cs"/>
                <a:sym typeface="Roboto Condensed Regular"/>
              </a:rPr>
              <a:t>Es gibt verschiedene Antworten auf diese Frage.</a:t>
            </a:r>
          </a:p>
        </p:txBody>
      </p:sp>
      <p:sp>
        <p:nvSpPr>
          <p:cNvPr id="278" name="Rechteck"/>
          <p:cNvSpPr/>
          <p:nvPr/>
        </p:nvSpPr>
        <p:spPr>
          <a:xfrm>
            <a:off x="2034773" y="4152901"/>
            <a:ext cx="512001" cy="1536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" name="3"/>
          <p:cNvSpPr/>
          <p:nvPr/>
        </p:nvSpPr>
        <p:spPr>
          <a:xfrm>
            <a:off x="2034773" y="4671727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280" name="Rechteck"/>
          <p:cNvSpPr/>
          <p:nvPr/>
        </p:nvSpPr>
        <p:spPr>
          <a:xfrm>
            <a:off x="3072231" y="3640901"/>
            <a:ext cx="512001" cy="2048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" name="4"/>
          <p:cNvSpPr/>
          <p:nvPr/>
        </p:nvSpPr>
        <p:spPr>
          <a:xfrm>
            <a:off x="3072231" y="4415727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4</a:t>
            </a:r>
          </a:p>
        </p:txBody>
      </p:sp>
      <p:sp>
        <p:nvSpPr>
          <p:cNvPr id="282" name="Rechteck"/>
          <p:cNvSpPr/>
          <p:nvPr/>
        </p:nvSpPr>
        <p:spPr>
          <a:xfrm>
            <a:off x="4109690" y="1592901"/>
            <a:ext cx="512001" cy="4096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3" name="8"/>
          <p:cNvSpPr/>
          <p:nvPr/>
        </p:nvSpPr>
        <p:spPr>
          <a:xfrm>
            <a:off x="4109690" y="3391727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8</a:t>
            </a:r>
          </a:p>
        </p:txBody>
      </p:sp>
      <p:sp>
        <p:nvSpPr>
          <p:cNvPr id="284" name="Rechteck"/>
          <p:cNvSpPr/>
          <p:nvPr/>
        </p:nvSpPr>
        <p:spPr>
          <a:xfrm>
            <a:off x="8154293" y="3213568"/>
            <a:ext cx="512001" cy="256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326855"/>
                <a:satOff val="32847"/>
                <a:lumOff val="-6386"/>
              </a:schemeClr>
            </a:solidFill>
            <a:bevel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" name="5"/>
          <p:cNvSpPr/>
          <p:nvPr/>
        </p:nvSpPr>
        <p:spPr>
          <a:xfrm>
            <a:off x="8154293" y="4244394"/>
            <a:ext cx="51200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ctr">
              <a:buClr>
                <a:srgbClr val="00998A"/>
              </a:buClr>
              <a:buFont typeface="Wingdings"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262626"/>
                </a:solidFill>
              </a:rPr>
              <a:t>5</a:t>
            </a:r>
          </a:p>
        </p:txBody>
      </p:sp>
      <p:sp>
        <p:nvSpPr>
          <p:cNvPr id="286" name="Linie"/>
          <p:cNvSpPr/>
          <p:nvPr/>
        </p:nvSpPr>
        <p:spPr>
          <a:xfrm>
            <a:off x="5753516" y="4848644"/>
            <a:ext cx="1433760" cy="1"/>
          </a:xfrm>
          <a:prstGeom prst="line">
            <a:avLst/>
          </a:prstGeom>
          <a:ln w="25400">
            <a:solidFill>
              <a:srgbClr val="262626"/>
            </a:solidFill>
            <a:bevel/>
            <a:headEnd type="triangle"/>
            <a:tailEnd type="triangle"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" name="Textblase"/>
          <p:cNvSpPr/>
          <p:nvPr/>
        </p:nvSpPr>
        <p:spPr>
          <a:xfrm>
            <a:off x="8442986" y="2514600"/>
            <a:ext cx="3109516" cy="1462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0" y="0"/>
                </a:moveTo>
                <a:cubicBezTo>
                  <a:pt x="3597" y="0"/>
                  <a:pt x="3399" y="420"/>
                  <a:pt x="3399" y="938"/>
                </a:cubicBezTo>
                <a:lnTo>
                  <a:pt x="3399" y="15961"/>
                </a:lnTo>
                <a:lnTo>
                  <a:pt x="0" y="21600"/>
                </a:lnTo>
                <a:lnTo>
                  <a:pt x="6421" y="18757"/>
                </a:lnTo>
                <a:lnTo>
                  <a:pt x="21159" y="18757"/>
                </a:lnTo>
                <a:cubicBezTo>
                  <a:pt x="21403" y="18757"/>
                  <a:pt x="21600" y="18337"/>
                  <a:pt x="21600" y="17819"/>
                </a:cubicBezTo>
                <a:lnTo>
                  <a:pt x="21600" y="938"/>
                </a:lnTo>
                <a:cubicBezTo>
                  <a:pt x="21600" y="420"/>
                  <a:pt x="21403" y="0"/>
                  <a:pt x="21159" y="0"/>
                </a:cubicBezTo>
                <a:lnTo>
                  <a:pt x="384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>
              <a:buClr>
                <a:srgbClr val="00998A"/>
              </a:buClr>
              <a:buFont typeface="Wingdings"/>
              <a:defRPr sz="3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" name="Ich (Fünf) bin der typische Vertreter der Werte links!"/>
          <p:cNvSpPr txBox="1"/>
          <p:nvPr/>
        </p:nvSpPr>
        <p:spPr>
          <a:xfrm>
            <a:off x="8956102" y="2746689"/>
            <a:ext cx="2648535" cy="104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spcBef>
                <a:spcPts val="800"/>
              </a:spcBef>
              <a:defRPr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Ich (Fünf) bin der </a:t>
            </a:r>
            <a:r>
              <a:rPr b="1"/>
              <a:t>typische</a:t>
            </a:r>
            <a:r>
              <a:t> Vertreter der Werte links!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Das arithmetische Mittel ist ein Beispiel für ein Lagema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18110" marR="118110" indent="118110" defTabSz="1209446">
              <a:defRPr sz="5766"/>
            </a:lvl1pPr>
          </a:lstStyle>
          <a:p>
            <a:pPr/>
            <a:r>
              <a:t>Das arithmetische Mittel ist ein Beispiel für ein Lagemaß</a:t>
            </a:r>
          </a:p>
        </p:txBody>
      </p:sp>
      <p:sp>
        <p:nvSpPr>
          <p:cNvPr id="292" name="Synonym: Mittelwert, M, MW, aM, Durchschnitt, Mittel, X̄ oder ∅(X)…"/>
          <p:cNvSpPr/>
          <p:nvPr/>
        </p:nvSpPr>
        <p:spPr>
          <a:xfrm>
            <a:off x="477673" y="1891336"/>
            <a:ext cx="12215849" cy="182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>
              <a:spcBef>
                <a:spcPts val="600"/>
              </a:spcBef>
              <a:buClr>
                <a:srgbClr val="00998A"/>
              </a:buClr>
              <a:buFont typeface="Wingdings"/>
              <a:defRPr sz="24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</a:defRPr>
            </a:pP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Synonym: Mittelwert, M, MW, aM, Durchschnitt, Mittel, X̄ oder ∅(X)</a:t>
            </a:r>
            <a:endParaRPr>
              <a:latin typeface="Roboto Condensed Bold"/>
              <a:ea typeface="Roboto Condensed Bold"/>
              <a:cs typeface="Roboto Condensed Bold"/>
              <a:sym typeface="Roboto Condensed Bold"/>
            </a:endParaRPr>
          </a:p>
          <a:p>
            <a:pPr>
              <a:spcBef>
                <a:spcPts val="600"/>
              </a:spcBef>
              <a:buClr>
                <a:srgbClr val="00998A"/>
              </a:buClr>
              <a:buFont typeface="Wingdings"/>
              <a:defRPr sz="2400"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</a:defRPr>
            </a:pPr>
            <a:endParaRPr>
              <a:latin typeface="Roboto Condensed Bold"/>
              <a:ea typeface="Roboto Condensed Bold"/>
              <a:cs typeface="Roboto Condensed Bold"/>
              <a:sym typeface="Roboto Condensed Bold"/>
            </a:endParaRPr>
          </a:p>
          <a:p>
            <a:pPr>
              <a:spcBef>
                <a:spcPts val="600"/>
              </a:spcBef>
              <a:buClr>
                <a:srgbClr val="00998A"/>
              </a:buClr>
              <a:buFont typeface="Wingdings"/>
              <a:defRPr sz="2400"/>
            </a:pPr>
            <a:r>
              <a:t>Wenn wir von </a:t>
            </a:r>
            <a:r>
              <a:rPr>
                <a:solidFill>
                  <a:schemeClr val="accent5">
                    <a:hueOff val="-326855"/>
                    <a:satOff val="32847"/>
                    <a:lumOff val="-6386"/>
                  </a:schemeClr>
                </a:solidFill>
              </a:rPr>
              <a:t>Durchschnitt</a:t>
            </a:r>
            <a:r>
              <a:t> sprechen, meinen wir i.d.R. das arithmetische Mittel</a:t>
            </a:r>
            <a:endParaRPr sz="2200"/>
          </a:p>
          <a:p>
            <a:pPr>
              <a:spcBef>
                <a:spcPts val="600"/>
              </a:spcBef>
              <a:buClr>
                <a:srgbClr val="00998A"/>
              </a:buClr>
              <a:buFont typeface="Wingdings"/>
              <a:defRPr sz="2400"/>
            </a:pPr>
            <a:r>
              <a:t>Der Mittelwert berechnet sich als Summe aller Einzelwerte geteilt durch deren Anzahl </a:t>
            </a:r>
            <a:r>
              <a:rPr i="1"/>
              <a:t>n</a:t>
            </a:r>
            <a:r>
              <a:t>:</a:t>
            </a:r>
          </a:p>
        </p:txBody>
      </p:sp>
      <p:sp>
        <p:nvSpPr>
          <p:cNvPr id="293" name="Gleichung"/>
          <p:cNvSpPr txBox="1"/>
          <p:nvPr/>
        </p:nvSpPr>
        <p:spPr>
          <a:xfrm>
            <a:off x="2390958" y="4888585"/>
            <a:ext cx="7569576" cy="14648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bar>
                    <m:bar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⋯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Das arithmetische Mittel als Waage oder Wipp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 arithmetische Mittel als Waage oder Wippe</a:t>
            </a:r>
          </a:p>
        </p:txBody>
      </p:sp>
      <p:pic>
        <p:nvPicPr>
          <p:cNvPr id="297" name="image153.png" descr="image1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8901" y="3420604"/>
            <a:ext cx="7304996" cy="47038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0" name="Gruppieren"/>
          <p:cNvGrpSpPr/>
          <p:nvPr/>
        </p:nvGrpSpPr>
        <p:grpSpPr>
          <a:xfrm>
            <a:off x="2257638" y="4353649"/>
            <a:ext cx="381801" cy="2457874"/>
            <a:chOff x="0" y="0"/>
            <a:chExt cx="381800" cy="2457873"/>
          </a:xfrm>
        </p:grpSpPr>
        <p:sp>
          <p:nvSpPr>
            <p:cNvPr id="298" name="Rechteck"/>
            <p:cNvSpPr/>
            <p:nvPr/>
          </p:nvSpPr>
          <p:spPr>
            <a:xfrm rot="16200000">
              <a:off x="-1075320" y="1075319"/>
              <a:ext cx="2457874" cy="307235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ctr">
                <a:spcBef>
                  <a:spcPts val="6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Häufigkeit"/>
            <p:cNvSpPr/>
            <p:nvPr/>
          </p:nvSpPr>
          <p:spPr>
            <a:xfrm rot="16200000">
              <a:off x="-1038037" y="1038036"/>
              <a:ext cx="2457874" cy="38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1199" tIns="51199" rIns="51199" bIns="51199" numCol="1" anchor="t">
              <a:spAutoFit/>
            </a:bodyPr>
            <a:lstStyle>
              <a:lvl1pPr algn="ctr">
                <a:spcBef>
                  <a:spcPts val="600"/>
                </a:spcBef>
                <a:buClr>
                  <a:srgbClr val="00998A"/>
                </a:buClr>
                <a:buFont typeface="Wingdings"/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Häufigkeit</a:t>
              </a:r>
            </a:p>
          </p:txBody>
        </p:sp>
      </p:grpSp>
      <p:grpSp>
        <p:nvGrpSpPr>
          <p:cNvPr id="303" name="Gruppieren"/>
          <p:cNvGrpSpPr/>
          <p:nvPr/>
        </p:nvGrpSpPr>
        <p:grpSpPr>
          <a:xfrm>
            <a:off x="2778358" y="7850274"/>
            <a:ext cx="2457874" cy="381801"/>
            <a:chOff x="0" y="0"/>
            <a:chExt cx="2457873" cy="381799"/>
          </a:xfrm>
        </p:grpSpPr>
        <p:sp>
          <p:nvSpPr>
            <p:cNvPr id="301" name="Rechteck"/>
            <p:cNvSpPr/>
            <p:nvPr/>
          </p:nvSpPr>
          <p:spPr>
            <a:xfrm>
              <a:off x="0" y="0"/>
              <a:ext cx="2457874" cy="307235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ctr">
                <a:spcBef>
                  <a:spcPts val="6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Messwerte"/>
            <p:cNvSpPr/>
            <p:nvPr/>
          </p:nvSpPr>
          <p:spPr>
            <a:xfrm>
              <a:off x="0" y="0"/>
              <a:ext cx="2457874" cy="38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1199" tIns="51199" rIns="51199" bIns="51199" numCol="1" anchor="t">
              <a:spAutoFit/>
            </a:bodyPr>
            <a:lstStyle>
              <a:lvl1pPr algn="ctr">
                <a:spcBef>
                  <a:spcPts val="600"/>
                </a:spcBef>
                <a:buClr>
                  <a:srgbClr val="00998A"/>
                </a:buClr>
                <a:buFont typeface="Wingdings"/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Messwerte</a:t>
              </a:r>
            </a:p>
          </p:txBody>
        </p:sp>
      </p:grpSp>
      <p:sp>
        <p:nvSpPr>
          <p:cNvPr id="304" name="Dreieck"/>
          <p:cNvSpPr/>
          <p:nvPr/>
        </p:nvSpPr>
        <p:spPr>
          <a:xfrm>
            <a:off x="5976659" y="7515621"/>
            <a:ext cx="761498" cy="58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35353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>
              <a:buClr>
                <a:srgbClr val="00998A"/>
              </a:buClr>
              <a:buFont typeface="Wingdings"/>
              <a:defRPr sz="3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" name="Der Mittelwert kann als der Wert einer Wippe veranschaulicht werden, an dem die Wippe im Schwerpunkt liegt. Die Messwerte sind dabei wie Legosteine auf der Wippe aufgereiht."/>
          <p:cNvSpPr txBox="1"/>
          <p:nvPr/>
        </p:nvSpPr>
        <p:spPr>
          <a:xfrm>
            <a:off x="848976" y="2038081"/>
            <a:ext cx="11859310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spcBef>
                <a:spcPts val="800"/>
              </a:spcBef>
              <a:defRPr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Der Mittelwert kann als der Wert einer Wippe veranschaulicht werden, an dem die Wippe im Schwerpunkt liegt. Die Messwerte sind dabei wie Legosteine auf der Wippe aufgereiht.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Die Abweichungen vom Mittelwert summieren sich zu Null auf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marL="107950" marR="107950" indent="107950" defTabSz="1105408">
              <a:defRPr sz="5270"/>
            </a:lvl1pPr>
          </a:lstStyle>
          <a:p>
            <a:pPr/>
            <a:r>
              <a:t>Die Abweichungen vom Mittelwert summieren sich zu Null auf</a:t>
            </a:r>
          </a:p>
        </p:txBody>
      </p:sp>
      <p:pic>
        <p:nvPicPr>
          <p:cNvPr id="31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7300" y="1587500"/>
            <a:ext cx="7950200" cy="44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Gleichung"/>
          <p:cNvSpPr txBox="1"/>
          <p:nvPr/>
        </p:nvSpPr>
        <p:spPr>
          <a:xfrm>
            <a:off x="2887756" y="6921806"/>
            <a:ext cx="7229289" cy="11582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34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>
          <a:alpha val="49648"/>
        </a:srgbClr>
      </a:accent5>
      <a:accent6>
        <a:srgbClr val="B3C91A">
          <a:alpha val="49071"/>
        </a:srgbClr>
      </a:accent6>
      <a:hlink>
        <a:srgbClr val="0000FF"/>
      </a:hlink>
      <a:folHlink>
        <a:srgbClr val="FF00FF"/>
      </a:folHlink>
    </a:clrScheme>
    <a:fontScheme name="Default">
      <a:majorFont>
        <a:latin typeface="Roboto Condensed Regular"/>
        <a:ea typeface="Roboto Condensed Regular"/>
        <a:cs typeface="Roboto Condensed Regular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A9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>
          <a:alpha val="49648"/>
        </a:srgbClr>
      </a:accent5>
      <a:accent6>
        <a:srgbClr val="B3C91A">
          <a:alpha val="49071"/>
        </a:srgbClr>
      </a:accent6>
      <a:hlink>
        <a:srgbClr val="0000FF"/>
      </a:hlink>
      <a:folHlink>
        <a:srgbClr val="FF00FF"/>
      </a:folHlink>
    </a:clrScheme>
    <a:fontScheme name="Default">
      <a:majorFont>
        <a:latin typeface="Roboto Condensed Regular"/>
        <a:ea typeface="Roboto Condensed Regular"/>
        <a:cs typeface="Roboto Condensed Regular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A9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