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lvl1pPr>
    <a:lvl2pPr marL="285750" marR="0" indent="-28575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2pPr>
    <a:lvl3pPr marL="285750" marR="0" indent="-28575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3pPr>
    <a:lvl4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4pPr>
    <a:lvl5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5pPr>
    <a:lvl6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6pPr>
    <a:lvl7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7pPr>
    <a:lvl8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8pPr>
    <a:lvl9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6D9"/>
          </a:solidFill>
        </a:fill>
      </a:tcStyle>
    </a:wholeTbl>
    <a:band2H>
      <a:tcTxStyle b="def" i="def"/>
      <a:tcStyle>
        <a:tcBdr/>
        <a:fill>
          <a:solidFill>
            <a:srgbClr val="EBEC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CACA"/>
          </a:solidFill>
        </a:fill>
      </a:tcStyle>
    </a:wholeTbl>
    <a:band2H>
      <a:tcTxStyle b="def" i="def"/>
      <a:tcStyle>
        <a:tcBdr/>
        <a:fill>
          <a:solidFill>
            <a:srgbClr val="F0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EBCB"/>
          </a:solidFill>
        </a:fill>
      </a:tcStyle>
    </a:wholeTbl>
    <a:band2H>
      <a:tcTxStyle b="def" i="def"/>
      <a:tcStyle>
        <a:tcBdr/>
        <a:fill>
          <a:solidFill>
            <a:srgbClr val="F2F5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262626"/>
        </a:fontRef>
        <a:srgbClr val="26262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62626"/>
        </a:fontRef>
        <a:srgbClr val="262626"/>
      </a:tcTxStyle>
      <a:tcStyle>
        <a:tcBdr>
          <a:left>
            <a:ln w="12700" cap="flat">
              <a:noFill/>
              <a:miter lim="400000"/>
            </a:ln>
          </a:left>
          <a:right>
            <a:ln w="12700" cap="flat">
              <a:noFill/>
              <a:miter lim="400000"/>
            </a:ln>
          </a:right>
          <a:top>
            <a:ln w="50800" cap="flat">
              <a:solidFill>
                <a:srgbClr val="262626"/>
              </a:solidFill>
              <a:prstDash val="solid"/>
              <a:round/>
            </a:ln>
          </a:top>
          <a:bottom>
            <a:ln w="25400" cap="flat">
              <a:solidFill>
                <a:srgbClr val="26262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62626"/>
              </a:solidFill>
              <a:prstDash val="solid"/>
              <a:round/>
            </a:ln>
          </a:top>
          <a:bottom>
            <a:ln w="25400" cap="flat">
              <a:solidFill>
                <a:srgbClr val="26262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06" name="Shape 306"/>
          <p:cNvSpPr/>
          <p:nvPr>
            <p:ph type="sldImg"/>
          </p:nvPr>
        </p:nvSpPr>
        <p:spPr>
          <a:xfrm>
            <a:off x="1143000" y="685800"/>
            <a:ext cx="4572000" cy="3429000"/>
          </a:xfrm>
          <a:prstGeom prst="rect">
            <a:avLst/>
          </a:prstGeom>
        </p:spPr>
        <p:txBody>
          <a:bodyPr/>
          <a:lstStyle/>
          <a:p>
            <a:pPr/>
          </a:p>
        </p:txBody>
      </p:sp>
      <p:sp>
        <p:nvSpPr>
          <p:cNvPr id="307" name="Shape 3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j-lt"/>
        <a:ea typeface="+mj-ea"/>
        <a:cs typeface="+mj-cs"/>
        <a:sym typeface="Helvetica Neue"/>
      </a:defRPr>
    </a:lvl1pPr>
    <a:lvl2pPr indent="228600" defTabSz="457200" latinLnBrk="0">
      <a:lnSpc>
        <a:spcPct val="117999"/>
      </a:lnSpc>
      <a:defRPr sz="3000">
        <a:latin typeface="+mj-lt"/>
        <a:ea typeface="+mj-ea"/>
        <a:cs typeface="+mj-cs"/>
        <a:sym typeface="Helvetica Neue"/>
      </a:defRPr>
    </a:lvl2pPr>
    <a:lvl3pPr indent="457200" defTabSz="457200" latinLnBrk="0">
      <a:lnSpc>
        <a:spcPct val="117999"/>
      </a:lnSpc>
      <a:defRPr sz="3000">
        <a:latin typeface="+mj-lt"/>
        <a:ea typeface="+mj-ea"/>
        <a:cs typeface="+mj-cs"/>
        <a:sym typeface="Helvetica Neue"/>
      </a:defRPr>
    </a:lvl3pPr>
    <a:lvl4pPr indent="685800" defTabSz="457200" latinLnBrk="0">
      <a:lnSpc>
        <a:spcPct val="117999"/>
      </a:lnSpc>
      <a:defRPr sz="3000">
        <a:latin typeface="+mj-lt"/>
        <a:ea typeface="+mj-ea"/>
        <a:cs typeface="+mj-cs"/>
        <a:sym typeface="Helvetica Neue"/>
      </a:defRPr>
    </a:lvl4pPr>
    <a:lvl5pPr indent="914400" defTabSz="457200" latinLnBrk="0">
      <a:lnSpc>
        <a:spcPct val="117999"/>
      </a:lnSpc>
      <a:defRPr sz="3000">
        <a:latin typeface="+mj-lt"/>
        <a:ea typeface="+mj-ea"/>
        <a:cs typeface="+mj-cs"/>
        <a:sym typeface="Helvetica Neue"/>
      </a:defRPr>
    </a:lvl5pPr>
    <a:lvl6pPr indent="1143000" defTabSz="457200" latinLnBrk="0">
      <a:lnSpc>
        <a:spcPct val="117999"/>
      </a:lnSpc>
      <a:defRPr sz="3000">
        <a:latin typeface="+mj-lt"/>
        <a:ea typeface="+mj-ea"/>
        <a:cs typeface="+mj-cs"/>
        <a:sym typeface="Helvetica Neue"/>
      </a:defRPr>
    </a:lvl6pPr>
    <a:lvl7pPr indent="1371600" defTabSz="457200" latinLnBrk="0">
      <a:lnSpc>
        <a:spcPct val="117999"/>
      </a:lnSpc>
      <a:defRPr sz="3000">
        <a:latin typeface="+mj-lt"/>
        <a:ea typeface="+mj-ea"/>
        <a:cs typeface="+mj-cs"/>
        <a:sym typeface="Helvetica Neue"/>
      </a:defRPr>
    </a:lvl7pPr>
    <a:lvl8pPr indent="1600200" defTabSz="457200" latinLnBrk="0">
      <a:lnSpc>
        <a:spcPct val="117999"/>
      </a:lnSpc>
      <a:defRPr sz="3000">
        <a:latin typeface="+mj-lt"/>
        <a:ea typeface="+mj-ea"/>
        <a:cs typeface="+mj-cs"/>
        <a:sym typeface="Helvetica Neue"/>
      </a:defRPr>
    </a:lvl8pPr>
    <a:lvl9pPr indent="1828800" defTabSz="457200" latinLnBrk="0">
      <a:lnSpc>
        <a:spcPct val="117999"/>
      </a:lnSpc>
      <a:defRPr sz="3000">
        <a:latin typeface="+mj-lt"/>
        <a:ea typeface="+mj-ea"/>
        <a:cs typeface="+mj-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Shape 338"/>
          <p:cNvSpPr/>
          <p:nvPr>
            <p:ph type="sldImg"/>
          </p:nvPr>
        </p:nvSpPr>
        <p:spPr>
          <a:prstGeom prst="rect">
            <a:avLst/>
          </a:prstGeom>
        </p:spPr>
        <p:txBody>
          <a:bodyPr/>
          <a:lstStyle/>
          <a:p>
            <a:pPr/>
          </a:p>
        </p:txBody>
      </p:sp>
      <p:sp>
        <p:nvSpPr>
          <p:cNvPr id="339" name="Shape 339"/>
          <p:cNvSpPr/>
          <p:nvPr>
            <p:ph type="body" sz="quarter" idx="1"/>
          </p:nvPr>
        </p:nvSpPr>
        <p:spPr>
          <a:prstGeom prst="rect">
            <a:avLst/>
          </a:prstGeom>
        </p:spPr>
        <p:txBody>
          <a:bodyPr/>
          <a:lstStyle/>
          <a:p>
            <a:pPr>
              <a:lnSpc>
                <a:spcPct val="117999"/>
              </a:lnSpc>
              <a:defRPr>
                <a:latin typeface="+mn-lt"/>
                <a:ea typeface="+mn-ea"/>
                <a:cs typeface="+mn-cs"/>
                <a:sym typeface="Helvetica"/>
              </a:defRPr>
            </a:pPr>
            <a:r>
              <a:t>Der Befehl „stat_summary“ berechnet eine Zusammenfassung der Daten, z.B. den Mittelwert. Die resultierenden Werte werden dann anhand des gewählten geom gezeigt. Probieren Sie mal geom = „point"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ggplot(tips, aes(x = time, y = tip)) + stat_summary(fun.y = mean, geom = "bar")</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Sie möchten wissen, ob der Unterschied zwischen Lunch und Dinner an allen Wochentagen vorhanden ist? Dann probieren Sie mal diesen Befehl: </a:t>
            </a:r>
          </a:p>
          <a:p>
            <a:pPr>
              <a:lnSpc>
                <a:spcPct val="117999"/>
              </a:lnSpc>
              <a:defRPr>
                <a:latin typeface="+mn-lt"/>
                <a:ea typeface="+mn-ea"/>
                <a:cs typeface="+mn-cs"/>
                <a:sym typeface="Helvetica"/>
              </a:defRPr>
            </a:pPr>
            <a:r>
              <a:t>ggplot(tips, aes(x = time, y = tip)) + stat_summary(fun.y = mean, geom = "bar") + facet_grid(~ day)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Shape 470"/>
          <p:cNvSpPr/>
          <p:nvPr>
            <p:ph type="sldImg"/>
          </p:nvPr>
        </p:nvSpPr>
        <p:spPr>
          <a:prstGeom prst="rect">
            <a:avLst/>
          </a:prstGeom>
        </p:spPr>
        <p:txBody>
          <a:bodyPr/>
          <a:lstStyle/>
          <a:p>
            <a:pPr/>
          </a:p>
        </p:txBody>
      </p:sp>
      <p:sp>
        <p:nvSpPr>
          <p:cNvPr id="471" name="Shape 471"/>
          <p:cNvSpPr/>
          <p:nvPr>
            <p:ph type="body" sz="quarter" idx="1"/>
          </p:nvPr>
        </p:nvSpPr>
        <p:spPr>
          <a:prstGeom prst="rect">
            <a:avLst/>
          </a:prstGeom>
        </p:spPr>
        <p:txBody>
          <a:bodyPr/>
          <a:lstStyle/>
          <a:p>
            <a:pPr defTabSz="914400">
              <a:lnSpc>
                <a:spcPct val="100000"/>
              </a:lnSpc>
              <a:spcBef>
                <a:spcPts val="400"/>
              </a:spcBef>
              <a:defRPr sz="1200">
                <a:latin typeface="+mn-lt"/>
                <a:ea typeface="+mn-ea"/>
                <a:cs typeface="+mn-cs"/>
                <a:sym typeface="Helvetica"/>
              </a:defRPr>
            </a:pPr>
            <a:r>
              <a:t>Zusammenhang von Rechnung im Restaurant und dem Tip</a:t>
            </a:r>
          </a:p>
          <a:p>
            <a:pPr defTabSz="914400">
              <a:lnSpc>
                <a:spcPct val="100000"/>
              </a:lnSpc>
              <a:spcBef>
                <a:spcPts val="400"/>
              </a:spcBef>
              <a:defRPr sz="1200">
                <a:latin typeface="+mn-lt"/>
                <a:ea typeface="+mn-ea"/>
                <a:cs typeface="+mn-cs"/>
                <a:sym typeface="Helvetica"/>
              </a:defRPr>
            </a:pPr>
            <a:r>
              <a:t>ggplot(tips, aes(x = total_bill, y = tip)) + geom_point()</a:t>
            </a:r>
          </a:p>
          <a:p>
            <a:pPr defTabSz="914400">
              <a:lnSpc>
                <a:spcPct val="100000"/>
              </a:lnSpc>
              <a:spcBef>
                <a:spcPts val="400"/>
              </a:spcBef>
              <a:defRPr sz="1200">
                <a:latin typeface="+mn-lt"/>
                <a:ea typeface="+mn-ea"/>
                <a:cs typeface="+mn-cs"/>
                <a:sym typeface="Helvetica"/>
              </a:defRPr>
            </a:pPr>
            <a:r>
              <a:t>ggplot(tips, aes(x = total_bill, y = tip)) + geom_point() + geom_smooth()</a:t>
            </a:r>
          </a:p>
          <a:p>
            <a:pPr defTabSz="914400">
              <a:lnSpc>
                <a:spcPct val="100000"/>
              </a:lnSpc>
              <a:spcBef>
                <a:spcPts val="400"/>
              </a:spcBef>
              <a:defRPr sz="1200">
                <a:latin typeface="+mn-lt"/>
                <a:ea typeface="+mn-ea"/>
                <a:cs typeface="+mn-cs"/>
                <a:sym typeface="Helvetica"/>
              </a:defRPr>
            </a:pPr>
          </a:p>
          <a:p>
            <a:pPr defTabSz="914400">
              <a:lnSpc>
                <a:spcPct val="100000"/>
              </a:lnSpc>
              <a:spcBef>
                <a:spcPts val="400"/>
              </a:spcBef>
              <a:defRPr sz="1200">
                <a:latin typeface="+mn-lt"/>
                <a:ea typeface="+mn-ea"/>
                <a:cs typeface="+mn-cs"/>
                <a:sym typeface="Helvetica"/>
              </a:defRPr>
            </a:pPr>
            <a:r>
              <a:t>oder mit qplot</a:t>
            </a:r>
          </a:p>
          <a:p>
            <a:pPr defTabSz="914400">
              <a:lnSpc>
                <a:spcPct val="100000"/>
              </a:lnSpc>
              <a:spcBef>
                <a:spcPts val="400"/>
              </a:spcBef>
              <a:defRPr sz="1200">
                <a:latin typeface="+mn-lt"/>
                <a:ea typeface="+mn-ea"/>
                <a:cs typeface="+mn-cs"/>
                <a:sym typeface="Helvetica"/>
              </a:defRPr>
            </a:pPr>
            <a:r>
              <a:t>qplot(data = tips, x = total_bill, y = tip, geom = c("point", "smooth")) + geom_smooth(method = "lm", color = "#00998a")</a:t>
            </a:r>
          </a:p>
          <a:p>
            <a:pPr defTabSz="914400">
              <a:lnSpc>
                <a:spcPct val="100000"/>
              </a:lnSpc>
              <a:spcBef>
                <a:spcPts val="400"/>
              </a:spcBef>
              <a:defRPr sz="1200">
                <a:latin typeface="+mn-lt"/>
                <a:ea typeface="+mn-ea"/>
                <a:cs typeface="+mn-cs"/>
                <a:sym typeface="Helvetica"/>
              </a:defRPr>
            </a:pPr>
          </a:p>
          <a:p>
            <a:pPr defTabSz="914400">
              <a:lnSpc>
                <a:spcPct val="100000"/>
              </a:lnSpc>
              <a:spcBef>
                <a:spcPts val="400"/>
              </a:spcBef>
              <a:defRPr sz="1200">
                <a:latin typeface="+mn-lt"/>
                <a:ea typeface="+mn-ea"/>
                <a:cs typeface="+mn-cs"/>
                <a:sym typeface="Helvetica"/>
              </a:defRPr>
            </a:pPr>
          </a:p>
          <a:p>
            <a:pPr defTabSz="914400">
              <a:lnSpc>
                <a:spcPct val="100000"/>
              </a:lnSpc>
              <a:spcBef>
                <a:spcPts val="400"/>
              </a:spcBef>
              <a:defRPr sz="1200">
                <a:latin typeface="+mn-lt"/>
                <a:ea typeface="+mn-ea"/>
                <a:cs typeface="+mn-cs"/>
                <a:sym typeface="Helvetica"/>
              </a:defRPr>
            </a:pPr>
            <a:r>
              <a:t>Variante: library(tidyverse); qplot(total_bill, tip, data = tips, geom = "hex")</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Shape 490"/>
          <p:cNvSpPr/>
          <p:nvPr>
            <p:ph type="sldImg"/>
          </p:nvPr>
        </p:nvSpPr>
        <p:spPr>
          <a:prstGeom prst="rect">
            <a:avLst/>
          </a:prstGeom>
        </p:spPr>
        <p:txBody>
          <a:bodyPr/>
          <a:lstStyle/>
          <a:p>
            <a:pPr/>
          </a:p>
        </p:txBody>
      </p:sp>
      <p:sp>
        <p:nvSpPr>
          <p:cNvPr id="491" name="Shape 491"/>
          <p:cNvSpPr/>
          <p:nvPr>
            <p:ph type="body" sz="quarter" idx="1"/>
          </p:nvPr>
        </p:nvSpPr>
        <p:spPr>
          <a:prstGeom prst="rect">
            <a:avLst/>
          </a:prstGeom>
        </p:spPr>
        <p:txBody>
          <a:bodyPr/>
          <a:lstStyle/>
          <a:p>
            <a:pPr>
              <a:lnSpc>
                <a:spcPct val="117999"/>
              </a:lnSpc>
              <a:defRPr>
                <a:latin typeface="+mn-lt"/>
                <a:ea typeface="+mn-ea"/>
                <a:cs typeface="+mn-cs"/>
                <a:sym typeface="Helvetica"/>
              </a:defRPr>
            </a:pPr>
            <a:r>
              <a:t>library(TeachingDemos)</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zero correlation</a:t>
            </a:r>
          </a:p>
          <a:p>
            <a:pPr>
              <a:lnSpc>
                <a:spcPct val="117999"/>
              </a:lnSpc>
              <a:defRPr>
                <a:latin typeface="+mn-lt"/>
                <a:ea typeface="+mn-ea"/>
                <a:cs typeface="+mn-cs"/>
                <a:sym typeface="Helvetica"/>
              </a:defRPr>
            </a:pPr>
            <a:r>
              <a:t>points1 &lt;- data.frame(</a:t>
            </a:r>
          </a:p>
          <a:p>
            <a:pPr>
              <a:lnSpc>
                <a:spcPct val="117999"/>
              </a:lnSpc>
              <a:defRPr>
                <a:latin typeface="+mn-lt"/>
                <a:ea typeface="+mn-ea"/>
                <a:cs typeface="+mn-cs"/>
                <a:sym typeface="Helvetica"/>
              </a:defRPr>
            </a:pPr>
            <a:r>
              <a:t>  x = c(1,1,2,2,4,4,5,5),</a:t>
            </a:r>
          </a:p>
          <a:p>
            <a:pPr>
              <a:lnSpc>
                <a:spcPct val="117999"/>
              </a:lnSpc>
              <a:defRPr>
                <a:latin typeface="+mn-lt"/>
                <a:ea typeface="+mn-ea"/>
                <a:cs typeface="+mn-cs"/>
                <a:sym typeface="Helvetica"/>
              </a:defRPr>
            </a:pPr>
            <a:r>
              <a:t>  y = c(1,5,2,4,2,4,5,1)</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cor(points1$x, points1$y)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points1$y, x = points1$x)</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perfect correlation</a:t>
            </a:r>
          </a:p>
          <a:p>
            <a:pPr>
              <a:lnSpc>
                <a:spcPct val="117999"/>
              </a:lnSpc>
              <a:defRPr>
                <a:latin typeface="+mn-lt"/>
                <a:ea typeface="+mn-ea"/>
                <a:cs typeface="+mn-cs"/>
                <a:sym typeface="Helvetica"/>
              </a:defRPr>
            </a:pPr>
            <a:r>
              <a:t>points2 &lt;- data.frame(</a:t>
            </a:r>
          </a:p>
          <a:p>
            <a:pPr>
              <a:lnSpc>
                <a:spcPct val="117999"/>
              </a:lnSpc>
              <a:defRPr>
                <a:latin typeface="+mn-lt"/>
                <a:ea typeface="+mn-ea"/>
                <a:cs typeface="+mn-cs"/>
                <a:sym typeface="Helvetica"/>
              </a:defRPr>
            </a:pPr>
            <a:r>
              <a:t>  x = c(1,2,3,4,5,6,7),</a:t>
            </a:r>
          </a:p>
          <a:p>
            <a:pPr>
              <a:lnSpc>
                <a:spcPct val="117999"/>
              </a:lnSpc>
              <a:defRPr>
                <a:latin typeface="+mn-lt"/>
                <a:ea typeface="+mn-ea"/>
                <a:cs typeface="+mn-cs"/>
                <a:sym typeface="Helvetica"/>
              </a:defRPr>
            </a:pPr>
            <a:r>
              <a:t>  y = c(1,2,3,4,5,6,7)</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cor(points2$x, points2$y)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points2$y, x = points2$x)</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perfect negative correlation</a:t>
            </a:r>
          </a:p>
          <a:p>
            <a:pPr>
              <a:lnSpc>
                <a:spcPct val="117999"/>
              </a:lnSpc>
              <a:defRPr>
                <a:latin typeface="+mn-lt"/>
                <a:ea typeface="+mn-ea"/>
                <a:cs typeface="+mn-cs"/>
                <a:sym typeface="Helvetica"/>
              </a:defRPr>
            </a:pPr>
            <a:r>
              <a:t>points3 &lt;- data.frame(</a:t>
            </a:r>
          </a:p>
          <a:p>
            <a:pPr>
              <a:lnSpc>
                <a:spcPct val="117999"/>
              </a:lnSpc>
              <a:defRPr>
                <a:latin typeface="+mn-lt"/>
                <a:ea typeface="+mn-ea"/>
                <a:cs typeface="+mn-cs"/>
                <a:sym typeface="Helvetica"/>
              </a:defRPr>
            </a:pPr>
            <a:r>
              <a:t>  x = c(1,2,3,4,5,6,7),</a:t>
            </a:r>
          </a:p>
          <a:p>
            <a:pPr>
              <a:lnSpc>
                <a:spcPct val="117999"/>
              </a:lnSpc>
              <a:defRPr>
                <a:latin typeface="+mn-lt"/>
                <a:ea typeface="+mn-ea"/>
                <a:cs typeface="+mn-cs"/>
                <a:sym typeface="Helvetica"/>
              </a:defRPr>
            </a:pPr>
            <a:r>
              <a:t>  y = c(2.1,6,5,4,3,2,1)</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cor(points3$x, points3$y)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points3$y, x = points3$x)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5" name="Shape 515"/>
          <p:cNvSpPr/>
          <p:nvPr>
            <p:ph type="sldImg"/>
          </p:nvPr>
        </p:nvSpPr>
        <p:spPr>
          <a:prstGeom prst="rect">
            <a:avLst/>
          </a:prstGeom>
        </p:spPr>
        <p:txBody>
          <a:bodyPr/>
          <a:lstStyle/>
          <a:p>
            <a:pPr/>
          </a:p>
        </p:txBody>
      </p:sp>
      <p:sp>
        <p:nvSpPr>
          <p:cNvPr id="516" name="Shape 516"/>
          <p:cNvSpPr/>
          <p:nvPr>
            <p:ph type="body" sz="quarter" idx="1"/>
          </p:nvPr>
        </p:nvSpPr>
        <p:spPr>
          <a:prstGeom prst="rect">
            <a:avLst/>
          </a:prstGeom>
        </p:spPr>
        <p:txBody>
          <a:bodyPr/>
          <a:lstStyle/>
          <a:p>
            <a:pPr>
              <a:lnSpc>
                <a:spcPct val="117999"/>
              </a:lnSpc>
              <a:defRPr>
                <a:latin typeface="+mn-lt"/>
                <a:ea typeface="+mn-ea"/>
                <a:cs typeface="+mn-cs"/>
                <a:sym typeface="Helvetica"/>
              </a:defRPr>
            </a:pPr>
            <a:r>
              <a:t>library(TeachingDemos)</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zero correlation</a:t>
            </a:r>
          </a:p>
          <a:p>
            <a:pPr>
              <a:lnSpc>
                <a:spcPct val="117999"/>
              </a:lnSpc>
              <a:defRPr>
                <a:latin typeface="+mn-lt"/>
                <a:ea typeface="+mn-ea"/>
                <a:cs typeface="+mn-cs"/>
                <a:sym typeface="Helvetica"/>
              </a:defRPr>
            </a:pPr>
            <a:r>
              <a:t>points1 &lt;- data.frame(</a:t>
            </a:r>
          </a:p>
          <a:p>
            <a:pPr>
              <a:lnSpc>
                <a:spcPct val="117999"/>
              </a:lnSpc>
              <a:defRPr>
                <a:latin typeface="+mn-lt"/>
                <a:ea typeface="+mn-ea"/>
                <a:cs typeface="+mn-cs"/>
                <a:sym typeface="Helvetica"/>
              </a:defRPr>
            </a:pPr>
            <a:r>
              <a:t>  x = c(1,1,2,2,4,4,5,5),</a:t>
            </a:r>
          </a:p>
          <a:p>
            <a:pPr>
              <a:lnSpc>
                <a:spcPct val="117999"/>
              </a:lnSpc>
              <a:defRPr>
                <a:latin typeface="+mn-lt"/>
                <a:ea typeface="+mn-ea"/>
                <a:cs typeface="+mn-cs"/>
                <a:sym typeface="Helvetica"/>
              </a:defRPr>
            </a:pPr>
            <a:r>
              <a:t>  y = c(1,5,2,4,2,4,5,1)</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cor(points1$x, points1$y)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points1$y, x = points1$x)</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perfect correlation</a:t>
            </a:r>
          </a:p>
          <a:p>
            <a:pPr>
              <a:lnSpc>
                <a:spcPct val="117999"/>
              </a:lnSpc>
              <a:defRPr>
                <a:latin typeface="+mn-lt"/>
                <a:ea typeface="+mn-ea"/>
                <a:cs typeface="+mn-cs"/>
                <a:sym typeface="Helvetica"/>
              </a:defRPr>
            </a:pPr>
            <a:r>
              <a:t>points2 &lt;- data.frame(</a:t>
            </a:r>
          </a:p>
          <a:p>
            <a:pPr>
              <a:lnSpc>
                <a:spcPct val="117999"/>
              </a:lnSpc>
              <a:defRPr>
                <a:latin typeface="+mn-lt"/>
                <a:ea typeface="+mn-ea"/>
                <a:cs typeface="+mn-cs"/>
                <a:sym typeface="Helvetica"/>
              </a:defRPr>
            </a:pPr>
            <a:r>
              <a:t>  x = c(1,2,3,4,5,6,7),</a:t>
            </a:r>
          </a:p>
          <a:p>
            <a:pPr>
              <a:lnSpc>
                <a:spcPct val="117999"/>
              </a:lnSpc>
              <a:defRPr>
                <a:latin typeface="+mn-lt"/>
                <a:ea typeface="+mn-ea"/>
                <a:cs typeface="+mn-cs"/>
                <a:sym typeface="Helvetica"/>
              </a:defRPr>
            </a:pPr>
            <a:r>
              <a:t>  y = c(1,2,3,4,5,6,7)</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cor(points2$x, points2$y)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points2$y, x = points2$x)</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perfect negative correlation</a:t>
            </a:r>
          </a:p>
          <a:p>
            <a:pPr>
              <a:lnSpc>
                <a:spcPct val="117999"/>
              </a:lnSpc>
              <a:defRPr>
                <a:latin typeface="+mn-lt"/>
                <a:ea typeface="+mn-ea"/>
                <a:cs typeface="+mn-cs"/>
                <a:sym typeface="Helvetica"/>
              </a:defRPr>
            </a:pPr>
            <a:r>
              <a:t>points3 &lt;- data.frame(</a:t>
            </a:r>
          </a:p>
          <a:p>
            <a:pPr>
              <a:lnSpc>
                <a:spcPct val="117999"/>
              </a:lnSpc>
              <a:defRPr>
                <a:latin typeface="+mn-lt"/>
                <a:ea typeface="+mn-ea"/>
                <a:cs typeface="+mn-cs"/>
                <a:sym typeface="Helvetica"/>
              </a:defRPr>
            </a:pPr>
            <a:r>
              <a:t>  x = c(1,2,3,4,5,6,7),</a:t>
            </a:r>
          </a:p>
          <a:p>
            <a:pPr>
              <a:lnSpc>
                <a:spcPct val="117999"/>
              </a:lnSpc>
              <a:defRPr>
                <a:latin typeface="+mn-lt"/>
                <a:ea typeface="+mn-ea"/>
                <a:cs typeface="+mn-cs"/>
                <a:sym typeface="Helvetica"/>
              </a:defRPr>
            </a:pPr>
            <a:r>
              <a:t>  y = c(2.1,6,5,4,3,2,1)</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cor(points3$x, points3$y)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points3$y, x = points3$x)</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Shape 541"/>
          <p:cNvSpPr/>
          <p:nvPr>
            <p:ph type="sldImg"/>
          </p:nvPr>
        </p:nvSpPr>
        <p:spPr>
          <a:prstGeom prst="rect">
            <a:avLst/>
          </a:prstGeom>
        </p:spPr>
        <p:txBody>
          <a:bodyPr/>
          <a:lstStyle/>
          <a:p>
            <a:pPr/>
          </a:p>
        </p:txBody>
      </p:sp>
      <p:sp>
        <p:nvSpPr>
          <p:cNvPr id="542" name="Shape 542"/>
          <p:cNvSpPr/>
          <p:nvPr>
            <p:ph type="body" sz="quarter" idx="1"/>
          </p:nvPr>
        </p:nvSpPr>
        <p:spPr>
          <a:prstGeom prst="rect">
            <a:avLst/>
          </a:prstGeom>
        </p:spPr>
        <p:txBody>
          <a:bodyPr/>
          <a:lstStyle/>
          <a:p>
            <a:pPr>
              <a:lnSpc>
                <a:spcPct val="117999"/>
              </a:lnSpc>
              <a:defRPr>
                <a:latin typeface="+mn-lt"/>
                <a:ea typeface="+mn-ea"/>
                <a:cs typeface="+mn-cs"/>
                <a:sym typeface="Helvetica"/>
              </a:defRPr>
            </a:pPr>
            <a:r>
              <a:t>library(TeachingDemos)</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zero correlation</a:t>
            </a:r>
          </a:p>
          <a:p>
            <a:pPr>
              <a:lnSpc>
                <a:spcPct val="117999"/>
              </a:lnSpc>
              <a:defRPr>
                <a:latin typeface="+mn-lt"/>
                <a:ea typeface="+mn-ea"/>
                <a:cs typeface="+mn-cs"/>
                <a:sym typeface="Helvetica"/>
              </a:defRPr>
            </a:pPr>
            <a:r>
              <a:t>points1 &lt;- data.frame(</a:t>
            </a:r>
          </a:p>
          <a:p>
            <a:pPr>
              <a:lnSpc>
                <a:spcPct val="117999"/>
              </a:lnSpc>
              <a:defRPr>
                <a:latin typeface="+mn-lt"/>
                <a:ea typeface="+mn-ea"/>
                <a:cs typeface="+mn-cs"/>
                <a:sym typeface="Helvetica"/>
              </a:defRPr>
            </a:pPr>
            <a:r>
              <a:t>  x = c(1,1,2,2,4,4,5,5),</a:t>
            </a:r>
          </a:p>
          <a:p>
            <a:pPr>
              <a:lnSpc>
                <a:spcPct val="117999"/>
              </a:lnSpc>
              <a:defRPr>
                <a:latin typeface="+mn-lt"/>
                <a:ea typeface="+mn-ea"/>
                <a:cs typeface="+mn-cs"/>
                <a:sym typeface="Helvetica"/>
              </a:defRPr>
            </a:pPr>
            <a:r>
              <a:t>  y = c(1,5,2,4,2,4,5,1)</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cor(points1$x, points1$y)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points1$y, x = points1$x)</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perfect correlation</a:t>
            </a:r>
          </a:p>
          <a:p>
            <a:pPr>
              <a:lnSpc>
                <a:spcPct val="117999"/>
              </a:lnSpc>
              <a:defRPr>
                <a:latin typeface="+mn-lt"/>
                <a:ea typeface="+mn-ea"/>
                <a:cs typeface="+mn-cs"/>
                <a:sym typeface="Helvetica"/>
              </a:defRPr>
            </a:pPr>
            <a:r>
              <a:t>points2 &lt;- data.frame(</a:t>
            </a:r>
          </a:p>
          <a:p>
            <a:pPr>
              <a:lnSpc>
                <a:spcPct val="117999"/>
              </a:lnSpc>
              <a:defRPr>
                <a:latin typeface="+mn-lt"/>
                <a:ea typeface="+mn-ea"/>
                <a:cs typeface="+mn-cs"/>
                <a:sym typeface="Helvetica"/>
              </a:defRPr>
            </a:pPr>
            <a:r>
              <a:t>  x = c(1,2,3,4,5,6,7),</a:t>
            </a:r>
          </a:p>
          <a:p>
            <a:pPr>
              <a:lnSpc>
                <a:spcPct val="117999"/>
              </a:lnSpc>
              <a:defRPr>
                <a:latin typeface="+mn-lt"/>
                <a:ea typeface="+mn-ea"/>
                <a:cs typeface="+mn-cs"/>
                <a:sym typeface="Helvetica"/>
              </a:defRPr>
            </a:pPr>
            <a:r>
              <a:t>  y = c(1,2,3,4,5,6,7)</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cor(points2$x, points2$y)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points2$y, x = points2$x)</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perfect negative correlation</a:t>
            </a:r>
          </a:p>
          <a:p>
            <a:pPr>
              <a:lnSpc>
                <a:spcPct val="117999"/>
              </a:lnSpc>
              <a:defRPr>
                <a:latin typeface="+mn-lt"/>
                <a:ea typeface="+mn-ea"/>
                <a:cs typeface="+mn-cs"/>
                <a:sym typeface="Helvetica"/>
              </a:defRPr>
            </a:pPr>
            <a:r>
              <a:t>points3 &lt;- data.frame(</a:t>
            </a:r>
          </a:p>
          <a:p>
            <a:pPr>
              <a:lnSpc>
                <a:spcPct val="117999"/>
              </a:lnSpc>
              <a:defRPr>
                <a:latin typeface="+mn-lt"/>
                <a:ea typeface="+mn-ea"/>
                <a:cs typeface="+mn-cs"/>
                <a:sym typeface="Helvetica"/>
              </a:defRPr>
            </a:pPr>
            <a:r>
              <a:t>  x = c(1,2,3,4,5,6,7),</a:t>
            </a:r>
          </a:p>
          <a:p>
            <a:pPr>
              <a:lnSpc>
                <a:spcPct val="117999"/>
              </a:lnSpc>
              <a:defRPr>
                <a:latin typeface="+mn-lt"/>
                <a:ea typeface="+mn-ea"/>
                <a:cs typeface="+mn-cs"/>
                <a:sym typeface="Helvetica"/>
              </a:defRPr>
            </a:pPr>
            <a:r>
              <a:t>  y = c(2.1,6,5,4,3,2,1)</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cor(points3$x, points3$y)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points3$y, x = points3$x)</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Shape 566"/>
          <p:cNvSpPr/>
          <p:nvPr>
            <p:ph type="sldImg"/>
          </p:nvPr>
        </p:nvSpPr>
        <p:spPr>
          <a:prstGeom prst="rect">
            <a:avLst/>
          </a:prstGeom>
        </p:spPr>
        <p:txBody>
          <a:bodyPr/>
          <a:lstStyle/>
          <a:p>
            <a:pPr/>
          </a:p>
        </p:txBody>
      </p:sp>
      <p:sp>
        <p:nvSpPr>
          <p:cNvPr id="567" name="Shape 567"/>
          <p:cNvSpPr/>
          <p:nvPr>
            <p:ph type="body" sz="quarter" idx="1"/>
          </p:nvPr>
        </p:nvSpPr>
        <p:spPr>
          <a:prstGeom prst="rect">
            <a:avLst/>
          </a:prstGeom>
        </p:spPr>
        <p:txBody>
          <a:bodyPr/>
          <a:lstStyle/>
          <a:p>
            <a:pPr>
              <a:lnSpc>
                <a:spcPct val="117999"/>
              </a:lnSpc>
              <a:defRPr>
                <a:latin typeface="+mn-lt"/>
                <a:ea typeface="+mn-ea"/>
                <a:cs typeface="+mn-cs"/>
                <a:sym typeface="Helvetica"/>
              </a:defRPr>
            </a:pPr>
            <a:r>
              <a:t>library(TeachingDemos)</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zero correlation</a:t>
            </a:r>
          </a:p>
          <a:p>
            <a:pPr>
              <a:lnSpc>
                <a:spcPct val="117999"/>
              </a:lnSpc>
              <a:defRPr>
                <a:latin typeface="+mn-lt"/>
                <a:ea typeface="+mn-ea"/>
                <a:cs typeface="+mn-cs"/>
                <a:sym typeface="Helvetica"/>
              </a:defRPr>
            </a:pPr>
            <a:r>
              <a:t>points1 &lt;- data.frame(</a:t>
            </a:r>
          </a:p>
          <a:p>
            <a:pPr>
              <a:lnSpc>
                <a:spcPct val="117999"/>
              </a:lnSpc>
              <a:defRPr>
                <a:latin typeface="+mn-lt"/>
                <a:ea typeface="+mn-ea"/>
                <a:cs typeface="+mn-cs"/>
                <a:sym typeface="Helvetica"/>
              </a:defRPr>
            </a:pPr>
            <a:r>
              <a:t>  x = c(1,1,2,2,4,4,5,5),</a:t>
            </a:r>
          </a:p>
          <a:p>
            <a:pPr>
              <a:lnSpc>
                <a:spcPct val="117999"/>
              </a:lnSpc>
              <a:defRPr>
                <a:latin typeface="+mn-lt"/>
                <a:ea typeface="+mn-ea"/>
                <a:cs typeface="+mn-cs"/>
                <a:sym typeface="Helvetica"/>
              </a:defRPr>
            </a:pPr>
            <a:r>
              <a:t>  y = c(1,5,2,4,2,4,5,1)</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cor(points1$x, points1$y)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points1$y, x = points1$x)</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perfect correlation</a:t>
            </a:r>
          </a:p>
          <a:p>
            <a:pPr>
              <a:lnSpc>
                <a:spcPct val="117999"/>
              </a:lnSpc>
              <a:defRPr>
                <a:latin typeface="+mn-lt"/>
                <a:ea typeface="+mn-ea"/>
                <a:cs typeface="+mn-cs"/>
                <a:sym typeface="Helvetica"/>
              </a:defRPr>
            </a:pPr>
            <a:r>
              <a:t>points2 &lt;- data.frame(</a:t>
            </a:r>
          </a:p>
          <a:p>
            <a:pPr>
              <a:lnSpc>
                <a:spcPct val="117999"/>
              </a:lnSpc>
              <a:defRPr>
                <a:latin typeface="+mn-lt"/>
                <a:ea typeface="+mn-ea"/>
                <a:cs typeface="+mn-cs"/>
                <a:sym typeface="Helvetica"/>
              </a:defRPr>
            </a:pPr>
            <a:r>
              <a:t>  x = c(1,2,3,4,5,6,7),</a:t>
            </a:r>
          </a:p>
          <a:p>
            <a:pPr>
              <a:lnSpc>
                <a:spcPct val="117999"/>
              </a:lnSpc>
              <a:defRPr>
                <a:latin typeface="+mn-lt"/>
                <a:ea typeface="+mn-ea"/>
                <a:cs typeface="+mn-cs"/>
                <a:sym typeface="Helvetica"/>
              </a:defRPr>
            </a:pPr>
            <a:r>
              <a:t>  y = c(1,2,3,4,5,6,7)</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cor(points2$x, points2$y)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points2$y, x = points2$x)</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perfect negative correlation</a:t>
            </a:r>
          </a:p>
          <a:p>
            <a:pPr>
              <a:lnSpc>
                <a:spcPct val="117999"/>
              </a:lnSpc>
              <a:defRPr>
                <a:latin typeface="+mn-lt"/>
                <a:ea typeface="+mn-ea"/>
                <a:cs typeface="+mn-cs"/>
                <a:sym typeface="Helvetica"/>
              </a:defRPr>
            </a:pPr>
            <a:r>
              <a:t>points3 &lt;- data.frame(</a:t>
            </a:r>
          </a:p>
          <a:p>
            <a:pPr>
              <a:lnSpc>
                <a:spcPct val="117999"/>
              </a:lnSpc>
              <a:defRPr>
                <a:latin typeface="+mn-lt"/>
                <a:ea typeface="+mn-ea"/>
                <a:cs typeface="+mn-cs"/>
                <a:sym typeface="Helvetica"/>
              </a:defRPr>
            </a:pPr>
            <a:r>
              <a:t>  x = c(1,2,3,4,5,6,7),</a:t>
            </a:r>
          </a:p>
          <a:p>
            <a:pPr>
              <a:lnSpc>
                <a:spcPct val="117999"/>
              </a:lnSpc>
              <a:defRPr>
                <a:latin typeface="+mn-lt"/>
                <a:ea typeface="+mn-ea"/>
                <a:cs typeface="+mn-cs"/>
                <a:sym typeface="Helvetica"/>
              </a:defRPr>
            </a:pPr>
            <a:r>
              <a:t>  y = c(2.1,6,5,4,3,2,1)</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cor(points3$x, points3$y)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points3$y, x = points3$x)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1" name="Shape 601"/>
          <p:cNvSpPr/>
          <p:nvPr>
            <p:ph type="sldImg"/>
          </p:nvPr>
        </p:nvSpPr>
        <p:spPr>
          <a:prstGeom prst="rect">
            <a:avLst/>
          </a:prstGeom>
        </p:spPr>
        <p:txBody>
          <a:bodyPr/>
          <a:lstStyle/>
          <a:p>
            <a:pPr/>
          </a:p>
        </p:txBody>
      </p:sp>
      <p:sp>
        <p:nvSpPr>
          <p:cNvPr id="602" name="Shape 602"/>
          <p:cNvSpPr/>
          <p:nvPr>
            <p:ph type="body" sz="quarter" idx="1"/>
          </p:nvPr>
        </p:nvSpPr>
        <p:spPr>
          <a:prstGeom prst="rect">
            <a:avLst/>
          </a:prstGeom>
        </p:spPr>
        <p:txBody>
          <a:bodyPr/>
          <a:lstStyle/>
          <a:p>
            <a:pPr>
              <a:lnSpc>
                <a:spcPct val="117999"/>
              </a:lnSpc>
              <a:defRPr>
                <a:latin typeface="+mn-lt"/>
                <a:ea typeface="+mn-ea"/>
                <a:cs typeface="+mn-cs"/>
                <a:sym typeface="Helvetica"/>
              </a:defRPr>
            </a:pPr>
            <a:r>
              <a:t>Bildet man nicht den Durchschnitt der Abweichungs-Rechtecke, sondern die Rohwert-Rechtecke, so beträgt der Durchschnitt ∅X∅Y, d.h. dann gilt: ∅(XY) = ∅X∅Y = X̅Y̅ und damit ∅(XY) - ∅X∅Y = 0</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library(TeachingDemos)</a:t>
            </a:r>
          </a:p>
          <a:p>
            <a:pPr>
              <a:lnSpc>
                <a:spcPct val="117999"/>
              </a:lnSpc>
              <a:defRPr>
                <a:latin typeface="+mn-lt"/>
                <a:ea typeface="+mn-ea"/>
                <a:cs typeface="+mn-cs"/>
                <a:sym typeface="Helvetica"/>
              </a:defRPr>
            </a:pPr>
            <a:r>
              <a:t>library(tidyverse)</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zero correlation</a:t>
            </a:r>
          </a:p>
          <a:p>
            <a:pPr>
              <a:lnSpc>
                <a:spcPct val="117999"/>
              </a:lnSpc>
              <a:defRPr>
                <a:latin typeface="+mn-lt"/>
                <a:ea typeface="+mn-ea"/>
                <a:cs typeface="+mn-cs"/>
                <a:sym typeface="Helvetica"/>
              </a:defRPr>
            </a:pPr>
            <a:r>
              <a:t>points1 &lt;- data.frame(</a:t>
            </a:r>
          </a:p>
          <a:p>
            <a:pPr>
              <a:lnSpc>
                <a:spcPct val="117999"/>
              </a:lnSpc>
              <a:defRPr>
                <a:latin typeface="+mn-lt"/>
                <a:ea typeface="+mn-ea"/>
                <a:cs typeface="+mn-cs"/>
                <a:sym typeface="Helvetica"/>
              </a:defRPr>
            </a:pPr>
            <a:r>
              <a:t>  x = c(1,1,2,2,4,4,5,5),</a:t>
            </a:r>
          </a:p>
          <a:p>
            <a:pPr>
              <a:lnSpc>
                <a:spcPct val="117999"/>
              </a:lnSpc>
              <a:defRPr>
                <a:latin typeface="+mn-lt"/>
                <a:ea typeface="+mn-ea"/>
                <a:cs typeface="+mn-cs"/>
                <a:sym typeface="Helvetica"/>
              </a:defRPr>
            </a:pPr>
            <a:r>
              <a:t>  y = c(1,5,2,4,2,4,5,1)</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cor(points1$x, points1$y)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points1$y, x = points1$x)</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simulated data, uncorrelated</a:t>
            </a:r>
          </a:p>
          <a:p>
            <a:pPr>
              <a:lnSpc>
                <a:spcPct val="117999"/>
              </a:lnSpc>
              <a:defRPr>
                <a:latin typeface="+mn-lt"/>
                <a:ea typeface="+mn-ea"/>
                <a:cs typeface="+mn-cs"/>
                <a:sym typeface="Helvetica"/>
              </a:defRPr>
            </a:pPr>
            <a:r>
              <a:t>samples = 200</a:t>
            </a:r>
          </a:p>
          <a:p>
            <a:pPr>
              <a:lnSpc>
                <a:spcPct val="117999"/>
              </a:lnSpc>
              <a:defRPr>
                <a:latin typeface="+mn-lt"/>
                <a:ea typeface="+mn-ea"/>
                <a:cs typeface="+mn-cs"/>
                <a:sym typeface="Helvetica"/>
              </a:defRPr>
            </a:pPr>
            <a:r>
              <a:t>r = 0</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library('MASS')</a:t>
            </a:r>
          </a:p>
          <a:p>
            <a:pPr>
              <a:lnSpc>
                <a:spcPct val="117999"/>
              </a:lnSpc>
              <a:defRPr>
                <a:latin typeface="+mn-lt"/>
                <a:ea typeface="+mn-ea"/>
                <a:cs typeface="+mn-cs"/>
                <a:sym typeface="Helvetica"/>
              </a:defRPr>
            </a:pPr>
            <a:r>
              <a:t>data = mvrnorm(n=samples, mu=c(0, 0), Sigma=matrix(c(1, r, r, 1), nrow=2), empirical=TRUE)</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data.df &lt;- data.frame(data)</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p1 &lt;- ggplot(data.df, aes(x=X1, y=X2)) + geom_point() + </a:t>
            </a:r>
          </a:p>
          <a:p>
            <a:pPr>
              <a:lnSpc>
                <a:spcPct val="117999"/>
              </a:lnSpc>
              <a:defRPr>
                <a:latin typeface="+mn-lt"/>
                <a:ea typeface="+mn-ea"/>
                <a:cs typeface="+mn-cs"/>
                <a:sym typeface="Helvetica"/>
              </a:defRPr>
            </a:pPr>
            <a:r>
              <a:t>  theme(text = element_text(size = 18))</a:t>
            </a:r>
          </a:p>
          <a:p>
            <a:pPr>
              <a:lnSpc>
                <a:spcPct val="117999"/>
              </a:lnSpc>
              <a:defRPr>
                <a:latin typeface="+mn-lt"/>
                <a:ea typeface="+mn-ea"/>
                <a:cs typeface="+mn-cs"/>
                <a:sym typeface="Helvetica"/>
              </a:defRPr>
            </a:pPr>
            <a:r>
              <a:t>p1</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data.df$X1, x = data.df$X2)</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perfect correlation</a:t>
            </a:r>
          </a:p>
          <a:p>
            <a:pPr>
              <a:lnSpc>
                <a:spcPct val="117999"/>
              </a:lnSpc>
              <a:defRPr>
                <a:latin typeface="+mn-lt"/>
                <a:ea typeface="+mn-ea"/>
                <a:cs typeface="+mn-cs"/>
                <a:sym typeface="Helvetica"/>
              </a:defRPr>
            </a:pPr>
            <a:r>
              <a:t>points2 &lt;- data.frame(</a:t>
            </a:r>
          </a:p>
          <a:p>
            <a:pPr>
              <a:lnSpc>
                <a:spcPct val="117999"/>
              </a:lnSpc>
              <a:defRPr>
                <a:latin typeface="+mn-lt"/>
                <a:ea typeface="+mn-ea"/>
                <a:cs typeface="+mn-cs"/>
                <a:sym typeface="Helvetica"/>
              </a:defRPr>
            </a:pPr>
            <a:r>
              <a:t>  x = c(1,2,3,4,5,6,7),</a:t>
            </a:r>
          </a:p>
          <a:p>
            <a:pPr>
              <a:lnSpc>
                <a:spcPct val="117999"/>
              </a:lnSpc>
              <a:defRPr>
                <a:latin typeface="+mn-lt"/>
                <a:ea typeface="+mn-ea"/>
                <a:cs typeface="+mn-cs"/>
                <a:sym typeface="Helvetica"/>
              </a:defRPr>
            </a:pPr>
            <a:r>
              <a:t>  y = c(1,2,3,4,5,6,7)</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cor(points2$x, points2$y)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points2$y, x = points2$x)</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 perfect negative correlation</a:t>
            </a:r>
          </a:p>
          <a:p>
            <a:pPr>
              <a:lnSpc>
                <a:spcPct val="117999"/>
              </a:lnSpc>
              <a:defRPr>
                <a:latin typeface="+mn-lt"/>
                <a:ea typeface="+mn-ea"/>
                <a:cs typeface="+mn-cs"/>
                <a:sym typeface="Helvetica"/>
              </a:defRPr>
            </a:pPr>
            <a:r>
              <a:t>points3 &lt;- data.frame(</a:t>
            </a:r>
          </a:p>
          <a:p>
            <a:pPr>
              <a:lnSpc>
                <a:spcPct val="117999"/>
              </a:lnSpc>
              <a:defRPr>
                <a:latin typeface="+mn-lt"/>
                <a:ea typeface="+mn-ea"/>
                <a:cs typeface="+mn-cs"/>
                <a:sym typeface="Helvetica"/>
              </a:defRPr>
            </a:pPr>
            <a:r>
              <a:t>  x = c(1,2,3,4,5,6,7),</a:t>
            </a:r>
          </a:p>
          <a:p>
            <a:pPr>
              <a:lnSpc>
                <a:spcPct val="117999"/>
              </a:lnSpc>
              <a:defRPr>
                <a:latin typeface="+mn-lt"/>
                <a:ea typeface="+mn-ea"/>
                <a:cs typeface="+mn-cs"/>
                <a:sym typeface="Helvetica"/>
              </a:defRPr>
            </a:pPr>
            <a:r>
              <a:t>  y = c(2.1,6,5,4,3,2,1)</a:t>
            </a:r>
          </a:p>
          <a:p>
            <a:pPr>
              <a:lnSpc>
                <a:spcPct val="117999"/>
              </a:lnSpc>
              <a:defRPr>
                <a:latin typeface="+mn-lt"/>
                <a:ea typeface="+mn-ea"/>
                <a:cs typeface="+mn-cs"/>
                <a:sym typeface="Helvetica"/>
              </a:defRPr>
            </a:pPr>
            <a:r>
              <a:t>)</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cor(points3$x, points3$y)</a:t>
            </a:r>
          </a:p>
          <a:p>
            <a:pPr>
              <a:lnSpc>
                <a:spcPct val="117999"/>
              </a:lnSpc>
              <a:defRPr>
                <a:latin typeface="+mn-lt"/>
                <a:ea typeface="+mn-ea"/>
                <a:cs typeface="+mn-cs"/>
                <a:sym typeface="Helvetica"/>
              </a:defRPr>
            </a:pPr>
          </a:p>
          <a:p>
            <a:pPr>
              <a:lnSpc>
                <a:spcPct val="117999"/>
              </a:lnSpc>
              <a:defRPr>
                <a:latin typeface="+mn-lt"/>
                <a:ea typeface="+mn-ea"/>
                <a:cs typeface="+mn-cs"/>
                <a:sym typeface="Helvetica"/>
              </a:defRPr>
            </a:pPr>
            <a:r>
              <a:t>cor.rect.plot(y = points3$y, x = points3$x)</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1_Titelfolie-hsan">
    <p:spTree>
      <p:nvGrpSpPr>
        <p:cNvPr id="1" name=""/>
        <p:cNvGrpSpPr/>
        <p:nvPr/>
      </p:nvGrpSpPr>
      <p:grpSpPr>
        <a:xfrm>
          <a:off x="0" y="0"/>
          <a:ext cx="0" cy="0"/>
          <a:chOff x="0" y="0"/>
          <a:chExt cx="0" cy="0"/>
        </a:xfrm>
      </p:grpSpPr>
      <p:sp>
        <p:nvSpPr>
          <p:cNvPr id="13" name="Titeltext"/>
          <p:cNvSpPr txBox="1"/>
          <p:nvPr>
            <p:ph type="title"/>
          </p:nvPr>
        </p:nvSpPr>
        <p:spPr>
          <a:xfrm>
            <a:off x="894078" y="3287926"/>
            <a:ext cx="11216643" cy="2483000"/>
          </a:xfrm>
          <a:prstGeom prst="rect">
            <a:avLst/>
          </a:prstGeom>
        </p:spPr>
        <p:txBody>
          <a:bodyPr lIns="48766" tIns="48766" rIns="48766" bIns="48766">
            <a:normAutofit fontScale="100000" lnSpcReduction="0"/>
          </a:bodyPr>
          <a:lstStyle>
            <a:lvl1pPr>
              <a:defRPr sz="8400">
                <a:solidFill>
                  <a:schemeClr val="accent5"/>
                </a:solidFill>
              </a:defRPr>
            </a:lvl1pPr>
          </a:lstStyle>
          <a:p>
            <a:pPr/>
            <a:r>
              <a:t>Titeltext</a:t>
            </a:r>
          </a:p>
        </p:txBody>
      </p:sp>
      <p:sp>
        <p:nvSpPr>
          <p:cNvPr id="14" name="Textebene 1…"/>
          <p:cNvSpPr txBox="1"/>
          <p:nvPr>
            <p:ph type="body" sz="quarter" idx="1"/>
          </p:nvPr>
        </p:nvSpPr>
        <p:spPr>
          <a:xfrm>
            <a:off x="894078" y="5821124"/>
            <a:ext cx="11216643" cy="1533762"/>
          </a:xfrm>
          <a:prstGeom prst="rect">
            <a:avLst/>
          </a:prstGeom>
        </p:spPr>
        <p:txBody>
          <a:bodyPr/>
          <a:lstStyle>
            <a:lvl1pPr marL="0" indent="127000" algn="r">
              <a:lnSpc>
                <a:spcPct val="90000"/>
              </a:lnSpc>
              <a:spcBef>
                <a:spcPts val="1400"/>
              </a:spcBef>
              <a:buSzTx/>
              <a:buNone/>
              <a:defRPr sz="3500">
                <a:solidFill>
                  <a:schemeClr val="accent6"/>
                </a:solidFill>
              </a:defRPr>
            </a:lvl1pPr>
            <a:lvl2pPr marL="0" indent="127000" algn="r">
              <a:lnSpc>
                <a:spcPct val="90000"/>
              </a:lnSpc>
              <a:spcBef>
                <a:spcPts val="1400"/>
              </a:spcBef>
              <a:buSzTx/>
              <a:buNone/>
              <a:defRPr sz="3500">
                <a:solidFill>
                  <a:schemeClr val="accent6"/>
                </a:solidFill>
              </a:defRPr>
            </a:lvl2pPr>
            <a:lvl3pPr marL="0" indent="127000" algn="r">
              <a:lnSpc>
                <a:spcPct val="90000"/>
              </a:lnSpc>
              <a:spcBef>
                <a:spcPts val="1400"/>
              </a:spcBef>
              <a:buSzTx/>
              <a:buNone/>
              <a:defRPr sz="3500">
                <a:solidFill>
                  <a:schemeClr val="accent6"/>
                </a:solidFill>
              </a:defRPr>
            </a:lvl3pPr>
            <a:lvl4pPr marL="0" indent="127000" algn="r">
              <a:lnSpc>
                <a:spcPct val="90000"/>
              </a:lnSpc>
              <a:spcBef>
                <a:spcPts val="1400"/>
              </a:spcBef>
              <a:buSzTx/>
              <a:buNone/>
              <a:defRPr sz="3500">
                <a:solidFill>
                  <a:schemeClr val="accent6"/>
                </a:solidFill>
              </a:defRPr>
            </a:lvl4pPr>
            <a:lvl5pPr marL="0" indent="127000" algn="r">
              <a:lnSpc>
                <a:spcPct val="90000"/>
              </a:lnSpc>
              <a:spcBef>
                <a:spcPts val="1400"/>
              </a:spcBef>
              <a:buSzTx/>
              <a:buNone/>
              <a:defRPr sz="3500">
                <a:solidFill>
                  <a:schemeClr val="accent6"/>
                </a:solidFill>
              </a:defRPr>
            </a:lvl5pPr>
          </a:lstStyle>
          <a:p>
            <a:pPr/>
            <a:r>
              <a:t>Textebene 1</a:t>
            </a:r>
          </a:p>
          <a:p>
            <a:pPr lvl="1"/>
            <a:r>
              <a:t>Textebene 2</a:t>
            </a:r>
          </a:p>
          <a:p>
            <a:pPr lvl="2"/>
            <a:r>
              <a:t>Textebene 3</a:t>
            </a:r>
          </a:p>
          <a:p>
            <a:pPr lvl="3"/>
            <a:r>
              <a:t>Textebene 4</a:t>
            </a:r>
          </a:p>
          <a:p>
            <a:pPr lvl="4"/>
            <a:r>
              <a:t>Textebene 5</a:t>
            </a:r>
          </a:p>
        </p:txBody>
      </p:sp>
      <p:sp>
        <p:nvSpPr>
          <p:cNvPr id="15" name="Rechteck 6"/>
          <p:cNvSpPr/>
          <p:nvPr/>
        </p:nvSpPr>
        <p:spPr>
          <a:xfrm>
            <a:off x="-1" y="1219199"/>
            <a:ext cx="13004802" cy="1333396"/>
          </a:xfrm>
          <a:prstGeom prst="rect">
            <a:avLst/>
          </a:prstGeom>
          <a:solidFill>
            <a:srgbClr val="0066A2"/>
          </a:solidFill>
          <a:ln w="12700">
            <a:miter lim="400000"/>
          </a:ln>
        </p:spPr>
        <p:txBody>
          <a:bodyPr lIns="65022" tIns="65022" rIns="65022" bIns="65022" anchor="ctr"/>
          <a:lstStyle/>
          <a:p>
            <a:pPr marR="127000" algn="ctr" defTabSz="1300480">
              <a:lnSpc>
                <a:spcPct val="90000"/>
              </a:lnSpc>
              <a:spcBef>
                <a:spcPts val="1400"/>
              </a:spcBef>
              <a:defRPr sz="2000">
                <a:solidFill>
                  <a:srgbClr val="FFFFFF"/>
                </a:solidFill>
                <a:latin typeface="Roboto Condensed Regular"/>
                <a:ea typeface="Roboto Condensed Regular"/>
                <a:cs typeface="Roboto Condensed Regular"/>
                <a:sym typeface="Roboto Condensed Regular"/>
              </a:defRPr>
            </a:pPr>
          </a:p>
        </p:txBody>
      </p:sp>
      <p:pic>
        <p:nvPicPr>
          <p:cNvPr id="16" name="Grafik 7" descr="Grafik 7"/>
          <p:cNvPicPr>
            <a:picLocks noChangeAspect="1"/>
          </p:cNvPicPr>
          <p:nvPr/>
        </p:nvPicPr>
        <p:blipFill>
          <a:blip r:embed="rId2">
            <a:extLst/>
          </a:blip>
          <a:stretch>
            <a:fillRect/>
          </a:stretch>
        </p:blipFill>
        <p:spPr>
          <a:xfrm>
            <a:off x="906048" y="1611397"/>
            <a:ext cx="1836002" cy="578190"/>
          </a:xfrm>
          <a:prstGeom prst="rect">
            <a:avLst/>
          </a:prstGeom>
          <a:ln w="12700">
            <a:miter lim="400000"/>
          </a:ln>
        </p:spPr>
      </p:pic>
      <p:sp>
        <p:nvSpPr>
          <p:cNvPr id="17" name="Textfeld 8"/>
          <p:cNvSpPr txBox="1"/>
          <p:nvPr/>
        </p:nvSpPr>
        <p:spPr>
          <a:xfrm>
            <a:off x="2689702" y="1680273"/>
            <a:ext cx="9947254" cy="440435"/>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p>
            <a:pPr algn="r" defTabSz="1300480">
              <a:defRPr sz="2000">
                <a:solidFill>
                  <a:srgbClr val="FFFFFF"/>
                </a:solidFill>
                <a:latin typeface="Open Sans Bold"/>
                <a:ea typeface="Open Sans Bold"/>
                <a:cs typeface="Open Sans Bold"/>
                <a:sym typeface="Open Sans Bold"/>
              </a:defRPr>
            </a:pPr>
            <a:r>
              <a:t>a</a:t>
            </a:r>
            <a:r>
              <a:rPr>
                <a:latin typeface="Open Sans Regular"/>
                <a:ea typeface="Open Sans Regular"/>
                <a:cs typeface="Open Sans Regular"/>
                <a:sym typeface="Open Sans Regular"/>
              </a:rPr>
              <a:t>ngewandte </a:t>
            </a:r>
            <a:r>
              <a:t>w</a:t>
            </a:r>
            <a:r>
              <a:rPr>
                <a:latin typeface="Open Sans Regular"/>
                <a:ea typeface="Open Sans Regular"/>
                <a:cs typeface="Open Sans Regular"/>
                <a:sym typeface="Open Sans Regular"/>
              </a:rPr>
              <a:t>irtschafts- und </a:t>
            </a:r>
            <a:r>
              <a:t>m</a:t>
            </a:r>
            <a:r>
              <a:rPr>
                <a:latin typeface="Open Sans Regular"/>
                <a:ea typeface="Open Sans Regular"/>
                <a:cs typeface="Open Sans Regular"/>
                <a:sym typeface="Open Sans Regular"/>
              </a:rPr>
              <a:t>edienpsychologie</a:t>
            </a:r>
          </a:p>
        </p:txBody>
      </p:sp>
      <p:pic>
        <p:nvPicPr>
          <p:cNvPr id="18" name="Grafik 11" descr="Grafik 11"/>
          <p:cNvPicPr>
            <a:picLocks noChangeAspect="1"/>
          </p:cNvPicPr>
          <p:nvPr/>
        </p:nvPicPr>
        <p:blipFill>
          <a:blip r:embed="rId3">
            <a:extLst/>
          </a:blip>
          <a:stretch>
            <a:fillRect/>
          </a:stretch>
        </p:blipFill>
        <p:spPr>
          <a:xfrm>
            <a:off x="10754249" y="8879478"/>
            <a:ext cx="1630035" cy="704468"/>
          </a:xfrm>
          <a:prstGeom prst="rect">
            <a:avLst/>
          </a:prstGeom>
          <a:ln w="12700">
            <a:miter lim="400000"/>
          </a:ln>
        </p:spPr>
      </p:pic>
      <p:sp>
        <p:nvSpPr>
          <p:cNvPr id="19" name="Foliennummer"/>
          <p:cNvSpPr txBox="1"/>
          <p:nvPr>
            <p:ph type="sldNum" sz="quarter" idx="2"/>
          </p:nvPr>
        </p:nvSpPr>
        <p:spPr>
          <a:xfrm>
            <a:off x="8978149" y="7829717"/>
            <a:ext cx="341960" cy="339182"/>
          </a:xfrm>
          <a:prstGeom prst="rect">
            <a:avLst/>
          </a:prstGeom>
        </p:spPr>
        <p:txBody>
          <a:bodyPr lIns="48766" tIns="48766" rIns="48766" bIns="48766" anchor="ctr"/>
          <a:lstStyle>
            <a:lvl1pPr defTabSz="1300480">
              <a:defRPr sz="18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Textebene 1…"/>
          <p:cNvSpPr txBox="1"/>
          <p:nvPr>
            <p:ph type="body" sz="quarter" idx="1" hasCustomPrompt="1"/>
          </p:nvPr>
        </p:nvSpPr>
        <p:spPr>
          <a:xfrm>
            <a:off x="1616352" y="-18728"/>
            <a:ext cx="11392536"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00" name="Foliennummer"/>
          <p:cNvSpPr txBox="1"/>
          <p:nvPr>
            <p:ph type="sldNum" sz="quarter" idx="2"/>
          </p:nvPr>
        </p:nvSpPr>
        <p:spPr>
          <a:xfrm>
            <a:off x="12624744" y="9144000"/>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leer_invertiert">
    <p:bg>
      <p:bgPr>
        <a:solidFill>
          <a:srgbClr val="0066A2"/>
        </a:solidFill>
      </p:bgPr>
    </p:bg>
    <p:spTree>
      <p:nvGrpSpPr>
        <p:cNvPr id="1" name=""/>
        <p:cNvGrpSpPr/>
        <p:nvPr/>
      </p:nvGrpSpPr>
      <p:grpSpPr>
        <a:xfrm>
          <a:off x="0" y="0"/>
          <a:ext cx="0" cy="0"/>
          <a:chOff x="0" y="0"/>
          <a:chExt cx="0" cy="0"/>
        </a:xfrm>
      </p:grpSpPr>
      <p:sp>
        <p:nvSpPr>
          <p:cNvPr id="107" name="Foliennummer"/>
          <p:cNvSpPr txBox="1"/>
          <p:nvPr>
            <p:ph type="sldNum" sz="quarter" idx="2"/>
          </p:nvPr>
        </p:nvSpPr>
        <p:spPr>
          <a:xfrm>
            <a:off x="12484052" y="9137650"/>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Nur_Titel_invertiert">
    <p:bg>
      <p:bgPr>
        <a:solidFill>
          <a:srgbClr val="0066A2"/>
        </a:solidFill>
      </p:bgPr>
    </p:bg>
    <p:spTree>
      <p:nvGrpSpPr>
        <p:cNvPr id="1" name=""/>
        <p:cNvGrpSpPr/>
        <p:nvPr/>
      </p:nvGrpSpPr>
      <p:grpSpPr>
        <a:xfrm>
          <a:off x="0" y="0"/>
          <a:ext cx="0" cy="0"/>
          <a:chOff x="0" y="0"/>
          <a:chExt cx="0" cy="0"/>
        </a:xfrm>
      </p:grpSpPr>
      <p:sp>
        <p:nvSpPr>
          <p:cNvPr id="114"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1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11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Titel_zwei_Hälften">
    <p:spTree>
      <p:nvGrpSpPr>
        <p:cNvPr id="1" name=""/>
        <p:cNvGrpSpPr/>
        <p:nvPr/>
      </p:nvGrpSpPr>
      <p:grpSpPr>
        <a:xfrm>
          <a:off x="0" y="0"/>
          <a:ext cx="0" cy="0"/>
          <a:chOff x="0" y="0"/>
          <a:chExt cx="0" cy="0"/>
        </a:xfrm>
      </p:grpSpPr>
      <p:sp>
        <p:nvSpPr>
          <p:cNvPr id="12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24" name="Textebene…"/>
          <p:cNvSpPr txBox="1"/>
          <p:nvPr>
            <p:ph type="body" sz="half" idx="21" hasCustomPrompt="1"/>
          </p:nvPr>
        </p:nvSpPr>
        <p:spPr>
          <a:xfrm>
            <a:off x="279551" y="1905000"/>
            <a:ext cx="5764615" cy="6350000"/>
          </a:xfrm>
          <a:prstGeom prst="rect">
            <a:avLst/>
          </a:prstGeom>
        </p:spPr>
        <p:txBody>
          <a:bodyPr lIns="63500" tIns="63500" rIns="63500" bIns="63500"/>
          <a:lstStyle>
            <a:lvl1pPr marL="0" indent="127000">
              <a:buSzTx/>
              <a:buNone/>
              <a:defRPr sz="2800">
                <a:solidFill>
                  <a:srgbClr val="0066A2"/>
                </a:solidFill>
                <a:latin typeface="Roboto Condensed Bold"/>
                <a:ea typeface="Roboto Condensed Bold"/>
                <a:cs typeface="Roboto Condensed Bold"/>
                <a:sym typeface="Roboto Condensed Bold"/>
              </a:defRPr>
            </a:lvl1pPr>
          </a:lstStyle>
          <a:p>
            <a:pPr/>
            <a:r>
              <a:t>Standardtext hier eingeben</a:t>
            </a:r>
          </a:p>
        </p:txBody>
      </p:sp>
      <p:sp>
        <p:nvSpPr>
          <p:cNvPr id="12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126" name="Textebene 1…"/>
          <p:cNvSpPr txBox="1"/>
          <p:nvPr>
            <p:ph type="body" sz="half" idx="22"/>
          </p:nvPr>
        </p:nvSpPr>
        <p:spPr>
          <a:xfrm>
            <a:off x="6690359" y="1905000"/>
            <a:ext cx="6044167" cy="6350000"/>
          </a:xfrm>
          <a:prstGeom prst="rect">
            <a:avLst/>
          </a:prstGeom>
        </p:spPr>
        <p:txBody>
          <a:bodyPr lIns="63500" tIns="63500" rIns="63500" bIns="63500"/>
          <a:lstStyle/>
          <a:p>
            <a:pPr marL="0" indent="127000">
              <a:buSzTx/>
              <a:buNone/>
              <a:defRPr sz="2800">
                <a:solidFill>
                  <a:srgbClr val="0066A2"/>
                </a:solidFill>
                <a:latin typeface="Roboto Condensed Bold"/>
                <a:ea typeface="Roboto Condensed Bold"/>
                <a:cs typeface="Roboto Condensed Bold"/>
                <a:sym typeface="Roboto Condensed Bold"/>
              </a:defRPr>
            </a:pPr>
          </a:p>
        </p:txBody>
      </p:sp>
      <p:sp>
        <p:nvSpPr>
          <p:cNvPr id="127"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34" name="Rechteck 14"/>
          <p:cNvSpPr/>
          <p:nvPr/>
        </p:nvSpPr>
        <p:spPr>
          <a:xfrm>
            <a:off x="173848" y="1170582"/>
            <a:ext cx="11330658" cy="25602"/>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defTabSz="1300480">
              <a:defRPr sz="2400">
                <a:solidFill>
                  <a:srgbClr val="FFFFFF"/>
                </a:solidFill>
                <a:latin typeface="Arial"/>
                <a:ea typeface="Arial"/>
                <a:cs typeface="Arial"/>
                <a:sym typeface="Arial"/>
              </a:defRPr>
            </a:pPr>
          </a:p>
        </p:txBody>
      </p:sp>
      <p:sp>
        <p:nvSpPr>
          <p:cNvPr id="135" name="Rechteck 6"/>
          <p:cNvSpPr/>
          <p:nvPr/>
        </p:nvSpPr>
        <p:spPr>
          <a:xfrm>
            <a:off x="173848" y="9326798"/>
            <a:ext cx="11330658" cy="20482"/>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defTabSz="1300480">
              <a:defRPr sz="2400">
                <a:solidFill>
                  <a:srgbClr val="FFFFFF"/>
                </a:solidFill>
                <a:latin typeface="Arial"/>
                <a:ea typeface="Arial"/>
                <a:cs typeface="Arial"/>
                <a:sym typeface="Arial"/>
              </a:defRPr>
            </a:pPr>
          </a:p>
        </p:txBody>
      </p:sp>
      <p:pic>
        <p:nvPicPr>
          <p:cNvPr id="136" name="Picture 2" descr="Picture 2"/>
          <p:cNvPicPr>
            <a:picLocks noChangeAspect="1"/>
          </p:cNvPicPr>
          <p:nvPr/>
        </p:nvPicPr>
        <p:blipFill>
          <a:blip r:embed="rId2">
            <a:extLst/>
          </a:blip>
          <a:stretch>
            <a:fillRect/>
          </a:stretch>
        </p:blipFill>
        <p:spPr>
          <a:xfrm>
            <a:off x="11810338" y="174879"/>
            <a:ext cx="1024002" cy="1024002"/>
          </a:xfrm>
          <a:prstGeom prst="rect">
            <a:avLst/>
          </a:prstGeom>
          <a:ln w="12700">
            <a:miter lim="400000"/>
          </a:ln>
        </p:spPr>
      </p:pic>
      <p:sp>
        <p:nvSpPr>
          <p:cNvPr id="137" name="Titeltext"/>
          <p:cNvSpPr txBox="1"/>
          <p:nvPr>
            <p:ph type="title"/>
          </p:nvPr>
        </p:nvSpPr>
        <p:spPr>
          <a:xfrm>
            <a:off x="255305" y="246098"/>
            <a:ext cx="11062824" cy="506722"/>
          </a:xfrm>
          <a:prstGeom prst="rect">
            <a:avLst/>
          </a:prstGeom>
        </p:spPr>
        <p:txBody>
          <a:bodyPr anchor="b">
            <a:normAutofit fontScale="100000" lnSpcReduction="0"/>
          </a:bodyPr>
          <a:lstStyle>
            <a:lvl1pPr marR="0">
              <a:lnSpc>
                <a:spcPct val="100000"/>
              </a:lnSpc>
              <a:defRPr sz="2200">
                <a:solidFill>
                  <a:schemeClr val="accent1"/>
                </a:solidFill>
                <a:latin typeface="Arial"/>
                <a:ea typeface="Arial"/>
                <a:cs typeface="Arial"/>
                <a:sym typeface="Arial"/>
              </a:defRPr>
            </a:lvl1pPr>
          </a:lstStyle>
          <a:p>
            <a:pPr/>
            <a:r>
              <a:t>Titeltext</a:t>
            </a:r>
          </a:p>
        </p:txBody>
      </p:sp>
      <p:sp>
        <p:nvSpPr>
          <p:cNvPr id="138" name="Textebene 1…"/>
          <p:cNvSpPr txBox="1"/>
          <p:nvPr>
            <p:ph type="body" sz="quarter" idx="1"/>
          </p:nvPr>
        </p:nvSpPr>
        <p:spPr>
          <a:xfrm>
            <a:off x="255305" y="625827"/>
            <a:ext cx="11083312" cy="512093"/>
          </a:xfrm>
          <a:prstGeom prst="rect">
            <a:avLst/>
          </a:prstGeom>
        </p:spPr>
        <p:txBody>
          <a:bodyPr lIns="65022" tIns="65022" rIns="65022" bIns="65022"/>
          <a:lstStyle>
            <a:lvl1pPr marL="487680" marR="0" indent="-487680">
              <a:spcBef>
                <a:spcPts val="600"/>
              </a:spcBef>
              <a:buSzTx/>
              <a:buNone/>
              <a:defRPr b="1" sz="2400">
                <a:solidFill>
                  <a:srgbClr val="00998A"/>
                </a:solidFill>
                <a:latin typeface="Arial"/>
                <a:ea typeface="Arial"/>
                <a:cs typeface="Arial"/>
                <a:sym typeface="Arial"/>
              </a:defRPr>
            </a:lvl1pPr>
            <a:lvl2pPr marL="800100" marR="0" indent="-342900">
              <a:spcBef>
                <a:spcPts val="600"/>
              </a:spcBef>
              <a:buSzPct val="100000"/>
              <a:defRPr b="1" sz="2400">
                <a:solidFill>
                  <a:srgbClr val="00998A"/>
                </a:solidFill>
                <a:latin typeface="Arial"/>
                <a:ea typeface="Arial"/>
                <a:cs typeface="Arial"/>
                <a:sym typeface="Arial"/>
              </a:defRPr>
            </a:lvl2pPr>
            <a:lvl3pPr marL="1219200" marR="0" indent="-304800">
              <a:spcBef>
                <a:spcPts val="600"/>
              </a:spcBef>
              <a:buSzPct val="100000"/>
              <a:defRPr b="1" sz="2400">
                <a:solidFill>
                  <a:srgbClr val="00998A"/>
                </a:solidFill>
                <a:latin typeface="Arial"/>
                <a:ea typeface="Arial"/>
                <a:cs typeface="Arial"/>
                <a:sym typeface="Arial"/>
              </a:defRPr>
            </a:lvl3pPr>
            <a:lvl4pPr marL="1714500" marR="0" indent="-342900">
              <a:spcBef>
                <a:spcPts val="600"/>
              </a:spcBef>
              <a:defRPr b="1" sz="2400">
                <a:solidFill>
                  <a:srgbClr val="00998A"/>
                </a:solidFill>
                <a:latin typeface="Arial"/>
                <a:ea typeface="Arial"/>
                <a:cs typeface="Arial"/>
                <a:sym typeface="Arial"/>
              </a:defRPr>
            </a:lvl4pPr>
            <a:lvl5pPr marL="2220684" marR="0" indent="-391884">
              <a:spcBef>
                <a:spcPts val="600"/>
              </a:spcBef>
              <a:defRPr b="1" sz="2400">
                <a:solidFill>
                  <a:srgbClr val="00998A"/>
                </a:solidFill>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39" name="Foliennummer"/>
          <p:cNvSpPr txBox="1"/>
          <p:nvPr>
            <p:ph type="sldNum" sz="quarter" idx="2"/>
          </p:nvPr>
        </p:nvSpPr>
        <p:spPr>
          <a:xfrm>
            <a:off x="12620815" y="9346696"/>
            <a:ext cx="340514" cy="327430"/>
          </a:xfrm>
          <a:prstGeom prst="rect">
            <a:avLst/>
          </a:prstGeom>
        </p:spPr>
        <p:txBody>
          <a:bodyPr/>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14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47"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mn-lt"/>
                <a:ea typeface="+mn-ea"/>
                <a:cs typeface="+mn-cs"/>
                <a:sym typeface="Helvetica"/>
              </a:defRPr>
            </a:pPr>
          </a:p>
        </p:txBody>
      </p:sp>
      <p:sp>
        <p:nvSpPr>
          <p:cNvPr id="148"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mn-lt"/>
                <a:ea typeface="+mn-ea"/>
                <a:cs typeface="+mn-cs"/>
                <a:sym typeface="Helvetica"/>
              </a:defRPr>
            </a:pPr>
          </a:p>
        </p:txBody>
      </p:sp>
      <p:sp>
        <p:nvSpPr>
          <p:cNvPr id="149" name="Textebene 1…"/>
          <p:cNvSpPr txBox="1"/>
          <p:nvPr>
            <p:ph type="body" idx="1"/>
          </p:nvPr>
        </p:nvSpPr>
        <p:spPr>
          <a:xfrm>
            <a:off x="152697" y="1381758"/>
            <a:ext cx="11777507" cy="7576588"/>
          </a:xfrm>
          <a:prstGeom prst="rect">
            <a:avLst/>
          </a:prstGeom>
        </p:spPr>
        <p:txBody>
          <a:bodyPr lIns="65022" tIns="65022" rIns="65022" bIns="65022"/>
          <a:lstStyle>
            <a:lvl1pPr marL="0" marR="0" indent="0" defTabSz="914400">
              <a:spcBef>
                <a:spcPts val="1200"/>
              </a:spcBef>
              <a:buSzTx/>
              <a:buNone/>
              <a:defRPr sz="2400">
                <a:latin typeface="+mn-lt"/>
                <a:ea typeface="+mn-ea"/>
                <a:cs typeface="+mn-cs"/>
                <a:sym typeface="Helvetica"/>
              </a:defRPr>
            </a:lvl1pPr>
            <a:lvl2pPr marL="0" marR="0" indent="0" defTabSz="914400">
              <a:spcBef>
                <a:spcPts val="1200"/>
              </a:spcBef>
              <a:buSzTx/>
              <a:buNone/>
              <a:defRPr sz="2400">
                <a:latin typeface="+mn-lt"/>
                <a:ea typeface="+mn-ea"/>
                <a:cs typeface="+mn-cs"/>
                <a:sym typeface="Helvetica"/>
              </a:defRPr>
            </a:lvl2pPr>
            <a:lvl3pPr marL="399814" marR="0" indent="-399814" defTabSz="914400">
              <a:spcBef>
                <a:spcPts val="1200"/>
              </a:spcBef>
              <a:buSzPct val="90000"/>
              <a:buChar char="▪"/>
              <a:defRPr sz="2400">
                <a:latin typeface="+mn-lt"/>
                <a:ea typeface="+mn-ea"/>
                <a:cs typeface="+mn-cs"/>
                <a:sym typeface="Helvetica"/>
              </a:defRPr>
            </a:lvl3pPr>
            <a:lvl4pPr marL="0" marR="0" indent="0" defTabSz="914400">
              <a:spcBef>
                <a:spcPts val="1200"/>
              </a:spcBef>
              <a:buSzTx/>
              <a:buNone/>
              <a:defRPr sz="2400">
                <a:latin typeface="+mn-lt"/>
                <a:ea typeface="+mn-ea"/>
                <a:cs typeface="+mn-cs"/>
                <a:sym typeface="Helvetica"/>
              </a:defRPr>
            </a:lvl4pPr>
            <a:lvl5pPr marL="724957" marR="0" indent="-447146" defTabSz="914400">
              <a:spcBef>
                <a:spcPts val="1200"/>
              </a:spcBef>
              <a:buSzPct val="80000"/>
              <a:buChar char="▪"/>
              <a:defRPr sz="2400">
                <a:latin typeface="+mn-lt"/>
                <a:ea typeface="+mn-ea"/>
                <a:cs typeface="+mn-cs"/>
                <a:sym typeface="Helvetica"/>
              </a:defRPr>
            </a:lvl5pPr>
          </a:lstStyle>
          <a:p>
            <a:pPr/>
            <a:r>
              <a:t>Textebene 1</a:t>
            </a:r>
          </a:p>
          <a:p>
            <a:pPr lvl="1"/>
            <a:r>
              <a:t>Textebene 2</a:t>
            </a:r>
          </a:p>
          <a:p>
            <a:pPr lvl="2"/>
            <a:r>
              <a:t>Textebene 3</a:t>
            </a:r>
          </a:p>
          <a:p>
            <a:pPr lvl="3"/>
            <a:r>
              <a:t>Textebene 4</a:t>
            </a:r>
          </a:p>
          <a:p>
            <a:pPr lvl="4"/>
            <a:r>
              <a:t>Textebene 5</a:t>
            </a:r>
          </a:p>
        </p:txBody>
      </p:sp>
      <p:sp>
        <p:nvSpPr>
          <p:cNvPr id="150" name="Titeltext"/>
          <p:cNvSpPr txBox="1"/>
          <p:nvPr>
            <p:ph type="title"/>
          </p:nvPr>
        </p:nvSpPr>
        <p:spPr>
          <a:xfrm>
            <a:off x="106804" y="434911"/>
            <a:ext cx="10772484" cy="752820"/>
          </a:xfrm>
          <a:prstGeom prst="rect">
            <a:avLst/>
          </a:prstGeom>
        </p:spPr>
        <p:txBody>
          <a:bodyPr anchor="b">
            <a:normAutofit fontScale="100000" lnSpcReduction="0"/>
          </a:bodyPr>
          <a:lstStyle>
            <a:lvl1pPr marR="0" defTabSz="914400">
              <a:lnSpc>
                <a:spcPct val="100000"/>
              </a:lnSpc>
              <a:defRPr b="1" sz="2800">
                <a:solidFill>
                  <a:srgbClr val="469A8B"/>
                </a:solidFill>
                <a:latin typeface="+mn-lt"/>
                <a:ea typeface="+mn-ea"/>
                <a:cs typeface="+mn-cs"/>
                <a:sym typeface="Helvetica"/>
              </a:defRPr>
            </a:lvl1pPr>
          </a:lstStyle>
          <a:p>
            <a:pPr/>
            <a:r>
              <a:t>Titeltext</a:t>
            </a:r>
          </a:p>
        </p:txBody>
      </p:sp>
      <p:sp>
        <p:nvSpPr>
          <p:cNvPr id="151" name="Foliennummer"/>
          <p:cNvSpPr txBox="1"/>
          <p:nvPr>
            <p:ph type="sldNum" sz="quarter" idx="2"/>
          </p:nvPr>
        </p:nvSpPr>
        <p:spPr>
          <a:xfrm>
            <a:off x="12622508" y="9142634"/>
            <a:ext cx="340514" cy="345947"/>
          </a:xfrm>
          <a:prstGeom prst="rect">
            <a:avLst/>
          </a:prstGeom>
        </p:spPr>
        <p:txBody>
          <a:bodyPr/>
          <a:lstStyle>
            <a:lvl1pPr>
              <a:defRPr>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Übung">
    <p:spTree>
      <p:nvGrpSpPr>
        <p:cNvPr id="1" name=""/>
        <p:cNvGrpSpPr/>
        <p:nvPr/>
      </p:nvGrpSpPr>
      <p:grpSpPr>
        <a:xfrm>
          <a:off x="0" y="0"/>
          <a:ext cx="0" cy="0"/>
          <a:chOff x="0" y="0"/>
          <a:chExt cx="0" cy="0"/>
        </a:xfrm>
      </p:grpSpPr>
      <p:pic>
        <p:nvPicPr>
          <p:cNvPr id="158"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59"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60" name="Rechteck"/>
          <p:cNvSpPr/>
          <p:nvPr/>
        </p:nvSpPr>
        <p:spPr>
          <a:xfrm>
            <a:off x="-2" y="731517"/>
            <a:ext cx="11504507" cy="467363"/>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61" name="Textebene 1…"/>
          <p:cNvSpPr txBox="1"/>
          <p:nvPr>
            <p:ph type="body" idx="1"/>
          </p:nvPr>
        </p:nvSpPr>
        <p:spPr>
          <a:xfrm>
            <a:off x="190046" y="1428965"/>
            <a:ext cx="11681119" cy="7454695"/>
          </a:xfrm>
          <a:prstGeom prst="rect">
            <a:avLst/>
          </a:prstGeom>
        </p:spPr>
        <p:txBody>
          <a:bodyPr lIns="65022" tIns="65022" rIns="65022" bIns="65022"/>
          <a:lstStyle>
            <a:lvl1pPr marL="0" marR="0" indent="1587" defTabSz="914400">
              <a:spcBef>
                <a:spcPts val="1200"/>
              </a:spcBef>
              <a:buSzTx/>
              <a:buNone/>
              <a:defRPr sz="2400">
                <a:latin typeface="Arial"/>
                <a:ea typeface="Arial"/>
                <a:cs typeface="Arial"/>
                <a:sym typeface="Arial"/>
              </a:defRPr>
            </a:lvl1pPr>
            <a:lvl2pPr marL="0" marR="0" indent="1587" defTabSz="914400">
              <a:spcBef>
                <a:spcPts val="1200"/>
              </a:spcBef>
              <a:buSzTx/>
              <a:buNone/>
              <a:defRPr sz="2400">
                <a:latin typeface="Arial"/>
                <a:ea typeface="Arial"/>
                <a:cs typeface="Arial"/>
                <a:sym typeface="Arial"/>
              </a:defRPr>
            </a:lvl2pPr>
            <a:lvl3pPr marL="401401" marR="0" indent="-399814" defTabSz="914400">
              <a:spcBef>
                <a:spcPts val="1200"/>
              </a:spcBef>
              <a:buSzPct val="90000"/>
              <a:buChar char="▪"/>
              <a:defRPr sz="2400">
                <a:latin typeface="Arial"/>
                <a:ea typeface="Arial"/>
                <a:cs typeface="Arial"/>
                <a:sym typeface="Arial"/>
              </a:defRPr>
            </a:lvl3pPr>
            <a:lvl4pPr marL="0" marR="0" indent="1587" defTabSz="914400">
              <a:spcBef>
                <a:spcPts val="1200"/>
              </a:spcBef>
              <a:buSzTx/>
              <a:buNone/>
              <a:defRPr sz="2400">
                <a:latin typeface="Arial"/>
                <a:ea typeface="Arial"/>
                <a:cs typeface="Arial"/>
                <a:sym typeface="Arial"/>
              </a:defRPr>
            </a:lvl4pPr>
            <a:lvl5pPr marL="718077" marR="0" indent="-449790"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62" name="Titeltext"/>
          <p:cNvSpPr txBox="1"/>
          <p:nvPr>
            <p:ph type="title"/>
          </p:nvPr>
        </p:nvSpPr>
        <p:spPr>
          <a:xfrm>
            <a:off x="108659" y="490409"/>
            <a:ext cx="11015759" cy="752821"/>
          </a:xfrm>
          <a:prstGeom prst="rect">
            <a:avLst/>
          </a:prstGeom>
        </p:spPr>
        <p:txBody>
          <a:bodyPr anchor="b">
            <a:normAutofit fontScale="100000" lnSpcReduction="0"/>
          </a:bodyPr>
          <a:lstStyle>
            <a:lvl1pPr marR="0" defTabSz="914400">
              <a:lnSpc>
                <a:spcPct val="100000"/>
              </a:lnSpc>
              <a:defRPr b="1" sz="2800">
                <a:solidFill>
                  <a:srgbClr val="FFFFFF"/>
                </a:solidFill>
                <a:latin typeface="Arial"/>
                <a:ea typeface="Arial"/>
                <a:cs typeface="Arial"/>
                <a:sym typeface="Arial"/>
              </a:defRPr>
            </a:lvl1pPr>
          </a:lstStyle>
          <a:p>
            <a:pPr/>
            <a:r>
              <a:t>Titeltext</a:t>
            </a:r>
          </a:p>
        </p:txBody>
      </p:sp>
      <p:sp>
        <p:nvSpPr>
          <p:cNvPr id="163" name="Foliennummer"/>
          <p:cNvSpPr txBox="1"/>
          <p:nvPr>
            <p:ph type="sldNum" sz="quarter" idx="2"/>
          </p:nvPr>
        </p:nvSpPr>
        <p:spPr>
          <a:xfrm>
            <a:off x="12620815" y="9143496"/>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4_Felder">
    <p:spTree>
      <p:nvGrpSpPr>
        <p:cNvPr id="1" name=""/>
        <p:cNvGrpSpPr/>
        <p:nvPr/>
      </p:nvGrpSpPr>
      <p:grpSpPr>
        <a:xfrm>
          <a:off x="0" y="0"/>
          <a:ext cx="0" cy="0"/>
          <a:chOff x="0" y="0"/>
          <a:chExt cx="0" cy="0"/>
        </a:xfrm>
      </p:grpSpPr>
      <p:pic>
        <p:nvPicPr>
          <p:cNvPr id="170"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71"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72"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73" name="Linie"/>
          <p:cNvSpPr/>
          <p:nvPr/>
        </p:nvSpPr>
        <p:spPr>
          <a:xfrm flipH="1">
            <a:off x="6515946" y="1300478"/>
            <a:ext cx="1" cy="7721604"/>
          </a:xfrm>
          <a:prstGeom prst="line">
            <a:avLst/>
          </a:prstGeom>
          <a:ln w="12700">
            <a:solidFill>
              <a:srgbClr val="00998A"/>
            </a:solidFill>
            <a:bevel/>
          </a:ln>
        </p:spPr>
        <p:txBody>
          <a:bodyPr lIns="45718" tIns="45718" rIns="45718" bIns="45718"/>
          <a:lstStyle/>
          <a:p>
            <a:pPr/>
          </a:p>
        </p:txBody>
      </p:sp>
      <p:sp>
        <p:nvSpPr>
          <p:cNvPr id="174" name="Linie"/>
          <p:cNvSpPr/>
          <p:nvPr/>
        </p:nvSpPr>
        <p:spPr>
          <a:xfrm>
            <a:off x="196427" y="5161279"/>
            <a:ext cx="12611949" cy="1"/>
          </a:xfrm>
          <a:prstGeom prst="line">
            <a:avLst/>
          </a:prstGeom>
          <a:ln w="12700">
            <a:solidFill>
              <a:srgbClr val="00998A"/>
            </a:solidFill>
            <a:bevel/>
          </a:ln>
        </p:spPr>
        <p:txBody>
          <a:bodyPr lIns="45718" tIns="45718" rIns="45718" bIns="45718"/>
          <a:lstStyle/>
          <a:p>
            <a:pPr/>
          </a:p>
        </p:txBody>
      </p:sp>
      <p:sp>
        <p:nvSpPr>
          <p:cNvPr id="175" name="Titeltext"/>
          <p:cNvSpPr txBox="1"/>
          <p:nvPr>
            <p:ph type="title"/>
          </p:nvPr>
        </p:nvSpPr>
        <p:spPr>
          <a:xfrm>
            <a:off x="252031" y="540275"/>
            <a:ext cx="11287187" cy="652350"/>
          </a:xfrm>
          <a:prstGeom prst="rect">
            <a:avLst/>
          </a:prstGeom>
        </p:spPr>
        <p:txBody>
          <a:bodyPr anchor="b">
            <a:normAutofit fontScale="100000" lnSpcReduction="0"/>
          </a:bodyPr>
          <a:lstStyle>
            <a:lvl1pPr marR="0" defTabSz="914400">
              <a:lnSpc>
                <a:spcPct val="100000"/>
              </a:lnSpc>
              <a:defRPr b="1" sz="2800">
                <a:solidFill>
                  <a:srgbClr val="469A8B"/>
                </a:solidFill>
                <a:latin typeface="Arial"/>
                <a:ea typeface="Arial"/>
                <a:cs typeface="Arial"/>
                <a:sym typeface="Arial"/>
              </a:defRPr>
            </a:lvl1pPr>
          </a:lstStyle>
          <a:p>
            <a:pPr/>
            <a:r>
              <a:t>Titeltext</a:t>
            </a:r>
          </a:p>
        </p:txBody>
      </p:sp>
      <p:sp>
        <p:nvSpPr>
          <p:cNvPr id="17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Übung_ohne_Inhalt">
    <p:spTree>
      <p:nvGrpSpPr>
        <p:cNvPr id="1" name=""/>
        <p:cNvGrpSpPr/>
        <p:nvPr/>
      </p:nvGrpSpPr>
      <p:grpSpPr>
        <a:xfrm>
          <a:off x="0" y="0"/>
          <a:ext cx="0" cy="0"/>
          <a:chOff x="0" y="0"/>
          <a:chExt cx="0" cy="0"/>
        </a:xfrm>
      </p:grpSpPr>
      <p:pic>
        <p:nvPicPr>
          <p:cNvPr id="183"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84"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85" name="Rechteck"/>
          <p:cNvSpPr/>
          <p:nvPr/>
        </p:nvSpPr>
        <p:spPr>
          <a:xfrm>
            <a:off x="-2" y="731517"/>
            <a:ext cx="11504507" cy="467363"/>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86" name="Titeltext"/>
          <p:cNvSpPr txBox="1"/>
          <p:nvPr>
            <p:ph type="title"/>
          </p:nvPr>
        </p:nvSpPr>
        <p:spPr>
          <a:xfrm>
            <a:off x="108659" y="490409"/>
            <a:ext cx="11015759" cy="752821"/>
          </a:xfrm>
          <a:prstGeom prst="rect">
            <a:avLst/>
          </a:prstGeom>
        </p:spPr>
        <p:txBody>
          <a:bodyPr anchor="b">
            <a:normAutofit fontScale="100000" lnSpcReduction="0"/>
          </a:bodyPr>
          <a:lstStyle>
            <a:lvl1pPr marR="0" defTabSz="914400">
              <a:lnSpc>
                <a:spcPct val="100000"/>
              </a:lnSpc>
              <a:defRPr b="1" sz="2800">
                <a:solidFill>
                  <a:srgbClr val="FFFFFF"/>
                </a:solidFill>
                <a:latin typeface="Arial"/>
                <a:ea typeface="Arial"/>
                <a:cs typeface="Arial"/>
                <a:sym typeface="Arial"/>
              </a:defRPr>
            </a:lvl1pPr>
          </a:lstStyle>
          <a:p>
            <a:pPr/>
            <a:r>
              <a:t>Titeltext</a:t>
            </a:r>
          </a:p>
        </p:txBody>
      </p:sp>
      <p:sp>
        <p:nvSpPr>
          <p:cNvPr id="187" name="Foliennummer"/>
          <p:cNvSpPr txBox="1"/>
          <p:nvPr>
            <p:ph type="sldNum" sz="quarter" idx="2"/>
          </p:nvPr>
        </p:nvSpPr>
        <p:spPr>
          <a:xfrm>
            <a:off x="12620815" y="9143496"/>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194"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95"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96"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97" name="Textebene 1…"/>
          <p:cNvSpPr txBox="1"/>
          <p:nvPr>
            <p:ph type="body" idx="1"/>
          </p:nvPr>
        </p:nvSpPr>
        <p:spPr>
          <a:xfrm>
            <a:off x="152697" y="1381758"/>
            <a:ext cx="11777507" cy="7576588"/>
          </a:xfrm>
          <a:prstGeom prst="rect">
            <a:avLst/>
          </a:prstGeom>
        </p:spPr>
        <p:txBody>
          <a:bodyPr lIns="65022" tIns="65022" rIns="65022" bIns="65022"/>
          <a:lstStyle>
            <a:lvl1pPr marL="0" marR="0" indent="0" defTabSz="914400">
              <a:spcBef>
                <a:spcPts val="1200"/>
              </a:spcBef>
              <a:buSzTx/>
              <a:buNone/>
              <a:defRPr sz="2400">
                <a:latin typeface="Arial"/>
                <a:ea typeface="Arial"/>
                <a:cs typeface="Arial"/>
                <a:sym typeface="Arial"/>
              </a:defRPr>
            </a:lvl1pPr>
            <a:lvl2pPr marL="0" marR="0" indent="0" defTabSz="914400">
              <a:spcBef>
                <a:spcPts val="1200"/>
              </a:spcBef>
              <a:buSzTx/>
              <a:buNone/>
              <a:defRPr sz="2400">
                <a:latin typeface="Arial"/>
                <a:ea typeface="Arial"/>
                <a:cs typeface="Arial"/>
                <a:sym typeface="Arial"/>
              </a:defRPr>
            </a:lvl2pPr>
            <a:lvl3pPr marL="399814" marR="0" indent="-399814" defTabSz="914400">
              <a:spcBef>
                <a:spcPts val="1200"/>
              </a:spcBef>
              <a:buSzPct val="90000"/>
              <a:buChar char="▪"/>
              <a:defRPr sz="2400">
                <a:latin typeface="Arial"/>
                <a:ea typeface="Arial"/>
                <a:cs typeface="Arial"/>
                <a:sym typeface="Arial"/>
              </a:defRPr>
            </a:lvl3pPr>
            <a:lvl4pPr marL="0" marR="0" indent="0" defTabSz="914400">
              <a:spcBef>
                <a:spcPts val="1200"/>
              </a:spcBef>
              <a:buSzTx/>
              <a:buNone/>
              <a:defRPr sz="2400">
                <a:latin typeface="Arial"/>
                <a:ea typeface="Arial"/>
                <a:cs typeface="Arial"/>
                <a:sym typeface="Arial"/>
              </a:defRPr>
            </a:lvl4pPr>
            <a:lvl5pPr marL="724957" marR="0" indent="-447146"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98" name="Titeltext"/>
          <p:cNvSpPr txBox="1"/>
          <p:nvPr>
            <p:ph type="title"/>
          </p:nvPr>
        </p:nvSpPr>
        <p:spPr>
          <a:xfrm>
            <a:off x="106804" y="434911"/>
            <a:ext cx="11577638" cy="752820"/>
          </a:xfrm>
          <a:prstGeom prst="rect">
            <a:avLst/>
          </a:prstGeom>
        </p:spPr>
        <p:txBody>
          <a:bodyPr anchor="b">
            <a:normAutofit fontScale="100000" lnSpcReduction="0"/>
          </a:bodyPr>
          <a:lstStyle>
            <a:lvl1pPr marR="0" defTabSz="914400">
              <a:lnSpc>
                <a:spcPct val="100000"/>
              </a:lnSpc>
              <a:defRPr b="1" sz="2800">
                <a:solidFill>
                  <a:srgbClr val="39998A"/>
                </a:solidFill>
                <a:latin typeface="Arial"/>
                <a:ea typeface="Arial"/>
                <a:cs typeface="Arial"/>
                <a:sym typeface="Arial"/>
              </a:defRPr>
            </a:lvl1pPr>
          </a:lstStyle>
          <a:p>
            <a:pPr/>
            <a:r>
              <a:t>Titeltext</a:t>
            </a:r>
          </a:p>
        </p:txBody>
      </p:sp>
      <p:sp>
        <p:nvSpPr>
          <p:cNvPr id="199"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Zwischenfolie">
    <p:spTree>
      <p:nvGrpSpPr>
        <p:cNvPr id="1" name=""/>
        <p:cNvGrpSpPr/>
        <p:nvPr/>
      </p:nvGrpSpPr>
      <p:grpSpPr>
        <a:xfrm>
          <a:off x="0" y="0"/>
          <a:ext cx="0" cy="0"/>
          <a:chOff x="0" y="0"/>
          <a:chExt cx="0" cy="0"/>
        </a:xfrm>
      </p:grpSpPr>
      <p:sp>
        <p:nvSpPr>
          <p:cNvPr id="26" name="Titeltext"/>
          <p:cNvSpPr txBox="1"/>
          <p:nvPr>
            <p:ph type="title"/>
          </p:nvPr>
        </p:nvSpPr>
        <p:spPr>
          <a:xfrm>
            <a:off x="650238" y="4758266"/>
            <a:ext cx="11704324" cy="2406793"/>
          </a:xfrm>
          <a:prstGeom prst="rect">
            <a:avLst/>
          </a:prstGeom>
        </p:spPr>
        <p:txBody>
          <a:bodyPr>
            <a:normAutofit fontScale="100000" lnSpcReduction="0"/>
          </a:bodyPr>
          <a:lstStyle>
            <a:lvl1pPr>
              <a:defRPr sz="8400">
                <a:solidFill>
                  <a:schemeClr val="accent5"/>
                </a:solidFill>
              </a:defRPr>
            </a:lvl1pPr>
          </a:lstStyle>
          <a:p>
            <a:pPr/>
            <a:r>
              <a:t>Titeltext</a:t>
            </a:r>
          </a:p>
        </p:txBody>
      </p:sp>
      <p:sp>
        <p:nvSpPr>
          <p:cNvPr id="27"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0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207"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208"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209" name="Titeltext"/>
          <p:cNvSpPr txBox="1"/>
          <p:nvPr>
            <p:ph type="title"/>
          </p:nvPr>
        </p:nvSpPr>
        <p:spPr>
          <a:xfrm>
            <a:off x="106804" y="434911"/>
            <a:ext cx="11221783" cy="752820"/>
          </a:xfrm>
          <a:prstGeom prst="rect">
            <a:avLst/>
          </a:prstGeom>
        </p:spPr>
        <p:txBody>
          <a:bodyPr anchor="b">
            <a:normAutofit fontScale="100000" lnSpcReduction="0"/>
          </a:bodyPr>
          <a:lstStyle>
            <a:lvl1pPr marR="0" defTabSz="914400">
              <a:lnSpc>
                <a:spcPct val="100000"/>
              </a:lnSpc>
              <a:defRPr b="1" sz="2800">
                <a:solidFill>
                  <a:srgbClr val="39998A"/>
                </a:solidFill>
                <a:latin typeface="Arial"/>
                <a:ea typeface="Arial"/>
                <a:cs typeface="Arial"/>
                <a:sym typeface="Arial"/>
              </a:defRPr>
            </a:lvl1pPr>
          </a:lstStyle>
          <a:p>
            <a:pPr/>
            <a:r>
              <a:t>Titeltext</a:t>
            </a:r>
          </a:p>
        </p:txBody>
      </p:sp>
      <p:sp>
        <p:nvSpPr>
          <p:cNvPr id="210"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17"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218"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19"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20" name="Titeltext"/>
          <p:cNvSpPr txBox="1"/>
          <p:nvPr>
            <p:ph type="title"/>
          </p:nvPr>
        </p:nvSpPr>
        <p:spPr>
          <a:xfrm>
            <a:off x="106804" y="434911"/>
            <a:ext cx="11221783" cy="752820"/>
          </a:xfrm>
          <a:prstGeom prst="rect">
            <a:avLst/>
          </a:prstGeom>
        </p:spPr>
        <p:txBody>
          <a:bodyPr anchor="b">
            <a:normAutofit fontScale="100000" lnSpcReduction="0"/>
          </a:bodyPr>
          <a:lstStyle>
            <a:lvl1pPr marR="0" defTabSz="914400">
              <a:lnSpc>
                <a:spcPct val="100000"/>
              </a:lnSpc>
              <a:defRPr b="1" sz="2800">
                <a:solidFill>
                  <a:srgbClr val="39998A"/>
                </a:solidFill>
                <a:latin typeface="+mn-lt"/>
                <a:ea typeface="+mn-ea"/>
                <a:cs typeface="+mn-cs"/>
                <a:sym typeface="Helvetica"/>
              </a:defRPr>
            </a:lvl1pPr>
          </a:lstStyle>
          <a:p>
            <a:pPr/>
            <a:r>
              <a:t>Titeltext</a:t>
            </a:r>
          </a:p>
        </p:txBody>
      </p:sp>
      <p:sp>
        <p:nvSpPr>
          <p:cNvPr id="221" name="Foliennummer"/>
          <p:cNvSpPr txBox="1"/>
          <p:nvPr>
            <p:ph type="sldNum" sz="quarter" idx="2"/>
          </p:nvPr>
        </p:nvSpPr>
        <p:spPr>
          <a:xfrm>
            <a:off x="12622508" y="9142634"/>
            <a:ext cx="340514" cy="345947"/>
          </a:xfrm>
          <a:prstGeom prst="rect">
            <a:avLst/>
          </a:prstGeom>
        </p:spPr>
        <p:txBody>
          <a:bodyPr/>
          <a:lstStyle>
            <a:lvl1pPr>
              <a:defRPr>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28"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29"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mn-lt"/>
                <a:ea typeface="+mn-ea"/>
                <a:cs typeface="+mn-cs"/>
                <a:sym typeface="Helvetica"/>
              </a:defRPr>
            </a:pPr>
          </a:p>
        </p:txBody>
      </p:sp>
      <p:sp>
        <p:nvSpPr>
          <p:cNvPr id="230"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mn-lt"/>
                <a:ea typeface="+mn-ea"/>
                <a:cs typeface="+mn-cs"/>
                <a:sym typeface="Helvetica"/>
              </a:defRPr>
            </a:pPr>
          </a:p>
        </p:txBody>
      </p:sp>
      <p:sp>
        <p:nvSpPr>
          <p:cNvPr id="231" name="Foliennummer"/>
          <p:cNvSpPr txBox="1"/>
          <p:nvPr>
            <p:ph type="sldNum" sz="quarter" idx="2"/>
          </p:nvPr>
        </p:nvSpPr>
        <p:spPr>
          <a:xfrm>
            <a:off x="10795555" y="9142635"/>
            <a:ext cx="2167467" cy="345949"/>
          </a:xfrm>
          <a:prstGeom prst="rect">
            <a:avLst/>
          </a:prstGeom>
        </p:spPr>
        <p:txBody>
          <a:bodyPr wrap="square" lIns="65023" tIns="65023" rIns="65023" bIns="65023"/>
          <a:lstStyle>
            <a:lvl1pPr>
              <a:buClr>
                <a:srgbClr val="00998A"/>
              </a:buClr>
              <a:buFont typeface="Wingdings"/>
              <a:defRPr>
                <a:latin typeface="+mn-lt"/>
                <a:ea typeface="+mn-ea"/>
                <a:cs typeface="+mn-cs"/>
                <a:sym typeface="Helvetica"/>
              </a:defRPr>
            </a:lvl1pPr>
          </a:lstStyle>
          <a:p>
            <a:pPr/>
            <a:fld id="{86CB4B4D-7CA3-9044-876B-883B54F8677D}" type="slidenum"/>
          </a:p>
        </p:txBody>
      </p:sp>
      <p:sp>
        <p:nvSpPr>
          <p:cNvPr id="232" name="Titeltext"/>
          <p:cNvSpPr txBox="1"/>
          <p:nvPr>
            <p:ph type="title"/>
          </p:nvPr>
        </p:nvSpPr>
        <p:spPr>
          <a:xfrm>
            <a:off x="106805" y="434911"/>
            <a:ext cx="11221782" cy="752820"/>
          </a:xfrm>
          <a:prstGeom prst="rect">
            <a:avLst/>
          </a:prstGeom>
        </p:spPr>
        <p:txBody>
          <a:bodyPr lIns="65023" tIns="65023" rIns="65023" bIns="65023" anchor="b"/>
          <a:lstStyle>
            <a:lvl1pPr marR="0" defTabSz="914400">
              <a:lnSpc>
                <a:spcPct val="100000"/>
              </a:lnSpc>
              <a:buClr>
                <a:srgbClr val="00998A"/>
              </a:buClr>
              <a:buFont typeface="Wingdings"/>
              <a:defRPr b="1" sz="2800">
                <a:solidFill>
                  <a:srgbClr val="39998A"/>
                </a:solidFill>
                <a:latin typeface="+mn-lt"/>
                <a:ea typeface="+mn-ea"/>
                <a:cs typeface="+mn-cs"/>
                <a:sym typeface="Helvetica"/>
              </a:defRPr>
            </a:lvl1pPr>
          </a:lstStyle>
          <a:p>
            <a:pPr/>
            <a:r>
              <a:t>Titeltext</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Zwischenfolie">
    <p:spTree>
      <p:nvGrpSpPr>
        <p:cNvPr id="1" name=""/>
        <p:cNvGrpSpPr/>
        <p:nvPr/>
      </p:nvGrpSpPr>
      <p:grpSpPr>
        <a:xfrm>
          <a:off x="0" y="0"/>
          <a:ext cx="0" cy="0"/>
          <a:chOff x="0" y="0"/>
          <a:chExt cx="0" cy="0"/>
        </a:xfrm>
      </p:grpSpPr>
      <p:pic>
        <p:nvPicPr>
          <p:cNvPr id="239"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40"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mn-lt"/>
                <a:ea typeface="+mn-ea"/>
                <a:cs typeface="+mn-cs"/>
                <a:sym typeface="Helvetica"/>
              </a:defRPr>
            </a:pPr>
          </a:p>
        </p:txBody>
      </p:sp>
      <p:sp>
        <p:nvSpPr>
          <p:cNvPr id="241" name="Foliennummer"/>
          <p:cNvSpPr txBox="1"/>
          <p:nvPr>
            <p:ph type="sldNum" sz="quarter" idx="2"/>
          </p:nvPr>
        </p:nvSpPr>
        <p:spPr>
          <a:xfrm>
            <a:off x="10795555" y="9142635"/>
            <a:ext cx="2167467" cy="345949"/>
          </a:xfrm>
          <a:prstGeom prst="rect">
            <a:avLst/>
          </a:prstGeom>
        </p:spPr>
        <p:txBody>
          <a:bodyPr wrap="square" lIns="65023" tIns="65023" rIns="65023" bIns="65023"/>
          <a:lstStyle>
            <a:lvl1pPr>
              <a:buClr>
                <a:srgbClr val="00998A"/>
              </a:buClr>
              <a:buFont typeface="Wingdings"/>
              <a:defRPr>
                <a:latin typeface="+mn-lt"/>
                <a:ea typeface="+mn-ea"/>
                <a:cs typeface="+mn-cs"/>
                <a:sym typeface="Helvetica"/>
              </a:defRPr>
            </a:lvl1pPr>
          </a:lstStyle>
          <a:p>
            <a:pPr/>
            <a:fld id="{86CB4B4D-7CA3-9044-876B-883B54F8677D}" type="slidenum"/>
          </a:p>
        </p:txBody>
      </p:sp>
      <p:sp>
        <p:nvSpPr>
          <p:cNvPr id="242" name="Textebene 1…"/>
          <p:cNvSpPr txBox="1"/>
          <p:nvPr>
            <p:ph type="body" sz="half" idx="1"/>
          </p:nvPr>
        </p:nvSpPr>
        <p:spPr>
          <a:xfrm>
            <a:off x="2257433" y="2800326"/>
            <a:ext cx="9652128" cy="4217360"/>
          </a:xfrm>
          <a:prstGeom prst="rect">
            <a:avLst/>
          </a:prstGeom>
        </p:spPr>
        <p:txBody>
          <a:bodyPr lIns="65023" tIns="65023" rIns="65023" bIns="65023" anchor="b">
            <a:noAutofit/>
          </a:bodyPr>
          <a:lstStyle>
            <a:lvl1pPr marL="342900" marR="0" indent="-342900" algn="r" defTabSz="914400">
              <a:spcBef>
                <a:spcPts val="500"/>
              </a:spcBef>
              <a:buClr>
                <a:srgbClr val="00998A"/>
              </a:buClr>
              <a:buSzTx/>
              <a:buFont typeface="Wingdings"/>
              <a:buNone/>
              <a:defRPr b="1" sz="3400">
                <a:solidFill>
                  <a:srgbClr val="23A092"/>
                </a:solidFill>
                <a:latin typeface="+mn-lt"/>
                <a:ea typeface="+mn-ea"/>
                <a:cs typeface="+mn-cs"/>
                <a:sym typeface="Helvetica"/>
              </a:defRPr>
            </a:lvl1pPr>
            <a:lvl2pPr marL="342900" marR="0" indent="3175" algn="r" defTabSz="914400">
              <a:spcBef>
                <a:spcPts val="500"/>
              </a:spcBef>
              <a:buClr>
                <a:srgbClr val="00998A"/>
              </a:buClr>
              <a:buSzTx/>
              <a:buFont typeface="Wingdings"/>
              <a:buNone/>
              <a:defRPr b="1" sz="3400">
                <a:solidFill>
                  <a:srgbClr val="23A092"/>
                </a:solidFill>
                <a:latin typeface="+mn-lt"/>
                <a:ea typeface="+mn-ea"/>
                <a:cs typeface="+mn-cs"/>
                <a:sym typeface="Helvetica"/>
              </a:defRPr>
            </a:lvl2pPr>
            <a:lvl3pPr marL="342900" marR="0" indent="287337" algn="r" defTabSz="914400">
              <a:spcBef>
                <a:spcPts val="500"/>
              </a:spcBef>
              <a:buClr>
                <a:srgbClr val="00998A"/>
              </a:buClr>
              <a:buSzTx/>
              <a:buFont typeface="Wingdings"/>
              <a:buNone/>
              <a:defRPr b="1" sz="3400">
                <a:solidFill>
                  <a:srgbClr val="23A092"/>
                </a:solidFill>
                <a:latin typeface="+mn-lt"/>
                <a:ea typeface="+mn-ea"/>
                <a:cs typeface="+mn-cs"/>
                <a:sym typeface="Helvetica"/>
              </a:defRPr>
            </a:lvl3pPr>
            <a:lvl4pPr marL="342900" marR="0" indent="554037" algn="r" defTabSz="914400">
              <a:spcBef>
                <a:spcPts val="500"/>
              </a:spcBef>
              <a:buClr>
                <a:srgbClr val="00998A"/>
              </a:buClr>
              <a:buSzTx/>
              <a:buFont typeface="Wingdings"/>
              <a:buNone/>
              <a:defRPr b="1" sz="3400">
                <a:solidFill>
                  <a:srgbClr val="23A092"/>
                </a:solidFill>
                <a:latin typeface="+mn-lt"/>
                <a:ea typeface="+mn-ea"/>
                <a:cs typeface="+mn-cs"/>
                <a:sym typeface="Helvetica"/>
              </a:defRPr>
            </a:lvl4pPr>
            <a:lvl5pPr marL="342900" marR="0" indent="915987" algn="r" defTabSz="914400">
              <a:spcBef>
                <a:spcPts val="500"/>
              </a:spcBef>
              <a:buClr>
                <a:srgbClr val="00998A"/>
              </a:buClr>
              <a:buSzTx/>
              <a:buFont typeface="Wingdings"/>
              <a:buNone/>
              <a:defRPr b="1" sz="3400">
                <a:solidFill>
                  <a:srgbClr val="23A092"/>
                </a:solidFill>
                <a:latin typeface="+mn-lt"/>
                <a:ea typeface="+mn-ea"/>
                <a:cs typeface="+mn-cs"/>
                <a:sym typeface="Helvetica"/>
              </a:defRPr>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Übung_ohne_Text">
    <p:spTree>
      <p:nvGrpSpPr>
        <p:cNvPr id="1" name=""/>
        <p:cNvGrpSpPr/>
        <p:nvPr/>
      </p:nvGrpSpPr>
      <p:grpSpPr>
        <a:xfrm>
          <a:off x="0" y="0"/>
          <a:ext cx="0" cy="0"/>
          <a:chOff x="0" y="0"/>
          <a:chExt cx="0" cy="0"/>
        </a:xfrm>
      </p:grpSpPr>
      <p:pic>
        <p:nvPicPr>
          <p:cNvPr id="249"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50"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mn-lt"/>
                <a:ea typeface="+mn-ea"/>
                <a:cs typeface="+mn-cs"/>
                <a:sym typeface="Helvetica"/>
              </a:defRPr>
            </a:pPr>
          </a:p>
        </p:txBody>
      </p:sp>
      <p:sp>
        <p:nvSpPr>
          <p:cNvPr id="251"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a:buClrTx/>
              <a:buFontTx/>
              <a:defRPr sz="3400">
                <a:solidFill>
                  <a:srgbClr val="FFFFFF"/>
                </a:solidFill>
                <a:latin typeface="+mn-lt"/>
                <a:ea typeface="+mn-ea"/>
                <a:cs typeface="+mn-cs"/>
                <a:sym typeface="Helvetica"/>
              </a:defRPr>
            </a:pPr>
          </a:p>
        </p:txBody>
      </p:sp>
      <p:sp>
        <p:nvSpPr>
          <p:cNvPr id="252" name="Foliennummer"/>
          <p:cNvSpPr txBox="1"/>
          <p:nvPr>
            <p:ph type="sldNum" sz="quarter" idx="2"/>
          </p:nvPr>
        </p:nvSpPr>
        <p:spPr>
          <a:xfrm>
            <a:off x="10793861" y="9143496"/>
            <a:ext cx="2167468" cy="345949"/>
          </a:xfrm>
          <a:prstGeom prst="rect">
            <a:avLst/>
          </a:prstGeom>
        </p:spPr>
        <p:txBody>
          <a:bodyPr wrap="square" lIns="65023" tIns="65023" rIns="65023" bIns="65023"/>
          <a:lstStyle>
            <a:lvl1pPr>
              <a:buClr>
                <a:srgbClr val="00998A"/>
              </a:buClr>
              <a:buFont typeface="Wingdings"/>
              <a:defRPr>
                <a:latin typeface="+mn-lt"/>
                <a:ea typeface="+mn-ea"/>
                <a:cs typeface="+mn-cs"/>
                <a:sym typeface="Helvetica"/>
              </a:defRPr>
            </a:lvl1pPr>
          </a:lstStyle>
          <a:p>
            <a:pPr/>
            <a:fld id="{86CB4B4D-7CA3-9044-876B-883B54F8677D}" type="slidenum"/>
          </a:p>
        </p:txBody>
      </p:sp>
      <p:sp>
        <p:nvSpPr>
          <p:cNvPr id="253" name="Titeltext"/>
          <p:cNvSpPr txBox="1"/>
          <p:nvPr>
            <p:ph type="title"/>
          </p:nvPr>
        </p:nvSpPr>
        <p:spPr>
          <a:xfrm>
            <a:off x="108659" y="490409"/>
            <a:ext cx="11015759" cy="752820"/>
          </a:xfrm>
          <a:prstGeom prst="rect">
            <a:avLst/>
          </a:prstGeom>
        </p:spPr>
        <p:txBody>
          <a:bodyPr lIns="65023" tIns="65023" rIns="65023" bIns="65023" anchor="b"/>
          <a:lstStyle>
            <a:lvl1pPr marR="0" defTabSz="914400">
              <a:lnSpc>
                <a:spcPct val="100000"/>
              </a:lnSpc>
              <a:buClr>
                <a:srgbClr val="00998A"/>
              </a:buClr>
              <a:buFont typeface="Wingdings"/>
              <a:defRPr b="1" sz="2800">
                <a:solidFill>
                  <a:srgbClr val="FFFFFF"/>
                </a:solidFill>
                <a:latin typeface="+mn-lt"/>
                <a:ea typeface="+mn-ea"/>
                <a:cs typeface="+mn-cs"/>
                <a:sym typeface="Helvetica"/>
              </a:defRPr>
            </a:lvl1pPr>
          </a:lstStyle>
          <a:p>
            <a:pPr/>
            <a:r>
              <a:t>Titeltext</a:t>
            </a:r>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Horizontal">
    <p:spTree>
      <p:nvGrpSpPr>
        <p:cNvPr id="1" name=""/>
        <p:cNvGrpSpPr/>
        <p:nvPr/>
      </p:nvGrpSpPr>
      <p:grpSpPr>
        <a:xfrm>
          <a:off x="0" y="0"/>
          <a:ext cx="0" cy="0"/>
          <a:chOff x="0" y="0"/>
          <a:chExt cx="0" cy="0"/>
        </a:xfrm>
      </p:grpSpPr>
      <p:pic>
        <p:nvPicPr>
          <p:cNvPr id="260"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61"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mn-lt"/>
                <a:ea typeface="+mn-ea"/>
                <a:cs typeface="+mn-cs"/>
                <a:sym typeface="Helvetica"/>
              </a:defRPr>
            </a:pPr>
          </a:p>
        </p:txBody>
      </p:sp>
      <p:sp>
        <p:nvSpPr>
          <p:cNvPr id="262"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mn-lt"/>
                <a:ea typeface="+mn-ea"/>
                <a:cs typeface="+mn-cs"/>
                <a:sym typeface="Helvetica"/>
              </a:defRPr>
            </a:pPr>
          </a:p>
        </p:txBody>
      </p:sp>
      <p:sp>
        <p:nvSpPr>
          <p:cNvPr id="263" name="Foliennummer"/>
          <p:cNvSpPr txBox="1"/>
          <p:nvPr>
            <p:ph type="sldNum" sz="quarter" idx="2"/>
          </p:nvPr>
        </p:nvSpPr>
        <p:spPr>
          <a:xfrm>
            <a:off x="10795555" y="9142635"/>
            <a:ext cx="2167467" cy="345949"/>
          </a:xfrm>
          <a:prstGeom prst="rect">
            <a:avLst/>
          </a:prstGeom>
        </p:spPr>
        <p:txBody>
          <a:bodyPr wrap="square" lIns="65023" tIns="65023" rIns="65023" bIns="65023"/>
          <a:lstStyle>
            <a:lvl1pPr>
              <a:buClr>
                <a:srgbClr val="00998A"/>
              </a:buClr>
              <a:buFont typeface="Wingdings"/>
              <a:defRPr>
                <a:latin typeface="+mn-lt"/>
                <a:ea typeface="+mn-ea"/>
                <a:cs typeface="+mn-cs"/>
                <a:sym typeface="Helvetica"/>
              </a:defRPr>
            </a:lvl1pPr>
          </a:lstStyle>
          <a:p>
            <a:pPr/>
            <a:fld id="{86CB4B4D-7CA3-9044-876B-883B54F8677D}" type="slidenum"/>
          </a:p>
        </p:txBody>
      </p:sp>
      <p:sp>
        <p:nvSpPr>
          <p:cNvPr id="264" name="Titeltext"/>
          <p:cNvSpPr txBox="1"/>
          <p:nvPr>
            <p:ph type="title"/>
          </p:nvPr>
        </p:nvSpPr>
        <p:spPr>
          <a:xfrm>
            <a:off x="88743" y="530342"/>
            <a:ext cx="11287186" cy="652349"/>
          </a:xfrm>
          <a:prstGeom prst="rect">
            <a:avLst/>
          </a:prstGeom>
        </p:spPr>
        <p:txBody>
          <a:bodyPr lIns="65023" tIns="65023" rIns="65023" bIns="65023" anchor="b"/>
          <a:lstStyle>
            <a:lvl1pPr marR="0" defTabSz="914400">
              <a:lnSpc>
                <a:spcPct val="100000"/>
              </a:lnSpc>
              <a:buClr>
                <a:srgbClr val="00998A"/>
              </a:buClr>
              <a:buFont typeface="Wingdings"/>
              <a:defRPr b="1" sz="2800">
                <a:solidFill>
                  <a:srgbClr val="469A8B"/>
                </a:solidFill>
                <a:latin typeface="+mn-lt"/>
                <a:ea typeface="+mn-ea"/>
                <a:cs typeface="+mn-cs"/>
                <a:sym typeface="Helvetica"/>
              </a:defRPr>
            </a:lvl1pPr>
          </a:lstStyle>
          <a:p>
            <a:pPr/>
            <a:r>
              <a:t>Titeltext</a:t>
            </a:r>
          </a:p>
        </p:txBody>
      </p:sp>
      <p:sp>
        <p:nvSpPr>
          <p:cNvPr id="265" name="Linie"/>
          <p:cNvSpPr/>
          <p:nvPr/>
        </p:nvSpPr>
        <p:spPr>
          <a:xfrm flipH="1">
            <a:off x="6515946" y="1300479"/>
            <a:ext cx="1" cy="7721602"/>
          </a:xfrm>
          <a:prstGeom prst="line">
            <a:avLst/>
          </a:prstGeom>
          <a:ln w="12700">
            <a:solidFill>
              <a:srgbClr val="00998A"/>
            </a:solidFill>
            <a:bevel/>
          </a:ln>
        </p:spPr>
        <p:txBody>
          <a:bodyPr lIns="65023" tIns="65023" rIns="65023" bIns="65023"/>
          <a:lstStyle/>
          <a:p>
            <a:pPr defTabSz="457200">
              <a:buClrTx/>
              <a:buFontTx/>
              <a:defRPr sz="1600">
                <a:solidFill>
                  <a:srgbClr val="000000"/>
                </a:solidFill>
                <a:latin typeface="+mn-lt"/>
                <a:ea typeface="+mn-ea"/>
                <a:cs typeface="+mn-cs"/>
                <a:sym typeface="Helvetica"/>
              </a:defRPr>
            </a:pPr>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272"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73"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mn-lt"/>
                <a:ea typeface="+mn-ea"/>
                <a:cs typeface="+mn-cs"/>
                <a:sym typeface="Helvetica"/>
              </a:defRPr>
            </a:pPr>
          </a:p>
        </p:txBody>
      </p:sp>
      <p:sp>
        <p:nvSpPr>
          <p:cNvPr id="274"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mn-lt"/>
                <a:ea typeface="+mn-ea"/>
                <a:cs typeface="+mn-cs"/>
                <a:sym typeface="Helvetica"/>
              </a:defRPr>
            </a:pPr>
          </a:p>
        </p:txBody>
      </p:sp>
      <p:sp>
        <p:nvSpPr>
          <p:cNvPr id="275" name="Foliennummer"/>
          <p:cNvSpPr txBox="1"/>
          <p:nvPr>
            <p:ph type="sldNum" sz="quarter" idx="2"/>
          </p:nvPr>
        </p:nvSpPr>
        <p:spPr>
          <a:xfrm>
            <a:off x="10795555" y="9142635"/>
            <a:ext cx="2167467" cy="345949"/>
          </a:xfrm>
          <a:prstGeom prst="rect">
            <a:avLst/>
          </a:prstGeom>
        </p:spPr>
        <p:txBody>
          <a:bodyPr wrap="square" lIns="65023" tIns="65023" rIns="65023" bIns="65023"/>
          <a:lstStyle>
            <a:lvl1pPr>
              <a:buClr>
                <a:srgbClr val="00998A"/>
              </a:buClr>
              <a:buFont typeface="Wingdings"/>
              <a:defRPr>
                <a:latin typeface="+mn-lt"/>
                <a:ea typeface="+mn-ea"/>
                <a:cs typeface="+mn-cs"/>
                <a:sym typeface="Helvetica"/>
              </a:defRPr>
            </a:lvl1pPr>
          </a:lstStyle>
          <a:p>
            <a:pPr/>
            <a:fld id="{86CB4B4D-7CA3-9044-876B-883B54F8677D}" type="slidenum"/>
          </a:p>
        </p:txBody>
      </p:sp>
      <p:sp>
        <p:nvSpPr>
          <p:cNvPr id="276" name="Textebene 1…"/>
          <p:cNvSpPr txBox="1"/>
          <p:nvPr>
            <p:ph type="body" idx="1"/>
          </p:nvPr>
        </p:nvSpPr>
        <p:spPr>
          <a:xfrm>
            <a:off x="152698" y="1381759"/>
            <a:ext cx="11777506" cy="7576586"/>
          </a:xfrm>
          <a:prstGeom prst="rect">
            <a:avLst/>
          </a:prstGeom>
        </p:spPr>
        <p:txBody>
          <a:bodyPr lIns="65023" tIns="65023" rIns="65023" bIns="65023">
            <a:noAutofit/>
          </a:bodyPr>
          <a:lstStyle>
            <a:lvl1pPr marL="0" marR="0" indent="0" defTabSz="914400">
              <a:spcBef>
                <a:spcPts val="1200"/>
              </a:spcBef>
              <a:buClr>
                <a:srgbClr val="00998A"/>
              </a:buClr>
              <a:buSzTx/>
              <a:buFont typeface="Wingdings"/>
              <a:buNone/>
              <a:defRPr sz="2400">
                <a:latin typeface="+mn-lt"/>
                <a:ea typeface="+mn-ea"/>
                <a:cs typeface="+mn-cs"/>
                <a:sym typeface="Helvetica"/>
              </a:defRPr>
            </a:lvl1pPr>
            <a:lvl2pPr marL="0" marR="0" indent="0" defTabSz="914400">
              <a:spcBef>
                <a:spcPts val="1200"/>
              </a:spcBef>
              <a:buClr>
                <a:srgbClr val="00998A"/>
              </a:buClr>
              <a:buSzTx/>
              <a:buFont typeface="Wingdings"/>
              <a:buNone/>
              <a:defRPr sz="2400">
                <a:latin typeface="+mn-lt"/>
                <a:ea typeface="+mn-ea"/>
                <a:cs typeface="+mn-cs"/>
                <a:sym typeface="Helvetica"/>
              </a:defRPr>
            </a:lvl2pPr>
            <a:lvl3pPr marL="399814" marR="0" indent="-399814" defTabSz="914400">
              <a:spcBef>
                <a:spcPts val="1200"/>
              </a:spcBef>
              <a:buClr>
                <a:srgbClr val="00998A"/>
              </a:buClr>
              <a:buSzPct val="90000"/>
              <a:buFontTx/>
              <a:buChar char="▪"/>
              <a:defRPr sz="2400">
                <a:latin typeface="+mn-lt"/>
                <a:ea typeface="+mn-ea"/>
                <a:cs typeface="+mn-cs"/>
                <a:sym typeface="Helvetica"/>
              </a:defRPr>
            </a:lvl3pPr>
            <a:lvl4pPr marL="0" marR="0" indent="277811" defTabSz="914400">
              <a:spcBef>
                <a:spcPts val="1200"/>
              </a:spcBef>
              <a:buClr>
                <a:srgbClr val="00998A"/>
              </a:buClr>
              <a:buSzTx/>
              <a:buFont typeface="Wingdings"/>
              <a:buNone/>
              <a:defRPr sz="2400">
                <a:latin typeface="+mn-lt"/>
                <a:ea typeface="+mn-ea"/>
                <a:cs typeface="+mn-cs"/>
                <a:sym typeface="Helvetica"/>
              </a:defRPr>
            </a:lvl4pPr>
            <a:lvl5pPr marL="724958" marR="0" indent="-447146" defTabSz="914400">
              <a:spcBef>
                <a:spcPts val="1200"/>
              </a:spcBef>
              <a:buClr>
                <a:srgbClr val="00998A"/>
              </a:buClr>
              <a:buSzPct val="80000"/>
              <a:buFontTx/>
              <a:buChar char="▪"/>
              <a:defRPr sz="2400">
                <a:latin typeface="+mn-lt"/>
                <a:ea typeface="+mn-ea"/>
                <a:cs typeface="+mn-cs"/>
                <a:sym typeface="Helvetica"/>
              </a:defRPr>
            </a:lvl5pPr>
          </a:lstStyle>
          <a:p>
            <a:pPr/>
            <a:r>
              <a:t>Textebene 1</a:t>
            </a:r>
          </a:p>
          <a:p>
            <a:pPr lvl="1"/>
            <a:r>
              <a:t>Textebene 2</a:t>
            </a:r>
          </a:p>
          <a:p>
            <a:pPr lvl="2"/>
            <a:r>
              <a:t>Textebene 3</a:t>
            </a:r>
          </a:p>
          <a:p>
            <a:pPr lvl="3"/>
            <a:r>
              <a:t>Textebene 4</a:t>
            </a:r>
          </a:p>
          <a:p>
            <a:pPr lvl="4"/>
            <a:r>
              <a:t>Textebene 5</a:t>
            </a:r>
          </a:p>
        </p:txBody>
      </p:sp>
      <p:sp>
        <p:nvSpPr>
          <p:cNvPr id="277" name="Titeltext"/>
          <p:cNvSpPr txBox="1"/>
          <p:nvPr>
            <p:ph type="title"/>
          </p:nvPr>
        </p:nvSpPr>
        <p:spPr>
          <a:xfrm>
            <a:off x="106805" y="434911"/>
            <a:ext cx="10772483" cy="752820"/>
          </a:xfrm>
          <a:prstGeom prst="rect">
            <a:avLst/>
          </a:prstGeom>
        </p:spPr>
        <p:txBody>
          <a:bodyPr lIns="65023" tIns="65023" rIns="65023" bIns="65023" anchor="b"/>
          <a:lstStyle>
            <a:lvl1pPr marR="0" defTabSz="914400">
              <a:lnSpc>
                <a:spcPct val="100000"/>
              </a:lnSpc>
              <a:buClr>
                <a:srgbClr val="00998A"/>
              </a:buClr>
              <a:buFont typeface="Wingdings"/>
              <a:defRPr b="1" sz="2800">
                <a:solidFill>
                  <a:srgbClr val="469A8B"/>
                </a:solidFill>
                <a:latin typeface="+mn-lt"/>
                <a:ea typeface="+mn-ea"/>
                <a:cs typeface="+mn-cs"/>
                <a:sym typeface="Helvetica"/>
              </a:defRPr>
            </a:lvl1pPr>
          </a:lstStyle>
          <a:p>
            <a:pPr/>
            <a:r>
              <a:t>Titeltext</a:t>
            </a:r>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Übung_ohne_Text">
    <p:spTree>
      <p:nvGrpSpPr>
        <p:cNvPr id="1" name=""/>
        <p:cNvGrpSpPr/>
        <p:nvPr/>
      </p:nvGrpSpPr>
      <p:grpSpPr>
        <a:xfrm>
          <a:off x="0" y="0"/>
          <a:ext cx="0" cy="0"/>
          <a:chOff x="0" y="0"/>
          <a:chExt cx="0" cy="0"/>
        </a:xfrm>
      </p:grpSpPr>
      <p:pic>
        <p:nvPicPr>
          <p:cNvPr id="284"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85"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Arial"/>
                <a:ea typeface="Arial"/>
                <a:cs typeface="Arial"/>
                <a:sym typeface="Arial"/>
              </a:defRPr>
            </a:pPr>
          </a:p>
        </p:txBody>
      </p:sp>
      <p:sp>
        <p:nvSpPr>
          <p:cNvPr id="286"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a:buClrTx/>
              <a:buFontTx/>
              <a:defRPr sz="3400">
                <a:solidFill>
                  <a:srgbClr val="FFFFFF"/>
                </a:solidFill>
                <a:latin typeface="Arial"/>
                <a:ea typeface="Arial"/>
                <a:cs typeface="Arial"/>
                <a:sym typeface="Arial"/>
              </a:defRPr>
            </a:pPr>
          </a:p>
        </p:txBody>
      </p:sp>
      <p:sp>
        <p:nvSpPr>
          <p:cNvPr id="287" name="Foliennummer"/>
          <p:cNvSpPr txBox="1"/>
          <p:nvPr>
            <p:ph type="sldNum" sz="quarter" idx="2"/>
          </p:nvPr>
        </p:nvSpPr>
        <p:spPr>
          <a:xfrm>
            <a:off x="10793861" y="9143496"/>
            <a:ext cx="2167468" cy="327432"/>
          </a:xfrm>
          <a:prstGeom prst="rect">
            <a:avLst/>
          </a:prstGeom>
        </p:spPr>
        <p:txBody>
          <a:bodyPr wrap="square" lIns="65023" tIns="65023" rIns="65023" bIns="65023"/>
          <a:lstStyle>
            <a:lvl1pPr>
              <a:buClr>
                <a:srgbClr val="00998A"/>
              </a:buClr>
              <a:buFont typeface="Wingdings"/>
            </a:lvl1pPr>
          </a:lstStyle>
          <a:p>
            <a:pPr/>
            <a:fld id="{86CB4B4D-7CA3-9044-876B-883B54F8677D}" type="slidenum"/>
          </a:p>
        </p:txBody>
      </p:sp>
      <p:sp>
        <p:nvSpPr>
          <p:cNvPr id="288" name="Titeltext"/>
          <p:cNvSpPr txBox="1"/>
          <p:nvPr>
            <p:ph type="title"/>
          </p:nvPr>
        </p:nvSpPr>
        <p:spPr>
          <a:xfrm>
            <a:off x="108659" y="490409"/>
            <a:ext cx="11015759" cy="752820"/>
          </a:xfrm>
          <a:prstGeom prst="rect">
            <a:avLst/>
          </a:prstGeom>
        </p:spPr>
        <p:txBody>
          <a:bodyPr lIns="65023" tIns="65023" rIns="65023" bIns="65023" anchor="b"/>
          <a:lstStyle>
            <a:lvl1pPr marR="0" defTabSz="914400">
              <a:lnSpc>
                <a:spcPct val="100000"/>
              </a:lnSpc>
              <a:buClr>
                <a:srgbClr val="00998A"/>
              </a:buClr>
              <a:buFont typeface="Wingdings"/>
              <a:defRPr b="1" sz="2800">
                <a:solidFill>
                  <a:srgbClr val="FFFFFF"/>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295"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96"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Arial"/>
                <a:ea typeface="Arial"/>
                <a:cs typeface="Arial"/>
                <a:sym typeface="Arial"/>
              </a:defRPr>
            </a:pPr>
          </a:p>
        </p:txBody>
      </p:sp>
      <p:sp>
        <p:nvSpPr>
          <p:cNvPr id="297"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Arial"/>
                <a:ea typeface="Arial"/>
                <a:cs typeface="Arial"/>
                <a:sym typeface="Arial"/>
              </a:defRPr>
            </a:pPr>
          </a:p>
        </p:txBody>
      </p:sp>
      <p:sp>
        <p:nvSpPr>
          <p:cNvPr id="298" name="Foliennummer"/>
          <p:cNvSpPr txBox="1"/>
          <p:nvPr>
            <p:ph type="sldNum" sz="quarter" idx="2"/>
          </p:nvPr>
        </p:nvSpPr>
        <p:spPr>
          <a:xfrm>
            <a:off x="10795555" y="9142635"/>
            <a:ext cx="2167467" cy="327433"/>
          </a:xfrm>
          <a:prstGeom prst="rect">
            <a:avLst/>
          </a:prstGeom>
        </p:spPr>
        <p:txBody>
          <a:bodyPr wrap="square" lIns="65023" tIns="65023" rIns="65023" bIns="65023"/>
          <a:lstStyle>
            <a:lvl1pPr>
              <a:buClr>
                <a:srgbClr val="00998A"/>
              </a:buClr>
              <a:buFont typeface="Wingdings"/>
            </a:lvl1pPr>
          </a:lstStyle>
          <a:p>
            <a:pPr/>
            <a:fld id="{86CB4B4D-7CA3-9044-876B-883B54F8677D}" type="slidenum"/>
          </a:p>
        </p:txBody>
      </p:sp>
      <p:sp>
        <p:nvSpPr>
          <p:cNvPr id="299" name="Textebene 1…"/>
          <p:cNvSpPr txBox="1"/>
          <p:nvPr>
            <p:ph type="body" idx="1"/>
          </p:nvPr>
        </p:nvSpPr>
        <p:spPr>
          <a:xfrm>
            <a:off x="152698" y="1381759"/>
            <a:ext cx="11777506" cy="7576586"/>
          </a:xfrm>
          <a:prstGeom prst="rect">
            <a:avLst/>
          </a:prstGeom>
        </p:spPr>
        <p:txBody>
          <a:bodyPr lIns="65023" tIns="65023" rIns="65023" bIns="65023">
            <a:noAutofit/>
          </a:bodyPr>
          <a:lstStyle>
            <a:lvl1pPr marL="0" marR="0" indent="0" defTabSz="914400">
              <a:spcBef>
                <a:spcPts val="1200"/>
              </a:spcBef>
              <a:buClr>
                <a:srgbClr val="00998A"/>
              </a:buClr>
              <a:buSzTx/>
              <a:buFont typeface="Wingdings"/>
              <a:buNone/>
              <a:defRPr sz="2400">
                <a:latin typeface="Arial"/>
                <a:ea typeface="Arial"/>
                <a:cs typeface="Arial"/>
                <a:sym typeface="Arial"/>
              </a:defRPr>
            </a:lvl1pPr>
            <a:lvl2pPr marL="0" marR="0" indent="0" defTabSz="914400">
              <a:spcBef>
                <a:spcPts val="1200"/>
              </a:spcBef>
              <a:buClr>
                <a:srgbClr val="00998A"/>
              </a:buClr>
              <a:buSzTx/>
              <a:buFont typeface="Wingdings"/>
              <a:buNone/>
              <a:defRPr sz="2400">
                <a:latin typeface="Arial"/>
                <a:ea typeface="Arial"/>
                <a:cs typeface="Arial"/>
                <a:sym typeface="Arial"/>
              </a:defRPr>
            </a:lvl2pPr>
            <a:lvl3pPr marL="399814" marR="0" indent="-399814" defTabSz="914400">
              <a:spcBef>
                <a:spcPts val="1200"/>
              </a:spcBef>
              <a:buClr>
                <a:srgbClr val="00998A"/>
              </a:buClr>
              <a:buSzPct val="90000"/>
              <a:buFontTx/>
              <a:buChar char="▪"/>
              <a:defRPr sz="2400">
                <a:latin typeface="Arial"/>
                <a:ea typeface="Arial"/>
                <a:cs typeface="Arial"/>
                <a:sym typeface="Arial"/>
              </a:defRPr>
            </a:lvl3pPr>
            <a:lvl4pPr marL="0" marR="0" indent="277811" defTabSz="914400">
              <a:spcBef>
                <a:spcPts val="1200"/>
              </a:spcBef>
              <a:buClr>
                <a:srgbClr val="00998A"/>
              </a:buClr>
              <a:buSzTx/>
              <a:buFont typeface="Wingdings"/>
              <a:buNone/>
              <a:defRPr sz="2400">
                <a:latin typeface="Arial"/>
                <a:ea typeface="Arial"/>
                <a:cs typeface="Arial"/>
                <a:sym typeface="Arial"/>
              </a:defRPr>
            </a:lvl4pPr>
            <a:lvl5pPr marL="724958" marR="0" indent="-447146" defTabSz="914400">
              <a:spcBef>
                <a:spcPts val="1200"/>
              </a:spcBef>
              <a:buClr>
                <a:srgbClr val="00998A"/>
              </a:buClr>
              <a:buSzPct val="80000"/>
              <a:buFontTx/>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300" name="Titeltext"/>
          <p:cNvSpPr txBox="1"/>
          <p:nvPr>
            <p:ph type="title"/>
          </p:nvPr>
        </p:nvSpPr>
        <p:spPr>
          <a:xfrm>
            <a:off x="106805" y="434911"/>
            <a:ext cx="10772483" cy="752820"/>
          </a:xfrm>
          <a:prstGeom prst="rect">
            <a:avLst/>
          </a:prstGeom>
        </p:spPr>
        <p:txBody>
          <a:bodyPr lIns="65023" tIns="65023" rIns="65023" bIns="65023" anchor="b"/>
          <a:lstStyle>
            <a:lvl1pPr marR="0" defTabSz="914400">
              <a:lnSpc>
                <a:spcPct val="100000"/>
              </a:lnSpc>
              <a:buClr>
                <a:srgbClr val="00998A"/>
              </a:buClr>
              <a:buFont typeface="Wingdings"/>
              <a:defRPr b="1" sz="2800">
                <a:solidFill>
                  <a:srgbClr val="469A8B"/>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sp>
        <p:nvSpPr>
          <p:cNvPr id="34" name="Textebene 1…"/>
          <p:cNvSpPr txBox="1"/>
          <p:nvPr>
            <p:ph type="body" sz="quarter" idx="1" hasCustomPrompt="1"/>
          </p:nvPr>
        </p:nvSpPr>
        <p:spPr>
          <a:xfrm>
            <a:off x="-4087" y="-18728"/>
            <a:ext cx="13012975" cy="1413937"/>
          </a:xfrm>
          <a:prstGeom prst="rect">
            <a:avLst/>
          </a:prstGeom>
        </p:spPr>
        <p:txBody>
          <a:bodyPr anchor="ctr"/>
          <a:lstStyle>
            <a:lvl1pPr marL="0" indent="127000">
              <a:lnSpc>
                <a:spcPct val="90000"/>
              </a:lnSpc>
              <a:spcBef>
                <a:spcPts val="0"/>
              </a:spcBef>
              <a:buSzTx/>
              <a:buNone/>
              <a:defRPr sz="8400">
                <a:solidFill>
                  <a:schemeClr val="accent5"/>
                </a:solidFill>
                <a:latin typeface="Yanone Kaffeesatz Regular"/>
                <a:ea typeface="Yanone Kaffeesatz Regular"/>
                <a:cs typeface="Yanone Kaffeesatz Regular"/>
                <a:sym typeface="Yanone Kaffeesatz Regular"/>
              </a:defRPr>
            </a:lvl1pPr>
            <a:lvl2pPr marL="1784350" indent="-1200150">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2pPr>
            <a:lvl3pPr marL="2108200" indent="-1066800">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3pPr>
            <a:lvl4pPr marL="2698750" indent="-1200150">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4pPr>
            <a:lvl5pPr marL="3327398" indent="-1371598">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35" name="Textebene 1"/>
          <p:cNvSpPr txBox="1"/>
          <p:nvPr>
            <p:ph type="body" idx="21" hasCustomPrompt="1"/>
          </p:nvPr>
        </p:nvSpPr>
        <p:spPr>
          <a:xfrm>
            <a:off x="282297" y="1905000"/>
            <a:ext cx="12248713" cy="6350000"/>
          </a:xfrm>
          <a:prstGeom prst="rect">
            <a:avLst/>
          </a:prstGeom>
        </p:spPr>
        <p:txBody>
          <a:bodyPr lIns="63500" tIns="63500" rIns="63500" bIns="63500"/>
          <a:lstStyle>
            <a:lvl1pPr marL="0" indent="127000">
              <a:buSzTx/>
              <a:buNone/>
            </a:lvl1pPr>
          </a:lstStyle>
          <a:p>
            <a:pPr/>
            <a:r>
              <a:t>Standardtext hier eingeben</a:t>
            </a:r>
          </a:p>
        </p:txBody>
      </p:sp>
      <p:sp>
        <p:nvSpPr>
          <p:cNvPr id="36"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37"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tertitelund_Inhalt">
    <p:spTree>
      <p:nvGrpSpPr>
        <p:cNvPr id="1" name=""/>
        <p:cNvGrpSpPr/>
        <p:nvPr/>
      </p:nvGrpSpPr>
      <p:grpSpPr>
        <a:xfrm>
          <a:off x="0" y="0"/>
          <a:ext cx="0" cy="0"/>
          <a:chOff x="0" y="0"/>
          <a:chExt cx="0" cy="0"/>
        </a:xfrm>
      </p:grpSpPr>
      <p:sp>
        <p:nvSpPr>
          <p:cNvPr id="44" name="Textebene 1…"/>
          <p:cNvSpPr txBox="1"/>
          <p:nvPr>
            <p:ph type="body" sz="quarter" idx="1" hasCustomPrompt="1"/>
          </p:nvPr>
        </p:nvSpPr>
        <p:spPr>
          <a:xfrm>
            <a:off x="-4087" y="-18728"/>
            <a:ext cx="13012975" cy="1413937"/>
          </a:xfrm>
          <a:prstGeom prst="rect">
            <a:avLst/>
          </a:prstGeom>
        </p:spPr>
        <p:txBody>
          <a:bodyPr anchor="ctr"/>
          <a:lstStyle>
            <a:lvl1pPr marL="0" indent="127000">
              <a:lnSpc>
                <a:spcPct val="90000"/>
              </a:lnSpc>
              <a:spcBef>
                <a:spcPts val="0"/>
              </a:spcBef>
              <a:buSzTx/>
              <a:buNone/>
              <a:defRPr sz="8400">
                <a:solidFill>
                  <a:schemeClr val="accent5"/>
                </a:solidFill>
                <a:latin typeface="Yanone Kaffeesatz Regular"/>
                <a:ea typeface="Yanone Kaffeesatz Regular"/>
                <a:cs typeface="Yanone Kaffeesatz Regular"/>
                <a:sym typeface="Yanone Kaffeesatz Regular"/>
              </a:defRPr>
            </a:lvl1pPr>
            <a:lvl2pPr marL="1784350" indent="-1200150">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2pPr>
            <a:lvl3pPr marL="2108200" indent="-1066800">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3pPr>
            <a:lvl4pPr marL="2698750" indent="-1200150">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4pPr>
            <a:lvl5pPr marL="3327398" indent="-1371598">
              <a:lnSpc>
                <a:spcPct val="90000"/>
              </a:lnSpc>
              <a:spcBef>
                <a:spcPts val="0"/>
              </a:spcBef>
              <a:defRPr sz="8400">
                <a:solidFill>
                  <a:schemeClr val="accent5"/>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45" name="Textebene 1"/>
          <p:cNvSpPr txBox="1"/>
          <p:nvPr>
            <p:ph type="body" idx="21" hasCustomPrompt="1"/>
          </p:nvPr>
        </p:nvSpPr>
        <p:spPr>
          <a:xfrm>
            <a:off x="310912" y="1905000"/>
            <a:ext cx="12382976" cy="6350000"/>
          </a:xfrm>
          <a:prstGeom prst="rect">
            <a:avLst/>
          </a:prstGeom>
        </p:spPr>
        <p:txBody>
          <a:bodyPr lIns="63500" tIns="63500" rIns="63500" bIns="63500"/>
          <a:lstStyle>
            <a:lvl1pPr marL="0" indent="127000">
              <a:buSzTx/>
              <a:buNone/>
            </a:lvl1pPr>
          </a:lstStyle>
          <a:p>
            <a:pPr/>
            <a:r>
              <a:t>Standardtext hier eingeben</a:t>
            </a:r>
          </a:p>
        </p:txBody>
      </p:sp>
      <p:sp>
        <p:nvSpPr>
          <p:cNvPr id="46"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47"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sp>
        <p:nvSpPr>
          <p:cNvPr id="54" name="Textebene 1…"/>
          <p:cNvSpPr txBox="1"/>
          <p:nvPr>
            <p:ph type="body" sz="quarter" idx="1" hasCustomPrompt="1"/>
          </p:nvPr>
        </p:nvSpPr>
        <p:spPr>
          <a:xfrm>
            <a:off x="-4087" y="-18728"/>
            <a:ext cx="13012975" cy="1413937"/>
          </a:xfrm>
          <a:prstGeom prst="rect">
            <a:avLst/>
          </a:prstGeom>
        </p:spPr>
        <p:txBody>
          <a:bodyPr anchor="ctr"/>
          <a:lstStyle>
            <a:lvl1pPr marL="0" indent="127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470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828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384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2968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5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5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Titel_rechts_Text">
    <p:spTree>
      <p:nvGrpSpPr>
        <p:cNvPr id="1" name=""/>
        <p:cNvGrpSpPr/>
        <p:nvPr/>
      </p:nvGrpSpPr>
      <p:grpSpPr>
        <a:xfrm>
          <a:off x="0" y="0"/>
          <a:ext cx="0" cy="0"/>
          <a:chOff x="0" y="0"/>
          <a:chExt cx="0" cy="0"/>
        </a:xfrm>
      </p:grpSpPr>
      <p:sp>
        <p:nvSpPr>
          <p:cNvPr id="6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64" name="Textebene 1"/>
          <p:cNvSpPr txBox="1"/>
          <p:nvPr>
            <p:ph type="body" sz="half" idx="21" hasCustomPrompt="1"/>
          </p:nvPr>
        </p:nvSpPr>
        <p:spPr>
          <a:xfrm>
            <a:off x="6238180" y="1905000"/>
            <a:ext cx="6760469" cy="6350000"/>
          </a:xfrm>
          <a:prstGeom prst="rect">
            <a:avLst/>
          </a:prstGeom>
        </p:spPr>
        <p:txBody>
          <a:bodyPr lIns="127000" tIns="127000" rIns="127000" bIns="127000"/>
          <a:lstStyle>
            <a:lvl1pPr marL="0" indent="127000">
              <a:buSzTx/>
              <a:buNone/>
            </a:lvl1pPr>
          </a:lstStyle>
          <a:p>
            <a:pPr/>
            <a:r>
              <a:t>Standardtext hier eingeben</a:t>
            </a:r>
          </a:p>
        </p:txBody>
      </p:sp>
      <p:sp>
        <p:nvSpPr>
          <p:cNvPr id="6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6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a_Titel_links_Text">
    <p:spTree>
      <p:nvGrpSpPr>
        <p:cNvPr id="1" name=""/>
        <p:cNvGrpSpPr/>
        <p:nvPr/>
      </p:nvGrpSpPr>
      <p:grpSpPr>
        <a:xfrm>
          <a:off x="0" y="0"/>
          <a:ext cx="0" cy="0"/>
          <a:chOff x="0" y="0"/>
          <a:chExt cx="0" cy="0"/>
        </a:xfrm>
      </p:grpSpPr>
      <p:sp>
        <p:nvSpPr>
          <p:cNvPr id="7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74" name="Textebene…"/>
          <p:cNvSpPr txBox="1"/>
          <p:nvPr>
            <p:ph type="body" sz="half" idx="21" hasCustomPrompt="1"/>
          </p:nvPr>
        </p:nvSpPr>
        <p:spPr>
          <a:xfrm>
            <a:off x="279551" y="1905000"/>
            <a:ext cx="5764615" cy="6350000"/>
          </a:xfrm>
          <a:prstGeom prst="rect">
            <a:avLst/>
          </a:prstGeom>
        </p:spPr>
        <p:txBody>
          <a:bodyPr lIns="63500" tIns="63500" rIns="63500" bIns="63500"/>
          <a:lstStyle>
            <a:lvl1pPr marL="0" indent="127000">
              <a:buSzTx/>
              <a:buNone/>
              <a:defRPr sz="2800">
                <a:solidFill>
                  <a:srgbClr val="0066A2"/>
                </a:solidFill>
                <a:latin typeface="Roboto Condensed Bold"/>
                <a:ea typeface="Roboto Condensed Bold"/>
                <a:cs typeface="Roboto Condensed Bold"/>
                <a:sym typeface="Roboto Condensed Bold"/>
              </a:defRPr>
            </a:lvl1pPr>
          </a:lstStyle>
          <a:p>
            <a:pPr/>
            <a:r>
              <a:t>Standardtext hier eingeben</a:t>
            </a:r>
          </a:p>
        </p:txBody>
      </p:sp>
      <p:sp>
        <p:nvSpPr>
          <p:cNvPr id="7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7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weiß">
    <p:spTree>
      <p:nvGrpSpPr>
        <p:cNvPr id="1" name=""/>
        <p:cNvGrpSpPr/>
        <p:nvPr/>
      </p:nvGrpSpPr>
      <p:grpSpPr>
        <a:xfrm>
          <a:off x="0" y="0"/>
          <a:ext cx="0" cy="0"/>
          <a:chOff x="0" y="0"/>
          <a:chExt cx="0" cy="0"/>
        </a:xfrm>
      </p:grpSpPr>
      <p:sp>
        <p:nvSpPr>
          <p:cNvPr id="83" name="Foliennummer"/>
          <p:cNvSpPr txBox="1"/>
          <p:nvPr>
            <p:ph type="sldNum" sz="quarter" idx="2"/>
          </p:nvPr>
        </p:nvSpPr>
        <p:spPr>
          <a:xfrm>
            <a:off x="12484052" y="9137650"/>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90" name="Textebene 1…"/>
          <p:cNvSpPr txBox="1"/>
          <p:nvPr>
            <p:ph type="body" idx="1" hasCustomPrompt="1"/>
          </p:nvPr>
        </p:nvSpPr>
        <p:spPr>
          <a:prstGeom prst="rect">
            <a:avLst/>
          </a:prstGeom>
        </p:spPr>
        <p:txBody>
          <a:bodyPr/>
          <a:lstStyle/>
          <a:p>
            <a:pPr/>
            <a:r>
              <a:t>Standardtext hier eingeben</a:t>
            </a:r>
          </a:p>
          <a:p>
            <a:pPr lvl="1"/>
            <a:r>
              <a:t/>
            </a:r>
          </a:p>
          <a:p>
            <a:pPr lvl="2"/>
            <a:r>
              <a:t/>
            </a:r>
          </a:p>
          <a:p>
            <a:pPr lvl="3"/>
            <a:r>
              <a:t/>
            </a:r>
          </a:p>
          <a:p>
            <a:pPr lvl="4"/>
            <a:r>
              <a:t/>
            </a:r>
          </a:p>
        </p:txBody>
      </p:sp>
      <p:sp>
        <p:nvSpPr>
          <p:cNvPr id="91" name="Titeltext"/>
          <p:cNvSpPr txBox="1"/>
          <p:nvPr>
            <p:ph type="body" sz="quarter" idx="21" hasCustomPrompt="1"/>
          </p:nvPr>
        </p:nvSpPr>
        <p:spPr>
          <a:xfrm>
            <a:off x="1616352" y="-18728"/>
            <a:ext cx="11392536"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stStyle>
          <a:p>
            <a:pPr/>
            <a:r>
              <a:t>Folientitel</a:t>
            </a:r>
          </a:p>
        </p:txBody>
      </p:sp>
      <p:sp>
        <p:nvSpPr>
          <p:cNvPr id="92"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bene 1…"/>
          <p:cNvSpPr txBox="1"/>
          <p:nvPr>
            <p:ph type="body" idx="1" hasCustomPrompt="1"/>
          </p:nvPr>
        </p:nvSpPr>
        <p:spPr>
          <a:xfrm>
            <a:off x="233930" y="1905000"/>
            <a:ext cx="12294194" cy="6350000"/>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normAutofit fontScale="100000" lnSpcReduction="0"/>
          </a:bodyPr>
          <a:lstStyle/>
          <a:p>
            <a:pPr/>
            <a:r>
              <a:t>Standardtext hier eingeben</a:t>
            </a:r>
          </a:p>
          <a:p>
            <a:pPr lvl="1"/>
            <a:r>
              <a:t/>
            </a:r>
          </a:p>
          <a:p>
            <a:pPr lvl="2"/>
            <a:r>
              <a:t/>
            </a:r>
          </a:p>
          <a:p>
            <a:pPr lvl="3"/>
            <a:r>
              <a:t/>
            </a:r>
          </a:p>
          <a:p>
            <a:pPr lvl="4"/>
            <a:r>
              <a:t/>
            </a:r>
          </a:p>
        </p:txBody>
      </p:sp>
      <p:sp>
        <p:nvSpPr>
          <p:cNvPr id="3" name="Büste"/>
          <p:cNvSpPr/>
          <p:nvPr/>
        </p:nvSpPr>
        <p:spPr>
          <a:xfrm>
            <a:off x="511755" y="248578"/>
            <a:ext cx="1014949"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0066A2"/>
          </a:solidFill>
          <a:ln w="12700">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4"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5" name="Foliennummer"/>
          <p:cNvSpPr txBox="1"/>
          <p:nvPr>
            <p:ph type="sldNum" sz="quarter" idx="2"/>
          </p:nvPr>
        </p:nvSpPr>
        <p:spPr>
          <a:xfrm>
            <a:off x="12620814" y="9143496"/>
            <a:ext cx="340515" cy="327430"/>
          </a:xfrm>
          <a:prstGeom prst="rect">
            <a:avLst/>
          </a:prstGeom>
          <a:ln w="12700">
            <a:miter lim="400000"/>
          </a:ln>
        </p:spPr>
        <p:txBody>
          <a:bodyPr wrap="none" lIns="65022" tIns="65022" rIns="65022" bIns="65022">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6" name="Titeltext"/>
          <p:cNvSpPr txBox="1"/>
          <p:nvPr>
            <p:ph type="title"/>
          </p:nvPr>
        </p:nvSpPr>
        <p:spPr>
          <a:xfrm>
            <a:off x="1948462" y="1950720"/>
            <a:ext cx="10403841" cy="661529"/>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lstStyle/>
          <a:p>
            <a:pPr/>
            <a:r>
              <a:t>Titeltext</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transition xmlns:p14="http://schemas.microsoft.com/office/powerpoint/2010/main" spd="med" advClick="1"/>
  <p:txStyles>
    <p:titleStyle>
      <a:lvl1pPr marL="0" marR="127000" indent="0" algn="l" defTabSz="1300480" rtl="0" latinLnBrk="0">
        <a:lnSpc>
          <a:spcPct val="90000"/>
        </a:lnSpc>
        <a:spcBef>
          <a:spcPts val="0"/>
        </a:spcBef>
        <a:spcAft>
          <a:spcPts val="0"/>
        </a:spcAft>
        <a:buClr>
          <a:schemeClr val="accent5"/>
        </a:buClr>
        <a:buSzTx/>
        <a:buFont typeface="Arial"/>
        <a:buNone/>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1pPr>
      <a:lvl2pPr marL="984250" marR="127000" indent="-98425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2pPr>
      <a:lvl3pPr marL="984250" marR="127000" indent="-98425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3pPr>
      <a:lvl4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4pPr>
      <a:lvl5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5pPr>
      <a:lvl6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6pPr>
      <a:lvl7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7pPr>
      <a:lvl8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8pPr>
      <a:lvl9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9pPr>
    </p:titleStyle>
    <p:bodyStyle>
      <a:lvl1pPr marL="444500" marR="127000" indent="-317500" algn="l" defTabSz="1300480" rtl="0" latinLnBrk="0">
        <a:lnSpc>
          <a:spcPct val="100000"/>
        </a:lnSpc>
        <a:spcBef>
          <a:spcPts val="1000"/>
        </a:spcBef>
        <a:spcAft>
          <a:spcPts val="0"/>
        </a:spcAft>
        <a:buClr>
          <a:schemeClr val="accent5"/>
        </a:buClr>
        <a:buSzPct val="7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1pPr>
      <a:lvl2pPr marL="869950" marR="127000" indent="-285750" algn="l" defTabSz="1300480" rtl="0" latinLnBrk="0">
        <a:lnSpc>
          <a:spcPct val="100000"/>
        </a:lnSpc>
        <a:spcBef>
          <a:spcPts val="1000"/>
        </a:spcBef>
        <a:spcAft>
          <a:spcPts val="0"/>
        </a:spcAft>
        <a:buClr>
          <a:schemeClr val="accent5"/>
        </a:buClr>
        <a:buSzPct val="5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2pPr>
      <a:lvl3pPr marL="1295400" marR="127000" indent="-254000" algn="l" defTabSz="1300480" rtl="0" latinLnBrk="0">
        <a:lnSpc>
          <a:spcPct val="100000"/>
        </a:lnSpc>
        <a:spcBef>
          <a:spcPts val="1000"/>
        </a:spcBef>
        <a:spcAft>
          <a:spcPts val="0"/>
        </a:spcAft>
        <a:buClr>
          <a:schemeClr val="accent5"/>
        </a:buClr>
        <a:buSzPct val="35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3pPr>
      <a:lvl4pPr marL="1784350" marR="127000" indent="-285750" algn="l" defTabSz="1300480" rtl="0" latinLnBrk="0">
        <a:lnSpc>
          <a:spcPct val="100000"/>
        </a:lnSpc>
        <a:spcBef>
          <a:spcPts val="1000"/>
        </a:spcBef>
        <a:spcAft>
          <a:spcPts val="0"/>
        </a:spcAft>
        <a:buClr>
          <a:schemeClr val="accent5"/>
        </a:buClr>
        <a:buSzPct val="10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4pPr>
      <a:lvl5pPr marL="22823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5pPr>
      <a:lvl6pPr marL="27395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6pPr>
      <a:lvl7pPr marL="31967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7pPr>
      <a:lvl8pPr marL="3653971" marR="127000" indent="-326571"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8pPr>
      <a:lvl9pPr marL="4111171" marR="127000" indent="-326571"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9pPr>
    </p:bodyStyle>
    <p:otherStyle>
      <a:lvl1pPr marL="0" marR="0" indent="0" algn="r" defTabSz="914400" rtl="0" latinLnBrk="0">
        <a:lnSpc>
          <a:spcPct val="100000"/>
        </a:lnSpc>
        <a:spcBef>
          <a:spcPts val="0"/>
        </a:spcBef>
        <a:spcAft>
          <a:spcPts val="0"/>
        </a:spcAft>
        <a:buClr>
          <a:schemeClr val="accent5"/>
        </a:buClr>
        <a:buSzTx/>
        <a:buFont typeface="Arial"/>
        <a:buNone/>
        <a:tabLst/>
        <a:defRPr b="0" baseline="0" cap="none" i="0" spc="0" strike="noStrike" sz="1400" u="none">
          <a:solidFill>
            <a:schemeClr val="tx1"/>
          </a:solidFill>
          <a:uFillTx/>
          <a:latin typeface="+mn-lt"/>
          <a:ea typeface="+mn-ea"/>
          <a:cs typeface="+mn-cs"/>
          <a:sym typeface="Arial"/>
        </a:defRPr>
      </a:lvl1pPr>
      <a:lvl2pPr marL="222250" marR="0" indent="-22225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2pPr>
      <a:lvl3pPr marL="222250" marR="0" indent="-22225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tif"/><Relationship Id="rId4" Type="http://schemas.openxmlformats.org/officeDocument/2006/relationships/image" Target="../media/image2.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 Id="rId3" Type="http://schemas.openxmlformats.org/officeDocument/2006/relationships/hyperlink" Target="https://en.wikipedia.org/wiki/Correlation_and_dependence" TargetMode="External"/><Relationship Id="rId4" Type="http://schemas.openxmlformats.org/officeDocument/2006/relationships/hyperlink" Target="http://rpsychologist.com/d3/correlation/"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 Id="rId3" Type="http://schemas.openxmlformats.org/officeDocument/2006/relationships/image" Target="../media/image26.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cheinkorrelation.jimdo.com" TargetMode="External"/><Relationship Id="rId3" Type="http://schemas.openxmlformats.org/officeDocument/2006/relationships/hyperlink" Target="https://www.youtube.com/watch?v=8B271L3NtAw" TargetMode="External"/><Relationship Id="rId4" Type="http://schemas.openxmlformats.org/officeDocument/2006/relationships/hyperlink" Target="https://gallery.shinyapps.io/correlation_game/"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Thema 3:  Univariate Deskriptivstatistik"/>
          <p:cNvSpPr txBox="1"/>
          <p:nvPr>
            <p:ph type="ctrTitle"/>
          </p:nvPr>
        </p:nvSpPr>
        <p:spPr>
          <a:xfrm>
            <a:off x="894078" y="3287926"/>
            <a:ext cx="11216644" cy="2483000"/>
          </a:xfrm>
          <a:prstGeom prst="rect">
            <a:avLst/>
          </a:prstGeom>
        </p:spPr>
        <p:txBody>
          <a:bodyPr/>
          <a:lstStyle/>
          <a:p>
            <a:pPr marR="121918" indent="121918" defTabSz="1248460">
              <a:spcBef>
                <a:spcPts val="900"/>
              </a:spcBef>
              <a:defRPr sz="8000"/>
            </a:pPr>
            <a:r>
              <a:t>Thema 05: </a:t>
            </a:r>
            <a:br/>
            <a:r>
              <a:t>Multivariate Deskriptivstatistik</a:t>
            </a:r>
          </a:p>
        </p:txBody>
      </p:sp>
      <p:sp>
        <p:nvSpPr>
          <p:cNvPr id="310" name="QM1, SoSe 22"/>
          <p:cNvSpPr txBox="1"/>
          <p:nvPr>
            <p:ph type="subTitle" sz="quarter" idx="1"/>
          </p:nvPr>
        </p:nvSpPr>
        <p:spPr>
          <a:xfrm>
            <a:off x="894078" y="5821124"/>
            <a:ext cx="11216644" cy="1533762"/>
          </a:xfrm>
          <a:prstGeom prst="rect">
            <a:avLst/>
          </a:prstGeom>
        </p:spPr>
        <p:txBody>
          <a:bodyPr/>
          <a:lstStyle/>
          <a:p>
            <a:pPr/>
            <a:r>
              <a:t>QM1, SoSe 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Das Chancenverhältnis misst die Stärke eines Zusammenhangs"/>
          <p:cNvSpPr txBox="1"/>
          <p:nvPr>
            <p:ph type="body" sz="quarter" idx="1"/>
          </p:nvPr>
        </p:nvSpPr>
        <p:spPr>
          <a:prstGeom prst="rect">
            <a:avLst/>
          </a:prstGeom>
        </p:spPr>
        <p:txBody>
          <a:bodyPr/>
          <a:lstStyle>
            <a:lvl1pPr marR="78739" indent="78739" defTabSz="806297">
              <a:defRPr sz="5208"/>
            </a:lvl1pPr>
          </a:lstStyle>
          <a:p>
            <a:pPr/>
            <a:r>
              <a:t>Das Chancenverhältnis misst die Stärke eines Zusammenhangs</a:t>
            </a:r>
          </a:p>
        </p:txBody>
      </p:sp>
      <p:sp>
        <p:nvSpPr>
          <p:cNvPr id="368"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285750" marR="114300" indent="-285750" defTabSz="1170431">
              <a:spcBef>
                <a:spcPts val="900"/>
              </a:spcBef>
              <a:buClr>
                <a:schemeClr val="accent5">
                  <a:lumOff val="-7647"/>
                </a:schemeClr>
              </a:buClr>
              <a:buSzPct val="200000"/>
              <a:buFontTx/>
              <a:buChar char="‣"/>
              <a:defRPr sz="1800"/>
            </a:pPr>
            <a:r>
              <a:t>Die Stärke des Zusammenhangs zweier dichotomer (zweiwertiger) nominaler Variablen lässt sich z.B. mit dem Chancenverhältnis bemessen. Eine gebräuchliche Bezeichnung lautet „Odds-Ratio“ (engl.: odds = Chance, Ratio = Verhältnis).</a:t>
            </a:r>
          </a:p>
          <a:p>
            <a:pPr marL="285750" marR="114300" indent="-285750" defTabSz="1170431">
              <a:spcBef>
                <a:spcPts val="900"/>
              </a:spcBef>
              <a:buClr>
                <a:schemeClr val="accent5">
                  <a:lumOff val="-7647"/>
                </a:schemeClr>
              </a:buClr>
              <a:buSzPct val="200000"/>
              <a:buFontTx/>
              <a:buChar char="‣"/>
              <a:defRPr sz="1800"/>
            </a:pPr>
            <a:r>
              <a:t>Eine Chance ist definiert als das Verhältnis zweier absoluter Häufigkeiten </a:t>
            </a:r>
            <a:br/>
            <a:r>
              <a:t>(z.B. 9 zu 2) oder relativer Häufigkeiten (9/20 zu 2/20).</a:t>
            </a:r>
          </a:p>
          <a:p>
            <a:pPr marL="285750" marR="114300" indent="-285750" defTabSz="1170431">
              <a:spcBef>
                <a:spcPts val="900"/>
              </a:spcBef>
              <a:buClr>
                <a:schemeClr val="accent5">
                  <a:lumOff val="-7647"/>
                </a:schemeClr>
              </a:buClr>
              <a:buSzPct val="200000"/>
              <a:buFontTx/>
              <a:buChar char="‣"/>
              <a:defRPr sz="1800"/>
            </a:pPr>
            <a:r>
              <a:t>Odds Ratio (OR) ist definiert als das Verhältnis zweier Chancen:</a:t>
            </a:r>
          </a:p>
          <a:p>
            <a:pPr marL="285750" marR="114300" indent="-285750" defTabSz="1170431">
              <a:spcBef>
                <a:spcPts val="900"/>
              </a:spcBef>
              <a:buClr>
                <a:schemeClr val="accent5">
                  <a:lumOff val="-7647"/>
                </a:schemeClr>
              </a:buClr>
              <a:buSzPct val="200000"/>
              <a:buFontTx/>
              <a:buChar char="‣"/>
              <a:defRPr sz="1800"/>
            </a:pPr>
            <a:r>
              <a:t>Nimmt OR einen Wert von 1 an, so hängen die beiden Variablen </a:t>
            </a:r>
            <a:br/>
            <a:r>
              <a:t>nicht zusammen, sie sind unabhängig voneinander.</a:t>
            </a:r>
          </a:p>
          <a:p>
            <a:pPr marL="285750" marR="114300" indent="-285750" defTabSz="1170431">
              <a:spcBef>
                <a:spcPts val="900"/>
              </a:spcBef>
              <a:buClr>
                <a:schemeClr val="accent5">
                  <a:lumOff val="-7647"/>
                </a:schemeClr>
              </a:buClr>
              <a:buSzPct val="200000"/>
              <a:buFontTx/>
              <a:buChar char="‣"/>
              <a:defRPr sz="1800"/>
            </a:pPr>
            <a:r>
              <a:t>Ist OR größer als 1, so ist der Zusammenhang positiv (gleichsinnig); </a:t>
            </a:r>
            <a:br/>
            <a:r>
              <a:t>ist OR kleiner als 1, ist der Zusammenhang negativ (gegensinnig).</a:t>
            </a:r>
          </a:p>
          <a:p>
            <a:pPr marL="285750" marR="114300" indent="-285750" defTabSz="1170431">
              <a:spcBef>
                <a:spcPts val="900"/>
              </a:spcBef>
              <a:buClr>
                <a:schemeClr val="accent5">
                  <a:lumOff val="-7647"/>
                </a:schemeClr>
              </a:buClr>
              <a:buSzPct val="200000"/>
              <a:buFontTx/>
              <a:buChar char="‣"/>
              <a:defRPr sz="1800"/>
            </a:pPr>
            <a:r>
              <a:t>Die untere Grenze von OR ist Null; die obere Grenze von OR ist Unendlich.</a:t>
            </a:r>
          </a:p>
          <a:p>
            <a:pPr marL="285750" marR="114300" indent="-285750" defTabSz="1170431">
              <a:spcBef>
                <a:spcPts val="900"/>
              </a:spcBef>
              <a:buClr>
                <a:schemeClr val="accent5">
                  <a:lumOff val="-7647"/>
                </a:schemeClr>
              </a:buClr>
              <a:buSzPct val="200000"/>
              <a:buFontTx/>
              <a:buChar char="‣"/>
              <a:defRPr sz="1800"/>
            </a:pPr>
            <a:r>
              <a:t>Bei der Interpretation von OR muss die Anordnung der Kategorien beachtet werden, da der Wert von OR davon abhängt (Chancen Anzug vs. Gammel-Look ≠ Chancen Gammel-Look vs. Anzug). Die beiden Werte von OR sind jeweils der Kehrwert voneinander. Die Stärke des Zusammenhangs ist unabhängig davon gleich.</a:t>
            </a:r>
          </a:p>
          <a:p>
            <a:pPr marL="285750" marR="114300" indent="-285750" defTabSz="1170431">
              <a:spcBef>
                <a:spcPts val="900"/>
              </a:spcBef>
              <a:buClr>
                <a:schemeClr val="accent5">
                  <a:lumOff val="-7647"/>
                </a:schemeClr>
              </a:buClr>
              <a:buSzPct val="200000"/>
              <a:buFontTx/>
              <a:buChar char="‣"/>
              <a:defRPr sz="1800"/>
            </a:pPr>
            <a:r>
              <a:t>OR ist unabhängig von der Stichprobengröße: Multipliziert man eine Zeile oder Spalte mit einem Faktor k, so ändert sich OR nicht. Der Grund ist, dass sich das Verhältnis nicht ändert, da sich der Faktor wieder aus dem Bruch herauskürzt.</a:t>
            </a:r>
          </a:p>
          <a:p>
            <a:pPr marL="285750" marR="114300" indent="-285750" defTabSz="1170431">
              <a:spcBef>
                <a:spcPts val="900"/>
              </a:spcBef>
              <a:buClr>
                <a:schemeClr val="accent5">
                  <a:lumOff val="-7647"/>
                </a:schemeClr>
              </a:buClr>
              <a:buSzPct val="200000"/>
              <a:buFontTx/>
              <a:buChar char="‣"/>
              <a:defRPr sz="1800"/>
            </a:pPr>
            <a:r>
              <a:t>Eine Chance ist nicht dasselbe wie eine Wahrscheinlichkeit! Liegt die Chance eine Prüfung zu bestehen bei 30/3 (10:1), so beträgt die Wahrscheinlichkeit zu bestehen 30/(30+3) ≈ .91.</a:t>
            </a:r>
          </a:p>
          <a:p>
            <a:pPr marL="285750" marR="114300" indent="-285750" defTabSz="1170431">
              <a:spcBef>
                <a:spcPts val="900"/>
              </a:spcBef>
              <a:buClr>
                <a:schemeClr val="accent5">
                  <a:lumOff val="-7647"/>
                </a:schemeClr>
              </a:buClr>
              <a:buSzPct val="200000"/>
              <a:buFontTx/>
              <a:buChar char="‣"/>
              <a:defRPr sz="1800"/>
            </a:pPr>
            <a:r>
              <a:t>Welches OR „hoch“ bzw. „stark“ ist, wird von vielen als subjektiv bzw. domänenabhängig betrachtet. </a:t>
            </a:r>
          </a:p>
        </p:txBody>
      </p:sp>
      <p:sp>
        <p:nvSpPr>
          <p:cNvPr id="36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0" name="Bild" descr="Bild"/>
          <p:cNvPicPr>
            <a:picLocks noChangeAspect="1"/>
          </p:cNvPicPr>
          <p:nvPr/>
        </p:nvPicPr>
        <p:blipFill>
          <a:blip r:embed="rId2">
            <a:extLst/>
          </a:blip>
          <a:stretch>
            <a:fillRect/>
          </a:stretch>
        </p:blipFill>
        <p:spPr>
          <a:xfrm>
            <a:off x="7998999" y="2938021"/>
            <a:ext cx="2839129" cy="172122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Foliennummer"/>
          <p:cNvSpPr txBox="1"/>
          <p:nvPr>
            <p:ph type="sldNum" sz="quarter" idx="2"/>
          </p:nvPr>
        </p:nvSpPr>
        <p:spPr>
          <a:xfrm>
            <a:off x="12635704" y="9142634"/>
            <a:ext cx="327318"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3" name="Überblick"/>
          <p:cNvSpPr txBox="1"/>
          <p:nvPr>
            <p:ph type="title"/>
          </p:nvPr>
        </p:nvSpPr>
        <p:spPr>
          <a:prstGeom prst="rect">
            <a:avLst/>
          </a:prstGeom>
        </p:spPr>
        <p:txBody>
          <a:bodyPr/>
          <a:lstStyle>
            <a:lvl1pPr marR="121919" defTabSz="1248460">
              <a:defRPr sz="8064"/>
            </a:lvl1pPr>
          </a:lstStyle>
          <a:p>
            <a:pPr/>
            <a:r>
              <a:t>Zusammenhang metrischer Variablen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Gibt es einen Zusammenhang zw. Lernzeit und Klausurerfolg?"/>
          <p:cNvSpPr txBox="1"/>
          <p:nvPr>
            <p:ph type="body" sz="quarter" idx="1"/>
          </p:nvPr>
        </p:nvSpPr>
        <p:spPr>
          <a:prstGeom prst="rect">
            <a:avLst/>
          </a:prstGeom>
        </p:spPr>
        <p:txBody>
          <a:bodyPr/>
          <a:lstStyle>
            <a:lvl1pPr marR="109220" indent="109220" defTabSz="1118412">
              <a:defRPr sz="5332"/>
            </a:lvl1pPr>
          </a:lstStyle>
          <a:p>
            <a:pPr/>
            <a:r>
              <a:t>Gibt es einen Zusammenhang zw. Lernzeit und Klausurerfolg?</a:t>
            </a:r>
          </a:p>
        </p:txBody>
      </p:sp>
      <p:graphicFrame>
        <p:nvGraphicFramePr>
          <p:cNvPr id="376" name="Tabelle"/>
          <p:cNvGraphicFramePr/>
          <p:nvPr/>
        </p:nvGraphicFramePr>
        <p:xfrm>
          <a:off x="538365" y="6586335"/>
          <a:ext cx="4867629" cy="3168673"/>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618309"/>
                <a:gridCol w="1437466"/>
                <a:gridCol w="1437466"/>
              </a:tblGrid>
              <a:tr h="703305">
                <a:tc>
                  <a:txBody>
                    <a:bodyPr/>
                    <a:lstStyle/>
                    <a:p>
                      <a:pPr algn="l">
                        <a:buClrTx/>
                        <a:buFontTx/>
                        <a:defRPr b="0" i="1" sz="1900">
                          <a:latin typeface="Roboto Condensed Regular"/>
                          <a:ea typeface="Roboto Condensed Regular"/>
                          <a:cs typeface="Roboto Condensed Regular"/>
                          <a:sym typeface="Roboto Condensed Regular"/>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rgbClr val="FFFFFF"/>
                    </a:solidFill>
                  </a:tcPr>
                </a:tc>
                <a:tc>
                  <a:txBody>
                    <a:bodyPr/>
                    <a:lstStyle/>
                    <a:p>
                      <a:pPr algn="l">
                        <a:buClrTx/>
                        <a:buFontTx/>
                        <a:defRPr b="0" sz="1800">
                          <a:solidFill>
                            <a:srgbClr val="000000"/>
                          </a:solidFill>
                        </a:defRPr>
                      </a:pPr>
                      <a:r>
                        <a:rPr i="1" sz="1900">
                          <a:solidFill>
                            <a:srgbClr val="FFFFFF"/>
                          </a:solidFill>
                          <a:latin typeface="Roboto Condensed Regular"/>
                          <a:ea typeface="Roboto Condensed Regular"/>
                          <a:cs typeface="Roboto Condensed Regular"/>
                          <a:sym typeface="Roboto Condensed Regular"/>
                        </a:rPr>
                        <a:t>Lernzeit</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buClrTx/>
                        <a:buFontTx/>
                        <a:defRPr b="0" sz="1800">
                          <a:solidFill>
                            <a:srgbClr val="000000"/>
                          </a:solidFill>
                        </a:defRPr>
                      </a:pPr>
                      <a:r>
                        <a:rPr i="1" sz="1900">
                          <a:solidFill>
                            <a:srgbClr val="FFFFFF"/>
                          </a:solidFill>
                          <a:latin typeface="Roboto Condensed Regular"/>
                          <a:ea typeface="Roboto Condensed Regular"/>
                          <a:cs typeface="Roboto Condensed Regular"/>
                          <a:sym typeface="Roboto Condensed Regular"/>
                        </a:rPr>
                        <a:t>Punkte in Klausur</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r>
              <a:tr h="423905">
                <a:tc>
                  <a:txBody>
                    <a:bodyPr/>
                    <a:lstStyle/>
                    <a:p>
                      <a:pPr algn="l">
                        <a:buClrTx/>
                        <a:buFontTx/>
                        <a:defRPr b="0" sz="1800">
                          <a:solidFill>
                            <a:srgbClr val="000000"/>
                          </a:solidFill>
                        </a:defRPr>
                      </a:pPr>
                      <a:r>
                        <a:rPr i="1" sz="1900">
                          <a:solidFill>
                            <a:srgbClr val="FFFFFF"/>
                          </a:solidFill>
                          <a:latin typeface="Roboto Condensed Regular"/>
                          <a:ea typeface="Roboto Condensed Regular"/>
                          <a:cs typeface="Roboto Condensed Regular"/>
                          <a:sym typeface="Roboto Condensed Regular"/>
                        </a:rPr>
                        <a:t>Anna</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chemeClr val="accent1"/>
                    </a:solidFill>
                  </a:tcPr>
                </a:tc>
                <a:tc>
                  <a:txBody>
                    <a:bodyPr/>
                    <a:lstStyle/>
                    <a:p>
                      <a:pPr algn="ctr">
                        <a:buClrTx/>
                        <a:buFontTx/>
                        <a:defRPr sz="1800"/>
                      </a:pPr>
                      <a:r>
                        <a:rPr sz="1900">
                          <a:solidFill>
                            <a:srgbClr val="262626"/>
                          </a:solidFill>
                          <a:latin typeface="Roboto Condensed Regular"/>
                          <a:ea typeface="Roboto Condensed Regular"/>
                          <a:cs typeface="Roboto Condensed Regular"/>
                          <a:sym typeface="Roboto Condensed Regular"/>
                        </a:rPr>
                        <a:t>10</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c>
                  <a:txBody>
                    <a:bodyPr/>
                    <a:lstStyle/>
                    <a:p>
                      <a:pPr algn="ctr">
                        <a:buClrTx/>
                        <a:buFontTx/>
                        <a:defRPr sz="1800"/>
                      </a:pPr>
                      <a:r>
                        <a:rPr sz="1900">
                          <a:solidFill>
                            <a:srgbClr val="262626"/>
                          </a:solidFill>
                          <a:latin typeface="Roboto Condensed Regular"/>
                          <a:ea typeface="Roboto Condensed Regular"/>
                          <a:cs typeface="Roboto Condensed Regular"/>
                          <a:sym typeface="Roboto Condensed Regular"/>
                        </a:rPr>
                        <a:t>30</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r>
              <a:tr h="411205">
                <a:tc>
                  <a:txBody>
                    <a:bodyPr/>
                    <a:lstStyle/>
                    <a:p>
                      <a:pPr algn="l">
                        <a:buClrTx/>
                        <a:buFontTx/>
                        <a:defRPr b="0" sz="1800">
                          <a:solidFill>
                            <a:srgbClr val="000000"/>
                          </a:solidFill>
                        </a:defRPr>
                      </a:pPr>
                      <a:r>
                        <a:rPr i="1" sz="1900">
                          <a:solidFill>
                            <a:srgbClr val="FFFFFF"/>
                          </a:solidFill>
                          <a:latin typeface="Roboto Condensed Regular"/>
                          <a:ea typeface="Roboto Condensed Regular"/>
                          <a:cs typeface="Roboto Condensed Regular"/>
                          <a:sym typeface="Roboto Condensed Regular"/>
                        </a:rPr>
                        <a:t>Berta</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ctr">
                        <a:buClrTx/>
                        <a:buFontTx/>
                        <a:defRPr sz="1800"/>
                      </a:pPr>
                      <a:r>
                        <a:rPr sz="1900">
                          <a:solidFill>
                            <a:srgbClr val="262626"/>
                          </a:solidFill>
                          <a:latin typeface="Roboto Condensed Regular"/>
                          <a:ea typeface="Roboto Condensed Regular"/>
                          <a:cs typeface="Roboto Condensed Regular"/>
                          <a:sym typeface="Roboto Condensed Regular"/>
                        </a:rPr>
                        <a:t>30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ctr">
                        <a:buClrTx/>
                        <a:buFontTx/>
                        <a:defRPr sz="1800"/>
                      </a:pPr>
                      <a:r>
                        <a:rPr sz="1900">
                          <a:solidFill>
                            <a:srgbClr val="262626"/>
                          </a:solidFill>
                          <a:latin typeface="Roboto Condensed Regular"/>
                          <a:ea typeface="Roboto Condensed Regular"/>
                          <a:cs typeface="Roboto Condensed Regular"/>
                          <a:sym typeface="Roboto Condensed Regular"/>
                        </a:rPr>
                        <a:t>60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r>
              <a:tr h="411205">
                <a:tc>
                  <a:txBody>
                    <a:bodyPr/>
                    <a:lstStyle/>
                    <a:p>
                      <a:pPr algn="l">
                        <a:buClrTx/>
                        <a:buFontTx/>
                        <a:defRPr b="0" sz="1800">
                          <a:solidFill>
                            <a:srgbClr val="000000"/>
                          </a:solidFill>
                        </a:defRPr>
                      </a:pPr>
                      <a:r>
                        <a:rPr i="1" sz="1900">
                          <a:solidFill>
                            <a:srgbClr val="FFFFFF"/>
                          </a:solidFill>
                          <a:latin typeface="Roboto Condensed Regular"/>
                          <a:ea typeface="Roboto Condensed Regular"/>
                          <a:cs typeface="Roboto Condensed Regular"/>
                          <a:sym typeface="Roboto Condensed Regular"/>
                        </a:rPr>
                        <a:t>Carla</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ctr">
                        <a:buClrTx/>
                        <a:buFontTx/>
                        <a:defRPr sz="1800"/>
                      </a:pPr>
                      <a:r>
                        <a:rPr sz="1900">
                          <a:solidFill>
                            <a:srgbClr val="262626"/>
                          </a:solidFill>
                          <a:latin typeface="Roboto Condensed Regular"/>
                          <a:ea typeface="Roboto Condensed Regular"/>
                          <a:cs typeface="Roboto Condensed Regular"/>
                          <a:sym typeface="Roboto Condensed Regular"/>
                        </a:rPr>
                        <a:t>20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ctr">
                        <a:buClrTx/>
                        <a:buFontTx/>
                        <a:defRPr sz="1800"/>
                      </a:pPr>
                      <a:r>
                        <a:rPr sz="1900">
                          <a:solidFill>
                            <a:srgbClr val="262626"/>
                          </a:solidFill>
                          <a:latin typeface="Roboto Condensed Regular"/>
                          <a:ea typeface="Roboto Condensed Regular"/>
                          <a:cs typeface="Roboto Condensed Regular"/>
                          <a:sym typeface="Roboto Condensed Regular"/>
                        </a:rPr>
                        <a:t>90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r>
              <a:tr h="411205">
                <a:tc>
                  <a:txBody>
                    <a:bodyPr/>
                    <a:lstStyle/>
                    <a:p>
                      <a:pPr algn="l">
                        <a:buClrTx/>
                        <a:buFontTx/>
                        <a:defRPr b="0" sz="1800">
                          <a:solidFill>
                            <a:srgbClr val="000000"/>
                          </a:solidFill>
                        </a:defRPr>
                      </a:pPr>
                      <a:r>
                        <a:rPr i="1" sz="1900">
                          <a:solidFill>
                            <a:srgbClr val="FFFFFF"/>
                          </a:solidFill>
                          <a:latin typeface="Roboto Condensed Regular"/>
                          <a:ea typeface="Roboto Condensed Regular"/>
                          <a:cs typeface="Roboto Condensed Regular"/>
                          <a:sym typeface="Roboto Condensed Regular"/>
                        </a:rPr>
                        <a:t>Dora</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ctr">
                        <a:buClrTx/>
                        <a:buFontTx/>
                        <a:defRPr sz="1800"/>
                      </a:pPr>
                      <a:r>
                        <a:rPr sz="1900">
                          <a:solidFill>
                            <a:srgbClr val="262626"/>
                          </a:solidFill>
                          <a:latin typeface="Roboto Condensed Regular"/>
                          <a:ea typeface="Roboto Condensed Regular"/>
                          <a:cs typeface="Roboto Condensed Regular"/>
                          <a:sym typeface="Roboto Condensed Regular"/>
                        </a:rPr>
                        <a:t>50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ctr">
                        <a:buClrTx/>
                        <a:buFontTx/>
                        <a:defRPr sz="1800"/>
                      </a:pPr>
                      <a:r>
                        <a:rPr sz="1900">
                          <a:solidFill>
                            <a:srgbClr val="262626"/>
                          </a:solidFill>
                          <a:latin typeface="Roboto Condensed Regular"/>
                          <a:ea typeface="Roboto Condensed Regular"/>
                          <a:cs typeface="Roboto Condensed Regular"/>
                          <a:sym typeface="Roboto Condensed Regular"/>
                        </a:rPr>
                        <a:t>120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r>
            </a:tbl>
          </a:graphicData>
        </a:graphic>
      </p:graphicFrame>
      <p:sp>
        <p:nvSpPr>
          <p:cNvPr id="377" name="Lernzeit"/>
          <p:cNvSpPr/>
          <p:nvPr/>
        </p:nvSpPr>
        <p:spPr>
          <a:xfrm>
            <a:off x="2325792" y="5513178"/>
            <a:ext cx="1227111"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Lernzeit</a:t>
            </a:r>
          </a:p>
        </p:txBody>
      </p:sp>
      <p:sp>
        <p:nvSpPr>
          <p:cNvPr id="378" name="Linie"/>
          <p:cNvSpPr/>
          <p:nvPr/>
        </p:nvSpPr>
        <p:spPr>
          <a:xfrm flipV="1">
            <a:off x="640583" y="2089101"/>
            <a:ext cx="1" cy="3350882"/>
          </a:xfrm>
          <a:prstGeom prst="line">
            <a:avLst/>
          </a:prstGeom>
          <a:ln w="25400">
            <a:solidFill>
              <a:schemeClr val="accent1"/>
            </a:solidFill>
            <a:bevel/>
            <a:tailEnd type="triangle"/>
          </a:ln>
        </p:spPr>
        <p:txBody>
          <a:bodyPr lIns="65023" tIns="65023" rIns="65023" bIns="65023"/>
          <a:lstStyle/>
          <a:p>
            <a:pPr defTabSz="457200">
              <a:buClrTx/>
              <a:buFontTx/>
              <a:defRPr sz="1600">
                <a:solidFill>
                  <a:srgbClr val="000000"/>
                </a:solidFill>
                <a:latin typeface="+mn-lt"/>
                <a:ea typeface="+mn-ea"/>
                <a:cs typeface="+mn-cs"/>
                <a:sym typeface="Helvetica"/>
              </a:defRPr>
            </a:pPr>
          </a:p>
        </p:txBody>
      </p:sp>
      <p:sp>
        <p:nvSpPr>
          <p:cNvPr id="379" name="Linie"/>
          <p:cNvSpPr/>
          <p:nvPr/>
        </p:nvSpPr>
        <p:spPr>
          <a:xfrm>
            <a:off x="632116" y="5414582"/>
            <a:ext cx="4358234" cy="1"/>
          </a:xfrm>
          <a:prstGeom prst="line">
            <a:avLst/>
          </a:prstGeom>
          <a:ln w="25400">
            <a:solidFill>
              <a:schemeClr val="accent1"/>
            </a:solidFill>
            <a:bevel/>
            <a:tailEnd type="triangle"/>
          </a:ln>
        </p:spPr>
        <p:txBody>
          <a:bodyPr lIns="65023" tIns="65023" rIns="65023" bIns="65023"/>
          <a:lstStyle/>
          <a:p>
            <a:pPr defTabSz="457200">
              <a:buClrTx/>
              <a:buFontTx/>
              <a:defRPr sz="1600">
                <a:solidFill>
                  <a:srgbClr val="000000"/>
                </a:solidFill>
                <a:latin typeface="+mn-lt"/>
                <a:ea typeface="+mn-ea"/>
                <a:cs typeface="+mn-cs"/>
                <a:sym typeface="Helvetica"/>
              </a:defRPr>
            </a:pPr>
          </a:p>
        </p:txBody>
      </p:sp>
      <p:sp>
        <p:nvSpPr>
          <p:cNvPr id="380" name="Punkte in Klausur"/>
          <p:cNvSpPr/>
          <p:nvPr/>
        </p:nvSpPr>
        <p:spPr>
          <a:xfrm>
            <a:off x="809879" y="1963666"/>
            <a:ext cx="253173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Punkte in Klausur</a:t>
            </a:r>
          </a:p>
        </p:txBody>
      </p:sp>
      <p:sp>
        <p:nvSpPr>
          <p:cNvPr id="381" name="Kreis"/>
          <p:cNvSpPr/>
          <p:nvPr/>
        </p:nvSpPr>
        <p:spPr>
          <a:xfrm>
            <a:off x="1190916" y="4838849"/>
            <a:ext cx="198968" cy="203466"/>
          </a:xfrm>
          <a:prstGeom prst="ellipse">
            <a:avLst/>
          </a:prstGeom>
          <a:solidFill>
            <a:schemeClr val="accent5">
              <a:lumOff val="-7647"/>
            </a:schemeClr>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382" name="Kreis"/>
          <p:cNvSpPr/>
          <p:nvPr/>
        </p:nvSpPr>
        <p:spPr>
          <a:xfrm>
            <a:off x="2318596" y="2965396"/>
            <a:ext cx="198968" cy="203465"/>
          </a:xfrm>
          <a:prstGeom prst="ellipse">
            <a:avLst/>
          </a:prstGeom>
          <a:solidFill>
            <a:schemeClr val="accent5">
              <a:lumOff val="-7647"/>
            </a:schemeClr>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383" name="Kreis"/>
          <p:cNvSpPr/>
          <p:nvPr/>
        </p:nvSpPr>
        <p:spPr>
          <a:xfrm>
            <a:off x="3220094" y="3874528"/>
            <a:ext cx="198968" cy="203465"/>
          </a:xfrm>
          <a:prstGeom prst="ellipse">
            <a:avLst/>
          </a:prstGeom>
          <a:solidFill>
            <a:schemeClr val="accent5">
              <a:lumOff val="-7647"/>
            </a:schemeClr>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384" name="Kreis"/>
          <p:cNvSpPr/>
          <p:nvPr/>
        </p:nvSpPr>
        <p:spPr>
          <a:xfrm>
            <a:off x="4484450" y="2578249"/>
            <a:ext cx="198967" cy="203466"/>
          </a:xfrm>
          <a:prstGeom prst="ellipse">
            <a:avLst/>
          </a:prstGeom>
          <a:solidFill>
            <a:schemeClr val="accent5">
              <a:lumOff val="-7647"/>
            </a:schemeClr>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385" name="Anna"/>
          <p:cNvSpPr/>
          <p:nvPr/>
        </p:nvSpPr>
        <p:spPr>
          <a:xfrm>
            <a:off x="981744" y="4963986"/>
            <a:ext cx="617312" cy="371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42900" indent="-342900" algn="r">
              <a:spcBef>
                <a:spcPts val="800"/>
              </a:spcBef>
              <a:buClrTx/>
              <a:buFontTx/>
              <a:defRPr sz="1600">
                <a:solidFill>
                  <a:srgbClr val="000000"/>
                </a:solidFill>
                <a:latin typeface="+mn-lt"/>
                <a:ea typeface="+mn-ea"/>
                <a:cs typeface="+mn-cs"/>
                <a:sym typeface="Helvetica"/>
              </a:defRPr>
            </a:lvl1pPr>
          </a:lstStyle>
          <a:p>
            <a:pPr/>
            <a:r>
              <a:t>Anna</a:t>
            </a:r>
          </a:p>
        </p:txBody>
      </p:sp>
      <p:sp>
        <p:nvSpPr>
          <p:cNvPr id="386" name="Berta"/>
          <p:cNvSpPr/>
          <p:nvPr/>
        </p:nvSpPr>
        <p:spPr>
          <a:xfrm>
            <a:off x="3005366" y="3978468"/>
            <a:ext cx="628424" cy="371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42900" indent="-342900" algn="r">
              <a:spcBef>
                <a:spcPts val="800"/>
              </a:spcBef>
              <a:buClrTx/>
              <a:buFontTx/>
              <a:defRPr sz="1600">
                <a:solidFill>
                  <a:srgbClr val="000000"/>
                </a:solidFill>
                <a:latin typeface="+mn-lt"/>
                <a:ea typeface="+mn-ea"/>
                <a:cs typeface="+mn-cs"/>
                <a:sym typeface="Helvetica"/>
              </a:defRPr>
            </a:lvl1pPr>
          </a:lstStyle>
          <a:p>
            <a:pPr/>
            <a:r>
              <a:t>Berta</a:t>
            </a:r>
          </a:p>
        </p:txBody>
      </p:sp>
      <p:sp>
        <p:nvSpPr>
          <p:cNvPr id="387" name="Carla"/>
          <p:cNvSpPr/>
          <p:nvPr/>
        </p:nvSpPr>
        <p:spPr>
          <a:xfrm>
            <a:off x="2060310" y="3197273"/>
            <a:ext cx="628326" cy="371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42900" indent="-342900" algn="r">
              <a:spcBef>
                <a:spcPts val="800"/>
              </a:spcBef>
              <a:buClrTx/>
              <a:buFontTx/>
              <a:defRPr sz="1600">
                <a:solidFill>
                  <a:srgbClr val="000000"/>
                </a:solidFill>
                <a:latin typeface="+mn-lt"/>
                <a:ea typeface="+mn-ea"/>
                <a:cs typeface="+mn-cs"/>
                <a:sym typeface="Helvetica"/>
              </a:defRPr>
            </a:lvl1pPr>
          </a:lstStyle>
          <a:p>
            <a:pPr/>
            <a:r>
              <a:t>Carla</a:t>
            </a:r>
          </a:p>
        </p:txBody>
      </p:sp>
      <p:sp>
        <p:nvSpPr>
          <p:cNvPr id="388" name="Dora"/>
          <p:cNvSpPr/>
          <p:nvPr/>
        </p:nvSpPr>
        <p:spPr>
          <a:xfrm>
            <a:off x="4315015" y="2865728"/>
            <a:ext cx="583181" cy="371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42900" indent="-342900" algn="r">
              <a:spcBef>
                <a:spcPts val="800"/>
              </a:spcBef>
              <a:buClrTx/>
              <a:buFontTx/>
              <a:defRPr sz="1600">
                <a:solidFill>
                  <a:srgbClr val="000000"/>
                </a:solidFill>
                <a:latin typeface="+mn-lt"/>
                <a:ea typeface="+mn-ea"/>
                <a:cs typeface="+mn-cs"/>
                <a:sym typeface="Helvetica"/>
              </a:defRPr>
            </a:lvl1pPr>
          </a:lstStyle>
          <a:p>
            <a:pPr/>
            <a:r>
              <a:t>Dora</a:t>
            </a:r>
          </a:p>
        </p:txBody>
      </p:sp>
      <p:sp>
        <p:nvSpPr>
          <p:cNvPr id="389" name="Wir schauen uns das Diagramm an und sehen: Wer viel gelernt hat, hatte tendenziell eine gute Note*. Wer wenig gelernt hatte, hatte eine schlechte Note (wenig Punkte).…"/>
          <p:cNvSpPr/>
          <p:nvPr/>
        </p:nvSpPr>
        <p:spPr>
          <a:xfrm>
            <a:off x="5911365" y="1726550"/>
            <a:ext cx="6690995" cy="5032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Wir schauen uns das Diagramm an und sehen: Wer </a:t>
            </a:r>
            <a:r>
              <a:rPr i="1"/>
              <a:t>viel</a:t>
            </a:r>
            <a:r>
              <a:t> </a:t>
            </a:r>
            <a:r>
              <a:rPr i="1"/>
              <a:t>gelernt</a:t>
            </a:r>
            <a:r>
              <a:t> hat, hatte tendenziell eine </a:t>
            </a:r>
            <a:r>
              <a:rPr i="1"/>
              <a:t>gute Note</a:t>
            </a:r>
            <a:r>
              <a:t>*. Wer </a:t>
            </a:r>
            <a:r>
              <a:rPr i="1"/>
              <a:t>wenig</a:t>
            </a:r>
            <a:r>
              <a:t> gelernt hatte, hatte eine </a:t>
            </a:r>
            <a:r>
              <a:rPr i="1"/>
              <a:t>schlechte</a:t>
            </a:r>
            <a:r>
              <a:t> Note (</a:t>
            </a:r>
            <a:r>
              <a:rPr i="1"/>
              <a:t>wenig</a:t>
            </a:r>
            <a:r>
              <a:t> Punkte).</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Es gibt also einen </a:t>
            </a:r>
            <a:r>
              <a:rPr>
                <a:latin typeface="Roboto Condensed Bold"/>
                <a:ea typeface="Roboto Condensed Bold"/>
                <a:cs typeface="Roboto Condensed Bold"/>
                <a:sym typeface="Roboto Condensed Bold"/>
              </a:rPr>
              <a:t>Zusammenhang</a:t>
            </a:r>
            <a:r>
              <a:t> zwischen </a:t>
            </a:r>
            <a:r>
              <a:rPr i="1"/>
              <a:t>Lernzeit</a:t>
            </a:r>
            <a:r>
              <a:t> und dem </a:t>
            </a:r>
            <a:r>
              <a:rPr i="1"/>
              <a:t>Klausurerfolg</a:t>
            </a:r>
            <a:r>
              <a: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Genauer gesagt: Wir haben uns eine Studentin angeschaut und geprüft, ob sich ihre beiden Werte „ähneln“.</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Hat die Studentin in </a:t>
            </a:r>
            <a:r>
              <a:rPr i="1"/>
              <a:t>Lernzeit</a:t>
            </a:r>
            <a:r>
              <a:t> einen </a:t>
            </a:r>
            <a:r>
              <a:rPr i="1"/>
              <a:t>geringen</a:t>
            </a:r>
            <a:r>
              <a:t> Wert, so erwarten wir auch einen </a:t>
            </a:r>
            <a:r>
              <a:rPr i="1"/>
              <a:t>geringen</a:t>
            </a:r>
            <a:r>
              <a:t> Wert in </a:t>
            </a:r>
            <a:r>
              <a:rPr i="1"/>
              <a:t>Klausurerfolg</a:t>
            </a:r>
            <a:r>
              <a: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Hat sie umgekehrt einen </a:t>
            </a:r>
            <a:r>
              <a:rPr i="1"/>
              <a:t>hohen</a:t>
            </a:r>
            <a:r>
              <a:t> Wert in Lernzeit erwarten wir einen </a:t>
            </a:r>
            <a:r>
              <a:rPr i="1"/>
              <a:t>hohen</a:t>
            </a:r>
            <a:r>
              <a:t> Wert im Klausurerfolg.</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Diese Prüfung machen wir für alle Studentinnen. Je ähnlicher die beiden Werte insgesamt, desto stärker ist der Zusammenhang.</a:t>
            </a:r>
          </a:p>
        </p:txBody>
      </p:sp>
      <p:sp>
        <p:nvSpPr>
          <p:cNvPr id="390" name="*typisches Dozentenbeispiel…."/>
          <p:cNvSpPr/>
          <p:nvPr/>
        </p:nvSpPr>
        <p:spPr>
          <a:xfrm>
            <a:off x="9757921" y="8644704"/>
            <a:ext cx="2943893" cy="371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342900" indent="-342900">
              <a:spcBef>
                <a:spcPts val="800"/>
              </a:spcBef>
              <a:buClrTx/>
              <a:buFontTx/>
              <a:defRPr sz="1600">
                <a:solidFill>
                  <a:srgbClr val="000000"/>
                </a:solidFill>
                <a:latin typeface="+mn-lt"/>
                <a:ea typeface="+mn-ea"/>
                <a:cs typeface="+mn-cs"/>
                <a:sym typeface="Helvetica"/>
              </a:defRPr>
            </a:lvl1pPr>
          </a:lstStyle>
          <a:p>
            <a:pPr/>
            <a:r>
              <a:t>*typisches Dozentenbeispiel….</a:t>
            </a:r>
          </a:p>
        </p:txBody>
      </p:sp>
      <p:sp>
        <p:nvSpPr>
          <p:cNvPr id="391" name="Foliennummer"/>
          <p:cNvSpPr txBox="1"/>
          <p:nvPr>
            <p:ph type="sldNum" sz="quarter" idx="2"/>
          </p:nvPr>
        </p:nvSpPr>
        <p:spPr>
          <a:xfrm>
            <a:off x="12622508" y="9142634"/>
            <a:ext cx="340514" cy="345947"/>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Zusammenhang: stark vs. schwach"/>
          <p:cNvSpPr txBox="1"/>
          <p:nvPr>
            <p:ph type="body" sz="quarter" idx="1"/>
          </p:nvPr>
        </p:nvSpPr>
        <p:spPr>
          <a:prstGeom prst="rect">
            <a:avLst/>
          </a:prstGeom>
        </p:spPr>
        <p:txBody>
          <a:bodyPr/>
          <a:lstStyle/>
          <a:p>
            <a:pPr/>
            <a:r>
              <a:t>Zusammenhang: stark vs. schwach</a:t>
            </a:r>
          </a:p>
        </p:txBody>
      </p:sp>
      <p:sp>
        <p:nvSpPr>
          <p:cNvPr id="39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5" name="Schuhgröße"/>
          <p:cNvSpPr/>
          <p:nvPr/>
        </p:nvSpPr>
        <p:spPr>
          <a:xfrm>
            <a:off x="7872376" y="5570473"/>
            <a:ext cx="1803224"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Schuhgröße</a:t>
            </a:r>
          </a:p>
        </p:txBody>
      </p:sp>
      <p:sp>
        <p:nvSpPr>
          <p:cNvPr id="396" name="Linie"/>
          <p:cNvSpPr/>
          <p:nvPr/>
        </p:nvSpPr>
        <p:spPr>
          <a:xfrm flipV="1">
            <a:off x="7423952" y="3129798"/>
            <a:ext cx="1" cy="2263006"/>
          </a:xfrm>
          <a:prstGeom prst="line">
            <a:avLst/>
          </a:prstGeom>
          <a:ln w="25400">
            <a:solidFill>
              <a:schemeClr val="accent1"/>
            </a:solidFill>
            <a:bevel/>
            <a:tailEnd type="triangle"/>
          </a:ln>
        </p:spPr>
        <p:txBody>
          <a:bodyPr lIns="65023" tIns="65023" rIns="65023" bIns="65023"/>
          <a:lstStyle/>
          <a:p>
            <a:pPr defTabSz="457200">
              <a:buClrTx/>
              <a:buFontTx/>
              <a:defRPr sz="1600">
                <a:solidFill>
                  <a:srgbClr val="000000"/>
                </a:solidFill>
                <a:latin typeface="+mn-lt"/>
                <a:ea typeface="+mn-ea"/>
                <a:cs typeface="+mn-cs"/>
                <a:sym typeface="Helvetica"/>
              </a:defRPr>
            </a:pPr>
          </a:p>
        </p:txBody>
      </p:sp>
      <p:sp>
        <p:nvSpPr>
          <p:cNvPr id="397" name="Linie"/>
          <p:cNvSpPr/>
          <p:nvPr/>
        </p:nvSpPr>
        <p:spPr>
          <a:xfrm>
            <a:off x="7415486" y="5367403"/>
            <a:ext cx="2887262" cy="1"/>
          </a:xfrm>
          <a:prstGeom prst="line">
            <a:avLst/>
          </a:prstGeom>
          <a:ln w="25400">
            <a:solidFill>
              <a:schemeClr val="accent1"/>
            </a:solidFill>
            <a:bevel/>
            <a:tailEnd type="triangle"/>
          </a:ln>
        </p:spPr>
        <p:txBody>
          <a:bodyPr lIns="65023" tIns="65023" rIns="65023" bIns="65023"/>
          <a:lstStyle/>
          <a:p>
            <a:pPr defTabSz="457200">
              <a:buClrTx/>
              <a:buFontTx/>
              <a:defRPr sz="1600">
                <a:solidFill>
                  <a:srgbClr val="000000"/>
                </a:solidFill>
                <a:latin typeface="+mn-lt"/>
                <a:ea typeface="+mn-ea"/>
                <a:cs typeface="+mn-cs"/>
                <a:sym typeface="Helvetica"/>
              </a:defRPr>
            </a:pPr>
          </a:p>
        </p:txBody>
      </p:sp>
      <p:sp>
        <p:nvSpPr>
          <p:cNvPr id="398" name="Gewissenhaftigkeit"/>
          <p:cNvSpPr/>
          <p:nvPr/>
        </p:nvSpPr>
        <p:spPr>
          <a:xfrm>
            <a:off x="6723291" y="2485275"/>
            <a:ext cx="2700956"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Gewissenhaftigkeit</a:t>
            </a:r>
          </a:p>
        </p:txBody>
      </p:sp>
      <p:sp>
        <p:nvSpPr>
          <p:cNvPr id="399" name="Kreis"/>
          <p:cNvSpPr/>
          <p:nvPr/>
        </p:nvSpPr>
        <p:spPr>
          <a:xfrm>
            <a:off x="7974286" y="4791670"/>
            <a:ext cx="198967" cy="203465"/>
          </a:xfrm>
          <a:prstGeom prst="ellipse">
            <a:avLst/>
          </a:prstGeom>
          <a:solidFill>
            <a:srgbClr val="A7A7A7"/>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400" name="Kreis"/>
          <p:cNvSpPr/>
          <p:nvPr/>
        </p:nvSpPr>
        <p:spPr>
          <a:xfrm>
            <a:off x="7847286" y="3813214"/>
            <a:ext cx="198968" cy="203466"/>
          </a:xfrm>
          <a:prstGeom prst="ellipse">
            <a:avLst/>
          </a:prstGeom>
          <a:solidFill>
            <a:srgbClr val="A7A7A7"/>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401" name="Kreis"/>
          <p:cNvSpPr/>
          <p:nvPr/>
        </p:nvSpPr>
        <p:spPr>
          <a:xfrm>
            <a:off x="8616483" y="3250969"/>
            <a:ext cx="198968" cy="203465"/>
          </a:xfrm>
          <a:prstGeom prst="ellipse">
            <a:avLst/>
          </a:prstGeom>
          <a:solidFill>
            <a:srgbClr val="A7A7A7"/>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402" name="Kreis"/>
          <p:cNvSpPr/>
          <p:nvPr/>
        </p:nvSpPr>
        <p:spPr>
          <a:xfrm>
            <a:off x="9726886" y="3250969"/>
            <a:ext cx="198968" cy="203465"/>
          </a:xfrm>
          <a:prstGeom prst="ellipse">
            <a:avLst/>
          </a:prstGeom>
          <a:solidFill>
            <a:srgbClr val="A7A7A7"/>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403" name="Kreis"/>
          <p:cNvSpPr/>
          <p:nvPr/>
        </p:nvSpPr>
        <p:spPr>
          <a:xfrm>
            <a:off x="9030567" y="4841049"/>
            <a:ext cx="198968" cy="203465"/>
          </a:xfrm>
          <a:prstGeom prst="ellipse">
            <a:avLst/>
          </a:prstGeom>
          <a:solidFill>
            <a:srgbClr val="A7A7A7"/>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404" name="Kreis"/>
          <p:cNvSpPr/>
          <p:nvPr/>
        </p:nvSpPr>
        <p:spPr>
          <a:xfrm>
            <a:off x="9439019" y="3808724"/>
            <a:ext cx="198968" cy="203465"/>
          </a:xfrm>
          <a:prstGeom prst="ellipse">
            <a:avLst/>
          </a:prstGeom>
          <a:solidFill>
            <a:srgbClr val="A7A7A7"/>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405" name="Kreis"/>
          <p:cNvSpPr/>
          <p:nvPr/>
        </p:nvSpPr>
        <p:spPr>
          <a:xfrm>
            <a:off x="9726886" y="4564712"/>
            <a:ext cx="198967" cy="203465"/>
          </a:xfrm>
          <a:prstGeom prst="ellipse">
            <a:avLst/>
          </a:prstGeom>
          <a:solidFill>
            <a:srgbClr val="A7A7A7"/>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grpSp>
        <p:nvGrpSpPr>
          <p:cNvPr id="417" name="Gruppieren"/>
          <p:cNvGrpSpPr/>
          <p:nvPr/>
        </p:nvGrpSpPr>
        <p:grpSpPr>
          <a:xfrm>
            <a:off x="613280" y="2464566"/>
            <a:ext cx="3492351" cy="4305072"/>
            <a:chOff x="0" y="0"/>
            <a:chExt cx="3492349" cy="4305071"/>
          </a:xfrm>
        </p:grpSpPr>
        <p:sp>
          <p:nvSpPr>
            <p:cNvPr id="406" name="Lernzeit"/>
            <p:cNvSpPr/>
            <p:nvPr/>
          </p:nvSpPr>
          <p:spPr>
            <a:xfrm>
              <a:off x="1435164" y="303507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latin typeface="+mn-lt"/>
                  <a:ea typeface="+mn-ea"/>
                  <a:cs typeface="+mn-cs"/>
                  <a:sym typeface="Helvetica"/>
                </a:defRPr>
              </a:lvl1pPr>
            </a:lstStyle>
            <a:p>
              <a:pPr/>
              <a:r>
                <a:t>Lernzeit</a:t>
              </a:r>
            </a:p>
          </p:txBody>
        </p:sp>
        <p:sp>
          <p:nvSpPr>
            <p:cNvPr id="407" name="Linie"/>
            <p:cNvSpPr/>
            <p:nvPr/>
          </p:nvSpPr>
          <p:spPr>
            <a:xfrm flipV="1">
              <a:off x="613554" y="654305"/>
              <a:ext cx="1" cy="2263005"/>
            </a:xfrm>
            <a:prstGeom prst="line">
              <a:avLst/>
            </a:prstGeom>
            <a:noFill/>
            <a:ln w="25400" cap="flat">
              <a:solidFill>
                <a:schemeClr val="accent1"/>
              </a:solidFill>
              <a:prstDash val="solid"/>
              <a:bevel/>
              <a:tailEnd type="triangle" w="med" len="med"/>
            </a:ln>
            <a:effectLst/>
          </p:spPr>
          <p:txBody>
            <a:bodyPr wrap="square" lIns="65023" tIns="65023" rIns="65023" bIns="65023" numCol="1" anchor="t">
              <a:noAutofit/>
            </a:bodyPr>
            <a:lstStyle/>
            <a:p>
              <a:pPr defTabSz="457200">
                <a:buClrTx/>
                <a:buFontTx/>
                <a:defRPr sz="1600">
                  <a:solidFill>
                    <a:srgbClr val="000000"/>
                  </a:solidFill>
                  <a:latin typeface="+mn-lt"/>
                  <a:ea typeface="+mn-ea"/>
                  <a:cs typeface="+mn-cs"/>
                  <a:sym typeface="Helvetica"/>
                </a:defRPr>
              </a:pPr>
            </a:p>
          </p:txBody>
        </p:sp>
        <p:sp>
          <p:nvSpPr>
            <p:cNvPr id="408" name="Linie"/>
            <p:cNvSpPr/>
            <p:nvPr/>
          </p:nvSpPr>
          <p:spPr>
            <a:xfrm>
              <a:off x="605088" y="2891909"/>
              <a:ext cx="2887262" cy="1"/>
            </a:xfrm>
            <a:prstGeom prst="line">
              <a:avLst/>
            </a:prstGeom>
            <a:noFill/>
            <a:ln w="25400" cap="flat">
              <a:solidFill>
                <a:schemeClr val="accent1"/>
              </a:solidFill>
              <a:prstDash val="solid"/>
              <a:bevel/>
              <a:tailEnd type="triangle" w="med" len="med"/>
            </a:ln>
            <a:effectLst/>
          </p:spPr>
          <p:txBody>
            <a:bodyPr wrap="square" lIns="65023" tIns="65023" rIns="65023" bIns="65023" numCol="1" anchor="t">
              <a:noAutofit/>
            </a:bodyPr>
            <a:lstStyle/>
            <a:p>
              <a:pPr defTabSz="457200">
                <a:buClrTx/>
                <a:buFontTx/>
                <a:defRPr sz="1600">
                  <a:solidFill>
                    <a:srgbClr val="000000"/>
                  </a:solidFill>
                  <a:latin typeface="+mn-lt"/>
                  <a:ea typeface="+mn-ea"/>
                  <a:cs typeface="+mn-cs"/>
                  <a:sym typeface="Helvetica"/>
                </a:defRPr>
              </a:pPr>
            </a:p>
          </p:txBody>
        </p:sp>
        <p:sp>
          <p:nvSpPr>
            <p:cNvPr id="409" name="Klausurerfolg"/>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latin typeface="+mn-lt"/>
                  <a:ea typeface="+mn-ea"/>
                  <a:cs typeface="+mn-cs"/>
                  <a:sym typeface="Helvetica"/>
                </a:defRPr>
              </a:lvl1pPr>
            </a:lstStyle>
            <a:p>
              <a:pPr/>
              <a:r>
                <a:t>Klausurerfolg</a:t>
              </a:r>
            </a:p>
          </p:txBody>
        </p:sp>
        <p:sp>
          <p:nvSpPr>
            <p:cNvPr id="410" name="Kreis"/>
            <p:cNvSpPr/>
            <p:nvPr/>
          </p:nvSpPr>
          <p:spPr>
            <a:xfrm>
              <a:off x="1163888" y="2316176"/>
              <a:ext cx="198967" cy="203466"/>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11" name="Kreis"/>
            <p:cNvSpPr/>
            <p:nvPr/>
          </p:nvSpPr>
          <p:spPr>
            <a:xfrm>
              <a:off x="1443288" y="1684075"/>
              <a:ext cx="198967" cy="203465"/>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12" name="Kreis"/>
            <p:cNvSpPr/>
            <p:nvPr/>
          </p:nvSpPr>
          <p:spPr>
            <a:xfrm>
              <a:off x="2273021" y="1326489"/>
              <a:ext cx="198968" cy="203465"/>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13" name="Kreis"/>
            <p:cNvSpPr/>
            <p:nvPr/>
          </p:nvSpPr>
          <p:spPr>
            <a:xfrm>
              <a:off x="3136621" y="919176"/>
              <a:ext cx="198968" cy="203466"/>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14" name="Kreis"/>
            <p:cNvSpPr/>
            <p:nvPr/>
          </p:nvSpPr>
          <p:spPr>
            <a:xfrm>
              <a:off x="1949235" y="1816643"/>
              <a:ext cx="198968" cy="203465"/>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15" name="Kreis"/>
            <p:cNvSpPr/>
            <p:nvPr/>
          </p:nvSpPr>
          <p:spPr>
            <a:xfrm>
              <a:off x="2662488" y="766776"/>
              <a:ext cx="198967" cy="203466"/>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16" name="Kreis"/>
            <p:cNvSpPr/>
            <p:nvPr/>
          </p:nvSpPr>
          <p:spPr>
            <a:xfrm>
              <a:off x="2797954" y="1477976"/>
              <a:ext cx="198968" cy="203466"/>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grpSp>
      <p:sp>
        <p:nvSpPr>
          <p:cNvPr id="418" name="Starker Zusammenhang"/>
          <p:cNvSpPr/>
          <p:nvPr/>
        </p:nvSpPr>
        <p:spPr>
          <a:xfrm>
            <a:off x="715095" y="1901762"/>
            <a:ext cx="3024805"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buClr>
                <a:srgbClr val="00998A"/>
              </a:buClr>
              <a:buFont typeface="Wingdings"/>
              <a:defRPr sz="2400">
                <a:latin typeface="Roboto Condensed Bold"/>
                <a:ea typeface="Roboto Condensed Bold"/>
                <a:cs typeface="Roboto Condensed Bold"/>
                <a:sym typeface="Roboto Condensed Bold"/>
              </a:defRPr>
            </a:pPr>
            <a:r>
              <a:rPr i="1"/>
              <a:t>Starker</a:t>
            </a:r>
            <a:r>
              <a:t> Zusammenhang</a:t>
            </a:r>
          </a:p>
        </p:txBody>
      </p:sp>
      <p:sp>
        <p:nvSpPr>
          <p:cNvPr id="419" name="schwacher/kein Zusammenhang"/>
          <p:cNvSpPr/>
          <p:nvPr/>
        </p:nvSpPr>
        <p:spPr>
          <a:xfrm>
            <a:off x="6859519" y="1901762"/>
            <a:ext cx="4032223"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buClr>
                <a:srgbClr val="00998A"/>
              </a:buClr>
              <a:buFont typeface="Wingdings"/>
              <a:defRPr sz="2400">
                <a:latin typeface="Roboto Condensed Bold"/>
                <a:ea typeface="Roboto Condensed Bold"/>
                <a:cs typeface="Roboto Condensed Bold"/>
                <a:sym typeface="Roboto Condensed Bold"/>
              </a:defRPr>
            </a:pPr>
            <a:r>
              <a:rPr i="1"/>
              <a:t>schwacher</a:t>
            </a:r>
            <a:r>
              <a:t>/</a:t>
            </a:r>
            <a:r>
              <a:rPr i="1"/>
              <a:t>kein</a:t>
            </a:r>
            <a:r>
              <a:t> Zusammenhang</a:t>
            </a:r>
          </a:p>
        </p:txBody>
      </p:sp>
      <p:sp>
        <p:nvSpPr>
          <p:cNvPr id="420" name="Wenn Lernzeit mit Klausurerfolg stark zusammenhängt (stark korreliert ist), so geht viel Lernzeit systematisch (tendenziell) mit viel Klausurerfolg einher und wenig Lernzeit mit wenig Klausurerfolg.…"/>
          <p:cNvSpPr/>
          <p:nvPr/>
        </p:nvSpPr>
        <p:spPr>
          <a:xfrm>
            <a:off x="444161" y="6245804"/>
            <a:ext cx="5392026" cy="2390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Wenn Lernzeit mit Klausurerfolg stark zusammenhängt (stark korreliert ist), so geht </a:t>
            </a:r>
            <a:r>
              <a:rPr i="1"/>
              <a:t>viel</a:t>
            </a:r>
            <a:r>
              <a:t> Lernzeit systematisch (tendenziell) mit </a:t>
            </a:r>
            <a:r>
              <a:rPr i="1"/>
              <a:t>viel</a:t>
            </a:r>
            <a:r>
              <a:t> Klausurerfolg einher und </a:t>
            </a:r>
            <a:r>
              <a:rPr i="1"/>
              <a:t>wenig</a:t>
            </a:r>
            <a:r>
              <a:t> Lernzeit mit </a:t>
            </a:r>
            <a:r>
              <a:rPr i="1"/>
              <a:t>wenig</a:t>
            </a:r>
            <a:r>
              <a:t> Klausurerfolg.</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Im Diagramm bilden die Daten einer „</a:t>
            </a:r>
            <a:r>
              <a:rPr i="1"/>
              <a:t>Zigarre</a:t>
            </a:r>
            <a:r>
              <a:t>“ (schmale Ellipse)</a:t>
            </a:r>
          </a:p>
        </p:txBody>
      </p:sp>
      <p:sp>
        <p:nvSpPr>
          <p:cNvPr id="421" name="Wenn Schuhgröße wenig/nicht mit Gewissenhaftigkeit zusammenhängt (wenig/ nicht korreliert ist), so geht kleine Schuhgröße genauso mit wenig als auch mit viel Gewissenhaftigkeit einher. Für große Schuhgröße gilt das auch.…"/>
          <p:cNvSpPr/>
          <p:nvPr/>
        </p:nvSpPr>
        <p:spPr>
          <a:xfrm>
            <a:off x="6209961" y="6245804"/>
            <a:ext cx="6350677" cy="2390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Wenn Schuhgröße wenig/nicht mit Gewissenhaftigkeit zusammenhängt (wenig/ nicht korreliert ist), so geht kleine Schuhgröße genauso mit wenig als auch mit viel Gewissenhaftigkeit einher. Für große Schuhgröße gilt das auch.</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Im Diagramm bilden die Daten eine „</a:t>
            </a:r>
            <a:r>
              <a:rPr i="1"/>
              <a:t>Torte</a:t>
            </a:r>
            <a:r>
              <a:t>“ (Kreis oder Quadrat)</a:t>
            </a:r>
          </a:p>
        </p:txBody>
      </p:sp>
      <p:sp>
        <p:nvSpPr>
          <p:cNvPr id="422" name="Oval"/>
          <p:cNvSpPr/>
          <p:nvPr/>
        </p:nvSpPr>
        <p:spPr>
          <a:xfrm rot="2830598">
            <a:off x="2649234" y="2811113"/>
            <a:ext cx="405740" cy="2473855"/>
          </a:xfrm>
          <a:prstGeom prst="ellipse">
            <a:avLst/>
          </a:prstGeom>
          <a:ln w="63500">
            <a:solidFill>
              <a:schemeClr val="accent5">
                <a:lumOff val="-7647"/>
                <a:alpha val="54135"/>
              </a:schemeClr>
            </a:solidFill>
            <a:bevel/>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423" name="Abgerundetes Rechteck"/>
          <p:cNvSpPr/>
          <p:nvPr/>
        </p:nvSpPr>
        <p:spPr>
          <a:xfrm>
            <a:off x="8020265" y="3231919"/>
            <a:ext cx="1922662" cy="1780845"/>
          </a:xfrm>
          <a:prstGeom prst="roundRect">
            <a:avLst>
              <a:gd name="adj" fmla="val 50000"/>
            </a:avLst>
          </a:prstGeom>
          <a:ln w="63500">
            <a:solidFill>
              <a:schemeClr val="accent5">
                <a:lumOff val="-7647"/>
                <a:alpha val="54135"/>
              </a:schemeClr>
            </a:solidFill>
            <a:bevel/>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424" name="Kreis"/>
          <p:cNvSpPr/>
          <p:nvPr/>
        </p:nvSpPr>
        <p:spPr>
          <a:xfrm>
            <a:off x="8759633" y="4133689"/>
            <a:ext cx="198968" cy="203466"/>
          </a:xfrm>
          <a:prstGeom prst="ellipse">
            <a:avLst/>
          </a:prstGeom>
          <a:solidFill>
            <a:srgbClr val="A7A7A7"/>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425" name="Kreis"/>
          <p:cNvSpPr/>
          <p:nvPr/>
        </p:nvSpPr>
        <p:spPr>
          <a:xfrm>
            <a:off x="9285816" y="4356922"/>
            <a:ext cx="198968" cy="203466"/>
          </a:xfrm>
          <a:prstGeom prst="ellipse">
            <a:avLst/>
          </a:prstGeom>
          <a:solidFill>
            <a:srgbClr val="A7A7A7"/>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426" name="Kreis"/>
          <p:cNvSpPr/>
          <p:nvPr/>
        </p:nvSpPr>
        <p:spPr>
          <a:xfrm>
            <a:off x="8516999" y="3694834"/>
            <a:ext cx="198968" cy="203466"/>
          </a:xfrm>
          <a:prstGeom prst="ellipse">
            <a:avLst/>
          </a:prstGeom>
          <a:solidFill>
            <a:srgbClr val="A7A7A7"/>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427" name="Kreis"/>
          <p:cNvSpPr/>
          <p:nvPr/>
        </p:nvSpPr>
        <p:spPr>
          <a:xfrm>
            <a:off x="8516999" y="4356922"/>
            <a:ext cx="198968" cy="203466"/>
          </a:xfrm>
          <a:prstGeom prst="ellipse">
            <a:avLst/>
          </a:prstGeom>
          <a:solidFill>
            <a:srgbClr val="A7A7A7"/>
          </a:solidFill>
          <a:ln w="12700">
            <a:miter lim="400000"/>
          </a:ln>
        </p:spPr>
        <p:txBody>
          <a:bodyPr lIns="65023" tIns="65023" rIns="65023" bIns="65023" anchor="ctr"/>
          <a:lstStyle/>
          <a:p>
            <a:pPr>
              <a:buClr>
                <a:srgbClr val="00998A"/>
              </a:buClr>
              <a:buFont typeface="Wingdings"/>
              <a:defRPr sz="3400">
                <a:latin typeface="+mn-lt"/>
                <a:ea typeface="+mn-ea"/>
                <a:cs typeface="+mn-cs"/>
                <a:sym typeface="Helvetica"/>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Zusammenhang: positiv vs. negativ"/>
          <p:cNvSpPr txBox="1"/>
          <p:nvPr>
            <p:ph type="body" sz="quarter" idx="1"/>
          </p:nvPr>
        </p:nvSpPr>
        <p:spPr>
          <a:prstGeom prst="rect">
            <a:avLst/>
          </a:prstGeom>
        </p:spPr>
        <p:txBody>
          <a:bodyPr/>
          <a:lstStyle/>
          <a:p>
            <a:pPr/>
            <a:r>
              <a:t>Zusammenhang: positiv vs. negativ</a:t>
            </a:r>
          </a:p>
        </p:txBody>
      </p:sp>
      <p:sp>
        <p:nvSpPr>
          <p:cNvPr id="430" name="Foliennummer"/>
          <p:cNvSpPr txBox="1"/>
          <p:nvPr>
            <p:ph type="sldNum" sz="quarter" idx="2"/>
          </p:nvPr>
        </p:nvSpPr>
        <p:spPr>
          <a:xfrm>
            <a:off x="12622508" y="9142634"/>
            <a:ext cx="340514" cy="345947"/>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Helvetica"/>
              </a:defRPr>
            </a:lvl1pPr>
          </a:lstStyle>
          <a:p>
            <a:pPr/>
            <a:fld id="{86CB4B4D-7CA3-9044-876B-883B54F8677D}" type="slidenum"/>
          </a:p>
        </p:txBody>
      </p:sp>
      <p:grpSp>
        <p:nvGrpSpPr>
          <p:cNvPr id="442" name="Gruppieren"/>
          <p:cNvGrpSpPr/>
          <p:nvPr/>
        </p:nvGrpSpPr>
        <p:grpSpPr>
          <a:xfrm>
            <a:off x="724279" y="2343986"/>
            <a:ext cx="3492351" cy="4305072"/>
            <a:chOff x="0" y="0"/>
            <a:chExt cx="3492349" cy="4305071"/>
          </a:xfrm>
        </p:grpSpPr>
        <p:sp>
          <p:nvSpPr>
            <p:cNvPr id="431" name="Lernzeit"/>
            <p:cNvSpPr/>
            <p:nvPr/>
          </p:nvSpPr>
          <p:spPr>
            <a:xfrm>
              <a:off x="1435164" y="303507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latin typeface="+mn-lt"/>
                  <a:ea typeface="+mn-ea"/>
                  <a:cs typeface="+mn-cs"/>
                  <a:sym typeface="Helvetica"/>
                </a:defRPr>
              </a:lvl1pPr>
            </a:lstStyle>
            <a:p>
              <a:pPr/>
              <a:r>
                <a:t>Lernzeit</a:t>
              </a:r>
            </a:p>
          </p:txBody>
        </p:sp>
        <p:sp>
          <p:nvSpPr>
            <p:cNvPr id="432" name="Linie"/>
            <p:cNvSpPr/>
            <p:nvPr/>
          </p:nvSpPr>
          <p:spPr>
            <a:xfrm flipV="1">
              <a:off x="613554" y="654305"/>
              <a:ext cx="1" cy="2263005"/>
            </a:xfrm>
            <a:prstGeom prst="line">
              <a:avLst/>
            </a:prstGeom>
            <a:noFill/>
            <a:ln w="25400" cap="flat">
              <a:solidFill>
                <a:schemeClr val="accent1"/>
              </a:solidFill>
              <a:prstDash val="solid"/>
              <a:bevel/>
              <a:tailEnd type="triangle" w="med" len="med"/>
            </a:ln>
            <a:effectLst/>
          </p:spPr>
          <p:txBody>
            <a:bodyPr wrap="square" lIns="65023" tIns="65023" rIns="65023" bIns="65023" numCol="1" anchor="t">
              <a:noAutofit/>
            </a:bodyPr>
            <a:lstStyle/>
            <a:p>
              <a:pPr defTabSz="457200">
                <a:buClrTx/>
                <a:buFontTx/>
                <a:defRPr sz="1600">
                  <a:solidFill>
                    <a:srgbClr val="000000"/>
                  </a:solidFill>
                  <a:latin typeface="+mn-lt"/>
                  <a:ea typeface="+mn-ea"/>
                  <a:cs typeface="+mn-cs"/>
                  <a:sym typeface="Helvetica"/>
                </a:defRPr>
              </a:pPr>
            </a:p>
          </p:txBody>
        </p:sp>
        <p:sp>
          <p:nvSpPr>
            <p:cNvPr id="433" name="Linie"/>
            <p:cNvSpPr/>
            <p:nvPr/>
          </p:nvSpPr>
          <p:spPr>
            <a:xfrm>
              <a:off x="605088" y="2891909"/>
              <a:ext cx="2887262" cy="1"/>
            </a:xfrm>
            <a:prstGeom prst="line">
              <a:avLst/>
            </a:prstGeom>
            <a:noFill/>
            <a:ln w="25400" cap="flat">
              <a:solidFill>
                <a:schemeClr val="accent1"/>
              </a:solidFill>
              <a:prstDash val="solid"/>
              <a:bevel/>
              <a:tailEnd type="triangle" w="med" len="med"/>
            </a:ln>
            <a:effectLst/>
          </p:spPr>
          <p:txBody>
            <a:bodyPr wrap="square" lIns="65023" tIns="65023" rIns="65023" bIns="65023" numCol="1" anchor="t">
              <a:noAutofit/>
            </a:bodyPr>
            <a:lstStyle/>
            <a:p>
              <a:pPr defTabSz="457200">
                <a:buClrTx/>
                <a:buFontTx/>
                <a:defRPr sz="1600">
                  <a:solidFill>
                    <a:srgbClr val="000000"/>
                  </a:solidFill>
                  <a:latin typeface="+mn-lt"/>
                  <a:ea typeface="+mn-ea"/>
                  <a:cs typeface="+mn-cs"/>
                  <a:sym typeface="Helvetica"/>
                </a:defRPr>
              </a:pPr>
            </a:p>
          </p:txBody>
        </p:sp>
        <p:sp>
          <p:nvSpPr>
            <p:cNvPr id="434" name="Klausurerfolg"/>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latin typeface="+mn-lt"/>
                  <a:ea typeface="+mn-ea"/>
                  <a:cs typeface="+mn-cs"/>
                  <a:sym typeface="Helvetica"/>
                </a:defRPr>
              </a:lvl1pPr>
            </a:lstStyle>
            <a:p>
              <a:pPr/>
              <a:r>
                <a:t>Klausurerfolg</a:t>
              </a:r>
            </a:p>
          </p:txBody>
        </p:sp>
        <p:sp>
          <p:nvSpPr>
            <p:cNvPr id="435" name="Kreis"/>
            <p:cNvSpPr/>
            <p:nvPr/>
          </p:nvSpPr>
          <p:spPr>
            <a:xfrm>
              <a:off x="1163888" y="2316176"/>
              <a:ext cx="198967" cy="203466"/>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36" name="Kreis"/>
            <p:cNvSpPr/>
            <p:nvPr/>
          </p:nvSpPr>
          <p:spPr>
            <a:xfrm>
              <a:off x="1443288" y="1684075"/>
              <a:ext cx="198967" cy="203465"/>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37" name="Kreis"/>
            <p:cNvSpPr/>
            <p:nvPr/>
          </p:nvSpPr>
          <p:spPr>
            <a:xfrm>
              <a:off x="2273021" y="1326489"/>
              <a:ext cx="198968" cy="203465"/>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38" name="Kreis"/>
            <p:cNvSpPr/>
            <p:nvPr/>
          </p:nvSpPr>
          <p:spPr>
            <a:xfrm>
              <a:off x="3136621" y="919176"/>
              <a:ext cx="198968" cy="203466"/>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39" name="Kreis"/>
            <p:cNvSpPr/>
            <p:nvPr/>
          </p:nvSpPr>
          <p:spPr>
            <a:xfrm>
              <a:off x="1949235" y="1816643"/>
              <a:ext cx="198968" cy="203465"/>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40" name="Kreis"/>
            <p:cNvSpPr/>
            <p:nvPr/>
          </p:nvSpPr>
          <p:spPr>
            <a:xfrm>
              <a:off x="2662488" y="766776"/>
              <a:ext cx="198967" cy="203466"/>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41" name="Kreis"/>
            <p:cNvSpPr/>
            <p:nvPr/>
          </p:nvSpPr>
          <p:spPr>
            <a:xfrm>
              <a:off x="2797954" y="1477976"/>
              <a:ext cx="198968" cy="203466"/>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grpSp>
      <p:sp>
        <p:nvSpPr>
          <p:cNvPr id="443" name="Positiver Zusammenhang"/>
          <p:cNvSpPr/>
          <p:nvPr/>
        </p:nvSpPr>
        <p:spPr>
          <a:xfrm>
            <a:off x="1050076" y="1777879"/>
            <a:ext cx="3219771"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buClr>
                <a:srgbClr val="00998A"/>
              </a:buClr>
              <a:buFont typeface="Wingdings"/>
              <a:defRPr sz="2400">
                <a:latin typeface="Roboto Condensed Bold"/>
                <a:ea typeface="Roboto Condensed Bold"/>
                <a:cs typeface="Roboto Condensed Bold"/>
                <a:sym typeface="Roboto Condensed Bold"/>
              </a:defRPr>
            </a:pPr>
            <a:r>
              <a:rPr i="1"/>
              <a:t>Positiver</a:t>
            </a:r>
            <a:r>
              <a:t> Zusammenhang</a:t>
            </a:r>
          </a:p>
        </p:txBody>
      </p:sp>
      <p:sp>
        <p:nvSpPr>
          <p:cNvPr id="444" name="Negativer Zusammenhang"/>
          <p:cNvSpPr/>
          <p:nvPr/>
        </p:nvSpPr>
        <p:spPr>
          <a:xfrm>
            <a:off x="7742186" y="1777879"/>
            <a:ext cx="3308025"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buClr>
                <a:srgbClr val="00998A"/>
              </a:buClr>
              <a:buFont typeface="Wingdings"/>
              <a:defRPr sz="2400">
                <a:latin typeface="Roboto Condensed Bold"/>
                <a:ea typeface="Roboto Condensed Bold"/>
                <a:cs typeface="Roboto Condensed Bold"/>
                <a:sym typeface="Roboto Condensed Bold"/>
              </a:defRPr>
            </a:pPr>
            <a:r>
              <a:rPr i="1"/>
              <a:t>Negativer</a:t>
            </a:r>
            <a:r>
              <a:t> Zusammenhang</a:t>
            </a:r>
          </a:p>
        </p:txBody>
      </p:sp>
      <p:sp>
        <p:nvSpPr>
          <p:cNvPr id="445" name="Oval"/>
          <p:cNvSpPr/>
          <p:nvPr/>
        </p:nvSpPr>
        <p:spPr>
          <a:xfrm rot="2830598">
            <a:off x="2760234" y="2690533"/>
            <a:ext cx="405740" cy="2473855"/>
          </a:xfrm>
          <a:prstGeom prst="ellipse">
            <a:avLst/>
          </a:prstGeom>
          <a:ln w="63500">
            <a:solidFill>
              <a:schemeClr val="accent5">
                <a:lumOff val="-7647"/>
                <a:alpha val="54135"/>
              </a:schemeClr>
            </a:solidFill>
            <a:bevel/>
          </a:ln>
        </p:spPr>
        <p:txBody>
          <a:bodyPr lIns="65023" tIns="65023" rIns="65023" bIns="65023" anchor="ctr"/>
          <a:lstStyle/>
          <a:p>
            <a:pPr>
              <a:buClr>
                <a:srgbClr val="00998A"/>
              </a:buClr>
              <a:buFont typeface="Wingdings"/>
              <a:defRPr sz="3400">
                <a:latin typeface="+mn-lt"/>
                <a:ea typeface="+mn-ea"/>
                <a:cs typeface="+mn-cs"/>
                <a:sym typeface="Helvetica"/>
              </a:defRPr>
            </a:pPr>
          </a:p>
        </p:txBody>
      </p:sp>
      <p:grpSp>
        <p:nvGrpSpPr>
          <p:cNvPr id="458" name="Gruppieren"/>
          <p:cNvGrpSpPr/>
          <p:nvPr/>
        </p:nvGrpSpPr>
        <p:grpSpPr>
          <a:xfrm>
            <a:off x="7201331" y="2352685"/>
            <a:ext cx="3492351" cy="4305072"/>
            <a:chOff x="0" y="0"/>
            <a:chExt cx="3492349" cy="4305071"/>
          </a:xfrm>
        </p:grpSpPr>
        <p:sp>
          <p:nvSpPr>
            <p:cNvPr id="446" name="Lernzeit"/>
            <p:cNvSpPr/>
            <p:nvPr/>
          </p:nvSpPr>
          <p:spPr>
            <a:xfrm>
              <a:off x="1435164" y="303507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latin typeface="+mn-lt"/>
                  <a:ea typeface="+mn-ea"/>
                  <a:cs typeface="+mn-cs"/>
                  <a:sym typeface="Helvetica"/>
                </a:defRPr>
              </a:lvl1pPr>
            </a:lstStyle>
            <a:p>
              <a:pPr/>
              <a:r>
                <a:t>Lernzeit</a:t>
              </a:r>
            </a:p>
          </p:txBody>
        </p:sp>
        <p:sp>
          <p:nvSpPr>
            <p:cNvPr id="447" name="Linie"/>
            <p:cNvSpPr/>
            <p:nvPr/>
          </p:nvSpPr>
          <p:spPr>
            <a:xfrm flipV="1">
              <a:off x="613554" y="654305"/>
              <a:ext cx="1" cy="2263005"/>
            </a:xfrm>
            <a:prstGeom prst="line">
              <a:avLst/>
            </a:prstGeom>
            <a:noFill/>
            <a:ln w="25400" cap="flat">
              <a:solidFill>
                <a:schemeClr val="accent1"/>
              </a:solidFill>
              <a:prstDash val="solid"/>
              <a:bevel/>
              <a:tailEnd type="triangle" w="med" len="med"/>
            </a:ln>
            <a:effectLst/>
          </p:spPr>
          <p:txBody>
            <a:bodyPr wrap="square" lIns="65023" tIns="65023" rIns="65023" bIns="65023" numCol="1" anchor="t">
              <a:noAutofit/>
            </a:bodyPr>
            <a:lstStyle/>
            <a:p>
              <a:pPr defTabSz="457200">
                <a:buClrTx/>
                <a:buFontTx/>
                <a:defRPr sz="1600">
                  <a:solidFill>
                    <a:srgbClr val="000000"/>
                  </a:solidFill>
                  <a:latin typeface="+mn-lt"/>
                  <a:ea typeface="+mn-ea"/>
                  <a:cs typeface="+mn-cs"/>
                  <a:sym typeface="Helvetica"/>
                </a:defRPr>
              </a:pPr>
            </a:p>
          </p:txBody>
        </p:sp>
        <p:sp>
          <p:nvSpPr>
            <p:cNvPr id="448" name="Linie"/>
            <p:cNvSpPr/>
            <p:nvPr/>
          </p:nvSpPr>
          <p:spPr>
            <a:xfrm>
              <a:off x="605088" y="2891909"/>
              <a:ext cx="2887262" cy="1"/>
            </a:xfrm>
            <a:prstGeom prst="line">
              <a:avLst/>
            </a:prstGeom>
            <a:noFill/>
            <a:ln w="25400" cap="flat">
              <a:solidFill>
                <a:schemeClr val="accent1"/>
              </a:solidFill>
              <a:prstDash val="solid"/>
              <a:bevel/>
              <a:tailEnd type="triangle" w="med" len="med"/>
            </a:ln>
            <a:effectLst/>
          </p:spPr>
          <p:txBody>
            <a:bodyPr wrap="square" lIns="65023" tIns="65023" rIns="65023" bIns="65023" numCol="1" anchor="t">
              <a:noAutofit/>
            </a:bodyPr>
            <a:lstStyle/>
            <a:p>
              <a:pPr defTabSz="457200">
                <a:buClrTx/>
                <a:buFontTx/>
                <a:defRPr sz="1600">
                  <a:solidFill>
                    <a:srgbClr val="000000"/>
                  </a:solidFill>
                  <a:latin typeface="+mn-lt"/>
                  <a:ea typeface="+mn-ea"/>
                  <a:cs typeface="+mn-cs"/>
                  <a:sym typeface="Helvetica"/>
                </a:defRPr>
              </a:pPr>
            </a:p>
          </p:txBody>
        </p:sp>
        <p:sp>
          <p:nvSpPr>
            <p:cNvPr id="449" name="Freizeit"/>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latin typeface="+mn-lt"/>
                  <a:ea typeface="+mn-ea"/>
                  <a:cs typeface="+mn-cs"/>
                  <a:sym typeface="Helvetica"/>
                </a:defRPr>
              </a:lvl1pPr>
            </a:lstStyle>
            <a:p>
              <a:pPr/>
              <a:r>
                <a:t>Freizeit</a:t>
              </a:r>
            </a:p>
          </p:txBody>
        </p:sp>
        <p:grpSp>
          <p:nvGrpSpPr>
            <p:cNvPr id="457" name="Gruppieren"/>
            <p:cNvGrpSpPr/>
            <p:nvPr/>
          </p:nvGrpSpPr>
          <p:grpSpPr>
            <a:xfrm flipH="1">
              <a:off x="1163887" y="766776"/>
              <a:ext cx="2171702" cy="1752866"/>
              <a:chOff x="0" y="0"/>
              <a:chExt cx="2171700" cy="1752864"/>
            </a:xfrm>
          </p:grpSpPr>
          <p:sp>
            <p:nvSpPr>
              <p:cNvPr id="450" name="Kreis"/>
              <p:cNvSpPr/>
              <p:nvPr/>
            </p:nvSpPr>
            <p:spPr>
              <a:xfrm>
                <a:off x="0" y="1549399"/>
                <a:ext cx="198967" cy="203466"/>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51" name="Kreis"/>
              <p:cNvSpPr/>
              <p:nvPr/>
            </p:nvSpPr>
            <p:spPr>
              <a:xfrm>
                <a:off x="279400" y="917298"/>
                <a:ext cx="198967" cy="203466"/>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52" name="Kreis"/>
              <p:cNvSpPr/>
              <p:nvPr/>
            </p:nvSpPr>
            <p:spPr>
              <a:xfrm>
                <a:off x="1109133" y="559712"/>
                <a:ext cx="198968" cy="203466"/>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53" name="Kreis"/>
              <p:cNvSpPr/>
              <p:nvPr/>
            </p:nvSpPr>
            <p:spPr>
              <a:xfrm>
                <a:off x="1972733" y="152400"/>
                <a:ext cx="198968" cy="203465"/>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54" name="Kreis"/>
              <p:cNvSpPr/>
              <p:nvPr/>
            </p:nvSpPr>
            <p:spPr>
              <a:xfrm>
                <a:off x="785347" y="1049866"/>
                <a:ext cx="198968" cy="203466"/>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55" name="Kreis"/>
              <p:cNvSpPr/>
              <p:nvPr/>
            </p:nvSpPr>
            <p:spPr>
              <a:xfrm>
                <a:off x="1498600" y="0"/>
                <a:ext cx="198967" cy="203465"/>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sp>
            <p:nvSpPr>
              <p:cNvPr id="456" name="Kreis"/>
              <p:cNvSpPr/>
              <p:nvPr/>
            </p:nvSpPr>
            <p:spPr>
              <a:xfrm>
                <a:off x="1634066" y="711200"/>
                <a:ext cx="198968" cy="203465"/>
              </a:xfrm>
              <a:prstGeom prst="ellipse">
                <a:avLst/>
              </a:prstGeom>
              <a:solidFill>
                <a:srgbClr val="A7A7A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mn-lt"/>
                    <a:ea typeface="+mn-ea"/>
                    <a:cs typeface="+mn-cs"/>
                    <a:sym typeface="Helvetica"/>
                  </a:defRPr>
                </a:pPr>
              </a:p>
            </p:txBody>
          </p:sp>
        </p:grpSp>
      </p:grpSp>
      <p:sp>
        <p:nvSpPr>
          <p:cNvPr id="459" name="Oval"/>
          <p:cNvSpPr/>
          <p:nvPr/>
        </p:nvSpPr>
        <p:spPr>
          <a:xfrm flipH="1" rot="7846514">
            <a:off x="9193329" y="2871132"/>
            <a:ext cx="405740" cy="2473855"/>
          </a:xfrm>
          <a:prstGeom prst="ellipse">
            <a:avLst/>
          </a:prstGeom>
          <a:ln w="63500">
            <a:solidFill>
              <a:schemeClr val="accent5">
                <a:lumOff val="-7647"/>
                <a:alpha val="54135"/>
              </a:schemeClr>
            </a:solidFill>
            <a:bevel/>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460" name="Hohe Werte in Lernzeit sind mit hohen Werten im Klausurerfolg verbunden, bzw. geringer Werte mit geringen.…"/>
          <p:cNvSpPr/>
          <p:nvPr/>
        </p:nvSpPr>
        <p:spPr>
          <a:xfrm>
            <a:off x="555161" y="6125224"/>
            <a:ext cx="5392026" cy="2771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i="1"/>
              <a:t>Hohe</a:t>
            </a:r>
            <a:r>
              <a:t> Werte in Lernzeit sind mit </a:t>
            </a:r>
            <a:r>
              <a:rPr i="1"/>
              <a:t>hohen</a:t>
            </a:r>
            <a:r>
              <a:t> Werten im Klausurerfolg verbunden, bzw. geringer Werte mit geringen.</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i="1"/>
              <a:t>Gleichsinniger</a:t>
            </a:r>
            <a:r>
              <a:t> Zusammenhang</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„Hoch-hoch und niedrig-niedrig“</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„Je mehr, desto mehr“</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Im Diagramm „steigt“ die Ellipse</a:t>
            </a:r>
          </a:p>
        </p:txBody>
      </p:sp>
      <p:sp>
        <p:nvSpPr>
          <p:cNvPr id="461" name="Hohe Werte in Lernzeit sind mit geringen Werten in Freizeit verbunden, bzw. geringer Werte mit hohen.…"/>
          <p:cNvSpPr/>
          <p:nvPr/>
        </p:nvSpPr>
        <p:spPr>
          <a:xfrm>
            <a:off x="7057613" y="6133923"/>
            <a:ext cx="5392026" cy="2771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Hohe Werte in Lernzeit sind mit </a:t>
            </a:r>
            <a:r>
              <a:rPr i="1"/>
              <a:t>geringen</a:t>
            </a:r>
            <a:r>
              <a:t> Werten in Freizeit verbunden, bzw. geringer Werte mit hohen.</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i="1"/>
              <a:t>Gegensinniger</a:t>
            </a:r>
            <a:r>
              <a:t> Zusammenhang</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„Hoch-</a:t>
            </a:r>
            <a:r>
              <a:rPr i="1"/>
              <a:t>niedrig</a:t>
            </a:r>
            <a:r>
              <a:t> und niedrig-</a:t>
            </a:r>
            <a:r>
              <a:rPr i="1"/>
              <a:t>hoch</a:t>
            </a:r>
            <a:r>
              <a: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„Je mehr, desto </a:t>
            </a:r>
            <a:r>
              <a:rPr i="1"/>
              <a:t>weniger</a:t>
            </a:r>
            <a:r>
              <a: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Im Diagramm </a:t>
            </a:r>
            <a:r>
              <a:rPr i="1"/>
              <a:t>sinkt</a:t>
            </a:r>
            <a:r>
              <a:t> die Ellipse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3" name="Streudiagramm zeigt Zusammenhänge"/>
          <p:cNvSpPr txBox="1"/>
          <p:nvPr>
            <p:ph type="body" sz="quarter" idx="1"/>
          </p:nvPr>
        </p:nvSpPr>
        <p:spPr>
          <a:prstGeom prst="rect">
            <a:avLst/>
          </a:prstGeom>
        </p:spPr>
        <p:txBody>
          <a:bodyPr/>
          <a:lstStyle/>
          <a:p>
            <a:pPr/>
            <a:r>
              <a:t>Streudiagramm zeigt Zusammenhänge</a:t>
            </a:r>
          </a:p>
        </p:txBody>
      </p:sp>
      <p:sp>
        <p:nvSpPr>
          <p:cNvPr id="464" name="Foliennummer"/>
          <p:cNvSpPr txBox="1"/>
          <p:nvPr>
            <p:ph type="sldNum" sz="quarter" idx="2"/>
          </p:nvPr>
        </p:nvSpPr>
        <p:spPr>
          <a:xfrm>
            <a:off x="12622508" y="9142634"/>
            <a:ext cx="340514" cy="345947"/>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Helvetica"/>
              </a:defRPr>
            </a:lvl1pPr>
          </a:lstStyle>
          <a:p>
            <a:pPr/>
            <a:fld id="{86CB4B4D-7CA3-9044-876B-883B54F8677D}" type="slidenum"/>
          </a:p>
        </p:txBody>
      </p:sp>
      <p:sp>
        <p:nvSpPr>
          <p:cNvPr id="465" name="Ein Streudiagramm zeigt den Zusammenhang zweier metrischer Variablen an; z.B. zwischen PS-Zahl (hp) und Spritverbrauch (mpg)…"/>
          <p:cNvSpPr/>
          <p:nvPr/>
        </p:nvSpPr>
        <p:spPr>
          <a:xfrm>
            <a:off x="227163" y="1884280"/>
            <a:ext cx="12791634" cy="1171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Ein </a:t>
            </a:r>
            <a:r>
              <a:rPr i="1"/>
              <a:t>Streudiagramm</a:t>
            </a:r>
            <a:r>
              <a:t> zeigt den </a:t>
            </a:r>
            <a:r>
              <a:rPr i="1"/>
              <a:t>Zusammenhang</a:t>
            </a:r>
            <a:r>
              <a:t> </a:t>
            </a:r>
            <a:r>
              <a:rPr i="1"/>
              <a:t>zweier metrischer Variablen </a:t>
            </a:r>
            <a:r>
              <a:t>an; z.B. zwischen PS-Zahl (hp) und Spritverbrauch (mpg)</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Eine </a:t>
            </a:r>
            <a:r>
              <a:rPr i="1"/>
              <a:t>Regressionsgerade</a:t>
            </a:r>
            <a:r>
              <a:t> zeigt den </a:t>
            </a:r>
            <a:r>
              <a:rPr i="1"/>
              <a:t>linearen</a:t>
            </a:r>
            <a:r>
              <a:t> Trend des Zusammenhangs von X und Y</a:t>
            </a:r>
          </a:p>
        </p:txBody>
      </p:sp>
      <p:sp>
        <p:nvSpPr>
          <p:cNvPr id="466" name="Streudiagramm"/>
          <p:cNvSpPr/>
          <p:nvPr/>
        </p:nvSpPr>
        <p:spPr>
          <a:xfrm>
            <a:off x="546751" y="4003384"/>
            <a:ext cx="5276556" cy="460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a:buClr>
                <a:srgbClr val="00998A"/>
              </a:buClr>
              <a:buFont typeface="Wingdings"/>
              <a:defRPr i="1" sz="2200">
                <a:latin typeface="+mn-lt"/>
                <a:ea typeface="+mn-ea"/>
                <a:cs typeface="+mn-cs"/>
                <a:sym typeface="Helvetica"/>
              </a:defRPr>
            </a:lvl1pPr>
          </a:lstStyle>
          <a:p>
            <a:pPr/>
            <a:r>
              <a:t>Streudiagramm</a:t>
            </a:r>
          </a:p>
        </p:txBody>
      </p:sp>
      <p:sp>
        <p:nvSpPr>
          <p:cNvPr id="467" name="Mit Trendgerade"/>
          <p:cNvSpPr/>
          <p:nvPr/>
        </p:nvSpPr>
        <p:spPr>
          <a:xfrm>
            <a:off x="6377774" y="4003384"/>
            <a:ext cx="5758693" cy="460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a:buClrTx/>
              <a:buFontTx/>
              <a:defRPr i="1" sz="2200">
                <a:latin typeface="+mn-lt"/>
                <a:ea typeface="+mn-ea"/>
                <a:cs typeface="+mn-cs"/>
                <a:sym typeface="Helvetica"/>
              </a:defRPr>
            </a:lvl1pPr>
          </a:lstStyle>
          <a:p>
            <a:pPr/>
            <a:r>
              <a:t>Mit Trendgerade</a:t>
            </a:r>
          </a:p>
        </p:txBody>
      </p:sp>
      <p:pic>
        <p:nvPicPr>
          <p:cNvPr id="468" name="Bild" descr="Bild"/>
          <p:cNvPicPr>
            <a:picLocks noChangeAspect="1"/>
          </p:cNvPicPr>
          <p:nvPr/>
        </p:nvPicPr>
        <p:blipFill>
          <a:blip r:embed="rId3">
            <a:extLst/>
          </a:blip>
          <a:stretch>
            <a:fillRect/>
          </a:stretch>
        </p:blipFill>
        <p:spPr>
          <a:xfrm>
            <a:off x="466690" y="4589467"/>
            <a:ext cx="5080001" cy="3841751"/>
          </a:xfrm>
          <a:prstGeom prst="rect">
            <a:avLst/>
          </a:prstGeom>
          <a:ln w="12700">
            <a:miter lim="400000"/>
          </a:ln>
        </p:spPr>
      </p:pic>
      <p:pic>
        <p:nvPicPr>
          <p:cNvPr id="469" name="Bild" descr="Bild"/>
          <p:cNvPicPr>
            <a:picLocks noChangeAspect="1"/>
          </p:cNvPicPr>
          <p:nvPr/>
        </p:nvPicPr>
        <p:blipFill>
          <a:blip r:embed="rId4">
            <a:extLst/>
          </a:blip>
          <a:stretch>
            <a:fillRect/>
          </a:stretch>
        </p:blipFill>
        <p:spPr>
          <a:xfrm>
            <a:off x="6717120" y="4589467"/>
            <a:ext cx="5080001" cy="384175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4" name="Überblick"/>
          <p:cNvSpPr txBox="1"/>
          <p:nvPr>
            <p:ph type="title"/>
          </p:nvPr>
        </p:nvSpPr>
        <p:spPr>
          <a:prstGeom prst="rect">
            <a:avLst/>
          </a:prstGeom>
        </p:spPr>
        <p:txBody>
          <a:bodyPr/>
          <a:lstStyle/>
          <a:p>
            <a:pPr/>
            <a:r>
              <a:t>Abweichungsrechtecke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Mittelwerts-Rechtecke als Maß für den Zusammenhang"/>
          <p:cNvSpPr txBox="1"/>
          <p:nvPr>
            <p:ph type="body" sz="quarter" idx="1"/>
          </p:nvPr>
        </p:nvSpPr>
        <p:spPr>
          <a:prstGeom prst="rect">
            <a:avLst/>
          </a:prstGeom>
        </p:spPr>
        <p:txBody>
          <a:bodyPr/>
          <a:lstStyle>
            <a:lvl1pPr marR="90169" indent="90169" defTabSz="923340">
              <a:defRPr sz="5964">
                <a:solidFill>
                  <a:schemeClr val="accent5"/>
                </a:solidFill>
              </a:defRPr>
            </a:lvl1pPr>
          </a:lstStyle>
          <a:p>
            <a:pPr/>
            <a:r>
              <a:t>Mittelwerts-Rechtecke als Maß für den Zusammenhang</a:t>
            </a:r>
          </a:p>
        </p:txBody>
      </p:sp>
      <p:sp>
        <p:nvSpPr>
          <p:cNvPr id="47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8" name="… sind ein Weg, der Stärke des (linearen) Zusammenhangs zweier metrischer Variablen eine Zahl zuzuweisen. Dabei wird für jeden Punkt das Rechteck gebildet, welches der jeweilige Punkt mit der X̅-Mittellinie und der Y̅-Mittellinie aufspannt."/>
          <p:cNvSpPr/>
          <p:nvPr/>
        </p:nvSpPr>
        <p:spPr>
          <a:xfrm>
            <a:off x="324054" y="1786839"/>
            <a:ext cx="12275003" cy="104804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R="1270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lvl1pPr>
          </a:lstStyle>
          <a:p>
            <a:pPr/>
            <a:r>
              <a:t>… sind ein Weg, der Stärke des (linearen) Zusammenhangs zweier metrischer Variablen eine Zahl zuzuweisen. Dabei wird für jeden Punkt das Rechteck gebildet, welches der jeweilige Punkt mit der X̅-Mittellinie und der Y̅-Mittellinie aufspannt.</a:t>
            </a:r>
          </a:p>
        </p:txBody>
      </p:sp>
      <p:grpSp>
        <p:nvGrpSpPr>
          <p:cNvPr id="488" name="Gruppieren"/>
          <p:cNvGrpSpPr/>
          <p:nvPr/>
        </p:nvGrpSpPr>
        <p:grpSpPr>
          <a:xfrm>
            <a:off x="138558" y="2934415"/>
            <a:ext cx="12447605" cy="5548366"/>
            <a:chOff x="0" y="0"/>
            <a:chExt cx="12447603" cy="5548364"/>
          </a:xfrm>
        </p:grpSpPr>
        <p:grpSp>
          <p:nvGrpSpPr>
            <p:cNvPr id="481" name="Gruppieren"/>
            <p:cNvGrpSpPr/>
            <p:nvPr/>
          </p:nvGrpSpPr>
          <p:grpSpPr>
            <a:xfrm>
              <a:off x="8510603" y="47407"/>
              <a:ext cx="3937001" cy="5500958"/>
              <a:chOff x="0" y="0"/>
              <a:chExt cx="3937000" cy="5500957"/>
            </a:xfrm>
          </p:grpSpPr>
          <p:pic>
            <p:nvPicPr>
              <p:cNvPr id="479" name="corr_demo_r_0.pdf" descr="corr_demo_r_0.pdf"/>
              <p:cNvPicPr>
                <a:picLocks noChangeAspect="1"/>
              </p:cNvPicPr>
              <p:nvPr/>
            </p:nvPicPr>
            <p:blipFill>
              <a:blip r:embed="rId3">
                <a:extLst/>
              </a:blip>
              <a:stretch>
                <a:fillRect/>
              </a:stretch>
            </p:blipFill>
            <p:spPr>
              <a:xfrm>
                <a:off x="0" y="0"/>
                <a:ext cx="3937000" cy="3937000"/>
              </a:xfrm>
              <a:prstGeom prst="rect">
                <a:avLst/>
              </a:prstGeom>
              <a:ln w="12700" cap="flat">
                <a:noFill/>
                <a:miter lim="400000"/>
              </a:ln>
              <a:effectLst/>
            </p:spPr>
          </p:pic>
          <p:sp>
            <p:nvSpPr>
              <p:cNvPr id="480" name="kein Zusammenhang"/>
              <p:cNvSpPr/>
              <p:nvPr/>
            </p:nvSpPr>
            <p:spPr>
              <a:xfrm>
                <a:off x="473957" y="423095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p>
                <a:pPr>
                  <a:buClr>
                    <a:srgbClr val="00998A"/>
                  </a:buClr>
                  <a:buFont typeface="Wingdings"/>
                  <a:defRPr sz="2400">
                    <a:latin typeface="+mn-lt"/>
                    <a:ea typeface="+mn-ea"/>
                    <a:cs typeface="+mn-cs"/>
                    <a:sym typeface="Helvetica"/>
                  </a:defRPr>
                </a:pPr>
                <a:r>
                  <a:rPr i="1"/>
                  <a:t>kein</a:t>
                </a:r>
                <a:r>
                  <a:t> Zusammenhang</a:t>
                </a:r>
              </a:p>
            </p:txBody>
          </p:sp>
        </p:grpSp>
        <p:grpSp>
          <p:nvGrpSpPr>
            <p:cNvPr id="484" name="Gruppieren"/>
            <p:cNvGrpSpPr/>
            <p:nvPr/>
          </p:nvGrpSpPr>
          <p:grpSpPr>
            <a:xfrm>
              <a:off x="0" y="101600"/>
              <a:ext cx="3937000" cy="4053158"/>
              <a:chOff x="0" y="0"/>
              <a:chExt cx="3937000" cy="4053157"/>
            </a:xfrm>
          </p:grpSpPr>
          <p:pic>
            <p:nvPicPr>
              <p:cNvPr id="482" name="corr_demo_r_1.pdf" descr="corr_demo_r_1.pdf"/>
              <p:cNvPicPr>
                <a:picLocks noChangeAspect="1"/>
              </p:cNvPicPr>
              <p:nvPr/>
            </p:nvPicPr>
            <p:blipFill>
              <a:blip r:embed="rId4">
                <a:extLst/>
              </a:blip>
              <a:stretch>
                <a:fillRect/>
              </a:stretch>
            </p:blipFill>
            <p:spPr>
              <a:xfrm>
                <a:off x="0" y="0"/>
                <a:ext cx="3937000" cy="3937000"/>
              </a:xfrm>
              <a:prstGeom prst="rect">
                <a:avLst/>
              </a:prstGeom>
              <a:ln w="12700" cap="flat">
                <a:noFill/>
                <a:miter lim="400000"/>
              </a:ln>
              <a:effectLst/>
            </p:spPr>
          </p:pic>
          <p:sp>
            <p:nvSpPr>
              <p:cNvPr id="483" name="perfekter positiver Zusammenhang"/>
              <p:cNvSpPr/>
              <p:nvPr/>
            </p:nvSpPr>
            <p:spPr>
              <a:xfrm>
                <a:off x="620114" y="4053157"/>
                <a:ext cx="269083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p>
                <a:pPr>
                  <a:buClr>
                    <a:srgbClr val="00998A"/>
                  </a:buClr>
                  <a:buFont typeface="Wingdings"/>
                  <a:defRPr sz="2400">
                    <a:latin typeface="+mn-lt"/>
                    <a:ea typeface="+mn-ea"/>
                    <a:cs typeface="+mn-cs"/>
                    <a:sym typeface="Helvetica"/>
                  </a:defRPr>
                </a:pPr>
                <a:r>
                  <a:t>perfekter </a:t>
                </a:r>
                <a:r>
                  <a:rPr i="1"/>
                  <a:t>positiver</a:t>
                </a:r>
                <a:r>
                  <a:t> Zusammenhang</a:t>
                </a:r>
              </a:p>
            </p:txBody>
          </p:sp>
        </p:grpSp>
        <p:grpSp>
          <p:nvGrpSpPr>
            <p:cNvPr id="487" name="Gruppieren"/>
            <p:cNvGrpSpPr/>
            <p:nvPr/>
          </p:nvGrpSpPr>
          <p:grpSpPr>
            <a:xfrm>
              <a:off x="4255301" y="0"/>
              <a:ext cx="3937001" cy="4053158"/>
              <a:chOff x="0" y="0"/>
              <a:chExt cx="3937000" cy="4053157"/>
            </a:xfrm>
          </p:grpSpPr>
          <p:pic>
            <p:nvPicPr>
              <p:cNvPr id="485" name="corr_demo_r_minus6.pdf" descr="corr_demo_r_minus6.pdf"/>
              <p:cNvPicPr>
                <a:picLocks noChangeAspect="1"/>
              </p:cNvPicPr>
              <p:nvPr/>
            </p:nvPicPr>
            <p:blipFill>
              <a:blip r:embed="rId5">
                <a:extLst/>
              </a:blip>
              <a:stretch>
                <a:fillRect/>
              </a:stretch>
            </p:blipFill>
            <p:spPr>
              <a:xfrm>
                <a:off x="0" y="0"/>
                <a:ext cx="3937000" cy="3937000"/>
              </a:xfrm>
              <a:prstGeom prst="rect">
                <a:avLst/>
              </a:prstGeom>
              <a:ln w="12700" cap="flat">
                <a:noFill/>
                <a:miter lim="400000"/>
              </a:ln>
              <a:effectLst/>
            </p:spPr>
          </p:pic>
          <p:sp>
            <p:nvSpPr>
              <p:cNvPr id="486" name="starker negativer Zusammenhang"/>
              <p:cNvSpPr/>
              <p:nvPr/>
            </p:nvSpPr>
            <p:spPr>
              <a:xfrm>
                <a:off x="690452" y="4053157"/>
                <a:ext cx="255609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p>
                <a:pPr algn="ctr">
                  <a:buClr>
                    <a:srgbClr val="00998A"/>
                  </a:buClr>
                  <a:buFont typeface="Wingdings"/>
                  <a:defRPr sz="2400">
                    <a:latin typeface="+mn-lt"/>
                    <a:ea typeface="+mn-ea"/>
                    <a:cs typeface="+mn-cs"/>
                    <a:sym typeface="Helvetica"/>
                  </a:defRPr>
                </a:pPr>
                <a:r>
                  <a:t>starker </a:t>
                </a:r>
                <a:r>
                  <a:rPr i="1"/>
                  <a:t>negativer</a:t>
                </a:r>
                <a:r>
                  <a:t> Zusammenhang</a:t>
                </a:r>
              </a:p>
            </p:txBody>
          </p:sp>
        </p:grpSp>
      </p:grpSp>
      <p:sp>
        <p:nvSpPr>
          <p:cNvPr id="489" name="In Summe viel rot, wenig blau: starker positiver Zusammenhang…"/>
          <p:cNvSpPr/>
          <p:nvPr/>
        </p:nvSpPr>
        <p:spPr>
          <a:xfrm>
            <a:off x="279195" y="8168442"/>
            <a:ext cx="7218906" cy="12984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In Summe viel rot, </a:t>
            </a:r>
            <a:r>
              <a:rPr i="1"/>
              <a:t>wenig</a:t>
            </a:r>
            <a:r>
              <a:t> blau: starker positiver Zusammenhang</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In Summe viel blau, wenig rot: starker negativer Zusammenhang</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In Summe etwa gleich viel rot wie blau: kein/ wenig Zusammenhang</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Die Summe der Fläche ist ein Maß für den Zusammenhang"/>
          <p:cNvSpPr txBox="1"/>
          <p:nvPr>
            <p:ph type="body" sz="quarter" idx="1"/>
          </p:nvPr>
        </p:nvSpPr>
        <p:spPr>
          <a:prstGeom prst="rect">
            <a:avLst/>
          </a:prstGeom>
        </p:spPr>
        <p:txBody>
          <a:bodyPr/>
          <a:lstStyle>
            <a:lvl1pPr marR="116839" indent="116839" defTabSz="1196441">
              <a:defRPr sz="5704"/>
            </a:lvl1pPr>
          </a:lstStyle>
          <a:p>
            <a:pPr/>
            <a:r>
              <a:t>Die Summe der Fläche ist ein Maß für den Zusammenhang</a:t>
            </a:r>
          </a:p>
        </p:txBody>
      </p:sp>
      <p:sp>
        <p:nvSpPr>
          <p:cNvPr id="494" name="Foliennummer"/>
          <p:cNvSpPr txBox="1"/>
          <p:nvPr>
            <p:ph type="sldNum" sz="quarter" idx="2"/>
          </p:nvPr>
        </p:nvSpPr>
        <p:spPr>
          <a:xfrm>
            <a:off x="12622508" y="9142634"/>
            <a:ext cx="340514" cy="345947"/>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Helvetica"/>
              </a:defRPr>
            </a:lvl1pPr>
          </a:lstStyle>
          <a:p>
            <a:pPr/>
            <a:fld id="{86CB4B4D-7CA3-9044-876B-883B54F8677D}" type="slidenum"/>
          </a:p>
        </p:txBody>
      </p:sp>
      <p:grpSp>
        <p:nvGrpSpPr>
          <p:cNvPr id="509" name="Gruppieren"/>
          <p:cNvGrpSpPr/>
          <p:nvPr/>
        </p:nvGrpSpPr>
        <p:grpSpPr>
          <a:xfrm>
            <a:off x="1098531" y="2581651"/>
            <a:ext cx="10290871" cy="1565607"/>
            <a:chOff x="0" y="0"/>
            <a:chExt cx="10290869" cy="1565605"/>
          </a:xfrm>
        </p:grpSpPr>
        <p:sp>
          <p:nvSpPr>
            <p:cNvPr id="495" name="Rechteck"/>
            <p:cNvSpPr/>
            <p:nvPr/>
          </p:nvSpPr>
          <p:spPr>
            <a:xfrm>
              <a:off x="0" y="262101"/>
              <a:ext cx="1480940" cy="1270001"/>
            </a:xfrm>
            <a:prstGeom prst="rect">
              <a:avLst/>
            </a:prstGeom>
            <a:solidFill>
              <a:schemeClr val="accent3">
                <a:satOff val="-51359"/>
                <a:lumOff val="17107"/>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solidFill>
                    <a:srgbClr val="003B76"/>
                  </a:solidFill>
                  <a:latin typeface="+mn-lt"/>
                  <a:ea typeface="+mn-ea"/>
                  <a:cs typeface="+mn-cs"/>
                  <a:sym typeface="Helvetica"/>
                </a:defRPr>
              </a:pPr>
            </a:p>
          </p:txBody>
        </p:sp>
        <p:sp>
          <p:nvSpPr>
            <p:cNvPr id="496" name="Rechteck"/>
            <p:cNvSpPr/>
            <p:nvPr/>
          </p:nvSpPr>
          <p:spPr>
            <a:xfrm>
              <a:off x="2189054" y="812786"/>
              <a:ext cx="1270001" cy="752820"/>
            </a:xfrm>
            <a:prstGeom prst="rect">
              <a:avLst/>
            </a:prstGeom>
            <a:solidFill>
              <a:schemeClr val="accent3">
                <a:satOff val="-51359"/>
                <a:lumOff val="17107"/>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solidFill>
                    <a:srgbClr val="003B76"/>
                  </a:solidFill>
                  <a:latin typeface="+mn-lt"/>
                  <a:ea typeface="+mn-ea"/>
                  <a:cs typeface="+mn-cs"/>
                  <a:sym typeface="Helvetica"/>
                </a:defRPr>
              </a:pPr>
            </a:p>
          </p:txBody>
        </p:sp>
        <p:sp>
          <p:nvSpPr>
            <p:cNvPr id="497" name="Rechteck"/>
            <p:cNvSpPr/>
            <p:nvPr/>
          </p:nvSpPr>
          <p:spPr>
            <a:xfrm>
              <a:off x="4167170" y="0"/>
              <a:ext cx="1270001" cy="1531740"/>
            </a:xfrm>
            <a:prstGeom prst="rect">
              <a:avLst/>
            </a:prstGeom>
            <a:solidFill>
              <a:srgbClr val="4077AF"/>
            </a:solidFill>
            <a:ln w="12700" cap="flat">
              <a:noFill/>
              <a:miter lim="400000"/>
            </a:ln>
            <a:effectLst/>
          </p:spPr>
          <p:txBody>
            <a:bodyPr wrap="square" lIns="65023" tIns="65023" rIns="65023" bIns="65023" numCol="1" anchor="ctr">
              <a:noAutofit/>
            </a:bodyPr>
            <a:lstStyle/>
            <a:p>
              <a:pPr>
                <a:buClr>
                  <a:srgbClr val="00998A"/>
                </a:buClr>
                <a:buFont typeface="Wingdings"/>
                <a:defRPr sz="3400">
                  <a:solidFill>
                    <a:srgbClr val="003B76"/>
                  </a:solidFill>
                  <a:latin typeface="+mn-lt"/>
                  <a:ea typeface="+mn-ea"/>
                  <a:cs typeface="+mn-cs"/>
                  <a:sym typeface="Helvetica"/>
                </a:defRPr>
              </a:pPr>
            </a:p>
          </p:txBody>
        </p:sp>
        <p:sp>
          <p:nvSpPr>
            <p:cNvPr id="498" name="Rechteck"/>
            <p:cNvSpPr/>
            <p:nvPr/>
          </p:nvSpPr>
          <p:spPr>
            <a:xfrm>
              <a:off x="6145286" y="262101"/>
              <a:ext cx="2167468" cy="1270001"/>
            </a:xfrm>
            <a:prstGeom prst="rect">
              <a:avLst/>
            </a:prstGeom>
            <a:solidFill>
              <a:schemeClr val="accent3">
                <a:satOff val="-51359"/>
                <a:lumOff val="17107"/>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solidFill>
                    <a:srgbClr val="003B76"/>
                  </a:solidFill>
                  <a:latin typeface="+mn-lt"/>
                  <a:ea typeface="+mn-ea"/>
                  <a:cs typeface="+mn-cs"/>
                  <a:sym typeface="Helvetica"/>
                </a:defRPr>
              </a:pPr>
            </a:p>
          </p:txBody>
        </p:sp>
        <p:sp>
          <p:nvSpPr>
            <p:cNvPr id="499" name="Quadrat"/>
            <p:cNvSpPr/>
            <p:nvPr/>
          </p:nvSpPr>
          <p:spPr>
            <a:xfrm>
              <a:off x="9020869" y="262101"/>
              <a:ext cx="1270001" cy="1270001"/>
            </a:xfrm>
            <a:prstGeom prst="rect">
              <a:avLst/>
            </a:prstGeom>
            <a:solidFill>
              <a:schemeClr val="accent3">
                <a:satOff val="-51359"/>
                <a:lumOff val="17107"/>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solidFill>
                    <a:srgbClr val="003B76"/>
                  </a:solidFill>
                  <a:latin typeface="+mn-lt"/>
                  <a:ea typeface="+mn-ea"/>
                  <a:cs typeface="+mn-cs"/>
                  <a:sym typeface="Helvetica"/>
                </a:defRPr>
              </a:pPr>
            </a:p>
          </p:txBody>
        </p:sp>
        <p:sp>
          <p:nvSpPr>
            <p:cNvPr id="500" name="+"/>
            <p:cNvSpPr/>
            <p:nvPr/>
          </p:nvSpPr>
          <p:spPr>
            <a:xfrm>
              <a:off x="1674623" y="951357"/>
              <a:ext cx="320748" cy="49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latin typeface="+mn-lt"/>
                  <a:ea typeface="+mn-ea"/>
                  <a:cs typeface="+mn-cs"/>
                  <a:sym typeface="Helvetica"/>
                </a:defRPr>
              </a:lvl1pPr>
            </a:lstStyle>
            <a:p>
              <a:pPr/>
              <a:r>
                <a:t>+</a:t>
              </a:r>
            </a:p>
          </p:txBody>
        </p:sp>
        <p:sp>
          <p:nvSpPr>
            <p:cNvPr id="501" name="+"/>
            <p:cNvSpPr/>
            <p:nvPr/>
          </p:nvSpPr>
          <p:spPr>
            <a:xfrm>
              <a:off x="3652739" y="951357"/>
              <a:ext cx="320748" cy="49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latin typeface="+mn-lt"/>
                  <a:ea typeface="+mn-ea"/>
                  <a:cs typeface="+mn-cs"/>
                  <a:sym typeface="Helvetica"/>
                </a:defRPr>
              </a:lvl1pPr>
            </a:lstStyle>
            <a:p>
              <a:pPr/>
              <a:r>
                <a:t>+</a:t>
              </a:r>
            </a:p>
          </p:txBody>
        </p:sp>
        <p:sp>
          <p:nvSpPr>
            <p:cNvPr id="502" name="+"/>
            <p:cNvSpPr/>
            <p:nvPr/>
          </p:nvSpPr>
          <p:spPr>
            <a:xfrm>
              <a:off x="5630855" y="951357"/>
              <a:ext cx="320747" cy="49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latin typeface="+mn-lt"/>
                  <a:ea typeface="+mn-ea"/>
                  <a:cs typeface="+mn-cs"/>
                  <a:sym typeface="Helvetica"/>
                </a:defRPr>
              </a:lvl1pPr>
            </a:lstStyle>
            <a:p>
              <a:pPr/>
              <a:r>
                <a:t>+</a:t>
              </a:r>
            </a:p>
          </p:txBody>
        </p:sp>
        <p:sp>
          <p:nvSpPr>
            <p:cNvPr id="503" name="+"/>
            <p:cNvSpPr/>
            <p:nvPr/>
          </p:nvSpPr>
          <p:spPr>
            <a:xfrm>
              <a:off x="8506438" y="951357"/>
              <a:ext cx="320747" cy="49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latin typeface="+mn-lt"/>
                  <a:ea typeface="+mn-ea"/>
                  <a:cs typeface="+mn-cs"/>
                  <a:sym typeface="Helvetica"/>
                </a:defRPr>
              </a:lvl1pPr>
            </a:lstStyle>
            <a:p>
              <a:pPr/>
              <a:r>
                <a:t>+</a:t>
              </a:r>
            </a:p>
          </p:txBody>
        </p:sp>
        <p:sp>
          <p:nvSpPr>
            <p:cNvPr id="504" name="+"/>
            <p:cNvSpPr/>
            <p:nvPr/>
          </p:nvSpPr>
          <p:spPr>
            <a:xfrm>
              <a:off x="7068646" y="790491"/>
              <a:ext cx="320748" cy="49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05" name="+"/>
            <p:cNvSpPr/>
            <p:nvPr/>
          </p:nvSpPr>
          <p:spPr>
            <a:xfrm>
              <a:off x="9495496" y="790491"/>
              <a:ext cx="320747" cy="49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06" name="-"/>
            <p:cNvSpPr/>
            <p:nvPr/>
          </p:nvSpPr>
          <p:spPr>
            <a:xfrm>
              <a:off x="4641797" y="790491"/>
              <a:ext cx="244250" cy="49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07" name="+"/>
            <p:cNvSpPr/>
            <p:nvPr/>
          </p:nvSpPr>
          <p:spPr>
            <a:xfrm>
              <a:off x="2663681" y="951357"/>
              <a:ext cx="320748" cy="49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08" name="+"/>
            <p:cNvSpPr/>
            <p:nvPr/>
          </p:nvSpPr>
          <p:spPr>
            <a:xfrm>
              <a:off x="580096" y="790491"/>
              <a:ext cx="320747" cy="49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grpSp>
      <p:sp>
        <p:nvSpPr>
          <p:cNvPr id="510" name="*Augenmaß ;)"/>
          <p:cNvSpPr/>
          <p:nvPr/>
        </p:nvSpPr>
        <p:spPr>
          <a:xfrm>
            <a:off x="437513" y="9176732"/>
            <a:ext cx="1522757" cy="434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R="1270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lvl1pPr>
          </a:lstStyle>
          <a:p>
            <a:pPr/>
            <a:r>
              <a:t>*Augenmaß ;)</a:t>
            </a:r>
          </a:p>
        </p:txBody>
      </p:sp>
      <p:sp>
        <p:nvSpPr>
          <p:cNvPr id="511" name="Beispiel:"/>
          <p:cNvSpPr/>
          <p:nvPr/>
        </p:nvSpPr>
        <p:spPr>
          <a:xfrm>
            <a:off x="687469" y="1968155"/>
            <a:ext cx="1146893"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i="1" sz="2400">
                <a:latin typeface="Roboto Condensed Regular"/>
                <a:ea typeface="Roboto Condensed Regular"/>
                <a:cs typeface="Roboto Condensed Regular"/>
                <a:sym typeface="Roboto Condensed Regular"/>
              </a:defRPr>
            </a:lvl1pPr>
          </a:lstStyle>
          <a:p>
            <a:pPr/>
            <a:r>
              <a:t>Beispiel:</a:t>
            </a:r>
          </a:p>
        </p:txBody>
      </p:sp>
      <p:sp>
        <p:nvSpPr>
          <p:cNvPr id="512" name="="/>
          <p:cNvSpPr/>
          <p:nvPr/>
        </p:nvSpPr>
        <p:spPr>
          <a:xfrm>
            <a:off x="3594393" y="6165776"/>
            <a:ext cx="320747"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a:t>
            </a:r>
          </a:p>
        </p:txBody>
      </p:sp>
      <p:sp>
        <p:nvSpPr>
          <p:cNvPr id="513" name="Quadrat"/>
          <p:cNvSpPr/>
          <p:nvPr/>
        </p:nvSpPr>
        <p:spPr>
          <a:xfrm>
            <a:off x="4366251" y="4638314"/>
            <a:ext cx="3175001" cy="3175001"/>
          </a:xfrm>
          <a:prstGeom prst="rect">
            <a:avLst/>
          </a:prstGeom>
          <a:solidFill>
            <a:schemeClr val="accent3">
              <a:satOff val="-51359"/>
              <a:lumOff val="17107"/>
            </a:schemeClr>
          </a:solidFill>
          <a:ln w="12700">
            <a:miter lim="400000"/>
          </a:ln>
        </p:spPr>
        <p:txBody>
          <a:bodyPr lIns="65023" tIns="65023" rIns="65023" bIns="65023" anchor="ctr"/>
          <a:lstStyle/>
          <a:p>
            <a:pPr>
              <a:buClr>
                <a:srgbClr val="00998A"/>
              </a:buClr>
              <a:buFont typeface="Wingdings"/>
              <a:defRPr sz="3400">
                <a:solidFill>
                  <a:srgbClr val="003B76"/>
                </a:solidFill>
                <a:latin typeface="+mn-lt"/>
                <a:ea typeface="+mn-ea"/>
                <a:cs typeface="+mn-cs"/>
                <a:sym typeface="Helvetica"/>
              </a:defRPr>
            </a:pPr>
          </a:p>
        </p:txBody>
      </p:sp>
      <p:sp>
        <p:nvSpPr>
          <p:cNvPr id="514" name="Die Summe der 5 Abweichungs-Rechtecke entspricht dem unteren Quadrat*"/>
          <p:cNvSpPr/>
          <p:nvPr/>
        </p:nvSpPr>
        <p:spPr>
          <a:xfrm>
            <a:off x="7820669" y="5632376"/>
            <a:ext cx="4142026" cy="1044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R="1270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lvl1pPr>
          </a:lstStyle>
          <a:p>
            <a:pPr/>
            <a:r>
              <a:t>Die Summe der 5 Abweichungs-Rechtecke entspricht dem unteren Quadrat*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Teilen durch n liefert das durchschnittliche Rechteck"/>
          <p:cNvSpPr txBox="1"/>
          <p:nvPr>
            <p:ph type="body" sz="quarter" idx="1"/>
          </p:nvPr>
        </p:nvSpPr>
        <p:spPr>
          <a:prstGeom prst="rect">
            <a:avLst/>
          </a:prstGeom>
        </p:spPr>
        <p:txBody>
          <a:bodyPr/>
          <a:lstStyle/>
          <a:p>
            <a:pPr/>
            <a:r>
              <a:t>Teilen durch n liefert das durchschnittliche Rechteck</a:t>
            </a:r>
          </a:p>
        </p:txBody>
      </p:sp>
      <p:sp>
        <p:nvSpPr>
          <p:cNvPr id="519" name="Foliennummer"/>
          <p:cNvSpPr txBox="1"/>
          <p:nvPr>
            <p:ph type="sldNum" sz="quarter" idx="2"/>
          </p:nvPr>
        </p:nvSpPr>
        <p:spPr>
          <a:xfrm>
            <a:off x="12622508" y="9142634"/>
            <a:ext cx="340514" cy="345947"/>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Helvetica"/>
              </a:defRPr>
            </a:lvl1pPr>
          </a:lstStyle>
          <a:p>
            <a:pPr/>
            <a:fld id="{86CB4B4D-7CA3-9044-876B-883B54F8677D}" type="slidenum"/>
          </a:p>
        </p:txBody>
      </p:sp>
      <p:sp>
        <p:nvSpPr>
          <p:cNvPr id="520" name="Rechteck"/>
          <p:cNvSpPr/>
          <p:nvPr/>
        </p:nvSpPr>
        <p:spPr>
          <a:xfrm>
            <a:off x="964726" y="2366055"/>
            <a:ext cx="1480940" cy="1270001"/>
          </a:xfrm>
          <a:prstGeom prst="rect">
            <a:avLst/>
          </a:prstGeom>
          <a:solidFill>
            <a:schemeClr val="accent3">
              <a:satOff val="-51359"/>
              <a:lumOff val="17107"/>
            </a:schemeClr>
          </a:solidFill>
          <a:ln w="12700">
            <a:miter lim="400000"/>
          </a:ln>
        </p:spPr>
        <p:txBody>
          <a:bodyPr lIns="65023" tIns="65023" rIns="65023" bIns="65023" anchor="ctr"/>
          <a:lstStyle/>
          <a:p>
            <a:pPr>
              <a:buClr>
                <a:srgbClr val="00998A"/>
              </a:buClr>
              <a:buFont typeface="Wingdings"/>
              <a:defRPr sz="3400">
                <a:solidFill>
                  <a:srgbClr val="003B76"/>
                </a:solidFill>
                <a:latin typeface="+mn-lt"/>
                <a:ea typeface="+mn-ea"/>
                <a:cs typeface="+mn-cs"/>
                <a:sym typeface="Helvetica"/>
              </a:defRPr>
            </a:pPr>
          </a:p>
        </p:txBody>
      </p:sp>
      <p:sp>
        <p:nvSpPr>
          <p:cNvPr id="521" name="Rechteck"/>
          <p:cNvSpPr/>
          <p:nvPr/>
        </p:nvSpPr>
        <p:spPr>
          <a:xfrm>
            <a:off x="3153781" y="2916740"/>
            <a:ext cx="1270001" cy="752820"/>
          </a:xfrm>
          <a:prstGeom prst="rect">
            <a:avLst/>
          </a:prstGeom>
          <a:solidFill>
            <a:schemeClr val="accent3">
              <a:satOff val="-51359"/>
              <a:lumOff val="17107"/>
            </a:schemeClr>
          </a:solidFill>
          <a:ln w="12700">
            <a:miter lim="400000"/>
          </a:ln>
        </p:spPr>
        <p:txBody>
          <a:bodyPr lIns="65023" tIns="65023" rIns="65023" bIns="65023" anchor="ctr"/>
          <a:lstStyle/>
          <a:p>
            <a:pPr>
              <a:buClr>
                <a:srgbClr val="00998A"/>
              </a:buClr>
              <a:buFont typeface="Wingdings"/>
              <a:defRPr sz="3400">
                <a:solidFill>
                  <a:srgbClr val="003B76"/>
                </a:solidFill>
                <a:latin typeface="+mn-lt"/>
                <a:ea typeface="+mn-ea"/>
                <a:cs typeface="+mn-cs"/>
                <a:sym typeface="Helvetica"/>
              </a:defRPr>
            </a:pPr>
          </a:p>
        </p:txBody>
      </p:sp>
      <p:sp>
        <p:nvSpPr>
          <p:cNvPr id="522" name="Rechteck"/>
          <p:cNvSpPr/>
          <p:nvPr/>
        </p:nvSpPr>
        <p:spPr>
          <a:xfrm>
            <a:off x="5131897" y="2103953"/>
            <a:ext cx="1270001" cy="1531741"/>
          </a:xfrm>
          <a:prstGeom prst="rect">
            <a:avLst/>
          </a:prstGeom>
          <a:solidFill>
            <a:srgbClr val="4077AF"/>
          </a:solidFill>
          <a:ln w="12700">
            <a:miter lim="400000"/>
          </a:ln>
        </p:spPr>
        <p:txBody>
          <a:bodyPr lIns="65023" tIns="65023" rIns="65023" bIns="65023" anchor="ctr"/>
          <a:lstStyle/>
          <a:p>
            <a:pPr>
              <a:buClr>
                <a:srgbClr val="00998A"/>
              </a:buClr>
              <a:buFont typeface="Wingdings"/>
              <a:defRPr sz="3400">
                <a:solidFill>
                  <a:srgbClr val="003B76"/>
                </a:solidFill>
                <a:latin typeface="+mn-lt"/>
                <a:ea typeface="+mn-ea"/>
                <a:cs typeface="+mn-cs"/>
                <a:sym typeface="Helvetica"/>
              </a:defRPr>
            </a:pPr>
          </a:p>
        </p:txBody>
      </p:sp>
      <p:sp>
        <p:nvSpPr>
          <p:cNvPr id="523" name="Rechteck"/>
          <p:cNvSpPr/>
          <p:nvPr/>
        </p:nvSpPr>
        <p:spPr>
          <a:xfrm>
            <a:off x="7110013" y="2366055"/>
            <a:ext cx="2167468" cy="1270001"/>
          </a:xfrm>
          <a:prstGeom prst="rect">
            <a:avLst/>
          </a:prstGeom>
          <a:solidFill>
            <a:schemeClr val="accent3">
              <a:satOff val="-51359"/>
              <a:lumOff val="17107"/>
            </a:schemeClr>
          </a:solidFill>
          <a:ln w="12700">
            <a:miter lim="400000"/>
          </a:ln>
        </p:spPr>
        <p:txBody>
          <a:bodyPr lIns="65023" tIns="65023" rIns="65023" bIns="65023" anchor="ctr"/>
          <a:lstStyle/>
          <a:p>
            <a:pPr>
              <a:buClr>
                <a:srgbClr val="00998A"/>
              </a:buClr>
              <a:buFont typeface="Wingdings"/>
              <a:defRPr sz="3400">
                <a:solidFill>
                  <a:srgbClr val="003B76"/>
                </a:solidFill>
                <a:latin typeface="+mn-lt"/>
                <a:ea typeface="+mn-ea"/>
                <a:cs typeface="+mn-cs"/>
                <a:sym typeface="Helvetica"/>
              </a:defRPr>
            </a:pPr>
          </a:p>
        </p:txBody>
      </p:sp>
      <p:sp>
        <p:nvSpPr>
          <p:cNvPr id="524" name="Quadrat"/>
          <p:cNvSpPr/>
          <p:nvPr/>
        </p:nvSpPr>
        <p:spPr>
          <a:xfrm>
            <a:off x="9985595" y="2366055"/>
            <a:ext cx="1270001" cy="1270001"/>
          </a:xfrm>
          <a:prstGeom prst="rect">
            <a:avLst/>
          </a:prstGeom>
          <a:solidFill>
            <a:schemeClr val="accent3">
              <a:satOff val="-51359"/>
              <a:lumOff val="17107"/>
            </a:schemeClr>
          </a:solidFill>
          <a:ln w="12700">
            <a:miter lim="400000"/>
          </a:ln>
        </p:spPr>
        <p:txBody>
          <a:bodyPr lIns="65023" tIns="65023" rIns="65023" bIns="65023" anchor="ctr"/>
          <a:lstStyle/>
          <a:p>
            <a:pPr>
              <a:buClr>
                <a:srgbClr val="00998A"/>
              </a:buClr>
              <a:buFont typeface="Wingdings"/>
              <a:defRPr sz="3400">
                <a:solidFill>
                  <a:srgbClr val="003B76"/>
                </a:solidFill>
                <a:latin typeface="+mn-lt"/>
                <a:ea typeface="+mn-ea"/>
                <a:cs typeface="+mn-cs"/>
                <a:sym typeface="Helvetica"/>
              </a:defRPr>
            </a:pPr>
          </a:p>
        </p:txBody>
      </p:sp>
      <p:sp>
        <p:nvSpPr>
          <p:cNvPr id="525" name="+"/>
          <p:cNvSpPr/>
          <p:nvPr/>
        </p:nvSpPr>
        <p:spPr>
          <a:xfrm>
            <a:off x="2639350" y="3055311"/>
            <a:ext cx="320747"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a:t>
            </a:r>
          </a:p>
        </p:txBody>
      </p:sp>
      <p:sp>
        <p:nvSpPr>
          <p:cNvPr id="526" name="+"/>
          <p:cNvSpPr/>
          <p:nvPr/>
        </p:nvSpPr>
        <p:spPr>
          <a:xfrm>
            <a:off x="4617465" y="3055311"/>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a:t>
            </a:r>
          </a:p>
        </p:txBody>
      </p:sp>
      <p:sp>
        <p:nvSpPr>
          <p:cNvPr id="527" name="+"/>
          <p:cNvSpPr/>
          <p:nvPr/>
        </p:nvSpPr>
        <p:spPr>
          <a:xfrm>
            <a:off x="6595581" y="3055311"/>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a:t>
            </a:r>
          </a:p>
        </p:txBody>
      </p:sp>
      <p:sp>
        <p:nvSpPr>
          <p:cNvPr id="528" name="+"/>
          <p:cNvSpPr/>
          <p:nvPr/>
        </p:nvSpPr>
        <p:spPr>
          <a:xfrm>
            <a:off x="9471165" y="3055311"/>
            <a:ext cx="320747"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a:t>
            </a:r>
          </a:p>
        </p:txBody>
      </p:sp>
      <p:sp>
        <p:nvSpPr>
          <p:cNvPr id="529" name="+"/>
          <p:cNvSpPr/>
          <p:nvPr/>
        </p:nvSpPr>
        <p:spPr>
          <a:xfrm>
            <a:off x="8033373" y="2894445"/>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30" name="+"/>
          <p:cNvSpPr/>
          <p:nvPr/>
        </p:nvSpPr>
        <p:spPr>
          <a:xfrm>
            <a:off x="10460222" y="2894445"/>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31" name="-"/>
          <p:cNvSpPr/>
          <p:nvPr/>
        </p:nvSpPr>
        <p:spPr>
          <a:xfrm>
            <a:off x="5606524" y="2894445"/>
            <a:ext cx="244249"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32" name="+"/>
          <p:cNvSpPr/>
          <p:nvPr/>
        </p:nvSpPr>
        <p:spPr>
          <a:xfrm>
            <a:off x="3628407" y="3055311"/>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33" name="+"/>
          <p:cNvSpPr/>
          <p:nvPr/>
        </p:nvSpPr>
        <p:spPr>
          <a:xfrm>
            <a:off x="1544822" y="2894445"/>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34" name="="/>
          <p:cNvSpPr/>
          <p:nvPr/>
        </p:nvSpPr>
        <p:spPr>
          <a:xfrm>
            <a:off x="3010675" y="5930495"/>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a:t>
            </a:r>
          </a:p>
        </p:txBody>
      </p:sp>
      <p:sp>
        <p:nvSpPr>
          <p:cNvPr id="535" name="Der Durchschnitt der 5 Abweichungs-Rechtecke entspricht dem unteren Rechteck*"/>
          <p:cNvSpPr/>
          <p:nvPr/>
        </p:nvSpPr>
        <p:spPr>
          <a:xfrm>
            <a:off x="6305619" y="5397095"/>
            <a:ext cx="4142025" cy="1044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R="1270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lvl1pPr>
          </a:lstStyle>
          <a:p>
            <a:pPr/>
            <a:r>
              <a:t>Der Durchschnitt der 5 Abweichungs-Rechtecke entspricht dem unteren Rechteck*</a:t>
            </a:r>
          </a:p>
        </p:txBody>
      </p:sp>
      <p:sp>
        <p:nvSpPr>
          <p:cNvPr id="536" name="*Augenmaß ;)"/>
          <p:cNvSpPr/>
          <p:nvPr/>
        </p:nvSpPr>
        <p:spPr>
          <a:xfrm>
            <a:off x="75772" y="8943045"/>
            <a:ext cx="1177755" cy="358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1500">
                <a:latin typeface="Roboto Condensed Regular"/>
                <a:ea typeface="Roboto Condensed Regular"/>
                <a:cs typeface="Roboto Condensed Regular"/>
                <a:sym typeface="Roboto Condensed Regular"/>
              </a:defRPr>
            </a:lvl1pPr>
          </a:lstStyle>
          <a:p>
            <a:pPr/>
            <a:r>
              <a:t>*Augenmaß ;)</a:t>
            </a:r>
          </a:p>
        </p:txBody>
      </p:sp>
      <p:sp>
        <p:nvSpPr>
          <p:cNvPr id="537" name="Linie"/>
          <p:cNvSpPr/>
          <p:nvPr/>
        </p:nvSpPr>
        <p:spPr>
          <a:xfrm>
            <a:off x="816658" y="4048462"/>
            <a:ext cx="10613456" cy="1"/>
          </a:xfrm>
          <a:prstGeom prst="line">
            <a:avLst/>
          </a:prstGeom>
          <a:ln w="25400">
            <a:solidFill>
              <a:schemeClr val="accent1"/>
            </a:solidFill>
            <a:bevel/>
          </a:ln>
          <a:effectLst>
            <a:outerShdw sx="100000" sy="100000" kx="0" ky="0" algn="b" rotWithShape="0" blurRad="50800" dist="25400" dir="5400000">
              <a:srgbClr val="000000">
                <a:alpha val="38000"/>
              </a:srgbClr>
            </a:outerShdw>
          </a:effectLst>
        </p:spPr>
        <p:txBody>
          <a:bodyPr lIns="65023" tIns="65023" rIns="65023" bIns="65023"/>
          <a:lstStyle/>
          <a:p>
            <a:pPr defTabSz="457200">
              <a:buClrTx/>
              <a:buFontTx/>
              <a:defRPr sz="1600">
                <a:solidFill>
                  <a:srgbClr val="000000"/>
                </a:solidFill>
                <a:latin typeface="+mn-lt"/>
                <a:ea typeface="+mn-ea"/>
                <a:cs typeface="+mn-cs"/>
                <a:sym typeface="Helvetica"/>
              </a:defRPr>
            </a:pPr>
          </a:p>
        </p:txBody>
      </p:sp>
      <p:sp>
        <p:nvSpPr>
          <p:cNvPr id="538" name="5"/>
          <p:cNvSpPr/>
          <p:nvPr/>
        </p:nvSpPr>
        <p:spPr>
          <a:xfrm>
            <a:off x="6123879" y="4510025"/>
            <a:ext cx="312264"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5</a:t>
            </a:r>
          </a:p>
        </p:txBody>
      </p:sp>
      <p:sp>
        <p:nvSpPr>
          <p:cNvPr id="539" name="Quadrat"/>
          <p:cNvSpPr/>
          <p:nvPr/>
        </p:nvSpPr>
        <p:spPr>
          <a:xfrm>
            <a:off x="3831449" y="5406333"/>
            <a:ext cx="1524001" cy="1524001"/>
          </a:xfrm>
          <a:prstGeom prst="rect">
            <a:avLst/>
          </a:prstGeom>
          <a:solidFill>
            <a:schemeClr val="accent3">
              <a:satOff val="-51359"/>
              <a:lumOff val="17107"/>
            </a:schemeClr>
          </a:solidFill>
          <a:ln w="12700">
            <a:miter lim="400000"/>
          </a:ln>
        </p:spPr>
        <p:txBody>
          <a:bodyPr lIns="65023" tIns="65023" rIns="65023" bIns="65023" anchor="ctr"/>
          <a:lstStyle/>
          <a:p>
            <a:pPr>
              <a:buClr>
                <a:srgbClr val="00998A"/>
              </a:buClr>
              <a:buFont typeface="Wingdings"/>
              <a:defRPr sz="3400">
                <a:solidFill>
                  <a:srgbClr val="003B76"/>
                </a:solidFill>
                <a:latin typeface="+mn-lt"/>
                <a:ea typeface="+mn-ea"/>
                <a:cs typeface="+mn-cs"/>
                <a:sym typeface="Helvetica"/>
              </a:defRPr>
            </a:pPr>
          </a:p>
        </p:txBody>
      </p:sp>
      <p:sp>
        <p:nvSpPr>
          <p:cNvPr id="540" name="Dieses „durchschnittliche Rechteck“ bezeichnet man als Kovarianz…"/>
          <p:cNvSpPr/>
          <p:nvPr/>
        </p:nvSpPr>
        <p:spPr>
          <a:xfrm>
            <a:off x="209987" y="7350966"/>
            <a:ext cx="12378132" cy="1171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Dieses „</a:t>
            </a:r>
            <a:r>
              <a:rPr>
                <a:latin typeface="Roboto Condensed Bold"/>
                <a:ea typeface="Roboto Condensed Bold"/>
                <a:cs typeface="Roboto Condensed Bold"/>
                <a:sym typeface="Roboto Condensed Bold"/>
              </a:rPr>
              <a:t>durchschnittliche Rechteck</a:t>
            </a:r>
            <a:r>
              <a:t>“ bezeichnet man als </a:t>
            </a:r>
            <a:r>
              <a:rPr>
                <a:latin typeface="Roboto Condensed Bold"/>
                <a:ea typeface="Roboto Condensed Bold"/>
                <a:cs typeface="Roboto Condensed Bold"/>
                <a:sym typeface="Roboto Condensed Bold"/>
              </a:rPr>
              <a:t>Kovarianz</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Der Durchschnitt hat im Gegensatz zur Summe den Vorteil, dass er </a:t>
            </a:r>
            <a:r>
              <a:rPr>
                <a:latin typeface="Roboto Condensed Bold"/>
                <a:ea typeface="Roboto Condensed Bold"/>
                <a:cs typeface="Roboto Condensed Bold"/>
                <a:sym typeface="Roboto Condensed Bold"/>
              </a:rPr>
              <a:t>unabhängig</a:t>
            </a:r>
            <a:r>
              <a:t> ist von der </a:t>
            </a:r>
            <a:r>
              <a:rPr>
                <a:latin typeface="Roboto Condensed Bold"/>
                <a:ea typeface="Roboto Condensed Bold"/>
                <a:cs typeface="Roboto Condensed Bold"/>
                <a:sym typeface="Roboto Condensed Bold"/>
              </a:rPr>
              <a:t>Anzahl</a:t>
            </a:r>
            <a:r>
              <a:t> der Werte; somit ist die Kovarianz ein Maß, das </a:t>
            </a:r>
            <a:r>
              <a:rPr i="1"/>
              <a:t>unabhängig</a:t>
            </a:r>
            <a:r>
              <a:t> ist von der Anzahl der Elemente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3" name="Überblick"/>
          <p:cNvSpPr txBox="1"/>
          <p:nvPr>
            <p:ph type="title"/>
          </p:nvPr>
        </p:nvSpPr>
        <p:spPr>
          <a:prstGeom prst="rect">
            <a:avLst/>
          </a:prstGeom>
        </p:spPr>
        <p:txBody>
          <a:bodyPr/>
          <a:lstStyle>
            <a:lvl1pPr marR="123190" defTabSz="1261465">
              <a:defRPr sz="8148"/>
            </a:lvl1pPr>
          </a:lstStyle>
          <a:p>
            <a:pPr/>
            <a:r>
              <a:t>Zusammenhang nominaler Variablen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Voilà: Die Kovarianz"/>
          <p:cNvSpPr txBox="1"/>
          <p:nvPr>
            <p:ph type="body" sz="quarter" idx="1"/>
          </p:nvPr>
        </p:nvSpPr>
        <p:spPr>
          <a:prstGeom prst="rect">
            <a:avLst/>
          </a:prstGeom>
        </p:spPr>
        <p:txBody>
          <a:bodyPr/>
          <a:lstStyle/>
          <a:p>
            <a:pPr/>
            <a:r>
              <a:t>Voilà: Die Kovarianz</a:t>
            </a:r>
          </a:p>
        </p:txBody>
      </p:sp>
      <p:sp>
        <p:nvSpPr>
          <p:cNvPr id="54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6" name="Dieses „durchschnittliche Rechteck“ bezeichnet man als Kovarianz…"/>
          <p:cNvSpPr/>
          <p:nvPr/>
        </p:nvSpPr>
        <p:spPr>
          <a:xfrm>
            <a:off x="156395" y="7645717"/>
            <a:ext cx="12378133" cy="1171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Dieses „</a:t>
            </a:r>
            <a:r>
              <a:rPr>
                <a:latin typeface="Roboto Condensed Bold"/>
                <a:ea typeface="Roboto Condensed Bold"/>
                <a:cs typeface="Roboto Condensed Bold"/>
                <a:sym typeface="Roboto Condensed Bold"/>
              </a:rPr>
              <a:t>durchschnittliche Rechteck</a:t>
            </a:r>
            <a:r>
              <a:t>“ bezeichnet man als </a:t>
            </a:r>
            <a:r>
              <a:rPr>
                <a:latin typeface="Roboto Condensed Bold"/>
                <a:ea typeface="Roboto Condensed Bold"/>
                <a:cs typeface="Roboto Condensed Bold"/>
                <a:sym typeface="Roboto Condensed Bold"/>
              </a:rPr>
              <a:t>Kovarianz</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Der Durchschnitt hat im Gegensatz zur Summe den Vorteil, dass er </a:t>
            </a:r>
            <a:r>
              <a:rPr>
                <a:latin typeface="Roboto Condensed Bold"/>
                <a:ea typeface="Roboto Condensed Bold"/>
                <a:cs typeface="Roboto Condensed Bold"/>
                <a:sym typeface="Roboto Condensed Bold"/>
              </a:rPr>
              <a:t>unabhängig</a:t>
            </a:r>
            <a:r>
              <a:t> ist von der </a:t>
            </a:r>
            <a:r>
              <a:rPr>
                <a:latin typeface="Roboto Condensed Bold"/>
                <a:ea typeface="Roboto Condensed Bold"/>
                <a:cs typeface="Roboto Condensed Bold"/>
                <a:sym typeface="Roboto Condensed Bold"/>
              </a:rPr>
              <a:t>Anzahl</a:t>
            </a:r>
            <a:r>
              <a:t> der Werte; somit ist die Kovarianz ein Maß, das </a:t>
            </a:r>
            <a:r>
              <a:rPr i="1"/>
              <a:t>unabhängig</a:t>
            </a:r>
            <a:r>
              <a:t> ist von der Anzahl der Elemente</a:t>
            </a:r>
          </a:p>
        </p:txBody>
      </p:sp>
      <p:sp>
        <p:nvSpPr>
          <p:cNvPr id="547" name="Rechteck"/>
          <p:cNvSpPr/>
          <p:nvPr/>
        </p:nvSpPr>
        <p:spPr>
          <a:xfrm>
            <a:off x="964726" y="2366055"/>
            <a:ext cx="1480940" cy="1270001"/>
          </a:xfrm>
          <a:prstGeom prst="rect">
            <a:avLst/>
          </a:prstGeom>
          <a:solidFill>
            <a:schemeClr val="accent3">
              <a:satOff val="-51359"/>
              <a:lumOff val="17107"/>
            </a:schemeClr>
          </a:solidFill>
          <a:ln w="12700">
            <a:miter lim="400000"/>
          </a:ln>
        </p:spPr>
        <p:txBody>
          <a:bodyPr lIns="65023" tIns="65023" rIns="65023" bIns="65023" anchor="ctr"/>
          <a:lstStyle/>
          <a:p>
            <a:pPr>
              <a:buClr>
                <a:srgbClr val="00998A"/>
              </a:buClr>
              <a:buFont typeface="Wingdings"/>
              <a:defRPr sz="3400">
                <a:solidFill>
                  <a:srgbClr val="003B76"/>
                </a:solidFill>
                <a:latin typeface="+mn-lt"/>
                <a:ea typeface="+mn-ea"/>
                <a:cs typeface="+mn-cs"/>
                <a:sym typeface="Helvetica"/>
              </a:defRPr>
            </a:pPr>
          </a:p>
        </p:txBody>
      </p:sp>
      <p:sp>
        <p:nvSpPr>
          <p:cNvPr id="548" name="Rechteck"/>
          <p:cNvSpPr/>
          <p:nvPr/>
        </p:nvSpPr>
        <p:spPr>
          <a:xfrm>
            <a:off x="3153781" y="2916740"/>
            <a:ext cx="1270001" cy="752820"/>
          </a:xfrm>
          <a:prstGeom prst="rect">
            <a:avLst/>
          </a:prstGeom>
          <a:solidFill>
            <a:schemeClr val="accent3">
              <a:satOff val="-51359"/>
              <a:lumOff val="17107"/>
            </a:schemeClr>
          </a:solidFill>
          <a:ln w="12700">
            <a:miter lim="400000"/>
          </a:ln>
        </p:spPr>
        <p:txBody>
          <a:bodyPr lIns="65023" tIns="65023" rIns="65023" bIns="65023" anchor="ctr"/>
          <a:lstStyle/>
          <a:p>
            <a:pPr>
              <a:buClr>
                <a:srgbClr val="00998A"/>
              </a:buClr>
              <a:buFont typeface="Wingdings"/>
              <a:defRPr sz="3400">
                <a:solidFill>
                  <a:srgbClr val="003B76"/>
                </a:solidFill>
                <a:latin typeface="+mn-lt"/>
                <a:ea typeface="+mn-ea"/>
                <a:cs typeface="+mn-cs"/>
                <a:sym typeface="Helvetica"/>
              </a:defRPr>
            </a:pPr>
          </a:p>
        </p:txBody>
      </p:sp>
      <p:sp>
        <p:nvSpPr>
          <p:cNvPr id="549" name="Rechteck"/>
          <p:cNvSpPr/>
          <p:nvPr/>
        </p:nvSpPr>
        <p:spPr>
          <a:xfrm>
            <a:off x="5131897" y="2103953"/>
            <a:ext cx="1270001" cy="1531741"/>
          </a:xfrm>
          <a:prstGeom prst="rect">
            <a:avLst/>
          </a:prstGeom>
          <a:solidFill>
            <a:srgbClr val="4077AF"/>
          </a:solidFill>
          <a:ln w="12700">
            <a:miter lim="400000"/>
          </a:ln>
        </p:spPr>
        <p:txBody>
          <a:bodyPr lIns="65023" tIns="65023" rIns="65023" bIns="65023" anchor="ctr"/>
          <a:lstStyle/>
          <a:p>
            <a:pPr>
              <a:buClr>
                <a:srgbClr val="00998A"/>
              </a:buClr>
              <a:buFont typeface="Wingdings"/>
              <a:defRPr sz="3400">
                <a:solidFill>
                  <a:srgbClr val="003B76"/>
                </a:solidFill>
                <a:latin typeface="+mn-lt"/>
                <a:ea typeface="+mn-ea"/>
                <a:cs typeface="+mn-cs"/>
                <a:sym typeface="Helvetica"/>
              </a:defRPr>
            </a:pPr>
          </a:p>
        </p:txBody>
      </p:sp>
      <p:sp>
        <p:nvSpPr>
          <p:cNvPr id="550" name="Rechteck"/>
          <p:cNvSpPr/>
          <p:nvPr/>
        </p:nvSpPr>
        <p:spPr>
          <a:xfrm>
            <a:off x="7110013" y="2366055"/>
            <a:ext cx="2167468" cy="1270001"/>
          </a:xfrm>
          <a:prstGeom prst="rect">
            <a:avLst/>
          </a:prstGeom>
          <a:solidFill>
            <a:schemeClr val="accent3">
              <a:satOff val="-51359"/>
              <a:lumOff val="17107"/>
            </a:schemeClr>
          </a:solidFill>
          <a:ln w="12700">
            <a:miter lim="400000"/>
          </a:ln>
        </p:spPr>
        <p:txBody>
          <a:bodyPr lIns="65023" tIns="65023" rIns="65023" bIns="65023" anchor="ctr"/>
          <a:lstStyle/>
          <a:p>
            <a:pPr>
              <a:buClr>
                <a:srgbClr val="00998A"/>
              </a:buClr>
              <a:buFont typeface="Wingdings"/>
              <a:defRPr sz="3400">
                <a:solidFill>
                  <a:srgbClr val="003B76"/>
                </a:solidFill>
                <a:latin typeface="+mn-lt"/>
                <a:ea typeface="+mn-ea"/>
                <a:cs typeface="+mn-cs"/>
                <a:sym typeface="Helvetica"/>
              </a:defRPr>
            </a:pPr>
          </a:p>
        </p:txBody>
      </p:sp>
      <p:sp>
        <p:nvSpPr>
          <p:cNvPr id="551" name="Quadrat"/>
          <p:cNvSpPr/>
          <p:nvPr/>
        </p:nvSpPr>
        <p:spPr>
          <a:xfrm>
            <a:off x="9985595" y="2366055"/>
            <a:ext cx="1270001" cy="1270001"/>
          </a:xfrm>
          <a:prstGeom prst="rect">
            <a:avLst/>
          </a:prstGeom>
          <a:solidFill>
            <a:schemeClr val="accent3">
              <a:satOff val="-51359"/>
              <a:lumOff val="17107"/>
            </a:schemeClr>
          </a:solidFill>
          <a:ln w="12700">
            <a:miter lim="400000"/>
          </a:ln>
        </p:spPr>
        <p:txBody>
          <a:bodyPr lIns="65023" tIns="65023" rIns="65023" bIns="65023" anchor="ctr"/>
          <a:lstStyle/>
          <a:p>
            <a:pPr>
              <a:buClr>
                <a:srgbClr val="00998A"/>
              </a:buClr>
              <a:buFont typeface="Wingdings"/>
              <a:defRPr sz="3400">
                <a:solidFill>
                  <a:srgbClr val="003B76"/>
                </a:solidFill>
                <a:latin typeface="+mn-lt"/>
                <a:ea typeface="+mn-ea"/>
                <a:cs typeface="+mn-cs"/>
                <a:sym typeface="Helvetica"/>
              </a:defRPr>
            </a:pPr>
          </a:p>
        </p:txBody>
      </p:sp>
      <p:sp>
        <p:nvSpPr>
          <p:cNvPr id="552" name="+"/>
          <p:cNvSpPr/>
          <p:nvPr/>
        </p:nvSpPr>
        <p:spPr>
          <a:xfrm>
            <a:off x="2639350" y="3055311"/>
            <a:ext cx="320747"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a:t>
            </a:r>
          </a:p>
        </p:txBody>
      </p:sp>
      <p:sp>
        <p:nvSpPr>
          <p:cNvPr id="553" name="+"/>
          <p:cNvSpPr/>
          <p:nvPr/>
        </p:nvSpPr>
        <p:spPr>
          <a:xfrm>
            <a:off x="4617465" y="3055311"/>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a:t>
            </a:r>
          </a:p>
        </p:txBody>
      </p:sp>
      <p:sp>
        <p:nvSpPr>
          <p:cNvPr id="554" name="+"/>
          <p:cNvSpPr/>
          <p:nvPr/>
        </p:nvSpPr>
        <p:spPr>
          <a:xfrm>
            <a:off x="6595581" y="3055311"/>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a:t>
            </a:r>
          </a:p>
        </p:txBody>
      </p:sp>
      <p:sp>
        <p:nvSpPr>
          <p:cNvPr id="555" name="+"/>
          <p:cNvSpPr/>
          <p:nvPr/>
        </p:nvSpPr>
        <p:spPr>
          <a:xfrm>
            <a:off x="9471165" y="3055311"/>
            <a:ext cx="320747"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a:t>
            </a:r>
          </a:p>
        </p:txBody>
      </p:sp>
      <p:sp>
        <p:nvSpPr>
          <p:cNvPr id="556" name="+"/>
          <p:cNvSpPr/>
          <p:nvPr/>
        </p:nvSpPr>
        <p:spPr>
          <a:xfrm>
            <a:off x="8033373" y="2894445"/>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57" name="+"/>
          <p:cNvSpPr/>
          <p:nvPr/>
        </p:nvSpPr>
        <p:spPr>
          <a:xfrm>
            <a:off x="10460222" y="2894445"/>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58" name="-"/>
          <p:cNvSpPr/>
          <p:nvPr/>
        </p:nvSpPr>
        <p:spPr>
          <a:xfrm>
            <a:off x="5606524" y="2894445"/>
            <a:ext cx="244249"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59" name="+"/>
          <p:cNvSpPr/>
          <p:nvPr/>
        </p:nvSpPr>
        <p:spPr>
          <a:xfrm>
            <a:off x="3628407" y="3055311"/>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60" name="+"/>
          <p:cNvSpPr/>
          <p:nvPr/>
        </p:nvSpPr>
        <p:spPr>
          <a:xfrm>
            <a:off x="1544822" y="2894445"/>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solidFill>
                  <a:srgbClr val="FFFFFF"/>
                </a:solidFill>
                <a:latin typeface="+mn-lt"/>
                <a:ea typeface="+mn-ea"/>
                <a:cs typeface="+mn-cs"/>
                <a:sym typeface="Helvetica"/>
              </a:defRPr>
            </a:lvl1pPr>
          </a:lstStyle>
          <a:p>
            <a:pPr/>
            <a:r>
              <a:t>+</a:t>
            </a:r>
          </a:p>
        </p:txBody>
      </p:sp>
      <p:sp>
        <p:nvSpPr>
          <p:cNvPr id="561" name="="/>
          <p:cNvSpPr/>
          <p:nvPr/>
        </p:nvSpPr>
        <p:spPr>
          <a:xfrm>
            <a:off x="3010675" y="5930495"/>
            <a:ext cx="32074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a:t>
            </a:r>
          </a:p>
        </p:txBody>
      </p:sp>
      <p:sp>
        <p:nvSpPr>
          <p:cNvPr id="562" name="Der Durchschnitt der 5 Abweichungs-Rechtecke entspricht dem unteren Rechteck"/>
          <p:cNvSpPr/>
          <p:nvPr/>
        </p:nvSpPr>
        <p:spPr>
          <a:xfrm>
            <a:off x="6305619" y="5397095"/>
            <a:ext cx="4142025" cy="1044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R="1270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lvl1pPr>
          </a:lstStyle>
          <a:p>
            <a:pPr/>
            <a:r>
              <a:t>Der Durchschnitt der 5 Abweichungs-Rechtecke entspricht dem unteren Rechteck</a:t>
            </a:r>
          </a:p>
        </p:txBody>
      </p:sp>
      <p:sp>
        <p:nvSpPr>
          <p:cNvPr id="563" name="Linie"/>
          <p:cNvSpPr/>
          <p:nvPr/>
        </p:nvSpPr>
        <p:spPr>
          <a:xfrm>
            <a:off x="816658" y="4048462"/>
            <a:ext cx="10613456" cy="1"/>
          </a:xfrm>
          <a:prstGeom prst="line">
            <a:avLst/>
          </a:prstGeom>
          <a:ln w="25400">
            <a:solidFill>
              <a:schemeClr val="accent1"/>
            </a:solidFill>
            <a:bevel/>
          </a:ln>
          <a:effectLst>
            <a:outerShdw sx="100000" sy="100000" kx="0" ky="0" algn="b" rotWithShape="0" blurRad="50800" dist="25400" dir="5400000">
              <a:srgbClr val="000000">
                <a:alpha val="38000"/>
              </a:srgbClr>
            </a:outerShdw>
          </a:effectLst>
        </p:spPr>
        <p:txBody>
          <a:bodyPr lIns="65023" tIns="65023" rIns="65023" bIns="65023"/>
          <a:lstStyle/>
          <a:p>
            <a:pPr defTabSz="457200">
              <a:buClrTx/>
              <a:buFontTx/>
              <a:defRPr sz="1600">
                <a:solidFill>
                  <a:srgbClr val="000000"/>
                </a:solidFill>
                <a:latin typeface="+mn-lt"/>
                <a:ea typeface="+mn-ea"/>
                <a:cs typeface="+mn-cs"/>
                <a:sym typeface="Helvetica"/>
              </a:defRPr>
            </a:pPr>
          </a:p>
        </p:txBody>
      </p:sp>
      <p:sp>
        <p:nvSpPr>
          <p:cNvPr id="564" name="5"/>
          <p:cNvSpPr/>
          <p:nvPr/>
        </p:nvSpPr>
        <p:spPr>
          <a:xfrm>
            <a:off x="6123879" y="4510025"/>
            <a:ext cx="312264"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5</a:t>
            </a:r>
          </a:p>
        </p:txBody>
      </p:sp>
      <p:sp>
        <p:nvSpPr>
          <p:cNvPr id="565" name="Quadrat"/>
          <p:cNvSpPr/>
          <p:nvPr/>
        </p:nvSpPr>
        <p:spPr>
          <a:xfrm>
            <a:off x="3831449" y="5406333"/>
            <a:ext cx="1524001" cy="1524001"/>
          </a:xfrm>
          <a:prstGeom prst="rect">
            <a:avLst/>
          </a:prstGeom>
          <a:solidFill>
            <a:schemeClr val="accent3">
              <a:satOff val="-51359"/>
              <a:lumOff val="17107"/>
            </a:schemeClr>
          </a:solidFill>
          <a:ln w="12700">
            <a:miter lim="400000"/>
          </a:ln>
        </p:spPr>
        <p:txBody>
          <a:bodyPr lIns="65023" tIns="65023" rIns="65023" bIns="65023" anchor="ctr"/>
          <a:lstStyle/>
          <a:p>
            <a:pPr>
              <a:buClr>
                <a:srgbClr val="00998A"/>
              </a:buClr>
              <a:buFont typeface="Wingdings"/>
              <a:defRPr sz="3400">
                <a:solidFill>
                  <a:srgbClr val="003B76"/>
                </a:solidFill>
                <a:latin typeface="+mn-lt"/>
                <a:ea typeface="+mn-ea"/>
                <a:cs typeface="+mn-cs"/>
                <a:sym typeface="Helvetica"/>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Die Kovarianz als Zusammenhangsmaß"/>
          <p:cNvSpPr txBox="1"/>
          <p:nvPr>
            <p:ph type="body" sz="quarter" idx="1"/>
          </p:nvPr>
        </p:nvSpPr>
        <p:spPr>
          <a:prstGeom prst="rect">
            <a:avLst/>
          </a:prstGeom>
        </p:spPr>
        <p:txBody>
          <a:bodyPr/>
          <a:lstStyle/>
          <a:p>
            <a:pPr/>
            <a:r>
              <a:t>Die Kovarianz als Zusammenhangsmaß</a:t>
            </a:r>
          </a:p>
        </p:txBody>
      </p:sp>
      <p:sp>
        <p:nvSpPr>
          <p:cNvPr id="57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1" name="Die Kovarianz (Kov) bezeichnet die Fläche des durchschnittlichen Rechtecks, d.h. das durchschnittliche Produkt der Abweichungen von X̅ und Y̅."/>
          <p:cNvSpPr/>
          <p:nvPr/>
        </p:nvSpPr>
        <p:spPr>
          <a:xfrm>
            <a:off x="621071" y="2309800"/>
            <a:ext cx="6051793" cy="1569465"/>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R="127000" defTabSz="1300480">
              <a:spcBef>
                <a:spcPts val="1000"/>
              </a:spcBef>
              <a:defRPr sz="2400">
                <a:solidFill>
                  <a:srgbClr val="000000"/>
                </a:solidFill>
                <a:latin typeface="Roboto Condensed Regular"/>
                <a:ea typeface="Roboto Condensed Regular"/>
                <a:cs typeface="Roboto Condensed Regular"/>
                <a:sym typeface="Roboto Condensed Regular"/>
              </a:defRPr>
            </a:pPr>
            <a:r>
              <a:t>Die Kovarianz (Kov) bezeichnet die Fläche des </a:t>
            </a:r>
            <a:r>
              <a:rPr i="1"/>
              <a:t>durchschnittlichen Rechtecks</a:t>
            </a:r>
            <a:r>
              <a:t>, d.h. das durchschnittliche Produkt der Abweichungen von X̅ und Y̅.</a:t>
            </a:r>
          </a:p>
        </p:txBody>
      </p:sp>
      <p:sp>
        <p:nvSpPr>
          <p:cNvPr id="572" name="Die Größe der Kovarianz ist abhängig von der Skalierung der Variablen; transformiert man z.B. eine Variable [EURO] in [Cent], so wird die Kovarianz 100fach vergrößert…"/>
          <p:cNvSpPr/>
          <p:nvPr/>
        </p:nvSpPr>
        <p:spPr>
          <a:xfrm>
            <a:off x="210606" y="4401622"/>
            <a:ext cx="6598349" cy="3990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Größe der </a:t>
            </a:r>
            <a:r>
              <a:rPr i="1"/>
              <a:t>Kovarianz</a:t>
            </a:r>
            <a:r>
              <a:t> ist </a:t>
            </a:r>
            <a:r>
              <a:rPr i="1"/>
              <a:t>abhängig</a:t>
            </a:r>
            <a:r>
              <a:t> von der </a:t>
            </a:r>
            <a:r>
              <a:rPr i="1"/>
              <a:t>Skalierung</a:t>
            </a:r>
            <a:r>
              <a:t> der Variablen; transformiert man z.B. eine Variable [EURO] in [Cent], so wird die Kovarianz 100fach vergrößert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Kovarianz hat </a:t>
            </a:r>
            <a:r>
              <a:rPr i="1"/>
              <a:t>keinen</a:t>
            </a:r>
            <a:r>
              <a:t> minimalen und auch keinen maximalen Wert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Da sie „</a:t>
            </a:r>
            <a:r>
              <a:rPr i="1"/>
              <a:t>ungedeckelt</a:t>
            </a:r>
            <a:r>
              <a:t>“ ist, ist oft schwer (oder gar nicht) zu sagen, ob die Kovarianz groß ist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Eine </a:t>
            </a:r>
            <a:r>
              <a:rPr i="1"/>
              <a:t>große</a:t>
            </a:r>
            <a:r>
              <a:t> </a:t>
            </a:r>
            <a:r>
              <a:rPr i="1"/>
              <a:t>positive</a:t>
            </a:r>
            <a:r>
              <a:t> (</a:t>
            </a:r>
            <a:r>
              <a:rPr>
                <a:solidFill>
                  <a:srgbClr val="535353"/>
                </a:solidFill>
              </a:rPr>
              <a:t>negative</a:t>
            </a:r>
            <a:r>
              <a:t>) Kovarianz zeigt einen </a:t>
            </a:r>
            <a:r>
              <a:rPr i="1"/>
              <a:t>starken</a:t>
            </a:r>
            <a:r>
              <a:t> </a:t>
            </a:r>
            <a:r>
              <a:rPr i="1"/>
              <a:t>positiven</a:t>
            </a:r>
            <a:r>
              <a:t> (</a:t>
            </a:r>
            <a:r>
              <a:rPr>
                <a:solidFill>
                  <a:srgbClr val="535353"/>
                </a:solidFill>
              </a:rPr>
              <a:t>negativen</a:t>
            </a:r>
            <a:r>
              <a:t>) Zusammenhang an </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Eine kleine positive (</a:t>
            </a:r>
            <a:r>
              <a:rPr>
                <a:solidFill>
                  <a:srgbClr val="535353"/>
                </a:solidFill>
              </a:rPr>
              <a:t>negative</a:t>
            </a:r>
            <a:r>
              <a:t>) Kovarianz zeigt einen schwachen positiven (</a:t>
            </a:r>
            <a:r>
              <a:rPr>
                <a:solidFill>
                  <a:srgbClr val="535353"/>
                </a:solidFill>
              </a:rPr>
              <a:t>negativen</a:t>
            </a:r>
            <a:r>
              <a:t>) Zusammenhang an </a:t>
            </a:r>
          </a:p>
        </p:txBody>
      </p:sp>
      <p:pic>
        <p:nvPicPr>
          <p:cNvPr id="573" name="Bild" descr="Bild"/>
          <p:cNvPicPr>
            <a:picLocks noChangeAspect="1"/>
          </p:cNvPicPr>
          <p:nvPr/>
        </p:nvPicPr>
        <p:blipFill>
          <a:blip r:embed="rId2">
            <a:extLst/>
          </a:blip>
          <a:srcRect l="7058" t="0" r="0" b="6912"/>
          <a:stretch>
            <a:fillRect/>
          </a:stretch>
        </p:blipFill>
        <p:spPr>
          <a:xfrm>
            <a:off x="7947199" y="1578756"/>
            <a:ext cx="4699718" cy="3880177"/>
          </a:xfrm>
          <a:prstGeom prst="rect">
            <a:avLst/>
          </a:prstGeom>
          <a:ln w="12700">
            <a:miter lim="400000"/>
          </a:ln>
        </p:spPr>
      </p:pic>
      <p:grpSp>
        <p:nvGrpSpPr>
          <p:cNvPr id="579" name="Gruppieren"/>
          <p:cNvGrpSpPr/>
          <p:nvPr/>
        </p:nvGrpSpPr>
        <p:grpSpPr>
          <a:xfrm>
            <a:off x="7870538" y="5559198"/>
            <a:ext cx="4853118" cy="3483242"/>
            <a:chOff x="0" y="0"/>
            <a:chExt cx="4853117" cy="3483240"/>
          </a:xfrm>
        </p:grpSpPr>
        <p:pic>
          <p:nvPicPr>
            <p:cNvPr id="574" name="Bild" descr="Bild"/>
            <p:cNvPicPr>
              <a:picLocks noChangeAspect="1"/>
            </p:cNvPicPr>
            <p:nvPr/>
          </p:nvPicPr>
          <p:blipFill>
            <a:blip r:embed="rId3">
              <a:extLst/>
            </a:blip>
            <a:srcRect l="7819" t="9050" r="7819" b="14381"/>
            <a:stretch>
              <a:fillRect/>
            </a:stretch>
          </p:blipFill>
          <p:spPr>
            <a:xfrm>
              <a:off x="0" y="0"/>
              <a:ext cx="4853118" cy="3483241"/>
            </a:xfrm>
            <a:prstGeom prst="rect">
              <a:avLst/>
            </a:prstGeom>
            <a:ln w="12700" cap="flat">
              <a:noFill/>
              <a:miter lim="400000"/>
            </a:ln>
            <a:effectLst/>
          </p:spPr>
        </p:pic>
        <p:sp>
          <p:nvSpPr>
            <p:cNvPr id="575" name="+"/>
            <p:cNvSpPr/>
            <p:nvPr/>
          </p:nvSpPr>
          <p:spPr>
            <a:xfrm>
              <a:off x="4007944" y="255661"/>
              <a:ext cx="590815" cy="578314"/>
            </a:xfrm>
            <a:prstGeom prst="ellipse">
              <a:avLst/>
            </a:prstGeom>
            <a:solidFill>
              <a:srgbClr val="FFFFFF"/>
            </a:solidFill>
            <a:ln w="25400" cap="flat">
              <a:solidFill>
                <a:schemeClr val="accent1"/>
              </a:solidFill>
              <a:prstDash val="solid"/>
              <a:bevel/>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buClr>
                  <a:srgbClr val="00998A"/>
                </a:buClr>
                <a:buFont typeface="Wingdings"/>
                <a:defRPr sz="3000">
                  <a:latin typeface="+mn-lt"/>
                  <a:ea typeface="+mn-ea"/>
                  <a:cs typeface="+mn-cs"/>
                  <a:sym typeface="Helvetica"/>
                </a:defRPr>
              </a:lvl1pPr>
            </a:lstStyle>
            <a:p>
              <a:pPr/>
              <a:r>
                <a:t>+</a:t>
              </a:r>
            </a:p>
          </p:txBody>
        </p:sp>
        <p:sp>
          <p:nvSpPr>
            <p:cNvPr id="576" name="+"/>
            <p:cNvSpPr/>
            <p:nvPr/>
          </p:nvSpPr>
          <p:spPr>
            <a:xfrm>
              <a:off x="178757" y="2569306"/>
              <a:ext cx="590816" cy="578314"/>
            </a:xfrm>
            <a:prstGeom prst="ellipse">
              <a:avLst/>
            </a:prstGeom>
            <a:solidFill>
              <a:srgbClr val="FFFFFF"/>
            </a:solidFill>
            <a:ln w="25400" cap="flat">
              <a:solidFill>
                <a:schemeClr val="accent1"/>
              </a:solidFill>
              <a:prstDash val="solid"/>
              <a:bevel/>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buClr>
                  <a:srgbClr val="00998A"/>
                </a:buClr>
                <a:buFont typeface="Wingdings"/>
                <a:defRPr sz="3000">
                  <a:latin typeface="+mn-lt"/>
                  <a:ea typeface="+mn-ea"/>
                  <a:cs typeface="+mn-cs"/>
                  <a:sym typeface="Helvetica"/>
                </a:defRPr>
              </a:lvl1pPr>
            </a:lstStyle>
            <a:p>
              <a:pPr/>
              <a:r>
                <a:t>+</a:t>
              </a:r>
            </a:p>
          </p:txBody>
        </p:sp>
        <p:sp>
          <p:nvSpPr>
            <p:cNvPr id="577" name="-"/>
            <p:cNvSpPr/>
            <p:nvPr/>
          </p:nvSpPr>
          <p:spPr>
            <a:xfrm>
              <a:off x="4007944" y="2569306"/>
              <a:ext cx="590815" cy="578314"/>
            </a:xfrm>
            <a:prstGeom prst="ellipse">
              <a:avLst/>
            </a:prstGeom>
            <a:solidFill>
              <a:srgbClr val="FFFFFF"/>
            </a:solidFill>
            <a:ln w="25400" cap="flat">
              <a:solidFill>
                <a:schemeClr val="accent1"/>
              </a:solidFill>
              <a:prstDash val="solid"/>
              <a:bevel/>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buClr>
                  <a:srgbClr val="00998A"/>
                </a:buClr>
                <a:buFont typeface="Wingdings"/>
                <a:defRPr sz="3000">
                  <a:latin typeface="+mn-lt"/>
                  <a:ea typeface="+mn-ea"/>
                  <a:cs typeface="+mn-cs"/>
                  <a:sym typeface="Helvetica"/>
                </a:defRPr>
              </a:lvl1pPr>
            </a:lstStyle>
            <a:p>
              <a:pPr/>
              <a:r>
                <a:t>-</a:t>
              </a:r>
            </a:p>
          </p:txBody>
        </p:sp>
        <p:sp>
          <p:nvSpPr>
            <p:cNvPr id="578" name="-"/>
            <p:cNvSpPr/>
            <p:nvPr/>
          </p:nvSpPr>
          <p:spPr>
            <a:xfrm>
              <a:off x="178757" y="255661"/>
              <a:ext cx="590816" cy="578314"/>
            </a:xfrm>
            <a:prstGeom prst="ellipse">
              <a:avLst/>
            </a:prstGeom>
            <a:solidFill>
              <a:srgbClr val="FFFFFF"/>
            </a:solidFill>
            <a:ln w="25400" cap="flat">
              <a:solidFill>
                <a:schemeClr val="accent1"/>
              </a:solidFill>
              <a:prstDash val="solid"/>
              <a:bevel/>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buClr>
                  <a:srgbClr val="00998A"/>
                </a:buClr>
                <a:buFont typeface="Wingdings"/>
                <a:defRPr sz="3000">
                  <a:latin typeface="+mn-lt"/>
                  <a:ea typeface="+mn-ea"/>
                  <a:cs typeface="+mn-cs"/>
                  <a:sym typeface="Helvetica"/>
                </a:defRPr>
              </a:lvl1pPr>
            </a:lstStyle>
            <a:p>
              <a:pPr/>
              <a:r>
                <a:t>-</a:t>
              </a:r>
            </a:p>
          </p:txBody>
        </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1" name="Die Kovarianz als durchschnittliches Rechteck"/>
          <p:cNvSpPr txBox="1"/>
          <p:nvPr>
            <p:ph type="body" sz="quarter" idx="1"/>
          </p:nvPr>
        </p:nvSpPr>
        <p:spPr>
          <a:prstGeom prst="rect">
            <a:avLst/>
          </a:prstGeom>
        </p:spPr>
        <p:txBody>
          <a:bodyPr/>
          <a:lstStyle/>
          <a:p>
            <a:pPr/>
            <a:r>
              <a:t>Die Kovarianz als durchschnittliches Rechteck</a:t>
            </a:r>
          </a:p>
        </p:txBody>
      </p:sp>
      <p:sp>
        <p:nvSpPr>
          <p:cNvPr id="58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3" name="Die Kovarianz ist ein Maß für den linearen Zusammenhang zweier Variablen. Sie berechnet sich wie folgt:…"/>
          <p:cNvSpPr/>
          <p:nvPr/>
        </p:nvSpPr>
        <p:spPr>
          <a:xfrm>
            <a:off x="154901" y="2017775"/>
            <a:ext cx="12694998" cy="5718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R="127000" defTabSz="1300480">
              <a:spcBef>
                <a:spcPts val="1000"/>
              </a:spcBef>
              <a:defRPr sz="2000">
                <a:solidFill>
                  <a:srgbClr val="000000"/>
                </a:solidFill>
                <a:latin typeface="Roboto Condensed Regular"/>
                <a:ea typeface="Roboto Condensed Regular"/>
                <a:cs typeface="Roboto Condensed Regular"/>
                <a:sym typeface="Roboto Condensed Regular"/>
              </a:defRPr>
            </a:pPr>
            <a:r>
              <a:t>Die </a:t>
            </a:r>
            <a:r>
              <a:rPr>
                <a:latin typeface="Roboto Condensed Bold"/>
                <a:ea typeface="Roboto Condensed Bold"/>
                <a:cs typeface="Roboto Condensed Bold"/>
                <a:sym typeface="Roboto Condensed Bold"/>
              </a:rPr>
              <a:t>Kovarianz</a:t>
            </a:r>
            <a:r>
              <a:t> ist ein </a:t>
            </a:r>
            <a:r>
              <a:rPr>
                <a:latin typeface="Roboto Condensed Bold"/>
                <a:ea typeface="Roboto Condensed Bold"/>
                <a:cs typeface="Roboto Condensed Bold"/>
                <a:sym typeface="Roboto Condensed Bold"/>
              </a:rPr>
              <a:t>Maß</a:t>
            </a:r>
            <a:r>
              <a:t> für den </a:t>
            </a:r>
            <a:r>
              <a:rPr>
                <a:latin typeface="Roboto Condensed Bold"/>
                <a:ea typeface="Roboto Condensed Bold"/>
                <a:cs typeface="Roboto Condensed Bold"/>
                <a:sym typeface="Roboto Condensed Bold"/>
              </a:rPr>
              <a:t>linearen Zusammenhang</a:t>
            </a:r>
            <a:r>
              <a:t> zweier Variablen. Sie berechnet sich wie folgt: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a:latin typeface="Roboto Condensed Bold"/>
                <a:ea typeface="Roboto Condensed Bold"/>
                <a:cs typeface="Roboto Condensed Bold"/>
                <a:sym typeface="Roboto Condensed Bold"/>
              </a:rPr>
              <a:t>Für jeden Punkt</a:t>
            </a:r>
            <a:r>
              <a:t> im Streudiagramm berechnet man die </a:t>
            </a:r>
            <a:r>
              <a:rPr>
                <a:latin typeface="Roboto Condensed Bold"/>
                <a:ea typeface="Roboto Condensed Bold"/>
                <a:cs typeface="Roboto Condensed Bold"/>
                <a:sym typeface="Roboto Condensed Bold"/>
              </a:rPr>
              <a:t>Abstände</a:t>
            </a:r>
            <a:r>
              <a:t> zu den </a:t>
            </a:r>
            <a:r>
              <a:rPr>
                <a:latin typeface="Roboto Condensed Bold"/>
                <a:ea typeface="Roboto Condensed Bold"/>
                <a:cs typeface="Roboto Condensed Bold"/>
                <a:sym typeface="Roboto Condensed Bold"/>
              </a:rPr>
              <a:t>Mittelwerten</a:t>
            </a:r>
            <a:r>
              <a:t> der Variable </a:t>
            </a:r>
            <a:r>
              <a:rPr>
                <a:latin typeface="Roboto Condensed Bold"/>
                <a:ea typeface="Roboto Condensed Bold"/>
                <a:cs typeface="Roboto Condensed Bold"/>
                <a:sym typeface="Roboto Condensed Bold"/>
              </a:rPr>
              <a:t>X</a:t>
            </a:r>
            <a:r>
              <a:t> bzw. </a:t>
            </a:r>
            <a:r>
              <a:rPr>
                <a:latin typeface="Roboto Condensed Bold"/>
                <a:ea typeface="Roboto Condensed Bold"/>
                <a:cs typeface="Roboto Condensed Bold"/>
                <a:sym typeface="Roboto Condensed Bold"/>
              </a:rPr>
              <a:t>Y</a:t>
            </a:r>
            <a:r>
              <a: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Für </a:t>
            </a:r>
            <a:r>
              <a:rPr>
                <a:latin typeface="Roboto Condensed Bold"/>
                <a:ea typeface="Roboto Condensed Bold"/>
                <a:cs typeface="Roboto Condensed Bold"/>
                <a:sym typeface="Roboto Condensed Bold"/>
              </a:rPr>
              <a:t>jeden Punkt </a:t>
            </a:r>
            <a:r>
              <a:t>kann man die </a:t>
            </a:r>
            <a:r>
              <a:rPr>
                <a:latin typeface="Roboto Condensed Bold"/>
                <a:ea typeface="Roboto Condensed Bold"/>
                <a:cs typeface="Roboto Condensed Bold"/>
                <a:sym typeface="Roboto Condensed Bold"/>
              </a:rPr>
              <a:t>Fläche</a:t>
            </a:r>
            <a:r>
              <a:t> eines </a:t>
            </a:r>
            <a:r>
              <a:rPr>
                <a:latin typeface="Roboto Condensed Bold"/>
                <a:ea typeface="Roboto Condensed Bold"/>
                <a:cs typeface="Roboto Condensed Bold"/>
                <a:sym typeface="Roboto Condensed Bold"/>
              </a:rPr>
              <a:t>Rechteck</a:t>
            </a:r>
            <a:r>
              <a:t> berechnen als Produkt der Abweichung des X-Wertes bzw. Y-Wertes vom Mittelwert von X bzw. von Y.</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Dabei kann ein Punkt in einen der</a:t>
            </a:r>
            <a:r>
              <a:rPr>
                <a:latin typeface="Roboto Condensed Bold"/>
                <a:ea typeface="Roboto Condensed Bold"/>
                <a:cs typeface="Roboto Condensed Bold"/>
                <a:sym typeface="Roboto Condensed Bold"/>
              </a:rPr>
              <a:t> vier Quadranten</a:t>
            </a:r>
            <a:r>
              <a:t> fallen, die um die Mittelwert herum liegen (s. Diagramm vorherige Seite):</a:t>
            </a:r>
          </a:p>
          <a:p>
            <a:pPr lvl="1" marL="581526" marR="127000" indent="-200526" defTabSz="1300480">
              <a:spcBef>
                <a:spcPts val="1000"/>
              </a:spcBef>
              <a:buClr>
                <a:schemeClr val="accent5">
                  <a:lumOff val="-7647"/>
                </a:schemeClr>
              </a:buClr>
              <a:buSzPct val="150000"/>
              <a:buFontTx/>
              <a:buChar char="‣"/>
              <a:defRPr sz="2000">
                <a:solidFill>
                  <a:srgbClr val="000000"/>
                </a:solidFill>
                <a:latin typeface="Roboto Condensed Regular"/>
                <a:ea typeface="Roboto Condensed Regular"/>
                <a:cs typeface="Roboto Condensed Regular"/>
                <a:sym typeface="Roboto Condensed Regular"/>
              </a:defRPr>
            </a:pPr>
            <a:r>
              <a:t>Für Punkte in den Quadranten I und III ergeben sich positive Vorzeichen für das „Rechteck“ (rote Rechtecke);</a:t>
            </a:r>
          </a:p>
          <a:p>
            <a:pPr lvl="1" marL="581526" marR="127000" indent="-200526" defTabSz="1300480">
              <a:spcBef>
                <a:spcPts val="1000"/>
              </a:spcBef>
              <a:buClr>
                <a:schemeClr val="accent5">
                  <a:lumOff val="-7647"/>
                </a:schemeClr>
              </a:buClr>
              <a:buSzPct val="150000"/>
              <a:buFontTx/>
              <a:buChar char="‣"/>
              <a:defRPr sz="2000">
                <a:solidFill>
                  <a:srgbClr val="000000"/>
                </a:solidFill>
                <a:latin typeface="Roboto Condensed Regular"/>
                <a:ea typeface="Roboto Condensed Regular"/>
                <a:cs typeface="Roboto Condensed Regular"/>
                <a:sym typeface="Roboto Condensed Regular"/>
              </a:defRPr>
            </a:pPr>
            <a:r>
              <a:t>für die Quadranten II und IV ergeben sich negative Vorzeichen (blaue Rechtecke).</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a:latin typeface="Roboto Condensed Bold"/>
                <a:ea typeface="Roboto Condensed Bold"/>
                <a:cs typeface="Roboto Condensed Bold"/>
                <a:sym typeface="Roboto Condensed Bold"/>
              </a:rPr>
              <a:t>Summiert</a:t>
            </a:r>
            <a:r>
              <a:t> man nun die </a:t>
            </a:r>
            <a:r>
              <a:rPr>
                <a:latin typeface="Roboto Condensed Bold"/>
                <a:ea typeface="Roboto Condensed Bold"/>
                <a:cs typeface="Roboto Condensed Bold"/>
                <a:sym typeface="Roboto Condensed Bold"/>
              </a:rPr>
              <a:t>Flächen</a:t>
            </a:r>
            <a:r>
              <a:t> der </a:t>
            </a:r>
            <a:r>
              <a:rPr>
                <a:latin typeface="Roboto Condensed Bold"/>
                <a:ea typeface="Roboto Condensed Bold"/>
                <a:cs typeface="Roboto Condensed Bold"/>
                <a:sym typeface="Roboto Condensed Bold"/>
              </a:rPr>
              <a:t>Rechtecke</a:t>
            </a:r>
            <a:r>
              <a:t> </a:t>
            </a:r>
            <a:r>
              <a:rPr>
                <a:latin typeface="Roboto Condensed Bold"/>
                <a:ea typeface="Roboto Condensed Bold"/>
                <a:cs typeface="Roboto Condensed Bold"/>
                <a:sym typeface="Roboto Condensed Bold"/>
              </a:rPr>
              <a:t>aller Punkte</a:t>
            </a:r>
            <a:r>
              <a:t> auf auf, ergibt sich dann ein </a:t>
            </a:r>
            <a:r>
              <a:rPr i="1"/>
              <a:t>betragsmäßig</a:t>
            </a:r>
            <a:r>
              <a:t> hoher Wert, wenn die Rechtecke </a:t>
            </a:r>
            <a:r>
              <a:rPr i="1"/>
              <a:t>vor allem </a:t>
            </a:r>
            <a:r>
              <a:t>in den Quadranten I und III liegen (positiv korreliert sind) </a:t>
            </a:r>
            <a:r>
              <a:rPr i="1"/>
              <a:t>oder auch</a:t>
            </a:r>
            <a:r>
              <a:t> wenn die Rechtecke vor allen in den Quadranten II und IV liegen (negativ korreliert sind).</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Sind die Rechtecke über alle vier Quadranten etwa gleichmäßig verteilt, ergibt sich eine kleine Summe (nahe) Null (oder sogar exakt Null).</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Teilt man diese Summe der Rechtecke durch die Anzahl der Rechtecke, so erhält man das „</a:t>
            </a:r>
            <a:r>
              <a:rPr>
                <a:latin typeface="Roboto Condensed Bold"/>
                <a:ea typeface="Roboto Condensed Bold"/>
                <a:cs typeface="Roboto Condensed Bold"/>
                <a:sym typeface="Roboto Condensed Bold"/>
              </a:rPr>
              <a:t>durchschnittliche</a:t>
            </a:r>
            <a:r>
              <a:t> </a:t>
            </a:r>
            <a:r>
              <a:rPr>
                <a:latin typeface="Roboto Condensed Bold"/>
                <a:ea typeface="Roboto Condensed Bold"/>
                <a:cs typeface="Roboto Condensed Bold"/>
                <a:sym typeface="Roboto Condensed Bold"/>
              </a:rPr>
              <a:t>Rechteck</a:t>
            </a:r>
            <a:r>
              <a:t>“; diesen Wert bezeichnet man als Kovarianz.</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5" name="Korrelationskoeffizient r: „Mittleres z-Rechteck“"/>
          <p:cNvSpPr txBox="1"/>
          <p:nvPr>
            <p:ph type="body" sz="quarter" idx="1"/>
          </p:nvPr>
        </p:nvSpPr>
        <p:spPr>
          <a:prstGeom prst="rect">
            <a:avLst/>
          </a:prstGeom>
        </p:spPr>
        <p:txBody>
          <a:bodyPr/>
          <a:lstStyle/>
          <a:p>
            <a:pPr/>
            <a:r>
              <a:t>Korrelationskoeffizient r: „Mittleres z-Rechteck“</a:t>
            </a:r>
          </a:p>
        </p:txBody>
      </p:sp>
      <p:sp>
        <p:nvSpPr>
          <p:cNvPr id="586" name="Der Korrelationskoeffizient r nach K. Pearson löst das Problem, dass die Kovarianz schwer interpretierbar ist; der Wertebereich reicht von -1 (perfekte negative lineare Korrelation) bis +1 (perfekte positive lineare Korrelation); eine Korrelation von r ="/>
          <p:cNvSpPr/>
          <p:nvPr/>
        </p:nvSpPr>
        <p:spPr>
          <a:xfrm>
            <a:off x="276965" y="1954391"/>
            <a:ext cx="12450870" cy="5413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Der </a:t>
            </a:r>
            <a:r>
              <a:rPr>
                <a:latin typeface="Roboto Condensed Bold"/>
                <a:ea typeface="Roboto Condensed Bold"/>
                <a:cs typeface="Roboto Condensed Bold"/>
                <a:sym typeface="Roboto Condensed Bold"/>
              </a:rPr>
              <a:t>Korrelationskoeffizient</a:t>
            </a:r>
            <a:r>
              <a:t> </a:t>
            </a:r>
            <a:r>
              <a:rPr i="1"/>
              <a:t>r</a:t>
            </a:r>
            <a:r>
              <a:t> nach K. Pearson löst das Problem, dass die Kovarianz schwer interpretierbar ist; der </a:t>
            </a:r>
            <a:r>
              <a:rPr>
                <a:latin typeface="Roboto Condensed Bold"/>
                <a:ea typeface="Roboto Condensed Bold"/>
                <a:cs typeface="Roboto Condensed Bold"/>
                <a:sym typeface="Roboto Condensed Bold"/>
              </a:rPr>
              <a:t>Wertebereich</a:t>
            </a:r>
            <a:r>
              <a:t> reicht von </a:t>
            </a:r>
            <a:r>
              <a:rPr>
                <a:latin typeface="Roboto Condensed Bold"/>
                <a:ea typeface="Roboto Condensed Bold"/>
                <a:cs typeface="Roboto Condensed Bold"/>
                <a:sym typeface="Roboto Condensed Bold"/>
              </a:rPr>
              <a:t>-1</a:t>
            </a:r>
            <a:r>
              <a:t> (perfekte negative lineare Korrelation) bis </a:t>
            </a:r>
            <a:r>
              <a:rPr>
                <a:latin typeface="Roboto Condensed Bold"/>
                <a:ea typeface="Roboto Condensed Bold"/>
                <a:cs typeface="Roboto Condensed Bold"/>
                <a:sym typeface="Roboto Condensed Bold"/>
              </a:rPr>
              <a:t>+1</a:t>
            </a:r>
            <a:r>
              <a:t> (perfekte positive lineare Korrelation); eine Korrelation von r = 0 bedeutet kein linearer Zusammenhang.</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Bei der Korrelation werden </a:t>
            </a:r>
            <a:r>
              <a:rPr>
                <a:latin typeface="Roboto Condensed Bold"/>
                <a:ea typeface="Roboto Condensed Bold"/>
                <a:cs typeface="Roboto Condensed Bold"/>
                <a:sym typeface="Roboto Condensed Bold"/>
              </a:rPr>
              <a:t>beide Variablen</a:t>
            </a:r>
            <a:r>
              <a:t> </a:t>
            </a:r>
            <a:r>
              <a:rPr>
                <a:latin typeface="Roboto Condensed Bold"/>
                <a:ea typeface="Roboto Condensed Bold"/>
                <a:cs typeface="Roboto Condensed Bold"/>
                <a:sym typeface="Roboto Condensed Bold"/>
              </a:rPr>
              <a:t>z-transformiert</a:t>
            </a:r>
            <a:r>
              <a:t>, dadurch wird die Stärke (und Richtung) des Zusammenhangs unabhängig von der Skalierung (Varianz) der Variablen.</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Entsprechend berechnet sich die </a:t>
            </a:r>
            <a:r>
              <a:rPr>
                <a:latin typeface="Roboto Condensed Bold"/>
                <a:ea typeface="Roboto Condensed Bold"/>
                <a:cs typeface="Roboto Condensed Bold"/>
                <a:sym typeface="Roboto Condensed Bold"/>
              </a:rPr>
              <a:t>Korrelation</a:t>
            </a:r>
            <a:r>
              <a:t> als </a:t>
            </a:r>
            <a:r>
              <a:rPr>
                <a:latin typeface="Roboto Condensed Bold"/>
                <a:ea typeface="Roboto Condensed Bold"/>
                <a:cs typeface="Roboto Condensed Bold"/>
                <a:sym typeface="Roboto Condensed Bold"/>
              </a:rPr>
              <a:t>„durchschnittliches Rechteck“ der z-transformierten Variablen.</a:t>
            </a:r>
            <a:endParaRPr>
              <a:latin typeface="Roboto Condensed Bold"/>
              <a:ea typeface="Roboto Condensed Bold"/>
              <a:cs typeface="Roboto Condensed Bold"/>
              <a:sym typeface="Roboto Condensed Bold"/>
            </a:endParaR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Der Korrelationskoeffizient </a:t>
            </a:r>
            <a:r>
              <a:rPr i="1"/>
              <a:t>r</a:t>
            </a:r>
            <a:r>
              <a:t> ist (anders als die Kovarianz!) gegenüber Maßstabsunterschieden in den untersuchten Merkmalen </a:t>
            </a:r>
            <a:r>
              <a:rPr u="sng"/>
              <a:t>un</a:t>
            </a:r>
            <a:r>
              <a:t>empfindlich. </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Nach einer gängigen groben </a:t>
            </a:r>
            <a:r>
              <a:rPr>
                <a:latin typeface="Roboto Condensed Bold"/>
                <a:ea typeface="Roboto Condensed Bold"/>
                <a:cs typeface="Roboto Condensed Bold"/>
                <a:sym typeface="Roboto Condensed Bold"/>
              </a:rPr>
              <a:t>Faustregel</a:t>
            </a:r>
            <a:r>
              <a:t> von J. Cohen gilt </a:t>
            </a:r>
            <a:r>
              <a:rPr>
                <a:latin typeface="Roboto Condensed Bold"/>
                <a:ea typeface="Roboto Condensed Bold"/>
                <a:cs typeface="Roboto Condensed Bold"/>
                <a:sym typeface="Roboto Condensed Bold"/>
              </a:rPr>
              <a:t>r ≈ ±0.1 </a:t>
            </a:r>
            <a:r>
              <a:t>als „</a:t>
            </a:r>
            <a:r>
              <a:rPr>
                <a:latin typeface="Roboto Condensed Bold"/>
                <a:ea typeface="Roboto Condensed Bold"/>
                <a:cs typeface="Roboto Condensed Bold"/>
                <a:sym typeface="Roboto Condensed Bold"/>
              </a:rPr>
              <a:t>schwach</a:t>
            </a:r>
            <a:r>
              <a:t>“, </a:t>
            </a:r>
            <a:r>
              <a:rPr>
                <a:latin typeface="Roboto Condensed Bold"/>
                <a:ea typeface="Roboto Condensed Bold"/>
                <a:cs typeface="Roboto Condensed Bold"/>
                <a:sym typeface="Roboto Condensed Bold"/>
              </a:rPr>
              <a:t>r ≈ ±0.3 </a:t>
            </a:r>
            <a:r>
              <a:t>als „</a:t>
            </a:r>
            <a:r>
              <a:rPr>
                <a:latin typeface="Roboto Condensed Bold"/>
                <a:ea typeface="Roboto Condensed Bold"/>
                <a:cs typeface="Roboto Condensed Bold"/>
                <a:sym typeface="Roboto Condensed Bold"/>
              </a:rPr>
              <a:t>mittel</a:t>
            </a:r>
            <a:r>
              <a:t>“ und ab </a:t>
            </a:r>
            <a:r>
              <a:rPr>
                <a:latin typeface="Roboto Condensed Bold"/>
                <a:ea typeface="Roboto Condensed Bold"/>
                <a:cs typeface="Roboto Condensed Bold"/>
                <a:sym typeface="Roboto Condensed Bold"/>
              </a:rPr>
              <a:t>r ≈ ±0.5 </a:t>
            </a:r>
            <a:r>
              <a:t>als „</a:t>
            </a:r>
            <a:r>
              <a:rPr>
                <a:latin typeface="Roboto Condensed Bold"/>
                <a:ea typeface="Roboto Condensed Bold"/>
                <a:cs typeface="Roboto Condensed Bold"/>
                <a:sym typeface="Roboto Condensed Bold"/>
              </a:rPr>
              <a:t>stark</a:t>
            </a:r>
            <a:r>
              <a:t>“.</a:t>
            </a:r>
          </a:p>
        </p:txBody>
      </p:sp>
      <p:sp>
        <p:nvSpPr>
          <p:cNvPr id="58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88" name="Bild" descr="Bild"/>
          <p:cNvPicPr>
            <a:picLocks noChangeAspect="1"/>
          </p:cNvPicPr>
          <p:nvPr/>
        </p:nvPicPr>
        <p:blipFill>
          <a:blip r:embed="rId2">
            <a:extLst/>
          </a:blip>
          <a:stretch>
            <a:fillRect/>
          </a:stretch>
        </p:blipFill>
        <p:spPr>
          <a:xfrm>
            <a:off x="989134" y="4657928"/>
            <a:ext cx="6159170" cy="96768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0"/>
                                  </p:stCondLst>
                                  <p:iterate type="el" backwards="0">
                                    <p:tmAbs val="0"/>
                                  </p:iterate>
                                  <p:childTnLst>
                                    <p:set>
                                      <p:cBhvr>
                                        <p:cTn id="6" fill="hold"/>
                                        <p:tgtEl>
                                          <p:spTgt spid="586">
                                            <p:txEl>
                                              <p:pRg st="8" end="8"/>
                                            </p:txEl>
                                          </p:spTgt>
                                        </p:tgtEl>
                                        <p:attrNameLst>
                                          <p:attrName>style.visibility</p:attrName>
                                        </p:attrNameLst>
                                      </p:cBhvr>
                                      <p:to>
                                        <p:strVal val="visible"/>
                                      </p:to>
                                    </p:set>
                                    <p:animEffect filter="fade" transition="in">
                                      <p:cBhvr>
                                        <p:cTn id="7" dur="500"/>
                                        <p:tgtEl>
                                          <p:spTgt spid="586">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86"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0"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1" name="Überblick"/>
          <p:cNvSpPr txBox="1"/>
          <p:nvPr>
            <p:ph type="title"/>
          </p:nvPr>
        </p:nvSpPr>
        <p:spPr>
          <a:prstGeom prst="rect">
            <a:avLst/>
          </a:prstGeom>
        </p:spPr>
        <p:txBody>
          <a:bodyPr/>
          <a:lstStyle/>
          <a:p>
            <a:pPr/>
            <a:r>
              <a:t>Vertiefung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3" name="Bei r = 0 gleichen sich die Rechtecke aus"/>
          <p:cNvSpPr txBox="1"/>
          <p:nvPr>
            <p:ph type="body" sz="quarter" idx="1"/>
          </p:nvPr>
        </p:nvSpPr>
        <p:spPr>
          <a:prstGeom prst="rect">
            <a:avLst/>
          </a:prstGeom>
        </p:spPr>
        <p:txBody>
          <a:bodyPr/>
          <a:lstStyle/>
          <a:p>
            <a:pPr/>
            <a:r>
              <a:t>Bei r = 0 gleichen sich die Rechtecke aus</a:t>
            </a:r>
          </a:p>
        </p:txBody>
      </p:sp>
      <p:sp>
        <p:nvSpPr>
          <p:cNvPr id="59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5" name="Bei r ≈ 0 ist die Fläche der Abweichungs-Rechtecke, wenn man sie pro Quadrant aufsummiert, etwa gleich groß…"/>
          <p:cNvSpPr/>
          <p:nvPr/>
        </p:nvSpPr>
        <p:spPr>
          <a:xfrm>
            <a:off x="6425944" y="2036648"/>
            <a:ext cx="6216668" cy="2822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Bei r ≈ 0 ist die Fläche der Abweichungs-Rechtecke, wenn man sie pro Quadrant aufsummiert, etwa gleich groß</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Addiert man die Abweichungs-Rechtecke (unter Beachtung der Vorzeichen: rot = positiv; blau = negativ), so beträgt die Summe in etwa (oder genau) Null </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Damit ist die Korrelation (und die Kovarianz) etwa bzw. genau Null:</a:t>
            </a:r>
          </a:p>
        </p:txBody>
      </p:sp>
      <p:pic>
        <p:nvPicPr>
          <p:cNvPr id="596" name="Bild" descr="Bild"/>
          <p:cNvPicPr>
            <a:picLocks noChangeAspect="1"/>
          </p:cNvPicPr>
          <p:nvPr/>
        </p:nvPicPr>
        <p:blipFill>
          <a:blip r:embed="rId3">
            <a:extLst/>
          </a:blip>
          <a:stretch>
            <a:fillRect/>
          </a:stretch>
        </p:blipFill>
        <p:spPr>
          <a:xfrm>
            <a:off x="6945822" y="5746059"/>
            <a:ext cx="3962401" cy="2641601"/>
          </a:xfrm>
          <a:prstGeom prst="rect">
            <a:avLst/>
          </a:prstGeom>
          <a:ln w="12700">
            <a:miter lim="400000"/>
          </a:ln>
        </p:spPr>
      </p:pic>
      <p:sp>
        <p:nvSpPr>
          <p:cNvPr id="597" name="200 Punkte mit r ≈ 0"/>
          <p:cNvSpPr/>
          <p:nvPr/>
        </p:nvSpPr>
        <p:spPr>
          <a:xfrm>
            <a:off x="1838612" y="7911982"/>
            <a:ext cx="2868238"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400">
                <a:latin typeface="+mn-lt"/>
                <a:ea typeface="+mn-ea"/>
                <a:cs typeface="+mn-cs"/>
                <a:sym typeface="Helvetica"/>
              </a:defRPr>
            </a:lvl1pPr>
          </a:lstStyle>
          <a:p>
            <a:pPr/>
            <a:r>
              <a:t>200 Punkte mit r ≈ 0</a:t>
            </a:r>
          </a:p>
        </p:txBody>
      </p:sp>
      <p:pic>
        <p:nvPicPr>
          <p:cNvPr id="598" name="corr_demo_r_0_many_points_uncentered.pdf" descr="corr_demo_r_0_many_points_uncentered.pdf"/>
          <p:cNvPicPr>
            <a:picLocks noChangeAspect="1"/>
          </p:cNvPicPr>
          <p:nvPr/>
        </p:nvPicPr>
        <p:blipFill>
          <a:blip r:embed="rId4">
            <a:extLst/>
          </a:blip>
          <a:srcRect l="3644" t="0" r="0" b="4527"/>
          <a:stretch>
            <a:fillRect/>
          </a:stretch>
        </p:blipFill>
        <p:spPr>
          <a:xfrm>
            <a:off x="601259" y="1503337"/>
            <a:ext cx="5741491" cy="5688874"/>
          </a:xfrm>
          <a:prstGeom prst="rect">
            <a:avLst/>
          </a:prstGeom>
          <a:ln w="12700">
            <a:miter lim="400000"/>
          </a:ln>
        </p:spPr>
      </p:pic>
      <p:sp>
        <p:nvSpPr>
          <p:cNvPr id="599" name="X̅"/>
          <p:cNvSpPr/>
          <p:nvPr/>
        </p:nvSpPr>
        <p:spPr>
          <a:xfrm>
            <a:off x="3376715" y="7153148"/>
            <a:ext cx="396873" cy="587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ct val="117999"/>
              </a:lnSpc>
              <a:buClrTx/>
              <a:buFontTx/>
              <a:defRPr sz="3000">
                <a:solidFill>
                  <a:srgbClr val="000000"/>
                </a:solidFill>
                <a:latin typeface="+mn-lt"/>
                <a:ea typeface="+mn-ea"/>
                <a:cs typeface="+mn-cs"/>
                <a:sym typeface="Helvetica"/>
              </a:defRPr>
            </a:lvl1pPr>
          </a:lstStyle>
          <a:p>
            <a:pPr/>
            <a:r>
              <a:t>X̅</a:t>
            </a:r>
          </a:p>
        </p:txBody>
      </p:sp>
      <p:sp>
        <p:nvSpPr>
          <p:cNvPr id="600" name="Y̅"/>
          <p:cNvSpPr/>
          <p:nvPr/>
        </p:nvSpPr>
        <p:spPr>
          <a:xfrm>
            <a:off x="128530" y="3953144"/>
            <a:ext cx="396873" cy="587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ct val="117999"/>
              </a:lnSpc>
              <a:buClrTx/>
              <a:buFontTx/>
              <a:defRPr sz="3000">
                <a:solidFill>
                  <a:srgbClr val="000000"/>
                </a:solidFill>
                <a:latin typeface="+mn-lt"/>
                <a:ea typeface="+mn-ea"/>
                <a:cs typeface="+mn-cs"/>
                <a:sym typeface="Helvetica"/>
              </a:defRPr>
            </a:lvl1pPr>
          </a:lstStyle>
          <a:p>
            <a:pPr/>
            <a:r>
              <a:t>Y̅</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4" name="Zusammenhänge können in Stärke und Richtung variieren"/>
          <p:cNvSpPr txBox="1"/>
          <p:nvPr>
            <p:ph type="body" sz="quarter" idx="1"/>
          </p:nvPr>
        </p:nvSpPr>
        <p:spPr>
          <a:prstGeom prst="rect">
            <a:avLst/>
          </a:prstGeom>
        </p:spPr>
        <p:txBody>
          <a:bodyPr/>
          <a:lstStyle>
            <a:lvl1pPr marR="116839" indent="116839" defTabSz="1196441">
              <a:defRPr sz="5704"/>
            </a:lvl1pPr>
          </a:lstStyle>
          <a:p>
            <a:pPr/>
            <a:r>
              <a:t>Zusammenhänge können in Stärke und Richtung variieren</a:t>
            </a:r>
          </a:p>
        </p:txBody>
      </p:sp>
      <p:sp>
        <p:nvSpPr>
          <p:cNvPr id="60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6" name="Faustregel:…"/>
          <p:cNvSpPr/>
          <p:nvPr/>
        </p:nvSpPr>
        <p:spPr>
          <a:xfrm>
            <a:off x="366694" y="6874162"/>
            <a:ext cx="8599411" cy="2035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R="1270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r>
              <a:t>Faustregel: </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a:latin typeface="Roboto Condensed Bold"/>
                <a:ea typeface="Roboto Condensed Bold"/>
                <a:cs typeface="Roboto Condensed Bold"/>
                <a:sym typeface="Roboto Condensed Bold"/>
              </a:rPr>
              <a:t>Starke</a:t>
            </a:r>
            <a:r>
              <a:t> Korrelation: Punktewolke ähnelt einer „</a:t>
            </a:r>
            <a:r>
              <a:rPr>
                <a:latin typeface="Roboto Condensed Bold"/>
                <a:ea typeface="Roboto Condensed Bold"/>
                <a:cs typeface="Roboto Condensed Bold"/>
                <a:sym typeface="Roboto Condensed Bold"/>
              </a:rPr>
              <a:t>Zigarre</a:t>
            </a:r>
            <a:r>
              <a:t>“ (schmale Ellipse)</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a:latin typeface="Roboto Condensed Bold"/>
                <a:ea typeface="Roboto Condensed Bold"/>
                <a:cs typeface="Roboto Condensed Bold"/>
                <a:sym typeface="Roboto Condensed Bold"/>
              </a:rPr>
              <a:t>Schwache</a:t>
            </a:r>
            <a:r>
              <a:t> Korrelation: Punktewolke ähnelt einer „</a:t>
            </a:r>
            <a:r>
              <a:rPr>
                <a:latin typeface="Roboto Condensed Bold"/>
                <a:ea typeface="Roboto Condensed Bold"/>
                <a:cs typeface="Roboto Condensed Bold"/>
                <a:sym typeface="Roboto Condensed Bold"/>
              </a:rPr>
              <a:t>Torte</a:t>
            </a:r>
            <a:r>
              <a:t>“ (Kreis oder breite Ellipse)</a:t>
            </a:r>
            <a:br/>
          </a:p>
          <a:p>
            <a:pPr marR="1270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r>
              <a:t>Merke: Die Korrelation misst </a:t>
            </a:r>
            <a:r>
              <a:rPr i="1"/>
              <a:t>nur</a:t>
            </a:r>
            <a:r>
              <a:t> die Stärke des </a:t>
            </a:r>
            <a:r>
              <a:rPr>
                <a:latin typeface="Roboto Condensed Bold"/>
                <a:ea typeface="Roboto Condensed Bold"/>
                <a:cs typeface="Roboto Condensed Bold"/>
                <a:sym typeface="Roboto Condensed Bold"/>
              </a:rPr>
              <a:t>linearen</a:t>
            </a:r>
            <a:r>
              <a:t> Zusammenhangs</a:t>
            </a:r>
          </a:p>
        </p:txBody>
      </p:sp>
      <p:sp>
        <p:nvSpPr>
          <p:cNvPr id="607" name="Beispiele für Korrelationskoeffizienten verschiedener Stärke und Richtung:"/>
          <p:cNvSpPr/>
          <p:nvPr/>
        </p:nvSpPr>
        <p:spPr>
          <a:xfrm>
            <a:off x="318644" y="1893342"/>
            <a:ext cx="7550421" cy="434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R="1270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lvl1pPr>
          </a:lstStyle>
          <a:p>
            <a:pPr/>
            <a:r>
              <a:t>Beispiele für Korrelationskoeffizienten verschiedener Stärke und Richtung:</a:t>
            </a:r>
          </a:p>
        </p:txBody>
      </p:sp>
      <p:pic>
        <p:nvPicPr>
          <p:cNvPr id="608" name="Bild" descr="Bild"/>
          <p:cNvPicPr>
            <a:picLocks noChangeAspect="1"/>
          </p:cNvPicPr>
          <p:nvPr/>
        </p:nvPicPr>
        <p:blipFill>
          <a:blip r:embed="rId2">
            <a:extLst/>
          </a:blip>
          <a:stretch>
            <a:fillRect/>
          </a:stretch>
        </p:blipFill>
        <p:spPr>
          <a:xfrm>
            <a:off x="1762717" y="2573883"/>
            <a:ext cx="9479366" cy="4327538"/>
          </a:xfrm>
          <a:prstGeom prst="rect">
            <a:avLst/>
          </a:prstGeom>
          <a:ln w="12700">
            <a:miter lim="400000"/>
          </a:ln>
        </p:spPr>
      </p:pic>
      <p:sp>
        <p:nvSpPr>
          <p:cNvPr id="609" name="https://en.wikipedia.org/wiki/Correlation_and_dependence"/>
          <p:cNvSpPr/>
          <p:nvPr/>
        </p:nvSpPr>
        <p:spPr>
          <a:xfrm>
            <a:off x="6843569" y="8994647"/>
            <a:ext cx="4748706" cy="3459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buClr>
                <a:srgbClr val="00998A"/>
              </a:buClr>
              <a:buFont typeface="Wingdings"/>
              <a:defRPr sz="1400">
                <a:latin typeface="+mn-lt"/>
                <a:ea typeface="+mn-ea"/>
                <a:cs typeface="+mn-cs"/>
                <a:sym typeface="Helvetica"/>
              </a:defRPr>
            </a:pPr>
            <a:r>
              <a:rPr u="sng">
                <a:solidFill>
                  <a:srgbClr val="0070C0"/>
                </a:solidFill>
                <a:uFill>
                  <a:solidFill>
                    <a:srgbClr val="0070C0"/>
                  </a:solidFill>
                </a:uFill>
                <a:hlinkClick r:id="rId3" invalidUrl="" action="" tgtFrame="" tooltip="" history="1" highlightClick="0" endSnd="0"/>
              </a:rPr>
              <a:t>https://en.wikipedia.org/wiki/Correlation_and_dependence</a:t>
            </a:r>
            <a:r>
              <a:t> </a:t>
            </a:r>
          </a:p>
        </p:txBody>
      </p:sp>
      <p:sp>
        <p:nvSpPr>
          <p:cNvPr id="610" name="Visualisierung: http://rpsychologist.com/d3/correlation/"/>
          <p:cNvSpPr txBox="1"/>
          <p:nvPr/>
        </p:nvSpPr>
        <p:spPr>
          <a:xfrm>
            <a:off x="147464" y="8962897"/>
            <a:ext cx="5665873" cy="4094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spcBef>
                <a:spcPts val="800"/>
              </a:spcBef>
              <a:buClrTx/>
              <a:buFontTx/>
              <a:defRPr>
                <a:solidFill>
                  <a:srgbClr val="000000"/>
                </a:solidFill>
                <a:latin typeface="+mn-lt"/>
                <a:ea typeface="+mn-ea"/>
                <a:cs typeface="+mn-cs"/>
                <a:sym typeface="Helvetica"/>
              </a:defRPr>
            </a:pPr>
            <a:r>
              <a:t>Visualisierung: </a:t>
            </a:r>
            <a:r>
              <a:rPr u="sng">
                <a:solidFill>
                  <a:srgbClr val="0070C0"/>
                </a:solidFill>
                <a:uFill>
                  <a:solidFill>
                    <a:srgbClr val="0070C0"/>
                  </a:solidFill>
                </a:uFill>
                <a:hlinkClick r:id="rId4" invalidUrl="" action="" tgtFrame="" tooltip="" history="1" highlightClick="0" endSnd="0"/>
              </a:rPr>
              <a:t>http://rpsychologist.com/d3/correlation/</a:t>
            </a:r>
            <a:r>
              <a:t>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2" name="Einschränkung des Ranges verringert i.d.R. die Korrelation"/>
          <p:cNvSpPr txBox="1"/>
          <p:nvPr>
            <p:ph type="body" sz="quarter" idx="1"/>
          </p:nvPr>
        </p:nvSpPr>
        <p:spPr>
          <a:prstGeom prst="rect">
            <a:avLst/>
          </a:prstGeom>
        </p:spPr>
        <p:txBody>
          <a:bodyPr/>
          <a:lstStyle>
            <a:lvl1pPr marR="116839" indent="116839" defTabSz="1196441">
              <a:defRPr sz="5704"/>
            </a:lvl1pPr>
          </a:lstStyle>
          <a:p>
            <a:pPr/>
            <a:r>
              <a:t>Einschränkung des Ranges verringert i.d.R. die Korrelation</a:t>
            </a:r>
          </a:p>
        </p:txBody>
      </p:sp>
      <p:sp>
        <p:nvSpPr>
          <p:cNvPr id="61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4" name="Der rot markierte Bereich wird herausgeschnitten"/>
          <p:cNvSpPr/>
          <p:nvPr/>
        </p:nvSpPr>
        <p:spPr>
          <a:xfrm>
            <a:off x="694568" y="9088925"/>
            <a:ext cx="5031629" cy="434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R="1270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lvl1pPr>
          </a:lstStyle>
          <a:p>
            <a:pPr/>
            <a:r>
              <a:t>Der rot markierte Bereich wird herausgeschnitten</a:t>
            </a:r>
          </a:p>
        </p:txBody>
      </p:sp>
      <p:sp>
        <p:nvSpPr>
          <p:cNvPr id="615" name="Die Korrelation dieser Teil-Daten ist geringer"/>
          <p:cNvSpPr/>
          <p:nvPr/>
        </p:nvSpPr>
        <p:spPr>
          <a:xfrm>
            <a:off x="7698405" y="9088925"/>
            <a:ext cx="4537271" cy="434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R="1270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lvl1pPr>
          </a:lstStyle>
          <a:p>
            <a:pPr/>
            <a:r>
              <a:t>Die Korrelation dieser Teil-Daten ist geringer</a:t>
            </a:r>
          </a:p>
        </p:txBody>
      </p:sp>
      <p:pic>
        <p:nvPicPr>
          <p:cNvPr id="616" name="Bild" descr="Bild"/>
          <p:cNvPicPr>
            <a:picLocks noChangeAspect="1"/>
          </p:cNvPicPr>
          <p:nvPr/>
        </p:nvPicPr>
        <p:blipFill>
          <a:blip r:embed="rId2">
            <a:extLst/>
          </a:blip>
          <a:srcRect l="3279" t="7284" r="0" b="2818"/>
          <a:stretch>
            <a:fillRect/>
          </a:stretch>
        </p:blipFill>
        <p:spPr>
          <a:xfrm>
            <a:off x="315557" y="2557308"/>
            <a:ext cx="6008038" cy="3240932"/>
          </a:xfrm>
          <a:prstGeom prst="rect">
            <a:avLst/>
          </a:prstGeom>
          <a:ln w="12700">
            <a:miter lim="400000"/>
          </a:ln>
        </p:spPr>
      </p:pic>
      <p:pic>
        <p:nvPicPr>
          <p:cNvPr id="617" name="Bild" descr="Bild"/>
          <p:cNvPicPr>
            <a:picLocks noChangeAspect="1"/>
          </p:cNvPicPr>
          <p:nvPr/>
        </p:nvPicPr>
        <p:blipFill>
          <a:blip r:embed="rId3">
            <a:extLst/>
          </a:blip>
          <a:srcRect l="830" t="7246" r="3192" b="1760"/>
          <a:stretch>
            <a:fillRect/>
          </a:stretch>
        </p:blipFill>
        <p:spPr>
          <a:xfrm>
            <a:off x="69258" y="5780734"/>
            <a:ext cx="6008019" cy="3305828"/>
          </a:xfrm>
          <a:prstGeom prst="rect">
            <a:avLst/>
          </a:prstGeom>
          <a:ln w="12700">
            <a:miter lim="400000"/>
          </a:ln>
        </p:spPr>
      </p:pic>
      <p:pic>
        <p:nvPicPr>
          <p:cNvPr id="618" name="Bild" descr="Bild"/>
          <p:cNvPicPr>
            <a:picLocks noChangeAspect="1"/>
          </p:cNvPicPr>
          <p:nvPr/>
        </p:nvPicPr>
        <p:blipFill>
          <a:blip r:embed="rId4">
            <a:extLst/>
          </a:blip>
          <a:srcRect l="1396" t="8188" r="1396" b="0"/>
          <a:stretch>
            <a:fillRect/>
          </a:stretch>
        </p:blipFill>
        <p:spPr>
          <a:xfrm>
            <a:off x="7047032" y="2577064"/>
            <a:ext cx="5840096" cy="3201330"/>
          </a:xfrm>
          <a:prstGeom prst="rect">
            <a:avLst/>
          </a:prstGeom>
          <a:ln w="12700">
            <a:miter lim="400000"/>
          </a:ln>
        </p:spPr>
      </p:pic>
      <p:pic>
        <p:nvPicPr>
          <p:cNvPr id="619" name="Bild" descr="Bild"/>
          <p:cNvPicPr>
            <a:picLocks noChangeAspect="1"/>
          </p:cNvPicPr>
          <p:nvPr/>
        </p:nvPicPr>
        <p:blipFill>
          <a:blip r:embed="rId5">
            <a:extLst/>
          </a:blip>
          <a:srcRect l="0" t="0" r="0" b="4412"/>
          <a:stretch>
            <a:fillRect/>
          </a:stretch>
        </p:blipFill>
        <p:spPr>
          <a:xfrm>
            <a:off x="6774850" y="5607383"/>
            <a:ext cx="6160642" cy="3417725"/>
          </a:xfrm>
          <a:prstGeom prst="rect">
            <a:avLst/>
          </a:prstGeom>
          <a:ln w="12700">
            <a:miter lim="400000"/>
          </a:ln>
        </p:spPr>
      </p:pic>
      <p:sp>
        <p:nvSpPr>
          <p:cNvPr id="620" name="Dreieck"/>
          <p:cNvSpPr/>
          <p:nvPr/>
        </p:nvSpPr>
        <p:spPr>
          <a:xfrm rot="5400000">
            <a:off x="6002536" y="3809745"/>
            <a:ext cx="1116331" cy="428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25400">
            <a:solidFill>
              <a:schemeClr val="accent1"/>
            </a:solidFill>
            <a:bevel/>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621" name="Dreieck"/>
          <p:cNvSpPr/>
          <p:nvPr/>
        </p:nvSpPr>
        <p:spPr>
          <a:xfrm rot="5400000">
            <a:off x="6002161" y="7219758"/>
            <a:ext cx="1116331" cy="427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25400">
            <a:solidFill>
              <a:schemeClr val="accent1"/>
            </a:solidFill>
            <a:bevel/>
          </a:ln>
        </p:spPr>
        <p:txBody>
          <a:bodyPr lIns="65023" tIns="65023" rIns="65023" bIns="65023" anchor="ctr"/>
          <a:lstStyle/>
          <a:p>
            <a:pPr>
              <a:buClr>
                <a:srgbClr val="00998A"/>
              </a:buClr>
              <a:buFont typeface="Wingdings"/>
              <a:defRPr sz="3400">
                <a:latin typeface="+mn-lt"/>
                <a:ea typeface="+mn-ea"/>
                <a:cs typeface="+mn-cs"/>
                <a:sym typeface="Helvetica"/>
              </a:defRPr>
            </a:pPr>
          </a:p>
        </p:txBody>
      </p:sp>
      <p:sp>
        <p:nvSpPr>
          <p:cNvPr id="622" name="Verringert man in einer oder beiden Variablen den Wertebereich (und damit die Streuung), so verringert sich zumeist auch die Höhe der Kovarianz und damit auch der Korrelation."/>
          <p:cNvSpPr/>
          <p:nvPr/>
        </p:nvSpPr>
        <p:spPr>
          <a:xfrm>
            <a:off x="284684" y="1771918"/>
            <a:ext cx="12549407" cy="739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R="127000" defTabSz="1300480">
              <a:spcBef>
                <a:spcPts val="1000"/>
              </a:spcBef>
              <a:buClr>
                <a:srgbClr val="00998A"/>
              </a:buClr>
              <a:buFont typeface="Wingdings"/>
              <a:defRPr sz="2000">
                <a:latin typeface="+mn-lt"/>
                <a:ea typeface="+mn-ea"/>
                <a:cs typeface="+mn-cs"/>
                <a:sym typeface="Helvetica"/>
              </a:defRPr>
            </a:lvl1pPr>
          </a:lstStyle>
          <a:p>
            <a:pPr>
              <a:defRPr>
                <a:solidFill>
                  <a:srgbClr val="000000"/>
                </a:solidFill>
                <a:latin typeface="Roboto Condensed Regular"/>
                <a:ea typeface="Roboto Condensed Regular"/>
                <a:cs typeface="Roboto Condensed Regular"/>
                <a:sym typeface="Roboto Condensed Regular"/>
              </a:defRPr>
            </a:pPr>
            <a:r>
              <a:rPr>
                <a:solidFill>
                  <a:srgbClr val="262626"/>
                </a:solidFill>
                <a:latin typeface="+mn-lt"/>
                <a:ea typeface="+mn-ea"/>
                <a:cs typeface="+mn-cs"/>
                <a:sym typeface="Helvetica"/>
              </a:rPr>
              <a:t>Verringert man in einer oder beiden Variablen den Wertebereich (und damit die Streuung), so verringert sich zumeist auch die Höhe der Kovarianz und damit auch der Korrelation.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4" name="Was ist eine perfekte Korrelation?"/>
          <p:cNvSpPr txBox="1"/>
          <p:nvPr>
            <p:ph type="body" sz="quarter" idx="1"/>
          </p:nvPr>
        </p:nvSpPr>
        <p:spPr>
          <a:prstGeom prst="rect">
            <a:avLst/>
          </a:prstGeom>
        </p:spPr>
        <p:txBody>
          <a:bodyPr/>
          <a:lstStyle/>
          <a:p>
            <a:pPr/>
            <a:r>
              <a:t>Was ist eine perfekte Korrelation?</a:t>
            </a:r>
          </a:p>
        </p:txBody>
      </p:sp>
      <p:sp>
        <p:nvSpPr>
          <p:cNvPr id="62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26" name="p1.png" descr="p1.png"/>
          <p:cNvPicPr>
            <a:picLocks noChangeAspect="1"/>
          </p:cNvPicPr>
          <p:nvPr/>
        </p:nvPicPr>
        <p:blipFill>
          <a:blip r:embed="rId2">
            <a:extLst/>
          </a:blip>
          <a:stretch>
            <a:fillRect/>
          </a:stretch>
        </p:blipFill>
        <p:spPr>
          <a:xfrm>
            <a:off x="474899" y="5115560"/>
            <a:ext cx="5609330" cy="3483643"/>
          </a:xfrm>
          <a:prstGeom prst="rect">
            <a:avLst/>
          </a:prstGeom>
          <a:ln w="12700">
            <a:miter lim="400000"/>
          </a:ln>
        </p:spPr>
      </p:pic>
      <p:pic>
        <p:nvPicPr>
          <p:cNvPr id="627" name="p2.png" descr="p2.png"/>
          <p:cNvPicPr>
            <a:picLocks noChangeAspect="1"/>
          </p:cNvPicPr>
          <p:nvPr/>
        </p:nvPicPr>
        <p:blipFill>
          <a:blip r:embed="rId3">
            <a:extLst/>
          </a:blip>
          <a:stretch>
            <a:fillRect/>
          </a:stretch>
        </p:blipFill>
        <p:spPr>
          <a:xfrm>
            <a:off x="7146825" y="5145009"/>
            <a:ext cx="5683777" cy="3529878"/>
          </a:xfrm>
          <a:prstGeom prst="rect">
            <a:avLst/>
          </a:prstGeom>
          <a:ln w="12700">
            <a:miter lim="400000"/>
          </a:ln>
        </p:spPr>
      </p:pic>
      <p:sp>
        <p:nvSpPr>
          <p:cNvPr id="628" name="perfekte Korrelation von Größe und Gewicht"/>
          <p:cNvSpPr/>
          <p:nvPr/>
        </p:nvSpPr>
        <p:spPr>
          <a:xfrm>
            <a:off x="415656" y="8636611"/>
            <a:ext cx="5609331" cy="460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buClr>
                <a:srgbClr val="00998A"/>
              </a:buClr>
              <a:buFont typeface="Wingdings"/>
              <a:defRPr sz="2200">
                <a:latin typeface="+mn-lt"/>
                <a:ea typeface="+mn-ea"/>
                <a:cs typeface="+mn-cs"/>
                <a:sym typeface="Helvetica"/>
              </a:defRPr>
            </a:lvl1pPr>
          </a:lstStyle>
          <a:p>
            <a:pPr/>
            <a:r>
              <a:t>perfekte Korrelation von Größe und Gewicht</a:t>
            </a:r>
          </a:p>
        </p:txBody>
      </p:sp>
      <p:sp>
        <p:nvSpPr>
          <p:cNvPr id="629" name="dieselben Daten, z-standardisiert"/>
          <p:cNvSpPr/>
          <p:nvPr/>
        </p:nvSpPr>
        <p:spPr>
          <a:xfrm>
            <a:off x="7875045" y="8636611"/>
            <a:ext cx="4227337" cy="460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buClr>
                <a:srgbClr val="00998A"/>
              </a:buClr>
              <a:buFont typeface="Wingdings"/>
              <a:defRPr sz="2200">
                <a:latin typeface="+mn-lt"/>
                <a:ea typeface="+mn-ea"/>
                <a:cs typeface="+mn-cs"/>
                <a:sym typeface="Helvetica"/>
              </a:defRPr>
            </a:lvl1pPr>
          </a:lstStyle>
          <a:p>
            <a:pPr/>
            <a:r>
              <a:t>dieselben Daten, z-standardisiert</a:t>
            </a:r>
          </a:p>
        </p:txBody>
      </p:sp>
      <p:sp>
        <p:nvSpPr>
          <p:cNvPr id="630" name="Liegen alle Messwertpaare (Punkte) auf einer Geraden (Steigung ≠ 0), so ist die Korrelation perfekt (r = +1 bzw. r = -1); die Gerade muss dabei nicht durch den Ursprung gehen und kann eine beliebige Steigung (≠0) aufweisen. Jedem xi wird dabei genau ein "/>
          <p:cNvSpPr txBox="1"/>
          <p:nvPr/>
        </p:nvSpPr>
        <p:spPr>
          <a:xfrm>
            <a:off x="213025" y="1864080"/>
            <a:ext cx="12404884" cy="314495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a:solidFill>
                  <a:srgbClr val="262626"/>
                </a:solidFill>
                <a:latin typeface="+mn-lt"/>
                <a:ea typeface="+mn-ea"/>
                <a:cs typeface="+mn-cs"/>
                <a:sym typeface="Helvetica"/>
              </a:rPr>
              <a:t>Liegen </a:t>
            </a:r>
            <a:r>
              <a:rPr i="1">
                <a:solidFill>
                  <a:srgbClr val="262626"/>
                </a:solidFill>
                <a:latin typeface="+mn-lt"/>
                <a:ea typeface="+mn-ea"/>
                <a:cs typeface="+mn-cs"/>
                <a:sym typeface="Helvetica"/>
              </a:rPr>
              <a:t>alle Messwertpaare</a:t>
            </a:r>
            <a:r>
              <a:rPr>
                <a:solidFill>
                  <a:srgbClr val="262626"/>
                </a:solidFill>
                <a:latin typeface="+mn-lt"/>
                <a:ea typeface="+mn-ea"/>
                <a:cs typeface="+mn-cs"/>
                <a:sym typeface="Helvetica"/>
              </a:rPr>
              <a:t> (Punkte) auf einer </a:t>
            </a:r>
            <a:r>
              <a:rPr i="1">
                <a:solidFill>
                  <a:srgbClr val="262626"/>
                </a:solidFill>
                <a:latin typeface="+mn-lt"/>
                <a:ea typeface="+mn-ea"/>
                <a:cs typeface="+mn-cs"/>
                <a:sym typeface="Helvetica"/>
              </a:rPr>
              <a:t>Geraden </a:t>
            </a:r>
            <a:r>
              <a:rPr>
                <a:solidFill>
                  <a:srgbClr val="262626"/>
                </a:solidFill>
                <a:latin typeface="+mn-lt"/>
                <a:ea typeface="+mn-ea"/>
                <a:cs typeface="+mn-cs"/>
                <a:sym typeface="Helvetica"/>
              </a:rPr>
              <a:t>(Steigung ≠ 0), so ist die Korrelation </a:t>
            </a:r>
            <a:r>
              <a:rPr i="1">
                <a:solidFill>
                  <a:srgbClr val="262626"/>
                </a:solidFill>
                <a:latin typeface="+mn-lt"/>
                <a:ea typeface="+mn-ea"/>
                <a:cs typeface="+mn-cs"/>
                <a:sym typeface="Helvetica"/>
              </a:rPr>
              <a:t>perfekt</a:t>
            </a:r>
            <a:r>
              <a:rPr>
                <a:solidFill>
                  <a:srgbClr val="262626"/>
                </a:solidFill>
                <a:latin typeface="+mn-lt"/>
                <a:ea typeface="+mn-ea"/>
                <a:cs typeface="+mn-cs"/>
                <a:sym typeface="Helvetica"/>
              </a:rPr>
              <a:t> (r = +1 bzw. r = -1); die Gerade muss dabei </a:t>
            </a:r>
            <a:r>
              <a:rPr i="1">
                <a:solidFill>
                  <a:srgbClr val="262626"/>
                </a:solidFill>
                <a:latin typeface="+mn-lt"/>
                <a:ea typeface="+mn-ea"/>
                <a:cs typeface="+mn-cs"/>
                <a:sym typeface="Helvetica"/>
              </a:rPr>
              <a:t>nicht</a:t>
            </a:r>
            <a:r>
              <a:rPr>
                <a:solidFill>
                  <a:srgbClr val="262626"/>
                </a:solidFill>
                <a:latin typeface="+mn-lt"/>
                <a:ea typeface="+mn-ea"/>
                <a:cs typeface="+mn-cs"/>
                <a:sym typeface="Helvetica"/>
              </a:rPr>
              <a:t> durch den Ursprung gehen und kann eine beliebige Steigung (≠0) aufweisen. Jedem x</a:t>
            </a:r>
            <a:r>
              <a:rPr baseline="-23100">
                <a:solidFill>
                  <a:srgbClr val="262626"/>
                </a:solidFill>
                <a:latin typeface="+mn-lt"/>
                <a:ea typeface="+mn-ea"/>
                <a:cs typeface="+mn-cs"/>
                <a:sym typeface="Helvetica"/>
              </a:rPr>
              <a:t>i</a:t>
            </a:r>
            <a:r>
              <a:rPr>
                <a:solidFill>
                  <a:srgbClr val="262626"/>
                </a:solidFill>
                <a:latin typeface="+mn-lt"/>
                <a:ea typeface="+mn-ea"/>
                <a:cs typeface="+mn-cs"/>
                <a:sym typeface="Helvetica"/>
              </a:rPr>
              <a:t> wird dabei genau ein y</a:t>
            </a:r>
            <a:r>
              <a:rPr baseline="-23100">
                <a:solidFill>
                  <a:srgbClr val="262626"/>
                </a:solidFill>
                <a:latin typeface="+mn-lt"/>
                <a:ea typeface="+mn-ea"/>
                <a:cs typeface="+mn-cs"/>
                <a:sym typeface="Helvetica"/>
              </a:rPr>
              <a:t>i</a:t>
            </a:r>
            <a:r>
              <a:rPr>
                <a:solidFill>
                  <a:srgbClr val="262626"/>
                </a:solidFill>
                <a:latin typeface="+mn-lt"/>
                <a:ea typeface="+mn-ea"/>
                <a:cs typeface="+mn-cs"/>
                <a:sym typeface="Helvetica"/>
              </a:rPr>
              <a:t> zugeordnet und umgekehrt.</a:t>
            </a:r>
            <a:endParaRPr>
              <a:solidFill>
                <a:srgbClr val="262626"/>
              </a:solidFill>
              <a:latin typeface="+mn-lt"/>
              <a:ea typeface="+mn-ea"/>
              <a:cs typeface="+mn-cs"/>
              <a:sym typeface="Helvetica"/>
            </a:endParaR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a:solidFill>
                  <a:srgbClr val="262626"/>
                </a:solidFill>
                <a:latin typeface="+mn-lt"/>
                <a:ea typeface="+mn-ea"/>
                <a:cs typeface="+mn-cs"/>
                <a:sym typeface="Helvetica"/>
              </a:rPr>
              <a:t>Dies </a:t>
            </a:r>
            <a:r>
              <a:rPr i="1">
                <a:solidFill>
                  <a:srgbClr val="262626"/>
                </a:solidFill>
                <a:latin typeface="+mn-lt"/>
                <a:ea typeface="+mn-ea"/>
                <a:cs typeface="+mn-cs"/>
                <a:sym typeface="Helvetica"/>
              </a:rPr>
              <a:t>gilt auch für z-transformierte Werte</a:t>
            </a:r>
            <a:r>
              <a:rPr>
                <a:solidFill>
                  <a:srgbClr val="262626"/>
                </a:solidFill>
                <a:latin typeface="+mn-lt"/>
                <a:ea typeface="+mn-ea"/>
                <a:cs typeface="+mn-cs"/>
                <a:sym typeface="Helvetica"/>
              </a:rPr>
              <a:t>; z-transformierte Werte liegen auf einer Geraden, die durch den Ursprung geht und eine Steigung von 1 hat, wenn die Korrelation perfekt ist.</a:t>
            </a:r>
            <a:endParaRPr>
              <a:solidFill>
                <a:srgbClr val="262626"/>
              </a:solidFill>
              <a:latin typeface="+mn-lt"/>
              <a:ea typeface="+mn-ea"/>
              <a:cs typeface="+mn-cs"/>
              <a:sym typeface="Helvetica"/>
            </a:endParaR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a:solidFill>
                  <a:srgbClr val="262626"/>
                </a:solidFill>
                <a:latin typeface="+mn-lt"/>
                <a:ea typeface="+mn-ea"/>
                <a:cs typeface="+mn-cs"/>
                <a:sym typeface="Helvetica"/>
              </a:rPr>
              <a:t>Ist die Varianz bei einer oder beiden Variablen Null, so ist die Korrelation nicht definiert (da r = Kov(XY)/(sd(x)*sd(y))); manchmal wird aber dann auch r=0 angegeben. </a:t>
            </a:r>
            <a:endParaRPr>
              <a:solidFill>
                <a:srgbClr val="262626"/>
              </a:solidFill>
              <a:latin typeface="+mn-lt"/>
              <a:ea typeface="+mn-ea"/>
              <a:cs typeface="+mn-cs"/>
              <a:sym typeface="Helvetica"/>
            </a:endParaR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a:solidFill>
                  <a:srgbClr val="262626"/>
                </a:solidFill>
                <a:latin typeface="+mn-lt"/>
                <a:ea typeface="+mn-ea"/>
                <a:cs typeface="+mn-cs"/>
                <a:sym typeface="Helvetica"/>
              </a:rPr>
              <a:t>Eine perfekte Korrelation bedeutet </a:t>
            </a:r>
            <a:r>
              <a:rPr i="1">
                <a:solidFill>
                  <a:srgbClr val="262626"/>
                </a:solidFill>
                <a:latin typeface="+mn-lt"/>
                <a:ea typeface="+mn-ea"/>
                <a:cs typeface="+mn-cs"/>
                <a:sym typeface="Helvetica"/>
              </a:rPr>
              <a:t>nicht</a:t>
            </a:r>
            <a:r>
              <a:rPr>
                <a:solidFill>
                  <a:srgbClr val="262626"/>
                </a:solidFill>
                <a:latin typeface="+mn-lt"/>
                <a:ea typeface="+mn-ea"/>
                <a:cs typeface="+mn-cs"/>
                <a:sym typeface="Helvetica"/>
              </a:rPr>
              <a:t>, dass die x</a:t>
            </a:r>
            <a:r>
              <a:rPr baseline="-5999">
                <a:solidFill>
                  <a:srgbClr val="262626"/>
                </a:solidFill>
                <a:latin typeface="+mn-lt"/>
                <a:ea typeface="+mn-ea"/>
                <a:cs typeface="+mn-cs"/>
                <a:sym typeface="Helvetica"/>
              </a:rPr>
              <a:t>i</a:t>
            </a:r>
            <a:r>
              <a:rPr>
                <a:solidFill>
                  <a:srgbClr val="262626"/>
                </a:solidFill>
                <a:latin typeface="+mn-lt"/>
                <a:ea typeface="+mn-ea"/>
                <a:cs typeface="+mn-cs"/>
                <a:sym typeface="Helvetica"/>
              </a:rPr>
              <a:t> = y</a:t>
            </a:r>
            <a:r>
              <a:rPr baseline="-5999">
                <a:solidFill>
                  <a:srgbClr val="262626"/>
                </a:solidFill>
                <a:latin typeface="+mn-lt"/>
                <a:ea typeface="+mn-ea"/>
                <a:cs typeface="+mn-cs"/>
                <a:sym typeface="Helvetica"/>
              </a:rPr>
              <a:t>i</a:t>
            </a:r>
            <a:r>
              <a:rPr>
                <a:solidFill>
                  <a:srgbClr val="262626"/>
                </a:solidFill>
                <a:latin typeface="+mn-lt"/>
                <a:ea typeface="+mn-ea"/>
                <a:cs typeface="+mn-cs"/>
                <a:sym typeface="Helvetica"/>
              </a:rP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2" name="Achtung – Lieblingsfehler"/>
          <p:cNvSpPr txBox="1"/>
          <p:nvPr>
            <p:ph type="body" sz="quarter" idx="1"/>
          </p:nvPr>
        </p:nvSpPr>
        <p:spPr>
          <a:prstGeom prst="rect">
            <a:avLst/>
          </a:prstGeom>
        </p:spPr>
        <p:txBody>
          <a:bodyPr/>
          <a:lstStyle/>
          <a:p>
            <a:pPr/>
            <a:r>
              <a:t>Achtung – Lieblingsfehler</a:t>
            </a:r>
          </a:p>
        </p:txBody>
      </p:sp>
      <p:sp>
        <p:nvSpPr>
          <p:cNvPr id="63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4" name="Wenn zwei Variablen korrelieren, heißt das nicht (unbedingt), dass es einen ursächlichen (kausalen) Zusammenhang gib!"/>
          <p:cNvSpPr/>
          <p:nvPr/>
        </p:nvSpPr>
        <p:spPr>
          <a:xfrm>
            <a:off x="735930" y="1803938"/>
            <a:ext cx="11287185" cy="1099055"/>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indent="-342900" algn="ctr" defTabSz="457200">
              <a:lnSpc>
                <a:spcPct val="117999"/>
              </a:lnSpc>
              <a:buClr>
                <a:srgbClr val="00998A"/>
              </a:buClr>
              <a:buFont typeface="Wingdings"/>
              <a:defRPr sz="3000">
                <a:solidFill>
                  <a:srgbClr val="000000"/>
                </a:solidFill>
                <a:latin typeface="Roboto Condensed Regular"/>
                <a:ea typeface="Roboto Condensed Regular"/>
                <a:cs typeface="Roboto Condensed Regular"/>
                <a:sym typeface="Roboto Condensed Regular"/>
              </a:defRPr>
            </a:lvl1pPr>
          </a:lstStyle>
          <a:p>
            <a:pPr/>
            <a:r>
              <a:t>Wenn zwei Variablen korrelieren, heißt das nicht (unbedingt), dass es einen ursächlichen (kausalen) Zusammenhang gib!</a:t>
            </a:r>
          </a:p>
        </p:txBody>
      </p:sp>
      <p:sp>
        <p:nvSpPr>
          <p:cNvPr id="635" name="Rechteck"/>
          <p:cNvSpPr/>
          <p:nvPr/>
        </p:nvSpPr>
        <p:spPr>
          <a:xfrm>
            <a:off x="490867" y="8153964"/>
            <a:ext cx="11777310" cy="1024115"/>
          </a:xfrm>
          <a:prstGeom prst="rect">
            <a:avLst/>
          </a:prstGeom>
          <a:ln w="25400">
            <a:solidFill>
              <a:srgbClr val="FFFFFF"/>
            </a:solidFill>
            <a:bevel/>
          </a:ln>
        </p:spPr>
        <p:txBody>
          <a:bodyPr lIns="65023" tIns="65023" rIns="65023" bIns="65023"/>
          <a:lstStyle/>
          <a:p>
            <a:pPr>
              <a:spcBef>
                <a:spcPts val="600"/>
              </a:spcBef>
              <a:buClrTx/>
              <a:buFontTx/>
              <a:defRPr sz="2200">
                <a:latin typeface="+mn-lt"/>
                <a:ea typeface="+mn-ea"/>
                <a:cs typeface="+mn-cs"/>
                <a:sym typeface="Helvetica"/>
              </a:defRPr>
            </a:pPr>
          </a:p>
        </p:txBody>
      </p:sp>
      <p:sp>
        <p:nvSpPr>
          <p:cNvPr id="636" name="Nette Sammlung weiterer Scheinkorrelationen: http://scheinkorrelation.jimdo.com…"/>
          <p:cNvSpPr/>
          <p:nvPr/>
        </p:nvSpPr>
        <p:spPr>
          <a:xfrm>
            <a:off x="490867" y="8153964"/>
            <a:ext cx="11777310" cy="864401"/>
          </a:xfrm>
          <a:prstGeom prst="rect">
            <a:avLst/>
          </a:prstGeom>
          <a:ln w="12700">
            <a:miter lim="400000"/>
          </a:ln>
          <a:extLst>
            <a:ext uri="{C572A759-6A51-4108-AA02-DFA0A04FC94B}">
              <ma14:wrappingTextBoxFlag xmlns:ma14="http://schemas.microsoft.com/office/mac/drawingml/2011/main" val="1"/>
            </a:ext>
          </a:extLst>
        </p:spPr>
        <p:txBody>
          <a:bodyPr lIns="51199" tIns="51199" rIns="51199" bIns="51199">
            <a:spAutoFit/>
          </a:bodyPr>
          <a:lstStyle/>
          <a:p>
            <a:pPr marR="1270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r>
              <a:rPr sz="2200"/>
              <a:t>Nette Sammlung weiterer Scheinkorrelationen: </a:t>
            </a:r>
            <a:r>
              <a:rPr sz="2200" u="sng">
                <a:solidFill>
                  <a:srgbClr val="0070C0"/>
                </a:solidFill>
                <a:uFill>
                  <a:solidFill>
                    <a:srgbClr val="0070C0"/>
                  </a:solidFill>
                </a:uFill>
                <a:hlinkClick r:id="rId2" invalidUrl="" action="" tgtFrame="" tooltip="" history="1" highlightClick="0" endSnd="0"/>
              </a:rPr>
              <a:t>http://</a:t>
            </a:r>
            <a:r>
              <a:rPr sz="2200" u="sng">
                <a:solidFill>
                  <a:srgbClr val="0070C0"/>
                </a:solidFill>
                <a:uFill>
                  <a:solidFill>
                    <a:srgbClr val="0070C0"/>
                  </a:solidFill>
                </a:uFill>
                <a:hlinkClick r:id="rId2" invalidUrl="" action="" tgtFrame="" tooltip="" history="1" highlightClick="0" endSnd="0"/>
              </a:rPr>
              <a:t>scheinkorrelation.jimdo.com</a:t>
            </a:r>
            <a:r>
              <a:rPr sz="2200"/>
              <a:t> </a:t>
            </a:r>
            <a:endParaRPr sz="2200"/>
          </a:p>
          <a:p>
            <a:pPr marR="1270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r>
              <a:rPr sz="2200"/>
              <a:t>Guter TED-Vortrag zum Thema: </a:t>
            </a:r>
            <a:r>
              <a:rPr sz="2200" u="sng">
                <a:solidFill>
                  <a:srgbClr val="0070C0"/>
                </a:solidFill>
                <a:uFill>
                  <a:solidFill>
                    <a:srgbClr val="0070C0"/>
                  </a:solidFill>
                </a:uFill>
                <a:hlinkClick r:id="rId3" invalidUrl="" action="" tgtFrame="" tooltip="" history="1" highlightClick="0" endSnd="0"/>
              </a:rPr>
              <a:t>https://www.youtube.com/watch?v=</a:t>
            </a:r>
            <a:r>
              <a:rPr sz="2200" u="sng">
                <a:solidFill>
                  <a:srgbClr val="0070C0"/>
                </a:solidFill>
                <a:uFill>
                  <a:solidFill>
                    <a:srgbClr val="0070C0"/>
                  </a:solidFill>
                </a:uFill>
                <a:hlinkClick r:id="rId3" invalidUrl="" action="" tgtFrame="" tooltip="" history="1" highlightClick="0" endSnd="0"/>
              </a:rPr>
              <a:t>8B271L3NtAw</a:t>
            </a:r>
            <a:r>
              <a:rPr sz="2200"/>
              <a:t>  </a:t>
            </a:r>
          </a:p>
        </p:txBody>
      </p:sp>
      <p:sp>
        <p:nvSpPr>
          <p:cNvPr id="637" name="Die Anzahl der Störche pro Landkreis korreliert mit der Anzahl der Babies in diesem Landkreis.…"/>
          <p:cNvSpPr/>
          <p:nvPr/>
        </p:nvSpPr>
        <p:spPr>
          <a:xfrm>
            <a:off x="361637" y="3376676"/>
            <a:ext cx="11488702" cy="2644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Anzahl der Störche pro Landkreis korreliert mit der Anzahl der Babies in diesem Landkreis.</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Trotzdem: Wer Kinder hat, kann aus eigener Erfahrung bestätigen, dass es Störche *nicht* die Ursache von Babies sind…</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Also: Auch wenn „Babies und Störche“ korrelieren, heißt das nicht (unbedingt), dass es es einen kausalen Zusammenhang gibt! Kann sein, muss aber nicht…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Korrelation ist also eine notwendige, aber keine ausreichende Bedingung für einen Kausalzusammenhang.</a:t>
            </a:r>
          </a:p>
        </p:txBody>
      </p:sp>
      <p:sp>
        <p:nvSpPr>
          <p:cNvPr id="638" name="Spielen Sie das Correlation Game!"/>
          <p:cNvSpPr txBox="1"/>
          <p:nvPr/>
        </p:nvSpPr>
        <p:spPr>
          <a:xfrm>
            <a:off x="3888985" y="7053199"/>
            <a:ext cx="5226830"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buClrTx/>
              <a:buFontTx/>
              <a:defRPr sz="2600" u="sng">
                <a:solidFill>
                  <a:srgbClr val="0070C0"/>
                </a:solidFill>
                <a:uFill>
                  <a:solidFill>
                    <a:srgbClr val="0070C0"/>
                  </a:solidFill>
                </a:uFill>
                <a:latin typeface="+mn-lt"/>
                <a:ea typeface="+mn-ea"/>
                <a:cs typeface="+mn-cs"/>
                <a:sym typeface="Helvetica"/>
                <a:hlinkClick r:id="rId4"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4" invalidUrl="" action="" tgtFrame="" tooltip="" history="1" highlightClick="0" endSnd="0"/>
              </a:rPr>
              <a:t>Spielen Sie das Correlation Game!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Häufigkeitstabellen werden auch Kontingenztabellen genannt"/>
          <p:cNvSpPr txBox="1"/>
          <p:nvPr>
            <p:ph type="body" sz="quarter" idx="1"/>
          </p:nvPr>
        </p:nvSpPr>
        <p:spPr>
          <a:prstGeom prst="rect">
            <a:avLst/>
          </a:prstGeom>
        </p:spPr>
        <p:txBody>
          <a:bodyPr/>
          <a:lstStyle>
            <a:lvl1pPr marR="109220" indent="0" defTabSz="1118412">
              <a:buClrTx/>
              <a:buFontTx/>
              <a:defRPr sz="5332"/>
            </a:lvl1pPr>
          </a:lstStyle>
          <a:p>
            <a:pPr/>
            <a:r>
              <a:t>Häufigkeitstabellen werden auch Kontingenztabellen genannt</a:t>
            </a:r>
          </a:p>
        </p:txBody>
      </p:sp>
      <p:sp>
        <p:nvSpPr>
          <p:cNvPr id="316"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lvl1pPr>
              <a:buClrTx/>
              <a:buFontTx/>
            </a:lvl1pPr>
          </a:lstStyle>
          <a:p>
            <a:pPr/>
            <a:fld id="{86CB4B4D-7CA3-9044-876B-883B54F8677D}" type="slidenum"/>
          </a:p>
        </p:txBody>
      </p:sp>
      <p:pic>
        <p:nvPicPr>
          <p:cNvPr id="317" name="Bild" descr="Bild"/>
          <p:cNvPicPr>
            <a:picLocks noChangeAspect="1"/>
          </p:cNvPicPr>
          <p:nvPr/>
        </p:nvPicPr>
        <p:blipFill>
          <a:blip r:embed="rId2">
            <a:extLst/>
          </a:blip>
          <a:stretch>
            <a:fillRect/>
          </a:stretch>
        </p:blipFill>
        <p:spPr>
          <a:xfrm>
            <a:off x="514477" y="3463923"/>
            <a:ext cx="3604254" cy="1424690"/>
          </a:xfrm>
          <a:prstGeom prst="rect">
            <a:avLst/>
          </a:prstGeom>
          <a:ln w="12700">
            <a:miter lim="400000"/>
          </a:ln>
        </p:spPr>
      </p:pic>
      <p:sp>
        <p:nvSpPr>
          <p:cNvPr id="318" name="Kontingenztabellen stellen Häufigkeiten der Kombinationen zweier (oder mehr) Variablen dar."/>
          <p:cNvSpPr txBox="1"/>
          <p:nvPr/>
        </p:nvSpPr>
        <p:spPr>
          <a:xfrm>
            <a:off x="282062" y="1991552"/>
            <a:ext cx="12440677" cy="434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R="127000" defTabSz="1300480">
              <a:spcBef>
                <a:spcPts val="1000"/>
              </a:spcBef>
              <a:defRPr sz="2000">
                <a:solidFill>
                  <a:srgbClr val="000000"/>
                </a:solidFill>
                <a:latin typeface="Roboto Condensed Regular"/>
                <a:ea typeface="Roboto Condensed Regular"/>
                <a:cs typeface="Roboto Condensed Regular"/>
                <a:sym typeface="Roboto Condensed Regular"/>
              </a:defRPr>
            </a:lvl1pPr>
          </a:lstStyle>
          <a:p>
            <a:pPr/>
            <a:r>
              <a:t>Kontingenztabellen stellen Häufigkeiten der Kombinationen zweier (oder mehr) Variablen dar.</a:t>
            </a:r>
          </a:p>
        </p:txBody>
      </p:sp>
      <p:sp>
        <p:nvSpPr>
          <p:cNvPr id="319" name="Man teile Geschlecht in Männer vs. Frauen auf und Rauchstatus in Ja vs. Nein.…"/>
          <p:cNvSpPr txBox="1"/>
          <p:nvPr/>
        </p:nvSpPr>
        <p:spPr>
          <a:xfrm>
            <a:off x="4721061" y="3073545"/>
            <a:ext cx="7989376" cy="2644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Man teile Geschlecht in Männer vs. Frauen auf und Rauchstatus in Ja vs. Nein.</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Dann zähle man für jede (der 4) Gruppe aus, wie viele Fälle sich finden.</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Auf jeder der beiden Achsen (d.h. Zeilen und Spalten der Tabelle) wird eine der beiden Variablen dargestellt.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Jede Zelle gibt die Häufigkeit einer Ausprägung eines Geschlechts und einer Ausprägung von Rauchstatus an.</a:t>
            </a:r>
          </a:p>
        </p:txBody>
      </p:sp>
      <p:pic>
        <p:nvPicPr>
          <p:cNvPr id="320" name="Bild" descr="Bild"/>
          <p:cNvPicPr>
            <a:picLocks noChangeAspect="1"/>
          </p:cNvPicPr>
          <p:nvPr/>
        </p:nvPicPr>
        <p:blipFill>
          <a:blip r:embed="rId3">
            <a:extLst/>
          </a:blip>
          <a:stretch>
            <a:fillRect/>
          </a:stretch>
        </p:blipFill>
        <p:spPr>
          <a:xfrm>
            <a:off x="212090" y="6415821"/>
            <a:ext cx="4209028" cy="1693177"/>
          </a:xfrm>
          <a:prstGeom prst="rect">
            <a:avLst/>
          </a:prstGeom>
          <a:ln w="12700">
            <a:miter lim="400000"/>
          </a:ln>
        </p:spPr>
      </p:pic>
      <p:sp>
        <p:nvSpPr>
          <p:cNvPr id="321" name="Man kann sich auch Prozentwerte oder Anteile (relative Häufkeiten) ausgeben lassen…"/>
          <p:cNvSpPr txBox="1"/>
          <p:nvPr/>
        </p:nvSpPr>
        <p:spPr>
          <a:xfrm>
            <a:off x="4877558" y="6524285"/>
            <a:ext cx="7435425" cy="2517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Man kann sich auch Prozentwerte oder Anteile (relative Häufkeiten) ausgeben lassen</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Dabei muss man sich festlegen, für welche der beiden Variable aufsummiert wird: für die Zeilenvariable oder die Spaltenvariable (oder beides).</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In diesem Beispiel (links) wird spaltenweise aufsummiert: Die Werte einer Spalte ergeben zusammen 100%.</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0"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1" name="Abschluss"/>
          <p:cNvSpPr txBox="1"/>
          <p:nvPr>
            <p:ph type="title"/>
          </p:nvPr>
        </p:nvSpPr>
        <p:spPr>
          <a:prstGeom prst="rect">
            <a:avLst/>
          </a:prstGeom>
        </p:spPr>
        <p:txBody>
          <a:bodyPr/>
          <a:lstStyle/>
          <a:p>
            <a:pPr/>
            <a:r>
              <a:t>Abschluss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3"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4" name="Hinweise"/>
          <p:cNvSpPr txBox="1"/>
          <p:nvPr>
            <p:ph type="body" sz="quarter" idx="1"/>
          </p:nvPr>
        </p:nvSpPr>
        <p:spPr>
          <a:xfrm>
            <a:off x="-4087" y="-18728"/>
            <a:ext cx="13012975" cy="1413937"/>
          </a:xfrm>
          <a:prstGeom prst="rect">
            <a:avLst/>
          </a:prstGeom>
        </p:spPr>
        <p:txBody>
          <a:bodyPr/>
          <a:lstStyle/>
          <a:p>
            <a:pPr/>
            <a:r>
              <a:t>Hinweise</a:t>
            </a:r>
          </a:p>
        </p:txBody>
      </p:sp>
      <p:sp>
        <p:nvSpPr>
          <p:cNvPr id="645" name="Dieses Dokument steht unter der Lizenz CC-BY 3.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Dieses Dokument steht unter der Lizenz CC-BY 3.0.</a:t>
            </a:r>
          </a:p>
          <a:p>
            <a:pPr marL="317500" indent="-317500">
              <a:buClr>
                <a:schemeClr val="accent5">
                  <a:lumOff val="-7647"/>
                </a:schemeClr>
              </a:buClr>
              <a:buSzPct val="200000"/>
              <a:buFontTx/>
              <a:buChar char="‣"/>
            </a:pPr>
            <a:r>
              <a:t>Autor: Sebastian Sauer</a:t>
            </a:r>
          </a:p>
          <a:p>
            <a:pPr marL="317500" indent="-317500">
              <a:buClr>
                <a:schemeClr val="accent5">
                  <a:lumOff val="-7647"/>
                </a:schemeClr>
              </a:buClr>
              <a:buSzPct val="200000"/>
              <a:buFontTx/>
              <a:buChar char="‣"/>
            </a:pPr>
            <a:r>
              <a:t>Für externe Links kann keine Haftung übernommen werden.</a:t>
            </a:r>
          </a:p>
          <a:p>
            <a:pPr marL="317500" indent="-317500">
              <a:buClr>
                <a:schemeClr val="accent5">
                  <a:lumOff val="-7647"/>
                </a:schemeClr>
              </a:buClr>
              <a:buSzPct val="200000"/>
              <a:buFontTx/>
              <a:buChar char="‣"/>
            </a:pPr>
            <a:r>
              <a:t>Dieses Dokument entstand mit reichlicher Unterstützung vieler Kolleginnen und Kollegen aus der FOM. Vielen Dank!</a:t>
            </a:r>
          </a:p>
          <a:p>
            <a:pPr marL="317500" indent="-317500">
              <a:buClr>
                <a:schemeClr val="accent5">
                  <a:lumOff val="-7647"/>
                </a:schemeClr>
              </a:buClr>
              <a:buSzPct val="200000"/>
              <a:buFontTx/>
              <a:buChar char="‣"/>
            </a:pPr>
            <a:r>
              <a:t>Dieses Dokument baut in Teilen auf auf dem Skript zu quantitative Methoden des ifes-Instituts der FOM-Hochschule.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Balkendiagramme und Zusammenhänge"/>
          <p:cNvSpPr txBox="1"/>
          <p:nvPr>
            <p:ph type="body" sz="quarter" idx="1"/>
          </p:nvPr>
        </p:nvSpPr>
        <p:spPr>
          <a:prstGeom prst="rect">
            <a:avLst/>
          </a:prstGeom>
        </p:spPr>
        <p:txBody>
          <a:bodyPr/>
          <a:lstStyle/>
          <a:p>
            <a:pPr/>
            <a:r>
              <a:t>Balkendiagramme und Zusammenhänge</a:t>
            </a:r>
          </a:p>
        </p:txBody>
      </p:sp>
      <p:sp>
        <p:nvSpPr>
          <p:cNvPr id="324"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5" name="Allgemein: Ist der Anteil von Ereignis &quot;A&quot; in allen Stufen der Variablen B gleich, so sind die beiden Variablen voneinander unabhängig. Ansonsten liegt ein Zusammenhang vor; die Variablen sind dann abhängig voneinander.…"/>
          <p:cNvSpPr txBox="1"/>
          <p:nvPr/>
        </p:nvSpPr>
        <p:spPr>
          <a:xfrm>
            <a:off x="182216" y="7258562"/>
            <a:ext cx="12640368" cy="1679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Allgemein: Ist der Anteil von Ereignis "A" in allen Stufen der Variablen B </a:t>
            </a:r>
            <a:r>
              <a:rPr i="1"/>
              <a:t>gleich</a:t>
            </a:r>
            <a:r>
              <a:t>, so sind die beiden Variablen voneinander </a:t>
            </a:r>
            <a:r>
              <a:rPr i="1"/>
              <a:t>unabhängig</a:t>
            </a:r>
            <a:r>
              <a:t>. Ansonsten liegt ein </a:t>
            </a:r>
            <a:r>
              <a:rPr i="1"/>
              <a:t>Zusammenhang</a:t>
            </a:r>
            <a:r>
              <a:t> vor; die Variablen sind dann </a:t>
            </a:r>
            <a:r>
              <a:rPr i="1"/>
              <a:t>abhängig</a:t>
            </a:r>
            <a:r>
              <a:t> voneinander. </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Je größer die Unterschiede der Anteile, desto stärker der Zusammenhang.</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Dieses Maß (den Unterschied der Anteile bei dichotomen Variablen) bezeichnet man auch </a:t>
            </a:r>
            <a:r>
              <a:rPr>
                <a:latin typeface="Roboto Condensed Bold"/>
                <a:ea typeface="Roboto Condensed Bold"/>
                <a:cs typeface="Roboto Condensed Bold"/>
                <a:sym typeface="Roboto Condensed Bold"/>
              </a:rPr>
              <a:t>Phi-Koeffizient </a:t>
            </a:r>
            <a:r>
              <a:t>(φ, 𝛷).</a:t>
            </a:r>
          </a:p>
        </p:txBody>
      </p:sp>
      <p:sp>
        <p:nvSpPr>
          <p:cNvPr id="326" name="Hängt die Überlebensrate auf der Titanic vom Geschlecht ab? Anders gesagt: Sind Männer eher ertrunken als Frauen? Schauen wir uns ein Bild dazu an!"/>
          <p:cNvSpPr txBox="1"/>
          <p:nvPr/>
        </p:nvSpPr>
        <p:spPr>
          <a:xfrm>
            <a:off x="284678" y="1899496"/>
            <a:ext cx="12259516" cy="739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lvl1pPr>
          </a:lstStyle>
          <a:p>
            <a:pPr/>
            <a:r>
              <a:t>Hängt die Überlebensrate auf der Titanic vom Geschlecht ab? Anders gesagt: Sind Männer eher ertrunken als Frauen? Schauen wir uns ein Bild dazu an!</a:t>
            </a:r>
          </a:p>
        </p:txBody>
      </p:sp>
      <p:sp>
        <p:nvSpPr>
          <p:cNvPr id="327" name="Hm, bei den Überlebenden (Survived = 1) ist der Anteil der Passagiere der 1. Klasse recht hoch, etwa ein Drittel……"/>
          <p:cNvSpPr txBox="1"/>
          <p:nvPr/>
        </p:nvSpPr>
        <p:spPr>
          <a:xfrm>
            <a:off x="4365371" y="3640727"/>
            <a:ext cx="8487139" cy="2644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Hm, bei den Überlebenden (Survived = 1) ist der Anteil der Passagiere der 1. Klasse recht hoch, etwa ein Drittel…</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Aber bei den Ertrunkenen (Survived = 0) ist der Anteil der 1. Klasse viel kleiner, gut 10%.</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Ah! Die Überlebensrate hängt von der Klasse ab; die beiden Variablen sind voneinander abhängig. </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Es gibt offenbar einen Zusammenhang zwischen Klasse und Überleben.</a:t>
            </a:r>
          </a:p>
        </p:txBody>
      </p:sp>
      <p:pic>
        <p:nvPicPr>
          <p:cNvPr id="328" name="Bild" descr="Bild"/>
          <p:cNvPicPr>
            <a:picLocks noChangeAspect="1"/>
          </p:cNvPicPr>
          <p:nvPr/>
        </p:nvPicPr>
        <p:blipFill>
          <a:blip r:embed="rId2">
            <a:extLst/>
          </a:blip>
          <a:stretch>
            <a:fillRect/>
          </a:stretch>
        </p:blipFill>
        <p:spPr>
          <a:xfrm>
            <a:off x="506427" y="3200225"/>
            <a:ext cx="3657601" cy="36576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Wie man mit (Balken-)Diagrammen lügt"/>
          <p:cNvSpPr txBox="1"/>
          <p:nvPr>
            <p:ph type="body" sz="quarter" idx="1"/>
          </p:nvPr>
        </p:nvSpPr>
        <p:spPr>
          <a:prstGeom prst="rect">
            <a:avLst/>
          </a:prstGeom>
        </p:spPr>
        <p:txBody>
          <a:bodyPr/>
          <a:lstStyle>
            <a:lvl1pPr indent="127000">
              <a:buClrTx/>
              <a:buFontTx/>
            </a:lvl1pPr>
          </a:lstStyle>
          <a:p>
            <a:pPr/>
            <a:r>
              <a:t>Wie man mit (Balken-)Diagrammen lügt</a:t>
            </a:r>
          </a:p>
        </p:txBody>
      </p:sp>
      <p:sp>
        <p:nvSpPr>
          <p:cNvPr id="331" name="Textebe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Meldung 1</a:t>
            </a:r>
          </a:p>
        </p:txBody>
      </p:sp>
      <p:sp>
        <p:nvSpPr>
          <p:cNvPr id="332" name="Textebene 1…"/>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marL="0" indent="127000">
              <a:buSzTx/>
              <a:buNone/>
              <a:defRPr sz="2800">
                <a:solidFill>
                  <a:srgbClr val="0066A2"/>
                </a:solidFill>
                <a:latin typeface="Roboto Condensed Bold"/>
                <a:ea typeface="Roboto Condensed Bold"/>
                <a:cs typeface="Roboto Condensed Bold"/>
                <a:sym typeface="Roboto Condensed Bold"/>
              </a:defRPr>
            </a:lvl1pPr>
          </a:lstStyle>
          <a:p>
            <a:pPr/>
            <a:r>
              <a:t>Meldung 2</a:t>
            </a:r>
          </a:p>
        </p:txBody>
      </p:sp>
      <p:sp>
        <p:nvSpPr>
          <p:cNvPr id="333"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lvl1pPr>
              <a:buClrTx/>
              <a:buFontTx/>
            </a:lvl1pPr>
          </a:lstStyle>
          <a:p>
            <a:pPr/>
            <a:fld id="{86CB4B4D-7CA3-9044-876B-883B54F8677D}" type="slidenum"/>
          </a:p>
        </p:txBody>
      </p:sp>
      <p:pic>
        <p:nvPicPr>
          <p:cNvPr id="334" name="image223.png" descr="image223.png"/>
          <p:cNvPicPr>
            <a:picLocks noChangeAspect="1"/>
          </p:cNvPicPr>
          <p:nvPr/>
        </p:nvPicPr>
        <p:blipFill>
          <a:blip r:embed="rId3">
            <a:extLst/>
          </a:blip>
          <a:stretch>
            <a:fillRect/>
          </a:stretch>
        </p:blipFill>
        <p:spPr>
          <a:xfrm>
            <a:off x="279883" y="2738055"/>
            <a:ext cx="5763951" cy="3352030"/>
          </a:xfrm>
          <a:prstGeom prst="rect">
            <a:avLst/>
          </a:prstGeom>
          <a:ln w="12700">
            <a:miter lim="400000"/>
          </a:ln>
        </p:spPr>
      </p:pic>
      <p:pic>
        <p:nvPicPr>
          <p:cNvPr id="335" name="image224.png" descr="image224.png"/>
          <p:cNvPicPr>
            <a:picLocks noChangeAspect="1"/>
          </p:cNvPicPr>
          <p:nvPr/>
        </p:nvPicPr>
        <p:blipFill>
          <a:blip r:embed="rId4">
            <a:extLst/>
          </a:blip>
          <a:stretch>
            <a:fillRect/>
          </a:stretch>
        </p:blipFill>
        <p:spPr>
          <a:xfrm>
            <a:off x="6830467" y="2738055"/>
            <a:ext cx="5763950" cy="3352030"/>
          </a:xfrm>
          <a:prstGeom prst="rect">
            <a:avLst/>
          </a:prstGeom>
          <a:ln w="12700">
            <a:miter lim="400000"/>
          </a:ln>
        </p:spPr>
      </p:pic>
      <p:sp>
        <p:nvSpPr>
          <p:cNvPr id="336" name="Wir haben nur ein paar Dingens weniger verkauft. Halb so wild."/>
          <p:cNvSpPr/>
          <p:nvPr/>
        </p:nvSpPr>
        <p:spPr>
          <a:xfrm>
            <a:off x="782286" y="6436431"/>
            <a:ext cx="5614411" cy="1099055"/>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defTabSz="457200">
              <a:lnSpc>
                <a:spcPct val="117999"/>
              </a:lnSpc>
              <a:buClrTx/>
              <a:buFontTx/>
              <a:defRPr sz="3000">
                <a:solidFill>
                  <a:srgbClr val="000000"/>
                </a:solidFill>
                <a:latin typeface="Roboto Condensed Regular"/>
                <a:ea typeface="Roboto Condensed Regular"/>
                <a:cs typeface="Roboto Condensed Regular"/>
                <a:sym typeface="Roboto Condensed Regular"/>
              </a:defRPr>
            </a:lvl1pPr>
          </a:lstStyle>
          <a:p>
            <a:pPr/>
            <a:r>
              <a:t>Wir haben nur ein paar Dingens weniger verkauft. Halb so wild.</a:t>
            </a:r>
          </a:p>
        </p:txBody>
      </p:sp>
      <p:sp>
        <p:nvSpPr>
          <p:cNvPr id="337" name="Unsere Verkaufszahlen sind dramatisch eingebrochen!!!"/>
          <p:cNvSpPr/>
          <p:nvPr/>
        </p:nvSpPr>
        <p:spPr>
          <a:xfrm>
            <a:off x="7159850" y="6436431"/>
            <a:ext cx="5614410" cy="1099055"/>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defTabSz="457200">
              <a:lnSpc>
                <a:spcPct val="117999"/>
              </a:lnSpc>
              <a:buClrTx/>
              <a:buFontTx/>
              <a:defRPr sz="3000">
                <a:solidFill>
                  <a:srgbClr val="000000"/>
                </a:solidFill>
                <a:latin typeface="Roboto Condensed Regular"/>
                <a:ea typeface="Roboto Condensed Regular"/>
                <a:cs typeface="Roboto Condensed Regular"/>
                <a:sym typeface="Roboto Condensed Regular"/>
              </a:defRPr>
            </a:lvl1pPr>
          </a:lstStyle>
          <a:p>
            <a:pPr/>
            <a:r>
              <a:t>Unsere Verkaufszahlen sind dramatisch eingebrochen!!!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Chancen-Verhältnis"/>
          <p:cNvSpPr txBox="1"/>
          <p:nvPr>
            <p:ph type="body" sz="quarter" idx="1"/>
          </p:nvPr>
        </p:nvSpPr>
        <p:spPr>
          <a:prstGeom prst="rect">
            <a:avLst/>
          </a:prstGeom>
        </p:spPr>
        <p:txBody>
          <a:bodyPr/>
          <a:lstStyle/>
          <a:p>
            <a:pPr/>
            <a:r>
              <a:t>Chancen-Verhältnis</a:t>
            </a:r>
          </a:p>
        </p:txBody>
      </p:sp>
      <p:sp>
        <p:nvSpPr>
          <p:cNvPr id="342"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3" name="Joachim will das Angenehme mit dem Nützlichen verbinden: Zu Forschungszwecken und um nicht mehr alleine zu sein, meldet er sich bei einer Single-Plattform an. Er erstellt 2 Accounts: Einmal mit einem Foto von sich vor einem Maserati (geliehen); einmal nu"/>
          <p:cNvSpPr/>
          <p:nvPr/>
        </p:nvSpPr>
        <p:spPr>
          <a:xfrm>
            <a:off x="7412842" y="3027421"/>
            <a:ext cx="5334490" cy="2568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000">
                <a:latin typeface="Roboto Condensed Regular"/>
                <a:ea typeface="Roboto Condensed Regular"/>
                <a:cs typeface="Roboto Condensed Regular"/>
                <a:sym typeface="Roboto Condensed Regular"/>
              </a:defRPr>
            </a:pPr>
            <a:r>
              <a:t>Joachim will das Angenehme mit dem Nützlichen verbinden: Zu Forschungszwecken und um nicht mehr alleine zu sein, meldet er sich bei einer Single-Plattform an. Er erstellt 2 Accounts: Einmal </a:t>
            </a:r>
            <a:r>
              <a:rPr i="1"/>
              <a:t>mit</a:t>
            </a:r>
            <a:r>
              <a:t> einem Foto von sich vor einem Maserati (geliehen); einmal nur mit einem Foto von sich (</a:t>
            </a:r>
            <a:r>
              <a:rPr i="1"/>
              <a:t>ohne</a:t>
            </a:r>
            <a:r>
              <a:t> Auto). Dann schaut er, wie viele „Likes“ jedes seiner zwei Profile bekommt…</a:t>
            </a:r>
          </a:p>
        </p:txBody>
      </p:sp>
      <p:sp>
        <p:nvSpPr>
          <p:cNvPr id="344" name="Mit dem Maserati hat Joachim 9 „Likes“ und 2 „Dislikes“, also 9 zu 2 (9:2 oder 9/2).…"/>
          <p:cNvSpPr txBox="1"/>
          <p:nvPr/>
        </p:nvSpPr>
        <p:spPr>
          <a:xfrm>
            <a:off x="342606" y="6233373"/>
            <a:ext cx="12319588" cy="3015488"/>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a:solidFill>
                  <a:srgbClr val="262626"/>
                </a:solidFill>
              </a:rPr>
              <a:t>Mit dem Maserati hat Joachim 9 „Likes“ und 2 „Dislikes“, also 9 zu 2 (9:2 oder 9/2). </a:t>
            </a:r>
            <a:endParaRPr>
              <a:solidFill>
                <a:srgbClr val="262626"/>
              </a:solidFill>
            </a:endParaR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a:solidFill>
                  <a:srgbClr val="262626"/>
                </a:solidFill>
              </a:rPr>
              <a:t>Das Foto ohne Maserati (Joachim pur) bekommt nur 2 Likes und 7 Dislikes, also 2 zu 7 (2:7 oder 2/7) — armer Joachim (an sich ein netter Kerl).</a:t>
            </a:r>
            <a:endParaRPr>
              <a:solidFill>
                <a:srgbClr val="262626"/>
              </a:solidFill>
            </a:endParaR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i="1">
                <a:solidFill>
                  <a:srgbClr val="262626"/>
                </a:solidFill>
              </a:rPr>
              <a:t>Mit</a:t>
            </a:r>
            <a:r>
              <a:rPr>
                <a:solidFill>
                  <a:srgbClr val="262626"/>
                </a:solidFill>
              </a:rPr>
              <a:t> Maserati sind seine Chancen (Verhältnis der beiden Häufigkeiten, hier Like und Dislike) offenbar besser.</a:t>
            </a:r>
            <a:endParaRPr>
              <a:solidFill>
                <a:srgbClr val="262626"/>
              </a:solidFill>
            </a:endParaR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a:solidFill>
                  <a:srgbClr val="262626"/>
                </a:solidFill>
              </a:rPr>
              <a:t>Wie müsste das Verhältnis der Chancen sein, wenn die Frauen sich </a:t>
            </a:r>
            <a:r>
              <a:rPr i="1">
                <a:solidFill>
                  <a:srgbClr val="262626"/>
                </a:solidFill>
              </a:rPr>
              <a:t>nicht</a:t>
            </a:r>
            <a:r>
              <a:rPr>
                <a:solidFill>
                  <a:srgbClr val="262626"/>
                </a:solidFill>
              </a:rPr>
              <a:t> vom Maserati beeinflussen lassen? — Genau gleich groß, also 1:1.</a:t>
            </a:r>
            <a:endParaRPr>
              <a:solidFill>
                <a:srgbClr val="262626"/>
              </a:solidFill>
            </a:endParaR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rPr>
                <a:solidFill>
                  <a:srgbClr val="262626"/>
                </a:solidFill>
              </a:rPr>
              <a:t>Je </a:t>
            </a:r>
            <a:r>
              <a:rPr i="1">
                <a:solidFill>
                  <a:srgbClr val="262626"/>
                </a:solidFill>
              </a:rPr>
              <a:t>unterschiedlicher</a:t>
            </a:r>
            <a:r>
              <a:rPr>
                <a:solidFill>
                  <a:srgbClr val="262626"/>
                </a:solidFill>
              </a:rPr>
              <a:t> die Chancen, desto </a:t>
            </a:r>
            <a:r>
              <a:rPr i="1">
                <a:solidFill>
                  <a:srgbClr val="262626"/>
                </a:solidFill>
              </a:rPr>
              <a:t>stärker</a:t>
            </a:r>
            <a:r>
              <a:rPr>
                <a:solidFill>
                  <a:srgbClr val="262626"/>
                </a:solidFill>
              </a:rPr>
              <a:t> stehen die Variablen im Zusammenhang</a:t>
            </a:r>
          </a:p>
        </p:txBody>
      </p:sp>
      <p:sp>
        <p:nvSpPr>
          <p:cNvPr id="345" name="Beispiel: Gibt es einen Zusammenhang von sozialem Status (Ihr Foto mit Maserati vs. Ihr Foto ohne Auto) und Dating-Erfolg auf einer Single-Online-Plattform?"/>
          <p:cNvSpPr txBox="1"/>
          <p:nvPr/>
        </p:nvSpPr>
        <p:spPr>
          <a:xfrm>
            <a:off x="353665" y="1810489"/>
            <a:ext cx="11777506" cy="86586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lvl1pPr marR="127000" defTabSz="1300480">
              <a:spcBef>
                <a:spcPts val="1000"/>
              </a:spcBef>
              <a:buClr>
                <a:srgbClr val="23A092"/>
              </a:buClr>
              <a:buFont typeface="Wingdings"/>
              <a:defRPr sz="2000">
                <a:latin typeface="Roboto Condensed Regular"/>
                <a:ea typeface="Roboto Condensed Regular"/>
                <a:cs typeface="Roboto Condensed Regular"/>
                <a:sym typeface="Roboto Condensed Regular"/>
              </a:defRPr>
            </a:lvl1pPr>
          </a:lstStyle>
          <a:p>
            <a:pPr>
              <a:defRPr>
                <a:solidFill>
                  <a:srgbClr val="000000"/>
                </a:solidFill>
              </a:defRPr>
            </a:pPr>
            <a:r>
              <a:rPr>
                <a:solidFill>
                  <a:srgbClr val="262626"/>
                </a:solidFill>
              </a:rPr>
              <a:t>Beispiel: Gibt es einen Zusammenhang von sozialem Status (Ihr Foto mit Maserati vs. Ihr Foto ohne Auto) und Dating-Erfolg auf einer Single-Online-Plattform?</a:t>
            </a:r>
          </a:p>
        </p:txBody>
      </p:sp>
      <p:graphicFrame>
        <p:nvGraphicFramePr>
          <p:cNvPr id="346" name="Tabelle"/>
          <p:cNvGraphicFramePr/>
          <p:nvPr/>
        </p:nvGraphicFramePr>
        <p:xfrm>
          <a:off x="500240" y="2863850"/>
          <a:ext cx="5335716" cy="261346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701170"/>
                <a:gridCol w="1979980"/>
                <a:gridCol w="1793748"/>
                <a:gridCol w="1139110"/>
              </a:tblGrid>
              <a:tr h="945021">
                <a:tc>
                  <a:txBody>
                    <a:bodyPr/>
                    <a:lstStyle/>
                    <a:p>
                      <a:pPr algn="l">
                        <a:buClrTx/>
                        <a:buFontTx/>
                        <a:defRPr i="1" sz="1800">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noFill/>
                  </a:tcPr>
                </a:tc>
                <a:tc>
                  <a:txBody>
                    <a:bodyPr/>
                    <a:lstStyle/>
                    <a:p>
                      <a:pPr algn="l">
                        <a:buClrTx/>
                        <a:buFontTx/>
                        <a:defRPr i="1" sz="1800">
                          <a:latin typeface="Arial"/>
                          <a:ea typeface="Arial"/>
                          <a:cs typeface="Arial"/>
                        </a:defRPr>
                      </a:pPr>
                      <a:r>
                        <a:t>Foto mit Maserati </a:t>
                      </a:r>
                      <a:r>
                        <a:rPr b="0" i="0" sz="3000">
                          <a:latin typeface="Apple Color Emoji"/>
                          <a:ea typeface="Apple Color Emoji"/>
                          <a:cs typeface="Apple Color Emoji"/>
                          <a:sym typeface="Apple Color Emoji"/>
                        </a:rPr>
                        <a:t>🚗</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buClrTx/>
                        <a:buFontTx/>
                        <a:defRPr i="1" sz="1800">
                          <a:latin typeface="Arial"/>
                          <a:ea typeface="Arial"/>
                          <a:cs typeface="Arial"/>
                        </a:defRPr>
                      </a:pPr>
                      <a:r>
                        <a:t>Foto ohne Auto </a:t>
                      </a:r>
                      <a:r>
                        <a:rPr b="0" i="0" sz="1500">
                          <a:latin typeface="Apple Color Emoji"/>
                          <a:ea typeface="Apple Color Emoji"/>
                          <a:cs typeface="Apple Color Emoji"/>
                          <a:sym typeface="Apple Color Emoji"/>
                        </a:rPr>
                        <a:t>👦</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buClrTx/>
                        <a:buFontTx/>
                        <a:defRPr b="0" sz="1800">
                          <a:solidFill>
                            <a:srgbClr val="000000"/>
                          </a:solidFill>
                        </a:defRPr>
                      </a:pPr>
                      <a:r>
                        <a:rPr b="1" i="1">
                          <a:solidFill>
                            <a:srgbClr val="FFFFFF"/>
                          </a:solidFill>
                          <a:latin typeface="Arial"/>
                          <a:ea typeface="Arial"/>
                          <a:cs typeface="Arial"/>
                        </a:rPr>
                        <a:t>Summe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r>
              <a:tr h="650189">
                <a:tc>
                  <a:txBody>
                    <a:bodyPr/>
                    <a:lstStyle/>
                    <a:p>
                      <a:pPr algn="l">
                        <a:buClrTx/>
                        <a:buFontTx/>
                        <a:defRPr i="1" sz="1800">
                          <a:latin typeface="Arial"/>
                          <a:ea typeface="Arial"/>
                          <a:cs typeface="Arial"/>
                        </a:defRPr>
                      </a:pPr>
                      <a:r>
                        <a:t>Likes </a:t>
                      </a:r>
                      <a:r>
                        <a:rPr b="0" i="0" sz="3000">
                          <a:latin typeface="Apple Color Emoji"/>
                          <a:ea typeface="Apple Color Emoji"/>
                          <a:cs typeface="Apple Color Emoji"/>
                          <a:sym typeface="Apple Color Emoji"/>
                        </a:rPr>
                        <a:t>😊</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chemeClr val="accent1"/>
                    </a:solidFill>
                  </a:tcPr>
                </a:tc>
                <a:tc>
                  <a:txBody>
                    <a:bodyPr/>
                    <a:lstStyle/>
                    <a:p>
                      <a:pPr>
                        <a:buClrTx/>
                        <a:buFontTx/>
                        <a:defRPr sz="1800"/>
                      </a:pPr>
                      <a:r>
                        <a:rPr i="1" sz="3200">
                          <a:solidFill>
                            <a:srgbClr val="262626"/>
                          </a:solidFill>
                          <a:latin typeface="Arial"/>
                          <a:ea typeface="Arial"/>
                          <a:cs typeface="Arial"/>
                        </a:rPr>
                        <a:t>9</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c>
                  <a:txBody>
                    <a:bodyPr/>
                    <a:lstStyle/>
                    <a:p>
                      <a:pPr>
                        <a:buClrTx/>
                        <a:buFontTx/>
                        <a:defRPr sz="1800"/>
                      </a:pPr>
                      <a:r>
                        <a:rPr i="1" sz="3200">
                          <a:solidFill>
                            <a:srgbClr val="262626"/>
                          </a:solidFill>
                          <a:latin typeface="Arial"/>
                          <a:ea typeface="Arial"/>
                          <a:cs typeface="Arial"/>
                        </a:rPr>
                        <a:t>2</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c>
                  <a:txBody>
                    <a:bodyPr/>
                    <a:lstStyle/>
                    <a:p>
                      <a:pPr>
                        <a:buClrTx/>
                        <a:buFontTx/>
                        <a:defRPr sz="1800"/>
                      </a:pPr>
                      <a:r>
                        <a:rPr b="1" i="1" sz="3200">
                          <a:solidFill>
                            <a:srgbClr val="262626"/>
                          </a:solidFill>
                          <a:latin typeface="Arial"/>
                          <a:ea typeface="Arial"/>
                          <a:cs typeface="Arial"/>
                        </a:rPr>
                        <a:t>11</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r>
              <a:tr h="650189">
                <a:tc>
                  <a:txBody>
                    <a:bodyPr/>
                    <a:lstStyle/>
                    <a:p>
                      <a:pPr algn="l">
                        <a:buClrTx/>
                        <a:buFontTx/>
                        <a:defRPr i="1" sz="1800">
                          <a:latin typeface="Arial"/>
                          <a:ea typeface="Arial"/>
                          <a:cs typeface="Arial"/>
                        </a:defRPr>
                      </a:pPr>
                      <a:r>
                        <a:t>Dislikes </a:t>
                      </a:r>
                      <a:r>
                        <a:rPr b="0" i="0" sz="3000">
                          <a:latin typeface="Apple Color Emoji"/>
                          <a:ea typeface="Apple Color Emoji"/>
                          <a:cs typeface="Apple Color Emoji"/>
                          <a:sym typeface="Apple Color Emoji"/>
                        </a:rPr>
                        <a:t>☹️</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buClrTx/>
                        <a:buFontTx/>
                        <a:defRPr sz="1800"/>
                      </a:pPr>
                      <a:r>
                        <a:rPr i="1" sz="3200">
                          <a:solidFill>
                            <a:srgbClr val="262626"/>
                          </a:solidFill>
                          <a:latin typeface="Arial"/>
                          <a:ea typeface="Arial"/>
                          <a:cs typeface="Arial"/>
                        </a:rPr>
                        <a:t>2</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buClrTx/>
                        <a:buFontTx/>
                        <a:defRPr sz="1800"/>
                      </a:pPr>
                      <a:r>
                        <a:rPr i="1" sz="3200">
                          <a:solidFill>
                            <a:srgbClr val="262626"/>
                          </a:solidFill>
                          <a:latin typeface="Arial"/>
                          <a:ea typeface="Arial"/>
                          <a:cs typeface="Arial"/>
                        </a:rPr>
                        <a:t>7</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buClrTx/>
                        <a:buFontTx/>
                        <a:defRPr sz="1800"/>
                      </a:pPr>
                      <a:r>
                        <a:rPr b="1" i="1" sz="3200">
                          <a:solidFill>
                            <a:srgbClr val="262626"/>
                          </a:solidFill>
                          <a:latin typeface="Arial"/>
                          <a:ea typeface="Arial"/>
                          <a:cs typeface="Arial"/>
                        </a:rPr>
                        <a:t>9</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r>
              <a:tr h="650189">
                <a:tc>
                  <a:txBody>
                    <a:bodyPr/>
                    <a:lstStyle/>
                    <a:p>
                      <a:pPr algn="l">
                        <a:buClrTx/>
                        <a:buFontTx/>
                        <a:defRPr b="0" sz="1800">
                          <a:solidFill>
                            <a:srgbClr val="000000"/>
                          </a:solidFill>
                        </a:defRPr>
                      </a:pPr>
                      <a:r>
                        <a:rPr b="1" i="1">
                          <a:solidFill>
                            <a:srgbClr val="FFFFFF"/>
                          </a:solidFill>
                          <a:latin typeface="Arial"/>
                          <a:ea typeface="Arial"/>
                          <a:cs typeface="Arial"/>
                        </a:rPr>
                        <a:t>Summe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buClrTx/>
                        <a:buFontTx/>
                        <a:defRPr sz="1800"/>
                      </a:pPr>
                      <a:r>
                        <a:rPr b="1" i="1" sz="3200">
                          <a:solidFill>
                            <a:srgbClr val="262626"/>
                          </a:solidFill>
                          <a:latin typeface="Arial"/>
                          <a:ea typeface="Arial"/>
                          <a:cs typeface="Arial"/>
                        </a:rPr>
                        <a:t>11</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buClrTx/>
                        <a:buFontTx/>
                        <a:defRPr sz="1800"/>
                      </a:pPr>
                      <a:r>
                        <a:rPr b="1" i="1" sz="3200">
                          <a:solidFill>
                            <a:srgbClr val="262626"/>
                          </a:solidFill>
                          <a:latin typeface="Arial"/>
                          <a:ea typeface="Arial"/>
                          <a:cs typeface="Arial"/>
                        </a:rPr>
                        <a:t>9</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buClrTx/>
                        <a:buFontTx/>
                        <a:defRPr sz="1800"/>
                      </a:pPr>
                      <a:r>
                        <a:rPr b="1" i="1" sz="3200">
                          <a:solidFill>
                            <a:srgbClr val="262626"/>
                          </a:solidFill>
                          <a:latin typeface="Arial"/>
                          <a:ea typeface="Arial"/>
                          <a:cs typeface="Arial"/>
                        </a:rPr>
                        <a:t>20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Beispiele für dichotome Zusammenhänge nominaler Variablen"/>
          <p:cNvSpPr txBox="1"/>
          <p:nvPr>
            <p:ph type="body" sz="quarter" idx="1"/>
          </p:nvPr>
        </p:nvSpPr>
        <p:spPr>
          <a:prstGeom prst="rect">
            <a:avLst/>
          </a:prstGeom>
        </p:spPr>
        <p:txBody>
          <a:bodyPr/>
          <a:lstStyle>
            <a:lvl1pPr marR="109220" indent="109220" defTabSz="1118412">
              <a:defRPr sz="5332"/>
            </a:lvl1pPr>
          </a:lstStyle>
          <a:p>
            <a:pPr/>
            <a:r>
              <a:t>Beispiele für dichotome Zusammenhänge nominaler Variablen</a:t>
            </a:r>
          </a:p>
        </p:txBody>
      </p:sp>
      <p:sp>
        <p:nvSpPr>
          <p:cNvPr id="349"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50" name="Tabelle"/>
          <p:cNvGraphicFramePr/>
          <p:nvPr/>
        </p:nvGraphicFramePr>
        <p:xfrm>
          <a:off x="541100" y="4833389"/>
          <a:ext cx="5335716" cy="261346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683451"/>
                <a:gridCol w="1176363"/>
                <a:gridCol w="1129826"/>
                <a:gridCol w="1031541"/>
              </a:tblGrid>
              <a:tr h="650189">
                <a:tc>
                  <a:txBody>
                    <a:bodyPr/>
                    <a:lstStyle/>
                    <a:p>
                      <a:pPr algn="l">
                        <a:buClrTx/>
                        <a:buFontTx/>
                        <a:defRPr i="1" sz="1800">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noFill/>
                  </a:tcPr>
                </a:tc>
                <a:tc>
                  <a:txBody>
                    <a:bodyPr/>
                    <a:lstStyle/>
                    <a:p>
                      <a:pPr algn="l">
                        <a:buClrTx/>
                        <a:buFontTx/>
                        <a:defRPr b="0" sz="1800">
                          <a:solidFill>
                            <a:srgbClr val="000000"/>
                          </a:solidFill>
                        </a:defRPr>
                      </a:pPr>
                      <a:r>
                        <a:rPr b="1" i="1">
                          <a:solidFill>
                            <a:srgbClr val="FFFFFF"/>
                          </a:solidFill>
                          <a:latin typeface="Arial"/>
                          <a:ea typeface="Arial"/>
                          <a:cs typeface="Arial"/>
                        </a:rPr>
                        <a:t>Anzug</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buClrTx/>
                        <a:buFontTx/>
                        <a:defRPr b="0" sz="1800">
                          <a:solidFill>
                            <a:srgbClr val="000000"/>
                          </a:solidFill>
                        </a:defRPr>
                      </a:pPr>
                      <a:r>
                        <a:rPr b="1" i="1">
                          <a:solidFill>
                            <a:srgbClr val="FFFFFF"/>
                          </a:solidFill>
                          <a:latin typeface="Arial"/>
                          <a:ea typeface="Arial"/>
                          <a:cs typeface="Arial"/>
                        </a:rPr>
                        <a:t>Gammel-Look</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buClrTx/>
                        <a:buFontTx/>
                        <a:defRPr b="0" sz="1800">
                          <a:solidFill>
                            <a:srgbClr val="000000"/>
                          </a:solidFill>
                        </a:defRPr>
                      </a:pPr>
                      <a:r>
                        <a:rPr b="1" i="1">
                          <a:solidFill>
                            <a:srgbClr val="FFFFFF"/>
                          </a:solidFill>
                          <a:latin typeface="Arial"/>
                          <a:ea typeface="Arial"/>
                          <a:cs typeface="Arial"/>
                        </a:rPr>
                        <a:t>Summe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r>
              <a:tr h="650189">
                <a:tc>
                  <a:txBody>
                    <a:bodyPr/>
                    <a:lstStyle/>
                    <a:p>
                      <a:pPr algn="l">
                        <a:buClrTx/>
                        <a:buFontTx/>
                        <a:defRPr b="0" sz="1800">
                          <a:solidFill>
                            <a:srgbClr val="000000"/>
                          </a:solidFill>
                        </a:defRPr>
                      </a:pPr>
                      <a:r>
                        <a:rPr b="1" i="1">
                          <a:solidFill>
                            <a:srgbClr val="FFFFFF"/>
                          </a:solidFill>
                          <a:latin typeface="Arial"/>
                          <a:ea typeface="Arial"/>
                          <a:cs typeface="Arial"/>
                        </a:rPr>
                        <a:t>Kunde kauft</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chemeClr val="accent1"/>
                    </a:solidFill>
                  </a:tcPr>
                </a:tc>
                <a:tc>
                  <a:txBody>
                    <a:bodyPr/>
                    <a:lstStyle/>
                    <a:p>
                      <a:pPr>
                        <a:buClrTx/>
                        <a:buFontTx/>
                        <a:defRPr sz="1800"/>
                      </a:pPr>
                      <a:r>
                        <a:rPr b="1" i="1">
                          <a:solidFill>
                            <a:srgbClr val="262626"/>
                          </a:solidFill>
                          <a:latin typeface="Arial"/>
                          <a:ea typeface="Arial"/>
                          <a:cs typeface="Arial"/>
                        </a:rPr>
                        <a:t>3</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c>
                  <a:txBody>
                    <a:bodyPr/>
                    <a:lstStyle/>
                    <a:p>
                      <a:pPr>
                        <a:buClrTx/>
                        <a:buFontTx/>
                        <a:defRPr sz="1800"/>
                      </a:pPr>
                      <a:r>
                        <a:rPr b="1" i="1">
                          <a:solidFill>
                            <a:srgbClr val="262626"/>
                          </a:solidFill>
                          <a:latin typeface="Arial"/>
                          <a:ea typeface="Arial"/>
                          <a:cs typeface="Arial"/>
                        </a:rPr>
                        <a:t>2</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c>
                  <a:txBody>
                    <a:bodyPr/>
                    <a:lstStyle/>
                    <a:p>
                      <a:pPr>
                        <a:buClrTx/>
                        <a:buFontTx/>
                        <a:defRPr sz="1800"/>
                      </a:pPr>
                      <a:r>
                        <a:rPr b="1" i="1">
                          <a:solidFill>
                            <a:srgbClr val="262626"/>
                          </a:solidFill>
                          <a:latin typeface="Arial"/>
                          <a:ea typeface="Arial"/>
                          <a:cs typeface="Arial"/>
                        </a:rPr>
                        <a:t>5</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r>
              <a:tr h="650189">
                <a:tc>
                  <a:txBody>
                    <a:bodyPr/>
                    <a:lstStyle/>
                    <a:p>
                      <a:pPr algn="l">
                        <a:buClrTx/>
                        <a:buFontTx/>
                        <a:defRPr b="0" sz="1800">
                          <a:solidFill>
                            <a:srgbClr val="000000"/>
                          </a:solidFill>
                        </a:defRPr>
                      </a:pPr>
                      <a:r>
                        <a:rPr b="1" i="1">
                          <a:solidFill>
                            <a:srgbClr val="FFFFFF"/>
                          </a:solidFill>
                          <a:latin typeface="Arial"/>
                          <a:ea typeface="Arial"/>
                          <a:cs typeface="Arial"/>
                        </a:rPr>
                        <a:t>Kunde rennt weg</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buClrTx/>
                        <a:buFontTx/>
                        <a:defRPr sz="1800"/>
                      </a:pPr>
                      <a:r>
                        <a:rPr b="1" i="1">
                          <a:solidFill>
                            <a:srgbClr val="262626"/>
                          </a:solidFill>
                          <a:latin typeface="Arial"/>
                          <a:ea typeface="Arial"/>
                          <a:cs typeface="Arial"/>
                        </a:rPr>
                        <a:t>27</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buClrTx/>
                        <a:buFontTx/>
                        <a:defRPr sz="1800"/>
                      </a:pPr>
                      <a:r>
                        <a:rPr b="1" i="1">
                          <a:solidFill>
                            <a:srgbClr val="262626"/>
                          </a:solidFill>
                          <a:latin typeface="Arial"/>
                          <a:ea typeface="Arial"/>
                          <a:cs typeface="Arial"/>
                        </a:rPr>
                        <a:t>24</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buClrTx/>
                        <a:buFontTx/>
                        <a:defRPr sz="1800"/>
                      </a:pPr>
                      <a:r>
                        <a:rPr b="1" i="1">
                          <a:solidFill>
                            <a:srgbClr val="262626"/>
                          </a:solidFill>
                          <a:latin typeface="Arial"/>
                          <a:ea typeface="Arial"/>
                          <a:cs typeface="Arial"/>
                        </a:rPr>
                        <a:t>51</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r>
              <a:tr h="398921">
                <a:tc>
                  <a:txBody>
                    <a:bodyPr/>
                    <a:lstStyle/>
                    <a:p>
                      <a:pPr algn="l">
                        <a:buClrTx/>
                        <a:buFontTx/>
                        <a:defRPr b="0" sz="1800">
                          <a:solidFill>
                            <a:srgbClr val="000000"/>
                          </a:solidFill>
                        </a:defRPr>
                      </a:pPr>
                      <a:r>
                        <a:rPr b="1" i="1">
                          <a:solidFill>
                            <a:srgbClr val="FFFFFF"/>
                          </a:solidFill>
                          <a:latin typeface="Arial"/>
                          <a:ea typeface="Arial"/>
                          <a:cs typeface="Arial"/>
                        </a:rPr>
                        <a:t>Summe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buClrTx/>
                        <a:buFontTx/>
                        <a:defRPr sz="1800"/>
                      </a:pPr>
                      <a:r>
                        <a:rPr b="1" i="1">
                          <a:solidFill>
                            <a:srgbClr val="262626"/>
                          </a:solidFill>
                          <a:latin typeface="Arial"/>
                          <a:ea typeface="Arial"/>
                          <a:cs typeface="Arial"/>
                        </a:rPr>
                        <a:t>30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buClrTx/>
                        <a:buFontTx/>
                        <a:defRPr sz="1800"/>
                      </a:pPr>
                      <a:r>
                        <a:rPr b="1" i="1">
                          <a:solidFill>
                            <a:srgbClr val="262626"/>
                          </a:solidFill>
                          <a:latin typeface="Arial"/>
                          <a:ea typeface="Arial"/>
                          <a:cs typeface="Arial"/>
                        </a:rPr>
                        <a:t>26</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buClrTx/>
                        <a:buFontTx/>
                        <a:defRPr sz="1800"/>
                      </a:pPr>
                      <a:r>
                        <a:rPr b="1" i="1">
                          <a:solidFill>
                            <a:srgbClr val="262626"/>
                          </a:solidFill>
                          <a:latin typeface="Arial"/>
                          <a:ea typeface="Arial"/>
                          <a:cs typeface="Arial"/>
                        </a:rPr>
                        <a:t>56</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r>
            </a:tbl>
          </a:graphicData>
        </a:graphic>
      </p:graphicFrame>
      <p:sp>
        <p:nvSpPr>
          <p:cNvPr id="351" name="Vertrieb: Ein Verkaufsleiter lässt seine Verkäufer eine Monat im schicken Anzug verkaufen; einen zweiten Monat müssen sich alle Verkäufe im „Gammel-Look“ anziehen. Dann vergleicht er die Anzahl der Vertragsabschlüsse. Ob der Kleidungsstil mit dem Vertrie"/>
          <p:cNvSpPr/>
          <p:nvPr/>
        </p:nvSpPr>
        <p:spPr>
          <a:xfrm>
            <a:off x="311626" y="1895976"/>
            <a:ext cx="12203748" cy="1044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R="127000" defTabSz="1300480">
              <a:spcBef>
                <a:spcPts val="1000"/>
              </a:spcBef>
              <a:buClrTx/>
              <a:buFontTx/>
              <a:defRPr sz="2000">
                <a:solidFill>
                  <a:srgbClr val="000000"/>
                </a:solidFill>
                <a:latin typeface="Roboto Condensed Regular"/>
                <a:ea typeface="Roboto Condensed Regular"/>
                <a:cs typeface="Roboto Condensed Regular"/>
                <a:sym typeface="Roboto Condensed Regular"/>
              </a:defRPr>
            </a:pPr>
            <a:r>
              <a:rPr>
                <a:latin typeface="Roboto Condensed Bold"/>
                <a:ea typeface="Roboto Condensed Bold"/>
                <a:cs typeface="Roboto Condensed Bold"/>
                <a:sym typeface="Roboto Condensed Bold"/>
              </a:rPr>
              <a:t>Vertrieb</a:t>
            </a:r>
            <a:r>
              <a:t>: Ein Verkaufsleiter lässt seine Verkäufer eine Monat im schicken Anzug verkaufen; einen zweiten Monat müssen sich alle Verkäufe im „Gammel-Look“ anziehen. Dann vergleicht er die Anzahl der Vertragsabschlüsse. Ob der Kleidungsstil mit dem Vertriebserfolg zusammen hängt?</a:t>
            </a:r>
          </a:p>
        </p:txBody>
      </p:sp>
      <p:pic>
        <p:nvPicPr>
          <p:cNvPr id="352" name="Bild" descr="Bild"/>
          <p:cNvPicPr>
            <a:picLocks noChangeAspect="1"/>
          </p:cNvPicPr>
          <p:nvPr/>
        </p:nvPicPr>
        <p:blipFill>
          <a:blip r:embed="rId2">
            <a:extLst/>
          </a:blip>
          <a:stretch>
            <a:fillRect/>
          </a:stretch>
        </p:blipFill>
        <p:spPr>
          <a:xfrm>
            <a:off x="6394001" y="5622188"/>
            <a:ext cx="5812167" cy="1075084"/>
          </a:xfrm>
          <a:prstGeom prst="rect">
            <a:avLst/>
          </a:prstGeom>
          <a:ln w="12700">
            <a:miter lim="400000"/>
          </a:ln>
        </p:spPr>
      </p:pic>
      <p:sp>
        <p:nvSpPr>
          <p:cNvPr id="353" name="Bei Verkauf mit Anzug im Vergleich zum Gammel-Look stehen die Chancen für Erfolg 12:9 (=1,33:1):"/>
          <p:cNvSpPr/>
          <p:nvPr/>
        </p:nvSpPr>
        <p:spPr>
          <a:xfrm>
            <a:off x="410958" y="3694883"/>
            <a:ext cx="10832567" cy="434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R="127000" defTabSz="1300480">
              <a:spcBef>
                <a:spcPts val="1000"/>
              </a:spcBef>
              <a:buClrTx/>
              <a:buFontTx/>
              <a:defRPr sz="2000">
                <a:solidFill>
                  <a:srgbClr val="000000"/>
                </a:solidFill>
                <a:latin typeface="Roboto Condensed Regular"/>
                <a:ea typeface="Roboto Condensed Regular"/>
                <a:cs typeface="Roboto Condensed Regular"/>
                <a:sym typeface="Roboto Condensed Regular"/>
              </a:defRPr>
            </a:lvl1pPr>
          </a:lstStyle>
          <a:p>
            <a:pPr/>
            <a:r>
              <a:t>Bei Verkauf mit Anzug im Vergleich zum Gammel-Look stehen die Chancen für Erfolg 12:9 (=1,33:1):</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Beispiele für dichotome Zusammenhänge nominaler Variablen"/>
          <p:cNvSpPr txBox="1"/>
          <p:nvPr>
            <p:ph type="body" sz="quarter" idx="1"/>
          </p:nvPr>
        </p:nvSpPr>
        <p:spPr>
          <a:prstGeom prst="rect">
            <a:avLst/>
          </a:prstGeom>
        </p:spPr>
        <p:txBody>
          <a:bodyPr/>
          <a:lstStyle>
            <a:lvl1pPr marR="109220" indent="109220" defTabSz="1118412">
              <a:defRPr sz="5332"/>
            </a:lvl1pPr>
          </a:lstStyle>
          <a:p>
            <a:pPr/>
            <a:r>
              <a:t>Beispiele für dichotome Zusammenhänge nominaler Variablen</a:t>
            </a:r>
          </a:p>
        </p:txBody>
      </p:sp>
      <p:sp>
        <p:nvSpPr>
          <p:cNvPr id="356"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7" name="Personalentwicklung: Der Personalchef führt mit der Hälfte der Mitarbeiter im Bereich Fertigung eine aufwändige Schulung durch in der Hoffnung, die Produkte werden weniger Mängel behaftet. Dann prüft er, ob es einen Zusammenhang gibt zwischen der Schulun"/>
          <p:cNvSpPr/>
          <p:nvPr/>
        </p:nvSpPr>
        <p:spPr>
          <a:xfrm>
            <a:off x="313145" y="1903893"/>
            <a:ext cx="12203747" cy="1349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R="127000" defTabSz="1300480">
              <a:spcBef>
                <a:spcPts val="1000"/>
              </a:spcBef>
              <a:buClrTx/>
              <a:buFontTx/>
              <a:defRPr sz="2000">
                <a:solidFill>
                  <a:srgbClr val="000000"/>
                </a:solidFill>
                <a:latin typeface="Roboto Condensed Regular"/>
                <a:ea typeface="Roboto Condensed Regular"/>
                <a:cs typeface="Roboto Condensed Regular"/>
                <a:sym typeface="Roboto Condensed Regular"/>
              </a:defRPr>
            </a:pPr>
            <a:r>
              <a:rPr>
                <a:latin typeface="Roboto Condensed Bold"/>
                <a:ea typeface="Roboto Condensed Bold"/>
                <a:cs typeface="Roboto Condensed Bold"/>
                <a:sym typeface="Roboto Condensed Bold"/>
              </a:rPr>
              <a:t>Personalentwicklung</a:t>
            </a:r>
            <a:r>
              <a:t>: Der Personalchef führt mit der Hälfte der Mitarbeiter im Bereich Fertigung eine aufwändige Schulung durch in der Hoffnung, die Produkte werden weniger Mängel behaftet. Dann prüft er, ob es einen Zusammenhang gibt zwischen der Schulung (geschult vs. nicht geschult) und der Produktqualität (ok vs. Mängel behaftet).</a:t>
            </a:r>
          </a:p>
        </p:txBody>
      </p:sp>
      <p:graphicFrame>
        <p:nvGraphicFramePr>
          <p:cNvPr id="358" name="Tabelle"/>
          <p:cNvGraphicFramePr/>
          <p:nvPr/>
        </p:nvGraphicFramePr>
        <p:xfrm>
          <a:off x="560479" y="4377126"/>
          <a:ext cx="5335717" cy="261346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970780"/>
                <a:gridCol w="1252881"/>
                <a:gridCol w="1501282"/>
                <a:gridCol w="990600"/>
              </a:tblGrid>
              <a:tr h="650189">
                <a:tc>
                  <a:txBody>
                    <a:bodyPr/>
                    <a:lstStyle/>
                    <a:p>
                      <a:pPr algn="l">
                        <a:buClrTx/>
                        <a:buFontTx/>
                        <a:defRPr i="1" sz="1800">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noFill/>
                  </a:tcPr>
                </a:tc>
                <a:tc>
                  <a:txBody>
                    <a:bodyPr/>
                    <a:lstStyle/>
                    <a:p>
                      <a:pPr algn="l">
                        <a:buClrTx/>
                        <a:buFontTx/>
                        <a:defRPr b="0" sz="1800">
                          <a:solidFill>
                            <a:srgbClr val="000000"/>
                          </a:solidFill>
                        </a:defRPr>
                      </a:pPr>
                      <a:r>
                        <a:rPr b="1" i="1">
                          <a:solidFill>
                            <a:srgbClr val="FFFFFF"/>
                          </a:solidFill>
                          <a:latin typeface="Arial"/>
                          <a:ea typeface="Arial"/>
                          <a:cs typeface="Arial"/>
                        </a:rPr>
                        <a:t>Schulung</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buClrTx/>
                        <a:buFontTx/>
                        <a:defRPr b="0" sz="1800">
                          <a:solidFill>
                            <a:srgbClr val="000000"/>
                          </a:solidFill>
                        </a:defRPr>
                      </a:pPr>
                      <a:r>
                        <a:rPr b="1" i="1">
                          <a:solidFill>
                            <a:srgbClr val="FFFFFF"/>
                          </a:solidFill>
                          <a:latin typeface="Arial"/>
                          <a:ea typeface="Arial"/>
                          <a:cs typeface="Arial"/>
                        </a:rPr>
                        <a:t>keine Schulung</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buClrTx/>
                        <a:buFontTx/>
                        <a:defRPr b="0" sz="1800">
                          <a:solidFill>
                            <a:srgbClr val="000000"/>
                          </a:solidFill>
                        </a:defRPr>
                      </a:pPr>
                      <a:r>
                        <a:rPr b="1" i="1">
                          <a:solidFill>
                            <a:srgbClr val="FFFFFF"/>
                          </a:solidFill>
                          <a:latin typeface="Arial"/>
                          <a:ea typeface="Arial"/>
                          <a:cs typeface="Arial"/>
                        </a:rPr>
                        <a:t>Summe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r>
              <a:tr h="650189">
                <a:tc>
                  <a:txBody>
                    <a:bodyPr/>
                    <a:lstStyle/>
                    <a:p>
                      <a:pPr algn="l">
                        <a:buClrTx/>
                        <a:buFontTx/>
                        <a:defRPr b="0" sz="1800">
                          <a:solidFill>
                            <a:srgbClr val="000000"/>
                          </a:solidFill>
                        </a:defRPr>
                      </a:pPr>
                      <a:r>
                        <a:rPr b="1" i="1">
                          <a:solidFill>
                            <a:srgbClr val="FFFFFF"/>
                          </a:solidFill>
                          <a:latin typeface="Arial"/>
                          <a:ea typeface="Arial"/>
                          <a:cs typeface="Arial"/>
                        </a:rPr>
                        <a:t>Produkt OK</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chemeClr val="accent1"/>
                    </a:solidFill>
                  </a:tcPr>
                </a:tc>
                <a:tc>
                  <a:txBody>
                    <a:bodyPr/>
                    <a:lstStyle/>
                    <a:p>
                      <a:pPr>
                        <a:buClrTx/>
                        <a:buFontTx/>
                        <a:defRPr sz="1800"/>
                      </a:pPr>
                      <a:r>
                        <a:rPr b="1" i="1">
                          <a:solidFill>
                            <a:srgbClr val="262626"/>
                          </a:solidFill>
                          <a:latin typeface="Arial"/>
                          <a:ea typeface="Arial"/>
                          <a:cs typeface="Arial"/>
                        </a:rPr>
                        <a:t>20</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c>
                  <a:txBody>
                    <a:bodyPr/>
                    <a:lstStyle/>
                    <a:p>
                      <a:pPr>
                        <a:buClrTx/>
                        <a:buFontTx/>
                        <a:defRPr sz="1800"/>
                      </a:pPr>
                      <a:r>
                        <a:rPr b="1" i="1">
                          <a:solidFill>
                            <a:srgbClr val="262626"/>
                          </a:solidFill>
                          <a:latin typeface="Arial"/>
                          <a:ea typeface="Arial"/>
                          <a:cs typeface="Arial"/>
                        </a:rPr>
                        <a:t>20</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c>
                  <a:txBody>
                    <a:bodyPr/>
                    <a:lstStyle/>
                    <a:p>
                      <a:pPr>
                        <a:buClrTx/>
                        <a:buFontTx/>
                        <a:defRPr sz="1800"/>
                      </a:pPr>
                      <a:r>
                        <a:rPr b="1" i="1">
                          <a:solidFill>
                            <a:srgbClr val="262626"/>
                          </a:solidFill>
                          <a:latin typeface="Arial"/>
                          <a:ea typeface="Arial"/>
                          <a:cs typeface="Arial"/>
                        </a:rPr>
                        <a:t>40</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r>
              <a:tr h="650189">
                <a:tc>
                  <a:txBody>
                    <a:bodyPr/>
                    <a:lstStyle/>
                    <a:p>
                      <a:pPr algn="l">
                        <a:buClrTx/>
                        <a:buFontTx/>
                        <a:defRPr b="0" sz="1800">
                          <a:solidFill>
                            <a:srgbClr val="000000"/>
                          </a:solidFill>
                        </a:defRPr>
                      </a:pPr>
                      <a:r>
                        <a:rPr b="1" i="1">
                          <a:solidFill>
                            <a:srgbClr val="FFFFFF"/>
                          </a:solidFill>
                          <a:latin typeface="Arial"/>
                          <a:ea typeface="Arial"/>
                          <a:cs typeface="Arial"/>
                        </a:rPr>
                        <a:t>Produkt Mängel behaftet</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buClrTx/>
                        <a:buFontTx/>
                        <a:defRPr sz="1800"/>
                      </a:pPr>
                      <a:r>
                        <a:rPr b="1" i="1">
                          <a:solidFill>
                            <a:srgbClr val="262626"/>
                          </a:solidFill>
                          <a:latin typeface="Arial"/>
                          <a:ea typeface="Arial"/>
                          <a:cs typeface="Arial"/>
                        </a:rPr>
                        <a:t>10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buClrTx/>
                        <a:buFontTx/>
                        <a:defRPr sz="1800"/>
                      </a:pPr>
                      <a:r>
                        <a:rPr b="1" i="1">
                          <a:solidFill>
                            <a:srgbClr val="262626"/>
                          </a:solidFill>
                          <a:latin typeface="Arial"/>
                          <a:ea typeface="Arial"/>
                          <a:cs typeface="Arial"/>
                        </a:rPr>
                        <a:t>40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buClrTx/>
                        <a:buFontTx/>
                        <a:defRPr sz="1800"/>
                      </a:pPr>
                      <a:r>
                        <a:rPr b="1" i="1">
                          <a:solidFill>
                            <a:srgbClr val="262626"/>
                          </a:solidFill>
                          <a:latin typeface="Arial"/>
                          <a:ea typeface="Arial"/>
                          <a:cs typeface="Arial"/>
                        </a:rPr>
                        <a:t>50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r>
              <a:tr h="398921">
                <a:tc>
                  <a:txBody>
                    <a:bodyPr/>
                    <a:lstStyle/>
                    <a:p>
                      <a:pPr algn="l">
                        <a:buClrTx/>
                        <a:buFontTx/>
                        <a:defRPr b="0" sz="1800">
                          <a:solidFill>
                            <a:srgbClr val="000000"/>
                          </a:solidFill>
                        </a:defRPr>
                      </a:pPr>
                      <a:r>
                        <a:rPr b="1" i="1">
                          <a:solidFill>
                            <a:srgbClr val="FFFFFF"/>
                          </a:solidFill>
                          <a:latin typeface="Arial"/>
                          <a:ea typeface="Arial"/>
                          <a:cs typeface="Arial"/>
                        </a:rPr>
                        <a:t>Summe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buClrTx/>
                        <a:buFontTx/>
                        <a:defRPr sz="1800"/>
                      </a:pPr>
                      <a:r>
                        <a:rPr b="1" i="1">
                          <a:solidFill>
                            <a:srgbClr val="262626"/>
                          </a:solidFill>
                          <a:latin typeface="Arial"/>
                          <a:ea typeface="Arial"/>
                          <a:cs typeface="Arial"/>
                        </a:rPr>
                        <a:t>30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buClrTx/>
                        <a:buFontTx/>
                        <a:defRPr sz="1800"/>
                      </a:pPr>
                      <a:r>
                        <a:rPr b="1" i="1">
                          <a:solidFill>
                            <a:srgbClr val="262626"/>
                          </a:solidFill>
                          <a:latin typeface="Arial"/>
                          <a:ea typeface="Arial"/>
                          <a:cs typeface="Arial"/>
                        </a:rPr>
                        <a:t>60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buClrTx/>
                        <a:buFontTx/>
                        <a:defRPr sz="1800"/>
                      </a:pPr>
                      <a:r>
                        <a:rPr b="1" i="1">
                          <a:solidFill>
                            <a:srgbClr val="262626"/>
                          </a:solidFill>
                          <a:latin typeface="Arial"/>
                          <a:ea typeface="Arial"/>
                          <a:cs typeface="Arial"/>
                        </a:rPr>
                        <a:t>90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r>
            </a:tbl>
          </a:graphicData>
        </a:graphic>
      </p:graphicFrame>
      <p:sp>
        <p:nvSpPr>
          <p:cNvPr id="359" name="Mit Schulung sind die Chancen für gute Qualität (Produkt ist OK) 4 mal höher als ohne Schulung:"/>
          <p:cNvSpPr/>
          <p:nvPr/>
        </p:nvSpPr>
        <p:spPr>
          <a:xfrm>
            <a:off x="325106" y="3594534"/>
            <a:ext cx="11389479" cy="434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R="127000" defTabSz="1300480">
              <a:spcBef>
                <a:spcPts val="1000"/>
              </a:spcBef>
              <a:buClrTx/>
              <a:buFontTx/>
              <a:defRPr sz="2000">
                <a:solidFill>
                  <a:srgbClr val="000000"/>
                </a:solidFill>
                <a:latin typeface="Roboto Condensed Regular"/>
                <a:ea typeface="Roboto Condensed Regular"/>
                <a:cs typeface="Roboto Condensed Regular"/>
                <a:sym typeface="Roboto Condensed Regular"/>
              </a:defRPr>
            </a:lvl1pPr>
          </a:lstStyle>
          <a:p>
            <a:pPr/>
            <a:r>
              <a:t>Mit Schulung sind die Chancen für gute Qualität (Produkt ist OK) 4 mal höher als ohne Schulung:</a:t>
            </a:r>
          </a:p>
        </p:txBody>
      </p:sp>
      <p:pic>
        <p:nvPicPr>
          <p:cNvPr id="360" name="Bild" descr="Bild"/>
          <p:cNvPicPr>
            <a:picLocks noChangeAspect="1"/>
          </p:cNvPicPr>
          <p:nvPr/>
        </p:nvPicPr>
        <p:blipFill>
          <a:blip r:embed="rId2">
            <a:extLst/>
          </a:blip>
          <a:stretch>
            <a:fillRect/>
          </a:stretch>
        </p:blipFill>
        <p:spPr>
          <a:xfrm>
            <a:off x="6544858" y="5594055"/>
            <a:ext cx="5829301" cy="9398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Gibt es einen Zusammenhang zwischen &quot;Rauchen&quot; und &quot;Gesundheit&quot;? Berechnen Sie das Odds Ratio von Gesundheit (zu Krankheit) von Nichtrauchern (im Verhältnis zu Rauchern!) in diesen fiktiven Daten."/>
          <p:cNvSpPr txBox="1"/>
          <p:nvPr>
            <p:ph type="body" idx="1"/>
          </p:nvPr>
        </p:nvSpPr>
        <p:spPr>
          <a:xfrm>
            <a:off x="355303" y="1891602"/>
            <a:ext cx="12294194" cy="6350001"/>
          </a:xfrm>
          <a:prstGeom prst="rect">
            <a:avLst/>
          </a:prstGeom>
        </p:spPr>
        <p:txBody>
          <a:bodyPr/>
          <a:lstStyle>
            <a:lvl1pPr marL="0" indent="0">
              <a:buClrTx/>
              <a:buSzTx/>
              <a:buFontTx/>
              <a:buNone/>
            </a:lvl1pPr>
          </a:lstStyle>
          <a:p>
            <a:pPr/>
            <a:r>
              <a:t>Gibt es einen Zusammenhang zwischen "Rauchen" und "Gesundheit"? Berechnen Sie das Odds Ratio von Gesundheit (zu Krankheit) von Nichtrauchern (im Verhältnis zu Rauchern!) in diesen fiktiven Daten.</a:t>
            </a:r>
          </a:p>
        </p:txBody>
      </p:sp>
      <p:sp>
        <p:nvSpPr>
          <p:cNvPr id="363" name="Titeltex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Sind Raucher häufiger krank?</a:t>
            </a:r>
          </a:p>
        </p:txBody>
      </p:sp>
      <p:sp>
        <p:nvSpPr>
          <p:cNvPr id="364" name="Foliennummer"/>
          <p:cNvSpPr txBox="1"/>
          <p:nvPr>
            <p:ph type="sldNum" sz="quarter" idx="2"/>
          </p:nvPr>
        </p:nvSpPr>
        <p:spPr>
          <a:xfrm>
            <a:off x="12719698" y="9143496"/>
            <a:ext cx="241631" cy="3274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5" name="Bild" descr="Bild"/>
          <p:cNvPicPr>
            <a:picLocks noChangeAspect="1"/>
          </p:cNvPicPr>
          <p:nvPr/>
        </p:nvPicPr>
        <p:blipFill>
          <a:blip r:embed="rId2">
            <a:extLst/>
          </a:blip>
          <a:stretch>
            <a:fillRect/>
          </a:stretch>
        </p:blipFill>
        <p:spPr>
          <a:xfrm>
            <a:off x="3041650" y="3307655"/>
            <a:ext cx="6921500" cy="17018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262626"/>
      </a:dk1>
      <a:lt1>
        <a:srgbClr val="FFFFFF"/>
      </a:lt1>
      <a:dk2>
        <a:srgbClr val="A7A7A7"/>
      </a:dk2>
      <a:lt2>
        <a:srgbClr val="535353"/>
      </a:lt2>
      <a:accent1>
        <a:srgbClr val="717D87"/>
      </a:accent1>
      <a:accent2>
        <a:srgbClr val="DBDEE1"/>
      </a:accent2>
      <a:accent3>
        <a:srgbClr val="A10010"/>
      </a:accent3>
      <a:accent4>
        <a:srgbClr val="E7C2C3"/>
      </a:accent4>
      <a:accent5>
        <a:srgbClr val="2066A3"/>
      </a:accent5>
      <a:accent6>
        <a:srgbClr val="B3C91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65022" tIns="65022" rIns="65022" bIns="65022" numCol="1" spcCol="38100" rtlCol="0" anchor="ctr" upright="0">
        <a:spAutoFit/>
      </a:bodyPr>
      <a:lstStyle>
        <a:def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2" tIns="65022" rIns="65022" bIns="65022" numCol="1" spcCol="38100" rtlCol="0" anchor="t" upright="0">
        <a:spAutoFit/>
      </a:bodyPr>
      <a:lstStyle>
        <a:def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ccent5>
      <a:accent6>
        <a:srgbClr val="B3C91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65022" tIns="65022" rIns="65022" bIns="65022" numCol="1" spcCol="38100" rtlCol="0" anchor="ctr" upright="0">
        <a:spAutoFit/>
      </a:bodyPr>
      <a:lstStyle>
        <a:def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2" tIns="65022" rIns="65022" bIns="65022" numCol="1" spcCol="38100" rtlCol="0" anchor="t" upright="0">
        <a:spAutoFit/>
      </a:bodyPr>
      <a:lstStyle>
        <a:def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