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127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Tx/>
      <a:buFont typeface="Arial"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chemeClr val="accent5"/>
      </a:buClr>
      <a:buSzPct val="100000"/>
      <a:buFont typeface="Arial"/>
      <a:buChar char="▶"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Roboto Condensed Regular"/>
        <a:ea typeface="Roboto Condensed Regular"/>
        <a:cs typeface="Roboto Condensed Regular"/>
        <a:sym typeface="Roboto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6D9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ACA"/>
          </a:solidFill>
        </a:fill>
      </a:tcStyle>
    </a:wholeTbl>
    <a:band2H>
      <a:tcTxStyle b="def" i="def"/>
      <a:tcStyle>
        <a:tcBdr/>
        <a:fill>
          <a:solidFill>
            <a:srgbClr val="F0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BCB"/>
          </a:solidFill>
        </a:fill>
      </a:tcStyle>
    </a:wholeTbl>
    <a:band2H>
      <a:tcTxStyle b="def" i="def"/>
      <a:tcStyle>
        <a:tcBdr/>
        <a:fill>
          <a:solidFill>
            <a:srgbClr val="F2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30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3" name="Shape 4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ggplot(pers2, aes(x = sEXT, y = NETWORKSIZE)) + </a:t>
            </a:r>
          </a:p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geom_point() + geom_smooth(se = FALSE, method = "lm") +</a:t>
            </a:r>
          </a:p>
          <a:p>
            <a:pPr>
              <a:lnSpc>
                <a:spcPct val="117999"/>
              </a:lnSpc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xlab("Extraversion") + ylab("Facebook-Freunde")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3" name="Shape 4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Y ist der echte Wert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Y-DAch ist der geschätzte Wert.</a:t>
            </a: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Leider Gottes sind Vorhersagen nicht (immer) perfekt. Daher unterscheiden sich Y und Y-Dach (um den Wert von e; e steht für error/Fehler).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3" name="Shape 4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Der graue Schein um die Regressionsgerade zeigt das 95%-CI des SE für Steigung und Achsenabschnitt an.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text"/>
          <p:cNvSpPr txBox="1"/>
          <p:nvPr>
            <p:ph type="title"/>
          </p:nvPr>
        </p:nvSpPr>
        <p:spPr>
          <a:xfrm>
            <a:off x="894078" y="3287926"/>
            <a:ext cx="11216643" cy="2483000"/>
          </a:xfrm>
          <a:prstGeom prst="rect">
            <a:avLst/>
          </a:prstGeom>
        </p:spPr>
        <p:txBody>
          <a:bodyPr lIns="48766" tIns="48766" rIns="48766" bIns="48766">
            <a:normAutofit fontScale="100000" lnSpcReduction="0"/>
          </a:bodyPr>
          <a:lstStyle>
            <a:lvl1pPr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894078" y="5821124"/>
            <a:ext cx="11216643" cy="1533762"/>
          </a:xfrm>
          <a:prstGeom prst="rect">
            <a:avLst/>
          </a:prstGeom>
        </p:spPr>
        <p:txBody>
          <a:bodyPr/>
          <a:lstStyle>
            <a:lvl1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1pPr>
            <a:lvl2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2pPr>
            <a:lvl3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3pPr>
            <a:lvl4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4pPr>
            <a:lvl5pPr marL="0" indent="127000" algn="r">
              <a:lnSpc>
                <a:spcPct val="90000"/>
              </a:lnSpc>
              <a:spcBef>
                <a:spcPts val="1400"/>
              </a:spcBef>
              <a:buSzTx/>
              <a:buNone/>
              <a:defRPr sz="3500">
                <a:solidFill>
                  <a:schemeClr val="accent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Rechteck 6"/>
          <p:cNvSpPr/>
          <p:nvPr/>
        </p:nvSpPr>
        <p:spPr>
          <a:xfrm>
            <a:off x="-1" y="1219199"/>
            <a:ext cx="13004802" cy="1333396"/>
          </a:xfrm>
          <a:prstGeom prst="rect">
            <a:avLst/>
          </a:pr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127000" algn="ctr" defTabSz="1300480">
              <a:lnSpc>
                <a:spcPct val="90000"/>
              </a:lnSpc>
              <a:spcBef>
                <a:spcPts val="1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8" y="1611397"/>
            <a:ext cx="1836002" cy="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feld 8"/>
          <p:cNvSpPr txBox="1"/>
          <p:nvPr/>
        </p:nvSpPr>
        <p:spPr>
          <a:xfrm>
            <a:off x="2689702" y="1680273"/>
            <a:ext cx="9947254" cy="44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algn="r" defTabSz="1300480">
              <a:defRPr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a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ngewandte </a:t>
            </a:r>
            <a:r>
              <a:t>w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irtschafts- und </a:t>
            </a:r>
            <a:r>
              <a:t>m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edienpsychologie</a:t>
            </a:r>
          </a:p>
        </p:txBody>
      </p:sp>
      <p:pic>
        <p:nvPicPr>
          <p:cNvPr id="18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49" y="8879478"/>
            <a:ext cx="1630035" cy="704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8851149" y="7829717"/>
            <a:ext cx="468960" cy="339182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ebene 1…"/>
          <p:cNvSpPr txBox="1"/>
          <p:nvPr>
            <p:ph type="body" sz="quarter" idx="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Foliennummer"/>
          <p:cNvSpPr txBox="1"/>
          <p:nvPr>
            <p:ph type="sldNum" sz="quarter" idx="2"/>
          </p:nvPr>
        </p:nvSpPr>
        <p:spPr>
          <a:xfrm>
            <a:off x="12497744" y="9144000"/>
            <a:ext cx="467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leer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xfrm>
            <a:off x="12357052" y="9137650"/>
            <a:ext cx="467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Nur_Titel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12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26" name="Textebene 1…"/>
          <p:cNvSpPr txBox="1"/>
          <p:nvPr>
            <p:ph type="body" sz="half" idx="22"/>
          </p:nvPr>
        </p:nvSpPr>
        <p:spPr>
          <a:xfrm>
            <a:off x="6690359" y="1905000"/>
            <a:ext cx="6044167" cy="6350000"/>
          </a:xfrm>
          <a:prstGeom prst="rect">
            <a:avLst/>
          </a:prstGeom>
        </p:spPr>
        <p:txBody>
          <a:bodyPr lIns="63500" tIns="63500" rIns="63500" bIns="63500"/>
          <a:lstStyle/>
          <a:p>
            <a: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hteck 14"/>
          <p:cNvSpPr/>
          <p:nvPr/>
        </p:nvSpPr>
        <p:spPr>
          <a:xfrm>
            <a:off x="173848" y="1170582"/>
            <a:ext cx="11330658" cy="2560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5" name="Rechteck 6"/>
          <p:cNvSpPr/>
          <p:nvPr/>
        </p:nvSpPr>
        <p:spPr>
          <a:xfrm>
            <a:off x="173848" y="9326798"/>
            <a:ext cx="11330658" cy="2048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0338" y="174879"/>
            <a:ext cx="1024002" cy="10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iteltext"/>
          <p:cNvSpPr txBox="1"/>
          <p:nvPr>
            <p:ph type="title"/>
          </p:nvPr>
        </p:nvSpPr>
        <p:spPr>
          <a:xfrm>
            <a:off x="255305" y="246098"/>
            <a:ext cx="11062824" cy="50672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>
              <a:lnSpc>
                <a:spcPct val="100000"/>
              </a:lnSpc>
              <a:defRPr sz="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38" name="Textebene 1…"/>
          <p:cNvSpPr txBox="1"/>
          <p:nvPr>
            <p:ph type="body" sz="quarter" idx="1"/>
          </p:nvPr>
        </p:nvSpPr>
        <p:spPr>
          <a:xfrm>
            <a:off x="255305" y="625827"/>
            <a:ext cx="11083312" cy="512093"/>
          </a:xfrm>
          <a:prstGeom prst="rect">
            <a:avLst/>
          </a:prstGeom>
        </p:spPr>
        <p:txBody>
          <a:bodyPr lIns="65022" tIns="65022" rIns="65022" bIns="65022"/>
          <a:lstStyle>
            <a:lvl1pPr marL="487680" marR="0" indent="-487680">
              <a:spcBef>
                <a:spcPts val="600"/>
              </a:spcBef>
              <a:buSzTx/>
              <a:buNone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-3429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>
              <a:spcBef>
                <a:spcPts val="600"/>
              </a:spcBef>
              <a:buSzPct val="100000"/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indent="-342900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20684" marR="0" indent="-391884">
              <a:spcBef>
                <a:spcPts val="600"/>
              </a:spcBef>
              <a:defRPr b="1" sz="2400">
                <a:solidFill>
                  <a:srgbClr val="00998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9" name="Foliennummer"/>
          <p:cNvSpPr txBox="1"/>
          <p:nvPr>
            <p:ph type="sldNum" sz="quarter" idx="2"/>
          </p:nvPr>
        </p:nvSpPr>
        <p:spPr>
          <a:xfrm>
            <a:off x="12493815" y="9346696"/>
            <a:ext cx="467515" cy="327430"/>
          </a:xfrm>
          <a:prstGeom prst="rect">
            <a:avLst/>
          </a:prstGeom>
        </p:spPr>
        <p:txBody>
          <a:bodyPr/>
          <a:lstStyle>
            <a:lvl1pPr defTabSz="130048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9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0" name="Titeltext"/>
          <p:cNvSpPr txBox="1"/>
          <p:nvPr>
            <p:ph type="title"/>
          </p:nvPr>
        </p:nvSpPr>
        <p:spPr>
          <a:xfrm>
            <a:off x="106804" y="434911"/>
            <a:ext cx="10772484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51" name="Foliennummer"/>
          <p:cNvSpPr txBox="1"/>
          <p:nvPr>
            <p:ph type="sldNum" sz="quarter" idx="2"/>
          </p:nvPr>
        </p:nvSpPr>
        <p:spPr>
          <a:xfrm>
            <a:off x="12963021" y="9142634"/>
            <a:ext cx="520523" cy="43484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Textebene 1…"/>
          <p:cNvSpPr txBox="1"/>
          <p:nvPr>
            <p:ph type="body" idx="1"/>
          </p:nvPr>
        </p:nvSpPr>
        <p:spPr>
          <a:xfrm>
            <a:off x="190046" y="1428965"/>
            <a:ext cx="11681119" cy="7454695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401401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1587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18077" marR="0" indent="-449790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2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63" name="Foliennummer"/>
          <p:cNvSpPr txBox="1"/>
          <p:nvPr>
            <p:ph type="sldNum" sz="quarter" idx="2"/>
          </p:nvPr>
        </p:nvSpPr>
        <p:spPr>
          <a:xfrm>
            <a:off x="12493816" y="9143496"/>
            <a:ext cx="467514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Linie"/>
          <p:cNvSpPr/>
          <p:nvPr/>
        </p:nvSpPr>
        <p:spPr>
          <a:xfrm flipH="1">
            <a:off x="6515946" y="1300478"/>
            <a:ext cx="1" cy="7721604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74" name="Linie"/>
          <p:cNvSpPr/>
          <p:nvPr/>
        </p:nvSpPr>
        <p:spPr>
          <a:xfrm>
            <a:off x="196427" y="5161279"/>
            <a:ext cx="12611949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175" name="Titeltext"/>
          <p:cNvSpPr txBox="1"/>
          <p:nvPr>
            <p:ph type="title"/>
          </p:nvPr>
        </p:nvSpPr>
        <p:spPr>
          <a:xfrm>
            <a:off x="252031" y="540275"/>
            <a:ext cx="11287187" cy="6523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7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" name="Rechteck"/>
          <p:cNvSpPr/>
          <p:nvPr/>
        </p:nvSpPr>
        <p:spPr>
          <a:xfrm>
            <a:off x="-2" y="731517"/>
            <a:ext cx="11504507" cy="467363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Titeltext"/>
          <p:cNvSpPr txBox="1"/>
          <p:nvPr>
            <p:ph type="title"/>
          </p:nvPr>
        </p:nvSpPr>
        <p:spPr>
          <a:xfrm>
            <a:off x="108659" y="490409"/>
            <a:ext cx="11015759" cy="75282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7" name="Foliennummer"/>
          <p:cNvSpPr txBox="1"/>
          <p:nvPr>
            <p:ph type="sldNum" sz="quarter" idx="2"/>
          </p:nvPr>
        </p:nvSpPr>
        <p:spPr>
          <a:xfrm>
            <a:off x="12493816" y="9143496"/>
            <a:ext cx="467514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Textebene 1…"/>
          <p:cNvSpPr txBox="1"/>
          <p:nvPr>
            <p:ph type="body" idx="1"/>
          </p:nvPr>
        </p:nvSpPr>
        <p:spPr>
          <a:xfrm>
            <a:off x="152697" y="1381758"/>
            <a:ext cx="11777507" cy="7576588"/>
          </a:xfrm>
          <a:prstGeom prst="rect">
            <a:avLst/>
          </a:prstGeom>
        </p:spPr>
        <p:txBody>
          <a:bodyPr lIns="65022" tIns="65022" rIns="65022" bIns="65022"/>
          <a:lstStyle>
            <a:lvl1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SzPct val="9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0" defTabSz="914400">
              <a:spcBef>
                <a:spcPts val="12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7" marR="0" indent="-447146" defTabSz="914400">
              <a:spcBef>
                <a:spcPts val="1200"/>
              </a:spcBef>
              <a:buSzPct val="800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8" name="Titeltext"/>
          <p:cNvSpPr txBox="1"/>
          <p:nvPr>
            <p:ph type="title"/>
          </p:nvPr>
        </p:nvSpPr>
        <p:spPr>
          <a:xfrm>
            <a:off x="106804" y="434911"/>
            <a:ext cx="11577638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99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/>
          <p:nvPr>
            <p:ph type="title"/>
          </p:nvPr>
        </p:nvSpPr>
        <p:spPr>
          <a:xfrm>
            <a:off x="650238" y="4758266"/>
            <a:ext cx="11704324" cy="24067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10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9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Rechteck"/>
          <p:cNvSpPr/>
          <p:nvPr/>
        </p:nvSpPr>
        <p:spPr>
          <a:xfrm>
            <a:off x="151273" y="1189767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9" name="Rechteck"/>
          <p:cNvSpPr/>
          <p:nvPr/>
        </p:nvSpPr>
        <p:spPr>
          <a:xfrm>
            <a:off x="151273" y="9107496"/>
            <a:ext cx="11488702" cy="15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0" name="Titeltext"/>
          <p:cNvSpPr txBox="1"/>
          <p:nvPr>
            <p:ph type="title"/>
          </p:nvPr>
        </p:nvSpPr>
        <p:spPr>
          <a:xfrm>
            <a:off x="106804" y="434911"/>
            <a:ext cx="11221783" cy="75282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R="0" indent="0" defTabSz="914400">
              <a:lnSpc>
                <a:spcPct val="100000"/>
              </a:lnSpc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21" name="Foliennummer"/>
          <p:cNvSpPr txBox="1"/>
          <p:nvPr>
            <p:ph type="sldNum" sz="quarter" idx="2"/>
          </p:nvPr>
        </p:nvSpPr>
        <p:spPr>
          <a:xfrm>
            <a:off x="12963021" y="9142634"/>
            <a:ext cx="520523" cy="43484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4348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Titeltext"/>
          <p:cNvSpPr txBox="1"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39998A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1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" name="Textebene 1…"/>
          <p:cNvSpPr txBox="1"/>
          <p:nvPr>
            <p:ph type="body" sz="half" idx="1"/>
          </p:nvPr>
        </p:nvSpPr>
        <p:spPr>
          <a:xfrm>
            <a:off x="2257433" y="2800326"/>
            <a:ext cx="9652128" cy="4217360"/>
          </a:xfrm>
          <a:prstGeom prst="rect">
            <a:avLst/>
          </a:prstGeom>
        </p:spPr>
        <p:txBody>
          <a:bodyPr lIns="65023" tIns="65023" rIns="65023" bIns="65023" anchor="b">
            <a:noAutofit/>
          </a:bodyPr>
          <a:lstStyle>
            <a:lvl1pPr marL="342900" marR="0" indent="-342900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342900" marR="0" indent="3175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342900" marR="0" indent="2873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342900" marR="0" indent="55403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342900" marR="0" indent="915987" algn="r" defTabSz="914400">
              <a:spcBef>
                <a:spcPts val="500"/>
              </a:spcBef>
              <a:buClr>
                <a:srgbClr val="00998A"/>
              </a:buClr>
              <a:buSzTx/>
              <a:buFont typeface="Wingdings"/>
              <a:buNone/>
              <a:defRPr b="1" sz="3400">
                <a:solidFill>
                  <a:srgbClr val="23A09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2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4348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2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Titeltext"/>
          <p:cNvSpPr txBox="1"/>
          <p:nvPr>
            <p:ph type="title"/>
          </p:nvPr>
        </p:nvSpPr>
        <p:spPr>
          <a:xfrm>
            <a:off x="88743" y="530342"/>
            <a:ext cx="11287186" cy="652349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65" name="Linie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4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5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6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7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Übung_ohn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6" name="Rechteck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Foliennummer"/>
          <p:cNvSpPr txBox="1"/>
          <p:nvPr>
            <p:ph type="sldNum" sz="quarter" idx="2"/>
          </p:nvPr>
        </p:nvSpPr>
        <p:spPr>
          <a:xfrm>
            <a:off x="10793861" y="9143496"/>
            <a:ext cx="2167468" cy="41383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Titeltext"/>
          <p:cNvSpPr txBox="1"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T:\Projektorganisation\Allgemein\Vorlagen\Logos\Initiale\FOM_Initial_2012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echteck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Rechteck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413840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 algn="l">
              <a:buClr>
                <a:srgbClr val="00998A"/>
              </a:buClr>
              <a:buFont typeface="Wingdings"/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9" name="Textebene 1…"/>
          <p:cNvSpPr txBox="1"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</p:spPr>
        <p:txBody>
          <a:bodyPr lIns="65023" tIns="65023" rIns="65023" bIns="65023">
            <a:noAutofit/>
          </a:bodyPr>
          <a:lstStyle>
            <a:lvl1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0" marR="0" indent="0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399814" marR="0" indent="-399814" defTabSz="914400">
              <a:spcBef>
                <a:spcPts val="1200"/>
              </a:spcBef>
              <a:buClr>
                <a:srgbClr val="00998A"/>
              </a:buClr>
              <a:buSzPct val="9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0" marR="0" indent="277811" defTabSz="914400">
              <a:spcBef>
                <a:spcPts val="1200"/>
              </a:spcBef>
              <a:buClr>
                <a:srgbClr val="00998A"/>
              </a:buClr>
              <a:buSzTx/>
              <a:buFont typeface="Wingdings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4958" marR="0" indent="-447146" defTabSz="914400">
              <a:spcBef>
                <a:spcPts val="1200"/>
              </a:spcBef>
              <a:buClr>
                <a:srgbClr val="00998A"/>
              </a:buClr>
              <a:buSzPct val="80000"/>
              <a:buFontTx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0" name="Titeltext"/>
          <p:cNvSpPr txBox="1"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</p:spPr>
        <p:txBody>
          <a:bodyPr lIns="65023" tIns="65023" rIns="65023" bIns="65023" anchor="b"/>
          <a:lstStyle>
            <a:lvl1pPr marR="0" indent="0" defTabSz="914400">
              <a:lnSpc>
                <a:spcPct val="100000"/>
              </a:lnSpc>
              <a:buClr>
                <a:srgbClr val="00998A"/>
              </a:buClr>
              <a:buFont typeface="Wingdings"/>
              <a:defRPr b="1" sz="2800">
                <a:solidFill>
                  <a:srgbClr val="469A8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oliennummer"/>
          <p:cNvSpPr txBox="1"/>
          <p:nvPr>
            <p:ph type="sldNum" sz="quarter" idx="2"/>
          </p:nvPr>
        </p:nvSpPr>
        <p:spPr>
          <a:xfrm>
            <a:off x="10795555" y="9142635"/>
            <a:ext cx="2167467" cy="345949"/>
          </a:xfrm>
          <a:prstGeom prst="rect">
            <a:avLst/>
          </a:prstGeom>
        </p:spPr>
        <p:txBody>
          <a:bodyPr wrap="square" lIns="65023" tIns="65023" rIns="65023" bIns="65023"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986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54200" indent="-8128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4130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00827" indent="-1045027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3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7843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2108200" indent="-106680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698750" indent="-1200150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327398" indent="-1371598">
              <a:lnSpc>
                <a:spcPct val="90000"/>
              </a:lnSpc>
              <a:spcBef>
                <a:spcPts val="0"/>
              </a:spcBef>
              <a:defRPr sz="8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5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1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indent="0">
              <a:defRPr sz="1800">
                <a:solidFill>
                  <a:srgbClr val="262626"/>
                </a:solidFill>
                <a:latin typeface="+mj-lt"/>
                <a:ea typeface="+mj-ea"/>
                <a:cs typeface="+mj-cs"/>
                <a:sym typeface="Helvetica Neue"/>
              </a:defRPr>
            </a:pPr>
          </a:p>
        </p:txBody>
      </p:sp>
      <p:sp>
        <p:nvSpPr>
          <p:cNvPr id="31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986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54200" indent="-8128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413000" indent="-914400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00827" indent="-1045027">
              <a:lnSpc>
                <a:spcPct val="90000"/>
              </a:lnSpc>
              <a:spcBef>
                <a:spcPts val="0"/>
              </a:spcBef>
              <a:defRPr sz="6400">
                <a:solidFill>
                  <a:schemeClr val="accent5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extebene 1"/>
          <p:cNvSpPr txBox="1"/>
          <p:nvPr>
            <p:ph type="body" idx="21" hasCustomPrompt="1"/>
          </p:nvPr>
        </p:nvSpPr>
        <p:spPr>
          <a:xfrm>
            <a:off x="310912" y="1905000"/>
            <a:ext cx="12382976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47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127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470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828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384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2968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5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Textebene 1"/>
          <p:cNvSpPr txBox="1"/>
          <p:nvPr>
            <p:ph type="body" sz="half" idx="21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/>
          <a:lstStyle>
            <a:lvl1pPr marL="0" indent="127000">
              <a:buSzTx/>
              <a:buNone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Sz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7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liennummer"/>
          <p:cNvSpPr txBox="1"/>
          <p:nvPr>
            <p:ph type="sldNum" sz="quarter" idx="2"/>
          </p:nvPr>
        </p:nvSpPr>
        <p:spPr>
          <a:xfrm>
            <a:off x="12357052" y="9137650"/>
            <a:ext cx="467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Titeltext"/>
          <p:cNvSpPr txBox="1"/>
          <p:nvPr>
            <p:ph type="body" sz="quarter" idx="2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Sz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233930" y="1905000"/>
            <a:ext cx="12294194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normAutofit fontScale="100000" lnSpcReduction="0"/>
          </a:bodyPr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Büste"/>
          <p:cNvSpPr/>
          <p:nvPr/>
        </p:nvSpPr>
        <p:spPr>
          <a:xfrm>
            <a:off x="511755" y="248578"/>
            <a:ext cx="1014949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4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algn="ctr">
              <a:defRPr sz="2800">
                <a:solidFill>
                  <a:srgbClr val="262626"/>
                </a:solidFill>
              </a:defRPr>
            </a:pP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2493814" y="9143496"/>
            <a:ext cx="467515" cy="327430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>
            <a:spAutoFit/>
          </a:bodyPr>
          <a:lstStyle>
            <a:lvl1pPr algn="r"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el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/>
          <a:p>
            <a:pPr/>
            <a:r>
              <a:t>Titeltext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xmlns:p14="http://schemas.microsoft.com/office/powerpoint/2010/main" spd="med" advClick="1"/>
  <p:txStyles>
    <p:titleStyle>
      <a:lvl1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0" marR="12700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44500" marR="127000" indent="-3175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70000"/>
        <a:buFont typeface="Arial"/>
        <a:buChar char="▶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50000"/>
        <a:buFont typeface="Arial"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35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4pPr>
      <a:lvl5pPr marL="22823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5pPr>
      <a:lvl6pPr marL="27395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6pPr>
      <a:lvl7pPr marL="31967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Roboto Condensed Regular"/>
          <a:ea typeface="Roboto Condensed Regular"/>
          <a:cs typeface="Roboto Condensed Regular"/>
          <a:sym typeface="Roboto Condensed Regular"/>
        </a:defRPr>
      </a:lvl9pPr>
    </p:bodyStyle>
    <p:otherStyle>
      <a:lvl1pPr marL="0" marR="0" indent="127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Tx/>
        <a:buFont typeface="Arial"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5"/>
        </a:buClr>
        <a:buSzPct val="100000"/>
        <a:buFont typeface="Arial"/>
        <a:buChar char="▶"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tif"/><Relationship Id="rId3" Type="http://schemas.openxmlformats.org/officeDocument/2006/relationships/image" Target="../media/image12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Relationship Id="rId3" Type="http://schemas.openxmlformats.org/officeDocument/2006/relationships/hyperlink" Target="https://commons.wikimedia.org/wiki/File:TEKS0044395.jp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hyperlink" Target="https://knowyourmeme.com/memes/how-to-draw-an-ow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ciencecartoonsplus.com/pages/gallery.php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hema 3:  Univariate Deskriptivstatistik"/>
          <p:cNvSpPr txBox="1"/>
          <p:nvPr>
            <p:ph type="ctrTitle"/>
          </p:nvPr>
        </p:nvSpPr>
        <p:spPr>
          <a:xfrm>
            <a:off x="894078" y="3287926"/>
            <a:ext cx="11216644" cy="2483000"/>
          </a:xfrm>
          <a:prstGeom prst="rect">
            <a:avLst/>
          </a:prstGeom>
        </p:spPr>
        <p:txBody>
          <a:bodyPr/>
          <a:lstStyle/>
          <a:p>
            <a:pPr marR="121918" indent="121918" defTabSz="1248460">
              <a:spcBef>
                <a:spcPts val="900"/>
              </a:spcBef>
              <a:defRPr sz="8000"/>
            </a:pPr>
            <a:r>
              <a:t>Thema 10: </a:t>
            </a:r>
            <a:br/>
            <a:r>
              <a:t>Lineare Modelle</a:t>
            </a:r>
          </a:p>
        </p:txBody>
      </p:sp>
      <p:sp>
        <p:nvSpPr>
          <p:cNvPr id="327" name="QM1, SoSe 22"/>
          <p:cNvSpPr txBox="1"/>
          <p:nvPr>
            <p:ph type="subTitle" sz="quarter" idx="1"/>
          </p:nvPr>
        </p:nvSpPr>
        <p:spPr>
          <a:xfrm>
            <a:off x="894078" y="5821124"/>
            <a:ext cx="11216644" cy="1533762"/>
          </a:xfrm>
          <a:prstGeom prst="rect">
            <a:avLst/>
          </a:prstGeom>
        </p:spPr>
        <p:txBody>
          <a:bodyPr/>
          <a:lstStyle/>
          <a:p>
            <a:pPr/>
            <a:r>
              <a:t>QM1, SoSe 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Beispiel zum Modellieren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 zum Modellieren 2</a:t>
            </a:r>
          </a:p>
        </p:txBody>
      </p:sp>
      <p:sp>
        <p:nvSpPr>
          <p:cNvPr id="3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155" y="2307435"/>
            <a:ext cx="8310987" cy="6575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eraden als Model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Geraden als Modelle</a:t>
            </a:r>
          </a:p>
        </p:txBody>
      </p:sp>
      <p:sp>
        <p:nvSpPr>
          <p:cNvPr id="403" name="Foliennummer"/>
          <p:cNvSpPr txBox="1"/>
          <p:nvPr>
            <p:ph type="sldNum" sz="quarter" idx="2"/>
          </p:nvPr>
        </p:nvSpPr>
        <p:spPr>
          <a:xfrm>
            <a:off x="12508704" y="9142634"/>
            <a:ext cx="454318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Wieviel Sprit braucht eine Karre mit 140 PS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Wieviel Sprit braucht eine Karre mit 140 PS?</a:t>
            </a:r>
          </a:p>
        </p:txBody>
      </p:sp>
      <p:sp>
        <p:nvSpPr>
          <p:cNvPr id="40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Eine Gerade als Model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Eine Gerade als Modell</a:t>
            </a:r>
          </a:p>
        </p:txBody>
      </p:sp>
      <p:sp>
        <p:nvSpPr>
          <p:cNvPr id="4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1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5615" y="2748568"/>
            <a:ext cx="8776213" cy="4256464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Gleichung"/>
          <p:cNvSpPr txBox="1"/>
          <p:nvPr/>
        </p:nvSpPr>
        <p:spPr>
          <a:xfrm>
            <a:off x="2007078" y="2370859"/>
            <a:ext cx="4378085" cy="8433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7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7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7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7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7000"/>
          </a:p>
        </p:txBody>
      </p:sp>
      <p:sp>
        <p:nvSpPr>
          <p:cNvPr id="413" name="Eine Gerade ist durch zwei Koeffizienten determiniert: Achsenabschnitt (b0) und Steigungen (b1).…"/>
          <p:cNvSpPr txBox="1"/>
          <p:nvPr/>
        </p:nvSpPr>
        <p:spPr>
          <a:xfrm>
            <a:off x="662758" y="8245038"/>
            <a:ext cx="11679283" cy="86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marL="317500" indent="-31750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Eine Gerade ist durch zwei Koeffizienten determiniert: Achsenabschnitt (b</a:t>
            </a:r>
            <a:r>
              <a:rPr baseline="-5999"/>
              <a:t>0</a:t>
            </a:r>
            <a:r>
              <a:t>) und Steigungen (b</a:t>
            </a:r>
            <a:r>
              <a:rPr baseline="-5999"/>
              <a:t>1</a:t>
            </a:r>
            <a:r>
              <a:t>).</a:t>
            </a:r>
          </a:p>
          <a:p>
            <a:pPr marL="317500" indent="-31750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Kennt man die Koeffizienten, so kann man für jeden X-Wert den zugehörigen Y-Wert (Funktionswert) ausrechnen.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pritverbrauch als Funktion von P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Spritverbrauch als Funktion von PS</a:t>
            </a:r>
          </a:p>
        </p:txBody>
      </p:sp>
      <p:sp>
        <p:nvSpPr>
          <p:cNvPr id="41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210" y="2082310"/>
            <a:ext cx="10877716" cy="5275693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Gleichung"/>
          <p:cNvSpPr txBox="1"/>
          <p:nvPr/>
        </p:nvSpPr>
        <p:spPr>
          <a:xfrm>
            <a:off x="4496413" y="8014527"/>
            <a:ext cx="4200630" cy="5296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30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0.07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m:rPr>
                      <m:nor/>
                    </m:rP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PS</m:t>
                  </m:r>
                </m:oMath>
              </m:oMathPara>
            </a14:m>
            <a:endParaRPr sz="45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erade als Modell, nützlich zur Vorhersag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Gerade als Modell, nützlich zur Vorhersage</a:t>
            </a:r>
          </a:p>
        </p:txBody>
      </p:sp>
      <p:sp>
        <p:nvSpPr>
          <p:cNvPr id="42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Wieviel Sprit braucht diese Karre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Wieviel Sprit braucht diese Karre?</a:t>
            </a:r>
          </a:p>
        </p:txBody>
      </p:sp>
      <p:sp>
        <p:nvSpPr>
          <p:cNvPr id="4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Vorhersagefehler (Residuum, e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Vorhersagefehler (Residuum, e)</a:t>
            </a:r>
          </a:p>
        </p:txBody>
      </p:sp>
      <p:sp>
        <p:nvSpPr>
          <p:cNvPr id="42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97050"/>
            <a:ext cx="12700000" cy="6159500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Gleichung"/>
          <p:cNvSpPr txBox="1"/>
          <p:nvPr/>
        </p:nvSpPr>
        <p:spPr>
          <a:xfrm>
            <a:off x="3554062" y="7762974"/>
            <a:ext cx="5896676" cy="13343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11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111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11100" i="1">
                              <a:solidFill>
                                <a:srgbClr val="0065A2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11100" i="1">
                              <a:solidFill>
                                <a:srgbClr val="0065A2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111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11100">
              <a:solidFill>
                <a:srgbClr val="0066A2"/>
              </a:solidFill>
            </a:endParaRPr>
          </a:p>
        </p:txBody>
      </p:sp>
      <p:sp>
        <p:nvSpPr>
          <p:cNvPr id="432" name="Das Residuum der i-ten Person (xi,yi) ist die Differenz zwischen beobachteten Y-Wert und (vom Modell) vorhergesagten Y-Wert."/>
          <p:cNvSpPr txBox="1"/>
          <p:nvPr/>
        </p:nvSpPr>
        <p:spPr>
          <a:xfrm>
            <a:off x="6506662" y="2742444"/>
            <a:ext cx="5595684" cy="1044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/>
            <a:r>
              <a:t>Das Residuum der i-ten Person (x</a:t>
            </a:r>
            <a:r>
              <a:rPr baseline="-5999"/>
              <a:t>i</a:t>
            </a:r>
            <a:r>
              <a:t>,y</a:t>
            </a:r>
            <a:r>
              <a:rPr baseline="-5999"/>
              <a:t>i</a:t>
            </a:r>
            <a:r>
              <a:t>) ist die Differenz zwischen beobachteten Y-Wert und (vom Modell) vorhergesagten Y-Wert.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0">
              <a:buClr>
                <a:srgbClr val="00998A"/>
              </a:buClr>
              <a:buFont typeface="Wingdings"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5" name="Regressionsgeraden können hinsichtlich Achsenabschnitt und Steigung unterscheiden…"/>
          <p:cNvSpPr txBox="1"/>
          <p:nvPr/>
        </p:nvSpPr>
        <p:spPr>
          <a:xfrm>
            <a:off x="345526" y="1740453"/>
            <a:ext cx="12313748" cy="127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81000" indent="-381000"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</a:defRPr>
            </a:pPr>
            <a:r>
              <a:t>Regressionsgeraden können hinsichtlich Achsenabschnitt und Steigung unterscheiden</a:t>
            </a:r>
          </a:p>
          <a:p>
            <a:pPr marL="381000" indent="-381000"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</a:defRPr>
            </a:pPr>
            <a:r>
              <a:t>Hat die Regressionsgerade eine Steigung von b=</a:t>
            </a:r>
            <a:r>
              <a:rPr i="1"/>
              <a:t>0</a:t>
            </a:r>
            <a:r>
              <a:t>, so leistet der Prädiktor keinen Beitrag zur Vorhersage (der Varianz) des Kriteriums.</a:t>
            </a:r>
          </a:p>
        </p:txBody>
      </p:sp>
      <p:grpSp>
        <p:nvGrpSpPr>
          <p:cNvPr id="440" name="Gruppieren"/>
          <p:cNvGrpSpPr/>
          <p:nvPr/>
        </p:nvGrpSpPr>
        <p:grpSpPr>
          <a:xfrm>
            <a:off x="573094" y="3358746"/>
            <a:ext cx="11405770" cy="6224088"/>
            <a:chOff x="0" y="0"/>
            <a:chExt cx="11405768" cy="6224087"/>
          </a:xfrm>
        </p:grpSpPr>
        <p:pic>
          <p:nvPicPr>
            <p:cNvPr id="436" name="Bild" descr="Bil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196203" y="3120184"/>
              <a:ext cx="5209566" cy="3103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7" name="Bild" descr="Bild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196203" y="0"/>
              <a:ext cx="5209566" cy="3103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Bild" descr="Bild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5835" y="0"/>
              <a:ext cx="5209566" cy="3103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Bild" descr="Bild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3281" r="0" b="0"/>
            <a:stretch>
              <a:fillRect/>
            </a:stretch>
          </p:blipFill>
          <p:spPr>
            <a:xfrm>
              <a:off x="0" y="3113424"/>
              <a:ext cx="5305037" cy="30570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1" name="Regressionsgeraden können sich unterscheid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Regressionsgeraden können sich unterscheiden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Eine Regressionsanalyse ist ein Weg, den Wert einer metrischen Kriteriumsvariable Y (=abhängige Variable, AV) durch eine metrische Prädiktorvariable X (=unabhängige Variable, UV) zu erklären (damit ist kein kausaler Anspruch verbunden).…"/>
          <p:cNvSpPr txBox="1"/>
          <p:nvPr>
            <p:ph type="body" idx="1"/>
          </p:nvPr>
        </p:nvSpPr>
        <p:spPr>
          <a:xfrm>
            <a:off x="281583" y="1844931"/>
            <a:ext cx="12441634" cy="4706306"/>
          </a:xfrm>
          <a:prstGeom prst="rect">
            <a:avLst/>
          </a:prstGeom>
        </p:spPr>
        <p:txBody>
          <a:bodyPr/>
          <a:lstStyle/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Eine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Regressionsanalyse</a:t>
            </a:r>
            <a:r>
              <a:t> ist ein Weg, den Wert einer metrischen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Kriteriumsvariable Y</a:t>
            </a:r>
            <a:r>
              <a:t> (=abhängige Variable, AV) durch eine metrische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Prädiktorvariable X</a:t>
            </a:r>
            <a:r>
              <a:t> (=unabhängige Variable, UV) zu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erklären </a:t>
            </a:r>
            <a:r>
              <a:t>(damit ist </a:t>
            </a:r>
            <a:r>
              <a:rPr i="1"/>
              <a:t>kein</a:t>
            </a:r>
            <a:r>
              <a:t> kausaler Anspruch verbunden).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Den </a:t>
            </a:r>
            <a:r>
              <a:rPr i="1"/>
              <a:t>statistischen</a:t>
            </a:r>
            <a:r>
              <a:t> Einfluss von X auf Y stellen wir anhand einer Gerade durch die Punktewolke dar; die Gerade soll die Punkte möglichst gut beschreiben.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Dabei wird eine Gerade so in die Punktewolke hineingelegt, dass sie möglichst „mittig“ liegt – so, dass die (quadrierten) Abstände zwischen Geraden und Punkte möglichst </a:t>
            </a: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gering</a:t>
            </a:r>
            <a:r>
              <a:t> sind.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Anhand der Gerade können wir schätzen, welcher Y-Wert bei einem bestimmten X-Wert vorliegen sollte (man könnte sagen, wir führen einen Y-Wert auf seinen X-Wert zurück).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Dabei werden wir Fehler machen, wenn unserer Vorhersage nicht perfekt ist.</a:t>
            </a:r>
          </a:p>
          <a:p>
            <a:pPr marL="381000" marR="0" indent="-381000" defTabSz="914400">
              <a:lnSpc>
                <a:spcPct val="100000"/>
              </a:lnSpc>
              <a:spcBef>
                <a:spcPts val="6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400">
                <a:solidFill>
                  <a:srgbClr val="262626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Eine Regressionsgerade ist – wie jede Gerade – durch folgende Gleichung gekennzeichnet: </a:t>
            </a:r>
          </a:p>
        </p:txBody>
      </p:sp>
      <p:sp>
        <p:nvSpPr>
          <p:cNvPr id="44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0">
              <a:buClrTx/>
              <a:buFontTx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wobei Ŷ („Y-Dach“) für den vorhergesagten (geschätzten) Y-Wert, b1 für die Steigung der Geraden, x für den Prädiktor und b0 für den Achsenabschnitt (d.h. der Y-Wert wenn x = 0) steht"/>
          <p:cNvSpPr txBox="1"/>
          <p:nvPr/>
        </p:nvSpPr>
        <p:spPr>
          <a:xfrm>
            <a:off x="4802085" y="6702735"/>
            <a:ext cx="7781086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spAutoFit/>
          </a:bodyPr>
          <a:lstStyle/>
          <a:p>
            <a:pPr indent="0">
              <a:spcBef>
                <a:spcPts val="600"/>
              </a:spcBef>
              <a:buClr>
                <a:srgbClr val="00998A"/>
              </a:buClr>
              <a:buFont typeface="Wingdings"/>
              <a:defRPr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wobei </a:t>
            </a:r>
            <a:r>
              <a:rPr i="1"/>
              <a:t>Ŷ</a:t>
            </a:r>
            <a:r>
              <a:t> („Y-Dach“) für den </a:t>
            </a:r>
            <a:r>
              <a:rPr i="1"/>
              <a:t>vorhergesagten</a:t>
            </a:r>
            <a:r>
              <a:t> (geschätzten) </a:t>
            </a:r>
            <a:r>
              <a:rPr i="1"/>
              <a:t>Y-Wert</a:t>
            </a:r>
            <a:r>
              <a:t>, </a:t>
            </a:r>
            <a:r>
              <a:rPr i="1"/>
              <a:t>b1</a:t>
            </a:r>
            <a:r>
              <a:t> für die </a:t>
            </a:r>
            <a:r>
              <a:rPr i="1"/>
              <a:t>Steigung</a:t>
            </a:r>
            <a:r>
              <a:t> der Geraden, </a:t>
            </a:r>
            <a:r>
              <a:rPr i="1"/>
              <a:t>x</a:t>
            </a:r>
            <a:r>
              <a:t> für den </a:t>
            </a:r>
            <a:r>
              <a:rPr i="1"/>
              <a:t>Prädiktor</a:t>
            </a:r>
            <a:r>
              <a:t> und </a:t>
            </a:r>
            <a:r>
              <a:rPr i="1"/>
              <a:t>b0 </a:t>
            </a:r>
            <a:r>
              <a:t>für den </a:t>
            </a:r>
            <a:r>
              <a:rPr i="1"/>
              <a:t>Achsenabschnitt</a:t>
            </a:r>
            <a:r>
              <a:t> (d.h. der Y-Wert wenn x = 0) steht</a:t>
            </a:r>
          </a:p>
        </p:txBody>
      </p:sp>
      <p:sp>
        <p:nvSpPr>
          <p:cNvPr id="448" name="Der tatsächliche (beobachtete) Y-Wert setzt sich zusammen  aus dem geschätzten Y-Wert (Ŷ) plus einem Fehlerwert ε."/>
          <p:cNvSpPr txBox="1"/>
          <p:nvPr/>
        </p:nvSpPr>
        <p:spPr>
          <a:xfrm>
            <a:off x="5493046" y="8188977"/>
            <a:ext cx="751806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8900" tIns="88900" rIns="88900" bIns="88900">
            <a:spAutoFit/>
          </a:bodyPr>
          <a:lstStyle/>
          <a:p>
            <a:pPr indent="0">
              <a:spcBef>
                <a:spcPts val="600"/>
              </a:spcBef>
              <a:buClr>
                <a:srgbClr val="00998A"/>
              </a:buClr>
              <a:buFont typeface="Wingdings"/>
              <a:defRPr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Der </a:t>
            </a:r>
            <a:r>
              <a:rPr i="1"/>
              <a:t>tatsächliche </a:t>
            </a:r>
            <a:r>
              <a:t>(beobachtete) </a:t>
            </a:r>
            <a:r>
              <a:rPr i="1"/>
              <a:t>Y-Wert</a:t>
            </a:r>
            <a:r>
              <a:t> setzt sich zusammen </a:t>
            </a:r>
            <a:br/>
            <a:r>
              <a:t>aus dem geschätzten Y-Wert (Ŷ) plus einem Fehlerwert ε.</a:t>
            </a:r>
          </a:p>
        </p:txBody>
      </p:sp>
      <p:pic>
        <p:nvPicPr>
          <p:cNvPr id="449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699" y="6702735"/>
            <a:ext cx="3497817" cy="717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9599" y="8090208"/>
            <a:ext cx="4792338" cy="752820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Regressionsmodell"/>
          <p:cNvSpPr txBox="1"/>
          <p:nvPr/>
        </p:nvSpPr>
        <p:spPr>
          <a:xfrm>
            <a:off x="-4087" y="-18728"/>
            <a:ext cx="13012975" cy="141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 anchor="ctr">
            <a:normAutofit fontScale="100000" lnSpcReduction="0"/>
          </a:bodyPr>
          <a:lstStyle>
            <a:lvl1pPr marR="127000" defTabSz="1300480">
              <a:lnSpc>
                <a:spcPct val="90000"/>
              </a:lnSpc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Regressionsmodell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Über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Grundlagen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16906" y="5560955"/>
            <a:ext cx="5332045" cy="2586042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459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0">
              <a:buClrTx/>
              <a:buFontTx/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7" name="Linie"/>
          <p:cNvSpPr/>
          <p:nvPr/>
        </p:nvSpPr>
        <p:spPr>
          <a:xfrm flipH="1">
            <a:off x="9397785" y="5389781"/>
            <a:ext cx="1060653" cy="1586580"/>
          </a:xfrm>
          <a:prstGeom prst="line">
            <a:avLst/>
          </a:prstGeom>
          <a:ln w="12700">
            <a:solidFill>
              <a:srgbClr val="262626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58" name="Regressionsgerade…"/>
          <p:cNvSpPr/>
          <p:nvPr/>
        </p:nvSpPr>
        <p:spPr>
          <a:xfrm>
            <a:off x="9370899" y="4462526"/>
            <a:ext cx="3469755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indent="0">
              <a:buClrTx/>
              <a:buFontTx/>
              <a:defRPr sz="2200">
                <a:solidFill>
                  <a:srgbClr val="262626"/>
                </a:solidFill>
              </a:defRPr>
            </a:pPr>
            <a:r>
              <a:t>Regressionsgerade</a:t>
            </a:r>
          </a:p>
          <a:p>
            <a:pPr indent="0">
              <a:buClrTx/>
              <a:buFontTx/>
              <a:defRPr sz="2400">
                <a:solidFill>
                  <a:schemeClr val="accent5">
                    <a:lumOff val="-7647"/>
                  </a:schemeClr>
                </a:solidFill>
              </a:defRPr>
            </a:pPr>
            <a:r>
              <a:rPr>
                <a:latin typeface="Roboto Condensed Bold"/>
                <a:ea typeface="Roboto Condensed Bold"/>
                <a:cs typeface="Roboto Condensed Bold"/>
                <a:sym typeface="Roboto Condensed Bold"/>
              </a:rPr>
              <a:t>y = 31 - 0.07x</a:t>
            </a:r>
          </a:p>
        </p:txBody>
      </p:sp>
      <p:sp>
        <p:nvSpPr>
          <p:cNvPr id="459" name="Die Steigung b1 der Geraden quantifiziert die Stärke des Einflusses des Prädiktors X auf das Kriterium Y…"/>
          <p:cNvSpPr/>
          <p:nvPr/>
        </p:nvSpPr>
        <p:spPr>
          <a:xfrm>
            <a:off x="293880" y="1838881"/>
            <a:ext cx="12417040" cy="2860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Die </a:t>
            </a:r>
            <a:r>
              <a:rPr sz="2200">
                <a:latin typeface="Roboto Condensed Bold"/>
                <a:ea typeface="Roboto Condensed Bold"/>
                <a:cs typeface="Roboto Condensed Bold"/>
                <a:sym typeface="Roboto Condensed Bold"/>
              </a:rPr>
              <a:t>Steigung</a:t>
            </a:r>
            <a:r>
              <a:rPr sz="2200"/>
              <a:t> </a:t>
            </a:r>
            <a:r>
              <a:rPr i="1" sz="2200">
                <a:latin typeface="Roboto Condensed Bold"/>
                <a:ea typeface="Roboto Condensed Bold"/>
                <a:cs typeface="Roboto Condensed Bold"/>
                <a:sym typeface="Roboto Condensed Bold"/>
              </a:rPr>
              <a:t>b1</a:t>
            </a:r>
            <a:r>
              <a:rPr sz="2200"/>
              <a:t> der Geraden quantifiziert die Stärke des Einflusses des Prädiktors X auf das Kriterium Y</a:t>
            </a:r>
            <a:endParaRPr sz="2200"/>
          </a:p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Steigung ist definiert als der Zuwachs in Y, wenn man X um eine Einheit erhöht (in R als </a:t>
            </a:r>
            <a:r>
              <a:rPr i="1" sz="2200"/>
              <a:t>Estimate</a:t>
            </a:r>
            <a:r>
              <a:rPr sz="2200"/>
              <a:t> bezeichnet)</a:t>
            </a:r>
            <a:endParaRPr sz="2200"/>
          </a:p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Abhängig von der Skalierung bei X und Y kann b1 alle möglichen Werte annehmen (positive und negative)</a:t>
            </a:r>
            <a:endParaRPr sz="2200"/>
          </a:p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rPr sz="2200"/>
              <a:t>Größere Werte von b sprechen tendenziell für einen größeren Einfluss von X auf Y</a:t>
            </a:r>
            <a:endParaRPr sz="2200"/>
          </a:p>
          <a:p>
            <a:pPr lvl="1" marL="601578" marR="127000" indent="-220578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rPr sz="2200"/>
              <a:t>Beispiel: Zwei Autos, die sich um 1 PS unterscheiden, unterscheiden sich im Schnitt um ca. -0.07 MPG-Einheiten</a:t>
            </a:r>
          </a:p>
        </p:txBody>
      </p:sp>
      <p:sp>
        <p:nvSpPr>
          <p:cNvPr id="460" name="Der Achsenabschnitt b0 (engl. intercept) der Regressionsgeraden gibt den Y-Wert für  X = 0 an…"/>
          <p:cNvSpPr txBox="1"/>
          <p:nvPr/>
        </p:nvSpPr>
        <p:spPr>
          <a:xfrm>
            <a:off x="258799" y="4788271"/>
            <a:ext cx="6199657" cy="184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349250" marR="127000" indent="-34925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200"/>
            </a:pPr>
            <a:r>
              <a:t>Der Achsenabschnitt b0 (engl. intercept) der Regressionsgeraden gibt den Y-Wert für </a:t>
            </a:r>
            <a:br/>
            <a:r>
              <a:t>X = 0 an</a:t>
            </a:r>
          </a:p>
          <a:p>
            <a:pPr lvl="1" marL="601578" marR="127000" indent="-220578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  <a:defRPr sz="2200"/>
            </a:pPr>
            <a:r>
              <a:t>Beispiel: Bei 0 PS liegt der Spritverbrauch bei ca. 30 Meilen pro Gallone Sprit (theoretisch)</a:t>
            </a:r>
          </a:p>
        </p:txBody>
      </p:sp>
      <p:sp>
        <p:nvSpPr>
          <p:cNvPr id="461" name="Die Steigung zeigt die Stärke des Zusammenhangs"/>
          <p:cNvSpPr txBox="1"/>
          <p:nvPr/>
        </p:nvSpPr>
        <p:spPr>
          <a:xfrm>
            <a:off x="-4087" y="-18728"/>
            <a:ext cx="13012975" cy="141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 anchor="ctr">
            <a:normAutofit fontScale="100000" lnSpcReduction="0"/>
          </a:bodyPr>
          <a:lstStyle>
            <a:lvl1pPr marR="127000" defTabSz="1300480">
              <a:lnSpc>
                <a:spcPct val="90000"/>
              </a:lnSpc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</a:lstStyle>
          <a:p>
            <a:pPr/>
            <a:r>
              <a:t>Die Steigung zeigt die Stärke des Zusammenhangs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Modellgü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Modellgüte</a:t>
            </a:r>
          </a:p>
        </p:txBody>
      </p:sp>
      <p:sp>
        <p:nvSpPr>
          <p:cNvPr id="46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Die Größe der Residuen zeigt die Modellgü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Größe der Residuen zeigt die Modellgüte</a:t>
            </a:r>
          </a:p>
        </p:txBody>
      </p:sp>
      <p:sp>
        <p:nvSpPr>
          <p:cNvPr id="469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3904" y="2127584"/>
            <a:ext cx="8779015" cy="6945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Mittelwert als Referenzier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Mittelwert als Referenziert</a:t>
            </a:r>
          </a:p>
        </p:txBody>
      </p:sp>
      <p:sp>
        <p:nvSpPr>
          <p:cNvPr id="47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Rechteck"/>
          <p:cNvSpPr/>
          <p:nvPr/>
        </p:nvSpPr>
        <p:spPr>
          <a:xfrm>
            <a:off x="1873195" y="8673245"/>
            <a:ext cx="4848499" cy="883865"/>
          </a:xfrm>
          <a:prstGeom prst="rect">
            <a:avLst/>
          </a:prstGeom>
          <a:ln w="25400">
            <a:solidFill>
              <a:srgbClr val="FFFFFF"/>
            </a:solidFill>
            <a:bevel/>
          </a:ln>
        </p:spPr>
        <p:txBody>
          <a:bodyPr lIns="65023" tIns="65023" rIns="65023" bIns="65023"/>
          <a:lstStyle/>
          <a:p>
            <a:pPr indent="0" algn="just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75" name="Ist Alberts Zufriedenheit (Y) unbekannt, so kann an den Mittelwert von Y (Y̅) als Schätzer für ein bestimmtes Yi (z.B. von Albert) nehmen, damit liegt man oft ganz gut. Dieses Verfahren besteht in einer Vorhersage von Y ohne Kenntnis eines Prädiktors (X)"/>
          <p:cNvSpPr/>
          <p:nvPr/>
        </p:nvSpPr>
        <p:spPr>
          <a:xfrm>
            <a:off x="8184739" y="2944696"/>
            <a:ext cx="4255525" cy="3504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99" tIns="51199" rIns="51199" bIns="51199"/>
          <a:lstStyle/>
          <a:p>
            <a: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Ist Alberts Zufriedenheit (Y) </a:t>
            </a:r>
            <a:r>
              <a:rPr i="1"/>
              <a:t>unbekannt</a:t>
            </a:r>
            <a:r>
              <a:t>, so kann an den Mittelwert von Y (Y̅) als Schätzer für ein bestimmtes Y</a:t>
            </a:r>
            <a:r>
              <a:rPr baseline="-5999"/>
              <a:t>i</a:t>
            </a:r>
            <a:r>
              <a:t> (z.B. von Albert) nehmen, damit liegt man oft ganz gut. Dieses Verfahren besteht in einer Vorhersage von Y ohne Kenntnis eines Prädiktors (X).</a:t>
            </a:r>
          </a:p>
        </p:txBody>
      </p:sp>
      <p:sp>
        <p:nvSpPr>
          <p:cNvPr id="476" name="Die roten „Stecken“ zeigen die Größe des Vorhersagefehlers an; der mittlere „Quadratstecken“ ist die Varianz. Die roten Stecken sind also ein Maß für die Güte der Vorhersage!"/>
          <p:cNvSpPr txBox="1"/>
          <p:nvPr/>
        </p:nvSpPr>
        <p:spPr>
          <a:xfrm>
            <a:off x="8166943" y="6648787"/>
            <a:ext cx="4582619" cy="208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99" tIns="51199" rIns="51199" bIns="51199">
            <a:spAutoFit/>
          </a:bodyPr>
          <a:lstStyle>
            <a:lvl1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Die roten „Stecken“ zeigen die Größe des Vorhersagefehlers an; der mittlere „Quadratstecken“ ist die Varianz. Die roten Stecken sind also ein Maß für die Güte der Vorhersage!</a:t>
            </a:r>
          </a:p>
        </p:txBody>
      </p:sp>
      <p:pic>
        <p:nvPicPr>
          <p:cNvPr id="477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444" y="2690312"/>
            <a:ext cx="7210559" cy="3605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073" y="5696862"/>
            <a:ext cx="7158701" cy="3579351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Eine Vorhersage hat nur dann Wert, wenn die Güte der Vorhersage (bzw. der Vorhersagefehler) bekannt ist/ bestimmt werden kann."/>
          <p:cNvSpPr txBox="1"/>
          <p:nvPr/>
        </p:nvSpPr>
        <p:spPr>
          <a:xfrm>
            <a:off x="679487" y="1775122"/>
            <a:ext cx="11645827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marR="127000" indent="0" defTabSz="1300480">
              <a:spcBef>
                <a:spcPts val="1000"/>
              </a:spcBef>
              <a:buClrTx/>
              <a:buFontTx/>
            </a:lvl1pPr>
          </a:lstStyle>
          <a:p>
            <a:pPr/>
            <a:r>
              <a:t>Eine Vorhersage hat nur dann Wert, wenn die Güte der Vorhersage (bzw. der Vorhersagefehler) bekannt ist/ bestimmt werden kann.</a:t>
            </a:r>
          </a:p>
        </p:txBody>
      </p:sp>
      <p:sp>
        <p:nvSpPr>
          <p:cNvPr id="480" name="Personen (1-7)"/>
          <p:cNvSpPr txBox="1"/>
          <p:nvPr/>
        </p:nvSpPr>
        <p:spPr>
          <a:xfrm>
            <a:off x="1023667" y="8981932"/>
            <a:ext cx="6547555" cy="5237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 algn="ctr">
              <a:spcBef>
                <a:spcPts val="800"/>
              </a:spcBef>
              <a:buClrTx/>
              <a:buFontTx/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Personen (1-7)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Wir legen eine „gut sitzende“ Gerade in die Dat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Wir legen eine „gut sitzende“ Gerade in die Daten</a:t>
            </a:r>
          </a:p>
        </p:txBody>
      </p:sp>
      <p:sp>
        <p:nvSpPr>
          <p:cNvPr id="48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4" name="Die blauen Abweichungen (Deltas) sind in Summe kleiner als die roten (in Summe). Damit werden die Yi-Werte durch die Regression insgesamt genauer geschätzt als bei Vorhersage duch Y̅; der Vorhersagefehler wird kleiner."/>
          <p:cNvSpPr/>
          <p:nvPr/>
        </p:nvSpPr>
        <p:spPr>
          <a:xfrm>
            <a:off x="187041" y="7909593"/>
            <a:ext cx="12630718" cy="137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199" tIns="51199" rIns="51199" bIns="51199"/>
          <a:lstStyle/>
          <a:p>
            <a: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Die blauen Abweichungen (Deltas) sind in Summe kleiner als die roten (in Summe). Damit werden die Y</a:t>
            </a:r>
            <a:r>
              <a:rPr baseline="-5999"/>
              <a:t>i</a:t>
            </a:r>
            <a:r>
              <a:t>-Werte durch die Regression insgesamt genauer geschätzt als bei Vorhersage duch Y̅; der Vorhersagefehler wird kleiner.</a:t>
            </a:r>
          </a:p>
        </p:txBody>
      </p:sp>
      <p:sp>
        <p:nvSpPr>
          <p:cNvPr id="485" name="Und siehe da: die Summe der „Abweichungs-Stecken“ (Residuen, e) wird kürzer!"/>
          <p:cNvSpPr txBox="1"/>
          <p:nvPr/>
        </p:nvSpPr>
        <p:spPr>
          <a:xfrm>
            <a:off x="347358" y="1864391"/>
            <a:ext cx="8047507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marR="127000" indent="0" defTabSz="1300480">
              <a:spcBef>
                <a:spcPts val="1000"/>
              </a:spcBef>
              <a:buClrTx/>
              <a:buFontTx/>
            </a:lvl1pPr>
          </a:lstStyle>
          <a:p>
            <a:pPr/>
            <a:r>
              <a:t>Und siehe da: die Summe der „Abweichungs-Stecken“ (Residuen, e) wird kürzer!</a:t>
            </a:r>
          </a:p>
        </p:txBody>
      </p:sp>
      <p:pic>
        <p:nvPicPr>
          <p:cNvPr id="48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9779" y="2768422"/>
            <a:ext cx="6396610" cy="4797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46" y="2768422"/>
            <a:ext cx="6396610" cy="4797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Unser Regressionsmodell verkürzt die Residu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Unser Regressionsmodell verkürzt die Residuen</a:t>
            </a:r>
          </a:p>
        </p:txBody>
      </p:sp>
      <p:sp>
        <p:nvSpPr>
          <p:cNvPr id="49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1" name="Bild" descr="Bild"/>
          <p:cNvPicPr>
            <a:picLocks noChangeAspect="1"/>
          </p:cNvPicPr>
          <p:nvPr/>
        </p:nvPicPr>
        <p:blipFill>
          <a:blip r:embed="rId2">
            <a:extLst/>
          </a:blip>
          <a:srcRect l="32176" t="0" r="0" b="0"/>
          <a:stretch>
            <a:fillRect/>
          </a:stretch>
        </p:blipFill>
        <p:spPr>
          <a:xfrm>
            <a:off x="3806553" y="1793091"/>
            <a:ext cx="5221091" cy="3849028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Die Abweichungen von der Regressionsgeraden (blau) sind in Summe kürzer als die Abweichungen von Mittelwert (rot); die Verbesserung lässt sich aus der Differenz dieser beiden Abweichungen bestimmen (grüner Balken)."/>
          <p:cNvSpPr txBox="1"/>
          <p:nvPr/>
        </p:nvSpPr>
        <p:spPr>
          <a:xfrm>
            <a:off x="9169891" y="1917184"/>
            <a:ext cx="3546233" cy="267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600"/>
              </a:spcBef>
              <a:buClrTx/>
              <a:buFontTx/>
              <a:defRPr sz="2200">
                <a:solidFill>
                  <a:srgbClr val="262626"/>
                </a:solidFill>
              </a:defRPr>
            </a:lvl1pPr>
          </a:lstStyle>
          <a:p>
            <a:pPr/>
            <a:r>
              <a:t>Die Abweichungen von der Regressionsgeraden (blau) sind in Summe kürzer als die Abweichungen von Mittelwert (rot); die Verbesserung lässt sich aus der Differenz dieser beiden Abweichungen bestimmen (grüner Balken).</a:t>
            </a:r>
          </a:p>
        </p:txBody>
      </p:sp>
      <p:pic>
        <p:nvPicPr>
          <p:cNvPr id="493" name="Bild" descr="Bild"/>
          <p:cNvPicPr>
            <a:picLocks noChangeAspect="1"/>
          </p:cNvPicPr>
          <p:nvPr/>
        </p:nvPicPr>
        <p:blipFill>
          <a:blip r:embed="rId3">
            <a:extLst/>
          </a:blip>
          <a:srcRect l="0" t="0" r="0" b="2949"/>
          <a:stretch>
            <a:fillRect/>
          </a:stretch>
        </p:blipFill>
        <p:spPr>
          <a:xfrm>
            <a:off x="832174" y="5327308"/>
            <a:ext cx="8180679" cy="3969691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Abweichungen vom Mittelwert"/>
          <p:cNvSpPr txBox="1"/>
          <p:nvPr/>
        </p:nvSpPr>
        <p:spPr>
          <a:xfrm>
            <a:off x="288676" y="2060861"/>
            <a:ext cx="3546233" cy="89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sz="2600"/>
            </a:lvl1pPr>
          </a:lstStyle>
          <a:p>
            <a:pPr/>
            <a:r>
              <a:t>Abweichungen vom Mittelwert</a:t>
            </a:r>
          </a:p>
        </p:txBody>
      </p:sp>
      <p:sp>
        <p:nvSpPr>
          <p:cNvPr id="495" name="Abweichungen von der Regressionsgeraden"/>
          <p:cNvSpPr txBox="1"/>
          <p:nvPr/>
        </p:nvSpPr>
        <p:spPr>
          <a:xfrm>
            <a:off x="288676" y="3051461"/>
            <a:ext cx="3546233" cy="892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sz="2600"/>
            </a:lvl1pPr>
          </a:lstStyle>
          <a:p>
            <a:pPr/>
            <a:r>
              <a:t>Abweichungen von der Regressionsgeraden</a:t>
            </a:r>
          </a:p>
        </p:txBody>
      </p:sp>
      <p:sp>
        <p:nvSpPr>
          <p:cNvPr id="496" name="Unterschied rot/blau"/>
          <p:cNvSpPr txBox="1"/>
          <p:nvPr/>
        </p:nvSpPr>
        <p:spPr>
          <a:xfrm>
            <a:off x="301376" y="4222120"/>
            <a:ext cx="3546233" cy="51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sz="2600"/>
            </a:lvl1pPr>
          </a:lstStyle>
          <a:p>
            <a:pPr/>
            <a:r>
              <a:t>Unterschied rot/blau</a:t>
            </a:r>
          </a:p>
        </p:txBody>
      </p:sp>
      <p:sp>
        <p:nvSpPr>
          <p:cNvPr id="497" name="Einkommen"/>
          <p:cNvSpPr/>
          <p:nvPr/>
        </p:nvSpPr>
        <p:spPr>
          <a:xfrm>
            <a:off x="1809095" y="9057412"/>
            <a:ext cx="4973877" cy="460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 algn="ctr"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Einkommen</a:t>
            </a:r>
          </a:p>
        </p:txBody>
      </p:sp>
      <p:sp>
        <p:nvSpPr>
          <p:cNvPr id="498" name="Zufriedenheit"/>
          <p:cNvSpPr/>
          <p:nvPr/>
        </p:nvSpPr>
        <p:spPr>
          <a:xfrm rot="16200000">
            <a:off x="-468928" y="7081957"/>
            <a:ext cx="2884263" cy="460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indent="0" algn="ctr">
              <a:buClrTx/>
              <a:buFontTx/>
              <a:defRPr sz="22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Zufriedenheit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Die Quadratsummen addieren sic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Die Quadratsummen addieren sich</a:t>
            </a:r>
          </a:p>
        </p:txBody>
      </p:sp>
      <p:sp>
        <p:nvSpPr>
          <p:cNvPr id="5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Rechteck"/>
          <p:cNvSpPr/>
          <p:nvPr/>
        </p:nvSpPr>
        <p:spPr>
          <a:xfrm>
            <a:off x="278811" y="2704263"/>
            <a:ext cx="3440976" cy="211259"/>
          </a:xfrm>
          <a:prstGeom prst="rect">
            <a:avLst/>
          </a:prstGeom>
          <a:solidFill>
            <a:srgbClr val="EF2302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3" name="SST :  die Summe der (quadrierten) Differenzen zwischen den erhobenen Daten und dem Mittelwert von Y (totale Varianz)"/>
          <p:cNvSpPr/>
          <p:nvPr/>
        </p:nvSpPr>
        <p:spPr>
          <a:xfrm>
            <a:off x="3829549" y="2546022"/>
            <a:ext cx="5059787" cy="201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indent="0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sz="2400">
                <a:solidFill>
                  <a:srgbClr val="EF2302"/>
                </a:solidFill>
              </a:rPr>
              <a:t>SS</a:t>
            </a:r>
            <a:r>
              <a:rPr b="1" baseline="-20250" sz="2400">
                <a:solidFill>
                  <a:srgbClr val="EF2302"/>
                </a:solidFill>
              </a:rPr>
              <a:t>T</a:t>
            </a:r>
            <a:r>
              <a:rPr sz="2400">
                <a:solidFill>
                  <a:srgbClr val="262626"/>
                </a:solidFill>
              </a:rPr>
              <a:t> :	</a:t>
            </a:r>
            <a:br>
              <a:rPr sz="2400">
                <a:solidFill>
                  <a:srgbClr val="262626"/>
                </a:solidFill>
              </a:rPr>
            </a:br>
            <a:r>
              <a:rPr sz="2400">
                <a:solidFill>
                  <a:srgbClr val="262626"/>
                </a:solidFill>
              </a:rPr>
              <a:t>die Summe der (quadrierten) Differenzen zwischen den erhobenen Daten und dem Mittelwert von Y (</a:t>
            </a:r>
            <a:r>
              <a:rPr sz="2400" u="sng">
                <a:solidFill>
                  <a:srgbClr val="262626"/>
                </a:solidFill>
              </a:rPr>
              <a:t>t</a:t>
            </a:r>
            <a:r>
              <a:rPr sz="2400">
                <a:solidFill>
                  <a:srgbClr val="262626"/>
                </a:solidFill>
              </a:rPr>
              <a:t>otale Varianz)</a:t>
            </a:r>
          </a:p>
        </p:txBody>
      </p:sp>
      <p:sp>
        <p:nvSpPr>
          <p:cNvPr id="504" name="Die einzelnen „Gesamt-Abweichungsbalken“ bezeichnet man als Quadratsummen (engl. Sum of Squares, SS)."/>
          <p:cNvSpPr/>
          <p:nvPr/>
        </p:nvSpPr>
        <p:spPr>
          <a:xfrm>
            <a:off x="430034" y="1761193"/>
            <a:ext cx="12543158" cy="84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indent="0">
              <a:buClrTx/>
              <a:buFontTx/>
              <a:defRPr sz="2400">
                <a:solidFill>
                  <a:srgbClr val="262626"/>
                </a:solidFill>
              </a:defRPr>
            </a:pPr>
            <a:r>
              <a:t>Die einzelnen „Gesamt-Abweichungsbalken“ bezeichnet man als </a:t>
            </a:r>
            <a:r>
              <a:rPr i="1"/>
              <a:t>Quadratsummen</a:t>
            </a:r>
            <a:r>
              <a:t> (engl. Sum of Squares, </a:t>
            </a:r>
            <a:r>
              <a:rPr i="1"/>
              <a:t>SS</a:t>
            </a:r>
            <a:r>
              <a:t>).</a:t>
            </a:r>
          </a:p>
        </p:txBody>
      </p:sp>
      <p:pic>
        <p:nvPicPr>
          <p:cNvPr id="50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299" y="3266905"/>
            <a:ext cx="3166000" cy="10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SE :  Die Summe der der (quadrierten) Differenzen (Residuen, Error) zwischen den erhobenen Daten und der Regressionsgeraden"/>
          <p:cNvSpPr/>
          <p:nvPr/>
        </p:nvSpPr>
        <p:spPr>
          <a:xfrm>
            <a:off x="3917523" y="4883988"/>
            <a:ext cx="4985439" cy="201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indent="0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sz="2400">
                <a:solidFill>
                  <a:srgbClr val="3933FF"/>
                </a:solidFill>
              </a:rPr>
              <a:t>SS</a:t>
            </a:r>
            <a:r>
              <a:rPr b="1" baseline="-20250" sz="2400">
                <a:solidFill>
                  <a:srgbClr val="3933FF"/>
                </a:solidFill>
              </a:rPr>
              <a:t>E</a:t>
            </a:r>
            <a:r>
              <a:rPr sz="2400">
                <a:solidFill>
                  <a:srgbClr val="262626"/>
                </a:solidFill>
              </a:rPr>
              <a:t> :	</a:t>
            </a:r>
            <a:br>
              <a:rPr sz="2400">
                <a:solidFill>
                  <a:srgbClr val="262626"/>
                </a:solidFill>
              </a:rPr>
            </a:br>
            <a:r>
              <a:rPr sz="2400">
                <a:solidFill>
                  <a:srgbClr val="262626"/>
                </a:solidFill>
              </a:rPr>
              <a:t>Die Summe der der (quadrierten) Differenzen (Residuen, </a:t>
            </a:r>
            <a:r>
              <a:rPr sz="2400" u="sng">
                <a:solidFill>
                  <a:srgbClr val="262626"/>
                </a:solidFill>
              </a:rPr>
              <a:t>E</a:t>
            </a:r>
            <a:r>
              <a:rPr sz="2400">
                <a:solidFill>
                  <a:srgbClr val="262626"/>
                </a:solidFill>
              </a:rPr>
              <a:t>rror) zwischen den erhobenen Daten und der Regressionsgeraden</a:t>
            </a:r>
          </a:p>
        </p:txBody>
      </p:sp>
      <p:pic>
        <p:nvPicPr>
          <p:cNvPr id="50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284" y="5570465"/>
            <a:ext cx="3440976" cy="1071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Bild" descr="Bil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584" y="7716656"/>
            <a:ext cx="3379919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SSM :  Die Summe der der (quadrierten) Differenzen zwischen dem Mittelwert von Y und der Regressionsgeraden (dem Modell)"/>
          <p:cNvSpPr/>
          <p:nvPr/>
        </p:nvSpPr>
        <p:spPr>
          <a:xfrm>
            <a:off x="3866723" y="6981918"/>
            <a:ext cx="4985439" cy="2014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/>
          <a:p>
            <a:pPr indent="0">
              <a:buClrTx/>
              <a:buFontTx/>
              <a:defRPr sz="3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 sz="2400">
                <a:solidFill>
                  <a:srgbClr val="58F901"/>
                </a:solidFill>
              </a:rPr>
              <a:t>SS</a:t>
            </a:r>
            <a:r>
              <a:rPr b="1" baseline="-20250" sz="2400">
                <a:solidFill>
                  <a:srgbClr val="58F901"/>
                </a:solidFill>
              </a:rPr>
              <a:t>M</a:t>
            </a:r>
            <a:r>
              <a:rPr sz="2400">
                <a:solidFill>
                  <a:srgbClr val="262626"/>
                </a:solidFill>
              </a:rPr>
              <a:t> :	</a:t>
            </a:r>
            <a:br>
              <a:rPr sz="2400">
                <a:solidFill>
                  <a:srgbClr val="262626"/>
                </a:solidFill>
              </a:rPr>
            </a:br>
            <a:r>
              <a:rPr sz="2400">
                <a:solidFill>
                  <a:srgbClr val="262626"/>
                </a:solidFill>
              </a:rPr>
              <a:t>Die Summe der der (quadrierten) Differenzen zwischen dem Mittelwert von Y und der Regressionsgeraden (dem </a:t>
            </a:r>
            <a:r>
              <a:rPr sz="2400" u="sng">
                <a:solidFill>
                  <a:srgbClr val="262626"/>
                </a:solidFill>
              </a:rPr>
              <a:t>M</a:t>
            </a:r>
            <a:r>
              <a:rPr sz="2400">
                <a:solidFill>
                  <a:srgbClr val="262626"/>
                </a:solidFill>
              </a:rPr>
              <a:t>odell)</a:t>
            </a:r>
          </a:p>
        </p:txBody>
      </p:sp>
      <p:sp>
        <p:nvSpPr>
          <p:cNvPr id="510" name="Rechteck"/>
          <p:cNvSpPr/>
          <p:nvPr/>
        </p:nvSpPr>
        <p:spPr>
          <a:xfrm>
            <a:off x="278811" y="5067586"/>
            <a:ext cx="3440976" cy="211259"/>
          </a:xfrm>
          <a:prstGeom prst="rect">
            <a:avLst/>
          </a:prstGeom>
          <a:solidFill>
            <a:srgbClr val="3933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1" name="Rechteck"/>
          <p:cNvSpPr/>
          <p:nvPr/>
        </p:nvSpPr>
        <p:spPr>
          <a:xfrm>
            <a:off x="278811" y="7094113"/>
            <a:ext cx="3440976" cy="211259"/>
          </a:xfrm>
          <a:prstGeom prst="rect">
            <a:avLst/>
          </a:prstGeom>
          <a:solidFill>
            <a:srgbClr val="58F901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2" name="Rechteck"/>
          <p:cNvSpPr/>
          <p:nvPr/>
        </p:nvSpPr>
        <p:spPr>
          <a:xfrm>
            <a:off x="277127" y="3042744"/>
            <a:ext cx="8390666" cy="1664091"/>
          </a:xfrm>
          <a:prstGeom prst="rect">
            <a:avLst/>
          </a:prstGeom>
          <a:ln w="50800">
            <a:solidFill>
              <a:srgbClr val="EA402C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3" name="Rechteck"/>
          <p:cNvSpPr/>
          <p:nvPr/>
        </p:nvSpPr>
        <p:spPr>
          <a:xfrm>
            <a:off x="239027" y="5386964"/>
            <a:ext cx="8390666" cy="1581298"/>
          </a:xfrm>
          <a:prstGeom prst="rect">
            <a:avLst/>
          </a:prstGeom>
          <a:ln w="50800">
            <a:solidFill>
              <a:srgbClr val="3F46F7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4" name="Rechteck"/>
          <p:cNvSpPr/>
          <p:nvPr/>
        </p:nvSpPr>
        <p:spPr>
          <a:xfrm>
            <a:off x="222093" y="7482753"/>
            <a:ext cx="8500733" cy="1613716"/>
          </a:xfrm>
          <a:prstGeom prst="rect">
            <a:avLst/>
          </a:prstGeom>
          <a:ln w="50800">
            <a:solidFill>
              <a:srgbClr val="78F23B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>
                <a:srgbClr val="00998A"/>
              </a:buClr>
              <a:buFont typeface="Wingdings"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15" name="Gesamt-Varianz, maximale Streuung, totale Fehlerstreuung"/>
          <p:cNvSpPr txBox="1"/>
          <p:nvPr/>
        </p:nvSpPr>
        <p:spPr>
          <a:xfrm>
            <a:off x="8932712" y="3453518"/>
            <a:ext cx="2480950" cy="1082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indent="0">
              <a:spcBef>
                <a:spcPts val="800"/>
              </a:spcBef>
              <a:buClrTx/>
              <a:buFontTx/>
              <a:defRPr sz="2200"/>
            </a:pPr>
            <a:r>
              <a:t>Gesamt-Varianz,</a:t>
            </a:r>
            <a:br/>
            <a:r>
              <a:t>maximale Streuung,</a:t>
            </a:r>
            <a:br/>
            <a:r>
              <a:t>totale Fehlerstreuung</a:t>
            </a:r>
          </a:p>
        </p:txBody>
      </p:sp>
      <p:sp>
        <p:nvSpPr>
          <p:cNvPr id="516" name="Gesamt-Vorhersage-Fehler, Summe der Abweichung von  der Regressionsgeraden, Fehlerstreuung der Regression"/>
          <p:cNvSpPr txBox="1"/>
          <p:nvPr/>
        </p:nvSpPr>
        <p:spPr>
          <a:xfrm>
            <a:off x="8867225" y="5387144"/>
            <a:ext cx="3492138" cy="140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indent="0">
              <a:spcBef>
                <a:spcPts val="800"/>
              </a:spcBef>
              <a:buClrTx/>
              <a:buFontTx/>
              <a:defRPr sz="2200"/>
            </a:pPr>
            <a:r>
              <a:t>Gesamt-Vorhersage-Fehler,</a:t>
            </a:r>
            <a:br/>
            <a:r>
              <a:t>Summe der Abweichung von </a:t>
            </a:r>
            <a:br/>
            <a:r>
              <a:t>der Regressionsgeraden,</a:t>
            </a:r>
            <a:br/>
            <a:r>
              <a:t>Fehlerstreuung der Regression</a:t>
            </a:r>
          </a:p>
        </p:txBody>
      </p:sp>
      <p:sp>
        <p:nvSpPr>
          <p:cNvPr id="517" name="Verbesserung durch das Modell, erklärte Varianz, Verringerung des Vorhersage- fehlers durch die Regression"/>
          <p:cNvSpPr txBox="1"/>
          <p:nvPr/>
        </p:nvSpPr>
        <p:spPr>
          <a:xfrm>
            <a:off x="8867225" y="7568757"/>
            <a:ext cx="3671265" cy="140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indent="0">
              <a:spcBef>
                <a:spcPts val="800"/>
              </a:spcBef>
              <a:buClrTx/>
              <a:buFontTx/>
              <a:defRPr sz="2200"/>
            </a:pPr>
            <a:r>
              <a:t>Verbesserung durch das Modell,</a:t>
            </a:r>
            <a:br/>
            <a:r>
              <a:t>erklärte Varianz,</a:t>
            </a:r>
            <a:br/>
            <a:r>
              <a:t>Verringerung des Vorhersage-</a:t>
            </a:r>
            <a:br/>
            <a:r>
              <a:t>fehlers durch die Regression</a:t>
            </a:r>
          </a:p>
        </p:txBody>
      </p:sp>
      <p:sp>
        <p:nvSpPr>
          <p:cNvPr id="518" name="&quot;Deutsche Übersetzung&quot;"/>
          <p:cNvSpPr txBox="1"/>
          <p:nvPr/>
        </p:nvSpPr>
        <p:spPr>
          <a:xfrm>
            <a:off x="8904229" y="2427883"/>
            <a:ext cx="2747390" cy="447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spcBef>
                <a:spcPts val="800"/>
              </a:spcBef>
              <a:buClrTx/>
              <a:buFontTx/>
              <a:defRPr i="1" sz="2200"/>
            </a:lvl1pPr>
          </a:lstStyle>
          <a:p>
            <a:pPr/>
            <a:r>
              <a:t>"Deutsche Übersetzung"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Wie gut ist mein Modell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 gut ist mein Modell?</a:t>
            </a:r>
          </a:p>
        </p:txBody>
      </p:sp>
      <p:sp>
        <p:nvSpPr>
          <p:cNvPr id="521" name="Textebene 1"/>
          <p:cNvSpPr txBox="1"/>
          <p:nvPr>
            <p:ph type="body" idx="21"/>
          </p:nvPr>
        </p:nvSpPr>
        <p:spPr>
          <a:xfrm>
            <a:off x="216836" y="1941991"/>
            <a:ext cx="12248714" cy="28430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Stets ist es das Ziel, die Residuen so klein wie möglich zu halten.</a:t>
            </a:r>
          </a:p>
          <a:p>
            <a:pPr/>
            <a:r>
              <a:t>Um zu prüfen, wie gut ein Regressionsmodell im Schnitt das Kriterium vorhersagt, werden die Abweichungen von vorhergesagten Ŷ</a:t>
            </a:r>
            <a:r>
              <a:rPr baseline="-5999"/>
              <a:t>i</a:t>
            </a:r>
            <a:r>
              <a:t> und tatsächlichen Kriteriumswerten Yi berechnet (die „blauen Abweichungstecken“).</a:t>
            </a:r>
          </a:p>
          <a:p>
            <a:pPr/>
            <a:r>
              <a:t>Ist der Wert des SSM größer als Null, so kann die Kriteriumsvariable Y mithilfe von SSM besser vorhergesagt werden als durch das arithmetische Mittel Y̅ allein.</a:t>
            </a:r>
          </a:p>
        </p:txBody>
      </p:sp>
      <p:sp>
        <p:nvSpPr>
          <p:cNvPr id="52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3" name="Gleichung"/>
          <p:cNvSpPr txBox="1"/>
          <p:nvPr/>
        </p:nvSpPr>
        <p:spPr>
          <a:xfrm>
            <a:off x="3921597" y="5396878"/>
            <a:ext cx="4516140" cy="6172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sub>
                  </m:sSub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300" i="1">
                      <a:solidFill>
                        <a:srgbClr val="717D87"/>
                      </a:solidFill>
                      <a:latin typeface="Cambria Math" panose="02040503050406030204" pitchFamily="18" charset="0"/>
                    </a:rPr>
                    <m:t>S</m:t>
                  </m:r>
                  <m:sSub>
                    <m:e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5300" i="1">
                          <a:solidFill>
                            <a:srgbClr val="717D87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</m:oMath>
              </m:oMathPara>
            </a14:m>
            <a:endParaRPr sz="5300">
              <a:solidFill>
                <a:srgbClr val="717D87"/>
              </a:solidFill>
            </a:endParaRPr>
          </a:p>
        </p:txBody>
      </p:sp>
      <p:sp>
        <p:nvSpPr>
          <p:cNvPr id="524" name="Rechteck"/>
          <p:cNvSpPr/>
          <p:nvPr/>
        </p:nvSpPr>
        <p:spPr>
          <a:xfrm>
            <a:off x="3903524" y="5350830"/>
            <a:ext cx="1076657" cy="706240"/>
          </a:xfrm>
          <a:prstGeom prst="rect">
            <a:avLst/>
          </a:prstGeom>
          <a:ln w="38100">
            <a:solidFill>
              <a:srgbClr val="EA402C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5" name="Rechteck"/>
          <p:cNvSpPr/>
          <p:nvPr/>
        </p:nvSpPr>
        <p:spPr>
          <a:xfrm>
            <a:off x="5629493" y="5350830"/>
            <a:ext cx="1076656" cy="706240"/>
          </a:xfrm>
          <a:prstGeom prst="rect">
            <a:avLst/>
          </a:prstGeom>
          <a:ln w="50800">
            <a:solidFill>
              <a:srgbClr val="78F23B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6" name="Rechteck"/>
          <p:cNvSpPr/>
          <p:nvPr/>
        </p:nvSpPr>
        <p:spPr>
          <a:xfrm>
            <a:off x="7355462" y="5350830"/>
            <a:ext cx="1076656" cy="706240"/>
          </a:xfrm>
          <a:prstGeom prst="rect">
            <a:avLst/>
          </a:prstGeom>
          <a:ln w="50800">
            <a:solidFill>
              <a:srgbClr val="3F46F7"/>
            </a:solidFill>
            <a:bevel/>
          </a:ln>
        </p:spPr>
        <p:txBody>
          <a:bodyPr lIns="65023" tIns="65023" rIns="65023" bIns="65023" anchor="ctr"/>
          <a:lstStyle/>
          <a:p>
            <a:pPr indent="0">
              <a:buClrTx/>
              <a:buFontTx/>
              <a:defRPr sz="34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Der mittlere Vorhersagefehler als Maß der Modellgü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R="124460" indent="248920" defTabSz="1274470">
              <a:defRPr sz="6076"/>
            </a:lvl1pPr>
          </a:lstStyle>
          <a:p>
            <a:pPr/>
            <a:r>
              <a:t>Der mittlere Vorhersagefehler als Maß der Modellgüte</a:t>
            </a:r>
          </a:p>
        </p:txBody>
      </p:sp>
      <p:sp>
        <p:nvSpPr>
          <p:cNvPr id="529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Root Mean Square Error (RMSE)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Bestimme das Residuum e für die 1. Beobachtung als Differenz von beobachteten und (vom Modell) vorhergesagten Wert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Quadriere das Residuum e: Voilà, das Quadrat-Residuum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Wiederhole das für alle Residuen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Teile durch die Anzahl der Beobachtung, um das mittlere Quadrat-Residuum zu erhalten</a:t>
            </a:r>
          </a:p>
          <a:p>
            <a:pPr marL="267368" indent="-267368">
              <a:buClrTx/>
              <a:buSzPct val="100000"/>
              <a:buFontTx/>
              <a:buAutoNum type="arabicPeriod" startAt="1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Ziehe die Wurzel daraus, um wieder zu einer Größenordnung zu gelangen, die den ursprünglichen Werten entspricht</a:t>
            </a:r>
          </a:p>
        </p:txBody>
      </p:sp>
      <p:sp>
        <p:nvSpPr>
          <p:cNvPr id="530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1" name="Gleichung"/>
          <p:cNvSpPr txBox="1"/>
          <p:nvPr/>
        </p:nvSpPr>
        <p:spPr>
          <a:xfrm>
            <a:off x="6915208" y="2778018"/>
            <a:ext cx="4881176" cy="14058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limUpp>
                        <m:e>
                          <m:limLow>
                            <m:e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lim>
                      </m:limUp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rad>
                </m:oMath>
              </m:oMathPara>
            </a14:m>
            <a:endParaRPr sz="3600"/>
          </a:p>
        </p:txBody>
      </p:sp>
      <p:sp>
        <p:nvSpPr>
          <p:cNvPr id="532" name="Gleichung"/>
          <p:cNvSpPr txBox="1"/>
          <p:nvPr/>
        </p:nvSpPr>
        <p:spPr>
          <a:xfrm>
            <a:off x="6885102" y="4908106"/>
            <a:ext cx="3250777" cy="11247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f>
                        <m:fPr>
                          <m:ctrl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e>
                  </m:rad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as Bestimmtheitsmaß R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 Bestimmtheitsmaß R</a:t>
            </a:r>
            <a:r>
              <a:rPr baseline="31999"/>
              <a:t>2</a:t>
            </a:r>
          </a:p>
        </p:txBody>
      </p:sp>
      <p:sp>
        <p:nvSpPr>
          <p:cNvPr id="535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Das Bestimmtheitsmaß R</a:t>
            </a:r>
            <a:r>
              <a:rPr baseline="31999"/>
              <a:t>2</a:t>
            </a:r>
            <a:r>
              <a:t> gibt den Anteil der im Modell erklärten Variation von  Y an.</a:t>
            </a:r>
          </a:p>
          <a:p>
            <a:pPr/>
            <a:r>
              <a:t>Es ist ein Maß der Modellgüte: Je größer , desto besser erklärt das Modell die Daten.</a:t>
            </a:r>
          </a:p>
          <a:p>
            <a:pPr/>
            <a:r>
              <a:t>Allerdings ist es, wie die Korrelation (nach Pearson) ein Maß der Modellgüte nur für lineare Modelle.</a:t>
            </a:r>
          </a:p>
          <a:p>
            <a:pPr/>
            <a:r>
              <a:t>Bei einer Regression mit einem Prädiktor ist R</a:t>
            </a:r>
            <a:r>
              <a:rPr baseline="31999"/>
              <a:t>2</a:t>
            </a:r>
            <a:r>
              <a:t> gleich dem Quadrat der Pearson’schen Korrelation (r). Es ist damit ein Maß für ein lineares Muster, nicht (zwangsläufig) für geringe Residuen.</a:t>
            </a:r>
          </a:p>
          <a:p>
            <a:pPr/>
            <a:r>
              <a:t>Zu wie viel Prozent die Variation in der Kriteriums variable durch die Variation der X-Werte linear erklärt wird, wird durch R</a:t>
            </a:r>
            <a:r>
              <a:rPr baseline="31999"/>
              <a:t>2</a:t>
            </a:r>
            <a:r>
              <a:t> (Bestimmtheitsmaß) ausgedrückt.</a:t>
            </a:r>
          </a:p>
        </p:txBody>
      </p:sp>
      <p:sp>
        <p:nvSpPr>
          <p:cNvPr id="536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7" name="Gleichung"/>
          <p:cNvSpPr txBox="1"/>
          <p:nvPr/>
        </p:nvSpPr>
        <p:spPr>
          <a:xfrm>
            <a:off x="1341717" y="5627262"/>
            <a:ext cx="10321366" cy="155777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4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bSup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bar>
                        <m:barPr>
                          <m:ctrlP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pos m:val="top"/>
                        </m:barPr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bar>
                      <m:sSup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4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den>
                  </m:f>
                </m:oMath>
              </m:oMathPara>
            </a14:m>
            <a:endParaRPr sz="4100"/>
          </a:p>
        </p:txBody>
      </p:sp>
      <p:sp>
        <p:nvSpPr>
          <p:cNvPr id="538" name="Gleichung"/>
          <p:cNvSpPr txBox="1"/>
          <p:nvPr/>
        </p:nvSpPr>
        <p:spPr>
          <a:xfrm>
            <a:off x="5086041" y="7633070"/>
            <a:ext cx="2641225" cy="15356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den>
                  </m:f>
                </m:oMath>
              </m:oMathPara>
            </a14:m>
            <a:endParaRPr sz="5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Drei Arten von Zielen wissenschaftlicher Studi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Drei Arten von Zielen wissenschaftlicher Studien</a:t>
            </a:r>
          </a:p>
        </p:txBody>
      </p:sp>
      <p:sp>
        <p:nvSpPr>
          <p:cNvPr id="333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Deskription"/>
          <p:cNvSpPr/>
          <p:nvPr/>
        </p:nvSpPr>
        <p:spPr>
          <a:xfrm>
            <a:off x="1174586" y="4609090"/>
            <a:ext cx="3028613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pPr/>
            <a:r>
              <a:t>Deskription</a:t>
            </a:r>
          </a:p>
        </p:txBody>
      </p:sp>
      <p:sp>
        <p:nvSpPr>
          <p:cNvPr id="335" name="Explikation"/>
          <p:cNvSpPr/>
          <p:nvPr/>
        </p:nvSpPr>
        <p:spPr>
          <a:xfrm>
            <a:off x="4988093" y="4609090"/>
            <a:ext cx="302861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pPr/>
            <a:r>
              <a:t>Explikation</a:t>
            </a:r>
          </a:p>
        </p:txBody>
      </p:sp>
      <p:sp>
        <p:nvSpPr>
          <p:cNvPr id="336" name="Prognose"/>
          <p:cNvSpPr/>
          <p:nvPr/>
        </p:nvSpPr>
        <p:spPr>
          <a:xfrm>
            <a:off x="8801600" y="4609090"/>
            <a:ext cx="3028613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pPr/>
            <a:r>
              <a:t>Prognose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Einfachstes vs. bestes Modell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indent="127000">
              <a:lnSpc>
                <a:spcPct val="100000"/>
              </a:lnSpc>
            </a:lvl1pPr>
          </a:lstStyle>
          <a:p>
            <a:pPr/>
            <a:r>
              <a:t>Einfachstes vs. bestes Modell</a:t>
            </a:r>
          </a:p>
        </p:txBody>
      </p:sp>
      <p:sp>
        <p:nvSpPr>
          <p:cNvPr id="541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lvl1pPr>
          </a:lstStyle>
          <a:p>
            <a:pPr/>
            <a:r>
              <a:t>Einfachstes (oder einfaches) Modell: Prognose durch Mittelwert.</a:t>
            </a:r>
          </a:p>
        </p:txBody>
      </p:sp>
      <p:sp>
        <p:nvSpPr>
          <p:cNvPr id="542" name="Textebene 1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127000">
              <a:buSzTx/>
              <a:buNone/>
              <a:defRPr sz="2800">
                <a:solidFill>
                  <a:srgbClr val="0066A2"/>
                </a:solidFill>
              </a:defRPr>
            </a:pPr>
            <a:r>
              <a:t>Bestes Modell: </a:t>
            </a:r>
            <a:br/>
            <a:r>
              <a:t>Prognose entspricht der Beobachtung</a:t>
            </a:r>
          </a:p>
        </p:txBody>
      </p:sp>
      <p:sp>
        <p:nvSpPr>
          <p:cNvPr id="543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4" name="Gleichung"/>
          <p:cNvSpPr txBox="1"/>
          <p:nvPr/>
        </p:nvSpPr>
        <p:spPr>
          <a:xfrm>
            <a:off x="1560005" y="3193795"/>
            <a:ext cx="3683078" cy="6893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bar>
                    <m:bar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</m:ba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4900"/>
          </a:p>
        </p:txBody>
      </p:sp>
      <p:sp>
        <p:nvSpPr>
          <p:cNvPr id="545" name="Gleichung"/>
          <p:cNvSpPr txBox="1"/>
          <p:nvPr/>
        </p:nvSpPr>
        <p:spPr>
          <a:xfrm>
            <a:off x="7845935" y="3193795"/>
            <a:ext cx="3733014" cy="6893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indent="0" latinLnBrk="1">
              <a:buClrTx/>
              <a:buFontTx/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4900"/>
          </a:p>
        </p:txBody>
      </p:sp>
      <p:pic>
        <p:nvPicPr>
          <p:cNvPr id="54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358" y="4093801"/>
            <a:ext cx="3810001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7991" y="4027126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Bei einer perfekten Korrelation (R2 = 1) liegen die Punkte auf der Geraden; im schlimmsten Fall (R2 = 0) ist die Vorhersage genauso gut wie wenn man für Y-Wert Y̅ vorhersagen würde. R2 ist also proportional zur Höhe der (linearen) Korrelation."/>
          <p:cNvSpPr txBox="1"/>
          <p:nvPr/>
        </p:nvSpPr>
        <p:spPr>
          <a:xfrm>
            <a:off x="443307" y="8223329"/>
            <a:ext cx="12118185" cy="10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/>
          <a:p>
            <a:pPr marL="317500" marR="127000" indent="-317500" defTabSz="1300480">
              <a:spcBef>
                <a:spcPts val="10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Bei einer perfekten Korrelation (R</a:t>
            </a:r>
            <a:r>
              <a:rPr baseline="31999"/>
              <a:t>2</a:t>
            </a:r>
            <a:r>
              <a:t> = 1) liegen die Punkte auf der Geraden; im schlimmsten Fall (R</a:t>
            </a:r>
            <a:r>
              <a:rPr baseline="31999"/>
              <a:t>2</a:t>
            </a:r>
            <a:r>
              <a:t> = 0) ist die Vorhersage genauso gut wie wenn man für Y-Wert Y̅ vorhersagen würde. R</a:t>
            </a:r>
            <a:r>
              <a:rPr baseline="31999"/>
              <a:t>2 </a:t>
            </a:r>
            <a:r>
              <a:t>ist also proportional zur Höhe der (linearen) Korrelation.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MSE vs. R-Quadra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RMSE vs. R-Quadrat</a:t>
            </a:r>
          </a:p>
        </p:txBody>
      </p:sp>
      <p:sp>
        <p:nvSpPr>
          <p:cNvPr id="551" name="Textebe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RMSE misst die Kürze der Residuen; R-Quadrat misst die Korrelation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RMSE und R2 werden oft ähnliche antworten, welches Modell gut ist (bzw. besser als ein anderes)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RMSE und R2 können aber zu unterschiedlichen Antworten kommen, da sie nicht das gleiche messen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Das linke Teilbild zeigt ein Modell mit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gutem Wert für RMSE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nicht so gutem Wert für R2</a:t>
            </a:r>
          </a:p>
          <a:p>
            <a:pPr marL="444500" indent="-444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000">
                <a:solidFill>
                  <a:srgbClr val="000000"/>
                </a:solidFill>
                <a:latin typeface="Roboto Condensed Regular"/>
                <a:ea typeface="Roboto Condensed Regular"/>
                <a:cs typeface="Roboto Condensed Regular"/>
                <a:sym typeface="Roboto Condensed Regular"/>
              </a:defRPr>
            </a:pPr>
            <a:r>
              <a:t>Das rechte Teilbild zeigt ein Modell mit 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gutem Wert für R2</a:t>
            </a:r>
          </a:p>
          <a:p>
            <a:pPr lvl="1" marL="825500" indent="-444500">
              <a:buClr>
                <a:schemeClr val="accent5">
                  <a:lumOff val="-7647"/>
                </a:schemeClr>
              </a:buClr>
              <a:buSzPct val="150000"/>
              <a:buFontTx/>
              <a:buChar char="‣"/>
            </a:pPr>
            <a:r>
              <a:t>nicht so gutem Wert für RMSE</a:t>
            </a:r>
          </a:p>
        </p:txBody>
      </p:sp>
      <p:sp>
        <p:nvSpPr>
          <p:cNvPr id="552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3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3278" y="2468079"/>
            <a:ext cx="6744418" cy="4817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Foliennummer"/>
          <p:cNvSpPr txBox="1"/>
          <p:nvPr>
            <p:ph type="sldNum" sz="quarter" idx="2"/>
          </p:nvPr>
        </p:nvSpPr>
        <p:spPr>
          <a:xfrm>
            <a:off x="12495508" y="9142634"/>
            <a:ext cx="467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6" name="Abschlu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Abschluss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9" name="Hinweise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Hinweise</a:t>
            </a:r>
          </a:p>
        </p:txBody>
      </p:sp>
      <p:sp>
        <p:nvSpPr>
          <p:cNvPr id="560" name="Dieses Dokument steht unter der Lizenz CC-BY 3.0.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steht unter der Lizenz CC-BY 3.0.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Autor: Sebastian Sauer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Für externe Links kann keine Haftung übernommen werden.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entstand mit reichlicher Unterstützung vieler Kolleginnen und Kollegen aus der FOM. Vielen Dank!</a:t>
            </a:r>
          </a:p>
          <a:p>
            <a:pPr marL="317500" indent="-317500"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</a:pPr>
            <a:r>
              <a:t>Dieses Dokument baut in Teilen auf auf dem Skript zu quantitative Methoden des ifes-Instituts der FOM-Hochschule.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Was ist ein Modell?"/>
          <p:cNvSpPr txBox="1"/>
          <p:nvPr>
            <p:ph type="body" sz="quarter" idx="1"/>
          </p:nvPr>
        </p:nvSpPr>
        <p:spPr>
          <a:xfrm>
            <a:off x="-16787" y="-60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Was ist ein Modell?</a:t>
            </a:r>
          </a:p>
        </p:txBody>
      </p:sp>
      <p:sp>
        <p:nvSpPr>
          <p:cNvPr id="33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63677"/>
            <a:ext cx="13004800" cy="5026246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Quelle, CC-BY, unknown author, Wikimedia Commons"/>
          <p:cNvSpPr txBox="1"/>
          <p:nvPr/>
        </p:nvSpPr>
        <p:spPr>
          <a:xfrm>
            <a:off x="203585" y="9139726"/>
            <a:ext cx="5519659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  <a:r>
              <a:t>, CC-BY, unknown author, Wikimedia Commons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Modellieren als mirakulöser Zwischenschritt 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Modellieren als mirakulöser Zwischenschritt ? </a:t>
            </a:r>
          </a:p>
        </p:txBody>
      </p:sp>
      <p:sp>
        <p:nvSpPr>
          <p:cNvPr id="344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5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2718" y="2221671"/>
            <a:ext cx="7702541" cy="6269869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Quelle"/>
          <p:cNvSpPr txBox="1"/>
          <p:nvPr/>
        </p:nvSpPr>
        <p:spPr>
          <a:xfrm>
            <a:off x="288620" y="9139726"/>
            <a:ext cx="899290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Wie wichtig ist Transparenz im Modellieren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Wie wichtig ist Transparenz im Modellieren?</a:t>
            </a:r>
          </a:p>
        </p:txBody>
      </p:sp>
      <p:sp>
        <p:nvSpPr>
          <p:cNvPr id="34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Quadrat"/>
          <p:cNvSpPr/>
          <p:nvPr/>
        </p:nvSpPr>
        <p:spPr>
          <a:xfrm>
            <a:off x="6242739" y="4801770"/>
            <a:ext cx="1028011" cy="10287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1" name="Linie"/>
          <p:cNvSpPr/>
          <p:nvPr/>
        </p:nvSpPr>
        <p:spPr>
          <a:xfrm>
            <a:off x="4835618" y="5596724"/>
            <a:ext cx="607803" cy="1"/>
          </a:xfrm>
          <a:prstGeom prst="line">
            <a:avLst/>
          </a:prstGeom>
          <a:ln w="127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0" dist="0" dir="5400000">
              <a:srgbClr val="000000">
                <a:alpha val="38000"/>
              </a:srgbClr>
            </a:outerShdw>
          </a:effectLst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2" name="Quadrat"/>
          <p:cNvSpPr/>
          <p:nvPr/>
        </p:nvSpPr>
        <p:spPr>
          <a:xfrm>
            <a:off x="5963339" y="5251707"/>
            <a:ext cx="1028011" cy="102870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3" name="Linie"/>
          <p:cNvSpPr/>
          <p:nvPr/>
        </p:nvSpPr>
        <p:spPr>
          <a:xfrm>
            <a:off x="7831679" y="5551809"/>
            <a:ext cx="607803" cy="1"/>
          </a:xfrm>
          <a:prstGeom prst="line">
            <a:avLst/>
          </a:prstGeom>
          <a:ln w="127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0" dist="0" dir="5400000">
              <a:srgbClr val="000000">
                <a:alpha val="38000"/>
              </a:srgbClr>
            </a:outerShdw>
          </a:effectLst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4" name="Linie"/>
          <p:cNvSpPr/>
          <p:nvPr/>
        </p:nvSpPr>
        <p:spPr>
          <a:xfrm flipV="1">
            <a:off x="5962568" y="4801770"/>
            <a:ext cx="273822" cy="440555"/>
          </a:xfrm>
          <a:prstGeom prst="line">
            <a:avLst/>
          </a:prstGeom>
          <a:ln w="12700">
            <a:solidFill>
              <a:schemeClr val="accent1"/>
            </a:solidFill>
            <a:bevel/>
          </a:ln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5" name="Linie"/>
          <p:cNvSpPr/>
          <p:nvPr/>
        </p:nvSpPr>
        <p:spPr>
          <a:xfrm flipV="1">
            <a:off x="6985184" y="4814470"/>
            <a:ext cx="273823" cy="440555"/>
          </a:xfrm>
          <a:prstGeom prst="line">
            <a:avLst/>
          </a:prstGeom>
          <a:ln w="12700">
            <a:solidFill>
              <a:schemeClr val="accent1"/>
            </a:solidFill>
            <a:bevel/>
          </a:ln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6" name="Linie"/>
          <p:cNvSpPr/>
          <p:nvPr/>
        </p:nvSpPr>
        <p:spPr>
          <a:xfrm flipV="1">
            <a:off x="6985184" y="5827040"/>
            <a:ext cx="273823" cy="440555"/>
          </a:xfrm>
          <a:prstGeom prst="line">
            <a:avLst/>
          </a:prstGeom>
          <a:ln w="12700">
            <a:solidFill>
              <a:schemeClr val="accent1"/>
            </a:solidFill>
            <a:bevel/>
          </a:ln>
        </p:spPr>
        <p:txBody>
          <a:bodyPr lIns="9921" tIns="9921" rIns="9921" bIns="9921"/>
          <a:lstStyle/>
          <a:p>
            <a:pPr indent="0" defTabSz="119062">
              <a:buClrTx/>
              <a:buFontTx/>
              <a:defRPr sz="4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7" name="Schwarze Kiste"/>
          <p:cNvSpPr txBox="1"/>
          <p:nvPr/>
        </p:nvSpPr>
        <p:spPr>
          <a:xfrm>
            <a:off x="5639720" y="4212424"/>
            <a:ext cx="1958058" cy="34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Schwarze Kiste</a:t>
            </a:r>
          </a:p>
        </p:txBody>
      </p:sp>
      <p:sp>
        <p:nvSpPr>
          <p:cNvPr id="358" name="Einflussgrößen"/>
          <p:cNvSpPr txBox="1"/>
          <p:nvPr/>
        </p:nvSpPr>
        <p:spPr>
          <a:xfrm>
            <a:off x="2939498" y="4212424"/>
            <a:ext cx="1896121" cy="34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Einflussgrößen</a:t>
            </a:r>
          </a:p>
        </p:txBody>
      </p:sp>
      <p:sp>
        <p:nvSpPr>
          <p:cNvPr id="359" name="Vorhersage"/>
          <p:cNvSpPr txBox="1"/>
          <p:nvPr/>
        </p:nvSpPr>
        <p:spPr>
          <a:xfrm>
            <a:off x="8603697" y="4212424"/>
            <a:ext cx="1461605" cy="34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2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Vorhersage</a:t>
            </a:r>
          </a:p>
        </p:txBody>
      </p:sp>
      <p:sp>
        <p:nvSpPr>
          <p:cNvPr id="360" name="X1"/>
          <p:cNvSpPr/>
          <p:nvPr/>
        </p:nvSpPr>
        <p:spPr>
          <a:xfrm>
            <a:off x="3163660" y="4999359"/>
            <a:ext cx="491630" cy="49199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921" tIns="9921" rIns="9921" bIns="9921" anchor="ctr"/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X1</a:t>
            </a:r>
          </a:p>
        </p:txBody>
      </p:sp>
      <p:sp>
        <p:nvSpPr>
          <p:cNvPr id="361" name="Kreis"/>
          <p:cNvSpPr/>
          <p:nvPr/>
        </p:nvSpPr>
        <p:spPr>
          <a:xfrm>
            <a:off x="3415824" y="5520059"/>
            <a:ext cx="491630" cy="49199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Kreis"/>
          <p:cNvSpPr/>
          <p:nvPr/>
        </p:nvSpPr>
        <p:spPr>
          <a:xfrm>
            <a:off x="3808962" y="5947626"/>
            <a:ext cx="491630" cy="49199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3" name="Kreis"/>
          <p:cNvSpPr/>
          <p:nvPr/>
        </p:nvSpPr>
        <p:spPr>
          <a:xfrm>
            <a:off x="4061127" y="4984077"/>
            <a:ext cx="491630" cy="49199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4" name="X2"/>
          <p:cNvSpPr txBox="1"/>
          <p:nvPr/>
        </p:nvSpPr>
        <p:spPr>
          <a:xfrm>
            <a:off x="4158631" y="5111967"/>
            <a:ext cx="296622" cy="26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X2</a:t>
            </a:r>
          </a:p>
        </p:txBody>
      </p:sp>
      <p:sp>
        <p:nvSpPr>
          <p:cNvPr id="365" name="X3"/>
          <p:cNvSpPr txBox="1"/>
          <p:nvPr/>
        </p:nvSpPr>
        <p:spPr>
          <a:xfrm>
            <a:off x="3505992" y="5634824"/>
            <a:ext cx="296621" cy="26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X3</a:t>
            </a:r>
          </a:p>
        </p:txBody>
      </p:sp>
      <p:sp>
        <p:nvSpPr>
          <p:cNvPr id="366" name="…"/>
          <p:cNvSpPr txBox="1"/>
          <p:nvPr/>
        </p:nvSpPr>
        <p:spPr>
          <a:xfrm>
            <a:off x="3937892" y="6047317"/>
            <a:ext cx="248444" cy="26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67" name="Kreis"/>
          <p:cNvSpPr/>
          <p:nvPr/>
        </p:nvSpPr>
        <p:spPr>
          <a:xfrm>
            <a:off x="8836520" y="5269867"/>
            <a:ext cx="491630" cy="49199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accent1"/>
            </a:solidFill>
            <a:bevel/>
          </a:ln>
        </p:spPr>
        <p:txBody>
          <a:bodyPr lIns="9921" tIns="9921" rIns="9921" bIns="9921" anchor="ctr"/>
          <a:lstStyle/>
          <a:p>
            <a:pPr indent="0" algn="ctr" defTabSz="238125">
              <a:buClrTx/>
              <a:buFontTx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Y"/>
          <p:cNvSpPr txBox="1"/>
          <p:nvPr/>
        </p:nvSpPr>
        <p:spPr>
          <a:xfrm>
            <a:off x="8994061" y="5382476"/>
            <a:ext cx="176548" cy="26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921" tIns="9921" rIns="9921" bIns="9921">
            <a:spAutoFit/>
          </a:bodyPr>
          <a:lstStyle>
            <a:lvl1pPr indent="0" algn="ctr" defTabSz="238125">
              <a:buClrTx/>
              <a:buFontTx/>
              <a:defRPr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69" name="http://www.sciencecartoonsplus.com/pages/gallery.php"/>
          <p:cNvSpPr txBox="1"/>
          <p:nvPr/>
        </p:nvSpPr>
        <p:spPr>
          <a:xfrm>
            <a:off x="302459" y="9021550"/>
            <a:ext cx="5905992" cy="43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http://www.sciencecartoonsplus.com/pages/gallery.php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Modellier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Modellieren</a:t>
            </a:r>
          </a:p>
        </p:txBody>
      </p:sp>
      <p:sp>
        <p:nvSpPr>
          <p:cNvPr id="372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Abgerundetes Rechteck"/>
          <p:cNvSpPr/>
          <p:nvPr/>
        </p:nvSpPr>
        <p:spPr>
          <a:xfrm>
            <a:off x="313119" y="3377021"/>
            <a:ext cx="4786313" cy="3471533"/>
          </a:xfrm>
          <a:prstGeom prst="roundRect">
            <a:avLst>
              <a:gd name="adj" fmla="val 15842"/>
            </a:avLst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Abgerundetes Rechteck"/>
          <p:cNvSpPr/>
          <p:nvPr/>
        </p:nvSpPr>
        <p:spPr>
          <a:xfrm>
            <a:off x="7585985" y="3377021"/>
            <a:ext cx="4786314" cy="3471533"/>
          </a:xfrm>
          <a:prstGeom prst="roundRect">
            <a:avLst>
              <a:gd name="adj" fmla="val 15842"/>
            </a:avLst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</p:spPr>
        <p:txBody>
          <a:bodyPr lIns="65023" tIns="65023" rIns="65023" bIns="65023" anchor="ctr"/>
          <a:lstStyle/>
          <a:p>
            <a: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5" name="Linie"/>
          <p:cNvSpPr/>
          <p:nvPr/>
        </p:nvSpPr>
        <p:spPr>
          <a:xfrm>
            <a:off x="5112131" y="4172888"/>
            <a:ext cx="2461155" cy="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6" name="Linie"/>
          <p:cNvSpPr/>
          <p:nvPr/>
        </p:nvSpPr>
        <p:spPr>
          <a:xfrm>
            <a:off x="5112132" y="6179488"/>
            <a:ext cx="2461155" cy="1"/>
          </a:xfrm>
          <a:prstGeom prst="line">
            <a:avLst/>
          </a:prstGeom>
          <a:ln w="25400">
            <a:solidFill>
              <a:schemeClr val="accent1"/>
            </a:solidFill>
            <a:bevel/>
            <a:head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7" name="Gegenstandsbereich"/>
          <p:cNvSpPr txBox="1"/>
          <p:nvPr/>
        </p:nvSpPr>
        <p:spPr>
          <a:xfrm>
            <a:off x="618875" y="7110050"/>
            <a:ext cx="3893218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Gegenstandsbereich</a:t>
            </a:r>
          </a:p>
        </p:txBody>
      </p:sp>
      <p:sp>
        <p:nvSpPr>
          <p:cNvPr id="378" name="Modell"/>
          <p:cNvSpPr txBox="1"/>
          <p:nvPr/>
        </p:nvSpPr>
        <p:spPr>
          <a:xfrm>
            <a:off x="9309181" y="7110050"/>
            <a:ext cx="1339922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Modell</a:t>
            </a:r>
          </a:p>
        </p:txBody>
      </p:sp>
      <p:sp>
        <p:nvSpPr>
          <p:cNvPr id="379" name="gestaltet"/>
          <p:cNvSpPr txBox="1"/>
          <p:nvPr/>
        </p:nvSpPr>
        <p:spPr>
          <a:xfrm>
            <a:off x="5578060" y="3525275"/>
            <a:ext cx="1679052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gestaltet</a:t>
            </a:r>
          </a:p>
        </p:txBody>
      </p:sp>
      <p:sp>
        <p:nvSpPr>
          <p:cNvPr id="380" name="vereinfacht"/>
          <p:cNvSpPr txBox="1"/>
          <p:nvPr/>
        </p:nvSpPr>
        <p:spPr>
          <a:xfrm>
            <a:off x="5277361" y="5531875"/>
            <a:ext cx="2130696" cy="5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0">
              <a:buClrTx/>
              <a:buFontTx/>
              <a:defRPr sz="3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vereinfacht</a:t>
            </a:r>
          </a:p>
        </p:txBody>
      </p:sp>
      <p:pic>
        <p:nvPicPr>
          <p:cNvPr id="381" name="cod2q92uaeg-sebastian-unrau.jpg" descr="cod2q92uaeg-sebastian-unrau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68" y="3818602"/>
            <a:ext cx="4314015" cy="251841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X"/>
          <p:cNvSpPr/>
          <p:nvPr/>
        </p:nvSpPr>
        <p:spPr>
          <a:xfrm>
            <a:off x="8145014" y="3843422"/>
            <a:ext cx="1653652" cy="7808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83" name="Z"/>
          <p:cNvSpPr/>
          <p:nvPr/>
        </p:nvSpPr>
        <p:spPr>
          <a:xfrm>
            <a:off x="10498347" y="4711238"/>
            <a:ext cx="1653652" cy="78085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Z</a:t>
            </a:r>
          </a:p>
        </p:txBody>
      </p:sp>
      <p:sp>
        <p:nvSpPr>
          <p:cNvPr id="384" name="Y"/>
          <p:cNvSpPr/>
          <p:nvPr/>
        </p:nvSpPr>
        <p:spPr>
          <a:xfrm>
            <a:off x="8145014" y="5557275"/>
            <a:ext cx="1653652" cy="78085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/>
          <a:lstStyle>
            <a:lvl1pPr indent="0" algn="ctr">
              <a:buClrTx/>
              <a:buFontTx/>
              <a:defRPr sz="3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</a:t>
            </a:r>
          </a:p>
        </p:txBody>
      </p:sp>
      <p:sp>
        <p:nvSpPr>
          <p:cNvPr id="385" name="Linie"/>
          <p:cNvSpPr/>
          <p:nvPr/>
        </p:nvSpPr>
        <p:spPr>
          <a:xfrm>
            <a:off x="9821425" y="4255452"/>
            <a:ext cx="664223" cy="846213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86" name="Linie"/>
          <p:cNvSpPr/>
          <p:nvPr/>
        </p:nvSpPr>
        <p:spPr>
          <a:xfrm flipV="1">
            <a:off x="9815040" y="5112788"/>
            <a:ext cx="664223" cy="84621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indent="0" defTabSz="457200">
              <a:buClrTx/>
              <a:buFontTx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Beispiel zum Modellieren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 zum Modellieren 1</a:t>
            </a:r>
          </a:p>
        </p:txBody>
      </p:sp>
      <p:sp>
        <p:nvSpPr>
          <p:cNvPr id="389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0" name="Modellieren_Bsp1-crop.pdf" descr="Modellieren_Bsp1-cro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00" y="4375150"/>
            <a:ext cx="7340600" cy="1003300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Prädiktor, UV, X"/>
          <p:cNvSpPr txBox="1"/>
          <p:nvPr/>
        </p:nvSpPr>
        <p:spPr>
          <a:xfrm>
            <a:off x="3103523" y="7436293"/>
            <a:ext cx="2381469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sz="2800"/>
            </a:lvl1pPr>
          </a:lstStyle>
          <a:p>
            <a:pPr/>
            <a:r>
              <a:t>Prädiktor, UV, X</a:t>
            </a:r>
          </a:p>
        </p:txBody>
      </p:sp>
      <p:sp>
        <p:nvSpPr>
          <p:cNvPr id="392" name="Kriterium, AV, Y"/>
          <p:cNvSpPr txBox="1"/>
          <p:nvPr/>
        </p:nvSpPr>
        <p:spPr>
          <a:xfrm>
            <a:off x="7855661" y="7436293"/>
            <a:ext cx="2392582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>
              <a:defRPr sz="2800"/>
            </a:lvl1pPr>
          </a:lstStyle>
          <a:p>
            <a:pPr/>
            <a:r>
              <a:t>Kriterium, AV,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Beispiel zum Modellieren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 zum Modellieren 2</a:t>
            </a:r>
          </a:p>
        </p:txBody>
      </p:sp>
      <p:sp>
        <p:nvSpPr>
          <p:cNvPr id="395" name="Foliennummer"/>
          <p:cNvSpPr txBox="1"/>
          <p:nvPr>
            <p:ph type="sldNum" sz="quarter" idx="2"/>
          </p:nvPr>
        </p:nvSpPr>
        <p:spPr>
          <a:xfrm>
            <a:off x="12594392" y="9142634"/>
            <a:ext cx="368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6" name="Modellieren_Bsp2.pdf" descr="Modellieren_Bsp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161" y="3484369"/>
            <a:ext cx="10962577" cy="3950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12700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12700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12700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0" indent="12700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accent5"/>
          </a:buClr>
          <a:buSzTx/>
          <a:buFont typeface="Arial"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Roboto Condensed Regular"/>
            <a:ea typeface="Roboto Condensed Regular"/>
            <a:cs typeface="Roboto Condensed Regular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