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D51ADE6A-740E-44AE-83CC-AE7238B6C88D}" styleName="">
    <a:tblBg/>
    <a:wholeTbl>
      <a:tcTxStyle b="off" i="off">
        <a:font>
          <a:latin typeface="Open Sans Regular"/>
          <a:ea typeface="Open Sans Regular"/>
          <a:cs typeface="Open Sans Regular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hueOff val="-326855"/>
              <a:satOff val="32847"/>
              <a:lumOff val="-6386"/>
            </a:schemeClr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Open Sans Regular"/>
          <a:ea typeface="Open Sans Regular"/>
          <a:cs typeface="Open Sans Regular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n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hueOff val="-326855"/>
              <a:satOff val="32847"/>
              <a:lumOff val="-6386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hueOff val="-326855"/>
              <a:satOff val="32847"/>
              <a:lumOff val="-6386"/>
            </a:schemeClr>
          </a:solidFill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70C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70C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gist.github.com/djhocking/62c76e63543ba9e94ebe" TargetMode="External"/><Relationship Id="rId4" Type="http://schemas.openxmlformats.org/officeDocument/2006/relationships/hyperlink" Target="https://www.r-bloggers.com/the-complete-catalog-of-argument-variations-of-select-in-dplyr/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3" name="Shape 3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Vertiefung: Wie kann man nach einer Variablen auswählen mit dplyr: </a:t>
            </a: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https://gist.github.com/djhocking/62c76e63543ba9e94ebe</a:t>
            </a:r>
          </a:p>
          <a:p>
            <a:pPr/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4" invalidUrl="" action="" tgtFrame="" tooltip="" history="1" highlightClick="0" endSnd="0"/>
              </a:rPr>
              <a:t>https://www.r-bloggers.com/the-complete-catalog-of-argument-variations-of-select-in-dplyr/</a:t>
            </a:r>
            <a:r>
              <a:t> </a:t>
            </a:r>
          </a:p>
          <a:p>
            <a:pPr/>
          </a:p>
          <a:p>
            <a:pPr/>
            <a:r>
              <a:t>z. B. so:</a:t>
            </a:r>
          </a:p>
          <a:p>
            <a:pPr/>
            <a:r>
              <a:t>meine_auswahl &lt;- c("tip", "total_bill")</a:t>
            </a:r>
          </a:p>
          <a:p>
            <a:pPr/>
            <a:r>
              <a:t>tips2 &lt;- select(tips, one_of(meine_auswahl))</a:t>
            </a:r>
          </a:p>
          <a:p>
            <a:pPr/>
          </a:p>
          <a:p>
            <a:pPr/>
            <a:r>
              <a:t>so ist es leider komplizierter (non-standard evaluation):</a:t>
            </a:r>
          </a:p>
          <a:p>
            <a:pPr/>
            <a:r>
              <a:t>tips2 &lt;- select_(tips, .dots = meine_auswahl)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1_Titelfolie-hs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894079" y="3287927"/>
            <a:ext cx="11216642" cy="2482999"/>
          </a:xfrm>
          <a:prstGeom prst="rect">
            <a:avLst/>
          </a:prstGeom>
        </p:spPr>
        <p:txBody>
          <a:bodyPr lIns="48767" tIns="48767" rIns="48767" bIns="48767">
            <a:normAutofit fontScale="100000" lnSpcReduction="0"/>
          </a:bodyPr>
          <a:lstStyle>
            <a:lvl1pPr algn="r">
              <a:lnSpc>
                <a:spcPct val="100000"/>
              </a:lnSpc>
              <a:spcBef>
                <a:spcPts val="1000"/>
              </a:spcBef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894079" y="5821125"/>
            <a:ext cx="11216642" cy="1533761"/>
          </a:xfrm>
          <a:prstGeom prst="rect">
            <a:avLst/>
          </a:prstGeom>
        </p:spPr>
        <p:txBody>
          <a:bodyPr lIns="48767" tIns="48767" rIns="48767" bIns="48767"/>
          <a:lstStyle>
            <a:lvl1pPr marL="127000" indent="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1pPr>
            <a:lvl2pPr marL="127000" indent="4572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1">
                    <a:lumOff val="12843"/>
                  </a:schemeClr>
                </a:solidFill>
              </a:defRPr>
            </a:lvl2pPr>
            <a:lvl3pPr marL="127000" indent="9144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rgbClr val="497CAA"/>
                </a:solidFill>
              </a:defRPr>
            </a:lvl3pPr>
            <a:lvl4pPr marL="127000" indent="13716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rgbClr val="497CAA"/>
                </a:solidFill>
              </a:defRPr>
            </a:lvl4pPr>
            <a:lvl5pPr marL="127000" indent="18288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rgbClr val="497CAA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Rechteck 6"/>
          <p:cNvSpPr/>
          <p:nvPr/>
        </p:nvSpPr>
        <p:spPr>
          <a:xfrm>
            <a:off x="-1" y="1219199"/>
            <a:ext cx="13004801" cy="1333395"/>
          </a:xfrm>
          <a:prstGeom prst="rect">
            <a:avLst/>
          </a:prstGeom>
          <a:solidFill>
            <a:schemeClr val="accent5">
              <a:hueOff val="-326855"/>
              <a:satOff val="32847"/>
              <a:lumOff val="-6386"/>
            </a:scheme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marL="127000" marR="127000" algn="ctr" defTabSz="1300480"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14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9" y="1611398"/>
            <a:ext cx="1836001" cy="57818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feld 8"/>
          <p:cNvSpPr txBox="1"/>
          <p:nvPr/>
        </p:nvSpPr>
        <p:spPr>
          <a:xfrm>
            <a:off x="2689703" y="1680274"/>
            <a:ext cx="9947252" cy="44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r" defTabSz="1300480">
              <a:defRPr sz="2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t>ngewandte </a:t>
            </a: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w</a:t>
            </a:r>
            <a:r>
              <a:t>irtschafts- und </a:t>
            </a: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t>edienpsychologie</a:t>
            </a:r>
          </a:p>
        </p:txBody>
      </p:sp>
      <p:pic>
        <p:nvPicPr>
          <p:cNvPr id="16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4250" y="8879478"/>
            <a:ext cx="1630034" cy="70446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Foliennummer"/>
          <p:cNvSpPr txBox="1"/>
          <p:nvPr>
            <p:ph type="sldNum" sz="quarter" idx="2"/>
          </p:nvPr>
        </p:nvSpPr>
        <p:spPr>
          <a:xfrm>
            <a:off x="6285653" y="7802457"/>
            <a:ext cx="3034455" cy="393701"/>
          </a:xfrm>
          <a:prstGeom prst="rect">
            <a:avLst/>
          </a:prstGeom>
        </p:spPr>
        <p:txBody>
          <a:bodyPr wrap="none" lIns="48767" tIns="48767" rIns="48767" bIns="48767" anchor="ctr"/>
          <a:lstStyle>
            <a:lvl1pPr defTabSz="130048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nummer"/>
          <p:cNvSpPr txBox="1"/>
          <p:nvPr>
            <p:ph type="sldNum" sz="quarter" idx="2"/>
          </p:nvPr>
        </p:nvSpPr>
        <p:spPr>
          <a:xfrm>
            <a:off x="12534900" y="9144000"/>
            <a:ext cx="43035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Titeltext"/>
          <p:cNvSpPr txBox="1"/>
          <p:nvPr>
            <p:ph type="body" sz="quarter" idx="21" hasCustomPrompt="1"/>
          </p:nvPr>
        </p:nvSpPr>
        <p:spPr>
          <a:xfrm>
            <a:off x="1616353" y="-18727"/>
            <a:ext cx="1139253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101" name="Büste"/>
          <p:cNvSpPr/>
          <p:nvPr/>
        </p:nvSpPr>
        <p:spPr>
          <a:xfrm>
            <a:off x="511755" y="248578"/>
            <a:ext cx="1014948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hueOff val="-326855"/>
              <a:satOff val="32847"/>
              <a:lumOff val="-6386"/>
            </a:schemeClr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102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leer_invertiert">
    <p:bg>
      <p:bgPr>
        <a:solidFill>
          <a:schemeClr val="accent5">
            <a:hueOff val="-326855"/>
            <a:satOff val="32847"/>
            <a:lumOff val="-638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Nur_Titel_invertiert">
    <p:bg>
      <p:bgPr>
        <a:solidFill>
          <a:schemeClr val="accent5">
            <a:hueOff val="-326855"/>
            <a:satOff val="32847"/>
            <a:lumOff val="-638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118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Titel_zwei_Häl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127" name="Textebene…"/>
          <p:cNvSpPr txBox="1"/>
          <p:nvPr>
            <p:ph type="body" sz="half" idx="22" hasCustomPrompt="1"/>
          </p:nvPr>
        </p:nvSpPr>
        <p:spPr>
          <a:xfrm>
            <a:off x="279552" y="1905000"/>
            <a:ext cx="5764613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Standardtext hier eingeben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/>
            </a:r>
          </a:p>
        </p:txBody>
      </p:sp>
      <p:sp>
        <p:nvSpPr>
          <p:cNvPr id="128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  <p:sp>
        <p:nvSpPr>
          <p:cNvPr id="129" name="Textebene 1…"/>
          <p:cNvSpPr txBox="1"/>
          <p:nvPr>
            <p:ph type="body" sz="half" idx="23"/>
          </p:nvPr>
        </p:nvSpPr>
        <p:spPr>
          <a:xfrm>
            <a:off x="6690359" y="1905000"/>
            <a:ext cx="6044166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Textebene 1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4"/>
          <p:cNvSpPr/>
          <p:nvPr/>
        </p:nvSpPr>
        <p:spPr>
          <a:xfrm>
            <a:off x="173849" y="1170582"/>
            <a:ext cx="11330656" cy="2560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Rechteck 6"/>
          <p:cNvSpPr/>
          <p:nvPr/>
        </p:nvSpPr>
        <p:spPr>
          <a:xfrm>
            <a:off x="173849" y="9326799"/>
            <a:ext cx="11330656" cy="2048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0339" y="174880"/>
            <a:ext cx="1024001" cy="10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iteltext"/>
          <p:cNvSpPr txBox="1"/>
          <p:nvPr>
            <p:ph type="title"/>
          </p:nvPr>
        </p:nvSpPr>
        <p:spPr>
          <a:xfrm>
            <a:off x="255305" y="246098"/>
            <a:ext cx="11062823" cy="50672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marR="0">
              <a:lnSpc>
                <a:spcPct val="100000"/>
              </a:lnSpc>
              <a:defRPr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0" name="Textebene 1…"/>
          <p:cNvSpPr txBox="1"/>
          <p:nvPr>
            <p:ph type="body" sz="quarter" idx="1"/>
          </p:nvPr>
        </p:nvSpPr>
        <p:spPr>
          <a:xfrm>
            <a:off x="255305" y="625828"/>
            <a:ext cx="11083312" cy="51209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87680" marR="0" indent="-487680">
              <a:spcBef>
                <a:spcPts val="600"/>
              </a:spcBef>
              <a:buSzTx/>
              <a:buNone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-3429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indent="-342900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0685" marR="0" indent="-391885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1" name="Foliennummer"/>
          <p:cNvSpPr txBox="1"/>
          <p:nvPr>
            <p:ph type="sldNum" sz="quarter" idx="2"/>
          </p:nvPr>
        </p:nvSpPr>
        <p:spPr>
          <a:xfrm>
            <a:off x="12620812" y="9346696"/>
            <a:ext cx="340517" cy="327432"/>
          </a:xfrm>
          <a:prstGeom prst="rect">
            <a:avLst/>
          </a:prstGeom>
        </p:spPr>
        <p:txBody>
          <a:bodyPr wrap="none"/>
          <a:lstStyle>
            <a:lvl1pPr defTabSz="130048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/>
          <a:lstStyle>
            <a:lvl1pPr>
              <a:buClr>
                <a:srgbClr val="00998A"/>
              </a:buClr>
              <a:buFont typeface="Wingdings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/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Char char="▪"/>
              <a:defRPr sz="2400"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Char char="▪"/>
              <a:defRPr sz="24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" name="Textebene 1…"/>
          <p:cNvSpPr txBox="1"/>
          <p:nvPr>
            <p:ph type="body" idx="1"/>
          </p:nvPr>
        </p:nvSpPr>
        <p:spPr>
          <a:xfrm>
            <a:off x="190047" y="1428966"/>
            <a:ext cx="11681117" cy="7454693"/>
          </a:xfrm>
          <a:prstGeom prst="rect">
            <a:avLst/>
          </a:prstGeom>
        </p:spPr>
        <p:txBody>
          <a:bodyPr/>
          <a:lstStyle>
            <a:lvl1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16491" marR="0" indent="-449791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4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>
            <a:lvl1pPr>
              <a:buClr>
                <a:srgbClr val="00998A"/>
              </a:buClr>
              <a:buFont typeface="Wingdings"/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Linie"/>
          <p:cNvSpPr/>
          <p:nvPr/>
        </p:nvSpPr>
        <p:spPr>
          <a:xfrm flipH="1">
            <a:off x="6515946" y="1300479"/>
            <a:ext cx="1" cy="772160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" name="Linie"/>
          <p:cNvSpPr/>
          <p:nvPr/>
        </p:nvSpPr>
        <p:spPr>
          <a:xfrm>
            <a:off x="196427" y="5161279"/>
            <a:ext cx="12611948" cy="1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" name="Titeltext"/>
          <p:cNvSpPr txBox="1"/>
          <p:nvPr>
            <p:ph type="title"/>
          </p:nvPr>
        </p:nvSpPr>
        <p:spPr>
          <a:xfrm>
            <a:off x="252031" y="540276"/>
            <a:ext cx="11287186" cy="652349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8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8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1" name="Titeltext"/>
          <p:cNvSpPr txBox="1"/>
          <p:nvPr>
            <p:ph type="title"/>
          </p:nvPr>
        </p:nvSpPr>
        <p:spPr>
          <a:xfrm>
            <a:off x="106805" y="434911"/>
            <a:ext cx="11577637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" name="Titeltext"/>
          <p:cNvSpPr txBox="1"/>
          <p:nvPr>
            <p:ph type="title"/>
          </p:nvPr>
        </p:nvSpPr>
        <p:spPr>
          <a:xfrm>
            <a:off x="650239" y="4758266"/>
            <a:ext cx="11704322" cy="2406792"/>
          </a:xfrm>
          <a:prstGeom prst="rect">
            <a:avLst/>
          </a:prstGeom>
        </p:spPr>
        <p:txBody>
          <a:bodyPr/>
          <a:lstStyle>
            <a:lvl1pPr algn="r"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Titeltext"/>
          <p:cNvSpPr txBox="1"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34" name="Textebene 1"/>
          <p:cNvSpPr txBox="1"/>
          <p:nvPr>
            <p:ph type="body" idx="22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5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tertitel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44" name="Textebene 1"/>
          <p:cNvSpPr txBox="1"/>
          <p:nvPr>
            <p:ph type="body" idx="22" hasCustomPrompt="1"/>
          </p:nvPr>
        </p:nvSpPr>
        <p:spPr>
          <a:xfrm>
            <a:off x="310913" y="1905000"/>
            <a:ext cx="12382974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45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54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el_recht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63" name="Textebene 1"/>
          <p:cNvSpPr txBox="1"/>
          <p:nvPr>
            <p:ph type="body" sz="half" idx="22" hasCustomPrompt="1"/>
          </p:nvPr>
        </p:nvSpPr>
        <p:spPr>
          <a:xfrm>
            <a:off x="6238180" y="1905000"/>
            <a:ext cx="6760469" cy="6350000"/>
          </a:xfrm>
          <a:prstGeom prst="rect">
            <a:avLst/>
          </a:prstGeom>
        </p:spPr>
        <p:txBody>
          <a:bodyPr lIns="127000" tIns="127000" rIns="127000" bIns="127000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64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a_Titel_link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73" name="Textebene…"/>
          <p:cNvSpPr txBox="1"/>
          <p:nvPr>
            <p:ph type="body" sz="half" idx="22" hasCustomPrompt="1"/>
          </p:nvPr>
        </p:nvSpPr>
        <p:spPr>
          <a:xfrm>
            <a:off x="279552" y="1905000"/>
            <a:ext cx="5764613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Standardtext hier eingeben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/>
            </a:r>
          </a:p>
        </p:txBody>
      </p:sp>
      <p:sp>
        <p:nvSpPr>
          <p:cNvPr id="74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liennummer"/>
          <p:cNvSpPr txBox="1"/>
          <p:nvPr>
            <p:ph type="sldNum" sz="quarter" idx="2"/>
          </p:nvPr>
        </p:nvSpPr>
        <p:spPr>
          <a:xfrm>
            <a:off x="12530984" y="9143496"/>
            <a:ext cx="430344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extebene 1"/>
          <p:cNvSpPr txBox="1"/>
          <p:nvPr>
            <p:ph type="body" idx="21" hasCustomPrompt="1"/>
          </p:nvPr>
        </p:nvSpPr>
        <p:spPr>
          <a:xfrm>
            <a:off x="233931" y="1905000"/>
            <a:ext cx="12294193" cy="6350000"/>
          </a:xfrm>
          <a:prstGeom prst="rect">
            <a:avLst/>
          </a:prstGeom>
        </p:spPr>
        <p:txBody>
          <a:bodyPr lIns="48767" tIns="48767" rIns="48767" bIns="48767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90" name="Titeltext"/>
          <p:cNvSpPr txBox="1"/>
          <p:nvPr>
            <p:ph type="body" sz="quarter" idx="22" hasCustomPrompt="1"/>
          </p:nvPr>
        </p:nvSpPr>
        <p:spPr>
          <a:xfrm>
            <a:off x="1616353" y="-18727"/>
            <a:ext cx="1139253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91" name="Büste"/>
          <p:cNvSpPr/>
          <p:nvPr/>
        </p:nvSpPr>
        <p:spPr>
          <a:xfrm>
            <a:off x="511755" y="248578"/>
            <a:ext cx="1014948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hueOff val="-326855"/>
              <a:satOff val="32847"/>
              <a:lumOff val="-6386"/>
            </a:schemeClr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92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"/>
          <p:cNvSpPr txBox="1"/>
          <p:nvPr>
            <p:ph type="sldNum" sz="quarter" idx="2"/>
          </p:nvPr>
        </p:nvSpPr>
        <p:spPr>
          <a:xfrm>
            <a:off x="10795000" y="9137650"/>
            <a:ext cx="2029566" cy="327432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>
            <a:lvl1pPr algn="r"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650239" y="130950"/>
            <a:ext cx="11704322" cy="214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/>
            <a:r>
              <a:t>Titeltext</a:t>
            </a:r>
          </a:p>
        </p:txBody>
      </p:sp>
      <p:sp>
        <p:nvSpPr>
          <p:cNvPr id="4" name="Textebene 1…"/>
          <p:cNvSpPr txBox="1"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1pPr>
      <a:lvl2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2pPr>
      <a:lvl3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3pPr>
      <a:lvl4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4pPr>
      <a:lvl5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5pPr>
      <a:lvl6pPr marL="127000" marR="127000" indent="4572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6pPr>
      <a:lvl7pPr marL="127000" marR="127000" indent="9144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7pPr>
      <a:lvl8pPr marL="127000" marR="127000" indent="13716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8pPr>
      <a:lvl9pPr marL="127000" marR="127000" indent="18288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9pPr>
    </p:titleStyle>
    <p:bodyStyle>
      <a:lvl1pPr marL="438727" marR="127000" indent="-311727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-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1pPr>
      <a:lvl2pPr marL="8699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50000"/>
        <a:buFontTx/>
        <a:buChar char="+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2pPr>
      <a:lvl3pPr marL="1295400" marR="127000" indent="-2540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35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3pPr>
      <a:lvl4pPr marL="17843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4pPr>
      <a:lvl5pPr marL="22823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5pPr>
      <a:lvl6pPr marL="27395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6pPr>
      <a:lvl7pPr marL="31967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7pPr>
      <a:lvl8pPr marL="36539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8pPr>
      <a:lvl9pPr marL="41111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packages.ianhowson.com/cran/dplyr/man/select.html" TargetMode="External"/><Relationship Id="rId4" Type="http://schemas.openxmlformats.org/officeDocument/2006/relationships/hyperlink" Target="https://www.r-bloggers.com/the-complete-catalog-of-argument-variations-of-select-in-dplyr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ebastiansauer.github.io/dplyr_WS/#3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://garrettgman.github.io/tidying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vita.had.co.nz/papers/tidy-data.pdf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oogle.de/url?sa=t&amp;rct=j&amp;q=&amp;esrc=s&amp;source=web&amp;cd=1&amp;cad=rja&amp;uact=8&amp;ved=0ahUKEwiLv8eQ1rrKAhWk73IKHU-OAoAQFgggMAA&amp;url=https%3A%2F%2Fwww.rstudio.com%2Fwp-content%2Fuploads%2F2015%2F02%2Fdata-wrangling-cheatsheet.pdf&amp;usg=AFQjCNG_Ls2vJHHE1mi4ZHP1mLioHVqIXA&amp;sig2=JRsSk4OqxLinoGN26xagCQ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ema 3: Datenjud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Thema 3: Datenjudo</a:t>
            </a:r>
          </a:p>
        </p:txBody>
      </p:sp>
      <p:sp>
        <p:nvSpPr>
          <p:cNvPr id="222" name="QM1, SoSe 2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QM1, SoSe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5" name="Zeilen sortieren – arrang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Zeilen sortieren –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arrange</a:t>
            </a:r>
          </a:p>
        </p:txBody>
      </p:sp>
      <p:sp>
        <p:nvSpPr>
          <p:cNvPr id="346" name="Sinnbild"/>
          <p:cNvSpPr/>
          <p:nvPr/>
        </p:nvSpPr>
        <p:spPr>
          <a:xfrm>
            <a:off x="1225127" y="1448232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Sinnbild</a:t>
            </a:r>
          </a:p>
        </p:txBody>
      </p:sp>
      <p:sp>
        <p:nvSpPr>
          <p:cNvPr id="347" name="Syntax"/>
          <p:cNvSpPr/>
          <p:nvPr/>
        </p:nvSpPr>
        <p:spPr>
          <a:xfrm>
            <a:off x="7515860" y="5317499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Syntax</a:t>
            </a:r>
          </a:p>
        </p:txBody>
      </p:sp>
      <p:sp>
        <p:nvSpPr>
          <p:cNvPr id="348" name="Beschreibung"/>
          <p:cNvSpPr/>
          <p:nvPr/>
        </p:nvSpPr>
        <p:spPr>
          <a:xfrm>
            <a:off x="1225127" y="5317499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Beschreibung</a:t>
            </a:r>
          </a:p>
        </p:txBody>
      </p:sp>
      <p:sp>
        <p:nvSpPr>
          <p:cNvPr id="349" name="Fallbeispiel"/>
          <p:cNvSpPr/>
          <p:nvPr/>
        </p:nvSpPr>
        <p:spPr>
          <a:xfrm>
            <a:off x="7515860" y="1492362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Fallbeispiel</a:t>
            </a:r>
          </a:p>
        </p:txBody>
      </p:sp>
      <p:graphicFrame>
        <p:nvGraphicFramePr>
          <p:cNvPr id="350" name="Tabelle"/>
          <p:cNvGraphicFramePr/>
          <p:nvPr/>
        </p:nvGraphicFramePr>
        <p:xfrm>
          <a:off x="252031" y="2522356"/>
          <a:ext cx="1949368" cy="22139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49630"/>
                <a:gridCol w="720103"/>
                <a:gridCol w="612775"/>
              </a:tblGrid>
              <a:tr h="368466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Berta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1" name="Linie"/>
          <p:cNvSpPr/>
          <p:nvPr/>
        </p:nvSpPr>
        <p:spPr>
          <a:xfrm>
            <a:off x="2567881" y="3463839"/>
            <a:ext cx="1691664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2" name="Gute Noten zuerst!"/>
          <p:cNvSpPr txBox="1"/>
          <p:nvPr/>
        </p:nvSpPr>
        <p:spPr>
          <a:xfrm>
            <a:off x="2325843" y="3561372"/>
            <a:ext cx="1785684" cy="70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>
              <a:spcBef>
                <a:spcPts val="8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Gute Noten zuerst!</a:t>
            </a:r>
          </a:p>
        </p:txBody>
      </p:sp>
      <p:sp>
        <p:nvSpPr>
          <p:cNvPr id="353" name="Sie wollen die Verkäufer mit den höchsten Umsätzen sehen.…"/>
          <p:cNvSpPr txBox="1"/>
          <p:nvPr/>
        </p:nvSpPr>
        <p:spPr>
          <a:xfrm>
            <a:off x="6775457" y="2451452"/>
            <a:ext cx="5896808" cy="24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wollen die Verkäufer mit den höchsten Umsätzen sehen.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wollen die Schüler mit den schlechtesten Noten kennen.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wollen die ersten Tage des Jahres ganz oben in der Tabelle stehen haben.</a:t>
            </a:r>
          </a:p>
        </p:txBody>
      </p:sp>
      <p:sp>
        <p:nvSpPr>
          <p:cNvPr id="354" name="Mit arrange sortiert man Zeilen aufsteigend (oder absteigend).…"/>
          <p:cNvSpPr txBox="1"/>
          <p:nvPr/>
        </p:nvSpPr>
        <p:spPr>
          <a:xfrm>
            <a:off x="252031" y="6119715"/>
            <a:ext cx="5896808" cy="285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arrange</a:t>
            </a:r>
            <a:r>
              <a:t> sortiert man Zeilen aufsteigend (oder absteigend).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 kann nach mehreren Kriterien sortieren; dann wird zuerst nach Kriterium 1 sortiert und dann jeder Wert von Kriterium 1 nach Kriterium 2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 kann auch alphabetisch sortieren.</a:t>
            </a:r>
          </a:p>
        </p:txBody>
      </p:sp>
      <p:sp>
        <p:nvSpPr>
          <p:cNvPr id="355" name="arrange(datensatz, Kriterium1)…"/>
          <p:cNvSpPr txBox="1"/>
          <p:nvPr/>
        </p:nvSpPr>
        <p:spPr>
          <a:xfrm>
            <a:off x="6503347" y="6021539"/>
            <a:ext cx="6347928" cy="314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arrange(datensatz, Kriterium1)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arrange(mtcars, hp)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arrange(mtcars, -hp) #absteigend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arrange(mtcars, cyl, am)</a:t>
            </a:r>
            <a:br/>
            <a:r>
              <a:t># erst nach cyl, innerhalb jeder Gruppe von cyl nach am</a:t>
            </a:r>
          </a:p>
        </p:txBody>
      </p:sp>
      <p:graphicFrame>
        <p:nvGraphicFramePr>
          <p:cNvPr id="356" name="Tabelle"/>
          <p:cNvGraphicFramePr/>
          <p:nvPr/>
        </p:nvGraphicFramePr>
        <p:xfrm>
          <a:off x="4473927" y="2558611"/>
          <a:ext cx="1949367" cy="22139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49630"/>
                <a:gridCol w="720103"/>
                <a:gridCol w="612775"/>
              </a:tblGrid>
              <a:tr h="368466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Berta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7" name="Dreieck"/>
          <p:cNvSpPr/>
          <p:nvPr/>
        </p:nvSpPr>
        <p:spPr>
          <a:xfrm>
            <a:off x="5663984" y="2894343"/>
            <a:ext cx="206374" cy="186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>
              <a:buClr>
                <a:srgbClr val="00998A"/>
              </a:buClr>
              <a:buFont typeface="Wingdings"/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Spalten wählen – selec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Spalten wählen –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select</a:t>
            </a:r>
          </a:p>
        </p:txBody>
      </p:sp>
      <p:sp>
        <p:nvSpPr>
          <p:cNvPr id="361" name="Sinnbild"/>
          <p:cNvSpPr/>
          <p:nvPr/>
        </p:nvSpPr>
        <p:spPr>
          <a:xfrm>
            <a:off x="1225127" y="1448232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Sinnbild</a:t>
            </a:r>
          </a:p>
        </p:txBody>
      </p:sp>
      <p:sp>
        <p:nvSpPr>
          <p:cNvPr id="362" name="Syntax"/>
          <p:cNvSpPr/>
          <p:nvPr/>
        </p:nvSpPr>
        <p:spPr>
          <a:xfrm>
            <a:off x="7515860" y="5317499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Syntax</a:t>
            </a:r>
          </a:p>
        </p:txBody>
      </p:sp>
      <p:sp>
        <p:nvSpPr>
          <p:cNvPr id="363" name="Beschreibung"/>
          <p:cNvSpPr/>
          <p:nvPr/>
        </p:nvSpPr>
        <p:spPr>
          <a:xfrm>
            <a:off x="1225127" y="5317499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Beschreibung</a:t>
            </a:r>
          </a:p>
        </p:txBody>
      </p:sp>
      <p:sp>
        <p:nvSpPr>
          <p:cNvPr id="364" name="Fallbeispiel"/>
          <p:cNvSpPr/>
          <p:nvPr/>
        </p:nvSpPr>
        <p:spPr>
          <a:xfrm>
            <a:off x="7515860" y="1492362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Fallbeispiel</a:t>
            </a:r>
          </a:p>
        </p:txBody>
      </p:sp>
      <p:sp>
        <p:nvSpPr>
          <p:cNvPr id="365" name="Linie"/>
          <p:cNvSpPr/>
          <p:nvPr/>
        </p:nvSpPr>
        <p:spPr>
          <a:xfrm>
            <a:off x="2826484" y="3439469"/>
            <a:ext cx="1691664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6" name="Nur ein paar Spalten interessieren mich!"/>
          <p:cNvSpPr txBox="1"/>
          <p:nvPr/>
        </p:nvSpPr>
        <p:spPr>
          <a:xfrm>
            <a:off x="2473861" y="3567876"/>
            <a:ext cx="2396910" cy="99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>
              <a:spcBef>
                <a:spcPts val="8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Nur ein paar Spalten interessieren mich!</a:t>
            </a:r>
          </a:p>
        </p:txBody>
      </p:sp>
      <p:sp>
        <p:nvSpPr>
          <p:cNvPr id="367" name="Ihr Datensatz hat 100 Spalten (für 100 Items), das ist unübersichtlich. Sie sind an den Etraversion-Items interessiert, die in Spalten 12, 13, 27 und 81 stehen. Andere Spalten sollen nicht gezeigt werden."/>
          <p:cNvSpPr txBox="1"/>
          <p:nvPr/>
        </p:nvSpPr>
        <p:spPr>
          <a:xfrm>
            <a:off x="6775457" y="2451452"/>
            <a:ext cx="5896808" cy="2253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Ihr Datensatz hat 100 Spalten (für 100 Items), das ist unübersichtlich. Sie sind an den Etraversion-Items interessiert, die in Spalten 12, 13, 27 und 81 stehen. Andere Spalten sollen nicht gezeigt werden.</a:t>
            </a:r>
          </a:p>
        </p:txBody>
      </p:sp>
      <p:sp>
        <p:nvSpPr>
          <p:cNvPr id="368" name="Mit select wählt man Spalten aus; nicht gewählte werden (temporär) gelöscht.…"/>
          <p:cNvSpPr txBox="1"/>
          <p:nvPr/>
        </p:nvSpPr>
        <p:spPr>
          <a:xfrm>
            <a:off x="252031" y="6119715"/>
            <a:ext cx="5896808" cy="285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t> wählt man Spalten aus; nicht gewählte werden (temporär) gelöscht.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 kann mehrere Spalten auf einmal wählen.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 kann Spalten auf vielerlei Arten wählen (</a:t>
            </a: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Details</a:t>
            </a:r>
            <a:r>
              <a:t>, mehr </a:t>
            </a: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4" invalidUrl="" action="" tgtFrame="" tooltip="" history="1" highlightClick="0" endSnd="0"/>
              </a:rPr>
              <a:t>Details</a:t>
            </a:r>
            <a:r>
              <a:t>).</a:t>
            </a:r>
          </a:p>
        </p:txBody>
      </p:sp>
      <p:sp>
        <p:nvSpPr>
          <p:cNvPr id="369" name="mein_df &lt;- select(daten, Spalte1)…"/>
          <p:cNvSpPr txBox="1"/>
          <p:nvPr/>
        </p:nvSpPr>
        <p:spPr>
          <a:xfrm>
            <a:off x="6522296" y="5923324"/>
            <a:ext cx="6486742" cy="288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mein_df &lt;- select(daten, Spalte1)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select(mtcars, hp, mpg)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select(mtcars,-hp) #alle ohne hp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select(mtcars, 1:3) # Spalten 1-3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select(mtcars, mpg:disp) # dito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select(extra, contains("i"))</a:t>
            </a:r>
          </a:p>
        </p:txBody>
      </p:sp>
      <p:graphicFrame>
        <p:nvGraphicFramePr>
          <p:cNvPr id="370" name="Tabelle"/>
          <p:cNvGraphicFramePr/>
          <p:nvPr/>
        </p:nvGraphicFramePr>
        <p:xfrm>
          <a:off x="405777" y="2557023"/>
          <a:ext cx="2657184" cy="2361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7500"/>
                <a:gridCol w="603109"/>
                <a:gridCol w="342900"/>
                <a:gridCol w="342900"/>
                <a:gridCol w="342900"/>
              </a:tblGrid>
              <a:tr h="471702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Berta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71" name="Tabelle"/>
          <p:cNvGraphicFramePr/>
          <p:nvPr/>
        </p:nvGraphicFramePr>
        <p:xfrm>
          <a:off x="4989545" y="2551847"/>
          <a:ext cx="1381813" cy="2361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6430"/>
                <a:gridCol w="658063"/>
                <a:gridCol w="374144"/>
              </a:tblGrid>
              <a:tr h="471702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Berta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6" name="Spalten in eine Zahl zusammenfassen – summaris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115570" marR="115570" indent="115570" defTabSz="1183436">
              <a:defRPr sz="5642"/>
            </a:pPr>
            <a:r>
              <a:t>Spalten in eine Zahl zusammenfassen –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summarise</a:t>
            </a:r>
          </a:p>
        </p:txBody>
      </p:sp>
      <p:sp>
        <p:nvSpPr>
          <p:cNvPr id="377" name="Sinnbild"/>
          <p:cNvSpPr/>
          <p:nvPr/>
        </p:nvSpPr>
        <p:spPr>
          <a:xfrm>
            <a:off x="1225127" y="1448232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Sinnbild</a:t>
            </a:r>
          </a:p>
        </p:txBody>
      </p:sp>
      <p:sp>
        <p:nvSpPr>
          <p:cNvPr id="378" name="Syntax"/>
          <p:cNvSpPr/>
          <p:nvPr/>
        </p:nvSpPr>
        <p:spPr>
          <a:xfrm>
            <a:off x="7515860" y="5317499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Syntax</a:t>
            </a:r>
          </a:p>
        </p:txBody>
      </p:sp>
      <p:sp>
        <p:nvSpPr>
          <p:cNvPr id="379" name="Beschreibung"/>
          <p:cNvSpPr/>
          <p:nvPr/>
        </p:nvSpPr>
        <p:spPr>
          <a:xfrm>
            <a:off x="1225127" y="5317499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Beschreibung</a:t>
            </a:r>
          </a:p>
        </p:txBody>
      </p:sp>
      <p:sp>
        <p:nvSpPr>
          <p:cNvPr id="380" name="Fallbeispiel"/>
          <p:cNvSpPr/>
          <p:nvPr/>
        </p:nvSpPr>
        <p:spPr>
          <a:xfrm>
            <a:off x="7515860" y="1492362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Fallbeispiel</a:t>
            </a:r>
          </a:p>
        </p:txBody>
      </p:sp>
      <p:sp>
        <p:nvSpPr>
          <p:cNvPr id="381" name="Linie"/>
          <p:cNvSpPr/>
          <p:nvPr/>
        </p:nvSpPr>
        <p:spPr>
          <a:xfrm>
            <a:off x="2590252" y="3502610"/>
            <a:ext cx="1691664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2" name="Will Mittelwert wissen! (Spalte wird zu Zahl)"/>
          <p:cNvSpPr txBox="1"/>
          <p:nvPr/>
        </p:nvSpPr>
        <p:spPr>
          <a:xfrm>
            <a:off x="2045028" y="3563570"/>
            <a:ext cx="2782112" cy="7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ctr">
              <a:spcBef>
                <a:spcPts val="8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Will Mittelwert wissen!</a:t>
            </a:r>
            <a:br/>
            <a:r>
              <a:t>(Spalte wird zu Zahl)</a:t>
            </a:r>
          </a:p>
        </p:txBody>
      </p:sp>
      <p:sp>
        <p:nvSpPr>
          <p:cNvPr id="383" name="Sie wollen die mittlere Anzahl an Affären wissen.…"/>
          <p:cNvSpPr txBox="1"/>
          <p:nvPr/>
        </p:nvSpPr>
        <p:spPr>
          <a:xfrm>
            <a:off x="6775457" y="2451452"/>
            <a:ext cx="5896808" cy="24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wollen die mittlere Anzahl an Affären wissen.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wollen wissen, was der größte Trinkgeldwert war.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wollen die Streuung der Umsätze ermitteln.</a:t>
            </a:r>
          </a:p>
        </p:txBody>
      </p:sp>
      <p:sp>
        <p:nvSpPr>
          <p:cNvPr id="384" name="Mit summarise wird eine Spalte zu einer Zahl zusammengefasst.…"/>
          <p:cNvSpPr txBox="1"/>
          <p:nvPr/>
        </p:nvSpPr>
        <p:spPr>
          <a:xfrm>
            <a:off x="252031" y="6119715"/>
            <a:ext cx="5896808" cy="285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summarise</a:t>
            </a:r>
            <a:r>
              <a:t> wird eine Spalte zu einer Zahl zusammengefasst.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Die genaue Funktion der Zusammenfassung ist frei (MW, Md, min, max, SD, IQR, n, …)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Jede Funktion, die aus einer Spalte </a:t>
            </a:r>
            <a:r>
              <a:rPr i="1"/>
              <a:t>eine</a:t>
            </a:r>
            <a:r>
              <a:t> Zahl macht, ist erlaubt.</a:t>
            </a:r>
          </a:p>
        </p:txBody>
      </p:sp>
      <p:sp>
        <p:nvSpPr>
          <p:cNvPr id="385" name="summarise(datensatz, Funktion1)…"/>
          <p:cNvSpPr txBox="1"/>
          <p:nvPr/>
        </p:nvSpPr>
        <p:spPr>
          <a:xfrm>
            <a:off x="6522296" y="5923324"/>
            <a:ext cx="6486742" cy="303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summarise(datensatz, Funktion1)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summarise(mtcars, mean(hp))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summarise(mtcars, MW_hp = mean(hp)) #Ergebnis kriegt Namen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summarise(Affair, </a:t>
            </a:r>
            <a:br/>
            <a:r>
              <a:t>  biggest_halodrie = max(affair),</a:t>
            </a:r>
            <a:br/>
            <a:r>
              <a:t>  halodrie_sd = sd(affair))</a:t>
            </a:r>
          </a:p>
        </p:txBody>
      </p:sp>
      <p:graphicFrame>
        <p:nvGraphicFramePr>
          <p:cNvPr id="386" name="Tabelle"/>
          <p:cNvGraphicFramePr/>
          <p:nvPr/>
        </p:nvGraphicFramePr>
        <p:xfrm>
          <a:off x="874839" y="2518286"/>
          <a:ext cx="703751" cy="23616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00575"/>
              </a:tblGrid>
              <a:tr h="471702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Tabelle"/>
          <p:cNvGraphicFramePr/>
          <p:nvPr/>
        </p:nvGraphicFramePr>
        <p:xfrm>
          <a:off x="5019740" y="2989989"/>
          <a:ext cx="560523" cy="1039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57347"/>
              </a:tblGrid>
              <a:tr h="518038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MW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518038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2,4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Nach Gruppen aufteilen – group_by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Nach Gruppen aufteilen –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group_by</a:t>
            </a:r>
          </a:p>
        </p:txBody>
      </p:sp>
      <p:sp>
        <p:nvSpPr>
          <p:cNvPr id="391" name="Sinnbild"/>
          <p:cNvSpPr/>
          <p:nvPr/>
        </p:nvSpPr>
        <p:spPr>
          <a:xfrm>
            <a:off x="1225127" y="1448232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Sinnbild</a:t>
            </a:r>
          </a:p>
        </p:txBody>
      </p:sp>
      <p:sp>
        <p:nvSpPr>
          <p:cNvPr id="392" name="Syntax"/>
          <p:cNvSpPr/>
          <p:nvPr/>
        </p:nvSpPr>
        <p:spPr>
          <a:xfrm>
            <a:off x="7515860" y="5317499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Syntax</a:t>
            </a:r>
          </a:p>
        </p:txBody>
      </p:sp>
      <p:sp>
        <p:nvSpPr>
          <p:cNvPr id="393" name="Beschreibung"/>
          <p:cNvSpPr/>
          <p:nvPr/>
        </p:nvSpPr>
        <p:spPr>
          <a:xfrm>
            <a:off x="1225127" y="5317499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Beschreibung</a:t>
            </a:r>
          </a:p>
        </p:txBody>
      </p:sp>
      <p:sp>
        <p:nvSpPr>
          <p:cNvPr id="394" name="Fallbeispiel"/>
          <p:cNvSpPr/>
          <p:nvPr/>
        </p:nvSpPr>
        <p:spPr>
          <a:xfrm>
            <a:off x="7515860" y="1492362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Fallbeispiel</a:t>
            </a:r>
          </a:p>
        </p:txBody>
      </p:sp>
      <p:sp>
        <p:nvSpPr>
          <p:cNvPr id="395" name="Linie"/>
          <p:cNvSpPr/>
          <p:nvPr/>
        </p:nvSpPr>
        <p:spPr>
          <a:xfrm>
            <a:off x="2742652" y="3439469"/>
            <a:ext cx="1142977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6" name="Noten nach Fächern aufteilen!"/>
          <p:cNvSpPr txBox="1"/>
          <p:nvPr/>
        </p:nvSpPr>
        <p:spPr>
          <a:xfrm>
            <a:off x="2435167" y="3603895"/>
            <a:ext cx="1757948" cy="99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>
              <a:spcBef>
                <a:spcPts val="8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Noten nach Fächern aufteilen!</a:t>
            </a:r>
          </a:p>
        </p:txBody>
      </p:sp>
      <p:sp>
        <p:nvSpPr>
          <p:cNvPr id="397" name="Sie möchten Noten von Studierenden nach Fächern vergleichen.…"/>
          <p:cNvSpPr txBox="1"/>
          <p:nvPr/>
        </p:nvSpPr>
        <p:spPr>
          <a:xfrm>
            <a:off x="6775457" y="2451452"/>
            <a:ext cx="5896808" cy="200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möchten Noten von Studierenden nach Fächern vergleichen.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möchten Umsätze nach Produkten (3) und nach Standort (4) vergleichen (12 Gruppen).</a:t>
            </a:r>
          </a:p>
        </p:txBody>
      </p:sp>
      <p:sp>
        <p:nvSpPr>
          <p:cNvPr id="398" name="Mit group_by teilt man den Datensatz in Untergruppen auf.…"/>
          <p:cNvSpPr txBox="1"/>
          <p:nvPr/>
        </p:nvSpPr>
        <p:spPr>
          <a:xfrm>
            <a:off x="252031" y="6119715"/>
            <a:ext cx="5896808" cy="287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group_by</a:t>
            </a:r>
            <a:r>
              <a:t> teilt man den Datensatz in Untergruppen auf.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Folgende</a:t>
            </a:r>
            <a:r>
              <a:t> Analysen werden dann automatisch jeweils pro Untergruppe getrennt durchgeführt. 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Z. B. würde der Befehl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mean </a:t>
            </a:r>
            <a:r>
              <a:t>dann für jede der Gruppen durchgeführt.</a:t>
            </a:r>
          </a:p>
        </p:txBody>
      </p:sp>
      <p:sp>
        <p:nvSpPr>
          <p:cNvPr id="399" name="neuer_df &lt;- group_by(daten, Gruppierung)…"/>
          <p:cNvSpPr txBox="1"/>
          <p:nvPr/>
        </p:nvSpPr>
        <p:spPr>
          <a:xfrm>
            <a:off x="6522296" y="5923324"/>
            <a:ext cx="6486742" cy="2715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neuer_df &lt;- group_by(daten, Gruppierung)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neuer_df &lt;- group_by(mtcars, am)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group_by(mtcars, am, cyl)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df_group &lt;- group_by(mtcars, cyl)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summarise(df_group, </a:t>
            </a:r>
            <a:br/>
            <a:r>
              <a:t>mw_group = mean(hp))</a:t>
            </a:r>
          </a:p>
        </p:txBody>
      </p:sp>
      <p:graphicFrame>
        <p:nvGraphicFramePr>
          <p:cNvPr id="400" name="Tabelle"/>
          <p:cNvGraphicFramePr/>
          <p:nvPr/>
        </p:nvGraphicFramePr>
        <p:xfrm>
          <a:off x="405777" y="2557023"/>
          <a:ext cx="2657184" cy="2361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4695"/>
                <a:gridCol w="690524"/>
                <a:gridCol w="527995"/>
                <a:gridCol w="534869"/>
              </a:tblGrid>
              <a:tr h="471702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Fach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Berta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71702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01" name="Tabelle"/>
          <p:cNvGraphicFramePr/>
          <p:nvPr/>
        </p:nvGraphicFramePr>
        <p:xfrm>
          <a:off x="4271101" y="2265313"/>
          <a:ext cx="2071260" cy="12909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4695"/>
                <a:gridCol w="690524"/>
                <a:gridCol w="527995"/>
                <a:gridCol w="534869"/>
              </a:tblGrid>
              <a:tr h="321945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Fach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Berta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Tabelle"/>
          <p:cNvGraphicFramePr/>
          <p:nvPr/>
        </p:nvGraphicFramePr>
        <p:xfrm>
          <a:off x="4267679" y="3629342"/>
          <a:ext cx="2071259" cy="12909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4695"/>
                <a:gridCol w="690524"/>
                <a:gridCol w="527995"/>
                <a:gridCol w="534869"/>
              </a:tblGrid>
              <a:tr h="321945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Fach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Berta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3" name="…"/>
          <p:cNvSpPr txBox="1"/>
          <p:nvPr/>
        </p:nvSpPr>
        <p:spPr>
          <a:xfrm>
            <a:off x="4956378" y="4676584"/>
            <a:ext cx="472949" cy="512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Die Pfeif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Pfeife</a:t>
            </a:r>
          </a:p>
        </p:txBody>
      </p:sp>
      <p:sp>
        <p:nvSpPr>
          <p:cNvPr id="407" name="fasse_zusammen(analysiere(bereite_auf(lade(meine_daten.csv)))))"/>
          <p:cNvSpPr txBox="1"/>
          <p:nvPr/>
        </p:nvSpPr>
        <p:spPr>
          <a:xfrm>
            <a:off x="771286" y="2325651"/>
            <a:ext cx="11666064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fasse_zusammen(analysiere(bereite_auf(lade(meine_daten.csv)))))</a:t>
            </a:r>
          </a:p>
        </p:txBody>
      </p:sp>
      <p:sp>
        <p:nvSpPr>
          <p:cNvPr id="408" name="meine_daten %&gt;%   lade %&gt;%   bereite_auf %&gt;%   analysiere %&gt;%   fasse_zusammen"/>
          <p:cNvSpPr txBox="1"/>
          <p:nvPr/>
        </p:nvSpPr>
        <p:spPr>
          <a:xfrm>
            <a:off x="4978211" y="5819700"/>
            <a:ext cx="3252215" cy="197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meine_daten %&gt;%</a:t>
            </a:r>
            <a:br/>
            <a:r>
              <a:t>  lade %&gt;%</a:t>
            </a:r>
            <a:br/>
            <a:r>
              <a:t>  bereite_auf %&gt;%</a:t>
            </a:r>
            <a:br/>
            <a:r>
              <a:t>  analysiere %&gt;%</a:t>
            </a:r>
            <a:br/>
            <a:r>
              <a:t>  fasse_zusammen</a:t>
            </a:r>
          </a:p>
        </p:txBody>
      </p:sp>
      <p:grpSp>
        <p:nvGrpSpPr>
          <p:cNvPr id="411" name="Introducing the &quot;pipe&quot; %&gt;%"/>
          <p:cNvGrpSpPr/>
          <p:nvPr/>
        </p:nvGrpSpPr>
        <p:grpSpPr>
          <a:xfrm>
            <a:off x="4254559" y="3424797"/>
            <a:ext cx="4699519" cy="2024067"/>
            <a:chOff x="0" y="0"/>
            <a:chExt cx="4699517" cy="2024065"/>
          </a:xfrm>
        </p:grpSpPr>
        <p:sp>
          <p:nvSpPr>
            <p:cNvPr id="410" name="Introducing the &quot;pipe&quot; %&gt;%"/>
            <p:cNvSpPr txBox="1"/>
            <p:nvPr/>
          </p:nvSpPr>
          <p:spPr>
            <a:xfrm>
              <a:off x="215900" y="139700"/>
              <a:ext cx="4267718" cy="146526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ctr">
                <a:defRPr sz="3400">
                  <a:latin typeface="Arial"/>
                  <a:ea typeface="Arial"/>
                  <a:cs typeface="Arial"/>
                  <a:sym typeface="Arial"/>
                </a:defRPr>
              </a:pPr>
              <a:r>
                <a:t>Introducing the "pipe"</a:t>
              </a:r>
              <a:br/>
              <a:r>
                <a:rPr b="1" sz="5700"/>
                <a:t>%&gt;%</a:t>
              </a:r>
            </a:p>
          </p:txBody>
        </p:sp>
        <p:pic>
          <p:nvPicPr>
            <p:cNvPr id="409" name="Introducing the &quot;pipe&quot; %&gt;% Introducing the &quot;pipe&quot; %&gt;%" descr="Introducing the &quot;pipe&quot; %&gt;% Introducing the &quot;pipe&quot; %&gt;%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699518" cy="202406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4" name="Befehle verknüpfen mit der &quot;Pfeife&quot;:    %&gt;%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Befehle verknüpfen mit der "Pfeife":  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%&gt;%</a:t>
            </a:r>
          </a:p>
        </p:txBody>
      </p:sp>
      <p:sp>
        <p:nvSpPr>
          <p:cNvPr id="415" name="Viele Analysen bestehen aus mehreren Schritten; z. B.…"/>
          <p:cNvSpPr txBox="1"/>
          <p:nvPr/>
        </p:nvSpPr>
        <p:spPr>
          <a:xfrm>
            <a:off x="171656" y="1773147"/>
            <a:ext cx="9699785" cy="224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spcBef>
                <a:spcPts val="8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Viele Analysen bestehen aus mehreren Schritten; z. B. </a:t>
            </a:r>
          </a:p>
          <a:p>
            <a:pPr>
              <a:spcBef>
                <a:spcPts val="800"/>
              </a:spcBef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Affair2 &lt;- select(Affair, affairs, sex, rating)</a:t>
            </a:r>
          </a:p>
          <a:p>
            <a:pPr>
              <a:spcBef>
                <a:spcPts val="800"/>
              </a:spcBef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Affair3 &lt;- filter(Affair2, affairs != 0)</a:t>
            </a:r>
          </a:p>
          <a:p>
            <a:pPr>
              <a:spcBef>
                <a:spcPts val="800"/>
              </a:spcBef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Affair4 &lt;- group_by(Affair3, gender)</a:t>
            </a:r>
          </a:p>
          <a:p>
            <a:pPr>
              <a:spcBef>
                <a:spcPts val="800"/>
              </a:spcBef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Affair5 &lt;- summarise(Affair4, affairs_MW = mean(affairs))</a:t>
            </a:r>
          </a:p>
        </p:txBody>
      </p:sp>
      <p:sp>
        <p:nvSpPr>
          <p:cNvPr id="416" name="Nachteil ist, dass viele &quot;Zwischenlager&quot; (Affair2, Affair3,…) entstehen. Eine Alternative wäre, die Befehle ineinander zu verschachteln, was aber leicht unübersichtlich wird. In vielen Situationen ist es von Vorteil, die Befehle &quot;hintereinander zu schalt"/>
          <p:cNvSpPr txBox="1"/>
          <p:nvPr/>
        </p:nvSpPr>
        <p:spPr>
          <a:xfrm>
            <a:off x="151273" y="4328207"/>
            <a:ext cx="12702254" cy="1209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spcBef>
                <a:spcPts val="8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Nachteil ist, dass viele "Zwischenlager"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Affair2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Affair3</a:t>
            </a:r>
            <a:r>
              <a:t>,…) entstehen. Eine Alternative wäre, die Befehle ineinander zu verschachteln, was aber </a:t>
            </a: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2" invalidUrl="" action="" tgtFrame="" tooltip="" history="1" highlightClick="0" endSnd="0"/>
              </a:rPr>
              <a:t>leicht unübersichtlich</a:t>
            </a:r>
            <a:r>
              <a:t> wird. In vielen Situationen ist es von Vorteil, die Befehle "hintereinander zu schalten":</a:t>
            </a:r>
          </a:p>
        </p:txBody>
      </p:sp>
      <p:sp>
        <p:nvSpPr>
          <p:cNvPr id="417" name="Affair %&gt;%    select(affairs, gender, rating) %&gt;%    filter(affairs != 0) %&gt;%     group_by(gender) %&gt;%    summarise(affairs_mw = mean(affairs))"/>
          <p:cNvSpPr txBox="1"/>
          <p:nvPr/>
        </p:nvSpPr>
        <p:spPr>
          <a:xfrm>
            <a:off x="106805" y="6486506"/>
            <a:ext cx="8093400" cy="165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spcBef>
                <a:spcPts val="800"/>
              </a:spcBef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Affair %&gt;% </a:t>
            </a:r>
            <a:br/>
            <a:r>
              <a:t>  select(affairs, gender, rating) %&gt;% </a:t>
            </a:r>
            <a:br/>
            <a:r>
              <a:t>  filter(affairs != 0) %&gt;%  </a:t>
            </a:r>
            <a:br/>
            <a:r>
              <a:t>  group_by(gender) %&gt;% </a:t>
            </a:r>
            <a:br/>
            <a:r>
              <a:t>  summarise(affairs_mw = mean(affairs))</a:t>
            </a:r>
          </a:p>
        </p:txBody>
      </p:sp>
      <p:sp>
        <p:nvSpPr>
          <p:cNvPr id="418" name="Nimm den Datensatz &quot;Affair&quot; UND DANN wähle diese Spalten: gender, rating UND DANN filtere die Zeilen, in denen &quot;affairs&quot; nicht 0 ist UND DANN gruppiere nach Geschlecht UND DANN fasse nach dem Mittelwert von &quot;affairs&quot; zusammen"/>
          <p:cNvSpPr txBox="1"/>
          <p:nvPr/>
        </p:nvSpPr>
        <p:spPr>
          <a:xfrm>
            <a:off x="6361795" y="6511906"/>
            <a:ext cx="6601227" cy="18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spcBef>
                <a:spcPts val="8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Nimm den Datensatz "Affair" UND DANN</a:t>
            </a:r>
            <a:br/>
            <a:r>
              <a:t>wähle diese Spalten: gender, rating UND DANN</a:t>
            </a:r>
            <a:br/>
            <a:r>
              <a:t>filtere die Zeilen, in denen "affairs" nicht 0 ist UND DANN</a:t>
            </a:r>
            <a:br/>
            <a:r>
              <a:t>gruppiere nach Geschlecht UND DANN</a:t>
            </a:r>
            <a:br/>
            <a:r>
              <a:t>fasse nach dem Mittelwert von "affairs" zusammen</a:t>
            </a:r>
            <a:br/>
          </a:p>
        </p:txBody>
      </p:sp>
      <p:sp>
        <p:nvSpPr>
          <p:cNvPr id="419" name="Errisch mit dplyr:"/>
          <p:cNvSpPr txBox="1"/>
          <p:nvPr/>
        </p:nvSpPr>
        <p:spPr>
          <a:xfrm>
            <a:off x="1319168" y="5988158"/>
            <a:ext cx="2601191" cy="512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Errisch mit dplyr:</a:t>
            </a:r>
          </a:p>
        </p:txBody>
      </p:sp>
      <p:sp>
        <p:nvSpPr>
          <p:cNvPr id="420" name="Deutsche Übersetzung"/>
          <p:cNvSpPr txBox="1"/>
          <p:nvPr/>
        </p:nvSpPr>
        <p:spPr>
          <a:xfrm>
            <a:off x="7440568" y="5988158"/>
            <a:ext cx="3501663" cy="512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Deutsche Übersetzung</a:t>
            </a:r>
          </a:p>
        </p:txBody>
      </p:sp>
      <p:sp>
        <p:nvSpPr>
          <p:cNvPr id="421" name="Der R-Befehl &quot;%&gt;%&quot;* (die &quot;Pfeife&quot;/ engl. &quot;pipe&quot;) lässt sich übersetzen als &quot;UND DANN&quot;."/>
          <p:cNvSpPr txBox="1"/>
          <p:nvPr/>
        </p:nvSpPr>
        <p:spPr>
          <a:xfrm>
            <a:off x="49673" y="8470754"/>
            <a:ext cx="12908332" cy="512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spcBef>
                <a:spcPts val="800"/>
              </a:spcBef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Der R-Befehl "</a:t>
            </a:r>
            <a:r>
              <a:rPr b="1"/>
              <a:t>%&gt;%</a:t>
            </a:r>
            <a:r>
              <a:t>"* (die "Pfeife"/ engl. "pipe") lässt sich übersetzen als "UND DANN".</a:t>
            </a:r>
          </a:p>
        </p:txBody>
      </p:sp>
      <p:sp>
        <p:nvSpPr>
          <p:cNvPr id="422" name="*Tastaturkürzel für &quot;%&gt;%&quot; bei RStudio: Cmd+Shift+M"/>
          <p:cNvSpPr txBox="1"/>
          <p:nvPr/>
        </p:nvSpPr>
        <p:spPr>
          <a:xfrm>
            <a:off x="151273" y="9142635"/>
            <a:ext cx="4923108" cy="35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*Tastaturkürzel für "%&gt;%" bei RStudio: Cmd+Shift+M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Prozess der Datenanalys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Prozess der Datenanalyse</a:t>
            </a:r>
          </a:p>
        </p:txBody>
      </p:sp>
      <p:sp>
        <p:nvSpPr>
          <p:cNvPr id="226" name="Abgerundetes Rechteck"/>
          <p:cNvSpPr/>
          <p:nvPr/>
        </p:nvSpPr>
        <p:spPr>
          <a:xfrm>
            <a:off x="309033" y="3992626"/>
            <a:ext cx="2252068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7" name="Einlesen"/>
          <p:cNvSpPr txBox="1"/>
          <p:nvPr/>
        </p:nvSpPr>
        <p:spPr>
          <a:xfrm>
            <a:off x="779096" y="4378452"/>
            <a:ext cx="1311942" cy="47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Einlesen</a:t>
            </a:r>
          </a:p>
        </p:txBody>
      </p:sp>
      <p:sp>
        <p:nvSpPr>
          <p:cNvPr id="228" name="Abgerundetes Rechteck"/>
          <p:cNvSpPr/>
          <p:nvPr/>
        </p:nvSpPr>
        <p:spPr>
          <a:xfrm>
            <a:off x="4246033" y="2800011"/>
            <a:ext cx="4504135" cy="3781045"/>
          </a:xfrm>
          <a:prstGeom prst="roundRect">
            <a:avLst>
              <a:gd name="adj" fmla="val 7159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Lernen"/>
          <p:cNvSpPr txBox="1"/>
          <p:nvPr/>
        </p:nvSpPr>
        <p:spPr>
          <a:xfrm>
            <a:off x="4373066" y="2295651"/>
            <a:ext cx="2252068" cy="54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3000">
                <a:solidFill>
                  <a:schemeClr val="accent1">
                    <a:lumOff val="-972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Lernen</a:t>
            </a:r>
          </a:p>
        </p:txBody>
      </p:sp>
      <p:grpSp>
        <p:nvGrpSpPr>
          <p:cNvPr id="232" name="Gruppieren"/>
          <p:cNvGrpSpPr/>
          <p:nvPr/>
        </p:nvGrpSpPr>
        <p:grpSpPr>
          <a:xfrm>
            <a:off x="10333566" y="3992626"/>
            <a:ext cx="2252069" cy="1270001"/>
            <a:chOff x="0" y="0"/>
            <a:chExt cx="2252067" cy="1270000"/>
          </a:xfrm>
        </p:grpSpPr>
        <p:sp>
          <p:nvSpPr>
            <p:cNvPr id="230" name="Abgerundetes Rechteck"/>
            <p:cNvSpPr/>
            <p:nvPr/>
          </p:nvSpPr>
          <p:spPr>
            <a:xfrm>
              <a:off x="0" y="0"/>
              <a:ext cx="2252068" cy="1270000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Komminizieren"/>
            <p:cNvSpPr txBox="1"/>
            <p:nvPr/>
          </p:nvSpPr>
          <p:spPr>
            <a:xfrm>
              <a:off x="0" y="385826"/>
              <a:ext cx="2252068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ctr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Komminizieren</a:t>
              </a:r>
            </a:p>
          </p:txBody>
        </p:sp>
      </p:grpSp>
      <p:sp>
        <p:nvSpPr>
          <p:cNvPr id="233" name="Umformen"/>
          <p:cNvSpPr txBox="1"/>
          <p:nvPr/>
        </p:nvSpPr>
        <p:spPr>
          <a:xfrm>
            <a:off x="4373066" y="4764278"/>
            <a:ext cx="1565397" cy="47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Umformen</a:t>
            </a:r>
          </a:p>
        </p:txBody>
      </p:sp>
      <p:sp>
        <p:nvSpPr>
          <p:cNvPr id="234" name="Visualisieren"/>
          <p:cNvSpPr txBox="1"/>
          <p:nvPr/>
        </p:nvSpPr>
        <p:spPr>
          <a:xfrm>
            <a:off x="5988717" y="3493092"/>
            <a:ext cx="1865285" cy="47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Visualisieren</a:t>
            </a:r>
          </a:p>
        </p:txBody>
      </p:sp>
      <p:sp>
        <p:nvSpPr>
          <p:cNvPr id="235" name="Modellieren"/>
          <p:cNvSpPr txBox="1"/>
          <p:nvPr/>
        </p:nvSpPr>
        <p:spPr>
          <a:xfrm>
            <a:off x="6921434" y="5857483"/>
            <a:ext cx="1718392" cy="47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Modellieren</a:t>
            </a:r>
          </a:p>
        </p:txBody>
      </p:sp>
      <p:cxnSp>
        <p:nvCxnSpPr>
          <p:cNvPr id="236" name="Verbindungslinie"/>
          <p:cNvCxnSpPr>
            <a:stCxn id="234" idx="0"/>
            <a:endCxn id="235" idx="0"/>
          </p:cNvCxnSpPr>
          <p:nvPr/>
        </p:nvCxnSpPr>
        <p:spPr>
          <a:xfrm>
            <a:off x="6921359" y="3730930"/>
            <a:ext cx="859271" cy="2364392"/>
          </a:xfrm>
          <a:prstGeom prst="straightConnector1">
            <a:avLst/>
          </a:prstGeom>
          <a:ln w="25400">
            <a:solidFill>
              <a:schemeClr val="accent1"/>
            </a:solidFill>
            <a:bevel/>
            <a:headEnd type="triangle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</p:cxnSp>
      <p:cxnSp>
        <p:nvCxnSpPr>
          <p:cNvPr id="237" name="Verbindungslinie"/>
          <p:cNvCxnSpPr>
            <a:stCxn id="233" idx="0"/>
            <a:endCxn id="234" idx="0"/>
          </p:cNvCxnSpPr>
          <p:nvPr/>
        </p:nvCxnSpPr>
        <p:spPr>
          <a:xfrm flipV="1">
            <a:off x="5155764" y="3730930"/>
            <a:ext cx="1765596" cy="1271187"/>
          </a:xfrm>
          <a:prstGeom prst="straightConnector1">
            <a:avLst/>
          </a:prstGeom>
          <a:ln w="25400">
            <a:solidFill>
              <a:schemeClr val="accent1"/>
            </a:solidFill>
            <a:bevel/>
            <a:headEnd type="triangle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</p:cxnSp>
      <p:cxnSp>
        <p:nvCxnSpPr>
          <p:cNvPr id="238" name="Verbindungslinie"/>
          <p:cNvCxnSpPr>
            <a:stCxn id="233" idx="0"/>
            <a:endCxn id="228" idx="0"/>
          </p:cNvCxnSpPr>
          <p:nvPr/>
        </p:nvCxnSpPr>
        <p:spPr>
          <a:xfrm flipV="1">
            <a:off x="5155764" y="4690533"/>
            <a:ext cx="1342337" cy="311584"/>
          </a:xfrm>
          <a:prstGeom prst="straightConnector1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</p:cxnSp>
      <p:cxnSp>
        <p:nvCxnSpPr>
          <p:cNvPr id="239" name="Verbindungslinie"/>
          <p:cNvCxnSpPr>
            <a:stCxn id="235" idx="0"/>
            <a:endCxn id="233" idx="0"/>
          </p:cNvCxnSpPr>
          <p:nvPr/>
        </p:nvCxnSpPr>
        <p:spPr>
          <a:xfrm flipH="1" flipV="1">
            <a:off x="5155764" y="5002116"/>
            <a:ext cx="2624866" cy="1093206"/>
          </a:xfrm>
          <a:prstGeom prst="straightConnector1">
            <a:avLst/>
          </a:prstGeom>
          <a:ln w="25400">
            <a:solidFill>
              <a:schemeClr val="accent1"/>
            </a:solidFill>
            <a:bevel/>
            <a:headEnd type="triangle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</p:cxnSp>
      <p:sp>
        <p:nvSpPr>
          <p:cNvPr id="240" name="Linie"/>
          <p:cNvSpPr/>
          <p:nvPr/>
        </p:nvSpPr>
        <p:spPr>
          <a:xfrm>
            <a:off x="2722001" y="4688585"/>
            <a:ext cx="1363132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" name="Linie"/>
          <p:cNvSpPr/>
          <p:nvPr/>
        </p:nvSpPr>
        <p:spPr>
          <a:xfrm>
            <a:off x="8911068" y="4627626"/>
            <a:ext cx="1363132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" name="# ggf. vorher installieren nicht vergessen…"/>
          <p:cNvSpPr txBox="1"/>
          <p:nvPr/>
        </p:nvSpPr>
        <p:spPr>
          <a:xfrm>
            <a:off x="309033" y="6988381"/>
            <a:ext cx="7824959" cy="866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ggf. vorher installieren nicht vergessen</a:t>
            </a:r>
          </a:p>
          <a:p>
            <a:pPr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library(tidyverse)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Daten in R importier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Daten in R importieren</a:t>
            </a:r>
          </a:p>
        </p:txBody>
      </p:sp>
      <p:sp>
        <p:nvSpPr>
          <p:cNvPr id="246" name="Daten einlesen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defTabSz="914400">
              <a:spcBef>
                <a:spcPts val="1200"/>
              </a:spcBef>
              <a:buClrTx/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Daten einlesen</a:t>
            </a:r>
          </a:p>
          <a:p>
            <a:pPr marL="240631" marR="0" indent="-240631" defTabSz="914400">
              <a:spcBef>
                <a:spcPts val="1200"/>
              </a:spcBef>
              <a:buClrTx/>
              <a:buSzPct val="100000"/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CSV einlesen: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library(readr); my_df &lt;- read_csv("my_file.csv")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40631" marR="0" indent="-240631" defTabSz="914400">
              <a:spcBef>
                <a:spcPts val="1200"/>
              </a:spcBef>
              <a:buClrTx/>
              <a:buSzPct val="100000"/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XLS(X) einlesen: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library(readxl); my_df &lt;- read_excel("my_file.xlsx")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40631" marR="0" indent="-240631" defTabSz="914400">
              <a:spcBef>
                <a:spcPts val="1200"/>
              </a:spcBef>
              <a:buClrTx/>
              <a:buSzPct val="100000"/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Lesen Sie in MODAR, Kap. 6.1</a:t>
            </a:r>
          </a:p>
          <a:p>
            <a:pPr marL="0" marR="0" indent="0" defTabSz="914400">
              <a:spcBef>
                <a:spcPts val="1200"/>
              </a:spcBef>
              <a:buClrTx/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RStudio:</a:t>
            </a:r>
          </a:p>
        </p:txBody>
      </p:sp>
      <p:pic>
        <p:nvPicPr>
          <p:cNvPr id="24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689" y="5792860"/>
            <a:ext cx="5494585" cy="3129486"/>
          </a:xfrm>
          <a:prstGeom prst="rect">
            <a:avLst/>
          </a:prstGeom>
          <a:ln w="12700">
            <a:solidFill>
              <a:schemeClr val="accent1"/>
            </a:solidFill>
            <a:bevel/>
          </a:ln>
        </p:spPr>
      </p:pic>
      <p:pic>
        <p:nvPicPr>
          <p:cNvPr id="24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8257" y="5792860"/>
            <a:ext cx="5467219" cy="3159136"/>
          </a:xfrm>
          <a:prstGeom prst="rect">
            <a:avLst/>
          </a:prstGeom>
          <a:ln w="12700">
            <a:solidFill>
              <a:schemeClr val="accent1"/>
            </a:solidFill>
            <a:bevel/>
          </a:ln>
        </p:spPr>
      </p:pic>
      <p:sp>
        <p:nvSpPr>
          <p:cNvPr id="249" name="Dreieck"/>
          <p:cNvSpPr/>
          <p:nvPr/>
        </p:nvSpPr>
        <p:spPr>
          <a:xfrm rot="5400000">
            <a:off x="6131483" y="7129267"/>
            <a:ext cx="481344" cy="456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 algn="ctr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" name="Tidy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Tidy data</a:t>
            </a:r>
          </a:p>
        </p:txBody>
      </p:sp>
      <p:graphicFrame>
        <p:nvGraphicFramePr>
          <p:cNvPr id="253" name="Tabelle"/>
          <p:cNvGraphicFramePr/>
          <p:nvPr/>
        </p:nvGraphicFramePr>
        <p:xfrm>
          <a:off x="5085726" y="6384875"/>
          <a:ext cx="2836524" cy="16439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66669"/>
                <a:gridCol w="566669"/>
                <a:gridCol w="566669"/>
                <a:gridCol w="566669"/>
                <a:gridCol w="566669"/>
              </a:tblGrid>
              <a:tr h="32816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32816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2816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Berta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2816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2816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4" name="BEISPIEL"/>
          <p:cNvSpPr/>
          <p:nvPr/>
        </p:nvSpPr>
        <p:spPr>
          <a:xfrm rot="1200000">
            <a:off x="7169241" y="6146413"/>
            <a:ext cx="1806223" cy="3348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998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/>
          <a:lstStyle>
            <a:lvl1pPr algn="ctr" defTabSz="12700">
              <a:spcBef>
                <a:spcPts val="1200"/>
              </a:spcBef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BEISPIEL</a:t>
            </a:r>
          </a:p>
        </p:txBody>
      </p:sp>
      <p:pic>
        <p:nvPicPr>
          <p:cNvPr id="255" name="Yes_check.svg.png" descr="Yes_check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8686" y="4994362"/>
            <a:ext cx="1640805" cy="1640805"/>
          </a:xfrm>
          <a:prstGeom prst="rect">
            <a:avLst/>
          </a:prstGeom>
          <a:ln w="3175">
            <a:miter lim="400000"/>
          </a:ln>
        </p:spPr>
      </p:pic>
      <p:pic>
        <p:nvPicPr>
          <p:cNvPr id="256" name="Bild" descr="Bild"/>
          <p:cNvPicPr>
            <a:picLocks noChangeAspect="1"/>
          </p:cNvPicPr>
          <p:nvPr/>
        </p:nvPicPr>
        <p:blipFill>
          <a:blip r:embed="rId3">
            <a:extLst/>
          </a:blip>
          <a:srcRect l="0" t="0" r="0" b="8898"/>
          <a:stretch>
            <a:fillRect/>
          </a:stretch>
        </p:blipFill>
        <p:spPr>
          <a:xfrm>
            <a:off x="1674850" y="2459505"/>
            <a:ext cx="8670663" cy="246848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Quelle"/>
          <p:cNvSpPr txBox="1"/>
          <p:nvPr/>
        </p:nvSpPr>
        <p:spPr>
          <a:xfrm>
            <a:off x="1864707" y="5139969"/>
            <a:ext cx="730124" cy="35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16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Arial"/>
                <a:ea typeface="Arial"/>
                <a:cs typeface="Arial"/>
                <a:sym typeface="Arial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4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0" name="Die „Rechteckmatrix“ (Normalform) ist der Anfang Ihrer Analys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04139" marR="104139" indent="104139" defTabSz="1066393">
              <a:defRPr sz="5084"/>
            </a:lvl1pPr>
          </a:lstStyle>
          <a:p>
            <a:pPr/>
            <a:r>
              <a:t>Die „Rechteckmatrix“ (Normalform) ist der Anfang Ihrer Analyse</a:t>
            </a:r>
          </a:p>
        </p:txBody>
      </p:sp>
      <p:sp>
        <p:nvSpPr>
          <p:cNvPr id="261" name="In jeder Zeile ein Fall (eine Beobachtungseinheit) und in jeder Spalte eine Variabl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381000" marR="0" indent="-381000" defTabSz="584200">
              <a:spcBef>
                <a:spcPts val="600"/>
              </a:spcBef>
              <a:buClr>
                <a:schemeClr val="accent5"/>
              </a:buClr>
              <a:buFont typeface="Arial"/>
              <a:buChar char="▶︎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</a:t>
            </a:r>
            <a:r>
              <a:rPr b="1"/>
              <a:t>jeder Zeile ein Fall</a:t>
            </a:r>
            <a:r>
              <a:t> (eine Beobachtungseinheit) und in </a:t>
            </a:r>
            <a:r>
              <a:rPr b="1"/>
              <a:t>jeder Spalte eine Variable</a:t>
            </a:r>
            <a:endParaRPr b="1"/>
          </a:p>
          <a:p>
            <a:pPr marL="381000" marR="0" indent="-381000" defTabSz="584200">
              <a:spcBef>
                <a:spcPts val="600"/>
              </a:spcBef>
              <a:buClr>
                <a:schemeClr val="accent5"/>
              </a:buClr>
              <a:buFont typeface="Arial"/>
              <a:buChar char="▶︎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Die </a:t>
            </a:r>
            <a:r>
              <a:rPr b="1"/>
              <a:t>erste Spalte</a:t>
            </a:r>
            <a:r>
              <a:t> sollte eine </a:t>
            </a:r>
            <a:r>
              <a:rPr b="1"/>
              <a:t>laufende Nummer</a:t>
            </a:r>
            <a:r>
              <a:t> (ID) sein</a:t>
            </a:r>
          </a:p>
          <a:p>
            <a:pPr marL="381000" marR="0" indent="-381000" defTabSz="584200">
              <a:spcBef>
                <a:spcPts val="600"/>
              </a:spcBef>
              <a:buClr>
                <a:schemeClr val="accent5"/>
              </a:buClr>
              <a:buFont typeface="Arial"/>
              <a:buChar char="▶︎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Die </a:t>
            </a:r>
            <a:r>
              <a:rPr b="1"/>
              <a:t>erste Zeile</a:t>
            </a:r>
            <a:r>
              <a:t> sollte die </a:t>
            </a:r>
            <a:r>
              <a:rPr b="1"/>
              <a:t>Variablennamen</a:t>
            </a:r>
            <a:r>
              <a:t> enthalten (Spaltenköpfe)</a:t>
            </a:r>
          </a:p>
          <a:p>
            <a:pPr marL="381000" marR="0" indent="-381000" defTabSz="584200">
              <a:spcBef>
                <a:spcPts val="600"/>
              </a:spcBef>
              <a:buClr>
                <a:schemeClr val="accent5"/>
              </a:buClr>
              <a:buFont typeface="Arial"/>
              <a:buChar char="▶︎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Verwenden Sie </a:t>
            </a:r>
            <a:r>
              <a:rPr b="1" i="1"/>
              <a:t>keine</a:t>
            </a:r>
            <a:r>
              <a:rPr b="1"/>
              <a:t> Lehr</a:t>
            </a:r>
            <a:r>
              <a:t>- oder </a:t>
            </a:r>
            <a:r>
              <a:rPr b="1"/>
              <a:t>Sonderzeichen</a:t>
            </a:r>
            <a:r>
              <a:t> (ä,ß,…) und</a:t>
            </a:r>
            <a:r>
              <a:rPr b="1"/>
              <a:t> keine Punkte </a:t>
            </a:r>
            <a:r>
              <a:t>in den</a:t>
            </a:r>
            <a:r>
              <a:rPr b="1"/>
              <a:t> Spaltenköpfen</a:t>
            </a:r>
            <a:endParaRPr b="1"/>
          </a:p>
          <a:p>
            <a:pPr marL="381000" marR="0" indent="-381000" defTabSz="584200">
              <a:spcBef>
                <a:spcPts val="600"/>
              </a:spcBef>
              <a:buClr>
                <a:schemeClr val="accent5"/>
              </a:buClr>
              <a:buFont typeface="Arial"/>
              <a:buChar char="▶︎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2" invalidUrl="" action="" tgtFrame="" tooltip="" history="1" highlightClick="0" endSnd="0"/>
              </a:rPr>
              <a:t>Vertiefung</a:t>
            </a:r>
          </a:p>
        </p:txBody>
      </p:sp>
      <p:sp>
        <p:nvSpPr>
          <p:cNvPr id="262" name="Verwenden Sie keine Lehr- oder Sonderzeichen (ä,ß,…) und keine Punkte in den Spaltenköpfen…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Verwenden Sie </a:t>
            </a:r>
            <a:r>
              <a:rPr b="1" i="1"/>
              <a:t>keine</a:t>
            </a:r>
            <a:r>
              <a:rPr b="1"/>
              <a:t> Lehr</a:t>
            </a:r>
            <a:r>
              <a:t>- oder </a:t>
            </a:r>
            <a:r>
              <a:rPr b="1"/>
              <a:t>Sonderzeichen</a:t>
            </a:r>
            <a:r>
              <a:t> (ä,ß,…) und</a:t>
            </a:r>
            <a:r>
              <a:rPr b="1"/>
              <a:t> keine Punkte </a:t>
            </a:r>
            <a:r>
              <a:t>in den</a:t>
            </a:r>
            <a:r>
              <a:rPr b="1"/>
              <a:t> Spaltenköpfen</a:t>
            </a:r>
            <a:endParaRPr b="1"/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In jeder</a:t>
            </a:r>
            <a:r>
              <a:rPr b="1"/>
              <a:t> Zelle</a:t>
            </a:r>
            <a:r>
              <a:t> steht ein </a:t>
            </a:r>
            <a:r>
              <a:rPr b="1"/>
              <a:t>Wert</a:t>
            </a:r>
            <a:r>
              <a:t> (Zahl oder Text)</a:t>
            </a:r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Fehlt</a:t>
            </a:r>
            <a:r>
              <a:t> ein </a:t>
            </a:r>
            <a:r>
              <a:rPr b="1"/>
              <a:t>Wert</a:t>
            </a:r>
            <a:r>
              <a:t>, so sollte die entsprechenden Zelle </a:t>
            </a:r>
            <a:r>
              <a:rPr b="1"/>
              <a:t>leer</a:t>
            </a:r>
            <a:r>
              <a:t> bleiben</a:t>
            </a:r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Keine Leerzeilen</a:t>
            </a:r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Keine Farbmarkierungen o.ä.</a:t>
            </a:r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Am besten überall nur Standardzeichen (amerikanische Tastatur) verwendenΩVerwenden Sie keine Lehr- oder Sonderzeichen (ä,ß,…) und keine Punkte in den Spaltenköpfen</a:t>
            </a:r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In jeder Zelle steht ein Wert (Zahl oder Text)</a:t>
            </a:r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Fehlt ein Wert, so sollte die entsprechenden Zelle leer bleiben</a:t>
            </a:r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Keine Leerzeilen</a:t>
            </a:r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Keine Farbmarkierungen o.ä.</a:t>
            </a:r>
          </a:p>
          <a:p>
            <a:pPr marL="320039" marR="0" indent="-320039" defTabSz="490727">
              <a:spcBef>
                <a:spcPts val="500"/>
              </a:spcBef>
              <a:buClr>
                <a:schemeClr val="accent5"/>
              </a:buClr>
              <a:buFont typeface="Arial"/>
              <a:buChar char="▶︎"/>
              <a:defRPr sz="2016">
                <a:latin typeface="Arial"/>
                <a:ea typeface="Arial"/>
                <a:cs typeface="Arial"/>
                <a:sym typeface="Arial"/>
              </a:defRPr>
            </a:pPr>
            <a:r>
              <a:t>Am besten überall nur Standardzeichen (amerikanische Tastatur) verwenden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5" name="Typische Operationen des Datenjud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Typische Operationen des Datenjudo</a:t>
            </a:r>
          </a:p>
        </p:txBody>
      </p:sp>
      <p:grpSp>
        <p:nvGrpSpPr>
          <p:cNvPr id="296" name="Gruppieren"/>
          <p:cNvGrpSpPr/>
          <p:nvPr/>
        </p:nvGrpSpPr>
        <p:grpSpPr>
          <a:xfrm>
            <a:off x="375286" y="1658727"/>
            <a:ext cx="12254228" cy="7354359"/>
            <a:chOff x="0" y="0"/>
            <a:chExt cx="12254227" cy="7354358"/>
          </a:xfrm>
        </p:grpSpPr>
        <p:sp>
          <p:nvSpPr>
            <p:cNvPr id="266" name="Abgerundetes Rechteck"/>
            <p:cNvSpPr/>
            <p:nvPr/>
          </p:nvSpPr>
          <p:spPr>
            <a:xfrm>
              <a:off x="0" y="0"/>
              <a:ext cx="12246187" cy="7354359"/>
            </a:xfrm>
            <a:prstGeom prst="roundRect">
              <a:avLst>
                <a:gd name="adj" fmla="val 5619"/>
              </a:avLst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Linie"/>
            <p:cNvSpPr/>
            <p:nvPr/>
          </p:nvSpPr>
          <p:spPr>
            <a:xfrm flipV="1">
              <a:off x="3996582" y="5789"/>
              <a:ext cx="1" cy="72939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lnSpc>
                  <a:spcPts val="3000"/>
                </a:lnSpc>
                <a:defRPr sz="1400" u="sng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ie"/>
            <p:cNvSpPr/>
            <p:nvPr/>
          </p:nvSpPr>
          <p:spPr>
            <a:xfrm flipV="1">
              <a:off x="8340547" y="30220"/>
              <a:ext cx="1" cy="72939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lnSpc>
                  <a:spcPts val="3000"/>
                </a:lnSpc>
                <a:defRPr sz="1400" u="sng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ie"/>
            <p:cNvSpPr/>
            <p:nvPr/>
          </p:nvSpPr>
          <p:spPr>
            <a:xfrm>
              <a:off x="28083" y="2250761"/>
              <a:ext cx="12226145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lnSpc>
                  <a:spcPts val="3000"/>
                </a:lnSpc>
                <a:defRPr sz="1400" u="sng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ie"/>
            <p:cNvSpPr/>
            <p:nvPr/>
          </p:nvSpPr>
          <p:spPr>
            <a:xfrm>
              <a:off x="10021" y="4616912"/>
              <a:ext cx="12226145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lnSpc>
                  <a:spcPts val="3000"/>
                </a:lnSpc>
                <a:defRPr sz="1400" u="sng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Gruppieren"/>
            <p:cNvSpPr/>
            <p:nvPr/>
          </p:nvSpPr>
          <p:spPr>
            <a:xfrm>
              <a:off x="5295057" y="2314535"/>
              <a:ext cx="1667642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Gruppieren</a:t>
              </a:r>
            </a:p>
          </p:txBody>
        </p:sp>
        <p:sp>
          <p:nvSpPr>
            <p:cNvPr id="272" name="Zeilen filtern"/>
            <p:cNvSpPr/>
            <p:nvPr/>
          </p:nvSpPr>
          <p:spPr>
            <a:xfrm>
              <a:off x="1026866" y="30220"/>
              <a:ext cx="1802926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Zeilen filtern</a:t>
              </a:r>
            </a:p>
          </p:txBody>
        </p:sp>
        <p:sp>
          <p:nvSpPr>
            <p:cNvPr id="273" name="Tabelle normieren"/>
            <p:cNvSpPr/>
            <p:nvPr/>
          </p:nvSpPr>
          <p:spPr>
            <a:xfrm>
              <a:off x="8958138" y="0"/>
              <a:ext cx="2565522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Tabelle normieren</a:t>
              </a:r>
            </a:p>
          </p:txBody>
        </p:sp>
        <p:sp>
          <p:nvSpPr>
            <p:cNvPr id="274" name="Spalten filtern"/>
            <p:cNvSpPr/>
            <p:nvPr/>
          </p:nvSpPr>
          <p:spPr>
            <a:xfrm>
              <a:off x="5114320" y="0"/>
              <a:ext cx="2006523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Spalten filtern</a:t>
              </a:r>
            </a:p>
          </p:txBody>
        </p:sp>
        <p:sp>
          <p:nvSpPr>
            <p:cNvPr id="275" name="Zusammenfassen"/>
            <p:cNvSpPr/>
            <p:nvPr/>
          </p:nvSpPr>
          <p:spPr>
            <a:xfrm>
              <a:off x="790849" y="2314535"/>
              <a:ext cx="2565224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Zusammenfassen</a:t>
              </a:r>
            </a:p>
          </p:txBody>
        </p:sp>
        <p:sp>
          <p:nvSpPr>
            <p:cNvPr id="276" name="Neue Spalte erstellen"/>
            <p:cNvSpPr/>
            <p:nvPr/>
          </p:nvSpPr>
          <p:spPr>
            <a:xfrm>
              <a:off x="8841844" y="2314535"/>
              <a:ext cx="3057102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Neue Spalte erstellen</a:t>
              </a:r>
            </a:p>
          </p:txBody>
        </p:sp>
        <p:sp>
          <p:nvSpPr>
            <p:cNvPr id="277" name="Zeilen sortieren"/>
            <p:cNvSpPr/>
            <p:nvPr/>
          </p:nvSpPr>
          <p:spPr>
            <a:xfrm>
              <a:off x="1026866" y="4695289"/>
              <a:ext cx="2243458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Zeilen sortieren</a:t>
              </a:r>
            </a:p>
          </p:txBody>
        </p:sp>
        <p:sp>
          <p:nvSpPr>
            <p:cNvPr id="278" name="Tabellen vereinen"/>
            <p:cNvSpPr/>
            <p:nvPr/>
          </p:nvSpPr>
          <p:spPr>
            <a:xfrm>
              <a:off x="4887981" y="4670859"/>
              <a:ext cx="2532035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Tabellen vereinen</a:t>
              </a:r>
            </a:p>
          </p:txBody>
        </p:sp>
        <p:sp>
          <p:nvSpPr>
            <p:cNvPr id="279" name="sonstiges"/>
            <p:cNvSpPr/>
            <p:nvPr/>
          </p:nvSpPr>
          <p:spPr>
            <a:xfrm>
              <a:off x="9458285" y="4670859"/>
              <a:ext cx="1430410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sonstiges</a:t>
              </a:r>
            </a:p>
          </p:txBody>
        </p:sp>
        <p:pic>
          <p:nvPicPr>
            <p:cNvPr id="280" name="Bild" descr="Bild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5939" y="702620"/>
              <a:ext cx="3713172" cy="11042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Bild" descr="Bild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16043" y="634285"/>
              <a:ext cx="4012912" cy="13929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Bild" descr="Bild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62457" y="3856818"/>
              <a:ext cx="2361220" cy="653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Bild" descr="Bild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695962" y="3634659"/>
              <a:ext cx="3229106" cy="876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4" name="Bild" descr="Bild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6420" y="2744662"/>
              <a:ext cx="3732211" cy="10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Bild" descr="Bild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498499" y="2802668"/>
              <a:ext cx="3657619" cy="653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Bild" descr="Bild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234056" y="3166055"/>
              <a:ext cx="1677826" cy="13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Bild" descr="Bild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07307" y="3166055"/>
              <a:ext cx="1677825" cy="13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Bild" descr="Bild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695962" y="634285"/>
              <a:ext cx="1338288" cy="13929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Bild" descr="Bild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475364" y="658421"/>
              <a:ext cx="1412552" cy="1344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0" name="Bild" descr="Bild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443946" y="5407925"/>
              <a:ext cx="3449238" cy="1466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Bild" descr="Bild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6492" y="5581906"/>
              <a:ext cx="1677825" cy="1344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2" name="Dreieck"/>
            <p:cNvSpPr/>
            <p:nvPr/>
          </p:nvSpPr>
          <p:spPr>
            <a:xfrm>
              <a:off x="433640" y="5779695"/>
              <a:ext cx="211329" cy="112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4A9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293" name="Bild" descr="Bild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60806" y="5581906"/>
              <a:ext cx="1677825" cy="1344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4" name="Dreieck"/>
            <p:cNvSpPr/>
            <p:nvPr/>
          </p:nvSpPr>
          <p:spPr>
            <a:xfrm>
              <a:off x="2319336" y="5791894"/>
              <a:ext cx="211329" cy="1131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4A9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…"/>
            <p:cNvSpPr/>
            <p:nvPr/>
          </p:nvSpPr>
          <p:spPr>
            <a:xfrm>
              <a:off x="9968944" y="5905692"/>
              <a:ext cx="447549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Das geht mit dem R-Paket dply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 geht mit dem R-Paket dplyr</a:t>
            </a:r>
          </a:p>
        </p:txBody>
      </p:sp>
      <p:sp>
        <p:nvSpPr>
          <p:cNvPr id="300" name="Abgerundetes Rechteck"/>
          <p:cNvSpPr/>
          <p:nvPr/>
        </p:nvSpPr>
        <p:spPr>
          <a:xfrm>
            <a:off x="365094" y="1961815"/>
            <a:ext cx="12246187" cy="7354359"/>
          </a:xfrm>
          <a:prstGeom prst="roundRect">
            <a:avLst>
              <a:gd name="adj" fmla="val 5619"/>
            </a:avLst>
          </a:prstGeom>
          <a:solidFill>
            <a:srgbClr val="DDDDDD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1" name="Linie"/>
          <p:cNvSpPr/>
          <p:nvPr/>
        </p:nvSpPr>
        <p:spPr>
          <a:xfrm flipV="1">
            <a:off x="4361677" y="1967603"/>
            <a:ext cx="1" cy="7293919"/>
          </a:xfrm>
          <a:prstGeom prst="line">
            <a:avLst/>
          </a:prstGeom>
          <a:ln w="25400">
            <a:solidFill>
              <a:srgbClr val="FFFFFF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" name="Linie"/>
          <p:cNvSpPr/>
          <p:nvPr/>
        </p:nvSpPr>
        <p:spPr>
          <a:xfrm flipV="1">
            <a:off x="8705641" y="1992035"/>
            <a:ext cx="1" cy="7293918"/>
          </a:xfrm>
          <a:prstGeom prst="line">
            <a:avLst/>
          </a:prstGeom>
          <a:ln w="25400">
            <a:solidFill>
              <a:srgbClr val="FFFFFF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3" name="Linie"/>
          <p:cNvSpPr/>
          <p:nvPr/>
        </p:nvSpPr>
        <p:spPr>
          <a:xfrm>
            <a:off x="393177" y="4212576"/>
            <a:ext cx="12226145" cy="1"/>
          </a:xfrm>
          <a:prstGeom prst="line">
            <a:avLst/>
          </a:prstGeom>
          <a:ln w="25400">
            <a:solidFill>
              <a:srgbClr val="FFFFFF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4" name="Linie"/>
          <p:cNvSpPr/>
          <p:nvPr/>
        </p:nvSpPr>
        <p:spPr>
          <a:xfrm>
            <a:off x="375115" y="6578727"/>
            <a:ext cx="12226145" cy="1"/>
          </a:xfrm>
          <a:prstGeom prst="line">
            <a:avLst/>
          </a:prstGeom>
          <a:ln w="25400">
            <a:solidFill>
              <a:srgbClr val="FFFFFF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" name="Gruppieren"/>
          <p:cNvSpPr/>
          <p:nvPr/>
        </p:nvSpPr>
        <p:spPr>
          <a:xfrm>
            <a:off x="5660151" y="4276350"/>
            <a:ext cx="1667642" cy="47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Gruppieren</a:t>
            </a:r>
          </a:p>
        </p:txBody>
      </p:sp>
      <p:sp>
        <p:nvSpPr>
          <p:cNvPr id="306" name="Zeilen filtern"/>
          <p:cNvSpPr/>
          <p:nvPr/>
        </p:nvSpPr>
        <p:spPr>
          <a:xfrm>
            <a:off x="1391960" y="1992035"/>
            <a:ext cx="1802927" cy="47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Zeilen filtern</a:t>
            </a:r>
          </a:p>
        </p:txBody>
      </p:sp>
      <p:sp>
        <p:nvSpPr>
          <p:cNvPr id="307" name="Tabelle normieren"/>
          <p:cNvSpPr/>
          <p:nvPr/>
        </p:nvSpPr>
        <p:spPr>
          <a:xfrm>
            <a:off x="9323232" y="1961815"/>
            <a:ext cx="2565522" cy="47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Tabelle normieren</a:t>
            </a:r>
          </a:p>
        </p:txBody>
      </p:sp>
      <p:sp>
        <p:nvSpPr>
          <p:cNvPr id="308" name="Spalten filtern"/>
          <p:cNvSpPr/>
          <p:nvPr/>
        </p:nvSpPr>
        <p:spPr>
          <a:xfrm>
            <a:off x="5479414" y="1961815"/>
            <a:ext cx="2006523" cy="47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Spalten filtern</a:t>
            </a:r>
          </a:p>
        </p:txBody>
      </p:sp>
      <p:sp>
        <p:nvSpPr>
          <p:cNvPr id="309" name="Zusammenfassen"/>
          <p:cNvSpPr/>
          <p:nvPr/>
        </p:nvSpPr>
        <p:spPr>
          <a:xfrm>
            <a:off x="1155943" y="4276350"/>
            <a:ext cx="2565224" cy="47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Zusammenfassen</a:t>
            </a:r>
          </a:p>
        </p:txBody>
      </p:sp>
      <p:sp>
        <p:nvSpPr>
          <p:cNvPr id="310" name="Neue Spalte erstellen"/>
          <p:cNvSpPr/>
          <p:nvPr/>
        </p:nvSpPr>
        <p:spPr>
          <a:xfrm>
            <a:off x="9206939" y="4276350"/>
            <a:ext cx="3057101" cy="47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Neue Spalte erstellen</a:t>
            </a:r>
          </a:p>
        </p:txBody>
      </p:sp>
      <p:sp>
        <p:nvSpPr>
          <p:cNvPr id="311" name="Zeilen sortieren"/>
          <p:cNvSpPr/>
          <p:nvPr/>
        </p:nvSpPr>
        <p:spPr>
          <a:xfrm>
            <a:off x="1391960" y="6657105"/>
            <a:ext cx="2243458" cy="47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Zeilen sortieren</a:t>
            </a:r>
          </a:p>
        </p:txBody>
      </p:sp>
      <p:sp>
        <p:nvSpPr>
          <p:cNvPr id="312" name="Tabellen vereinen"/>
          <p:cNvSpPr/>
          <p:nvPr/>
        </p:nvSpPr>
        <p:spPr>
          <a:xfrm>
            <a:off x="5253075" y="6632674"/>
            <a:ext cx="2532035" cy="47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Tabellen vereinen</a:t>
            </a:r>
          </a:p>
        </p:txBody>
      </p:sp>
      <p:sp>
        <p:nvSpPr>
          <p:cNvPr id="313" name="sonstiges"/>
          <p:cNvSpPr/>
          <p:nvPr/>
        </p:nvSpPr>
        <p:spPr>
          <a:xfrm>
            <a:off x="9823379" y="6632674"/>
            <a:ext cx="1430410" cy="47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sonstiges</a:t>
            </a:r>
          </a:p>
        </p:txBody>
      </p:sp>
      <p:sp>
        <p:nvSpPr>
          <p:cNvPr id="314" name="Ein „cheatsheet“ findet sich hier"/>
          <p:cNvSpPr/>
          <p:nvPr/>
        </p:nvSpPr>
        <p:spPr>
          <a:xfrm>
            <a:off x="232464" y="9231296"/>
            <a:ext cx="3700610" cy="4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Ein „cheatsheet“ findet sich </a:t>
            </a: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2" invalidUrl="" action="" tgtFrame="" tooltip="" history="1" highlightClick="0" endSnd="0"/>
              </a:rPr>
              <a:t>hier</a:t>
            </a:r>
          </a:p>
        </p:txBody>
      </p:sp>
      <p:sp>
        <p:nvSpPr>
          <p:cNvPr id="315" name="Nur alle Frauen…"/>
          <p:cNvSpPr/>
          <p:nvPr/>
        </p:nvSpPr>
        <p:spPr>
          <a:xfrm>
            <a:off x="402718" y="2814651"/>
            <a:ext cx="2991994" cy="781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Nur alle Frauen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Alle Zeilen mit tip &gt; 3</a:t>
            </a:r>
          </a:p>
        </p:txBody>
      </p:sp>
      <p:sp>
        <p:nvSpPr>
          <p:cNvPr id="316" name="Nur Spalten 1,2,3…"/>
          <p:cNvSpPr/>
          <p:nvPr/>
        </p:nvSpPr>
        <p:spPr>
          <a:xfrm>
            <a:off x="4439524" y="2794657"/>
            <a:ext cx="3657620" cy="111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Nur Spalten 1,2,3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Nur Spalten „tip“ und „total_bill“</a:t>
            </a:r>
          </a:p>
        </p:txBody>
      </p:sp>
      <p:sp>
        <p:nvSpPr>
          <p:cNvPr id="317" name="Tabelle in Standard-Format („wide“) überführen…"/>
          <p:cNvSpPr/>
          <p:nvPr/>
        </p:nvSpPr>
        <p:spPr>
          <a:xfrm>
            <a:off x="8704257" y="2814651"/>
            <a:ext cx="3942703" cy="111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Tabelle in Standard-Format („wide“) überführen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Tabelle in „long“ überführen</a:t>
            </a:r>
          </a:p>
        </p:txBody>
      </p:sp>
      <p:sp>
        <p:nvSpPr>
          <p:cNvPr id="318" name="Summe pro Zeile (Person)…"/>
          <p:cNvSpPr/>
          <p:nvPr/>
        </p:nvSpPr>
        <p:spPr>
          <a:xfrm>
            <a:off x="402718" y="5179186"/>
            <a:ext cx="3667165" cy="78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Summe pro Zeile (Person)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SD, MW, Q1… </a:t>
            </a:r>
          </a:p>
        </p:txBody>
      </p:sp>
      <p:sp>
        <p:nvSpPr>
          <p:cNvPr id="319" name="Gruppe mit Männern vs. Gruppe mit Frauen…"/>
          <p:cNvSpPr/>
          <p:nvPr/>
        </p:nvSpPr>
        <p:spPr>
          <a:xfrm>
            <a:off x="4339605" y="5171947"/>
            <a:ext cx="4333289" cy="111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Gruppe mit Männern vs. Gruppe mit Frauen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Gruppieren nach „day“</a:t>
            </a:r>
          </a:p>
        </p:txBody>
      </p:sp>
      <p:sp>
        <p:nvSpPr>
          <p:cNvPr id="320" name="Summenscore der Extraversions-Items…"/>
          <p:cNvSpPr/>
          <p:nvPr/>
        </p:nvSpPr>
        <p:spPr>
          <a:xfrm>
            <a:off x="8767579" y="5267401"/>
            <a:ext cx="3816061" cy="111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Summenscore der Extraversions-Items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„tip“ in Euro</a:t>
            </a:r>
          </a:p>
        </p:txBody>
      </p:sp>
      <p:sp>
        <p:nvSpPr>
          <p:cNvPr id="321" name="Die 10 höchsten Trink- gelder…"/>
          <p:cNvSpPr/>
          <p:nvPr/>
        </p:nvSpPr>
        <p:spPr>
          <a:xfrm>
            <a:off x="414513" y="7543722"/>
            <a:ext cx="3605501" cy="111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Die 10 höchsten Trink-</a:t>
            </a:r>
            <a:br/>
            <a:r>
              <a:t>gelder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Die 5 geringsten Umsätze</a:t>
            </a:r>
          </a:p>
        </p:txBody>
      </p:sp>
      <p:sp>
        <p:nvSpPr>
          <p:cNvPr id="322" name="Zeilen oder Spalten anhängen…"/>
          <p:cNvSpPr/>
          <p:nvPr/>
        </p:nvSpPr>
        <p:spPr>
          <a:xfrm>
            <a:off x="4417265" y="7568889"/>
            <a:ext cx="4258299" cy="144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Zeilen oder Spalten anhängen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Tabellen vereinen, so dass nur </a:t>
            </a:r>
            <a:br/>
            <a:r>
              <a:t>gemeinsame Zeilen </a:t>
            </a:r>
            <a:br/>
            <a:r>
              <a:t>vorkommen …</a:t>
            </a:r>
          </a:p>
        </p:txBody>
      </p:sp>
      <p:sp>
        <p:nvSpPr>
          <p:cNvPr id="323" name="Spalten umbenennen…"/>
          <p:cNvSpPr/>
          <p:nvPr/>
        </p:nvSpPr>
        <p:spPr>
          <a:xfrm>
            <a:off x="8719294" y="7538099"/>
            <a:ext cx="3047383" cy="1441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Spalten umbenennen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Spalten löschen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Zeilen löschen</a:t>
            </a:r>
          </a:p>
          <a:p>
            <a:pPr marL="248151" indent="-248151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Die Grammatik der Datenanalyse mit dply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Grammatik der Datenanalyse mit dplyr</a:t>
            </a:r>
          </a:p>
        </p:txBody>
      </p:sp>
      <p:sp>
        <p:nvSpPr>
          <p:cNvPr id="327" name="Zu den häufigsten Operationen in der praktischen Datenanalyse gehören: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Zu den häufigsten Operationen in der praktischen Datenanalyse gehören:</a:t>
            </a:r>
          </a:p>
          <a:p>
            <a:pPr/>
            <a:r>
              <a:t>Zeilen filtern (z. B. nur Frauen)</a:t>
            </a:r>
          </a:p>
          <a:p>
            <a:pPr/>
            <a:r>
              <a:t>Zeilen sortieren (z. B. Studenten mit guten Noten in den oberen Zeilen)  </a:t>
            </a:r>
          </a:p>
          <a:p>
            <a:pPr/>
            <a:r>
              <a:t>Spalten wählen (z. B. 100 weitere Produkte ausblenden)</a:t>
            </a:r>
          </a:p>
          <a:p>
            <a:pPr/>
            <a:r>
              <a:t>Spalten in eine Zahl zusammenfassen (z. B. Notenspiegel 1. Klausur)</a:t>
            </a:r>
          </a:p>
          <a:p>
            <a:pPr/>
            <a:r>
              <a:t>Datensätze nach Gruppen aufteilen (z. B. Analyse getrennt nach Standorten)</a:t>
            </a:r>
          </a:p>
          <a:p>
            <a:pPr/>
            <a:r>
              <a:t>Zeilen in eine Zahl zusammenfassen (z. B. Annas Durchschnittsnote)</a:t>
            </a:r>
          </a:p>
          <a:p>
            <a:pPr/>
            <a:r>
              <a:t>Werte aus einer Spalte verändern (z. B. Summe über alle Quartale/Items bilden).</a:t>
            </a:r>
          </a:p>
          <a:p>
            <a:pPr/>
            <a:r>
              <a:t>Das R-Paket dplyr bietet diese Operationen auf einfache aber flexible Weise.</a:t>
            </a:r>
          </a:p>
          <a:p>
            <a:pPr/>
            <a:r>
              <a:t>Laden Sie dplyr und werfen Sie einen Blick ("to glimpse") in den mtcars-Datensatz mit glimpse(mtcars).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Zeilen filtern – filte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Zeilen filtern –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filter</a:t>
            </a:r>
          </a:p>
        </p:txBody>
      </p:sp>
      <p:sp>
        <p:nvSpPr>
          <p:cNvPr id="331" name="Sinnbild"/>
          <p:cNvSpPr/>
          <p:nvPr/>
        </p:nvSpPr>
        <p:spPr>
          <a:xfrm>
            <a:off x="1225127" y="1448232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Sinnbild</a:t>
            </a:r>
          </a:p>
        </p:txBody>
      </p:sp>
      <p:sp>
        <p:nvSpPr>
          <p:cNvPr id="332" name="Syntax"/>
          <p:cNvSpPr/>
          <p:nvPr/>
        </p:nvSpPr>
        <p:spPr>
          <a:xfrm>
            <a:off x="7515860" y="5317499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Syntax</a:t>
            </a:r>
          </a:p>
        </p:txBody>
      </p:sp>
      <p:sp>
        <p:nvSpPr>
          <p:cNvPr id="333" name="Beschreibung"/>
          <p:cNvSpPr/>
          <p:nvPr/>
        </p:nvSpPr>
        <p:spPr>
          <a:xfrm>
            <a:off x="1225127" y="5317499"/>
            <a:ext cx="3794614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Beschreibung</a:t>
            </a:r>
          </a:p>
        </p:txBody>
      </p:sp>
      <p:sp>
        <p:nvSpPr>
          <p:cNvPr id="334" name="Fallbeispiel"/>
          <p:cNvSpPr/>
          <p:nvPr/>
        </p:nvSpPr>
        <p:spPr>
          <a:xfrm>
            <a:off x="7515860" y="1492362"/>
            <a:ext cx="3794615" cy="652348"/>
          </a:xfrm>
          <a:prstGeom prst="rect">
            <a:avLst/>
          </a:prstGeom>
          <a:solidFill>
            <a:srgbClr val="469A8B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buClr>
                <a:srgbClr val="00998A"/>
              </a:buClr>
              <a:buFont typeface="Wingdings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Fallbeispiel</a:t>
            </a:r>
          </a:p>
        </p:txBody>
      </p:sp>
      <p:graphicFrame>
        <p:nvGraphicFramePr>
          <p:cNvPr id="335" name="Tabelle"/>
          <p:cNvGraphicFramePr/>
          <p:nvPr/>
        </p:nvGraphicFramePr>
        <p:xfrm>
          <a:off x="252031" y="2522356"/>
          <a:ext cx="1949368" cy="22139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49630"/>
                <a:gridCol w="720103"/>
                <a:gridCol w="612775"/>
              </a:tblGrid>
              <a:tr h="368466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Berta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68466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Carla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36" name="Tabelle"/>
          <p:cNvGraphicFramePr/>
          <p:nvPr/>
        </p:nvGraphicFramePr>
        <p:xfrm>
          <a:off x="4516897" y="2520769"/>
          <a:ext cx="1949368" cy="10272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78920"/>
                <a:gridCol w="743651"/>
                <a:gridCol w="612775"/>
              </a:tblGrid>
              <a:tr h="341371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 u="sng">
                          <a:solidFill>
                            <a:srgbClr val="FFFFFF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"/>
                        </a:rPr>
                        <a:t>Note1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341371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341371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Anna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u="sng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7" name="Linie"/>
          <p:cNvSpPr/>
          <p:nvPr/>
        </p:nvSpPr>
        <p:spPr>
          <a:xfrm>
            <a:off x="2567881" y="3463839"/>
            <a:ext cx="1691664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" name="Filter mir die Anna!"/>
          <p:cNvSpPr txBox="1"/>
          <p:nvPr/>
        </p:nvSpPr>
        <p:spPr>
          <a:xfrm>
            <a:off x="2325843" y="3561372"/>
            <a:ext cx="2260201" cy="4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Filter mir die Anna!</a:t>
            </a:r>
          </a:p>
        </p:txBody>
      </p:sp>
      <p:sp>
        <p:nvSpPr>
          <p:cNvPr id="339" name="Nur &quot;Anna-Zeilen&quot; sollen übrig bleiben."/>
          <p:cNvSpPr txBox="1"/>
          <p:nvPr/>
        </p:nvSpPr>
        <p:spPr>
          <a:xfrm>
            <a:off x="3894649" y="4205751"/>
            <a:ext cx="2607751" cy="7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spcBef>
                <a:spcPts val="8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Nur "Anna-Zeilen" sollen übrig bleiben.</a:t>
            </a:r>
          </a:p>
        </p:txBody>
      </p:sp>
      <p:sp>
        <p:nvSpPr>
          <p:cNvPr id="340" name="Sie sind nur an den Noten eines bestimmten Studenten interessiert.…"/>
          <p:cNvSpPr txBox="1"/>
          <p:nvPr/>
        </p:nvSpPr>
        <p:spPr>
          <a:xfrm>
            <a:off x="6775457" y="2451452"/>
            <a:ext cx="5896808" cy="24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sind nur an den Noten eines bestimmten Studenten interessiert.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wollen die Umsätze nur eines Standorts berechnen.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Sie wollen einen Analyse nur für die Männer Ihres Datensatzes erstellen.</a:t>
            </a:r>
          </a:p>
        </p:txBody>
      </p:sp>
      <p:sp>
        <p:nvSpPr>
          <p:cNvPr id="341" name="Mit filter filtert man Zeilen (Beobachtungen/ Fälle).…"/>
          <p:cNvSpPr txBox="1"/>
          <p:nvPr/>
        </p:nvSpPr>
        <p:spPr>
          <a:xfrm>
            <a:off x="196427" y="6119715"/>
            <a:ext cx="5896808" cy="285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t> filtert man Zeilen (Beobachtungen/ Fälle).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Alle Zeilen, die das Kriterium erfüllen, bleiben im Datensatz (werden gezeigt), die anderen werden (temporär) entfernt. 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 kann nach mehreren Bedingungen filtern.</a:t>
            </a:r>
          </a:p>
        </p:txBody>
      </p:sp>
      <p:sp>
        <p:nvSpPr>
          <p:cNvPr id="342" name="mein_df &lt;- filter(Daten, Kriterium)…"/>
          <p:cNvSpPr txBox="1"/>
          <p:nvPr/>
        </p:nvSpPr>
        <p:spPr>
          <a:xfrm>
            <a:off x="6522296" y="6119715"/>
            <a:ext cx="6403130" cy="285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mein_df &lt;- filter(Daten, Kriterium)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filter(tips, sex == "Female")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filter(Affair, affairs &gt; 0) 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filter(Affair, gender == "male", age &gt; 35)  # Männer über 35</a:t>
            </a:r>
          </a:p>
          <a:p>
            <a:pPr marL="228600" indent="-228600">
              <a:spcBef>
                <a:spcPts val="800"/>
              </a:spcBef>
              <a:buClr>
                <a:srgbClr val="00998A"/>
              </a:buClr>
              <a:buSzPct val="100000"/>
              <a:buChar char="▪"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filter(Datensatz, a == 1 | a == 2) </a:t>
            </a:r>
            <a:br/>
            <a:r>
              <a:rPr sz="2000"/>
              <a:t># Zeilen, in denen a=1 ist </a:t>
            </a:r>
            <a:r>
              <a:rPr i="1" sz="2000"/>
              <a:t>oder</a:t>
            </a:r>
            <a:r>
              <a:rPr sz="2000"/>
              <a:t> 2 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>
          <a:alpha val="49648"/>
        </a:srgbClr>
      </a:accent5>
      <a:accent6>
        <a:srgbClr val="B3C91A">
          <a:alpha val="49071"/>
        </a:srgbClr>
      </a:accent6>
      <a:hlink>
        <a:srgbClr val="0000FF"/>
      </a:hlink>
      <a:folHlink>
        <a:srgbClr val="FF00FF"/>
      </a:folHlink>
    </a:clrScheme>
    <a:fontScheme name="Default">
      <a:majorFont>
        <a:latin typeface="Roboto Condensed Regular"/>
        <a:ea typeface="Roboto Condensed Regular"/>
        <a:cs typeface="Roboto Condensed Regular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A9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>
          <a:alpha val="49648"/>
        </a:srgbClr>
      </a:accent5>
      <a:accent6>
        <a:srgbClr val="B3C91A">
          <a:alpha val="49071"/>
        </a:srgbClr>
      </a:accent6>
      <a:hlink>
        <a:srgbClr val="0000FF"/>
      </a:hlink>
      <a:folHlink>
        <a:srgbClr val="FF00FF"/>
      </a:folHlink>
    </a:clrScheme>
    <a:fontScheme name="Default">
      <a:majorFont>
        <a:latin typeface="Roboto Condensed Regular"/>
        <a:ea typeface="Roboto Condensed Regular"/>
        <a:cs typeface="Roboto Condensed Regular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A9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