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media/image1.jpeg" ContentType="image/jpeg"/>
  <Override PartName="/ppt/theme/theme2.xml" ContentType="application/vnd.openxmlformats-officedocument.theme+xml"/>
  <Override PartName="/ppt/media/image2.jpeg" ContentType="image/jpe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262626"/>
        </a:solidFill>
        <a:effectLst/>
        <a:uFillTx/>
        <a:latin typeface="+mj-lt"/>
        <a:ea typeface="+mj-ea"/>
        <a:cs typeface="+mj-cs"/>
        <a:sym typeface="Roboto Condensed Regular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262626"/>
        </a:solidFill>
        <a:effectLst/>
        <a:uFillTx/>
        <a:latin typeface="+mj-lt"/>
        <a:ea typeface="+mj-ea"/>
        <a:cs typeface="+mj-cs"/>
        <a:sym typeface="Roboto Condensed Regular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262626"/>
        </a:solidFill>
        <a:effectLst/>
        <a:uFillTx/>
        <a:latin typeface="+mj-lt"/>
        <a:ea typeface="+mj-ea"/>
        <a:cs typeface="+mj-cs"/>
        <a:sym typeface="Roboto Condensed Regular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262626"/>
        </a:solidFill>
        <a:effectLst/>
        <a:uFillTx/>
        <a:latin typeface="+mj-lt"/>
        <a:ea typeface="+mj-ea"/>
        <a:cs typeface="+mj-cs"/>
        <a:sym typeface="Roboto Condensed Regular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262626"/>
        </a:solidFill>
        <a:effectLst/>
        <a:uFillTx/>
        <a:latin typeface="+mj-lt"/>
        <a:ea typeface="+mj-ea"/>
        <a:cs typeface="+mj-cs"/>
        <a:sym typeface="Roboto Condensed Regular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262626"/>
        </a:solidFill>
        <a:effectLst/>
        <a:uFillTx/>
        <a:latin typeface="+mj-lt"/>
        <a:ea typeface="+mj-ea"/>
        <a:cs typeface="+mj-cs"/>
        <a:sym typeface="Roboto Condensed Regular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262626"/>
        </a:solidFill>
        <a:effectLst/>
        <a:uFillTx/>
        <a:latin typeface="+mj-lt"/>
        <a:ea typeface="+mj-ea"/>
        <a:cs typeface="+mj-cs"/>
        <a:sym typeface="Roboto Condensed Regular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262626"/>
        </a:solidFill>
        <a:effectLst/>
        <a:uFillTx/>
        <a:latin typeface="+mj-lt"/>
        <a:ea typeface="+mj-ea"/>
        <a:cs typeface="+mj-cs"/>
        <a:sym typeface="Roboto Condensed Regular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262626"/>
        </a:solidFill>
        <a:effectLst/>
        <a:uFillTx/>
        <a:latin typeface="+mj-lt"/>
        <a:ea typeface="+mj-ea"/>
        <a:cs typeface="+mj-cs"/>
        <a:sym typeface="Roboto Condensed Regular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D51ADE6A-740E-44AE-83CC-AE7238B6C88D}" styleName="">
    <a:tblBg/>
    <a:wholeTbl>
      <a:tcTxStyle b="off" i="off">
        <a:font>
          <a:latin typeface="Open Sans Regular"/>
          <a:ea typeface="Open Sans Regular"/>
          <a:cs typeface="Open Sans Regular"/>
        </a:font>
        <a:srgbClr val="262626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5">
              <a:alpha val="25000"/>
            </a:schemeClr>
          </a:solidFill>
        </a:fill>
      </a:tcStyle>
    </a:wholeTbl>
    <a:band2H>
      <a:tcTxStyle b="def" i="def"/>
      <a:tcStyle>
        <a:tcBdr/>
        <a:fill>
          <a:solidFill>
            <a:srgbClr val="EBECED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lastRow>
    <a:firstRow>
      <a:tcTxStyle b="on" i="on">
        <a:font>
          <a:latin typeface="Open Sans Bold"/>
          <a:ea typeface="Open Sans Bold"/>
          <a:cs typeface="Open Sans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5">
              <a:hueOff val="-326855"/>
              <a:satOff val="32847"/>
              <a:lumOff val="-6386"/>
            </a:schemeClr>
          </a:solidFill>
        </a:fill>
      </a:tcStyle>
    </a:firstRow>
  </a:tblStyle>
  <a:tblStyle styleId="{BBFC77FB-9ED0-4EC9-95AA-A1379042E648}" styleName="">
    <a:tblBg/>
    <a:wholeTbl>
      <a:tcTxStyle b="off" i="off">
        <a:font>
          <a:latin typeface="Open Sans Regular"/>
          <a:ea typeface="Open Sans Regular"/>
          <a:cs typeface="Open Sans Regular"/>
        </a:font>
        <a:srgbClr val="262626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5">
              <a:alpha val="25000"/>
            </a:schemeClr>
          </a:solidFill>
        </a:fill>
      </a:tcStyle>
    </a:wholeTbl>
    <a:band2H>
      <a:tcTxStyle b="def" i="def"/>
      <a:tcStyle>
        <a:tcBdr/>
        <a:fill>
          <a:solidFill>
            <a:srgbClr val="EBECED"/>
          </a:solidFill>
        </a:fill>
      </a:tcStyle>
    </a:band2H>
    <a:firstCol>
      <a:tcTxStyle b="on" i="on">
        <a:font>
          <a:latin typeface="Open Sans Bold"/>
          <a:ea typeface="Open Sans Bold"/>
          <a:cs typeface="Open Sans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5">
              <a:hueOff val="-326855"/>
              <a:satOff val="32847"/>
              <a:lumOff val="-6386"/>
            </a:schemeClr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Open Sans Bold"/>
          <a:ea typeface="Open Sans Bold"/>
          <a:cs typeface="Open Sans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5">
              <a:hueOff val="-326855"/>
              <a:satOff val="32847"/>
              <a:lumOff val="-6386"/>
            </a:schemeClr>
          </a:solidFill>
        </a:fill>
      </a:tcStyle>
    </a:firstRow>
  </a:tblStyle>
  <a:tblStyle styleId="{4C3C2611-4C71-4FC5-86AE-919BDF0F9419}" styleName="">
    <a:tblBg/>
    <a:wholeTbl>
      <a:tcTxStyle b="def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3175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3175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def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3175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3175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3175" cap="flat">
              <a:noFill/>
              <a:miter lim="400000"/>
            </a:ln>
          </a:bottom>
          <a:insideH>
            <a:ln w="3175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0" name="Shape 12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30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30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30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30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30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30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30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30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30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/Relationships>
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</Relationships>
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</Relationships>
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</Relationships>
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33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7" name="Shape 19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914400">
              <a:lnSpc>
                <a:spcPct val="100000"/>
              </a:lnSpc>
              <a:spcBef>
                <a:spcPts val="400"/>
              </a:spcBef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r>
              <a:rPr>
                <a:solidFill>
                  <a:srgbClr val="262626"/>
                </a:solidFill>
                <a:latin typeface="Courier"/>
                <a:ea typeface="Courier"/>
                <a:cs typeface="Courier"/>
                <a:sym typeface="Courier"/>
              </a:rPr>
              <a:t>x &lt;- c(19, 23, 24, 31, 32, 43, 51, 54, 54)</a:t>
            </a:r>
          </a:p>
          <a:p>
            <a:pPr defTabSz="914400">
              <a:lnSpc>
                <a:spcPct val="100000"/>
              </a:lnSpc>
              <a:spcBef>
                <a:spcPts val="400"/>
              </a:spcBef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r>
              <a:rPr>
                <a:solidFill>
                  <a:srgbClr val="262626"/>
                </a:solidFill>
                <a:latin typeface="Courier"/>
                <a:ea typeface="Courier"/>
                <a:cs typeface="Courier"/>
                <a:sym typeface="Courier"/>
              </a:rPr>
              <a:t>x.table &lt;- table(x)</a:t>
            </a:r>
          </a:p>
          <a:p>
            <a:pPr defTabSz="914400">
              <a:lnSpc>
                <a:spcPct val="100000"/>
              </a:lnSpc>
              <a:spcBef>
                <a:spcPts val="400"/>
              </a:spcBef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r>
              <a:rPr>
                <a:solidFill>
                  <a:srgbClr val="262626"/>
                </a:solidFill>
                <a:latin typeface="Courier"/>
                <a:ea typeface="Courier"/>
                <a:cs typeface="Courier"/>
                <a:sym typeface="Courier"/>
              </a:rPr>
              <a:t>x.table</a:t>
            </a:r>
            <a:endParaRPr>
              <a:solidFill>
                <a:srgbClr val="262626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defTabSz="914400">
              <a:lnSpc>
                <a:spcPct val="100000"/>
              </a:lnSpc>
              <a:spcBef>
                <a:spcPts val="400"/>
              </a:spcBef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solidFill>
                <a:srgbClr val="262626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defTabSz="914400">
              <a:lnSpc>
                <a:spcPct val="100000"/>
              </a:lnSpc>
              <a:spcBef>
                <a:spcPts val="400"/>
              </a:spcBef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r>
              <a:rPr>
                <a:solidFill>
                  <a:srgbClr val="262626"/>
                </a:solidFill>
                <a:latin typeface="Courier"/>
                <a:ea typeface="Courier"/>
                <a:cs typeface="Courier"/>
                <a:sym typeface="Courier"/>
              </a:rPr>
              <a:t>x.table.df &lt;- as.data.frame(x.table, stringsAsFactors=T)</a:t>
            </a:r>
          </a:p>
          <a:p>
            <a:pPr defTabSz="914400">
              <a:lnSpc>
                <a:spcPct val="100000"/>
              </a:lnSpc>
              <a:spcBef>
                <a:spcPts val="400"/>
              </a:spcBef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r>
              <a:rPr>
                <a:solidFill>
                  <a:srgbClr val="262626"/>
                </a:solidFill>
                <a:latin typeface="Courier"/>
                <a:ea typeface="Courier"/>
                <a:cs typeface="Courier"/>
                <a:sym typeface="Courier"/>
              </a:rPr>
              <a:t>x.table.df</a:t>
            </a:r>
            <a:endParaRPr>
              <a:solidFill>
                <a:srgbClr val="262626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defTabSz="914400">
              <a:lnSpc>
                <a:spcPct val="100000"/>
              </a:lnSpc>
              <a:spcBef>
                <a:spcPts val="400"/>
              </a:spcBef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r>
              <a:rPr>
                <a:solidFill>
                  <a:srgbClr val="262626"/>
                </a:solidFill>
                <a:latin typeface="Courier"/>
                <a:ea typeface="Courier"/>
                <a:cs typeface="Courier"/>
                <a:sym typeface="Courier"/>
              </a:rPr>
              <a:t>mean(x)</a:t>
            </a:r>
          </a:p>
          <a:p>
            <a:pPr defTabSz="914400">
              <a:lnSpc>
                <a:spcPct val="100000"/>
              </a:lnSpc>
              <a:spcBef>
                <a:spcPts val="400"/>
              </a:spcBef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r>
              <a:rPr>
                <a:solidFill>
                  <a:srgbClr val="262626"/>
                </a:solidFill>
                <a:latin typeface="Courier"/>
                <a:ea typeface="Courier"/>
                <a:cs typeface="Courier"/>
                <a:sym typeface="Courier"/>
              </a:rPr>
              <a:t>str(x.table.df)</a:t>
            </a:r>
          </a:p>
          <a:p>
            <a:pPr defTabSz="914400">
              <a:lnSpc>
                <a:spcPct val="100000"/>
              </a:lnSpc>
              <a:spcBef>
                <a:spcPts val="400"/>
              </a:spcBef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r>
              <a:rPr>
                <a:solidFill>
                  <a:srgbClr val="262626"/>
                </a:solidFill>
                <a:latin typeface="Courier"/>
                <a:ea typeface="Courier"/>
                <a:cs typeface="Courier"/>
                <a:sym typeface="Courier"/>
              </a:rPr>
              <a:t>x.table.df$x &lt;- as.numeric(as.character(x.table.df$x))</a:t>
            </a:r>
          </a:p>
          <a:p>
            <a:pPr defTabSz="914400">
              <a:lnSpc>
                <a:spcPct val="100000"/>
              </a:lnSpc>
              <a:spcBef>
                <a:spcPts val="400"/>
              </a:spcBef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solidFill>
                <a:srgbClr val="262626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defTabSz="914400">
              <a:lnSpc>
                <a:spcPct val="100000"/>
              </a:lnSpc>
              <a:spcBef>
                <a:spcPts val="400"/>
              </a:spcBef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r>
              <a:rPr>
                <a:solidFill>
                  <a:srgbClr val="262626"/>
                </a:solidFill>
                <a:latin typeface="Courier"/>
                <a:ea typeface="Courier"/>
                <a:cs typeface="Courier"/>
                <a:sym typeface="Courier"/>
              </a:rPr>
              <a:t>ggplot(x.table.df, aes(x=x, y=Freq)) + geom_bar(stat="identity") +</a:t>
            </a:r>
          </a:p>
          <a:p>
            <a:pPr defTabSz="914400">
              <a:lnSpc>
                <a:spcPct val="100000"/>
              </a:lnSpc>
              <a:spcBef>
                <a:spcPts val="400"/>
              </a:spcBef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r>
              <a:rPr>
                <a:solidFill>
                  <a:srgbClr val="262626"/>
                </a:solidFill>
                <a:latin typeface="Courier"/>
                <a:ea typeface="Courier"/>
                <a:cs typeface="Courier"/>
                <a:sym typeface="Courier"/>
              </a:rPr>
              <a:t>  geom_vline(xintercept=36.7, colour = "blue") + </a:t>
            </a:r>
          </a:p>
          <a:p>
            <a:pPr defTabSz="914400">
              <a:lnSpc>
                <a:spcPct val="100000"/>
              </a:lnSpc>
              <a:spcBef>
                <a:spcPts val="400"/>
              </a:spcBef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r>
              <a:rPr>
                <a:solidFill>
                  <a:srgbClr val="262626"/>
                </a:solidFill>
                <a:latin typeface="Courier"/>
                <a:ea typeface="Courier"/>
                <a:cs typeface="Courier"/>
                <a:sym typeface="Courier"/>
              </a:rPr>
              <a:t>  geom_hline(yintercept=0,size=5, colour="green")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4" name="Shape 20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\sum_{i=1}^n(x_i - \bar{x}) = \sum_{i=1}^n x_i - \sum_{i=1}^n \bar{x} = n\bar{x} - n\bar{x} = 0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21" name="Shape 22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\text{md} = x_{(n+1)/2}</a:t>
            </a:r>
          </a:p>
          <a:p>
            <a:pPr/>
            <a:r>
              <a:t>\displaystyle \mathrm {median} (x)={\frac {x_{(n/2)}+x_{(n/2)+1}}{2}}}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30" name="Shape 23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\bar{x} = \text{arg min}_c \sum_i^n(c_i -c)^2</a:t>
            </a:r>
          </a:p>
          <a:p>
            <a:pPr/>
          </a:p>
          <a:p>
            <a:pPr/>
            <a:r>
              <a:t>\text{md} =  \text{arg min}_c \sum_i^n|(c_i -c)|</a:t>
            </a:r>
          </a:p>
          <a:p>
            <a:pPr/>
          </a:p>
          <a:p>
            <a:pPr/>
            <a:r>
              <a:t>f(x)= x^2 + 1 \rightarrow \text{min}_c f(x)= 1, \text{arg min}_c f(x)=0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52" name="Shape 25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\text{mad} = \frac{1}{n} \sum d_i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09" name="Shape 30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Quellcode hier: https://sebastiansauer.github.io/Rcode/IQR_diagram.R </a:t>
            </a:r>
          </a:p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library(dplyr)</a:t>
            </a:r>
          </a:p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library(tidyr)</a:t>
            </a:r>
          </a:p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library(tidyverse)</a:t>
            </a:r>
          </a:p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Gehalt &lt;- data.frame(</a:t>
            </a:r>
          </a:p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  Equalizia  = c(37, 38, 40, 41, 43, 44.5, 45, 47, 51, 61),</a:t>
            </a:r>
          </a:p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  Extremistan = c(13, 17, 21, 41, 45, 31, 68, 72, 74, 76)</a:t>
            </a:r>
          </a:p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)</a:t>
            </a:r>
          </a:p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median(Gehalt$Equalizia)</a:t>
            </a:r>
          </a:p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median(Gehalt$Extremistan)</a:t>
            </a:r>
          </a:p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Gehalt_long &lt;- gather(Gehalt, key = Land, value = Gehalt)</a:t>
            </a:r>
          </a:p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Gehalt_long_count &lt;- count(Gehalt_long, Land, Gehalt)</a:t>
            </a:r>
          </a:p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Gehalt_long %&gt;% </a:t>
            </a:r>
          </a:p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  group_by(Land) %&gt;% </a:t>
            </a:r>
          </a:p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  summarise(q1 = quantile(Gehalt, probs = .25),</a:t>
            </a:r>
          </a:p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            q3 = quantile(Gehalt, probs = .75),</a:t>
            </a:r>
          </a:p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            q2 = quantile(Gehalt, probs = .5)) -&gt; Gehalt_quartile</a:t>
            </a:r>
          </a:p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ggplot(Gehalt_long_count) +</a:t>
            </a:r>
          </a:p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  aes(y = Gehalt, x = n) + </a:t>
            </a:r>
          </a:p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  facet_wrap(~Land, ncol = 1) +</a:t>
            </a:r>
          </a:p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  geom_point() +</a:t>
            </a:r>
          </a:p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  geom_hline(data = Gehalt_quartile, aes(yintercept = q1), color = "#00998a", linetype = "dashed") +</a:t>
            </a:r>
          </a:p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  geom_hline(data = Gehalt_quartile, aes(yintercept = q3), color = "#00998a", linetype = "dashed") +</a:t>
            </a:r>
          </a:p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  scale_x_continuous(name = "", breaks = 0:2, limits = c(0,2)) +</a:t>
            </a:r>
          </a:p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  geom_segment(data = Gehalt_quartile, aes(y = q1, yend = q3, x = 1.1, xend = 1.1), color = "#8F1A15", size = 2) +</a:t>
            </a:r>
          </a:p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  geom_text(data = Gehalt_quartile, aes(label = paste("IQR = ", q3-q1), y = q2), x = 2, hjust = 1) +</a:t>
            </a:r>
          </a:p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  theme(strip.text = element_text(size=20))</a:t>
            </a:r>
          </a:p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  </a:t>
            </a:r>
          </a:p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  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27" name="Shape 32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F_n(X) = \frac{\text{Anzahl Beobachtungen} \le x}{n}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64" name="Shape 36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17999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library(cowplot)</a:t>
            </a:r>
          </a:p>
          <a:p>
            <a:pPr>
              <a:lnSpc>
                <a:spcPct val="117999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>
              <a:lnSpc>
                <a:spcPct val="117999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ggplot(NULL, aes(c(-3,3))) + </a:t>
            </a:r>
          </a:p>
          <a:p>
            <a:pPr>
              <a:lnSpc>
                <a:spcPct val="117999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  geom_area(stat = "function", fun = dnorm, fill = "#00998a", xlim = c(-3, 0)) +</a:t>
            </a:r>
          </a:p>
          <a:p>
            <a:pPr>
              <a:lnSpc>
                <a:spcPct val="117999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  geom_area(stat = "function", fun = dnorm, fill = "grey80", xlim = c(0, 3)) +</a:t>
            </a:r>
          </a:p>
          <a:p>
            <a:pPr>
              <a:lnSpc>
                <a:spcPct val="117999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  labs(x = "z", y = "") +</a:t>
            </a:r>
          </a:p>
          <a:p>
            <a:pPr>
              <a:lnSpc>
                <a:spcPct val="117999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  scale_y_continuous(breaks = NULL) +</a:t>
            </a:r>
          </a:p>
          <a:p>
            <a:pPr>
              <a:lnSpc>
                <a:spcPct val="117999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  scale_x_continuous(breaks = 0)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1_Titelfolie-hs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text"/>
          <p:cNvSpPr txBox="1"/>
          <p:nvPr>
            <p:ph type="title"/>
          </p:nvPr>
        </p:nvSpPr>
        <p:spPr>
          <a:xfrm>
            <a:off x="894079" y="3287927"/>
            <a:ext cx="11216642" cy="2482999"/>
          </a:xfrm>
          <a:prstGeom prst="rect">
            <a:avLst/>
          </a:prstGeom>
        </p:spPr>
        <p:txBody>
          <a:bodyPr lIns="48767" tIns="48767" rIns="48767" bIns="48767">
            <a:normAutofit fontScale="100000" lnSpcReduction="0"/>
          </a:bodyPr>
          <a:lstStyle>
            <a:lvl1pPr algn="r">
              <a:lnSpc>
                <a:spcPct val="100000"/>
              </a:lnSpc>
              <a:spcBef>
                <a:spcPts val="1000"/>
              </a:spcBef>
              <a:defRPr sz="8400">
                <a:solidFill>
                  <a:schemeClr val="accent5"/>
                </a:solidFill>
              </a:defRPr>
            </a:lvl1pPr>
          </a:lstStyle>
          <a:p>
            <a:pPr/>
            <a:r>
              <a:t>Titeltext</a:t>
            </a:r>
          </a:p>
        </p:txBody>
      </p:sp>
      <p:sp>
        <p:nvSpPr>
          <p:cNvPr id="7" name="Textebene 1…"/>
          <p:cNvSpPr txBox="1"/>
          <p:nvPr>
            <p:ph type="body" sz="quarter" idx="1"/>
          </p:nvPr>
        </p:nvSpPr>
        <p:spPr>
          <a:xfrm>
            <a:off x="894079" y="5821125"/>
            <a:ext cx="11216642" cy="1533761"/>
          </a:xfrm>
          <a:prstGeom prst="rect">
            <a:avLst/>
          </a:prstGeom>
        </p:spPr>
        <p:txBody>
          <a:bodyPr lIns="48767" tIns="48767" rIns="48767" bIns="48767"/>
          <a:lstStyle>
            <a:lvl1pPr marL="127000" indent="0" algn="r">
              <a:lnSpc>
                <a:spcPct val="90000"/>
              </a:lnSpc>
              <a:spcBef>
                <a:spcPts val="1400"/>
              </a:spcBef>
              <a:buSzTx/>
              <a:buNone/>
              <a:defRPr sz="3500">
                <a:solidFill>
                  <a:schemeClr val="accent6"/>
                </a:solidFill>
              </a:defRPr>
            </a:lvl1pPr>
            <a:lvl2pPr marL="127000" indent="457200" algn="r">
              <a:lnSpc>
                <a:spcPct val="90000"/>
              </a:lnSpc>
              <a:spcBef>
                <a:spcPts val="1400"/>
              </a:spcBef>
              <a:buSzTx/>
              <a:buNone/>
              <a:defRPr sz="3500">
                <a:solidFill>
                  <a:schemeClr val="accent1">
                    <a:lumOff val="12843"/>
                  </a:schemeClr>
                </a:solidFill>
              </a:defRPr>
            </a:lvl2pPr>
            <a:lvl3pPr marL="127000" indent="914400" algn="r">
              <a:lnSpc>
                <a:spcPct val="90000"/>
              </a:lnSpc>
              <a:spcBef>
                <a:spcPts val="1400"/>
              </a:spcBef>
              <a:buSzTx/>
              <a:buNone/>
              <a:defRPr sz="3500">
                <a:solidFill>
                  <a:srgbClr val="497CAA"/>
                </a:solidFill>
              </a:defRPr>
            </a:lvl3pPr>
            <a:lvl4pPr marL="127000" indent="1371600" algn="r">
              <a:lnSpc>
                <a:spcPct val="90000"/>
              </a:lnSpc>
              <a:spcBef>
                <a:spcPts val="1400"/>
              </a:spcBef>
              <a:buSzTx/>
              <a:buNone/>
              <a:defRPr sz="3500">
                <a:solidFill>
                  <a:srgbClr val="497CAA"/>
                </a:solidFill>
              </a:defRPr>
            </a:lvl4pPr>
            <a:lvl5pPr marL="127000" indent="1828800" algn="r">
              <a:lnSpc>
                <a:spcPct val="90000"/>
              </a:lnSpc>
              <a:spcBef>
                <a:spcPts val="1400"/>
              </a:spcBef>
              <a:buSzTx/>
              <a:buNone/>
              <a:defRPr sz="3500">
                <a:solidFill>
                  <a:srgbClr val="497CAA"/>
                </a:solidFill>
              </a:defRPr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8" name="Rechteck 6"/>
          <p:cNvSpPr/>
          <p:nvPr/>
        </p:nvSpPr>
        <p:spPr>
          <a:xfrm>
            <a:off x="-1" y="1219199"/>
            <a:ext cx="13004801" cy="1333395"/>
          </a:xfrm>
          <a:prstGeom prst="rect">
            <a:avLst/>
          </a:prstGeom>
          <a:solidFill>
            <a:schemeClr val="accent5">
              <a:hueOff val="-326855"/>
              <a:satOff val="32847"/>
              <a:lumOff val="-6386"/>
            </a:schemeClr>
          </a:solidFill>
          <a:ln w="12700">
            <a:miter lim="400000"/>
          </a:ln>
        </p:spPr>
        <p:txBody>
          <a:bodyPr lIns="48767" tIns="48767" rIns="48767" bIns="48767" anchor="ctr"/>
          <a:lstStyle/>
          <a:p>
            <a:pPr marL="127000" marR="127000" algn="ctr" defTabSz="1300480">
              <a:lnSpc>
                <a:spcPct val="90000"/>
              </a:lnSpc>
              <a:spcBef>
                <a:spcPts val="1400"/>
              </a:spcBef>
              <a:defRPr sz="2000">
                <a:solidFill>
                  <a:srgbClr val="FFFFFF"/>
                </a:solidFill>
              </a:defRPr>
            </a:pPr>
          </a:p>
        </p:txBody>
      </p:sp>
      <p:pic>
        <p:nvPicPr>
          <p:cNvPr id="9" name="Grafik 7" descr="Grafik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06049" y="1611398"/>
            <a:ext cx="1836001" cy="578189"/>
          </a:xfrm>
          <a:prstGeom prst="rect">
            <a:avLst/>
          </a:prstGeom>
          <a:ln w="12700">
            <a:miter lim="400000"/>
          </a:ln>
        </p:spPr>
      </p:pic>
      <p:sp>
        <p:nvSpPr>
          <p:cNvPr id="10" name="Textfeld 8"/>
          <p:cNvSpPr txBox="1"/>
          <p:nvPr/>
        </p:nvSpPr>
        <p:spPr>
          <a:xfrm>
            <a:off x="2689703" y="1680274"/>
            <a:ext cx="9947252" cy="440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8767" tIns="48767" rIns="48767" bIns="48767">
            <a:spAutoFit/>
          </a:bodyPr>
          <a:lstStyle/>
          <a:p>
            <a:pPr algn="r" defTabSz="1300480">
              <a:defRPr sz="2000">
                <a:solidFill>
                  <a:srgbClr val="FFFFFF"/>
                </a:solidFill>
                <a:latin typeface="Open Sans Regular"/>
                <a:ea typeface="Open Sans Regular"/>
                <a:cs typeface="Open Sans Regular"/>
                <a:sym typeface="Open Sans Regular"/>
              </a:defRPr>
            </a:pPr>
            <a:r>
              <a:rPr>
                <a:latin typeface="Open Sans Bold"/>
                <a:ea typeface="Open Sans Bold"/>
                <a:cs typeface="Open Sans Bold"/>
                <a:sym typeface="Open Sans Bold"/>
              </a:rPr>
              <a:t>a</a:t>
            </a:r>
            <a:r>
              <a:t>ngewandte </a:t>
            </a:r>
            <a:r>
              <a:rPr>
                <a:latin typeface="Open Sans Bold"/>
                <a:ea typeface="Open Sans Bold"/>
                <a:cs typeface="Open Sans Bold"/>
                <a:sym typeface="Open Sans Bold"/>
              </a:rPr>
              <a:t>w</a:t>
            </a:r>
            <a:r>
              <a:t>irtschafts- und </a:t>
            </a:r>
            <a:r>
              <a:rPr>
                <a:latin typeface="Open Sans Bold"/>
                <a:ea typeface="Open Sans Bold"/>
                <a:cs typeface="Open Sans Bold"/>
                <a:sym typeface="Open Sans Bold"/>
              </a:rPr>
              <a:t>m</a:t>
            </a:r>
            <a:r>
              <a:t>edienpsychologie</a:t>
            </a:r>
          </a:p>
        </p:txBody>
      </p:sp>
      <p:pic>
        <p:nvPicPr>
          <p:cNvPr id="11" name="Grafik 11" descr="Grafik 1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754250" y="8879478"/>
            <a:ext cx="1630034" cy="704467"/>
          </a:xfrm>
          <a:prstGeom prst="rect">
            <a:avLst/>
          </a:prstGeom>
          <a:ln w="12700">
            <a:miter lim="400000"/>
          </a:ln>
        </p:spPr>
      </p:pic>
      <p:sp>
        <p:nvSpPr>
          <p:cNvPr id="12" name="Foliennummer"/>
          <p:cNvSpPr txBox="1"/>
          <p:nvPr>
            <p:ph type="sldNum" sz="quarter" idx="2"/>
          </p:nvPr>
        </p:nvSpPr>
        <p:spPr>
          <a:xfrm>
            <a:off x="6285653" y="7802457"/>
            <a:ext cx="3034455" cy="393701"/>
          </a:xfrm>
          <a:prstGeom prst="rect">
            <a:avLst/>
          </a:prstGeom>
        </p:spPr>
        <p:txBody>
          <a:bodyPr wrap="none" lIns="48767" tIns="48767" rIns="48767" bIns="48767" anchor="ctr"/>
          <a:lstStyle>
            <a:lvl1pPr defTabSz="1300480"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0_Übung_ohne_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Foliennummer"/>
          <p:cNvSpPr txBox="1"/>
          <p:nvPr>
            <p:ph type="sldNum" sz="quarter" idx="2"/>
          </p:nvPr>
        </p:nvSpPr>
        <p:spPr>
          <a:xfrm>
            <a:off x="12534900" y="9144000"/>
            <a:ext cx="430358" cy="327432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0" name="Titeltext"/>
          <p:cNvSpPr txBox="1"/>
          <p:nvPr>
            <p:ph type="body" sz="quarter" idx="21" hasCustomPrompt="1"/>
          </p:nvPr>
        </p:nvSpPr>
        <p:spPr>
          <a:xfrm>
            <a:off x="1616353" y="-18727"/>
            <a:ext cx="11392534" cy="1413935"/>
          </a:xfrm>
          <a:prstGeom prst="rect">
            <a:avLst/>
          </a:prstGeom>
        </p:spPr>
        <p:txBody>
          <a:bodyPr lIns="48767" tIns="48767" rIns="48767" bIns="48767" anchor="ctr">
            <a:normAutofit fontScale="100000" lnSpcReduction="0"/>
          </a:bodyPr>
          <a:lstStyle>
            <a:lvl1pPr marL="127000" indent="127000">
              <a:lnSpc>
                <a:spcPct val="90000"/>
              </a:lnSpc>
              <a:spcBef>
                <a:spcPts val="0"/>
              </a:spcBef>
              <a:buSzTx/>
              <a:buNone/>
              <a:defRPr sz="6200">
                <a:solidFill>
                  <a:schemeClr val="accent5">
                    <a:hueOff val="-326855"/>
                    <a:satOff val="32847"/>
                    <a:lumOff val="-6386"/>
                  </a:schemeClr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defRPr>
            </a:lvl1pPr>
          </a:lstStyle>
          <a:p>
            <a:pPr/>
            <a:r>
              <a:t>Folientitel</a:t>
            </a:r>
          </a:p>
        </p:txBody>
      </p:sp>
      <p:sp>
        <p:nvSpPr>
          <p:cNvPr id="51" name="Büste"/>
          <p:cNvSpPr/>
          <p:nvPr/>
        </p:nvSpPr>
        <p:spPr>
          <a:xfrm>
            <a:off x="511755" y="248578"/>
            <a:ext cx="1014948" cy="8793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1" y="0"/>
                </a:moveTo>
                <a:cubicBezTo>
                  <a:pt x="8419" y="0"/>
                  <a:pt x="7041" y="1374"/>
                  <a:pt x="6553" y="3337"/>
                </a:cubicBezTo>
                <a:cubicBezTo>
                  <a:pt x="6322" y="4269"/>
                  <a:pt x="6312" y="5365"/>
                  <a:pt x="6383" y="6556"/>
                </a:cubicBezTo>
                <a:cubicBezTo>
                  <a:pt x="6251" y="6550"/>
                  <a:pt x="6103" y="6550"/>
                  <a:pt x="5944" y="6556"/>
                </a:cubicBezTo>
                <a:cubicBezTo>
                  <a:pt x="5170" y="6600"/>
                  <a:pt x="5740" y="8660"/>
                  <a:pt x="6261" y="9870"/>
                </a:cubicBezTo>
                <a:cubicBezTo>
                  <a:pt x="6371" y="10117"/>
                  <a:pt x="6602" y="10060"/>
                  <a:pt x="6700" y="10028"/>
                </a:cubicBezTo>
                <a:cubicBezTo>
                  <a:pt x="6898" y="12074"/>
                  <a:pt x="7173" y="12688"/>
                  <a:pt x="7865" y="13587"/>
                </a:cubicBezTo>
                <a:lnTo>
                  <a:pt x="7853" y="14563"/>
                </a:lnTo>
                <a:cubicBezTo>
                  <a:pt x="7836" y="15893"/>
                  <a:pt x="7177" y="16995"/>
                  <a:pt x="6102" y="17704"/>
                </a:cubicBezTo>
                <a:cubicBezTo>
                  <a:pt x="6014" y="17761"/>
                  <a:pt x="5927" y="17818"/>
                  <a:pt x="5839" y="17863"/>
                </a:cubicBezTo>
                <a:cubicBezTo>
                  <a:pt x="5335" y="18148"/>
                  <a:pt x="4780" y="18293"/>
                  <a:pt x="4221" y="18318"/>
                </a:cubicBezTo>
                <a:cubicBezTo>
                  <a:pt x="1630" y="18457"/>
                  <a:pt x="779" y="19820"/>
                  <a:pt x="0" y="21600"/>
                </a:cubicBezTo>
                <a:lnTo>
                  <a:pt x="10801" y="21600"/>
                </a:lnTo>
                <a:lnTo>
                  <a:pt x="21600" y="21600"/>
                </a:lnTo>
                <a:cubicBezTo>
                  <a:pt x="20821" y="19820"/>
                  <a:pt x="19970" y="18457"/>
                  <a:pt x="17379" y="18318"/>
                </a:cubicBezTo>
                <a:cubicBezTo>
                  <a:pt x="16820" y="18286"/>
                  <a:pt x="16260" y="18148"/>
                  <a:pt x="15761" y="17863"/>
                </a:cubicBezTo>
                <a:cubicBezTo>
                  <a:pt x="15678" y="17812"/>
                  <a:pt x="15591" y="17761"/>
                  <a:pt x="15498" y="17704"/>
                </a:cubicBezTo>
                <a:cubicBezTo>
                  <a:pt x="14423" y="16995"/>
                  <a:pt x="13758" y="15893"/>
                  <a:pt x="13747" y="14563"/>
                </a:cubicBezTo>
                <a:lnTo>
                  <a:pt x="13737" y="13587"/>
                </a:lnTo>
                <a:cubicBezTo>
                  <a:pt x="14428" y="12688"/>
                  <a:pt x="14697" y="12074"/>
                  <a:pt x="14900" y="10028"/>
                </a:cubicBezTo>
                <a:cubicBezTo>
                  <a:pt x="14993" y="10066"/>
                  <a:pt x="15229" y="10123"/>
                  <a:pt x="15339" y="9870"/>
                </a:cubicBezTo>
                <a:cubicBezTo>
                  <a:pt x="15865" y="8660"/>
                  <a:pt x="16431" y="6600"/>
                  <a:pt x="15658" y="6556"/>
                </a:cubicBezTo>
                <a:cubicBezTo>
                  <a:pt x="15498" y="6550"/>
                  <a:pt x="15350" y="6543"/>
                  <a:pt x="15219" y="6556"/>
                </a:cubicBezTo>
                <a:cubicBezTo>
                  <a:pt x="15290" y="5371"/>
                  <a:pt x="15283" y="4269"/>
                  <a:pt x="15047" y="3337"/>
                </a:cubicBezTo>
                <a:cubicBezTo>
                  <a:pt x="14559" y="1374"/>
                  <a:pt x="13183" y="0"/>
                  <a:pt x="10801" y="0"/>
                </a:cubicBezTo>
                <a:close/>
              </a:path>
            </a:pathLst>
          </a:custGeom>
          <a:solidFill>
            <a:schemeClr val="accent5">
              <a:hueOff val="-326855"/>
              <a:satOff val="32847"/>
              <a:lumOff val="-6386"/>
            </a:schemeClr>
          </a:solidFill>
          <a:ln w="12700">
            <a:miter lim="400000"/>
          </a:ln>
        </p:spPr>
        <p:txBody>
          <a:bodyPr lIns="65023" tIns="65023" rIns="65023" bIns="65023" anchor="ctr"/>
          <a:lstStyle/>
          <a:p>
            <a:pPr algn="ctr"/>
          </a:p>
        </p:txBody>
      </p:sp>
      <p:sp>
        <p:nvSpPr>
          <p:cNvPr id="52" name="Linie"/>
          <p:cNvSpPr/>
          <p:nvPr/>
        </p:nvSpPr>
        <p:spPr>
          <a:xfrm>
            <a:off x="-2822" y="1905000"/>
            <a:ext cx="311872" cy="0"/>
          </a:xfrm>
          <a:prstGeom prst="line">
            <a:avLst/>
          </a:prstGeom>
          <a:ln w="38100">
            <a:solidFill>
              <a:srgbClr val="F7BC05"/>
            </a:solidFill>
            <a:bevel/>
          </a:ln>
        </p:spPr>
        <p:txBody>
          <a:bodyPr lIns="65023" tIns="65023" rIns="65023" bIns="65023"/>
          <a:lstStyle/>
          <a:p>
            <a:pPr defTabSz="457200">
              <a:defRPr sz="2000">
                <a:ln w="0" cap="flat">
                  <a:solidFill>
                    <a:srgbClr val="000000"/>
                  </a:solidFill>
                  <a:prstDash val="solid"/>
                  <a:miter lim="400000"/>
                </a:ln>
                <a:solidFill>
                  <a:srgbClr val="414141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1_leer_invertiert">
    <p:bg>
      <p:bgPr>
        <a:solidFill>
          <a:schemeClr val="accent5">
            <a:hueOff val="-326855"/>
            <a:satOff val="32847"/>
            <a:lumOff val="-6386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2_Nur_Titel_invertiert">
    <p:bg>
      <p:bgPr>
        <a:solidFill>
          <a:schemeClr val="accent5">
            <a:hueOff val="-326855"/>
            <a:satOff val="32847"/>
            <a:lumOff val="-6386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Foliennummer"/>
          <p:cNvSpPr txBox="1"/>
          <p:nvPr>
            <p:ph type="sldNum" sz="quarter" idx="2"/>
          </p:nvPr>
        </p:nvSpPr>
        <p:spPr>
          <a:xfrm>
            <a:off x="10795555" y="9142635"/>
            <a:ext cx="2167467" cy="327433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7" name="Titeltext"/>
          <p:cNvSpPr txBox="1"/>
          <p:nvPr>
            <p:ph type="body" sz="quarter" idx="21" hasCustomPrompt="1"/>
          </p:nvPr>
        </p:nvSpPr>
        <p:spPr>
          <a:xfrm>
            <a:off x="-4087" y="-18727"/>
            <a:ext cx="13012974" cy="1413935"/>
          </a:xfrm>
          <a:prstGeom prst="rect">
            <a:avLst/>
          </a:prstGeom>
        </p:spPr>
        <p:txBody>
          <a:bodyPr lIns="48767" tIns="48767" rIns="48767" bIns="48767" anchor="ctr">
            <a:normAutofit fontScale="100000" lnSpcReduction="0"/>
          </a:bodyPr>
          <a:lstStyle>
            <a:lvl1pPr marL="127000" indent="127000">
              <a:lnSpc>
                <a:spcPct val="90000"/>
              </a:lnSpc>
              <a:spcBef>
                <a:spcPts val="0"/>
              </a:spcBef>
              <a:buSzTx/>
              <a:buNone/>
              <a:defRPr sz="6200">
                <a:solidFill>
                  <a:srgbClr val="FFFFFF"/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defRPr>
            </a:lvl1pPr>
          </a:lstStyle>
          <a:p>
            <a:pPr/>
            <a:r>
              <a:t>Folientitel</a:t>
            </a:r>
          </a:p>
        </p:txBody>
      </p:sp>
      <p:sp>
        <p:nvSpPr>
          <p:cNvPr id="58" name="Linie"/>
          <p:cNvSpPr/>
          <p:nvPr/>
        </p:nvSpPr>
        <p:spPr>
          <a:xfrm>
            <a:off x="-2822" y="1905000"/>
            <a:ext cx="311872" cy="0"/>
          </a:xfrm>
          <a:prstGeom prst="line">
            <a:avLst/>
          </a:prstGeom>
          <a:ln w="38100">
            <a:solidFill>
              <a:srgbClr val="F7BC05"/>
            </a:solidFill>
            <a:bevel/>
          </a:ln>
        </p:spPr>
        <p:txBody>
          <a:bodyPr lIns="65023" tIns="65023" rIns="65023" bIns="65023"/>
          <a:lstStyle/>
          <a:p>
            <a:pPr defTabSz="457200">
              <a:defRPr sz="2000">
                <a:ln w="0" cap="flat">
                  <a:solidFill>
                    <a:srgbClr val="000000"/>
                  </a:solidFill>
                  <a:prstDash val="solid"/>
                  <a:miter lim="400000"/>
                </a:ln>
                <a:solidFill>
                  <a:srgbClr val="414141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3_Titel_zwei_Hälf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Foliennummer"/>
          <p:cNvSpPr txBox="1"/>
          <p:nvPr>
            <p:ph type="sldNum" sz="quarter" idx="2"/>
          </p:nvPr>
        </p:nvSpPr>
        <p:spPr>
          <a:xfrm>
            <a:off x="10795555" y="9142635"/>
            <a:ext cx="2167467" cy="327433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1" name="Titeltext"/>
          <p:cNvSpPr txBox="1"/>
          <p:nvPr>
            <p:ph type="body" sz="quarter" idx="21" hasCustomPrompt="1"/>
          </p:nvPr>
        </p:nvSpPr>
        <p:spPr>
          <a:xfrm>
            <a:off x="-4087" y="-18727"/>
            <a:ext cx="13012974" cy="1413935"/>
          </a:xfrm>
          <a:prstGeom prst="rect">
            <a:avLst/>
          </a:prstGeom>
        </p:spPr>
        <p:txBody>
          <a:bodyPr lIns="48767" tIns="48767" rIns="48767" bIns="48767" anchor="ctr">
            <a:normAutofit fontScale="100000" lnSpcReduction="0"/>
          </a:bodyPr>
          <a:lstStyle>
            <a:lvl1pPr marL="127000" indent="127000">
              <a:lnSpc>
                <a:spcPct val="90000"/>
              </a:lnSpc>
              <a:spcBef>
                <a:spcPts val="0"/>
              </a:spcBef>
              <a:buSzTx/>
              <a:buNone/>
              <a:defRPr sz="6200">
                <a:solidFill>
                  <a:schemeClr val="accent5">
                    <a:hueOff val="-326855"/>
                    <a:satOff val="32847"/>
                    <a:lumOff val="-6386"/>
                  </a:schemeClr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defRPr>
            </a:lvl1pPr>
          </a:lstStyle>
          <a:p>
            <a:pPr/>
            <a:r>
              <a:t>Folientitel</a:t>
            </a:r>
          </a:p>
        </p:txBody>
      </p:sp>
      <p:sp>
        <p:nvSpPr>
          <p:cNvPr id="62" name="Textebene…"/>
          <p:cNvSpPr txBox="1"/>
          <p:nvPr>
            <p:ph type="body" sz="half" idx="22" hasCustomPrompt="1"/>
          </p:nvPr>
        </p:nvSpPr>
        <p:spPr>
          <a:xfrm>
            <a:off x="279552" y="1905000"/>
            <a:ext cx="5764613" cy="6350000"/>
          </a:xfrm>
          <a:prstGeom prst="rect">
            <a:avLst/>
          </a:prstGeom>
        </p:spPr>
        <p:txBody>
          <a:bodyPr lIns="63500" tIns="63500" rIns="63500" bIns="63500">
            <a:normAutofit fontScale="100000" lnSpcReduction="0"/>
          </a:bodyPr>
          <a:lstStyle/>
          <a:p>
            <a:pPr marL="127000" indent="0">
              <a:buSzTx/>
              <a:buNone/>
              <a:defRPr sz="2800">
                <a:solidFill>
                  <a:schemeClr val="accent5">
                    <a:hueOff val="-326855"/>
                    <a:satOff val="32847"/>
                    <a:lumOff val="-6386"/>
                  </a:schemeClr>
                </a:solidFill>
                <a:latin typeface="Roboto Condensed Bold"/>
                <a:ea typeface="Roboto Condensed Bold"/>
                <a:cs typeface="Roboto Condensed Bold"/>
                <a:sym typeface="Roboto Condensed Bold"/>
              </a:defRPr>
            </a:pPr>
            <a:r>
              <a:t>Standardtext hier eingeben</a:t>
            </a:r>
          </a:p>
          <a:p>
            <a:pPr marL="444500" indent="-317500">
              <a:buClr>
                <a:schemeClr val="accent5"/>
              </a:buClr>
              <a:buFont typeface="Arial"/>
              <a:buChar char="▶︎"/>
            </a:pPr>
            <a:r>
              <a:t/>
            </a:r>
          </a:p>
        </p:txBody>
      </p:sp>
      <p:sp>
        <p:nvSpPr>
          <p:cNvPr id="63" name="Linie"/>
          <p:cNvSpPr/>
          <p:nvPr/>
        </p:nvSpPr>
        <p:spPr>
          <a:xfrm>
            <a:off x="-2822" y="1905000"/>
            <a:ext cx="311872" cy="0"/>
          </a:xfrm>
          <a:prstGeom prst="line">
            <a:avLst/>
          </a:prstGeom>
          <a:ln w="38100">
            <a:solidFill>
              <a:srgbClr val="F7BC05"/>
            </a:solidFill>
            <a:bevel/>
          </a:ln>
        </p:spPr>
        <p:txBody>
          <a:bodyPr lIns="65023" tIns="65023" rIns="65023" bIns="65023"/>
          <a:lstStyle/>
          <a:p>
            <a:pPr defTabSz="457200">
              <a:defRPr sz="2000">
                <a:ln w="0" cap="flat">
                  <a:solidFill>
                    <a:srgbClr val="000000"/>
                  </a:solidFill>
                  <a:prstDash val="solid"/>
                  <a:miter lim="400000"/>
                </a:ln>
                <a:solidFill>
                  <a:srgbClr val="414141"/>
                </a:solidFill>
              </a:defRPr>
            </a:pPr>
          </a:p>
        </p:txBody>
      </p:sp>
      <p:sp>
        <p:nvSpPr>
          <p:cNvPr id="64" name="Textebene 1…"/>
          <p:cNvSpPr txBox="1"/>
          <p:nvPr>
            <p:ph type="body" sz="half" idx="23"/>
          </p:nvPr>
        </p:nvSpPr>
        <p:spPr>
          <a:xfrm>
            <a:off x="6690359" y="1905000"/>
            <a:ext cx="6044166" cy="6350000"/>
          </a:xfrm>
          <a:prstGeom prst="rect">
            <a:avLst/>
          </a:prstGeom>
        </p:spPr>
        <p:txBody>
          <a:bodyPr lIns="63500" tIns="63500" rIns="63500" bIns="63500">
            <a:normAutofit fontScale="100000" lnSpcReduction="0"/>
          </a:bodyPr>
          <a:lstStyle/>
          <a:p>
            <a:pPr marL="127000" indent="0">
              <a:buSzTx/>
              <a:buNone/>
              <a:defRPr sz="2800">
                <a:solidFill>
                  <a:schemeClr val="accent5">
                    <a:hueOff val="-326855"/>
                    <a:satOff val="32847"/>
                    <a:lumOff val="-6386"/>
                  </a:schemeClr>
                </a:solidFill>
                <a:latin typeface="Roboto Condensed Bold"/>
                <a:ea typeface="Roboto Condensed Bold"/>
                <a:cs typeface="Roboto Condensed Bold"/>
                <a:sym typeface="Roboto Condensed Bold"/>
              </a:defRPr>
            </a:pPr>
            <a:r>
              <a:t>Textebene 1</a:t>
            </a:r>
          </a:p>
          <a:p>
            <a:pPr marL="444500" indent="-317500">
              <a:buClr>
                <a:schemeClr val="accent5"/>
              </a:buClr>
              <a:buFont typeface="Arial"/>
              <a:buChar char="▶︎"/>
            </a:pPr>
            <a:r>
              <a:t>Text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hteck 14"/>
          <p:cNvSpPr/>
          <p:nvPr/>
        </p:nvSpPr>
        <p:spPr>
          <a:xfrm>
            <a:off x="173849" y="1170582"/>
            <a:ext cx="11330656" cy="25601"/>
          </a:xfrm>
          <a:prstGeom prst="rect">
            <a:avLst/>
          </a:prstGeom>
          <a:gradFill>
            <a:gsLst>
              <a:gs pos="0">
                <a:srgbClr val="00998A"/>
              </a:gs>
              <a:gs pos="80000">
                <a:srgbClr val="00998A"/>
              </a:gs>
              <a:gs pos="100000">
                <a:srgbClr val="FFFFFF"/>
              </a:gs>
            </a:gsLst>
          </a:gradFill>
          <a:ln w="12700">
            <a:miter lim="400000"/>
          </a:ln>
        </p:spPr>
        <p:txBody>
          <a:bodyPr lIns="65023" tIns="65023" rIns="65023" bIns="65023" anchor="ctr"/>
          <a:lstStyle/>
          <a:p>
            <a:pPr algn="ctr" defTabSz="1300480"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7" name="Rechteck 6"/>
          <p:cNvSpPr/>
          <p:nvPr/>
        </p:nvSpPr>
        <p:spPr>
          <a:xfrm>
            <a:off x="173849" y="9326799"/>
            <a:ext cx="11330656" cy="20481"/>
          </a:xfrm>
          <a:prstGeom prst="rect">
            <a:avLst/>
          </a:prstGeom>
          <a:gradFill>
            <a:gsLst>
              <a:gs pos="0">
                <a:srgbClr val="00998A"/>
              </a:gs>
              <a:gs pos="80000">
                <a:srgbClr val="00998A"/>
              </a:gs>
              <a:gs pos="100000">
                <a:srgbClr val="FFFFFF"/>
              </a:gs>
            </a:gsLst>
          </a:gradFill>
          <a:ln w="12700">
            <a:miter lim="400000"/>
          </a:ln>
        </p:spPr>
        <p:txBody>
          <a:bodyPr lIns="65023" tIns="65023" rIns="65023" bIns="65023" anchor="ctr"/>
          <a:lstStyle/>
          <a:p>
            <a:pPr algn="ctr" defTabSz="1300480"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pic>
        <p:nvPicPr>
          <p:cNvPr id="68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810339" y="174880"/>
            <a:ext cx="1024001" cy="1024001"/>
          </a:xfrm>
          <a:prstGeom prst="rect">
            <a:avLst/>
          </a:prstGeom>
          <a:ln w="12700">
            <a:miter lim="400000"/>
          </a:ln>
        </p:spPr>
      </p:pic>
      <p:sp>
        <p:nvSpPr>
          <p:cNvPr id="69" name="Titeltext"/>
          <p:cNvSpPr txBox="1"/>
          <p:nvPr>
            <p:ph type="title"/>
          </p:nvPr>
        </p:nvSpPr>
        <p:spPr>
          <a:xfrm>
            <a:off x="255305" y="246098"/>
            <a:ext cx="11062823" cy="506722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 marL="0" marR="0">
              <a:lnSpc>
                <a:spcPct val="100000"/>
              </a:lnSpc>
              <a:defRPr sz="2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Titeltext</a:t>
            </a:r>
          </a:p>
        </p:txBody>
      </p:sp>
      <p:sp>
        <p:nvSpPr>
          <p:cNvPr id="70" name="Textebene 1…"/>
          <p:cNvSpPr txBox="1"/>
          <p:nvPr>
            <p:ph type="body" sz="quarter" idx="1"/>
          </p:nvPr>
        </p:nvSpPr>
        <p:spPr>
          <a:xfrm>
            <a:off x="255305" y="625828"/>
            <a:ext cx="11083312" cy="512092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487680" marR="0" indent="-487680">
              <a:spcBef>
                <a:spcPts val="600"/>
              </a:spcBef>
              <a:buSzTx/>
              <a:buNone/>
              <a:defRPr b="1" sz="2400">
                <a:solidFill>
                  <a:srgbClr val="00998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00100" marR="0" indent="-342900">
              <a:spcBef>
                <a:spcPts val="600"/>
              </a:spcBef>
              <a:buSzPct val="100000"/>
              <a:defRPr b="1" sz="2400">
                <a:solidFill>
                  <a:srgbClr val="00998A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19200" marR="0" indent="-304800">
              <a:spcBef>
                <a:spcPts val="600"/>
              </a:spcBef>
              <a:buSzPct val="100000"/>
              <a:defRPr b="1" sz="2400">
                <a:solidFill>
                  <a:srgbClr val="00998A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714500" marR="0" indent="-342900">
              <a:spcBef>
                <a:spcPts val="600"/>
              </a:spcBef>
              <a:defRPr b="1" sz="2400">
                <a:solidFill>
                  <a:srgbClr val="00998A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20685" marR="0" indent="-391885">
              <a:spcBef>
                <a:spcPts val="600"/>
              </a:spcBef>
              <a:defRPr b="1" sz="2400">
                <a:solidFill>
                  <a:srgbClr val="00998A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71" name="Foliennummer"/>
          <p:cNvSpPr txBox="1"/>
          <p:nvPr>
            <p:ph type="sldNum" sz="quarter" idx="2"/>
          </p:nvPr>
        </p:nvSpPr>
        <p:spPr>
          <a:xfrm>
            <a:off x="12620812" y="9346696"/>
            <a:ext cx="340517" cy="327432"/>
          </a:xfrm>
          <a:prstGeom prst="rect">
            <a:avLst/>
          </a:prstGeom>
        </p:spPr>
        <p:txBody>
          <a:bodyPr wrap="none"/>
          <a:lstStyle>
            <a:lvl1pPr defTabSz="1300480"/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3_Titel_und_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T:\Projektorganisation\Allgemein\Vorlagen\Logos\Initiale\FOM_Initial_2012.jpg" descr="T:\Projektorganisation\Allgemein\Vorlagen\Logos\Initiale\FOM_Initial_2012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792377" y="151270"/>
            <a:ext cx="1058898" cy="1058899"/>
          </a:xfrm>
          <a:prstGeom prst="rect">
            <a:avLst/>
          </a:prstGeom>
          <a:ln w="12700">
            <a:miter lim="400000"/>
          </a:ln>
        </p:spPr>
      </p:pic>
      <p:sp>
        <p:nvSpPr>
          <p:cNvPr id="74" name="Rechteck"/>
          <p:cNvSpPr/>
          <p:nvPr/>
        </p:nvSpPr>
        <p:spPr>
          <a:xfrm>
            <a:off x="151273" y="1189768"/>
            <a:ext cx="11488702" cy="15361"/>
          </a:xfrm>
          <a:prstGeom prst="rect">
            <a:avLst/>
          </a:prstGeom>
          <a:gradFill>
            <a:gsLst>
              <a:gs pos="0">
                <a:srgbClr val="00998A"/>
              </a:gs>
              <a:gs pos="80000">
                <a:srgbClr val="23A092"/>
              </a:gs>
              <a:gs pos="100000">
                <a:srgbClr val="FFFFFF"/>
              </a:gs>
            </a:gsLst>
          </a:gradFill>
          <a:ln w="12700">
            <a:miter lim="400000"/>
          </a:ln>
        </p:spPr>
        <p:txBody>
          <a:bodyPr lIns="65023" tIns="65023" rIns="65023" bIns="65023" anchor="ctr"/>
          <a:lstStyle/>
          <a:p>
            <a:pPr algn="ctr">
              <a:defRPr sz="24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75" name="Rechteck"/>
          <p:cNvSpPr/>
          <p:nvPr/>
        </p:nvSpPr>
        <p:spPr>
          <a:xfrm>
            <a:off x="151273" y="9107497"/>
            <a:ext cx="11488702" cy="15361"/>
          </a:xfrm>
          <a:prstGeom prst="rect">
            <a:avLst/>
          </a:prstGeom>
          <a:gradFill>
            <a:gsLst>
              <a:gs pos="0">
                <a:srgbClr val="00998A"/>
              </a:gs>
              <a:gs pos="80000">
                <a:srgbClr val="23A092"/>
              </a:gs>
              <a:gs pos="100000">
                <a:srgbClr val="FFFFFF"/>
              </a:gs>
            </a:gsLst>
          </a:gradFill>
          <a:ln w="12700">
            <a:miter lim="400000"/>
          </a:ln>
        </p:spPr>
        <p:txBody>
          <a:bodyPr lIns="65023" tIns="65023" rIns="65023" bIns="65023" anchor="ctr"/>
          <a:lstStyle/>
          <a:p>
            <a:pPr algn="ctr">
              <a:defRPr sz="24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76" name="Foliennummer"/>
          <p:cNvSpPr txBox="1"/>
          <p:nvPr>
            <p:ph type="sldNum" sz="quarter" idx="2"/>
          </p:nvPr>
        </p:nvSpPr>
        <p:spPr>
          <a:xfrm>
            <a:off x="10795555" y="9142635"/>
            <a:ext cx="2167467" cy="345949"/>
          </a:xfrm>
          <a:prstGeom prst="rect">
            <a:avLst/>
          </a:prstGeom>
        </p:spPr>
        <p:txBody>
          <a:bodyPr/>
          <a:lstStyle>
            <a:lvl1pPr>
              <a:buClr>
                <a:srgbClr val="00998A"/>
              </a:buClr>
              <a:buFont typeface="Wingdings"/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77" name="Textebene 1…"/>
          <p:cNvSpPr txBox="1"/>
          <p:nvPr>
            <p:ph type="body" idx="1"/>
          </p:nvPr>
        </p:nvSpPr>
        <p:spPr>
          <a:xfrm>
            <a:off x="152698" y="1381759"/>
            <a:ext cx="11777506" cy="7576586"/>
          </a:xfrm>
          <a:prstGeom prst="rect">
            <a:avLst/>
          </a:prstGeom>
        </p:spPr>
        <p:txBody>
          <a:bodyPr/>
          <a:lstStyle>
            <a:lvl1pPr marL="0" marR="0" indent="0" defTabSz="914400">
              <a:spcBef>
                <a:spcPts val="1200"/>
              </a:spcBef>
              <a:buClr>
                <a:srgbClr val="00998A"/>
              </a:buClr>
              <a:buSzTx/>
              <a:buFont typeface="Wingdings"/>
              <a:buNone/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  <a:lvl2pPr marL="0" marR="0" indent="0" defTabSz="914400">
              <a:spcBef>
                <a:spcPts val="1200"/>
              </a:spcBef>
              <a:buClr>
                <a:srgbClr val="00998A"/>
              </a:buClr>
              <a:buSzTx/>
              <a:buFont typeface="Wingdings"/>
              <a:buNone/>
              <a:defRPr sz="2400">
                <a:latin typeface="Helvetica"/>
                <a:ea typeface="Helvetica"/>
                <a:cs typeface="Helvetica"/>
                <a:sym typeface="Helvetica"/>
              </a:defRPr>
            </a:lvl2pPr>
            <a:lvl3pPr marL="399814" marR="0" indent="-399814" defTabSz="914400">
              <a:spcBef>
                <a:spcPts val="1200"/>
              </a:spcBef>
              <a:buClr>
                <a:srgbClr val="00998A"/>
              </a:buClr>
              <a:buSzPct val="90000"/>
              <a:buChar char="▪"/>
              <a:defRPr sz="2400">
                <a:latin typeface="Helvetica"/>
                <a:ea typeface="Helvetica"/>
                <a:cs typeface="Helvetica"/>
                <a:sym typeface="Helvetica"/>
              </a:defRPr>
            </a:lvl3pPr>
            <a:lvl4pPr marL="0" marR="0" indent="277811" defTabSz="914400">
              <a:spcBef>
                <a:spcPts val="1200"/>
              </a:spcBef>
              <a:buClr>
                <a:srgbClr val="00998A"/>
              </a:buClr>
              <a:buSzTx/>
              <a:buFont typeface="Wingdings"/>
              <a:buNone/>
              <a:defRPr sz="2400">
                <a:latin typeface="Helvetica"/>
                <a:ea typeface="Helvetica"/>
                <a:cs typeface="Helvetica"/>
                <a:sym typeface="Helvetica"/>
              </a:defRPr>
            </a:lvl4pPr>
            <a:lvl5pPr marL="724958" marR="0" indent="-447146" defTabSz="914400">
              <a:spcBef>
                <a:spcPts val="1200"/>
              </a:spcBef>
              <a:buClr>
                <a:srgbClr val="00998A"/>
              </a:buClr>
              <a:buSzPct val="80000"/>
              <a:buChar char="▪"/>
              <a:defRPr sz="2400">
                <a:latin typeface="Helvetica"/>
                <a:ea typeface="Helvetica"/>
                <a:cs typeface="Helvetica"/>
                <a:sym typeface="Helvetica"/>
              </a:defRPr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78" name="Titeltext"/>
          <p:cNvSpPr txBox="1"/>
          <p:nvPr>
            <p:ph type="title"/>
          </p:nvPr>
        </p:nvSpPr>
        <p:spPr>
          <a:xfrm>
            <a:off x="106805" y="434911"/>
            <a:ext cx="10772483" cy="752820"/>
          </a:xfrm>
          <a:prstGeom prst="rect">
            <a:avLst/>
          </a:prstGeom>
        </p:spPr>
        <p:txBody>
          <a:bodyPr anchor="b"/>
          <a:lstStyle>
            <a:lvl1pPr marL="0" marR="0" defTabSz="914400">
              <a:lnSpc>
                <a:spcPct val="100000"/>
              </a:lnSpc>
              <a:buClr>
                <a:srgbClr val="00998A"/>
              </a:buClr>
              <a:buFont typeface="Wingdings"/>
              <a:defRPr b="1" sz="2800">
                <a:solidFill>
                  <a:srgbClr val="469A8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Titeltext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9_Üb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T:\Projektorganisation\Allgemein\Vorlagen\Logos\Initiale\FOM_Initial_2012.jpg" descr="T:\Projektorganisation\Allgemein\Vorlagen\Logos\Initiale\FOM_Initial_2012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792377" y="151270"/>
            <a:ext cx="1058898" cy="1058899"/>
          </a:xfrm>
          <a:prstGeom prst="rect">
            <a:avLst/>
          </a:prstGeom>
          <a:ln w="12700">
            <a:miter lim="400000"/>
          </a:ln>
        </p:spPr>
      </p:pic>
      <p:sp>
        <p:nvSpPr>
          <p:cNvPr id="81" name="Rechteck"/>
          <p:cNvSpPr/>
          <p:nvPr/>
        </p:nvSpPr>
        <p:spPr>
          <a:xfrm>
            <a:off x="151273" y="9107497"/>
            <a:ext cx="11488702" cy="15361"/>
          </a:xfrm>
          <a:prstGeom prst="rect">
            <a:avLst/>
          </a:prstGeom>
          <a:gradFill>
            <a:gsLst>
              <a:gs pos="0">
                <a:srgbClr val="00998A"/>
              </a:gs>
              <a:gs pos="80000">
                <a:srgbClr val="23A092"/>
              </a:gs>
              <a:gs pos="100000">
                <a:srgbClr val="FFFFFF"/>
              </a:gs>
            </a:gsLst>
          </a:gradFill>
          <a:ln w="12700">
            <a:miter lim="400000"/>
          </a:ln>
        </p:spPr>
        <p:txBody>
          <a:bodyPr lIns="65023" tIns="65023" rIns="65023" bIns="65023" anchor="ctr"/>
          <a:lstStyle/>
          <a:p>
            <a:pPr algn="ctr"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82" name="Rechteck"/>
          <p:cNvSpPr/>
          <p:nvPr/>
        </p:nvSpPr>
        <p:spPr>
          <a:xfrm>
            <a:off x="-1" y="731518"/>
            <a:ext cx="11504505" cy="467362"/>
          </a:xfrm>
          <a:prstGeom prst="rect">
            <a:avLst/>
          </a:prstGeom>
          <a:gradFill>
            <a:gsLst>
              <a:gs pos="0">
                <a:srgbClr val="00998A"/>
              </a:gs>
              <a:gs pos="80000">
                <a:srgbClr val="00998A"/>
              </a:gs>
              <a:gs pos="100000">
                <a:srgbClr val="FFFFFF"/>
              </a:gs>
            </a:gsLst>
          </a:gradFill>
          <a:ln w="12700">
            <a:miter lim="400000"/>
          </a:ln>
        </p:spPr>
        <p:txBody>
          <a:bodyPr lIns="65023" tIns="65023" rIns="65023" bIns="65023" anchor="ctr"/>
          <a:lstStyle/>
          <a:p>
            <a:pPr algn="ctr"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83" name="Textebene 1…"/>
          <p:cNvSpPr txBox="1"/>
          <p:nvPr>
            <p:ph type="body" idx="1"/>
          </p:nvPr>
        </p:nvSpPr>
        <p:spPr>
          <a:xfrm>
            <a:off x="190047" y="1428966"/>
            <a:ext cx="11681117" cy="7454693"/>
          </a:xfrm>
          <a:prstGeom prst="rect">
            <a:avLst/>
          </a:prstGeom>
        </p:spPr>
        <p:txBody>
          <a:bodyPr/>
          <a:lstStyle>
            <a:lvl1pPr marL="0" marR="0" indent="1587" defTabSz="914400">
              <a:spcBef>
                <a:spcPts val="1200"/>
              </a:spcBef>
              <a:buSzTx/>
              <a:buNone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marL="0" marR="0" indent="1587" defTabSz="914400">
              <a:spcBef>
                <a:spcPts val="1200"/>
              </a:spcBef>
              <a:buSzTx/>
              <a:buNone/>
              <a:defRPr sz="2400">
                <a:latin typeface="Arial"/>
                <a:ea typeface="Arial"/>
                <a:cs typeface="Arial"/>
                <a:sym typeface="Arial"/>
              </a:defRPr>
            </a:lvl2pPr>
            <a:lvl3pPr marL="399814" marR="0" indent="-399814" defTabSz="914400">
              <a:spcBef>
                <a:spcPts val="1200"/>
              </a:spcBef>
              <a:buSzPct val="90000"/>
              <a:buChar char="▪"/>
              <a:defRPr sz="2400">
                <a:latin typeface="Arial"/>
                <a:ea typeface="Arial"/>
                <a:cs typeface="Arial"/>
                <a:sym typeface="Arial"/>
              </a:defRPr>
            </a:lvl3pPr>
            <a:lvl4pPr marL="0" marR="0" indent="277811" defTabSz="914400">
              <a:spcBef>
                <a:spcPts val="1200"/>
              </a:spcBef>
              <a:buSzTx/>
              <a:buNone/>
              <a:defRPr sz="2400">
                <a:latin typeface="Arial"/>
                <a:ea typeface="Arial"/>
                <a:cs typeface="Arial"/>
                <a:sym typeface="Arial"/>
              </a:defRPr>
            </a:lvl4pPr>
            <a:lvl5pPr marL="716491" marR="0" indent="-449791" defTabSz="914400">
              <a:spcBef>
                <a:spcPts val="1200"/>
              </a:spcBef>
              <a:buSzPct val="80000"/>
              <a:buChar char="▪"/>
              <a:defRPr sz="2400"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84" name="Foliennummer"/>
          <p:cNvSpPr txBox="1"/>
          <p:nvPr>
            <p:ph type="sldNum" sz="quarter" idx="2"/>
          </p:nvPr>
        </p:nvSpPr>
        <p:spPr>
          <a:xfrm>
            <a:off x="10793861" y="9143496"/>
            <a:ext cx="2167468" cy="327432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85" name="Titeltext"/>
          <p:cNvSpPr txBox="1"/>
          <p:nvPr>
            <p:ph type="title"/>
          </p:nvPr>
        </p:nvSpPr>
        <p:spPr>
          <a:xfrm>
            <a:off x="108659" y="490409"/>
            <a:ext cx="11015759" cy="752820"/>
          </a:xfrm>
          <a:prstGeom prst="rect">
            <a:avLst/>
          </a:prstGeom>
        </p:spPr>
        <p:txBody>
          <a:bodyPr anchor="b"/>
          <a:lstStyle>
            <a:lvl1pPr marL="0" marR="0" defTabSz="914400">
              <a:lnSpc>
                <a:spcPct val="100000"/>
              </a:lnSpc>
              <a:defRPr b="1" sz="2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Titeltext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7_4_Fe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T:\Projektorganisation\Allgemein\Vorlagen\Logos\Initiale\FOM_Initial_2012.jpg" descr="T:\Projektorganisation\Allgemein\Vorlagen\Logos\Initiale\FOM_Initial_2012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792377" y="151270"/>
            <a:ext cx="1058898" cy="1058899"/>
          </a:xfrm>
          <a:prstGeom prst="rect">
            <a:avLst/>
          </a:prstGeom>
          <a:ln w="12700">
            <a:miter lim="400000"/>
          </a:ln>
        </p:spPr>
      </p:pic>
      <p:sp>
        <p:nvSpPr>
          <p:cNvPr id="88" name="Rechteck"/>
          <p:cNvSpPr/>
          <p:nvPr/>
        </p:nvSpPr>
        <p:spPr>
          <a:xfrm>
            <a:off x="151273" y="1189768"/>
            <a:ext cx="11488702" cy="15361"/>
          </a:xfrm>
          <a:prstGeom prst="rect">
            <a:avLst/>
          </a:prstGeom>
          <a:gradFill>
            <a:gsLst>
              <a:gs pos="0">
                <a:srgbClr val="00998A"/>
              </a:gs>
              <a:gs pos="80000">
                <a:srgbClr val="23A092"/>
              </a:gs>
              <a:gs pos="100000">
                <a:srgbClr val="FFFFFF"/>
              </a:gs>
            </a:gsLst>
          </a:gradFill>
          <a:ln w="12700">
            <a:miter lim="400000"/>
          </a:ln>
        </p:spPr>
        <p:txBody>
          <a:bodyPr lIns="65023" tIns="65023" rIns="65023" bIns="65023" anchor="ctr"/>
          <a:lstStyle/>
          <a:p>
            <a:pPr algn="ctr">
              <a:defRPr sz="3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89" name="Rechteck"/>
          <p:cNvSpPr/>
          <p:nvPr/>
        </p:nvSpPr>
        <p:spPr>
          <a:xfrm>
            <a:off x="151273" y="9107497"/>
            <a:ext cx="11488702" cy="15361"/>
          </a:xfrm>
          <a:prstGeom prst="rect">
            <a:avLst/>
          </a:prstGeom>
          <a:gradFill>
            <a:gsLst>
              <a:gs pos="0">
                <a:srgbClr val="00998A"/>
              </a:gs>
              <a:gs pos="80000">
                <a:srgbClr val="23A092"/>
              </a:gs>
              <a:gs pos="100000">
                <a:srgbClr val="FFFFFF"/>
              </a:gs>
            </a:gsLst>
          </a:gradFill>
          <a:ln w="12700">
            <a:miter lim="400000"/>
          </a:ln>
        </p:spPr>
        <p:txBody>
          <a:bodyPr lIns="65023" tIns="65023" rIns="65023" bIns="65023" anchor="ctr"/>
          <a:lstStyle/>
          <a:p>
            <a:pPr algn="ctr">
              <a:defRPr sz="3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90" name="Foliennummer"/>
          <p:cNvSpPr txBox="1"/>
          <p:nvPr>
            <p:ph type="sldNum" sz="quarter" idx="2"/>
          </p:nvPr>
        </p:nvSpPr>
        <p:spPr>
          <a:xfrm>
            <a:off x="10795555" y="9142635"/>
            <a:ext cx="2167467" cy="327433"/>
          </a:xfrm>
          <a:prstGeom prst="rect">
            <a:avLst/>
          </a:prstGeom>
        </p:spPr>
        <p:txBody>
          <a:bodyPr/>
          <a:lstStyle>
            <a:lvl1pPr>
              <a:buClr>
                <a:srgbClr val="00998A"/>
              </a:buClr>
              <a:buFont typeface="Wingdings"/>
            </a:lvl1pPr>
          </a:lstStyle>
          <a:p>
            <a:pPr/>
            <a:fld id="{86CB4B4D-7CA3-9044-876B-883B54F8677D}" type="slidenum"/>
          </a:p>
        </p:txBody>
      </p:sp>
      <p:sp>
        <p:nvSpPr>
          <p:cNvPr id="91" name="Linie"/>
          <p:cNvSpPr/>
          <p:nvPr/>
        </p:nvSpPr>
        <p:spPr>
          <a:xfrm flipH="1">
            <a:off x="6515946" y="1300479"/>
            <a:ext cx="1" cy="7721602"/>
          </a:xfrm>
          <a:prstGeom prst="line">
            <a:avLst/>
          </a:prstGeom>
          <a:ln w="12700">
            <a:solidFill>
              <a:srgbClr val="00998A"/>
            </a:solidFill>
            <a:bevel/>
          </a:ln>
        </p:spPr>
        <p:txBody>
          <a:bodyPr lIns="65023" tIns="65023" rIns="65023" bIns="65023"/>
          <a:lstStyle/>
          <a:p>
            <a:pPr defTabSz="457200">
              <a:lnSpc>
                <a:spcPts val="3000"/>
              </a:lnSpc>
              <a:defRPr sz="1400" u="sng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92" name="Linie"/>
          <p:cNvSpPr/>
          <p:nvPr/>
        </p:nvSpPr>
        <p:spPr>
          <a:xfrm>
            <a:off x="196427" y="5161279"/>
            <a:ext cx="12611948" cy="1"/>
          </a:xfrm>
          <a:prstGeom prst="line">
            <a:avLst/>
          </a:prstGeom>
          <a:ln w="12700">
            <a:solidFill>
              <a:srgbClr val="00998A"/>
            </a:solidFill>
            <a:bevel/>
          </a:ln>
        </p:spPr>
        <p:txBody>
          <a:bodyPr lIns="65023" tIns="65023" rIns="65023" bIns="65023"/>
          <a:lstStyle/>
          <a:p>
            <a:pPr defTabSz="457200">
              <a:lnSpc>
                <a:spcPts val="3000"/>
              </a:lnSpc>
              <a:defRPr sz="1400" u="sng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93" name="Titeltext"/>
          <p:cNvSpPr txBox="1"/>
          <p:nvPr>
            <p:ph type="title"/>
          </p:nvPr>
        </p:nvSpPr>
        <p:spPr>
          <a:xfrm>
            <a:off x="252031" y="540276"/>
            <a:ext cx="11287186" cy="652349"/>
          </a:xfrm>
          <a:prstGeom prst="rect">
            <a:avLst/>
          </a:prstGeom>
        </p:spPr>
        <p:txBody>
          <a:bodyPr anchor="b"/>
          <a:lstStyle>
            <a:lvl1pPr marL="0" marR="0" defTabSz="914400">
              <a:lnSpc>
                <a:spcPct val="100000"/>
              </a:lnSpc>
              <a:buClr>
                <a:srgbClr val="00998A"/>
              </a:buClr>
              <a:buFont typeface="Wingdings"/>
              <a:defRPr b="1" sz="2800">
                <a:solidFill>
                  <a:srgbClr val="469A8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Titeltext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0_Übung_ohne_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T:\Projektorganisation\Allgemein\Vorlagen\Logos\Initiale\FOM_Initial_2012.jpg" descr="T:\Projektorganisation\Allgemein\Vorlagen\Logos\Initiale\FOM_Initial_2012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792377" y="151270"/>
            <a:ext cx="1058898" cy="1058899"/>
          </a:xfrm>
          <a:prstGeom prst="rect">
            <a:avLst/>
          </a:prstGeom>
          <a:ln w="12700">
            <a:miter lim="400000"/>
          </a:ln>
        </p:spPr>
      </p:pic>
      <p:sp>
        <p:nvSpPr>
          <p:cNvPr id="96" name="Rechteck"/>
          <p:cNvSpPr/>
          <p:nvPr/>
        </p:nvSpPr>
        <p:spPr>
          <a:xfrm>
            <a:off x="151273" y="9107497"/>
            <a:ext cx="11488702" cy="15361"/>
          </a:xfrm>
          <a:prstGeom prst="rect">
            <a:avLst/>
          </a:prstGeom>
          <a:gradFill>
            <a:gsLst>
              <a:gs pos="0">
                <a:srgbClr val="00998A"/>
              </a:gs>
              <a:gs pos="80000">
                <a:srgbClr val="23A092"/>
              </a:gs>
              <a:gs pos="100000">
                <a:srgbClr val="FFFFFF"/>
              </a:gs>
            </a:gsLst>
          </a:gradFill>
          <a:ln w="12700">
            <a:miter lim="400000"/>
          </a:ln>
        </p:spPr>
        <p:txBody>
          <a:bodyPr lIns="65023" tIns="65023" rIns="65023" bIns="65023" anchor="ctr"/>
          <a:lstStyle/>
          <a:p>
            <a:pPr algn="ctr">
              <a:defRPr sz="3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97" name="Rechteck"/>
          <p:cNvSpPr/>
          <p:nvPr/>
        </p:nvSpPr>
        <p:spPr>
          <a:xfrm>
            <a:off x="-1" y="731518"/>
            <a:ext cx="11504505" cy="467362"/>
          </a:xfrm>
          <a:prstGeom prst="rect">
            <a:avLst/>
          </a:prstGeom>
          <a:gradFill>
            <a:gsLst>
              <a:gs pos="0">
                <a:srgbClr val="00998A"/>
              </a:gs>
              <a:gs pos="80000">
                <a:srgbClr val="00998A"/>
              </a:gs>
              <a:gs pos="100000">
                <a:srgbClr val="FFFFFF"/>
              </a:gs>
            </a:gsLst>
          </a:gradFill>
          <a:ln w="12700">
            <a:miter lim="400000"/>
          </a:ln>
        </p:spPr>
        <p:txBody>
          <a:bodyPr lIns="65023" tIns="65023" rIns="65023" bIns="65023" anchor="ctr"/>
          <a:lstStyle/>
          <a:p>
            <a:pPr algn="ctr">
              <a:defRPr sz="3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98" name="Foliennummer"/>
          <p:cNvSpPr txBox="1"/>
          <p:nvPr>
            <p:ph type="sldNum" sz="quarter" idx="2"/>
          </p:nvPr>
        </p:nvSpPr>
        <p:spPr>
          <a:xfrm>
            <a:off x="10793861" y="9143496"/>
            <a:ext cx="2167468" cy="327432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99" name="Titeltext"/>
          <p:cNvSpPr txBox="1"/>
          <p:nvPr>
            <p:ph type="title"/>
          </p:nvPr>
        </p:nvSpPr>
        <p:spPr>
          <a:xfrm>
            <a:off x="108659" y="490409"/>
            <a:ext cx="11015759" cy="752820"/>
          </a:xfrm>
          <a:prstGeom prst="rect">
            <a:avLst/>
          </a:prstGeom>
        </p:spPr>
        <p:txBody>
          <a:bodyPr anchor="b"/>
          <a:lstStyle>
            <a:lvl1pPr marL="0" marR="0" defTabSz="914400">
              <a:lnSpc>
                <a:spcPct val="100000"/>
              </a:lnSpc>
              <a:defRPr b="1" sz="2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Titeltext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3_Titel_und_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T:\Projektorganisation\Allgemein\Vorlagen\Logos\Initiale\FOM_Initial_2012.jpg" descr="T:\Projektorganisation\Allgemein\Vorlagen\Logos\Initiale\FOM_Initial_2012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792377" y="151270"/>
            <a:ext cx="1058898" cy="1058899"/>
          </a:xfrm>
          <a:prstGeom prst="rect">
            <a:avLst/>
          </a:prstGeom>
          <a:ln w="12700">
            <a:miter lim="400000"/>
          </a:ln>
        </p:spPr>
      </p:pic>
      <p:sp>
        <p:nvSpPr>
          <p:cNvPr id="102" name="Rechteck"/>
          <p:cNvSpPr/>
          <p:nvPr/>
        </p:nvSpPr>
        <p:spPr>
          <a:xfrm>
            <a:off x="151273" y="1189768"/>
            <a:ext cx="11488702" cy="15361"/>
          </a:xfrm>
          <a:prstGeom prst="rect">
            <a:avLst/>
          </a:prstGeom>
          <a:gradFill>
            <a:gsLst>
              <a:gs pos="0">
                <a:srgbClr val="00998A"/>
              </a:gs>
              <a:gs pos="80000">
                <a:srgbClr val="23A092"/>
              </a:gs>
              <a:gs pos="100000">
                <a:srgbClr val="FFFFFF"/>
              </a:gs>
            </a:gsLst>
          </a:gradFill>
          <a:ln w="12700">
            <a:miter lim="400000"/>
          </a:ln>
        </p:spPr>
        <p:txBody>
          <a:bodyPr lIns="65023" tIns="65023" rIns="65023" bIns="65023" anchor="ctr"/>
          <a:lstStyle/>
          <a:p>
            <a:pPr algn="ctr"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03" name="Rechteck"/>
          <p:cNvSpPr/>
          <p:nvPr/>
        </p:nvSpPr>
        <p:spPr>
          <a:xfrm>
            <a:off x="151273" y="9107497"/>
            <a:ext cx="11488702" cy="15361"/>
          </a:xfrm>
          <a:prstGeom prst="rect">
            <a:avLst/>
          </a:prstGeom>
          <a:gradFill>
            <a:gsLst>
              <a:gs pos="0">
                <a:srgbClr val="00998A"/>
              </a:gs>
              <a:gs pos="80000">
                <a:srgbClr val="23A092"/>
              </a:gs>
              <a:gs pos="100000">
                <a:srgbClr val="FFFFFF"/>
              </a:gs>
            </a:gsLst>
          </a:gradFill>
          <a:ln w="12700">
            <a:miter lim="400000"/>
          </a:ln>
        </p:spPr>
        <p:txBody>
          <a:bodyPr lIns="65023" tIns="65023" rIns="65023" bIns="65023" anchor="ctr"/>
          <a:lstStyle/>
          <a:p>
            <a:pPr algn="ctr"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04" name="Foliennummer"/>
          <p:cNvSpPr txBox="1"/>
          <p:nvPr>
            <p:ph type="sldNum" sz="quarter" idx="2"/>
          </p:nvPr>
        </p:nvSpPr>
        <p:spPr>
          <a:xfrm>
            <a:off x="10795555" y="9142635"/>
            <a:ext cx="2167467" cy="327433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05" name="Textebene 1…"/>
          <p:cNvSpPr txBox="1"/>
          <p:nvPr>
            <p:ph type="body" idx="1"/>
          </p:nvPr>
        </p:nvSpPr>
        <p:spPr>
          <a:xfrm>
            <a:off x="152698" y="1381759"/>
            <a:ext cx="11777506" cy="7576586"/>
          </a:xfrm>
          <a:prstGeom prst="rect">
            <a:avLst/>
          </a:prstGeom>
        </p:spPr>
        <p:txBody>
          <a:bodyPr/>
          <a:lstStyle>
            <a:lvl1pPr marL="0" marR="0" indent="0" defTabSz="914400">
              <a:spcBef>
                <a:spcPts val="1200"/>
              </a:spcBef>
              <a:buSzTx/>
              <a:buNone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marL="0" marR="0" indent="0" defTabSz="914400">
              <a:spcBef>
                <a:spcPts val="1200"/>
              </a:spcBef>
              <a:buSzTx/>
              <a:buNone/>
              <a:defRPr sz="2400">
                <a:latin typeface="Arial"/>
                <a:ea typeface="Arial"/>
                <a:cs typeface="Arial"/>
                <a:sym typeface="Arial"/>
              </a:defRPr>
            </a:lvl2pPr>
            <a:lvl3pPr marL="399814" marR="0" indent="-399814" defTabSz="914400">
              <a:spcBef>
                <a:spcPts val="1200"/>
              </a:spcBef>
              <a:buSzPct val="90000"/>
              <a:buChar char="▪"/>
              <a:defRPr sz="2400">
                <a:latin typeface="Arial"/>
                <a:ea typeface="Arial"/>
                <a:cs typeface="Arial"/>
                <a:sym typeface="Arial"/>
              </a:defRPr>
            </a:lvl3pPr>
            <a:lvl4pPr marL="0" marR="0" indent="277811" defTabSz="914400">
              <a:spcBef>
                <a:spcPts val="1200"/>
              </a:spcBef>
              <a:buSzTx/>
              <a:buNone/>
              <a:defRPr sz="2400">
                <a:latin typeface="Arial"/>
                <a:ea typeface="Arial"/>
                <a:cs typeface="Arial"/>
                <a:sym typeface="Arial"/>
              </a:defRPr>
            </a:lvl4pPr>
            <a:lvl5pPr marL="724958" marR="0" indent="-447146" defTabSz="914400">
              <a:spcBef>
                <a:spcPts val="1200"/>
              </a:spcBef>
              <a:buSzPct val="80000"/>
              <a:buChar char="▪"/>
              <a:defRPr sz="2400"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06" name="Titeltext"/>
          <p:cNvSpPr txBox="1"/>
          <p:nvPr>
            <p:ph type="title"/>
          </p:nvPr>
        </p:nvSpPr>
        <p:spPr>
          <a:xfrm>
            <a:off x="106805" y="434911"/>
            <a:ext cx="11577637" cy="752820"/>
          </a:xfrm>
          <a:prstGeom prst="rect">
            <a:avLst/>
          </a:prstGeom>
        </p:spPr>
        <p:txBody>
          <a:bodyPr anchor="b"/>
          <a:lstStyle>
            <a:lvl1pPr marL="0" marR="0" defTabSz="914400">
              <a:lnSpc>
                <a:spcPct val="100000"/>
              </a:lnSpc>
              <a:defRPr b="1" sz="2800">
                <a:solidFill>
                  <a:srgbClr val="39998A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Titeltext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2_Zwischen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liennummer"/>
          <p:cNvSpPr txBox="1"/>
          <p:nvPr>
            <p:ph type="sldNum" sz="quarter" idx="2"/>
          </p:nvPr>
        </p:nvSpPr>
        <p:spPr>
          <a:xfrm>
            <a:off x="10795555" y="9142635"/>
            <a:ext cx="2167467" cy="327433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5" name="Titeltext"/>
          <p:cNvSpPr txBox="1"/>
          <p:nvPr>
            <p:ph type="title"/>
          </p:nvPr>
        </p:nvSpPr>
        <p:spPr>
          <a:xfrm>
            <a:off x="650239" y="4758266"/>
            <a:ext cx="11704322" cy="2406792"/>
          </a:xfrm>
          <a:prstGeom prst="rect">
            <a:avLst/>
          </a:prstGeom>
        </p:spPr>
        <p:txBody>
          <a:bodyPr/>
          <a:lstStyle>
            <a:lvl1pPr algn="r">
              <a:defRPr sz="8400">
                <a:solidFill>
                  <a:schemeClr val="accent5"/>
                </a:solidFill>
              </a:defRPr>
            </a:lvl1pPr>
          </a:lstStyle>
          <a:p>
            <a:pPr/>
            <a:r>
              <a:t>Titeltext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4_Titel_OHNE_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T:\Projektorganisation\Allgemein\Vorlagen\Logos\Initiale\FOM_Initial_2012.jpg" descr="T:\Projektorganisation\Allgemein\Vorlagen\Logos\Initiale\FOM_Initial_2012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792377" y="151270"/>
            <a:ext cx="1058898" cy="1058899"/>
          </a:xfrm>
          <a:prstGeom prst="rect">
            <a:avLst/>
          </a:prstGeom>
          <a:ln w="12700">
            <a:miter lim="400000"/>
          </a:ln>
        </p:spPr>
      </p:pic>
      <p:sp>
        <p:nvSpPr>
          <p:cNvPr id="109" name="Rechteck"/>
          <p:cNvSpPr/>
          <p:nvPr/>
        </p:nvSpPr>
        <p:spPr>
          <a:xfrm>
            <a:off x="151273" y="1189768"/>
            <a:ext cx="11488702" cy="15361"/>
          </a:xfrm>
          <a:prstGeom prst="rect">
            <a:avLst/>
          </a:prstGeom>
          <a:gradFill>
            <a:gsLst>
              <a:gs pos="0">
                <a:srgbClr val="00998A"/>
              </a:gs>
              <a:gs pos="80000">
                <a:srgbClr val="23A092"/>
              </a:gs>
              <a:gs pos="100000">
                <a:srgbClr val="FFFFFF"/>
              </a:gs>
            </a:gsLst>
          </a:gradFill>
          <a:ln w="12700">
            <a:miter lim="400000"/>
          </a:ln>
        </p:spPr>
        <p:txBody>
          <a:bodyPr lIns="65023" tIns="65023" rIns="65023" bIns="65023" anchor="ctr"/>
          <a:lstStyle/>
          <a:p>
            <a:pPr algn="ctr">
              <a:defRPr sz="3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10" name="Rechteck"/>
          <p:cNvSpPr/>
          <p:nvPr/>
        </p:nvSpPr>
        <p:spPr>
          <a:xfrm>
            <a:off x="151273" y="9107497"/>
            <a:ext cx="11488702" cy="15361"/>
          </a:xfrm>
          <a:prstGeom prst="rect">
            <a:avLst/>
          </a:prstGeom>
          <a:gradFill>
            <a:gsLst>
              <a:gs pos="0">
                <a:srgbClr val="00998A"/>
              </a:gs>
              <a:gs pos="80000">
                <a:srgbClr val="23A092"/>
              </a:gs>
              <a:gs pos="100000">
                <a:srgbClr val="FFFFFF"/>
              </a:gs>
            </a:gsLst>
          </a:gradFill>
          <a:ln w="12700">
            <a:miter lim="400000"/>
          </a:ln>
        </p:spPr>
        <p:txBody>
          <a:bodyPr lIns="65023" tIns="65023" rIns="65023" bIns="65023" anchor="ctr"/>
          <a:lstStyle/>
          <a:p>
            <a:pPr algn="ctr">
              <a:defRPr sz="3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11" name="Foliennummer"/>
          <p:cNvSpPr txBox="1"/>
          <p:nvPr>
            <p:ph type="sldNum" sz="quarter" idx="2"/>
          </p:nvPr>
        </p:nvSpPr>
        <p:spPr>
          <a:xfrm>
            <a:off x="10795555" y="9142635"/>
            <a:ext cx="2167467" cy="327433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12" name="Titeltext"/>
          <p:cNvSpPr txBox="1"/>
          <p:nvPr>
            <p:ph type="title"/>
          </p:nvPr>
        </p:nvSpPr>
        <p:spPr>
          <a:xfrm>
            <a:off x="106805" y="434911"/>
            <a:ext cx="11221782" cy="752820"/>
          </a:xfrm>
          <a:prstGeom prst="rect">
            <a:avLst/>
          </a:prstGeom>
        </p:spPr>
        <p:txBody>
          <a:bodyPr anchor="b"/>
          <a:lstStyle>
            <a:lvl1pPr marL="0" marR="0" defTabSz="914400">
              <a:lnSpc>
                <a:spcPct val="100000"/>
              </a:lnSpc>
              <a:defRPr b="1" sz="2800">
                <a:solidFill>
                  <a:srgbClr val="39998A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Titeltext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4_Titel_OHNE_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T:\Projektorganisation\Allgemein\Vorlagen\Logos\Initiale\FOM_Initial_2012.jpg" descr="T:\Projektorganisation\Allgemein\Vorlagen\Logos\Initiale\FOM_Initial_2012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792377" y="151270"/>
            <a:ext cx="1058898" cy="1058899"/>
          </a:xfrm>
          <a:prstGeom prst="rect">
            <a:avLst/>
          </a:prstGeom>
          <a:ln w="12700">
            <a:miter lim="400000"/>
          </a:ln>
        </p:spPr>
      </p:pic>
      <p:sp>
        <p:nvSpPr>
          <p:cNvPr id="115" name="Rechteck"/>
          <p:cNvSpPr/>
          <p:nvPr/>
        </p:nvSpPr>
        <p:spPr>
          <a:xfrm>
            <a:off x="151273" y="1189768"/>
            <a:ext cx="11488702" cy="15361"/>
          </a:xfrm>
          <a:prstGeom prst="rect">
            <a:avLst/>
          </a:prstGeom>
          <a:gradFill>
            <a:gsLst>
              <a:gs pos="0">
                <a:srgbClr val="00998A"/>
              </a:gs>
              <a:gs pos="80000">
                <a:srgbClr val="23A092"/>
              </a:gs>
              <a:gs pos="100000">
                <a:srgbClr val="FFFFFF"/>
              </a:gs>
            </a:gsLst>
          </a:gradFill>
          <a:ln w="12700">
            <a:miter lim="400000"/>
          </a:ln>
        </p:spPr>
        <p:txBody>
          <a:bodyPr lIns="65023" tIns="65023" rIns="65023" bIns="65023" anchor="ctr"/>
          <a:lstStyle/>
          <a:p>
            <a:pPr algn="ctr">
              <a:defRPr sz="34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16" name="Rechteck"/>
          <p:cNvSpPr/>
          <p:nvPr/>
        </p:nvSpPr>
        <p:spPr>
          <a:xfrm>
            <a:off x="151273" y="9107497"/>
            <a:ext cx="11488702" cy="15361"/>
          </a:xfrm>
          <a:prstGeom prst="rect">
            <a:avLst/>
          </a:prstGeom>
          <a:gradFill>
            <a:gsLst>
              <a:gs pos="0">
                <a:srgbClr val="00998A"/>
              </a:gs>
              <a:gs pos="80000">
                <a:srgbClr val="23A092"/>
              </a:gs>
              <a:gs pos="100000">
                <a:srgbClr val="FFFFFF"/>
              </a:gs>
            </a:gsLst>
          </a:gradFill>
          <a:ln w="12700">
            <a:miter lim="400000"/>
          </a:ln>
        </p:spPr>
        <p:txBody>
          <a:bodyPr lIns="65023" tIns="65023" rIns="65023" bIns="65023" anchor="ctr"/>
          <a:lstStyle/>
          <a:p>
            <a:pPr algn="ctr">
              <a:defRPr sz="34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17" name="Foliennummer"/>
          <p:cNvSpPr txBox="1"/>
          <p:nvPr>
            <p:ph type="sldNum" sz="quarter" idx="2"/>
          </p:nvPr>
        </p:nvSpPr>
        <p:spPr>
          <a:xfrm>
            <a:off x="10795555" y="9142635"/>
            <a:ext cx="2167467" cy="345949"/>
          </a:xfrm>
          <a:prstGeom prst="rect">
            <a:avLst/>
          </a:prstGeom>
        </p:spPr>
        <p:txBody>
          <a:bodyPr/>
          <a:lstStyle>
            <a:lvl1pPr>
              <a:buClr>
                <a:srgbClr val="00998A"/>
              </a:buClr>
              <a:buFont typeface="Wingdings"/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18" name="Titeltext"/>
          <p:cNvSpPr txBox="1"/>
          <p:nvPr>
            <p:ph type="title"/>
          </p:nvPr>
        </p:nvSpPr>
        <p:spPr>
          <a:xfrm>
            <a:off x="106805" y="434911"/>
            <a:ext cx="11221782" cy="752820"/>
          </a:xfrm>
          <a:prstGeom prst="rect">
            <a:avLst/>
          </a:prstGeom>
        </p:spPr>
        <p:txBody>
          <a:bodyPr anchor="b"/>
          <a:lstStyle>
            <a:lvl1pPr marL="0" marR="0" defTabSz="914400">
              <a:lnSpc>
                <a:spcPct val="100000"/>
              </a:lnSpc>
              <a:buClr>
                <a:srgbClr val="00998A"/>
              </a:buClr>
              <a:buFont typeface="Wingdings"/>
              <a:defRPr b="1" sz="2800">
                <a:solidFill>
                  <a:srgbClr val="39998A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Titeltext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3_Titel_und_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oliennummer"/>
          <p:cNvSpPr txBox="1"/>
          <p:nvPr>
            <p:ph type="sldNum" sz="quarter" idx="2"/>
          </p:nvPr>
        </p:nvSpPr>
        <p:spPr>
          <a:xfrm>
            <a:off x="10795555" y="9142635"/>
            <a:ext cx="2167467" cy="327433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8" name="Titeltext"/>
          <p:cNvSpPr txBox="1"/>
          <p:nvPr>
            <p:ph type="body" sz="quarter" idx="21" hasCustomPrompt="1"/>
          </p:nvPr>
        </p:nvSpPr>
        <p:spPr>
          <a:xfrm>
            <a:off x="-4087" y="-18727"/>
            <a:ext cx="13012974" cy="1413935"/>
          </a:xfrm>
          <a:prstGeom prst="rect">
            <a:avLst/>
          </a:prstGeom>
        </p:spPr>
        <p:txBody>
          <a:bodyPr lIns="48767" tIns="48767" rIns="48767" bIns="48767" anchor="ctr">
            <a:normAutofit fontScale="100000" lnSpcReduction="0"/>
          </a:bodyPr>
          <a:lstStyle>
            <a:lvl1pPr marL="127000" indent="127000">
              <a:lnSpc>
                <a:spcPct val="90000"/>
              </a:lnSpc>
              <a:spcBef>
                <a:spcPts val="0"/>
              </a:spcBef>
              <a:buSzTx/>
              <a:buNone/>
              <a:defRPr sz="6200">
                <a:solidFill>
                  <a:schemeClr val="accent5">
                    <a:hueOff val="-326855"/>
                    <a:satOff val="32847"/>
                    <a:lumOff val="-6386"/>
                  </a:schemeClr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defRPr>
            </a:lvl1pPr>
          </a:lstStyle>
          <a:p>
            <a:pPr/>
            <a:r>
              <a:t>Folientitel</a:t>
            </a:r>
          </a:p>
        </p:txBody>
      </p:sp>
      <p:sp>
        <p:nvSpPr>
          <p:cNvPr id="19" name="Textebene 1"/>
          <p:cNvSpPr txBox="1"/>
          <p:nvPr>
            <p:ph type="body" idx="22" hasCustomPrompt="1"/>
          </p:nvPr>
        </p:nvSpPr>
        <p:spPr>
          <a:xfrm>
            <a:off x="282297" y="1905000"/>
            <a:ext cx="12248713" cy="6350000"/>
          </a:xfrm>
          <a:prstGeom prst="rect">
            <a:avLst/>
          </a:prstGeom>
        </p:spPr>
        <p:txBody>
          <a:bodyPr lIns="63500" tIns="63500" rIns="63500" bIns="63500">
            <a:normAutofit fontScale="100000" lnSpcReduction="0"/>
          </a:bodyPr>
          <a:lstStyle>
            <a:lvl1pPr marL="444500" indent="-317500">
              <a:buClr>
                <a:schemeClr val="accent5"/>
              </a:buClr>
              <a:buFont typeface="Arial"/>
              <a:buChar char="▶︎"/>
            </a:lvl1pPr>
          </a:lstStyle>
          <a:p>
            <a:pPr/>
            <a:r>
              <a:t>Standardtext hier eingeben</a:t>
            </a:r>
          </a:p>
        </p:txBody>
      </p:sp>
      <p:sp>
        <p:nvSpPr>
          <p:cNvPr id="20" name="Linie"/>
          <p:cNvSpPr/>
          <p:nvPr/>
        </p:nvSpPr>
        <p:spPr>
          <a:xfrm>
            <a:off x="-2822" y="1905000"/>
            <a:ext cx="311872" cy="0"/>
          </a:xfrm>
          <a:prstGeom prst="line">
            <a:avLst/>
          </a:prstGeom>
          <a:ln w="38100">
            <a:solidFill>
              <a:srgbClr val="F7BC05"/>
            </a:solidFill>
            <a:bevel/>
          </a:ln>
        </p:spPr>
        <p:txBody>
          <a:bodyPr lIns="65023" tIns="65023" rIns="65023" bIns="65023"/>
          <a:lstStyle/>
          <a:p>
            <a:pPr defTabSz="457200">
              <a:defRPr sz="2000">
                <a:ln w="0" cap="flat">
                  <a:solidFill>
                    <a:srgbClr val="000000"/>
                  </a:solidFill>
                  <a:prstDash val="solid"/>
                  <a:miter lim="400000"/>
                </a:ln>
                <a:solidFill>
                  <a:srgbClr val="414141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3_Titel_Untertitelund_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oliennummer"/>
          <p:cNvSpPr txBox="1"/>
          <p:nvPr>
            <p:ph type="sldNum" sz="quarter" idx="2"/>
          </p:nvPr>
        </p:nvSpPr>
        <p:spPr>
          <a:xfrm>
            <a:off x="10795555" y="9142635"/>
            <a:ext cx="2167467" cy="327433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3" name="Titeltext"/>
          <p:cNvSpPr txBox="1"/>
          <p:nvPr>
            <p:ph type="body" sz="quarter" idx="21" hasCustomPrompt="1"/>
          </p:nvPr>
        </p:nvSpPr>
        <p:spPr>
          <a:xfrm>
            <a:off x="-4087" y="-18727"/>
            <a:ext cx="13012974" cy="1413935"/>
          </a:xfrm>
          <a:prstGeom prst="rect">
            <a:avLst/>
          </a:prstGeom>
        </p:spPr>
        <p:txBody>
          <a:bodyPr lIns="48767" tIns="48767" rIns="48767" bIns="48767" anchor="ctr">
            <a:normAutofit fontScale="100000" lnSpcReduction="0"/>
          </a:bodyPr>
          <a:lstStyle>
            <a:lvl1pPr marL="127000" indent="127000">
              <a:lnSpc>
                <a:spcPct val="90000"/>
              </a:lnSpc>
              <a:spcBef>
                <a:spcPts val="0"/>
              </a:spcBef>
              <a:buSzTx/>
              <a:buNone/>
              <a:defRPr sz="6200">
                <a:solidFill>
                  <a:schemeClr val="accent5">
                    <a:hueOff val="-326855"/>
                    <a:satOff val="32847"/>
                    <a:lumOff val="-6386"/>
                  </a:schemeClr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defRPr>
            </a:lvl1pPr>
          </a:lstStyle>
          <a:p>
            <a:pPr/>
            <a:r>
              <a:t>Folientitel</a:t>
            </a:r>
          </a:p>
        </p:txBody>
      </p:sp>
      <p:sp>
        <p:nvSpPr>
          <p:cNvPr id="24" name="Textebene 1"/>
          <p:cNvSpPr txBox="1"/>
          <p:nvPr>
            <p:ph type="body" idx="22" hasCustomPrompt="1"/>
          </p:nvPr>
        </p:nvSpPr>
        <p:spPr>
          <a:xfrm>
            <a:off x="310913" y="1905000"/>
            <a:ext cx="12382974" cy="6350000"/>
          </a:xfrm>
          <a:prstGeom prst="rect">
            <a:avLst/>
          </a:prstGeom>
        </p:spPr>
        <p:txBody>
          <a:bodyPr lIns="63500" tIns="63500" rIns="63500" bIns="63500">
            <a:normAutofit fontScale="100000" lnSpcReduction="0"/>
          </a:bodyPr>
          <a:lstStyle>
            <a:lvl1pPr marL="444500" indent="-317500">
              <a:buClr>
                <a:schemeClr val="accent5"/>
              </a:buClr>
              <a:buFont typeface="Arial"/>
              <a:buChar char="▶︎"/>
            </a:lvl1pPr>
          </a:lstStyle>
          <a:p>
            <a:pPr/>
            <a:r>
              <a:t>Standardtext hier eingeben</a:t>
            </a:r>
          </a:p>
        </p:txBody>
      </p:sp>
      <p:sp>
        <p:nvSpPr>
          <p:cNvPr id="25" name="Linie"/>
          <p:cNvSpPr/>
          <p:nvPr/>
        </p:nvSpPr>
        <p:spPr>
          <a:xfrm>
            <a:off x="-2822" y="1905000"/>
            <a:ext cx="311872" cy="0"/>
          </a:xfrm>
          <a:prstGeom prst="line">
            <a:avLst/>
          </a:prstGeom>
          <a:ln w="38100">
            <a:solidFill>
              <a:srgbClr val="F7BC05"/>
            </a:solidFill>
            <a:bevel/>
          </a:ln>
        </p:spPr>
        <p:txBody>
          <a:bodyPr lIns="65023" tIns="65023" rIns="65023" bIns="65023"/>
          <a:lstStyle/>
          <a:p>
            <a:pPr defTabSz="457200">
              <a:defRPr sz="2000">
                <a:ln w="0" cap="flat">
                  <a:solidFill>
                    <a:srgbClr val="000000"/>
                  </a:solidFill>
                  <a:prstDash val="solid"/>
                  <a:miter lim="400000"/>
                </a:ln>
                <a:solidFill>
                  <a:srgbClr val="414141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4_Titel_OHNE_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oliennummer"/>
          <p:cNvSpPr txBox="1"/>
          <p:nvPr>
            <p:ph type="sldNum" sz="quarter" idx="2"/>
          </p:nvPr>
        </p:nvSpPr>
        <p:spPr>
          <a:xfrm>
            <a:off x="10795555" y="9142635"/>
            <a:ext cx="2167467" cy="327433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8" name="Titeltext"/>
          <p:cNvSpPr txBox="1"/>
          <p:nvPr>
            <p:ph type="body" sz="quarter" idx="21" hasCustomPrompt="1"/>
          </p:nvPr>
        </p:nvSpPr>
        <p:spPr>
          <a:xfrm>
            <a:off x="-4087" y="-18727"/>
            <a:ext cx="13012974" cy="1413935"/>
          </a:xfrm>
          <a:prstGeom prst="rect">
            <a:avLst/>
          </a:prstGeom>
        </p:spPr>
        <p:txBody>
          <a:bodyPr lIns="48767" tIns="48767" rIns="48767" bIns="48767" anchor="ctr">
            <a:normAutofit fontScale="100000" lnSpcReduction="0"/>
          </a:bodyPr>
          <a:lstStyle>
            <a:lvl1pPr marL="127000" indent="127000">
              <a:lnSpc>
                <a:spcPct val="90000"/>
              </a:lnSpc>
              <a:spcBef>
                <a:spcPts val="0"/>
              </a:spcBef>
              <a:buSzTx/>
              <a:buNone/>
              <a:defRPr sz="6200">
                <a:solidFill>
                  <a:schemeClr val="accent5">
                    <a:hueOff val="-326855"/>
                    <a:satOff val="32847"/>
                    <a:lumOff val="-6386"/>
                  </a:schemeClr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defRPr>
            </a:lvl1pPr>
          </a:lstStyle>
          <a:p>
            <a:pPr/>
            <a:r>
              <a:t>Folientitel</a:t>
            </a:r>
          </a:p>
        </p:txBody>
      </p:sp>
      <p:sp>
        <p:nvSpPr>
          <p:cNvPr id="29" name="Linie"/>
          <p:cNvSpPr/>
          <p:nvPr/>
        </p:nvSpPr>
        <p:spPr>
          <a:xfrm>
            <a:off x="-2822" y="1905000"/>
            <a:ext cx="311872" cy="0"/>
          </a:xfrm>
          <a:prstGeom prst="line">
            <a:avLst/>
          </a:prstGeom>
          <a:ln w="38100">
            <a:solidFill>
              <a:srgbClr val="F7BC05"/>
            </a:solidFill>
            <a:bevel/>
          </a:ln>
        </p:spPr>
        <p:txBody>
          <a:bodyPr lIns="65023" tIns="65023" rIns="65023" bIns="65023"/>
          <a:lstStyle/>
          <a:p>
            <a:pPr defTabSz="457200">
              <a:defRPr sz="2000">
                <a:ln w="0" cap="flat">
                  <a:solidFill>
                    <a:srgbClr val="000000"/>
                  </a:solidFill>
                  <a:prstDash val="solid"/>
                  <a:miter lim="400000"/>
                </a:ln>
                <a:solidFill>
                  <a:srgbClr val="414141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5_Titel_rechts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Foliennummer"/>
          <p:cNvSpPr txBox="1"/>
          <p:nvPr>
            <p:ph type="sldNum" sz="quarter" idx="2"/>
          </p:nvPr>
        </p:nvSpPr>
        <p:spPr>
          <a:xfrm>
            <a:off x="10795555" y="9142635"/>
            <a:ext cx="2167467" cy="327433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2" name="Titeltext"/>
          <p:cNvSpPr txBox="1"/>
          <p:nvPr>
            <p:ph type="body" sz="quarter" idx="21" hasCustomPrompt="1"/>
          </p:nvPr>
        </p:nvSpPr>
        <p:spPr>
          <a:xfrm>
            <a:off x="-4087" y="-18727"/>
            <a:ext cx="13012974" cy="1413935"/>
          </a:xfrm>
          <a:prstGeom prst="rect">
            <a:avLst/>
          </a:prstGeom>
        </p:spPr>
        <p:txBody>
          <a:bodyPr lIns="48767" tIns="48767" rIns="48767" bIns="48767" anchor="ctr">
            <a:normAutofit fontScale="100000" lnSpcReduction="0"/>
          </a:bodyPr>
          <a:lstStyle>
            <a:lvl1pPr marL="127000" indent="127000">
              <a:lnSpc>
                <a:spcPct val="90000"/>
              </a:lnSpc>
              <a:spcBef>
                <a:spcPts val="0"/>
              </a:spcBef>
              <a:buSzTx/>
              <a:buNone/>
              <a:defRPr sz="6200">
                <a:solidFill>
                  <a:schemeClr val="accent5">
                    <a:hueOff val="-326855"/>
                    <a:satOff val="32847"/>
                    <a:lumOff val="-6386"/>
                  </a:schemeClr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defRPr>
            </a:lvl1pPr>
          </a:lstStyle>
          <a:p>
            <a:pPr/>
            <a:r>
              <a:t>Folientitel</a:t>
            </a:r>
          </a:p>
        </p:txBody>
      </p:sp>
      <p:sp>
        <p:nvSpPr>
          <p:cNvPr id="33" name="Textebene 1"/>
          <p:cNvSpPr txBox="1"/>
          <p:nvPr>
            <p:ph type="body" sz="half" idx="22" hasCustomPrompt="1"/>
          </p:nvPr>
        </p:nvSpPr>
        <p:spPr>
          <a:xfrm>
            <a:off x="6238180" y="1905000"/>
            <a:ext cx="6760469" cy="6350000"/>
          </a:xfrm>
          <a:prstGeom prst="rect">
            <a:avLst/>
          </a:prstGeom>
        </p:spPr>
        <p:txBody>
          <a:bodyPr lIns="127000" tIns="127000" rIns="127000" bIns="127000">
            <a:normAutofit fontScale="100000" lnSpcReduction="0"/>
          </a:bodyPr>
          <a:lstStyle>
            <a:lvl1pPr marL="444500" indent="-317500">
              <a:buClr>
                <a:schemeClr val="accent5"/>
              </a:buClr>
              <a:buFont typeface="Arial"/>
              <a:buChar char="▶︎"/>
            </a:lvl1pPr>
          </a:lstStyle>
          <a:p>
            <a:pPr/>
            <a:r>
              <a:t>Standardtext hier eingeben</a:t>
            </a:r>
          </a:p>
        </p:txBody>
      </p:sp>
      <p:sp>
        <p:nvSpPr>
          <p:cNvPr id="34" name="Linie"/>
          <p:cNvSpPr/>
          <p:nvPr/>
        </p:nvSpPr>
        <p:spPr>
          <a:xfrm>
            <a:off x="-2822" y="1905000"/>
            <a:ext cx="311872" cy="0"/>
          </a:xfrm>
          <a:prstGeom prst="line">
            <a:avLst/>
          </a:prstGeom>
          <a:ln w="38100">
            <a:solidFill>
              <a:srgbClr val="F7BC05"/>
            </a:solidFill>
            <a:bevel/>
          </a:ln>
        </p:spPr>
        <p:txBody>
          <a:bodyPr lIns="65023" tIns="65023" rIns="65023" bIns="65023"/>
          <a:lstStyle/>
          <a:p>
            <a:pPr defTabSz="457200">
              <a:defRPr sz="2000">
                <a:ln w="0" cap="flat">
                  <a:solidFill>
                    <a:srgbClr val="000000"/>
                  </a:solidFill>
                  <a:prstDash val="solid"/>
                  <a:miter lim="400000"/>
                </a:ln>
                <a:solidFill>
                  <a:srgbClr val="414141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5a_Titel_links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Foliennummer"/>
          <p:cNvSpPr txBox="1"/>
          <p:nvPr>
            <p:ph type="sldNum" sz="quarter" idx="2"/>
          </p:nvPr>
        </p:nvSpPr>
        <p:spPr>
          <a:xfrm>
            <a:off x="10795555" y="9142635"/>
            <a:ext cx="2167467" cy="327433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7" name="Titeltext"/>
          <p:cNvSpPr txBox="1"/>
          <p:nvPr>
            <p:ph type="body" sz="quarter" idx="21" hasCustomPrompt="1"/>
          </p:nvPr>
        </p:nvSpPr>
        <p:spPr>
          <a:xfrm>
            <a:off x="-4087" y="-18727"/>
            <a:ext cx="13012974" cy="1413935"/>
          </a:xfrm>
          <a:prstGeom prst="rect">
            <a:avLst/>
          </a:prstGeom>
        </p:spPr>
        <p:txBody>
          <a:bodyPr lIns="48767" tIns="48767" rIns="48767" bIns="48767" anchor="ctr">
            <a:normAutofit fontScale="100000" lnSpcReduction="0"/>
          </a:bodyPr>
          <a:lstStyle>
            <a:lvl1pPr marL="127000" indent="127000">
              <a:lnSpc>
                <a:spcPct val="90000"/>
              </a:lnSpc>
              <a:spcBef>
                <a:spcPts val="0"/>
              </a:spcBef>
              <a:buSzTx/>
              <a:buNone/>
              <a:defRPr sz="6200">
                <a:solidFill>
                  <a:schemeClr val="accent5">
                    <a:hueOff val="-326855"/>
                    <a:satOff val="32847"/>
                    <a:lumOff val="-6386"/>
                  </a:schemeClr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defRPr>
            </a:lvl1pPr>
          </a:lstStyle>
          <a:p>
            <a:pPr/>
            <a:r>
              <a:t>Folientitel</a:t>
            </a:r>
          </a:p>
        </p:txBody>
      </p:sp>
      <p:sp>
        <p:nvSpPr>
          <p:cNvPr id="38" name="Textebene…"/>
          <p:cNvSpPr txBox="1"/>
          <p:nvPr>
            <p:ph type="body" sz="half" idx="22" hasCustomPrompt="1"/>
          </p:nvPr>
        </p:nvSpPr>
        <p:spPr>
          <a:xfrm>
            <a:off x="279552" y="1905000"/>
            <a:ext cx="5764613" cy="6350000"/>
          </a:xfrm>
          <a:prstGeom prst="rect">
            <a:avLst/>
          </a:prstGeom>
        </p:spPr>
        <p:txBody>
          <a:bodyPr lIns="63500" tIns="63500" rIns="63500" bIns="63500">
            <a:normAutofit fontScale="100000" lnSpcReduction="0"/>
          </a:bodyPr>
          <a:lstStyle/>
          <a:p>
            <a:pPr marL="127000" indent="0">
              <a:buSzTx/>
              <a:buNone/>
              <a:defRPr sz="2800">
                <a:solidFill>
                  <a:schemeClr val="accent5">
                    <a:hueOff val="-326855"/>
                    <a:satOff val="32847"/>
                    <a:lumOff val="-6386"/>
                  </a:schemeClr>
                </a:solidFill>
                <a:latin typeface="Roboto Condensed Bold"/>
                <a:ea typeface="Roboto Condensed Bold"/>
                <a:cs typeface="Roboto Condensed Bold"/>
                <a:sym typeface="Roboto Condensed Bold"/>
              </a:defRPr>
            </a:pPr>
            <a:r>
              <a:t>Standardtext hier eingeben</a:t>
            </a:r>
          </a:p>
          <a:p>
            <a:pPr marL="444500" indent="-317500">
              <a:buClr>
                <a:schemeClr val="accent5"/>
              </a:buClr>
              <a:buFont typeface="Arial"/>
              <a:buChar char="▶︎"/>
            </a:pPr>
            <a:r>
              <a:t/>
            </a:r>
          </a:p>
        </p:txBody>
      </p:sp>
      <p:sp>
        <p:nvSpPr>
          <p:cNvPr id="39" name="Linie"/>
          <p:cNvSpPr/>
          <p:nvPr/>
        </p:nvSpPr>
        <p:spPr>
          <a:xfrm>
            <a:off x="-2822" y="1905000"/>
            <a:ext cx="311872" cy="0"/>
          </a:xfrm>
          <a:prstGeom prst="line">
            <a:avLst/>
          </a:prstGeom>
          <a:ln w="38100">
            <a:solidFill>
              <a:srgbClr val="F7BC05"/>
            </a:solidFill>
            <a:bevel/>
          </a:ln>
        </p:spPr>
        <p:txBody>
          <a:bodyPr lIns="65023" tIns="65023" rIns="65023" bIns="65023"/>
          <a:lstStyle/>
          <a:p>
            <a:pPr defTabSz="457200">
              <a:defRPr sz="2000">
                <a:ln w="0" cap="flat">
                  <a:solidFill>
                    <a:srgbClr val="000000"/>
                  </a:solidFill>
                  <a:prstDash val="solid"/>
                  <a:miter lim="400000"/>
                </a:ln>
                <a:solidFill>
                  <a:srgbClr val="414141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8_wei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9_Üb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Foliennummer"/>
          <p:cNvSpPr txBox="1"/>
          <p:nvPr>
            <p:ph type="sldNum" sz="quarter" idx="2"/>
          </p:nvPr>
        </p:nvSpPr>
        <p:spPr>
          <a:xfrm>
            <a:off x="12530984" y="9143496"/>
            <a:ext cx="430344" cy="327432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4" name="Textebene 1"/>
          <p:cNvSpPr txBox="1"/>
          <p:nvPr>
            <p:ph type="body" idx="21" hasCustomPrompt="1"/>
          </p:nvPr>
        </p:nvSpPr>
        <p:spPr>
          <a:xfrm>
            <a:off x="233931" y="1905000"/>
            <a:ext cx="12294193" cy="6350000"/>
          </a:xfrm>
          <a:prstGeom prst="rect">
            <a:avLst/>
          </a:prstGeom>
        </p:spPr>
        <p:txBody>
          <a:bodyPr lIns="48767" tIns="48767" rIns="48767" bIns="48767">
            <a:normAutofit fontScale="100000" lnSpcReduction="0"/>
          </a:bodyPr>
          <a:lstStyle>
            <a:lvl1pPr marL="444500" indent="-317500">
              <a:buClr>
                <a:schemeClr val="accent5"/>
              </a:buClr>
              <a:buFont typeface="Arial"/>
              <a:buChar char="▶︎"/>
            </a:lvl1pPr>
          </a:lstStyle>
          <a:p>
            <a:pPr/>
            <a:r>
              <a:t>Standardtext hier eingeben</a:t>
            </a:r>
          </a:p>
        </p:txBody>
      </p:sp>
      <p:sp>
        <p:nvSpPr>
          <p:cNvPr id="45" name="Titeltext"/>
          <p:cNvSpPr txBox="1"/>
          <p:nvPr>
            <p:ph type="body" sz="quarter" idx="22" hasCustomPrompt="1"/>
          </p:nvPr>
        </p:nvSpPr>
        <p:spPr>
          <a:xfrm>
            <a:off x="1616353" y="-18727"/>
            <a:ext cx="11392534" cy="1413935"/>
          </a:xfrm>
          <a:prstGeom prst="rect">
            <a:avLst/>
          </a:prstGeom>
        </p:spPr>
        <p:txBody>
          <a:bodyPr lIns="48767" tIns="48767" rIns="48767" bIns="48767" anchor="ctr">
            <a:normAutofit fontScale="100000" lnSpcReduction="0"/>
          </a:bodyPr>
          <a:lstStyle>
            <a:lvl1pPr marL="127000" indent="127000">
              <a:lnSpc>
                <a:spcPct val="90000"/>
              </a:lnSpc>
              <a:spcBef>
                <a:spcPts val="0"/>
              </a:spcBef>
              <a:buSzTx/>
              <a:buNone/>
              <a:defRPr sz="6200">
                <a:solidFill>
                  <a:schemeClr val="accent5">
                    <a:hueOff val="-326855"/>
                    <a:satOff val="32847"/>
                    <a:lumOff val="-6386"/>
                  </a:schemeClr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defRPr>
            </a:lvl1pPr>
          </a:lstStyle>
          <a:p>
            <a:pPr/>
            <a:r>
              <a:t>Folientitel</a:t>
            </a:r>
          </a:p>
        </p:txBody>
      </p:sp>
      <p:sp>
        <p:nvSpPr>
          <p:cNvPr id="46" name="Büste"/>
          <p:cNvSpPr/>
          <p:nvPr/>
        </p:nvSpPr>
        <p:spPr>
          <a:xfrm>
            <a:off x="511755" y="248578"/>
            <a:ext cx="1014948" cy="8793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1" y="0"/>
                </a:moveTo>
                <a:cubicBezTo>
                  <a:pt x="8419" y="0"/>
                  <a:pt x="7041" y="1374"/>
                  <a:pt x="6553" y="3337"/>
                </a:cubicBezTo>
                <a:cubicBezTo>
                  <a:pt x="6322" y="4269"/>
                  <a:pt x="6312" y="5365"/>
                  <a:pt x="6383" y="6556"/>
                </a:cubicBezTo>
                <a:cubicBezTo>
                  <a:pt x="6251" y="6550"/>
                  <a:pt x="6103" y="6550"/>
                  <a:pt x="5944" y="6556"/>
                </a:cubicBezTo>
                <a:cubicBezTo>
                  <a:pt x="5170" y="6600"/>
                  <a:pt x="5740" y="8660"/>
                  <a:pt x="6261" y="9870"/>
                </a:cubicBezTo>
                <a:cubicBezTo>
                  <a:pt x="6371" y="10117"/>
                  <a:pt x="6602" y="10060"/>
                  <a:pt x="6700" y="10028"/>
                </a:cubicBezTo>
                <a:cubicBezTo>
                  <a:pt x="6898" y="12074"/>
                  <a:pt x="7173" y="12688"/>
                  <a:pt x="7865" y="13587"/>
                </a:cubicBezTo>
                <a:lnTo>
                  <a:pt x="7853" y="14563"/>
                </a:lnTo>
                <a:cubicBezTo>
                  <a:pt x="7836" y="15893"/>
                  <a:pt x="7177" y="16995"/>
                  <a:pt x="6102" y="17704"/>
                </a:cubicBezTo>
                <a:cubicBezTo>
                  <a:pt x="6014" y="17761"/>
                  <a:pt x="5927" y="17818"/>
                  <a:pt x="5839" y="17863"/>
                </a:cubicBezTo>
                <a:cubicBezTo>
                  <a:pt x="5335" y="18148"/>
                  <a:pt x="4780" y="18293"/>
                  <a:pt x="4221" y="18318"/>
                </a:cubicBezTo>
                <a:cubicBezTo>
                  <a:pt x="1630" y="18457"/>
                  <a:pt x="779" y="19820"/>
                  <a:pt x="0" y="21600"/>
                </a:cubicBezTo>
                <a:lnTo>
                  <a:pt x="10801" y="21600"/>
                </a:lnTo>
                <a:lnTo>
                  <a:pt x="21600" y="21600"/>
                </a:lnTo>
                <a:cubicBezTo>
                  <a:pt x="20821" y="19820"/>
                  <a:pt x="19970" y="18457"/>
                  <a:pt x="17379" y="18318"/>
                </a:cubicBezTo>
                <a:cubicBezTo>
                  <a:pt x="16820" y="18286"/>
                  <a:pt x="16260" y="18148"/>
                  <a:pt x="15761" y="17863"/>
                </a:cubicBezTo>
                <a:cubicBezTo>
                  <a:pt x="15678" y="17812"/>
                  <a:pt x="15591" y="17761"/>
                  <a:pt x="15498" y="17704"/>
                </a:cubicBezTo>
                <a:cubicBezTo>
                  <a:pt x="14423" y="16995"/>
                  <a:pt x="13758" y="15893"/>
                  <a:pt x="13747" y="14563"/>
                </a:cubicBezTo>
                <a:lnTo>
                  <a:pt x="13737" y="13587"/>
                </a:lnTo>
                <a:cubicBezTo>
                  <a:pt x="14428" y="12688"/>
                  <a:pt x="14697" y="12074"/>
                  <a:pt x="14900" y="10028"/>
                </a:cubicBezTo>
                <a:cubicBezTo>
                  <a:pt x="14993" y="10066"/>
                  <a:pt x="15229" y="10123"/>
                  <a:pt x="15339" y="9870"/>
                </a:cubicBezTo>
                <a:cubicBezTo>
                  <a:pt x="15865" y="8660"/>
                  <a:pt x="16431" y="6600"/>
                  <a:pt x="15658" y="6556"/>
                </a:cubicBezTo>
                <a:cubicBezTo>
                  <a:pt x="15498" y="6550"/>
                  <a:pt x="15350" y="6543"/>
                  <a:pt x="15219" y="6556"/>
                </a:cubicBezTo>
                <a:cubicBezTo>
                  <a:pt x="15290" y="5371"/>
                  <a:pt x="15283" y="4269"/>
                  <a:pt x="15047" y="3337"/>
                </a:cubicBezTo>
                <a:cubicBezTo>
                  <a:pt x="14559" y="1374"/>
                  <a:pt x="13183" y="0"/>
                  <a:pt x="10801" y="0"/>
                </a:cubicBezTo>
                <a:close/>
              </a:path>
            </a:pathLst>
          </a:custGeom>
          <a:solidFill>
            <a:schemeClr val="accent5">
              <a:hueOff val="-326855"/>
              <a:satOff val="32847"/>
              <a:lumOff val="-6386"/>
            </a:schemeClr>
          </a:solidFill>
          <a:ln w="12700">
            <a:miter lim="400000"/>
          </a:ln>
        </p:spPr>
        <p:txBody>
          <a:bodyPr lIns="65023" tIns="65023" rIns="65023" bIns="65023" anchor="ctr"/>
          <a:lstStyle/>
          <a:p>
            <a:pPr algn="ctr"/>
          </a:p>
        </p:txBody>
      </p:sp>
      <p:sp>
        <p:nvSpPr>
          <p:cNvPr id="47" name="Linie"/>
          <p:cNvSpPr/>
          <p:nvPr/>
        </p:nvSpPr>
        <p:spPr>
          <a:xfrm>
            <a:off x="-2822" y="1905000"/>
            <a:ext cx="311872" cy="0"/>
          </a:xfrm>
          <a:prstGeom prst="line">
            <a:avLst/>
          </a:prstGeom>
          <a:ln w="38100">
            <a:solidFill>
              <a:srgbClr val="F7BC05"/>
            </a:solidFill>
            <a:bevel/>
          </a:ln>
        </p:spPr>
        <p:txBody>
          <a:bodyPr lIns="65023" tIns="65023" rIns="65023" bIns="65023"/>
          <a:lstStyle/>
          <a:p>
            <a:pPr defTabSz="457200">
              <a:defRPr sz="2000">
                <a:ln w="0" cap="flat">
                  <a:solidFill>
                    <a:srgbClr val="000000"/>
                  </a:solidFill>
                  <a:prstDash val="solid"/>
                  <a:miter lim="400000"/>
                </a:ln>
                <a:solidFill>
                  <a:srgbClr val="414141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19.xml"/><Relationship Id="rId21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"/>
          <p:cNvSpPr txBox="1"/>
          <p:nvPr>
            <p:ph type="sldNum" sz="quarter" idx="2"/>
          </p:nvPr>
        </p:nvSpPr>
        <p:spPr>
          <a:xfrm>
            <a:off x="10795000" y="9137650"/>
            <a:ext cx="2029566" cy="327432"/>
          </a:xfrm>
          <a:prstGeom prst="rect">
            <a:avLst/>
          </a:prstGeom>
          <a:ln w="12700">
            <a:miter lim="400000"/>
          </a:ln>
        </p:spPr>
        <p:txBody>
          <a:bodyPr lIns="65023" tIns="65023" rIns="65023" bIns="65023">
            <a:spAutoFit/>
          </a:bodyPr>
          <a:lstStyle>
            <a:lvl1pPr algn="r">
              <a:defRPr sz="1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3" name="Titeltext"/>
          <p:cNvSpPr txBox="1"/>
          <p:nvPr>
            <p:ph type="title"/>
          </p:nvPr>
        </p:nvSpPr>
        <p:spPr>
          <a:xfrm>
            <a:off x="650239" y="130950"/>
            <a:ext cx="11704322" cy="21448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 anchor="ctr"/>
          <a:lstStyle/>
          <a:p>
            <a:pPr/>
            <a:r>
              <a:t>Titeltext</a:t>
            </a:r>
          </a:p>
        </p:txBody>
      </p:sp>
      <p:sp>
        <p:nvSpPr>
          <p:cNvPr id="4" name="Textebene 1…"/>
          <p:cNvSpPr txBox="1"/>
          <p:nvPr>
            <p:ph type="body" idx="1"/>
          </p:nvPr>
        </p:nvSpPr>
        <p:spPr>
          <a:xfrm>
            <a:off x="650239" y="2275839"/>
            <a:ext cx="11704322" cy="74777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/>
          <a:lstStyle/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</p:sldLayoutIdLst>
  <p:transition xmlns:p14="http://schemas.microsoft.com/office/powerpoint/2010/main" spd="med" advClick="1"/>
  <p:txStyles>
    <p:titleStyle>
      <a:lvl1pPr marL="127000" marR="127000" indent="0" algn="l" defTabSz="130048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200" u="none">
          <a:solidFill>
            <a:schemeClr val="accent5">
              <a:hueOff val="-326855"/>
              <a:satOff val="32847"/>
              <a:lumOff val="-6386"/>
            </a:schemeClr>
          </a:solidFill>
          <a:uFillTx/>
          <a:latin typeface="Yanone Kaffeesatz Regular"/>
          <a:ea typeface="Yanone Kaffeesatz Regular"/>
          <a:cs typeface="Yanone Kaffeesatz Regular"/>
          <a:sym typeface="Yanone Kaffeesatz Regular"/>
        </a:defRPr>
      </a:lvl1pPr>
      <a:lvl2pPr marL="127000" marR="127000" indent="0" algn="l" defTabSz="130048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200" u="none">
          <a:solidFill>
            <a:schemeClr val="accent5">
              <a:hueOff val="-326855"/>
              <a:satOff val="32847"/>
              <a:lumOff val="-6386"/>
            </a:schemeClr>
          </a:solidFill>
          <a:uFillTx/>
          <a:latin typeface="Yanone Kaffeesatz Regular"/>
          <a:ea typeface="Yanone Kaffeesatz Regular"/>
          <a:cs typeface="Yanone Kaffeesatz Regular"/>
          <a:sym typeface="Yanone Kaffeesatz Regular"/>
        </a:defRPr>
      </a:lvl2pPr>
      <a:lvl3pPr marL="127000" marR="127000" indent="0" algn="l" defTabSz="130048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200" u="none">
          <a:solidFill>
            <a:schemeClr val="accent5">
              <a:hueOff val="-326855"/>
              <a:satOff val="32847"/>
              <a:lumOff val="-6386"/>
            </a:schemeClr>
          </a:solidFill>
          <a:uFillTx/>
          <a:latin typeface="Yanone Kaffeesatz Regular"/>
          <a:ea typeface="Yanone Kaffeesatz Regular"/>
          <a:cs typeface="Yanone Kaffeesatz Regular"/>
          <a:sym typeface="Yanone Kaffeesatz Regular"/>
        </a:defRPr>
      </a:lvl3pPr>
      <a:lvl4pPr marL="127000" marR="127000" indent="0" algn="l" defTabSz="130048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200" u="none">
          <a:solidFill>
            <a:schemeClr val="accent5">
              <a:hueOff val="-326855"/>
              <a:satOff val="32847"/>
              <a:lumOff val="-6386"/>
            </a:schemeClr>
          </a:solidFill>
          <a:uFillTx/>
          <a:latin typeface="Yanone Kaffeesatz Regular"/>
          <a:ea typeface="Yanone Kaffeesatz Regular"/>
          <a:cs typeface="Yanone Kaffeesatz Regular"/>
          <a:sym typeface="Yanone Kaffeesatz Regular"/>
        </a:defRPr>
      </a:lvl4pPr>
      <a:lvl5pPr marL="127000" marR="127000" indent="0" algn="l" defTabSz="130048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200" u="none">
          <a:solidFill>
            <a:schemeClr val="accent5">
              <a:hueOff val="-326855"/>
              <a:satOff val="32847"/>
              <a:lumOff val="-6386"/>
            </a:schemeClr>
          </a:solidFill>
          <a:uFillTx/>
          <a:latin typeface="Yanone Kaffeesatz Regular"/>
          <a:ea typeface="Yanone Kaffeesatz Regular"/>
          <a:cs typeface="Yanone Kaffeesatz Regular"/>
          <a:sym typeface="Yanone Kaffeesatz Regular"/>
        </a:defRPr>
      </a:lvl5pPr>
      <a:lvl6pPr marL="127000" marR="127000" indent="457200" algn="l" defTabSz="130048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200" u="none">
          <a:solidFill>
            <a:schemeClr val="accent5">
              <a:hueOff val="-326855"/>
              <a:satOff val="32847"/>
              <a:lumOff val="-6386"/>
            </a:schemeClr>
          </a:solidFill>
          <a:uFillTx/>
          <a:latin typeface="Yanone Kaffeesatz Regular"/>
          <a:ea typeface="Yanone Kaffeesatz Regular"/>
          <a:cs typeface="Yanone Kaffeesatz Regular"/>
          <a:sym typeface="Yanone Kaffeesatz Regular"/>
        </a:defRPr>
      </a:lvl6pPr>
      <a:lvl7pPr marL="127000" marR="127000" indent="914400" algn="l" defTabSz="130048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200" u="none">
          <a:solidFill>
            <a:schemeClr val="accent5">
              <a:hueOff val="-326855"/>
              <a:satOff val="32847"/>
              <a:lumOff val="-6386"/>
            </a:schemeClr>
          </a:solidFill>
          <a:uFillTx/>
          <a:latin typeface="Yanone Kaffeesatz Regular"/>
          <a:ea typeface="Yanone Kaffeesatz Regular"/>
          <a:cs typeface="Yanone Kaffeesatz Regular"/>
          <a:sym typeface="Yanone Kaffeesatz Regular"/>
        </a:defRPr>
      </a:lvl7pPr>
      <a:lvl8pPr marL="127000" marR="127000" indent="1371600" algn="l" defTabSz="130048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200" u="none">
          <a:solidFill>
            <a:schemeClr val="accent5">
              <a:hueOff val="-326855"/>
              <a:satOff val="32847"/>
              <a:lumOff val="-6386"/>
            </a:schemeClr>
          </a:solidFill>
          <a:uFillTx/>
          <a:latin typeface="Yanone Kaffeesatz Regular"/>
          <a:ea typeface="Yanone Kaffeesatz Regular"/>
          <a:cs typeface="Yanone Kaffeesatz Regular"/>
          <a:sym typeface="Yanone Kaffeesatz Regular"/>
        </a:defRPr>
      </a:lvl8pPr>
      <a:lvl9pPr marL="127000" marR="127000" indent="1828800" algn="l" defTabSz="130048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200" u="none">
          <a:solidFill>
            <a:schemeClr val="accent5">
              <a:hueOff val="-326855"/>
              <a:satOff val="32847"/>
              <a:lumOff val="-6386"/>
            </a:schemeClr>
          </a:solidFill>
          <a:uFillTx/>
          <a:latin typeface="Yanone Kaffeesatz Regular"/>
          <a:ea typeface="Yanone Kaffeesatz Regular"/>
          <a:cs typeface="Yanone Kaffeesatz Regular"/>
          <a:sym typeface="Yanone Kaffeesatz Regular"/>
        </a:defRPr>
      </a:lvl9pPr>
    </p:titleStyle>
    <p:bodyStyle>
      <a:lvl1pPr marL="438727" marR="127000" indent="-311727" algn="l" defTabSz="130048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70000"/>
        <a:buFontTx/>
        <a:buChar char="-"/>
        <a:tabLst/>
        <a:defRPr b="0" baseline="0" cap="none" i="0" spc="0" strike="noStrike" sz="2000" u="none">
          <a:solidFill>
            <a:srgbClr val="000000"/>
          </a:solidFill>
          <a:uFillTx/>
          <a:latin typeface="+mj-lt"/>
          <a:ea typeface="+mj-ea"/>
          <a:cs typeface="+mj-cs"/>
          <a:sym typeface="Roboto Condensed Regular"/>
        </a:defRPr>
      </a:lvl1pPr>
      <a:lvl2pPr marL="869950" marR="127000" indent="-285750" algn="l" defTabSz="130048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50000"/>
        <a:buFontTx/>
        <a:buChar char="+"/>
        <a:tabLst/>
        <a:defRPr b="0" baseline="0" cap="none" i="0" spc="0" strike="noStrike" sz="2000" u="none">
          <a:solidFill>
            <a:srgbClr val="000000"/>
          </a:solidFill>
          <a:uFillTx/>
          <a:latin typeface="+mj-lt"/>
          <a:ea typeface="+mj-ea"/>
          <a:cs typeface="+mj-cs"/>
          <a:sym typeface="Roboto Condensed Regular"/>
        </a:defRPr>
      </a:lvl2pPr>
      <a:lvl3pPr marL="1295400" marR="127000" indent="-254000" algn="l" defTabSz="130048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35000"/>
        <a:buFontTx/>
        <a:buChar char="•"/>
        <a:tabLst/>
        <a:defRPr b="0" baseline="0" cap="none" i="0" spc="0" strike="noStrike" sz="2000" u="none">
          <a:solidFill>
            <a:srgbClr val="000000"/>
          </a:solidFill>
          <a:uFillTx/>
          <a:latin typeface="+mj-lt"/>
          <a:ea typeface="+mj-ea"/>
          <a:cs typeface="+mj-cs"/>
          <a:sym typeface="Roboto Condensed Regular"/>
        </a:defRPr>
      </a:lvl3pPr>
      <a:lvl4pPr marL="1784350" marR="127000" indent="-285750" algn="l" defTabSz="130048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Tx/>
        <a:buChar char="➢"/>
        <a:tabLst/>
        <a:defRPr b="0" baseline="0" cap="none" i="0" spc="0" strike="noStrike" sz="2000" u="none">
          <a:solidFill>
            <a:srgbClr val="000000"/>
          </a:solidFill>
          <a:uFillTx/>
          <a:latin typeface="+mj-lt"/>
          <a:ea typeface="+mj-ea"/>
          <a:cs typeface="+mj-cs"/>
          <a:sym typeface="Roboto Condensed Regular"/>
        </a:defRPr>
      </a:lvl4pPr>
      <a:lvl5pPr marL="2282371" marR="127000" indent="-326571" algn="l" defTabSz="130048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Tx/>
        <a:buChar char="o"/>
        <a:tabLst/>
        <a:defRPr b="0" baseline="0" cap="none" i="0" spc="0" strike="noStrike" sz="2000" u="none">
          <a:solidFill>
            <a:srgbClr val="000000"/>
          </a:solidFill>
          <a:uFillTx/>
          <a:latin typeface="+mj-lt"/>
          <a:ea typeface="+mj-ea"/>
          <a:cs typeface="+mj-cs"/>
          <a:sym typeface="Roboto Condensed Regular"/>
        </a:defRPr>
      </a:lvl5pPr>
      <a:lvl6pPr marL="2739571" marR="127000" indent="-326571" algn="l" defTabSz="130048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Tx/>
        <a:buChar char="o"/>
        <a:tabLst/>
        <a:defRPr b="0" baseline="0" cap="none" i="0" spc="0" strike="noStrike" sz="2000" u="none">
          <a:solidFill>
            <a:srgbClr val="000000"/>
          </a:solidFill>
          <a:uFillTx/>
          <a:latin typeface="+mj-lt"/>
          <a:ea typeface="+mj-ea"/>
          <a:cs typeface="+mj-cs"/>
          <a:sym typeface="Roboto Condensed Regular"/>
        </a:defRPr>
      </a:lvl6pPr>
      <a:lvl7pPr marL="3196771" marR="127000" indent="-326571" algn="l" defTabSz="130048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Tx/>
        <a:buChar char="o"/>
        <a:tabLst/>
        <a:defRPr b="0" baseline="0" cap="none" i="0" spc="0" strike="noStrike" sz="2000" u="none">
          <a:solidFill>
            <a:srgbClr val="000000"/>
          </a:solidFill>
          <a:uFillTx/>
          <a:latin typeface="+mj-lt"/>
          <a:ea typeface="+mj-ea"/>
          <a:cs typeface="+mj-cs"/>
          <a:sym typeface="Roboto Condensed Regular"/>
        </a:defRPr>
      </a:lvl7pPr>
      <a:lvl8pPr marL="3653971" marR="127000" indent="-326571" algn="l" defTabSz="130048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Tx/>
        <a:buChar char="o"/>
        <a:tabLst/>
        <a:defRPr b="0" baseline="0" cap="none" i="0" spc="0" strike="noStrike" sz="2000" u="none">
          <a:solidFill>
            <a:srgbClr val="000000"/>
          </a:solidFill>
          <a:uFillTx/>
          <a:latin typeface="+mj-lt"/>
          <a:ea typeface="+mj-ea"/>
          <a:cs typeface="+mj-cs"/>
          <a:sym typeface="Roboto Condensed Regular"/>
        </a:defRPr>
      </a:lvl8pPr>
      <a:lvl9pPr marL="4111171" marR="127000" indent="-326571" algn="l" defTabSz="130048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Tx/>
        <a:buChar char="o"/>
        <a:tabLst/>
        <a:defRPr b="0" baseline="0" cap="none" i="0" spc="0" strike="noStrike" sz="2000" u="none">
          <a:solidFill>
            <a:srgbClr val="000000"/>
          </a:solidFill>
          <a:uFillTx/>
          <a:latin typeface="+mj-lt"/>
          <a:ea typeface="+mj-ea"/>
          <a:cs typeface="+mj-cs"/>
          <a:sym typeface="Roboto Condensed Regular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tif"/><Relationship Id="rId3" Type="http://schemas.openxmlformats.org/officeDocument/2006/relationships/hyperlink" Target="https://data-se.netlify.app/2022/04/02/visualizing-variation-in-data-simple-ideas/" TargetMode="Externa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ata-se.netlify.app/2022/04/02/visualizing-variation-in-data-simple-ideas/" TargetMode="External"/><Relationship Id="rId4" Type="http://schemas.openxmlformats.org/officeDocument/2006/relationships/image" Target="../media/image3.tif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tif"/><Relationship Id="rId3" Type="http://schemas.openxmlformats.org/officeDocument/2006/relationships/hyperlink" Target="https://en.wikipedia.org/wiki/Standard_deviation" TargetMode="Externa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Relationship Id="rId3" Type="http://schemas.openxmlformats.org/officeDocument/2006/relationships/image" Target="../media/image5.tif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tif"/><Relationship Id="rId3" Type="http://schemas.openxmlformats.org/officeDocument/2006/relationships/image" Target="../media/image7.tif"/><Relationship Id="rId4" Type="http://schemas.openxmlformats.org/officeDocument/2006/relationships/image" Target="../media/image8.tif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png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tif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tif"/><Relationship Id="rId3" Type="http://schemas.openxmlformats.org/officeDocument/2006/relationships/hyperlink" Target="https://de.wikipedia.org/wiki/Verm%C3%B6gensverteilung_in_Deutschland" TargetMode="External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tif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tif"/><Relationship Id="rId3" Type="http://schemas.openxmlformats.org/officeDocument/2006/relationships/image" Target="../media/image1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tif"/><Relationship Id="rId3" Type="http://schemas.openxmlformats.org/officeDocument/2006/relationships/hyperlink" Target="https://icon-icons.com/icon/old-boss-person-man-grandpa-de-eda/2302" TargetMode="External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3.tif"/><Relationship Id="rId3" Type="http://schemas.openxmlformats.org/officeDocument/2006/relationships/image" Target="../media/image14.tif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5.tif"/><Relationship Id="rId3" Type="http://schemas.openxmlformats.org/officeDocument/2006/relationships/image" Target="../media/image16.tif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tif"/><Relationship Id="rId4" Type="http://schemas.openxmlformats.org/officeDocument/2006/relationships/image" Target="../media/image18.tif"/><Relationship Id="rId5" Type="http://schemas.openxmlformats.org/officeDocument/2006/relationships/image" Target="../media/image19.tif"/><Relationship Id="rId6" Type="http://schemas.openxmlformats.org/officeDocument/2006/relationships/image" Target="../media/image20.tif"/></Relationships>
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eg"/><Relationship Id="rId3" Type="http://schemas.openxmlformats.org/officeDocument/2006/relationships/image" Target="../media/image1.tif"/><Relationship Id="rId4" Type="http://schemas.openxmlformats.org/officeDocument/2006/relationships/hyperlink" Target="https://icon-icons.com/icon/old-boss-person-man-grandpa-de-eda/2302" TargetMode="Externa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hema 3:  Univariate Deskriptivstatistik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 marL="121919" marR="121919" defTabSz="1248460">
              <a:spcBef>
                <a:spcPts val="900"/>
              </a:spcBef>
              <a:defRPr sz="8064"/>
            </a:pPr>
            <a:r>
              <a:t>Thema 3: </a:t>
            </a:r>
            <a:br/>
            <a:r>
              <a:t>Univariate Deskriptivstatistik</a:t>
            </a:r>
          </a:p>
        </p:txBody>
      </p:sp>
      <p:sp>
        <p:nvSpPr>
          <p:cNvPr id="123" name="QM1, SoSe 22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QM1, SoSe 22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Foliennumm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07" name="So bastelt man sich einen Median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So bastelt man sich einen Median</a:t>
            </a:r>
          </a:p>
        </p:txBody>
      </p:sp>
      <p:sp>
        <p:nvSpPr>
          <p:cNvPr id="208" name="Frau"/>
          <p:cNvSpPr/>
          <p:nvPr/>
        </p:nvSpPr>
        <p:spPr>
          <a:xfrm>
            <a:off x="6957745" y="4156848"/>
            <a:ext cx="972321" cy="24341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87" h="21451" fill="norm" stroke="1" extrusionOk="0">
                <a:moveTo>
                  <a:pt x="10767" y="3"/>
                </a:moveTo>
                <a:cubicBezTo>
                  <a:pt x="10163" y="-15"/>
                  <a:pt x="9173" y="50"/>
                  <a:pt x="8379" y="485"/>
                </a:cubicBezTo>
                <a:cubicBezTo>
                  <a:pt x="7869" y="770"/>
                  <a:pt x="7992" y="989"/>
                  <a:pt x="7147" y="1709"/>
                </a:cubicBezTo>
                <a:cubicBezTo>
                  <a:pt x="6047" y="2649"/>
                  <a:pt x="7909" y="2821"/>
                  <a:pt x="6636" y="3320"/>
                </a:cubicBezTo>
                <a:cubicBezTo>
                  <a:pt x="6113" y="3525"/>
                  <a:pt x="6502" y="3869"/>
                  <a:pt x="6502" y="3869"/>
                </a:cubicBezTo>
                <a:cubicBezTo>
                  <a:pt x="6394" y="3885"/>
                  <a:pt x="6207" y="3880"/>
                  <a:pt x="6099" y="3896"/>
                </a:cubicBezTo>
                <a:cubicBezTo>
                  <a:pt x="5550" y="3950"/>
                  <a:pt x="4864" y="4024"/>
                  <a:pt x="4314" y="4395"/>
                </a:cubicBezTo>
                <a:cubicBezTo>
                  <a:pt x="3537" y="4916"/>
                  <a:pt x="1662" y="6006"/>
                  <a:pt x="254" y="6893"/>
                </a:cubicBezTo>
                <a:cubicBezTo>
                  <a:pt x="241" y="6904"/>
                  <a:pt x="226" y="6914"/>
                  <a:pt x="212" y="6920"/>
                </a:cubicBezTo>
                <a:cubicBezTo>
                  <a:pt x="186" y="6941"/>
                  <a:pt x="160" y="6962"/>
                  <a:pt x="133" y="6978"/>
                </a:cubicBezTo>
                <a:cubicBezTo>
                  <a:pt x="-28" y="7113"/>
                  <a:pt x="-54" y="7253"/>
                  <a:pt x="120" y="7398"/>
                </a:cubicBezTo>
                <a:cubicBezTo>
                  <a:pt x="402" y="7629"/>
                  <a:pt x="494" y="7843"/>
                  <a:pt x="883" y="8241"/>
                </a:cubicBezTo>
                <a:cubicBezTo>
                  <a:pt x="1258" y="8633"/>
                  <a:pt x="2132" y="9064"/>
                  <a:pt x="2789" y="9483"/>
                </a:cubicBezTo>
                <a:cubicBezTo>
                  <a:pt x="2950" y="9591"/>
                  <a:pt x="2935" y="9681"/>
                  <a:pt x="3351" y="9923"/>
                </a:cubicBezTo>
                <a:cubicBezTo>
                  <a:pt x="3579" y="10057"/>
                  <a:pt x="3967" y="10040"/>
                  <a:pt x="3820" y="10040"/>
                </a:cubicBezTo>
                <a:cubicBezTo>
                  <a:pt x="4182" y="10051"/>
                  <a:pt x="4546" y="10004"/>
                  <a:pt x="4532" y="10025"/>
                </a:cubicBezTo>
                <a:cubicBezTo>
                  <a:pt x="4331" y="10627"/>
                  <a:pt x="4437" y="11347"/>
                  <a:pt x="4692" y="12094"/>
                </a:cubicBezTo>
                <a:cubicBezTo>
                  <a:pt x="4839" y="12561"/>
                  <a:pt x="6473" y="15069"/>
                  <a:pt x="6527" y="15493"/>
                </a:cubicBezTo>
                <a:cubicBezTo>
                  <a:pt x="6688" y="17357"/>
                  <a:pt x="7279" y="18781"/>
                  <a:pt x="7641" y="19603"/>
                </a:cubicBezTo>
                <a:cubicBezTo>
                  <a:pt x="7668" y="19651"/>
                  <a:pt x="7723" y="19673"/>
                  <a:pt x="7763" y="19673"/>
                </a:cubicBezTo>
                <a:cubicBezTo>
                  <a:pt x="7790" y="19673"/>
                  <a:pt x="7857" y="19684"/>
                  <a:pt x="7951" y="19700"/>
                </a:cubicBezTo>
                <a:cubicBezTo>
                  <a:pt x="7965" y="20098"/>
                  <a:pt x="8258" y="20001"/>
                  <a:pt x="7775" y="20313"/>
                </a:cubicBezTo>
                <a:cubicBezTo>
                  <a:pt x="7494" y="20495"/>
                  <a:pt x="6838" y="20688"/>
                  <a:pt x="6891" y="21026"/>
                </a:cubicBezTo>
                <a:cubicBezTo>
                  <a:pt x="6905" y="21150"/>
                  <a:pt x="6973" y="21215"/>
                  <a:pt x="7214" y="21307"/>
                </a:cubicBezTo>
                <a:cubicBezTo>
                  <a:pt x="7536" y="21419"/>
                  <a:pt x="8649" y="21585"/>
                  <a:pt x="9694" y="21268"/>
                </a:cubicBezTo>
                <a:cubicBezTo>
                  <a:pt x="10231" y="21107"/>
                  <a:pt x="9893" y="20801"/>
                  <a:pt x="10000" y="20672"/>
                </a:cubicBezTo>
                <a:cubicBezTo>
                  <a:pt x="10148" y="20511"/>
                  <a:pt x="10348" y="20420"/>
                  <a:pt x="10214" y="20027"/>
                </a:cubicBezTo>
                <a:cubicBezTo>
                  <a:pt x="10187" y="19947"/>
                  <a:pt x="10096" y="19803"/>
                  <a:pt x="10042" y="19690"/>
                </a:cubicBezTo>
                <a:cubicBezTo>
                  <a:pt x="10176" y="19669"/>
                  <a:pt x="10281" y="19642"/>
                  <a:pt x="10281" y="19609"/>
                </a:cubicBezTo>
                <a:cubicBezTo>
                  <a:pt x="10294" y="19174"/>
                  <a:pt x="10309" y="18942"/>
                  <a:pt x="10268" y="18287"/>
                </a:cubicBezTo>
                <a:cubicBezTo>
                  <a:pt x="10228" y="17798"/>
                  <a:pt x="10243" y="17454"/>
                  <a:pt x="10176" y="16944"/>
                </a:cubicBezTo>
                <a:cubicBezTo>
                  <a:pt x="10109" y="16390"/>
                  <a:pt x="10015" y="16449"/>
                  <a:pt x="9908" y="15896"/>
                </a:cubicBezTo>
                <a:cubicBezTo>
                  <a:pt x="9868" y="15660"/>
                  <a:pt x="9825" y="15434"/>
                  <a:pt x="9879" y="15193"/>
                </a:cubicBezTo>
                <a:cubicBezTo>
                  <a:pt x="9892" y="15101"/>
                  <a:pt x="9987" y="14456"/>
                  <a:pt x="10000" y="14365"/>
                </a:cubicBezTo>
                <a:cubicBezTo>
                  <a:pt x="10027" y="13312"/>
                  <a:pt x="10097" y="12899"/>
                  <a:pt x="10231" y="11852"/>
                </a:cubicBezTo>
                <a:cubicBezTo>
                  <a:pt x="10257" y="11766"/>
                  <a:pt x="10376" y="11717"/>
                  <a:pt x="10469" y="11803"/>
                </a:cubicBezTo>
                <a:cubicBezTo>
                  <a:pt x="11207" y="12464"/>
                  <a:pt x="11555" y="12812"/>
                  <a:pt x="12145" y="13452"/>
                </a:cubicBezTo>
                <a:cubicBezTo>
                  <a:pt x="12615" y="13962"/>
                  <a:pt x="13770" y="15290"/>
                  <a:pt x="13851" y="15532"/>
                </a:cubicBezTo>
                <a:cubicBezTo>
                  <a:pt x="13985" y="15978"/>
                  <a:pt x="14184" y="16417"/>
                  <a:pt x="14345" y="16965"/>
                </a:cubicBezTo>
                <a:cubicBezTo>
                  <a:pt x="14640" y="17948"/>
                  <a:pt x="15661" y="19270"/>
                  <a:pt x="15795" y="19517"/>
                </a:cubicBezTo>
                <a:cubicBezTo>
                  <a:pt x="15822" y="19565"/>
                  <a:pt x="15834" y="19592"/>
                  <a:pt x="15874" y="19630"/>
                </a:cubicBezTo>
                <a:cubicBezTo>
                  <a:pt x="15888" y="19640"/>
                  <a:pt x="16007" y="19658"/>
                  <a:pt x="16168" y="19663"/>
                </a:cubicBezTo>
                <a:cubicBezTo>
                  <a:pt x="16221" y="19851"/>
                  <a:pt x="16234" y="20173"/>
                  <a:pt x="15912" y="20420"/>
                </a:cubicBezTo>
                <a:cubicBezTo>
                  <a:pt x="15631" y="20641"/>
                  <a:pt x="16113" y="20946"/>
                  <a:pt x="16113" y="20946"/>
                </a:cubicBezTo>
                <a:cubicBezTo>
                  <a:pt x="16408" y="21042"/>
                  <a:pt x="16743" y="21091"/>
                  <a:pt x="17186" y="21080"/>
                </a:cubicBezTo>
                <a:cubicBezTo>
                  <a:pt x="17615" y="21075"/>
                  <a:pt x="17884" y="21161"/>
                  <a:pt x="17978" y="21187"/>
                </a:cubicBezTo>
                <a:cubicBezTo>
                  <a:pt x="18031" y="21204"/>
                  <a:pt x="18057" y="21209"/>
                  <a:pt x="18057" y="21209"/>
                </a:cubicBezTo>
                <a:cubicBezTo>
                  <a:pt x="18057" y="21209"/>
                  <a:pt x="19373" y="21440"/>
                  <a:pt x="20848" y="21344"/>
                </a:cubicBezTo>
                <a:cubicBezTo>
                  <a:pt x="21478" y="21317"/>
                  <a:pt x="21546" y="21161"/>
                  <a:pt x="21104" y="20946"/>
                </a:cubicBezTo>
                <a:cubicBezTo>
                  <a:pt x="20447" y="20618"/>
                  <a:pt x="19682" y="20571"/>
                  <a:pt x="19361" y="20367"/>
                </a:cubicBezTo>
                <a:cubicBezTo>
                  <a:pt x="18771" y="19991"/>
                  <a:pt x="18409" y="19910"/>
                  <a:pt x="18288" y="19620"/>
                </a:cubicBezTo>
                <a:cubicBezTo>
                  <a:pt x="18449" y="19598"/>
                  <a:pt x="18543" y="19583"/>
                  <a:pt x="18543" y="19583"/>
                </a:cubicBezTo>
                <a:cubicBezTo>
                  <a:pt x="18543" y="19583"/>
                  <a:pt x="18461" y="19087"/>
                  <a:pt x="18368" y="18765"/>
                </a:cubicBezTo>
                <a:cubicBezTo>
                  <a:pt x="18126" y="17922"/>
                  <a:pt x="18046" y="17332"/>
                  <a:pt x="17965" y="16870"/>
                </a:cubicBezTo>
                <a:cubicBezTo>
                  <a:pt x="17831" y="16053"/>
                  <a:pt x="17360" y="15671"/>
                  <a:pt x="17253" y="15402"/>
                </a:cubicBezTo>
                <a:cubicBezTo>
                  <a:pt x="16851" y="14452"/>
                  <a:pt x="16690" y="14372"/>
                  <a:pt x="16449" y="13378"/>
                </a:cubicBezTo>
                <a:cubicBezTo>
                  <a:pt x="16408" y="13195"/>
                  <a:pt x="16221" y="11911"/>
                  <a:pt x="15912" y="11159"/>
                </a:cubicBezTo>
                <a:cubicBezTo>
                  <a:pt x="15738" y="10734"/>
                  <a:pt x="15405" y="10370"/>
                  <a:pt x="15137" y="9967"/>
                </a:cubicBezTo>
                <a:cubicBezTo>
                  <a:pt x="15218" y="10096"/>
                  <a:pt x="15269" y="9913"/>
                  <a:pt x="15564" y="9886"/>
                </a:cubicBezTo>
                <a:cubicBezTo>
                  <a:pt x="16208" y="9832"/>
                  <a:pt x="16476" y="9686"/>
                  <a:pt x="16838" y="9498"/>
                </a:cubicBezTo>
                <a:cubicBezTo>
                  <a:pt x="17723" y="9020"/>
                  <a:pt x="20312" y="7812"/>
                  <a:pt x="20714" y="7469"/>
                </a:cubicBezTo>
                <a:cubicBezTo>
                  <a:pt x="20888" y="7318"/>
                  <a:pt x="21195" y="7000"/>
                  <a:pt x="21208" y="6839"/>
                </a:cubicBezTo>
                <a:cubicBezTo>
                  <a:pt x="21222" y="6646"/>
                  <a:pt x="20727" y="6421"/>
                  <a:pt x="20580" y="6292"/>
                </a:cubicBezTo>
                <a:cubicBezTo>
                  <a:pt x="20379" y="6120"/>
                  <a:pt x="19881" y="5825"/>
                  <a:pt x="19599" y="5669"/>
                </a:cubicBezTo>
                <a:cubicBezTo>
                  <a:pt x="18889" y="5277"/>
                  <a:pt x="18528" y="5179"/>
                  <a:pt x="17496" y="4690"/>
                </a:cubicBezTo>
                <a:cubicBezTo>
                  <a:pt x="17335" y="4615"/>
                  <a:pt x="16586" y="4008"/>
                  <a:pt x="15862" y="3884"/>
                </a:cubicBezTo>
                <a:cubicBezTo>
                  <a:pt x="15192" y="3766"/>
                  <a:pt x="13968" y="3767"/>
                  <a:pt x="13968" y="3767"/>
                </a:cubicBezTo>
                <a:cubicBezTo>
                  <a:pt x="14116" y="3536"/>
                  <a:pt x="13620" y="3418"/>
                  <a:pt x="13620" y="3149"/>
                </a:cubicBezTo>
                <a:cubicBezTo>
                  <a:pt x="13620" y="2607"/>
                  <a:pt x="15057" y="2853"/>
                  <a:pt x="13729" y="1365"/>
                </a:cubicBezTo>
                <a:cubicBezTo>
                  <a:pt x="13595" y="1220"/>
                  <a:pt x="13324" y="554"/>
                  <a:pt x="12426" y="334"/>
                </a:cubicBezTo>
                <a:cubicBezTo>
                  <a:pt x="12305" y="302"/>
                  <a:pt x="12051" y="279"/>
                  <a:pt x="11957" y="236"/>
                </a:cubicBezTo>
                <a:cubicBezTo>
                  <a:pt x="11796" y="172"/>
                  <a:pt x="11555" y="87"/>
                  <a:pt x="11219" y="38"/>
                </a:cubicBezTo>
                <a:cubicBezTo>
                  <a:pt x="11126" y="25"/>
                  <a:pt x="10968" y="9"/>
                  <a:pt x="10767" y="3"/>
                </a:cubicBezTo>
                <a:close/>
                <a:moveTo>
                  <a:pt x="15514" y="5645"/>
                </a:moveTo>
                <a:cubicBezTo>
                  <a:pt x="15647" y="5640"/>
                  <a:pt x="15796" y="5665"/>
                  <a:pt x="15967" y="5723"/>
                </a:cubicBezTo>
                <a:cubicBezTo>
                  <a:pt x="16731" y="5981"/>
                  <a:pt x="18812" y="6904"/>
                  <a:pt x="18812" y="7022"/>
                </a:cubicBezTo>
                <a:cubicBezTo>
                  <a:pt x="18812" y="7113"/>
                  <a:pt x="18490" y="7365"/>
                  <a:pt x="17806" y="7838"/>
                </a:cubicBezTo>
                <a:cubicBezTo>
                  <a:pt x="17350" y="8155"/>
                  <a:pt x="16894" y="8365"/>
                  <a:pt x="16264" y="8763"/>
                </a:cubicBezTo>
                <a:cubicBezTo>
                  <a:pt x="16224" y="8790"/>
                  <a:pt x="15967" y="8972"/>
                  <a:pt x="15686" y="8961"/>
                </a:cubicBezTo>
                <a:cubicBezTo>
                  <a:pt x="15686" y="8961"/>
                  <a:pt x="15299" y="8919"/>
                  <a:pt x="14923" y="8817"/>
                </a:cubicBezTo>
                <a:cubicBezTo>
                  <a:pt x="14575" y="8720"/>
                  <a:pt x="14186" y="8736"/>
                  <a:pt x="14186" y="8758"/>
                </a:cubicBezTo>
                <a:cubicBezTo>
                  <a:pt x="14186" y="8763"/>
                  <a:pt x="13824" y="8521"/>
                  <a:pt x="13851" y="8021"/>
                </a:cubicBezTo>
                <a:cubicBezTo>
                  <a:pt x="13891" y="7054"/>
                  <a:pt x="14277" y="6722"/>
                  <a:pt x="14559" y="6340"/>
                </a:cubicBezTo>
                <a:cubicBezTo>
                  <a:pt x="14861" y="5938"/>
                  <a:pt x="15116" y="5661"/>
                  <a:pt x="15514" y="5645"/>
                </a:cubicBezTo>
                <a:close/>
                <a:moveTo>
                  <a:pt x="5395" y="5887"/>
                </a:moveTo>
                <a:cubicBezTo>
                  <a:pt x="5545" y="5876"/>
                  <a:pt x="5689" y="5902"/>
                  <a:pt x="5722" y="6028"/>
                </a:cubicBezTo>
                <a:cubicBezTo>
                  <a:pt x="5749" y="6120"/>
                  <a:pt x="5832" y="6280"/>
                  <a:pt x="5886" y="6414"/>
                </a:cubicBezTo>
                <a:cubicBezTo>
                  <a:pt x="6060" y="6844"/>
                  <a:pt x="6366" y="6931"/>
                  <a:pt x="6393" y="7210"/>
                </a:cubicBezTo>
                <a:cubicBezTo>
                  <a:pt x="6527" y="8430"/>
                  <a:pt x="5806" y="8382"/>
                  <a:pt x="5404" y="8919"/>
                </a:cubicBezTo>
                <a:cubicBezTo>
                  <a:pt x="5337" y="8903"/>
                  <a:pt x="4707" y="8988"/>
                  <a:pt x="4130" y="9095"/>
                </a:cubicBezTo>
                <a:cubicBezTo>
                  <a:pt x="3419" y="8778"/>
                  <a:pt x="3068" y="7651"/>
                  <a:pt x="2559" y="7281"/>
                </a:cubicBezTo>
                <a:cubicBezTo>
                  <a:pt x="2291" y="7082"/>
                  <a:pt x="3164" y="6834"/>
                  <a:pt x="3807" y="6544"/>
                </a:cubicBezTo>
                <a:cubicBezTo>
                  <a:pt x="4304" y="6323"/>
                  <a:pt x="4516" y="6228"/>
                  <a:pt x="5052" y="5964"/>
                </a:cubicBezTo>
                <a:cubicBezTo>
                  <a:pt x="5092" y="5946"/>
                  <a:pt x="5246" y="5898"/>
                  <a:pt x="5395" y="5887"/>
                </a:cubicBezTo>
                <a:close/>
              </a:path>
            </a:pathLst>
          </a:custGeom>
          <a:solidFill>
            <a:srgbClr val="004A94"/>
          </a:solidFill>
          <a:ln w="12700">
            <a:miter lim="400000"/>
          </a:ln>
        </p:spPr>
        <p:txBody>
          <a:bodyPr lIns="65023" tIns="65023" rIns="65023" bIns="65023" anchor="ctr"/>
          <a:lstStyle/>
          <a:p>
            <a:pPr algn="ctr"/>
          </a:p>
        </p:txBody>
      </p:sp>
      <p:sp>
        <p:nvSpPr>
          <p:cNvPr id="209" name="Frau"/>
          <p:cNvSpPr/>
          <p:nvPr/>
        </p:nvSpPr>
        <p:spPr>
          <a:xfrm>
            <a:off x="5186400" y="4374002"/>
            <a:ext cx="867012" cy="21704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87" h="21451" fill="norm" stroke="1" extrusionOk="0">
                <a:moveTo>
                  <a:pt x="10767" y="3"/>
                </a:moveTo>
                <a:cubicBezTo>
                  <a:pt x="10163" y="-15"/>
                  <a:pt x="9173" y="50"/>
                  <a:pt x="8379" y="485"/>
                </a:cubicBezTo>
                <a:cubicBezTo>
                  <a:pt x="7869" y="770"/>
                  <a:pt x="7992" y="989"/>
                  <a:pt x="7147" y="1709"/>
                </a:cubicBezTo>
                <a:cubicBezTo>
                  <a:pt x="6047" y="2649"/>
                  <a:pt x="7909" y="2821"/>
                  <a:pt x="6636" y="3320"/>
                </a:cubicBezTo>
                <a:cubicBezTo>
                  <a:pt x="6113" y="3525"/>
                  <a:pt x="6502" y="3869"/>
                  <a:pt x="6502" y="3869"/>
                </a:cubicBezTo>
                <a:cubicBezTo>
                  <a:pt x="6394" y="3885"/>
                  <a:pt x="6207" y="3880"/>
                  <a:pt x="6099" y="3896"/>
                </a:cubicBezTo>
                <a:cubicBezTo>
                  <a:pt x="5550" y="3950"/>
                  <a:pt x="4864" y="4024"/>
                  <a:pt x="4314" y="4395"/>
                </a:cubicBezTo>
                <a:cubicBezTo>
                  <a:pt x="3537" y="4916"/>
                  <a:pt x="1662" y="6006"/>
                  <a:pt x="254" y="6893"/>
                </a:cubicBezTo>
                <a:cubicBezTo>
                  <a:pt x="241" y="6904"/>
                  <a:pt x="226" y="6914"/>
                  <a:pt x="212" y="6920"/>
                </a:cubicBezTo>
                <a:cubicBezTo>
                  <a:pt x="186" y="6941"/>
                  <a:pt x="160" y="6962"/>
                  <a:pt x="133" y="6978"/>
                </a:cubicBezTo>
                <a:cubicBezTo>
                  <a:pt x="-28" y="7113"/>
                  <a:pt x="-54" y="7253"/>
                  <a:pt x="120" y="7398"/>
                </a:cubicBezTo>
                <a:cubicBezTo>
                  <a:pt x="402" y="7629"/>
                  <a:pt x="494" y="7843"/>
                  <a:pt x="883" y="8241"/>
                </a:cubicBezTo>
                <a:cubicBezTo>
                  <a:pt x="1258" y="8633"/>
                  <a:pt x="2132" y="9064"/>
                  <a:pt x="2789" y="9483"/>
                </a:cubicBezTo>
                <a:cubicBezTo>
                  <a:pt x="2950" y="9591"/>
                  <a:pt x="2935" y="9681"/>
                  <a:pt x="3351" y="9923"/>
                </a:cubicBezTo>
                <a:cubicBezTo>
                  <a:pt x="3579" y="10057"/>
                  <a:pt x="3967" y="10040"/>
                  <a:pt x="3820" y="10040"/>
                </a:cubicBezTo>
                <a:cubicBezTo>
                  <a:pt x="4182" y="10051"/>
                  <a:pt x="4546" y="10004"/>
                  <a:pt x="4532" y="10025"/>
                </a:cubicBezTo>
                <a:cubicBezTo>
                  <a:pt x="4331" y="10627"/>
                  <a:pt x="4437" y="11347"/>
                  <a:pt x="4692" y="12094"/>
                </a:cubicBezTo>
                <a:cubicBezTo>
                  <a:pt x="4839" y="12561"/>
                  <a:pt x="6473" y="15069"/>
                  <a:pt x="6527" y="15493"/>
                </a:cubicBezTo>
                <a:cubicBezTo>
                  <a:pt x="6688" y="17357"/>
                  <a:pt x="7279" y="18781"/>
                  <a:pt x="7641" y="19603"/>
                </a:cubicBezTo>
                <a:cubicBezTo>
                  <a:pt x="7668" y="19651"/>
                  <a:pt x="7723" y="19673"/>
                  <a:pt x="7763" y="19673"/>
                </a:cubicBezTo>
                <a:cubicBezTo>
                  <a:pt x="7790" y="19673"/>
                  <a:pt x="7857" y="19684"/>
                  <a:pt x="7951" y="19700"/>
                </a:cubicBezTo>
                <a:cubicBezTo>
                  <a:pt x="7965" y="20098"/>
                  <a:pt x="8258" y="20001"/>
                  <a:pt x="7775" y="20313"/>
                </a:cubicBezTo>
                <a:cubicBezTo>
                  <a:pt x="7494" y="20495"/>
                  <a:pt x="6838" y="20688"/>
                  <a:pt x="6891" y="21026"/>
                </a:cubicBezTo>
                <a:cubicBezTo>
                  <a:pt x="6905" y="21150"/>
                  <a:pt x="6973" y="21215"/>
                  <a:pt x="7214" y="21307"/>
                </a:cubicBezTo>
                <a:cubicBezTo>
                  <a:pt x="7536" y="21419"/>
                  <a:pt x="8649" y="21585"/>
                  <a:pt x="9694" y="21268"/>
                </a:cubicBezTo>
                <a:cubicBezTo>
                  <a:pt x="10231" y="21107"/>
                  <a:pt x="9893" y="20801"/>
                  <a:pt x="10000" y="20672"/>
                </a:cubicBezTo>
                <a:cubicBezTo>
                  <a:pt x="10148" y="20511"/>
                  <a:pt x="10348" y="20420"/>
                  <a:pt x="10214" y="20027"/>
                </a:cubicBezTo>
                <a:cubicBezTo>
                  <a:pt x="10187" y="19947"/>
                  <a:pt x="10096" y="19803"/>
                  <a:pt x="10042" y="19690"/>
                </a:cubicBezTo>
                <a:cubicBezTo>
                  <a:pt x="10176" y="19669"/>
                  <a:pt x="10281" y="19642"/>
                  <a:pt x="10281" y="19609"/>
                </a:cubicBezTo>
                <a:cubicBezTo>
                  <a:pt x="10294" y="19174"/>
                  <a:pt x="10309" y="18942"/>
                  <a:pt x="10268" y="18287"/>
                </a:cubicBezTo>
                <a:cubicBezTo>
                  <a:pt x="10228" y="17798"/>
                  <a:pt x="10243" y="17454"/>
                  <a:pt x="10176" y="16944"/>
                </a:cubicBezTo>
                <a:cubicBezTo>
                  <a:pt x="10109" y="16390"/>
                  <a:pt x="10015" y="16449"/>
                  <a:pt x="9908" y="15896"/>
                </a:cubicBezTo>
                <a:cubicBezTo>
                  <a:pt x="9868" y="15660"/>
                  <a:pt x="9825" y="15434"/>
                  <a:pt x="9879" y="15193"/>
                </a:cubicBezTo>
                <a:cubicBezTo>
                  <a:pt x="9892" y="15101"/>
                  <a:pt x="9987" y="14456"/>
                  <a:pt x="10000" y="14365"/>
                </a:cubicBezTo>
                <a:cubicBezTo>
                  <a:pt x="10027" y="13312"/>
                  <a:pt x="10097" y="12899"/>
                  <a:pt x="10231" y="11852"/>
                </a:cubicBezTo>
                <a:cubicBezTo>
                  <a:pt x="10257" y="11766"/>
                  <a:pt x="10376" y="11717"/>
                  <a:pt x="10469" y="11803"/>
                </a:cubicBezTo>
                <a:cubicBezTo>
                  <a:pt x="11207" y="12464"/>
                  <a:pt x="11555" y="12812"/>
                  <a:pt x="12145" y="13452"/>
                </a:cubicBezTo>
                <a:cubicBezTo>
                  <a:pt x="12615" y="13962"/>
                  <a:pt x="13770" y="15290"/>
                  <a:pt x="13851" y="15532"/>
                </a:cubicBezTo>
                <a:cubicBezTo>
                  <a:pt x="13985" y="15978"/>
                  <a:pt x="14184" y="16417"/>
                  <a:pt x="14345" y="16965"/>
                </a:cubicBezTo>
                <a:cubicBezTo>
                  <a:pt x="14640" y="17948"/>
                  <a:pt x="15661" y="19270"/>
                  <a:pt x="15795" y="19517"/>
                </a:cubicBezTo>
                <a:cubicBezTo>
                  <a:pt x="15822" y="19565"/>
                  <a:pt x="15834" y="19592"/>
                  <a:pt x="15874" y="19630"/>
                </a:cubicBezTo>
                <a:cubicBezTo>
                  <a:pt x="15888" y="19640"/>
                  <a:pt x="16007" y="19658"/>
                  <a:pt x="16168" y="19663"/>
                </a:cubicBezTo>
                <a:cubicBezTo>
                  <a:pt x="16221" y="19851"/>
                  <a:pt x="16234" y="20173"/>
                  <a:pt x="15912" y="20420"/>
                </a:cubicBezTo>
                <a:cubicBezTo>
                  <a:pt x="15631" y="20641"/>
                  <a:pt x="16113" y="20946"/>
                  <a:pt x="16113" y="20946"/>
                </a:cubicBezTo>
                <a:cubicBezTo>
                  <a:pt x="16408" y="21042"/>
                  <a:pt x="16743" y="21091"/>
                  <a:pt x="17186" y="21080"/>
                </a:cubicBezTo>
                <a:cubicBezTo>
                  <a:pt x="17615" y="21075"/>
                  <a:pt x="17884" y="21161"/>
                  <a:pt x="17978" y="21187"/>
                </a:cubicBezTo>
                <a:cubicBezTo>
                  <a:pt x="18031" y="21204"/>
                  <a:pt x="18057" y="21209"/>
                  <a:pt x="18057" y="21209"/>
                </a:cubicBezTo>
                <a:cubicBezTo>
                  <a:pt x="18057" y="21209"/>
                  <a:pt x="19373" y="21440"/>
                  <a:pt x="20848" y="21344"/>
                </a:cubicBezTo>
                <a:cubicBezTo>
                  <a:pt x="21478" y="21317"/>
                  <a:pt x="21546" y="21161"/>
                  <a:pt x="21104" y="20946"/>
                </a:cubicBezTo>
                <a:cubicBezTo>
                  <a:pt x="20447" y="20618"/>
                  <a:pt x="19682" y="20571"/>
                  <a:pt x="19361" y="20367"/>
                </a:cubicBezTo>
                <a:cubicBezTo>
                  <a:pt x="18771" y="19991"/>
                  <a:pt x="18409" y="19910"/>
                  <a:pt x="18288" y="19620"/>
                </a:cubicBezTo>
                <a:cubicBezTo>
                  <a:pt x="18449" y="19598"/>
                  <a:pt x="18543" y="19583"/>
                  <a:pt x="18543" y="19583"/>
                </a:cubicBezTo>
                <a:cubicBezTo>
                  <a:pt x="18543" y="19583"/>
                  <a:pt x="18461" y="19087"/>
                  <a:pt x="18368" y="18765"/>
                </a:cubicBezTo>
                <a:cubicBezTo>
                  <a:pt x="18126" y="17922"/>
                  <a:pt x="18046" y="17332"/>
                  <a:pt x="17965" y="16870"/>
                </a:cubicBezTo>
                <a:cubicBezTo>
                  <a:pt x="17831" y="16053"/>
                  <a:pt x="17360" y="15671"/>
                  <a:pt x="17253" y="15402"/>
                </a:cubicBezTo>
                <a:cubicBezTo>
                  <a:pt x="16851" y="14452"/>
                  <a:pt x="16690" y="14372"/>
                  <a:pt x="16449" y="13378"/>
                </a:cubicBezTo>
                <a:cubicBezTo>
                  <a:pt x="16408" y="13195"/>
                  <a:pt x="16221" y="11911"/>
                  <a:pt x="15912" y="11159"/>
                </a:cubicBezTo>
                <a:cubicBezTo>
                  <a:pt x="15738" y="10734"/>
                  <a:pt x="15405" y="10370"/>
                  <a:pt x="15137" y="9967"/>
                </a:cubicBezTo>
                <a:cubicBezTo>
                  <a:pt x="15218" y="10096"/>
                  <a:pt x="15269" y="9913"/>
                  <a:pt x="15564" y="9886"/>
                </a:cubicBezTo>
                <a:cubicBezTo>
                  <a:pt x="16208" y="9832"/>
                  <a:pt x="16476" y="9686"/>
                  <a:pt x="16838" y="9498"/>
                </a:cubicBezTo>
                <a:cubicBezTo>
                  <a:pt x="17723" y="9020"/>
                  <a:pt x="20312" y="7812"/>
                  <a:pt x="20714" y="7469"/>
                </a:cubicBezTo>
                <a:cubicBezTo>
                  <a:pt x="20888" y="7318"/>
                  <a:pt x="21195" y="7000"/>
                  <a:pt x="21208" y="6839"/>
                </a:cubicBezTo>
                <a:cubicBezTo>
                  <a:pt x="21222" y="6646"/>
                  <a:pt x="20727" y="6421"/>
                  <a:pt x="20580" y="6292"/>
                </a:cubicBezTo>
                <a:cubicBezTo>
                  <a:pt x="20379" y="6120"/>
                  <a:pt x="19881" y="5825"/>
                  <a:pt x="19599" y="5669"/>
                </a:cubicBezTo>
                <a:cubicBezTo>
                  <a:pt x="18889" y="5277"/>
                  <a:pt x="18528" y="5179"/>
                  <a:pt x="17496" y="4690"/>
                </a:cubicBezTo>
                <a:cubicBezTo>
                  <a:pt x="17335" y="4615"/>
                  <a:pt x="16586" y="4008"/>
                  <a:pt x="15862" y="3884"/>
                </a:cubicBezTo>
                <a:cubicBezTo>
                  <a:pt x="15192" y="3766"/>
                  <a:pt x="13968" y="3767"/>
                  <a:pt x="13968" y="3767"/>
                </a:cubicBezTo>
                <a:cubicBezTo>
                  <a:pt x="14116" y="3536"/>
                  <a:pt x="13620" y="3418"/>
                  <a:pt x="13620" y="3149"/>
                </a:cubicBezTo>
                <a:cubicBezTo>
                  <a:pt x="13620" y="2607"/>
                  <a:pt x="15057" y="2853"/>
                  <a:pt x="13729" y="1365"/>
                </a:cubicBezTo>
                <a:cubicBezTo>
                  <a:pt x="13595" y="1220"/>
                  <a:pt x="13324" y="554"/>
                  <a:pt x="12426" y="334"/>
                </a:cubicBezTo>
                <a:cubicBezTo>
                  <a:pt x="12305" y="302"/>
                  <a:pt x="12051" y="279"/>
                  <a:pt x="11957" y="236"/>
                </a:cubicBezTo>
                <a:cubicBezTo>
                  <a:pt x="11796" y="172"/>
                  <a:pt x="11555" y="87"/>
                  <a:pt x="11219" y="38"/>
                </a:cubicBezTo>
                <a:cubicBezTo>
                  <a:pt x="11126" y="25"/>
                  <a:pt x="10968" y="9"/>
                  <a:pt x="10767" y="3"/>
                </a:cubicBezTo>
                <a:close/>
                <a:moveTo>
                  <a:pt x="15514" y="5645"/>
                </a:moveTo>
                <a:cubicBezTo>
                  <a:pt x="15647" y="5640"/>
                  <a:pt x="15796" y="5665"/>
                  <a:pt x="15967" y="5723"/>
                </a:cubicBezTo>
                <a:cubicBezTo>
                  <a:pt x="16731" y="5981"/>
                  <a:pt x="18812" y="6904"/>
                  <a:pt x="18812" y="7022"/>
                </a:cubicBezTo>
                <a:cubicBezTo>
                  <a:pt x="18812" y="7113"/>
                  <a:pt x="18490" y="7365"/>
                  <a:pt x="17806" y="7838"/>
                </a:cubicBezTo>
                <a:cubicBezTo>
                  <a:pt x="17350" y="8155"/>
                  <a:pt x="16894" y="8365"/>
                  <a:pt x="16264" y="8763"/>
                </a:cubicBezTo>
                <a:cubicBezTo>
                  <a:pt x="16224" y="8790"/>
                  <a:pt x="15967" y="8972"/>
                  <a:pt x="15686" y="8961"/>
                </a:cubicBezTo>
                <a:cubicBezTo>
                  <a:pt x="15686" y="8961"/>
                  <a:pt x="15299" y="8919"/>
                  <a:pt x="14923" y="8817"/>
                </a:cubicBezTo>
                <a:cubicBezTo>
                  <a:pt x="14575" y="8720"/>
                  <a:pt x="14186" y="8736"/>
                  <a:pt x="14186" y="8758"/>
                </a:cubicBezTo>
                <a:cubicBezTo>
                  <a:pt x="14186" y="8763"/>
                  <a:pt x="13824" y="8521"/>
                  <a:pt x="13851" y="8021"/>
                </a:cubicBezTo>
                <a:cubicBezTo>
                  <a:pt x="13891" y="7054"/>
                  <a:pt x="14277" y="6722"/>
                  <a:pt x="14559" y="6340"/>
                </a:cubicBezTo>
                <a:cubicBezTo>
                  <a:pt x="14861" y="5938"/>
                  <a:pt x="15116" y="5661"/>
                  <a:pt x="15514" y="5645"/>
                </a:cubicBezTo>
                <a:close/>
                <a:moveTo>
                  <a:pt x="5395" y="5887"/>
                </a:moveTo>
                <a:cubicBezTo>
                  <a:pt x="5545" y="5876"/>
                  <a:pt x="5689" y="5902"/>
                  <a:pt x="5722" y="6028"/>
                </a:cubicBezTo>
                <a:cubicBezTo>
                  <a:pt x="5749" y="6120"/>
                  <a:pt x="5832" y="6280"/>
                  <a:pt x="5886" y="6414"/>
                </a:cubicBezTo>
                <a:cubicBezTo>
                  <a:pt x="6060" y="6844"/>
                  <a:pt x="6366" y="6931"/>
                  <a:pt x="6393" y="7210"/>
                </a:cubicBezTo>
                <a:cubicBezTo>
                  <a:pt x="6527" y="8430"/>
                  <a:pt x="5806" y="8382"/>
                  <a:pt x="5404" y="8919"/>
                </a:cubicBezTo>
                <a:cubicBezTo>
                  <a:pt x="5337" y="8903"/>
                  <a:pt x="4707" y="8988"/>
                  <a:pt x="4130" y="9095"/>
                </a:cubicBezTo>
                <a:cubicBezTo>
                  <a:pt x="3419" y="8778"/>
                  <a:pt x="3068" y="7651"/>
                  <a:pt x="2559" y="7281"/>
                </a:cubicBezTo>
                <a:cubicBezTo>
                  <a:pt x="2291" y="7082"/>
                  <a:pt x="3164" y="6834"/>
                  <a:pt x="3807" y="6544"/>
                </a:cubicBezTo>
                <a:cubicBezTo>
                  <a:pt x="4304" y="6323"/>
                  <a:pt x="4516" y="6228"/>
                  <a:pt x="5052" y="5964"/>
                </a:cubicBezTo>
                <a:cubicBezTo>
                  <a:pt x="5092" y="5946"/>
                  <a:pt x="5246" y="5898"/>
                  <a:pt x="5395" y="5887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lIns="65023" tIns="65023" rIns="65023" bIns="65023" anchor="ctr"/>
          <a:lstStyle/>
          <a:p>
            <a:pPr algn="ctr"/>
          </a:p>
        </p:txBody>
      </p:sp>
      <p:sp>
        <p:nvSpPr>
          <p:cNvPr id="210" name="Frau"/>
          <p:cNvSpPr/>
          <p:nvPr/>
        </p:nvSpPr>
        <p:spPr>
          <a:xfrm>
            <a:off x="2863478" y="6217048"/>
            <a:ext cx="130795" cy="3274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87" h="21451" fill="norm" stroke="1" extrusionOk="0">
                <a:moveTo>
                  <a:pt x="10767" y="3"/>
                </a:moveTo>
                <a:cubicBezTo>
                  <a:pt x="10163" y="-15"/>
                  <a:pt x="9173" y="50"/>
                  <a:pt x="8379" y="485"/>
                </a:cubicBezTo>
                <a:cubicBezTo>
                  <a:pt x="7869" y="770"/>
                  <a:pt x="7992" y="989"/>
                  <a:pt x="7147" y="1709"/>
                </a:cubicBezTo>
                <a:cubicBezTo>
                  <a:pt x="6047" y="2649"/>
                  <a:pt x="7909" y="2821"/>
                  <a:pt x="6636" y="3320"/>
                </a:cubicBezTo>
                <a:cubicBezTo>
                  <a:pt x="6113" y="3525"/>
                  <a:pt x="6502" y="3869"/>
                  <a:pt x="6502" y="3869"/>
                </a:cubicBezTo>
                <a:cubicBezTo>
                  <a:pt x="6394" y="3885"/>
                  <a:pt x="6207" y="3880"/>
                  <a:pt x="6099" y="3896"/>
                </a:cubicBezTo>
                <a:cubicBezTo>
                  <a:pt x="5550" y="3950"/>
                  <a:pt x="4864" y="4024"/>
                  <a:pt x="4314" y="4395"/>
                </a:cubicBezTo>
                <a:cubicBezTo>
                  <a:pt x="3537" y="4916"/>
                  <a:pt x="1662" y="6006"/>
                  <a:pt x="254" y="6893"/>
                </a:cubicBezTo>
                <a:cubicBezTo>
                  <a:pt x="241" y="6904"/>
                  <a:pt x="226" y="6914"/>
                  <a:pt x="212" y="6920"/>
                </a:cubicBezTo>
                <a:cubicBezTo>
                  <a:pt x="186" y="6941"/>
                  <a:pt x="160" y="6962"/>
                  <a:pt x="133" y="6978"/>
                </a:cubicBezTo>
                <a:cubicBezTo>
                  <a:pt x="-28" y="7113"/>
                  <a:pt x="-54" y="7253"/>
                  <a:pt x="120" y="7398"/>
                </a:cubicBezTo>
                <a:cubicBezTo>
                  <a:pt x="402" y="7629"/>
                  <a:pt x="494" y="7843"/>
                  <a:pt x="883" y="8241"/>
                </a:cubicBezTo>
                <a:cubicBezTo>
                  <a:pt x="1258" y="8633"/>
                  <a:pt x="2132" y="9064"/>
                  <a:pt x="2789" y="9483"/>
                </a:cubicBezTo>
                <a:cubicBezTo>
                  <a:pt x="2950" y="9591"/>
                  <a:pt x="2935" y="9681"/>
                  <a:pt x="3351" y="9923"/>
                </a:cubicBezTo>
                <a:cubicBezTo>
                  <a:pt x="3579" y="10057"/>
                  <a:pt x="3967" y="10040"/>
                  <a:pt x="3820" y="10040"/>
                </a:cubicBezTo>
                <a:cubicBezTo>
                  <a:pt x="4182" y="10051"/>
                  <a:pt x="4546" y="10004"/>
                  <a:pt x="4532" y="10025"/>
                </a:cubicBezTo>
                <a:cubicBezTo>
                  <a:pt x="4331" y="10627"/>
                  <a:pt x="4437" y="11347"/>
                  <a:pt x="4692" y="12094"/>
                </a:cubicBezTo>
                <a:cubicBezTo>
                  <a:pt x="4839" y="12561"/>
                  <a:pt x="6473" y="15069"/>
                  <a:pt x="6527" y="15493"/>
                </a:cubicBezTo>
                <a:cubicBezTo>
                  <a:pt x="6688" y="17357"/>
                  <a:pt x="7279" y="18781"/>
                  <a:pt x="7641" y="19603"/>
                </a:cubicBezTo>
                <a:cubicBezTo>
                  <a:pt x="7668" y="19651"/>
                  <a:pt x="7723" y="19673"/>
                  <a:pt x="7763" y="19673"/>
                </a:cubicBezTo>
                <a:cubicBezTo>
                  <a:pt x="7790" y="19673"/>
                  <a:pt x="7857" y="19684"/>
                  <a:pt x="7951" y="19700"/>
                </a:cubicBezTo>
                <a:cubicBezTo>
                  <a:pt x="7965" y="20098"/>
                  <a:pt x="8258" y="20001"/>
                  <a:pt x="7775" y="20313"/>
                </a:cubicBezTo>
                <a:cubicBezTo>
                  <a:pt x="7494" y="20495"/>
                  <a:pt x="6838" y="20688"/>
                  <a:pt x="6891" y="21026"/>
                </a:cubicBezTo>
                <a:cubicBezTo>
                  <a:pt x="6905" y="21150"/>
                  <a:pt x="6973" y="21215"/>
                  <a:pt x="7214" y="21307"/>
                </a:cubicBezTo>
                <a:cubicBezTo>
                  <a:pt x="7536" y="21419"/>
                  <a:pt x="8649" y="21585"/>
                  <a:pt x="9694" y="21268"/>
                </a:cubicBezTo>
                <a:cubicBezTo>
                  <a:pt x="10231" y="21107"/>
                  <a:pt x="9893" y="20801"/>
                  <a:pt x="10000" y="20672"/>
                </a:cubicBezTo>
                <a:cubicBezTo>
                  <a:pt x="10148" y="20511"/>
                  <a:pt x="10348" y="20420"/>
                  <a:pt x="10214" y="20027"/>
                </a:cubicBezTo>
                <a:cubicBezTo>
                  <a:pt x="10187" y="19947"/>
                  <a:pt x="10096" y="19803"/>
                  <a:pt x="10042" y="19690"/>
                </a:cubicBezTo>
                <a:cubicBezTo>
                  <a:pt x="10176" y="19669"/>
                  <a:pt x="10281" y="19642"/>
                  <a:pt x="10281" y="19609"/>
                </a:cubicBezTo>
                <a:cubicBezTo>
                  <a:pt x="10294" y="19174"/>
                  <a:pt x="10309" y="18942"/>
                  <a:pt x="10268" y="18287"/>
                </a:cubicBezTo>
                <a:cubicBezTo>
                  <a:pt x="10228" y="17798"/>
                  <a:pt x="10243" y="17454"/>
                  <a:pt x="10176" y="16944"/>
                </a:cubicBezTo>
                <a:cubicBezTo>
                  <a:pt x="10109" y="16390"/>
                  <a:pt x="10015" y="16449"/>
                  <a:pt x="9908" y="15896"/>
                </a:cubicBezTo>
                <a:cubicBezTo>
                  <a:pt x="9868" y="15660"/>
                  <a:pt x="9825" y="15434"/>
                  <a:pt x="9879" y="15193"/>
                </a:cubicBezTo>
                <a:cubicBezTo>
                  <a:pt x="9892" y="15101"/>
                  <a:pt x="9987" y="14456"/>
                  <a:pt x="10000" y="14365"/>
                </a:cubicBezTo>
                <a:cubicBezTo>
                  <a:pt x="10027" y="13312"/>
                  <a:pt x="10097" y="12899"/>
                  <a:pt x="10231" y="11852"/>
                </a:cubicBezTo>
                <a:cubicBezTo>
                  <a:pt x="10257" y="11766"/>
                  <a:pt x="10376" y="11717"/>
                  <a:pt x="10469" y="11803"/>
                </a:cubicBezTo>
                <a:cubicBezTo>
                  <a:pt x="11207" y="12464"/>
                  <a:pt x="11555" y="12812"/>
                  <a:pt x="12145" y="13452"/>
                </a:cubicBezTo>
                <a:cubicBezTo>
                  <a:pt x="12615" y="13962"/>
                  <a:pt x="13770" y="15290"/>
                  <a:pt x="13851" y="15532"/>
                </a:cubicBezTo>
                <a:cubicBezTo>
                  <a:pt x="13985" y="15978"/>
                  <a:pt x="14184" y="16417"/>
                  <a:pt x="14345" y="16965"/>
                </a:cubicBezTo>
                <a:cubicBezTo>
                  <a:pt x="14640" y="17948"/>
                  <a:pt x="15661" y="19270"/>
                  <a:pt x="15795" y="19517"/>
                </a:cubicBezTo>
                <a:cubicBezTo>
                  <a:pt x="15822" y="19565"/>
                  <a:pt x="15834" y="19592"/>
                  <a:pt x="15874" y="19630"/>
                </a:cubicBezTo>
                <a:cubicBezTo>
                  <a:pt x="15888" y="19640"/>
                  <a:pt x="16007" y="19658"/>
                  <a:pt x="16168" y="19663"/>
                </a:cubicBezTo>
                <a:cubicBezTo>
                  <a:pt x="16221" y="19851"/>
                  <a:pt x="16234" y="20173"/>
                  <a:pt x="15912" y="20420"/>
                </a:cubicBezTo>
                <a:cubicBezTo>
                  <a:pt x="15631" y="20641"/>
                  <a:pt x="16113" y="20946"/>
                  <a:pt x="16113" y="20946"/>
                </a:cubicBezTo>
                <a:cubicBezTo>
                  <a:pt x="16408" y="21042"/>
                  <a:pt x="16743" y="21091"/>
                  <a:pt x="17186" y="21080"/>
                </a:cubicBezTo>
                <a:cubicBezTo>
                  <a:pt x="17615" y="21075"/>
                  <a:pt x="17884" y="21161"/>
                  <a:pt x="17978" y="21187"/>
                </a:cubicBezTo>
                <a:cubicBezTo>
                  <a:pt x="18031" y="21204"/>
                  <a:pt x="18057" y="21209"/>
                  <a:pt x="18057" y="21209"/>
                </a:cubicBezTo>
                <a:cubicBezTo>
                  <a:pt x="18057" y="21209"/>
                  <a:pt x="19373" y="21440"/>
                  <a:pt x="20848" y="21344"/>
                </a:cubicBezTo>
                <a:cubicBezTo>
                  <a:pt x="21478" y="21317"/>
                  <a:pt x="21546" y="21161"/>
                  <a:pt x="21104" y="20946"/>
                </a:cubicBezTo>
                <a:cubicBezTo>
                  <a:pt x="20447" y="20618"/>
                  <a:pt x="19682" y="20571"/>
                  <a:pt x="19361" y="20367"/>
                </a:cubicBezTo>
                <a:cubicBezTo>
                  <a:pt x="18771" y="19991"/>
                  <a:pt x="18409" y="19910"/>
                  <a:pt x="18288" y="19620"/>
                </a:cubicBezTo>
                <a:cubicBezTo>
                  <a:pt x="18449" y="19598"/>
                  <a:pt x="18543" y="19583"/>
                  <a:pt x="18543" y="19583"/>
                </a:cubicBezTo>
                <a:cubicBezTo>
                  <a:pt x="18543" y="19583"/>
                  <a:pt x="18461" y="19087"/>
                  <a:pt x="18368" y="18765"/>
                </a:cubicBezTo>
                <a:cubicBezTo>
                  <a:pt x="18126" y="17922"/>
                  <a:pt x="18046" y="17332"/>
                  <a:pt x="17965" y="16870"/>
                </a:cubicBezTo>
                <a:cubicBezTo>
                  <a:pt x="17831" y="16053"/>
                  <a:pt x="17360" y="15671"/>
                  <a:pt x="17253" y="15402"/>
                </a:cubicBezTo>
                <a:cubicBezTo>
                  <a:pt x="16851" y="14452"/>
                  <a:pt x="16690" y="14372"/>
                  <a:pt x="16449" y="13378"/>
                </a:cubicBezTo>
                <a:cubicBezTo>
                  <a:pt x="16408" y="13195"/>
                  <a:pt x="16221" y="11911"/>
                  <a:pt x="15912" y="11159"/>
                </a:cubicBezTo>
                <a:cubicBezTo>
                  <a:pt x="15738" y="10734"/>
                  <a:pt x="15405" y="10370"/>
                  <a:pt x="15137" y="9967"/>
                </a:cubicBezTo>
                <a:cubicBezTo>
                  <a:pt x="15218" y="10096"/>
                  <a:pt x="15269" y="9913"/>
                  <a:pt x="15564" y="9886"/>
                </a:cubicBezTo>
                <a:cubicBezTo>
                  <a:pt x="16208" y="9832"/>
                  <a:pt x="16476" y="9686"/>
                  <a:pt x="16838" y="9498"/>
                </a:cubicBezTo>
                <a:cubicBezTo>
                  <a:pt x="17723" y="9020"/>
                  <a:pt x="20312" y="7812"/>
                  <a:pt x="20714" y="7469"/>
                </a:cubicBezTo>
                <a:cubicBezTo>
                  <a:pt x="20888" y="7318"/>
                  <a:pt x="21195" y="7000"/>
                  <a:pt x="21208" y="6839"/>
                </a:cubicBezTo>
                <a:cubicBezTo>
                  <a:pt x="21222" y="6646"/>
                  <a:pt x="20727" y="6421"/>
                  <a:pt x="20580" y="6292"/>
                </a:cubicBezTo>
                <a:cubicBezTo>
                  <a:pt x="20379" y="6120"/>
                  <a:pt x="19881" y="5825"/>
                  <a:pt x="19599" y="5669"/>
                </a:cubicBezTo>
                <a:cubicBezTo>
                  <a:pt x="18889" y="5277"/>
                  <a:pt x="18528" y="5179"/>
                  <a:pt x="17496" y="4690"/>
                </a:cubicBezTo>
                <a:cubicBezTo>
                  <a:pt x="17335" y="4615"/>
                  <a:pt x="16586" y="4008"/>
                  <a:pt x="15862" y="3884"/>
                </a:cubicBezTo>
                <a:cubicBezTo>
                  <a:pt x="15192" y="3766"/>
                  <a:pt x="13968" y="3767"/>
                  <a:pt x="13968" y="3767"/>
                </a:cubicBezTo>
                <a:cubicBezTo>
                  <a:pt x="14116" y="3536"/>
                  <a:pt x="13620" y="3418"/>
                  <a:pt x="13620" y="3149"/>
                </a:cubicBezTo>
                <a:cubicBezTo>
                  <a:pt x="13620" y="2607"/>
                  <a:pt x="15057" y="2853"/>
                  <a:pt x="13729" y="1365"/>
                </a:cubicBezTo>
                <a:cubicBezTo>
                  <a:pt x="13595" y="1220"/>
                  <a:pt x="13324" y="554"/>
                  <a:pt x="12426" y="334"/>
                </a:cubicBezTo>
                <a:cubicBezTo>
                  <a:pt x="12305" y="302"/>
                  <a:pt x="12051" y="279"/>
                  <a:pt x="11957" y="236"/>
                </a:cubicBezTo>
                <a:cubicBezTo>
                  <a:pt x="11796" y="172"/>
                  <a:pt x="11555" y="87"/>
                  <a:pt x="11219" y="38"/>
                </a:cubicBezTo>
                <a:cubicBezTo>
                  <a:pt x="11126" y="25"/>
                  <a:pt x="10968" y="9"/>
                  <a:pt x="10767" y="3"/>
                </a:cubicBezTo>
                <a:close/>
                <a:moveTo>
                  <a:pt x="15514" y="5645"/>
                </a:moveTo>
                <a:cubicBezTo>
                  <a:pt x="15647" y="5640"/>
                  <a:pt x="15796" y="5665"/>
                  <a:pt x="15967" y="5723"/>
                </a:cubicBezTo>
                <a:cubicBezTo>
                  <a:pt x="16731" y="5981"/>
                  <a:pt x="18812" y="6904"/>
                  <a:pt x="18812" y="7022"/>
                </a:cubicBezTo>
                <a:cubicBezTo>
                  <a:pt x="18812" y="7113"/>
                  <a:pt x="18490" y="7365"/>
                  <a:pt x="17806" y="7838"/>
                </a:cubicBezTo>
                <a:cubicBezTo>
                  <a:pt x="17350" y="8155"/>
                  <a:pt x="16894" y="8365"/>
                  <a:pt x="16264" y="8763"/>
                </a:cubicBezTo>
                <a:cubicBezTo>
                  <a:pt x="16224" y="8790"/>
                  <a:pt x="15967" y="8972"/>
                  <a:pt x="15686" y="8961"/>
                </a:cubicBezTo>
                <a:cubicBezTo>
                  <a:pt x="15686" y="8961"/>
                  <a:pt x="15299" y="8919"/>
                  <a:pt x="14923" y="8817"/>
                </a:cubicBezTo>
                <a:cubicBezTo>
                  <a:pt x="14575" y="8720"/>
                  <a:pt x="14186" y="8736"/>
                  <a:pt x="14186" y="8758"/>
                </a:cubicBezTo>
                <a:cubicBezTo>
                  <a:pt x="14186" y="8763"/>
                  <a:pt x="13824" y="8521"/>
                  <a:pt x="13851" y="8021"/>
                </a:cubicBezTo>
                <a:cubicBezTo>
                  <a:pt x="13891" y="7054"/>
                  <a:pt x="14277" y="6722"/>
                  <a:pt x="14559" y="6340"/>
                </a:cubicBezTo>
                <a:cubicBezTo>
                  <a:pt x="14861" y="5938"/>
                  <a:pt x="15116" y="5661"/>
                  <a:pt x="15514" y="5645"/>
                </a:cubicBezTo>
                <a:close/>
                <a:moveTo>
                  <a:pt x="5395" y="5887"/>
                </a:moveTo>
                <a:cubicBezTo>
                  <a:pt x="5545" y="5876"/>
                  <a:pt x="5689" y="5902"/>
                  <a:pt x="5722" y="6028"/>
                </a:cubicBezTo>
                <a:cubicBezTo>
                  <a:pt x="5749" y="6120"/>
                  <a:pt x="5832" y="6280"/>
                  <a:pt x="5886" y="6414"/>
                </a:cubicBezTo>
                <a:cubicBezTo>
                  <a:pt x="6060" y="6844"/>
                  <a:pt x="6366" y="6931"/>
                  <a:pt x="6393" y="7210"/>
                </a:cubicBezTo>
                <a:cubicBezTo>
                  <a:pt x="6527" y="8430"/>
                  <a:pt x="5806" y="8382"/>
                  <a:pt x="5404" y="8919"/>
                </a:cubicBezTo>
                <a:cubicBezTo>
                  <a:pt x="5337" y="8903"/>
                  <a:pt x="4707" y="8988"/>
                  <a:pt x="4130" y="9095"/>
                </a:cubicBezTo>
                <a:cubicBezTo>
                  <a:pt x="3419" y="8778"/>
                  <a:pt x="3068" y="7651"/>
                  <a:pt x="2559" y="7281"/>
                </a:cubicBezTo>
                <a:cubicBezTo>
                  <a:pt x="2291" y="7082"/>
                  <a:pt x="3164" y="6834"/>
                  <a:pt x="3807" y="6544"/>
                </a:cubicBezTo>
                <a:cubicBezTo>
                  <a:pt x="4304" y="6323"/>
                  <a:pt x="4516" y="6228"/>
                  <a:pt x="5052" y="5964"/>
                </a:cubicBezTo>
                <a:cubicBezTo>
                  <a:pt x="5092" y="5946"/>
                  <a:pt x="5246" y="5898"/>
                  <a:pt x="5395" y="5887"/>
                </a:cubicBezTo>
                <a:close/>
              </a:path>
            </a:pathLst>
          </a:custGeom>
          <a:solidFill>
            <a:srgbClr val="004A94"/>
          </a:solidFill>
          <a:ln w="12700">
            <a:miter lim="400000"/>
          </a:ln>
        </p:spPr>
        <p:txBody>
          <a:bodyPr lIns="65023" tIns="65023" rIns="65023" bIns="65023" anchor="ctr"/>
          <a:lstStyle/>
          <a:p>
            <a:pPr algn="ctr"/>
          </a:p>
        </p:txBody>
      </p:sp>
      <p:sp>
        <p:nvSpPr>
          <p:cNvPr id="211" name="Frau"/>
          <p:cNvSpPr/>
          <p:nvPr/>
        </p:nvSpPr>
        <p:spPr>
          <a:xfrm>
            <a:off x="3800560" y="5093631"/>
            <a:ext cx="579552" cy="14508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87" h="21451" fill="norm" stroke="1" extrusionOk="0">
                <a:moveTo>
                  <a:pt x="10767" y="3"/>
                </a:moveTo>
                <a:cubicBezTo>
                  <a:pt x="10163" y="-15"/>
                  <a:pt x="9173" y="50"/>
                  <a:pt x="8379" y="485"/>
                </a:cubicBezTo>
                <a:cubicBezTo>
                  <a:pt x="7869" y="770"/>
                  <a:pt x="7992" y="989"/>
                  <a:pt x="7147" y="1709"/>
                </a:cubicBezTo>
                <a:cubicBezTo>
                  <a:pt x="6047" y="2649"/>
                  <a:pt x="7909" y="2821"/>
                  <a:pt x="6636" y="3320"/>
                </a:cubicBezTo>
                <a:cubicBezTo>
                  <a:pt x="6113" y="3525"/>
                  <a:pt x="6502" y="3869"/>
                  <a:pt x="6502" y="3869"/>
                </a:cubicBezTo>
                <a:cubicBezTo>
                  <a:pt x="6394" y="3885"/>
                  <a:pt x="6207" y="3880"/>
                  <a:pt x="6099" y="3896"/>
                </a:cubicBezTo>
                <a:cubicBezTo>
                  <a:pt x="5550" y="3950"/>
                  <a:pt x="4864" y="4024"/>
                  <a:pt x="4314" y="4395"/>
                </a:cubicBezTo>
                <a:cubicBezTo>
                  <a:pt x="3537" y="4916"/>
                  <a:pt x="1662" y="6006"/>
                  <a:pt x="254" y="6893"/>
                </a:cubicBezTo>
                <a:cubicBezTo>
                  <a:pt x="241" y="6904"/>
                  <a:pt x="226" y="6914"/>
                  <a:pt x="212" y="6920"/>
                </a:cubicBezTo>
                <a:cubicBezTo>
                  <a:pt x="186" y="6941"/>
                  <a:pt x="160" y="6962"/>
                  <a:pt x="133" y="6978"/>
                </a:cubicBezTo>
                <a:cubicBezTo>
                  <a:pt x="-28" y="7113"/>
                  <a:pt x="-54" y="7253"/>
                  <a:pt x="120" y="7398"/>
                </a:cubicBezTo>
                <a:cubicBezTo>
                  <a:pt x="402" y="7629"/>
                  <a:pt x="494" y="7843"/>
                  <a:pt x="883" y="8241"/>
                </a:cubicBezTo>
                <a:cubicBezTo>
                  <a:pt x="1258" y="8633"/>
                  <a:pt x="2132" y="9064"/>
                  <a:pt x="2789" y="9483"/>
                </a:cubicBezTo>
                <a:cubicBezTo>
                  <a:pt x="2950" y="9591"/>
                  <a:pt x="2935" y="9681"/>
                  <a:pt x="3351" y="9923"/>
                </a:cubicBezTo>
                <a:cubicBezTo>
                  <a:pt x="3579" y="10057"/>
                  <a:pt x="3967" y="10040"/>
                  <a:pt x="3820" y="10040"/>
                </a:cubicBezTo>
                <a:cubicBezTo>
                  <a:pt x="4182" y="10051"/>
                  <a:pt x="4546" y="10004"/>
                  <a:pt x="4532" y="10025"/>
                </a:cubicBezTo>
                <a:cubicBezTo>
                  <a:pt x="4331" y="10627"/>
                  <a:pt x="4437" y="11347"/>
                  <a:pt x="4692" y="12094"/>
                </a:cubicBezTo>
                <a:cubicBezTo>
                  <a:pt x="4839" y="12561"/>
                  <a:pt x="6473" y="15069"/>
                  <a:pt x="6527" y="15493"/>
                </a:cubicBezTo>
                <a:cubicBezTo>
                  <a:pt x="6688" y="17357"/>
                  <a:pt x="7279" y="18781"/>
                  <a:pt x="7641" y="19603"/>
                </a:cubicBezTo>
                <a:cubicBezTo>
                  <a:pt x="7668" y="19651"/>
                  <a:pt x="7723" y="19673"/>
                  <a:pt x="7763" y="19673"/>
                </a:cubicBezTo>
                <a:cubicBezTo>
                  <a:pt x="7790" y="19673"/>
                  <a:pt x="7857" y="19684"/>
                  <a:pt x="7951" y="19700"/>
                </a:cubicBezTo>
                <a:cubicBezTo>
                  <a:pt x="7965" y="20098"/>
                  <a:pt x="8258" y="20001"/>
                  <a:pt x="7775" y="20313"/>
                </a:cubicBezTo>
                <a:cubicBezTo>
                  <a:pt x="7494" y="20495"/>
                  <a:pt x="6838" y="20688"/>
                  <a:pt x="6891" y="21026"/>
                </a:cubicBezTo>
                <a:cubicBezTo>
                  <a:pt x="6905" y="21150"/>
                  <a:pt x="6973" y="21215"/>
                  <a:pt x="7214" y="21307"/>
                </a:cubicBezTo>
                <a:cubicBezTo>
                  <a:pt x="7536" y="21419"/>
                  <a:pt x="8649" y="21585"/>
                  <a:pt x="9694" y="21268"/>
                </a:cubicBezTo>
                <a:cubicBezTo>
                  <a:pt x="10231" y="21107"/>
                  <a:pt x="9893" y="20801"/>
                  <a:pt x="10000" y="20672"/>
                </a:cubicBezTo>
                <a:cubicBezTo>
                  <a:pt x="10148" y="20511"/>
                  <a:pt x="10348" y="20420"/>
                  <a:pt x="10214" y="20027"/>
                </a:cubicBezTo>
                <a:cubicBezTo>
                  <a:pt x="10187" y="19947"/>
                  <a:pt x="10096" y="19803"/>
                  <a:pt x="10042" y="19690"/>
                </a:cubicBezTo>
                <a:cubicBezTo>
                  <a:pt x="10176" y="19669"/>
                  <a:pt x="10281" y="19642"/>
                  <a:pt x="10281" y="19609"/>
                </a:cubicBezTo>
                <a:cubicBezTo>
                  <a:pt x="10294" y="19174"/>
                  <a:pt x="10309" y="18942"/>
                  <a:pt x="10268" y="18287"/>
                </a:cubicBezTo>
                <a:cubicBezTo>
                  <a:pt x="10228" y="17798"/>
                  <a:pt x="10243" y="17454"/>
                  <a:pt x="10176" y="16944"/>
                </a:cubicBezTo>
                <a:cubicBezTo>
                  <a:pt x="10109" y="16390"/>
                  <a:pt x="10015" y="16449"/>
                  <a:pt x="9908" y="15896"/>
                </a:cubicBezTo>
                <a:cubicBezTo>
                  <a:pt x="9868" y="15660"/>
                  <a:pt x="9825" y="15434"/>
                  <a:pt x="9879" y="15193"/>
                </a:cubicBezTo>
                <a:cubicBezTo>
                  <a:pt x="9892" y="15101"/>
                  <a:pt x="9987" y="14456"/>
                  <a:pt x="10000" y="14365"/>
                </a:cubicBezTo>
                <a:cubicBezTo>
                  <a:pt x="10027" y="13312"/>
                  <a:pt x="10097" y="12899"/>
                  <a:pt x="10231" y="11852"/>
                </a:cubicBezTo>
                <a:cubicBezTo>
                  <a:pt x="10257" y="11766"/>
                  <a:pt x="10376" y="11717"/>
                  <a:pt x="10469" y="11803"/>
                </a:cubicBezTo>
                <a:cubicBezTo>
                  <a:pt x="11207" y="12464"/>
                  <a:pt x="11555" y="12812"/>
                  <a:pt x="12145" y="13452"/>
                </a:cubicBezTo>
                <a:cubicBezTo>
                  <a:pt x="12615" y="13962"/>
                  <a:pt x="13770" y="15290"/>
                  <a:pt x="13851" y="15532"/>
                </a:cubicBezTo>
                <a:cubicBezTo>
                  <a:pt x="13985" y="15978"/>
                  <a:pt x="14184" y="16417"/>
                  <a:pt x="14345" y="16965"/>
                </a:cubicBezTo>
                <a:cubicBezTo>
                  <a:pt x="14640" y="17948"/>
                  <a:pt x="15661" y="19270"/>
                  <a:pt x="15795" y="19517"/>
                </a:cubicBezTo>
                <a:cubicBezTo>
                  <a:pt x="15822" y="19565"/>
                  <a:pt x="15834" y="19592"/>
                  <a:pt x="15874" y="19630"/>
                </a:cubicBezTo>
                <a:cubicBezTo>
                  <a:pt x="15888" y="19640"/>
                  <a:pt x="16007" y="19658"/>
                  <a:pt x="16168" y="19663"/>
                </a:cubicBezTo>
                <a:cubicBezTo>
                  <a:pt x="16221" y="19851"/>
                  <a:pt x="16234" y="20173"/>
                  <a:pt x="15912" y="20420"/>
                </a:cubicBezTo>
                <a:cubicBezTo>
                  <a:pt x="15631" y="20641"/>
                  <a:pt x="16113" y="20946"/>
                  <a:pt x="16113" y="20946"/>
                </a:cubicBezTo>
                <a:cubicBezTo>
                  <a:pt x="16408" y="21042"/>
                  <a:pt x="16743" y="21091"/>
                  <a:pt x="17186" y="21080"/>
                </a:cubicBezTo>
                <a:cubicBezTo>
                  <a:pt x="17615" y="21075"/>
                  <a:pt x="17884" y="21161"/>
                  <a:pt x="17978" y="21187"/>
                </a:cubicBezTo>
                <a:cubicBezTo>
                  <a:pt x="18031" y="21204"/>
                  <a:pt x="18057" y="21209"/>
                  <a:pt x="18057" y="21209"/>
                </a:cubicBezTo>
                <a:cubicBezTo>
                  <a:pt x="18057" y="21209"/>
                  <a:pt x="19373" y="21440"/>
                  <a:pt x="20848" y="21344"/>
                </a:cubicBezTo>
                <a:cubicBezTo>
                  <a:pt x="21478" y="21317"/>
                  <a:pt x="21546" y="21161"/>
                  <a:pt x="21104" y="20946"/>
                </a:cubicBezTo>
                <a:cubicBezTo>
                  <a:pt x="20447" y="20618"/>
                  <a:pt x="19682" y="20571"/>
                  <a:pt x="19361" y="20367"/>
                </a:cubicBezTo>
                <a:cubicBezTo>
                  <a:pt x="18771" y="19991"/>
                  <a:pt x="18409" y="19910"/>
                  <a:pt x="18288" y="19620"/>
                </a:cubicBezTo>
                <a:cubicBezTo>
                  <a:pt x="18449" y="19598"/>
                  <a:pt x="18543" y="19583"/>
                  <a:pt x="18543" y="19583"/>
                </a:cubicBezTo>
                <a:cubicBezTo>
                  <a:pt x="18543" y="19583"/>
                  <a:pt x="18461" y="19087"/>
                  <a:pt x="18368" y="18765"/>
                </a:cubicBezTo>
                <a:cubicBezTo>
                  <a:pt x="18126" y="17922"/>
                  <a:pt x="18046" y="17332"/>
                  <a:pt x="17965" y="16870"/>
                </a:cubicBezTo>
                <a:cubicBezTo>
                  <a:pt x="17831" y="16053"/>
                  <a:pt x="17360" y="15671"/>
                  <a:pt x="17253" y="15402"/>
                </a:cubicBezTo>
                <a:cubicBezTo>
                  <a:pt x="16851" y="14452"/>
                  <a:pt x="16690" y="14372"/>
                  <a:pt x="16449" y="13378"/>
                </a:cubicBezTo>
                <a:cubicBezTo>
                  <a:pt x="16408" y="13195"/>
                  <a:pt x="16221" y="11911"/>
                  <a:pt x="15912" y="11159"/>
                </a:cubicBezTo>
                <a:cubicBezTo>
                  <a:pt x="15738" y="10734"/>
                  <a:pt x="15405" y="10370"/>
                  <a:pt x="15137" y="9967"/>
                </a:cubicBezTo>
                <a:cubicBezTo>
                  <a:pt x="15218" y="10096"/>
                  <a:pt x="15269" y="9913"/>
                  <a:pt x="15564" y="9886"/>
                </a:cubicBezTo>
                <a:cubicBezTo>
                  <a:pt x="16208" y="9832"/>
                  <a:pt x="16476" y="9686"/>
                  <a:pt x="16838" y="9498"/>
                </a:cubicBezTo>
                <a:cubicBezTo>
                  <a:pt x="17723" y="9020"/>
                  <a:pt x="20312" y="7812"/>
                  <a:pt x="20714" y="7469"/>
                </a:cubicBezTo>
                <a:cubicBezTo>
                  <a:pt x="20888" y="7318"/>
                  <a:pt x="21195" y="7000"/>
                  <a:pt x="21208" y="6839"/>
                </a:cubicBezTo>
                <a:cubicBezTo>
                  <a:pt x="21222" y="6646"/>
                  <a:pt x="20727" y="6421"/>
                  <a:pt x="20580" y="6292"/>
                </a:cubicBezTo>
                <a:cubicBezTo>
                  <a:pt x="20379" y="6120"/>
                  <a:pt x="19881" y="5825"/>
                  <a:pt x="19599" y="5669"/>
                </a:cubicBezTo>
                <a:cubicBezTo>
                  <a:pt x="18889" y="5277"/>
                  <a:pt x="18528" y="5179"/>
                  <a:pt x="17496" y="4690"/>
                </a:cubicBezTo>
                <a:cubicBezTo>
                  <a:pt x="17335" y="4615"/>
                  <a:pt x="16586" y="4008"/>
                  <a:pt x="15862" y="3884"/>
                </a:cubicBezTo>
                <a:cubicBezTo>
                  <a:pt x="15192" y="3766"/>
                  <a:pt x="13968" y="3767"/>
                  <a:pt x="13968" y="3767"/>
                </a:cubicBezTo>
                <a:cubicBezTo>
                  <a:pt x="14116" y="3536"/>
                  <a:pt x="13620" y="3418"/>
                  <a:pt x="13620" y="3149"/>
                </a:cubicBezTo>
                <a:cubicBezTo>
                  <a:pt x="13620" y="2607"/>
                  <a:pt x="15057" y="2853"/>
                  <a:pt x="13729" y="1365"/>
                </a:cubicBezTo>
                <a:cubicBezTo>
                  <a:pt x="13595" y="1220"/>
                  <a:pt x="13324" y="554"/>
                  <a:pt x="12426" y="334"/>
                </a:cubicBezTo>
                <a:cubicBezTo>
                  <a:pt x="12305" y="302"/>
                  <a:pt x="12051" y="279"/>
                  <a:pt x="11957" y="236"/>
                </a:cubicBezTo>
                <a:cubicBezTo>
                  <a:pt x="11796" y="172"/>
                  <a:pt x="11555" y="87"/>
                  <a:pt x="11219" y="38"/>
                </a:cubicBezTo>
                <a:cubicBezTo>
                  <a:pt x="11126" y="25"/>
                  <a:pt x="10968" y="9"/>
                  <a:pt x="10767" y="3"/>
                </a:cubicBezTo>
                <a:close/>
                <a:moveTo>
                  <a:pt x="15514" y="5645"/>
                </a:moveTo>
                <a:cubicBezTo>
                  <a:pt x="15647" y="5640"/>
                  <a:pt x="15796" y="5665"/>
                  <a:pt x="15967" y="5723"/>
                </a:cubicBezTo>
                <a:cubicBezTo>
                  <a:pt x="16731" y="5981"/>
                  <a:pt x="18812" y="6904"/>
                  <a:pt x="18812" y="7022"/>
                </a:cubicBezTo>
                <a:cubicBezTo>
                  <a:pt x="18812" y="7113"/>
                  <a:pt x="18490" y="7365"/>
                  <a:pt x="17806" y="7838"/>
                </a:cubicBezTo>
                <a:cubicBezTo>
                  <a:pt x="17350" y="8155"/>
                  <a:pt x="16894" y="8365"/>
                  <a:pt x="16264" y="8763"/>
                </a:cubicBezTo>
                <a:cubicBezTo>
                  <a:pt x="16224" y="8790"/>
                  <a:pt x="15967" y="8972"/>
                  <a:pt x="15686" y="8961"/>
                </a:cubicBezTo>
                <a:cubicBezTo>
                  <a:pt x="15686" y="8961"/>
                  <a:pt x="15299" y="8919"/>
                  <a:pt x="14923" y="8817"/>
                </a:cubicBezTo>
                <a:cubicBezTo>
                  <a:pt x="14575" y="8720"/>
                  <a:pt x="14186" y="8736"/>
                  <a:pt x="14186" y="8758"/>
                </a:cubicBezTo>
                <a:cubicBezTo>
                  <a:pt x="14186" y="8763"/>
                  <a:pt x="13824" y="8521"/>
                  <a:pt x="13851" y="8021"/>
                </a:cubicBezTo>
                <a:cubicBezTo>
                  <a:pt x="13891" y="7054"/>
                  <a:pt x="14277" y="6722"/>
                  <a:pt x="14559" y="6340"/>
                </a:cubicBezTo>
                <a:cubicBezTo>
                  <a:pt x="14861" y="5938"/>
                  <a:pt x="15116" y="5661"/>
                  <a:pt x="15514" y="5645"/>
                </a:cubicBezTo>
                <a:close/>
                <a:moveTo>
                  <a:pt x="5395" y="5887"/>
                </a:moveTo>
                <a:cubicBezTo>
                  <a:pt x="5545" y="5876"/>
                  <a:pt x="5689" y="5902"/>
                  <a:pt x="5722" y="6028"/>
                </a:cubicBezTo>
                <a:cubicBezTo>
                  <a:pt x="5749" y="6120"/>
                  <a:pt x="5832" y="6280"/>
                  <a:pt x="5886" y="6414"/>
                </a:cubicBezTo>
                <a:cubicBezTo>
                  <a:pt x="6060" y="6844"/>
                  <a:pt x="6366" y="6931"/>
                  <a:pt x="6393" y="7210"/>
                </a:cubicBezTo>
                <a:cubicBezTo>
                  <a:pt x="6527" y="8430"/>
                  <a:pt x="5806" y="8382"/>
                  <a:pt x="5404" y="8919"/>
                </a:cubicBezTo>
                <a:cubicBezTo>
                  <a:pt x="5337" y="8903"/>
                  <a:pt x="4707" y="8988"/>
                  <a:pt x="4130" y="9095"/>
                </a:cubicBezTo>
                <a:cubicBezTo>
                  <a:pt x="3419" y="8778"/>
                  <a:pt x="3068" y="7651"/>
                  <a:pt x="2559" y="7281"/>
                </a:cubicBezTo>
                <a:cubicBezTo>
                  <a:pt x="2291" y="7082"/>
                  <a:pt x="3164" y="6834"/>
                  <a:pt x="3807" y="6544"/>
                </a:cubicBezTo>
                <a:cubicBezTo>
                  <a:pt x="4304" y="6323"/>
                  <a:pt x="4516" y="6228"/>
                  <a:pt x="5052" y="5964"/>
                </a:cubicBezTo>
                <a:cubicBezTo>
                  <a:pt x="5092" y="5946"/>
                  <a:pt x="5246" y="5898"/>
                  <a:pt x="5395" y="5887"/>
                </a:cubicBezTo>
                <a:close/>
              </a:path>
            </a:pathLst>
          </a:custGeom>
          <a:solidFill>
            <a:srgbClr val="004A94"/>
          </a:solidFill>
          <a:ln w="12700">
            <a:miter lim="400000"/>
          </a:ln>
        </p:spPr>
        <p:txBody>
          <a:bodyPr lIns="65023" tIns="65023" rIns="65023" bIns="65023" anchor="ctr"/>
          <a:lstStyle/>
          <a:p>
            <a:pPr algn="ctr"/>
          </a:p>
        </p:txBody>
      </p:sp>
      <p:sp>
        <p:nvSpPr>
          <p:cNvPr id="212" name="Frau"/>
          <p:cNvSpPr/>
          <p:nvPr/>
        </p:nvSpPr>
        <p:spPr>
          <a:xfrm>
            <a:off x="8600707" y="2108182"/>
            <a:ext cx="1799241" cy="45042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87" h="21451" fill="norm" stroke="1" extrusionOk="0">
                <a:moveTo>
                  <a:pt x="10767" y="3"/>
                </a:moveTo>
                <a:cubicBezTo>
                  <a:pt x="10163" y="-15"/>
                  <a:pt x="9173" y="50"/>
                  <a:pt x="8379" y="485"/>
                </a:cubicBezTo>
                <a:cubicBezTo>
                  <a:pt x="7869" y="770"/>
                  <a:pt x="7992" y="989"/>
                  <a:pt x="7147" y="1709"/>
                </a:cubicBezTo>
                <a:cubicBezTo>
                  <a:pt x="6047" y="2649"/>
                  <a:pt x="7909" y="2821"/>
                  <a:pt x="6636" y="3320"/>
                </a:cubicBezTo>
                <a:cubicBezTo>
                  <a:pt x="6113" y="3525"/>
                  <a:pt x="6502" y="3869"/>
                  <a:pt x="6502" y="3869"/>
                </a:cubicBezTo>
                <a:cubicBezTo>
                  <a:pt x="6394" y="3885"/>
                  <a:pt x="6207" y="3880"/>
                  <a:pt x="6099" y="3896"/>
                </a:cubicBezTo>
                <a:cubicBezTo>
                  <a:pt x="5550" y="3950"/>
                  <a:pt x="4864" y="4024"/>
                  <a:pt x="4314" y="4395"/>
                </a:cubicBezTo>
                <a:cubicBezTo>
                  <a:pt x="3537" y="4916"/>
                  <a:pt x="1662" y="6006"/>
                  <a:pt x="254" y="6893"/>
                </a:cubicBezTo>
                <a:cubicBezTo>
                  <a:pt x="241" y="6904"/>
                  <a:pt x="226" y="6914"/>
                  <a:pt x="212" y="6920"/>
                </a:cubicBezTo>
                <a:cubicBezTo>
                  <a:pt x="186" y="6941"/>
                  <a:pt x="160" y="6962"/>
                  <a:pt x="133" y="6978"/>
                </a:cubicBezTo>
                <a:cubicBezTo>
                  <a:pt x="-28" y="7113"/>
                  <a:pt x="-54" y="7253"/>
                  <a:pt x="120" y="7398"/>
                </a:cubicBezTo>
                <a:cubicBezTo>
                  <a:pt x="402" y="7629"/>
                  <a:pt x="494" y="7843"/>
                  <a:pt x="883" y="8241"/>
                </a:cubicBezTo>
                <a:cubicBezTo>
                  <a:pt x="1258" y="8633"/>
                  <a:pt x="2132" y="9064"/>
                  <a:pt x="2789" y="9483"/>
                </a:cubicBezTo>
                <a:cubicBezTo>
                  <a:pt x="2950" y="9591"/>
                  <a:pt x="2935" y="9681"/>
                  <a:pt x="3351" y="9923"/>
                </a:cubicBezTo>
                <a:cubicBezTo>
                  <a:pt x="3579" y="10057"/>
                  <a:pt x="3967" y="10040"/>
                  <a:pt x="3820" y="10040"/>
                </a:cubicBezTo>
                <a:cubicBezTo>
                  <a:pt x="4182" y="10051"/>
                  <a:pt x="4546" y="10004"/>
                  <a:pt x="4532" y="10025"/>
                </a:cubicBezTo>
                <a:cubicBezTo>
                  <a:pt x="4331" y="10627"/>
                  <a:pt x="4437" y="11347"/>
                  <a:pt x="4692" y="12094"/>
                </a:cubicBezTo>
                <a:cubicBezTo>
                  <a:pt x="4839" y="12561"/>
                  <a:pt x="6473" y="15069"/>
                  <a:pt x="6527" y="15493"/>
                </a:cubicBezTo>
                <a:cubicBezTo>
                  <a:pt x="6688" y="17357"/>
                  <a:pt x="7279" y="18781"/>
                  <a:pt x="7641" y="19603"/>
                </a:cubicBezTo>
                <a:cubicBezTo>
                  <a:pt x="7668" y="19651"/>
                  <a:pt x="7723" y="19673"/>
                  <a:pt x="7763" y="19673"/>
                </a:cubicBezTo>
                <a:cubicBezTo>
                  <a:pt x="7790" y="19673"/>
                  <a:pt x="7857" y="19684"/>
                  <a:pt x="7951" y="19700"/>
                </a:cubicBezTo>
                <a:cubicBezTo>
                  <a:pt x="7965" y="20098"/>
                  <a:pt x="8258" y="20001"/>
                  <a:pt x="7775" y="20313"/>
                </a:cubicBezTo>
                <a:cubicBezTo>
                  <a:pt x="7494" y="20495"/>
                  <a:pt x="6838" y="20688"/>
                  <a:pt x="6891" y="21026"/>
                </a:cubicBezTo>
                <a:cubicBezTo>
                  <a:pt x="6905" y="21150"/>
                  <a:pt x="6973" y="21215"/>
                  <a:pt x="7214" y="21307"/>
                </a:cubicBezTo>
                <a:cubicBezTo>
                  <a:pt x="7536" y="21419"/>
                  <a:pt x="8649" y="21585"/>
                  <a:pt x="9694" y="21268"/>
                </a:cubicBezTo>
                <a:cubicBezTo>
                  <a:pt x="10231" y="21107"/>
                  <a:pt x="9893" y="20801"/>
                  <a:pt x="10000" y="20672"/>
                </a:cubicBezTo>
                <a:cubicBezTo>
                  <a:pt x="10148" y="20511"/>
                  <a:pt x="10348" y="20420"/>
                  <a:pt x="10214" y="20027"/>
                </a:cubicBezTo>
                <a:cubicBezTo>
                  <a:pt x="10187" y="19947"/>
                  <a:pt x="10096" y="19803"/>
                  <a:pt x="10042" y="19690"/>
                </a:cubicBezTo>
                <a:cubicBezTo>
                  <a:pt x="10176" y="19669"/>
                  <a:pt x="10281" y="19642"/>
                  <a:pt x="10281" y="19609"/>
                </a:cubicBezTo>
                <a:cubicBezTo>
                  <a:pt x="10294" y="19174"/>
                  <a:pt x="10309" y="18942"/>
                  <a:pt x="10268" y="18287"/>
                </a:cubicBezTo>
                <a:cubicBezTo>
                  <a:pt x="10228" y="17798"/>
                  <a:pt x="10243" y="17454"/>
                  <a:pt x="10176" y="16944"/>
                </a:cubicBezTo>
                <a:cubicBezTo>
                  <a:pt x="10109" y="16390"/>
                  <a:pt x="10015" y="16449"/>
                  <a:pt x="9908" y="15896"/>
                </a:cubicBezTo>
                <a:cubicBezTo>
                  <a:pt x="9868" y="15660"/>
                  <a:pt x="9825" y="15434"/>
                  <a:pt x="9879" y="15193"/>
                </a:cubicBezTo>
                <a:cubicBezTo>
                  <a:pt x="9892" y="15101"/>
                  <a:pt x="9987" y="14456"/>
                  <a:pt x="10000" y="14365"/>
                </a:cubicBezTo>
                <a:cubicBezTo>
                  <a:pt x="10027" y="13312"/>
                  <a:pt x="10097" y="12899"/>
                  <a:pt x="10231" y="11852"/>
                </a:cubicBezTo>
                <a:cubicBezTo>
                  <a:pt x="10257" y="11766"/>
                  <a:pt x="10376" y="11717"/>
                  <a:pt x="10469" y="11803"/>
                </a:cubicBezTo>
                <a:cubicBezTo>
                  <a:pt x="11207" y="12464"/>
                  <a:pt x="11555" y="12812"/>
                  <a:pt x="12145" y="13452"/>
                </a:cubicBezTo>
                <a:cubicBezTo>
                  <a:pt x="12615" y="13962"/>
                  <a:pt x="13770" y="15290"/>
                  <a:pt x="13851" y="15532"/>
                </a:cubicBezTo>
                <a:cubicBezTo>
                  <a:pt x="13985" y="15978"/>
                  <a:pt x="14184" y="16417"/>
                  <a:pt x="14345" y="16965"/>
                </a:cubicBezTo>
                <a:cubicBezTo>
                  <a:pt x="14640" y="17948"/>
                  <a:pt x="15661" y="19270"/>
                  <a:pt x="15795" y="19517"/>
                </a:cubicBezTo>
                <a:cubicBezTo>
                  <a:pt x="15822" y="19565"/>
                  <a:pt x="15834" y="19592"/>
                  <a:pt x="15874" y="19630"/>
                </a:cubicBezTo>
                <a:cubicBezTo>
                  <a:pt x="15888" y="19640"/>
                  <a:pt x="16007" y="19658"/>
                  <a:pt x="16168" y="19663"/>
                </a:cubicBezTo>
                <a:cubicBezTo>
                  <a:pt x="16221" y="19851"/>
                  <a:pt x="16234" y="20173"/>
                  <a:pt x="15912" y="20420"/>
                </a:cubicBezTo>
                <a:cubicBezTo>
                  <a:pt x="15631" y="20641"/>
                  <a:pt x="16113" y="20946"/>
                  <a:pt x="16113" y="20946"/>
                </a:cubicBezTo>
                <a:cubicBezTo>
                  <a:pt x="16408" y="21042"/>
                  <a:pt x="16743" y="21091"/>
                  <a:pt x="17186" y="21080"/>
                </a:cubicBezTo>
                <a:cubicBezTo>
                  <a:pt x="17615" y="21075"/>
                  <a:pt x="17884" y="21161"/>
                  <a:pt x="17978" y="21187"/>
                </a:cubicBezTo>
                <a:cubicBezTo>
                  <a:pt x="18031" y="21204"/>
                  <a:pt x="18057" y="21209"/>
                  <a:pt x="18057" y="21209"/>
                </a:cubicBezTo>
                <a:cubicBezTo>
                  <a:pt x="18057" y="21209"/>
                  <a:pt x="19373" y="21440"/>
                  <a:pt x="20848" y="21344"/>
                </a:cubicBezTo>
                <a:cubicBezTo>
                  <a:pt x="21478" y="21317"/>
                  <a:pt x="21546" y="21161"/>
                  <a:pt x="21104" y="20946"/>
                </a:cubicBezTo>
                <a:cubicBezTo>
                  <a:pt x="20447" y="20618"/>
                  <a:pt x="19682" y="20571"/>
                  <a:pt x="19361" y="20367"/>
                </a:cubicBezTo>
                <a:cubicBezTo>
                  <a:pt x="18771" y="19991"/>
                  <a:pt x="18409" y="19910"/>
                  <a:pt x="18288" y="19620"/>
                </a:cubicBezTo>
                <a:cubicBezTo>
                  <a:pt x="18449" y="19598"/>
                  <a:pt x="18543" y="19583"/>
                  <a:pt x="18543" y="19583"/>
                </a:cubicBezTo>
                <a:cubicBezTo>
                  <a:pt x="18543" y="19583"/>
                  <a:pt x="18461" y="19087"/>
                  <a:pt x="18368" y="18765"/>
                </a:cubicBezTo>
                <a:cubicBezTo>
                  <a:pt x="18126" y="17922"/>
                  <a:pt x="18046" y="17332"/>
                  <a:pt x="17965" y="16870"/>
                </a:cubicBezTo>
                <a:cubicBezTo>
                  <a:pt x="17831" y="16053"/>
                  <a:pt x="17360" y="15671"/>
                  <a:pt x="17253" y="15402"/>
                </a:cubicBezTo>
                <a:cubicBezTo>
                  <a:pt x="16851" y="14452"/>
                  <a:pt x="16690" y="14372"/>
                  <a:pt x="16449" y="13378"/>
                </a:cubicBezTo>
                <a:cubicBezTo>
                  <a:pt x="16408" y="13195"/>
                  <a:pt x="16221" y="11911"/>
                  <a:pt x="15912" y="11159"/>
                </a:cubicBezTo>
                <a:cubicBezTo>
                  <a:pt x="15738" y="10734"/>
                  <a:pt x="15405" y="10370"/>
                  <a:pt x="15137" y="9967"/>
                </a:cubicBezTo>
                <a:cubicBezTo>
                  <a:pt x="15218" y="10096"/>
                  <a:pt x="15269" y="9913"/>
                  <a:pt x="15564" y="9886"/>
                </a:cubicBezTo>
                <a:cubicBezTo>
                  <a:pt x="16208" y="9832"/>
                  <a:pt x="16476" y="9686"/>
                  <a:pt x="16838" y="9498"/>
                </a:cubicBezTo>
                <a:cubicBezTo>
                  <a:pt x="17723" y="9020"/>
                  <a:pt x="20312" y="7812"/>
                  <a:pt x="20714" y="7469"/>
                </a:cubicBezTo>
                <a:cubicBezTo>
                  <a:pt x="20888" y="7318"/>
                  <a:pt x="21195" y="7000"/>
                  <a:pt x="21208" y="6839"/>
                </a:cubicBezTo>
                <a:cubicBezTo>
                  <a:pt x="21222" y="6646"/>
                  <a:pt x="20727" y="6421"/>
                  <a:pt x="20580" y="6292"/>
                </a:cubicBezTo>
                <a:cubicBezTo>
                  <a:pt x="20379" y="6120"/>
                  <a:pt x="19881" y="5825"/>
                  <a:pt x="19599" y="5669"/>
                </a:cubicBezTo>
                <a:cubicBezTo>
                  <a:pt x="18889" y="5277"/>
                  <a:pt x="18528" y="5179"/>
                  <a:pt x="17496" y="4690"/>
                </a:cubicBezTo>
                <a:cubicBezTo>
                  <a:pt x="17335" y="4615"/>
                  <a:pt x="16586" y="4008"/>
                  <a:pt x="15862" y="3884"/>
                </a:cubicBezTo>
                <a:cubicBezTo>
                  <a:pt x="15192" y="3766"/>
                  <a:pt x="13968" y="3767"/>
                  <a:pt x="13968" y="3767"/>
                </a:cubicBezTo>
                <a:cubicBezTo>
                  <a:pt x="14116" y="3536"/>
                  <a:pt x="13620" y="3418"/>
                  <a:pt x="13620" y="3149"/>
                </a:cubicBezTo>
                <a:cubicBezTo>
                  <a:pt x="13620" y="2607"/>
                  <a:pt x="15057" y="2853"/>
                  <a:pt x="13729" y="1365"/>
                </a:cubicBezTo>
                <a:cubicBezTo>
                  <a:pt x="13595" y="1220"/>
                  <a:pt x="13324" y="554"/>
                  <a:pt x="12426" y="334"/>
                </a:cubicBezTo>
                <a:cubicBezTo>
                  <a:pt x="12305" y="302"/>
                  <a:pt x="12051" y="279"/>
                  <a:pt x="11957" y="236"/>
                </a:cubicBezTo>
                <a:cubicBezTo>
                  <a:pt x="11796" y="172"/>
                  <a:pt x="11555" y="87"/>
                  <a:pt x="11219" y="38"/>
                </a:cubicBezTo>
                <a:cubicBezTo>
                  <a:pt x="11126" y="25"/>
                  <a:pt x="10968" y="9"/>
                  <a:pt x="10767" y="3"/>
                </a:cubicBezTo>
                <a:close/>
                <a:moveTo>
                  <a:pt x="15514" y="5645"/>
                </a:moveTo>
                <a:cubicBezTo>
                  <a:pt x="15647" y="5640"/>
                  <a:pt x="15796" y="5665"/>
                  <a:pt x="15967" y="5723"/>
                </a:cubicBezTo>
                <a:cubicBezTo>
                  <a:pt x="16731" y="5981"/>
                  <a:pt x="18812" y="6904"/>
                  <a:pt x="18812" y="7022"/>
                </a:cubicBezTo>
                <a:cubicBezTo>
                  <a:pt x="18812" y="7113"/>
                  <a:pt x="18490" y="7365"/>
                  <a:pt x="17806" y="7838"/>
                </a:cubicBezTo>
                <a:cubicBezTo>
                  <a:pt x="17350" y="8155"/>
                  <a:pt x="16894" y="8365"/>
                  <a:pt x="16264" y="8763"/>
                </a:cubicBezTo>
                <a:cubicBezTo>
                  <a:pt x="16224" y="8790"/>
                  <a:pt x="15967" y="8972"/>
                  <a:pt x="15686" y="8961"/>
                </a:cubicBezTo>
                <a:cubicBezTo>
                  <a:pt x="15686" y="8961"/>
                  <a:pt x="15299" y="8919"/>
                  <a:pt x="14923" y="8817"/>
                </a:cubicBezTo>
                <a:cubicBezTo>
                  <a:pt x="14575" y="8720"/>
                  <a:pt x="14186" y="8736"/>
                  <a:pt x="14186" y="8758"/>
                </a:cubicBezTo>
                <a:cubicBezTo>
                  <a:pt x="14186" y="8763"/>
                  <a:pt x="13824" y="8521"/>
                  <a:pt x="13851" y="8021"/>
                </a:cubicBezTo>
                <a:cubicBezTo>
                  <a:pt x="13891" y="7054"/>
                  <a:pt x="14277" y="6722"/>
                  <a:pt x="14559" y="6340"/>
                </a:cubicBezTo>
                <a:cubicBezTo>
                  <a:pt x="14861" y="5938"/>
                  <a:pt x="15116" y="5661"/>
                  <a:pt x="15514" y="5645"/>
                </a:cubicBezTo>
                <a:close/>
                <a:moveTo>
                  <a:pt x="5395" y="5887"/>
                </a:moveTo>
                <a:cubicBezTo>
                  <a:pt x="5545" y="5876"/>
                  <a:pt x="5689" y="5902"/>
                  <a:pt x="5722" y="6028"/>
                </a:cubicBezTo>
                <a:cubicBezTo>
                  <a:pt x="5749" y="6120"/>
                  <a:pt x="5832" y="6280"/>
                  <a:pt x="5886" y="6414"/>
                </a:cubicBezTo>
                <a:cubicBezTo>
                  <a:pt x="6060" y="6844"/>
                  <a:pt x="6366" y="6931"/>
                  <a:pt x="6393" y="7210"/>
                </a:cubicBezTo>
                <a:cubicBezTo>
                  <a:pt x="6527" y="8430"/>
                  <a:pt x="5806" y="8382"/>
                  <a:pt x="5404" y="8919"/>
                </a:cubicBezTo>
                <a:cubicBezTo>
                  <a:pt x="5337" y="8903"/>
                  <a:pt x="4707" y="8988"/>
                  <a:pt x="4130" y="9095"/>
                </a:cubicBezTo>
                <a:cubicBezTo>
                  <a:pt x="3419" y="8778"/>
                  <a:pt x="3068" y="7651"/>
                  <a:pt x="2559" y="7281"/>
                </a:cubicBezTo>
                <a:cubicBezTo>
                  <a:pt x="2291" y="7082"/>
                  <a:pt x="3164" y="6834"/>
                  <a:pt x="3807" y="6544"/>
                </a:cubicBezTo>
                <a:cubicBezTo>
                  <a:pt x="4304" y="6323"/>
                  <a:pt x="4516" y="6228"/>
                  <a:pt x="5052" y="5964"/>
                </a:cubicBezTo>
                <a:cubicBezTo>
                  <a:pt x="5092" y="5946"/>
                  <a:pt x="5246" y="5898"/>
                  <a:pt x="5395" y="5887"/>
                </a:cubicBezTo>
                <a:close/>
              </a:path>
            </a:pathLst>
          </a:custGeom>
          <a:solidFill>
            <a:srgbClr val="004A94"/>
          </a:solidFill>
          <a:ln w="12700">
            <a:miter lim="400000"/>
          </a:ln>
        </p:spPr>
        <p:txBody>
          <a:bodyPr lIns="65023" tIns="65023" rIns="65023" bIns="65023" anchor="ctr"/>
          <a:lstStyle/>
          <a:p>
            <a:pPr algn="ctr"/>
          </a:p>
        </p:txBody>
      </p:sp>
      <p:sp>
        <p:nvSpPr>
          <p:cNvPr id="213" name="Sortiere die Messobjekte aufsteigend.…"/>
          <p:cNvSpPr txBox="1"/>
          <p:nvPr/>
        </p:nvSpPr>
        <p:spPr>
          <a:xfrm>
            <a:off x="656400" y="7463228"/>
            <a:ext cx="11365705" cy="14508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/>
          <a:p>
            <a:pPr marL="240631" indent="-240631">
              <a:spcBef>
                <a:spcPts val="1000"/>
              </a:spcBef>
              <a:buSzPct val="100000"/>
              <a:buAutoNum type="arabicPeriod" startAt="1"/>
              <a:defRPr sz="2400"/>
            </a:pPr>
            <a:r>
              <a:t>Sortiere die Messobjekte aufsteigend.</a:t>
            </a:r>
          </a:p>
          <a:p>
            <a:pPr marL="240631" indent="-240631">
              <a:spcBef>
                <a:spcPts val="1000"/>
              </a:spcBef>
              <a:buSzPct val="100000"/>
              <a:buAutoNum type="arabicPeriod" startAt="1"/>
              <a:defRPr sz="2400"/>
            </a:pPr>
            <a:r>
              <a:t>Finde das Messobjekt, zu dem es gleich viele Objekte mit größerem und kleineren Wert gibt.</a:t>
            </a:r>
          </a:p>
          <a:p>
            <a:pPr marL="240631" indent="-240631">
              <a:spcBef>
                <a:spcPts val="1000"/>
              </a:spcBef>
              <a:buSzPct val="100000"/>
              <a:buAutoNum type="arabicPeriod" startAt="1"/>
              <a:defRPr sz="2400"/>
            </a:pPr>
            <a:r>
              <a:t>Der Wert dieses Objekts ist der Median.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Foliennumm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16" name="Median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Median</a:t>
            </a:r>
          </a:p>
        </p:txBody>
      </p:sp>
      <p:sp>
        <p:nvSpPr>
          <p:cNvPr id="217" name="Der Median (Md, md) ist definiert als die Merkmalsausprägung, die bei (aufsteigend) sortierten Beobachtungen in der Mitte liegt.…"/>
          <p:cNvSpPr txBox="1"/>
          <p:nvPr>
            <p:ph type="body" idx="22"/>
          </p:nvPr>
        </p:nvSpPr>
        <p:spPr>
          <a:xfrm>
            <a:off x="378043" y="1932168"/>
            <a:ext cx="12248714" cy="6350001"/>
          </a:xfrm>
          <a:prstGeom prst="rect">
            <a:avLst/>
          </a:prstGeom>
        </p:spPr>
        <p:txBody>
          <a:bodyPr/>
          <a:lstStyle/>
          <a:p>
            <a:pPr/>
            <a:r>
              <a:t>Der Median (Md, md) ist definiert als die Merkmalsausprägung, die bei (aufsteigend) sortierten Beobachtungen in der Mitte liegt.</a:t>
            </a:r>
          </a:p>
          <a:p>
            <a:pPr/>
            <a:r>
              <a:t>Er beschreibt den mittleren Wert einer Verteilung (bei ungeradem n); der mittlere Wert einer Verteilung ist derjenige, zu dem es gleich viele kleinere und größere Werte gibt.</a:t>
            </a:r>
          </a:p>
          <a:p>
            <a:pPr/>
            <a:r>
              <a:t>Bei geradem n werden die beiden mittleren Werte betrachtet und das arithmetische Mittel aus diesen beiden Werten gebildet: Bei der Messreihe 1, 2, 3, </a:t>
            </a:r>
            <a:r>
              <a:rPr>
                <a:latin typeface="Roboto Condensed Bold"/>
                <a:ea typeface="Roboto Condensed Bold"/>
                <a:cs typeface="Roboto Condensed Bold"/>
                <a:sym typeface="Roboto Condensed Bold"/>
              </a:rPr>
              <a:t>4, 5</a:t>
            </a:r>
            <a:r>
              <a:t>, 6, 8, 9 beträgt der Median 4.5.</a:t>
            </a:r>
          </a:p>
          <a:p>
            <a:pPr/>
            <a:r>
              <a:t>Der Median kann ab ordinalskalierten Daten verwendet werden.</a:t>
            </a:r>
          </a:p>
        </p:txBody>
      </p:sp>
      <p:sp>
        <p:nvSpPr>
          <p:cNvPr id="218" name="Gleichung"/>
          <p:cNvSpPr txBox="1"/>
          <p:nvPr/>
        </p:nvSpPr>
        <p:spPr>
          <a:xfrm>
            <a:off x="3288288" y="6010092"/>
            <a:ext cx="6368641" cy="643322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latinLnBrk="1">
              <a:defRPr>
                <a:solidFill>
                  <a:srgbClr val="000000"/>
                </a:solidFill>
              </a:defRPr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4500" i="1">
                      <a:solidFill>
                        <a:srgbClr val="262626"/>
                      </a:solidFill>
                      <a:latin typeface="Cambria Math" panose="02040503050406030204" pitchFamily="18" charset="0"/>
                    </a:rPr>
                    <m:t>n</m:t>
                  </m:r>
                  <m:r>
                    <m:rPr>
                      <m:nor/>
                    </m:rPr>
                    <a:rPr xmlns:a="http://schemas.openxmlformats.org/drawingml/2006/main" sz="4500" i="1">
                      <a:solidFill>
                        <a:srgbClr val="262626"/>
                      </a:solidFill>
                      <a:latin typeface="Cambria Math" panose="02040503050406030204" pitchFamily="18" charset="0"/>
                    </a:rPr>
                    <m:t>ist ungerade: md</m:t>
                  </m:r>
                  <m:r>
                    <a:rPr xmlns:a="http://schemas.openxmlformats.org/drawingml/2006/main" sz="4500" i="1">
                      <a:solidFill>
                        <a:srgbClr val="262626"/>
                      </a:solidFill>
                      <a:latin typeface="Cambria Math" panose="02040503050406030204" pitchFamily="18" charset="0"/>
                    </a:rPr>
                    <m:t>=</m:t>
                  </m:r>
                  <m:sSub>
                    <m:e>
                      <m:r>
                        <a:rPr xmlns:a="http://schemas.openxmlformats.org/drawingml/2006/main" sz="4500" i="1">
                          <a:solidFill>
                            <a:srgbClr val="262626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e>
                    <m:sub>
                      <m:r>
                        <a:rPr xmlns:a="http://schemas.openxmlformats.org/drawingml/2006/main" sz="4500" i="1">
                          <a:solidFill>
                            <a:srgbClr val="262626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4500" i="1">
                          <a:solidFill>
                            <a:srgbClr val="262626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xmlns:a="http://schemas.openxmlformats.org/drawingml/2006/main" sz="4500" i="1">
                          <a:solidFill>
                            <a:srgbClr val="262626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xmlns:a="http://schemas.openxmlformats.org/drawingml/2006/main" sz="4500" i="1">
                          <a:solidFill>
                            <a:srgbClr val="262626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xmlns:a="http://schemas.openxmlformats.org/drawingml/2006/main" sz="4500" i="1">
                          <a:solidFill>
                            <a:srgbClr val="262626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xmlns:a="http://schemas.openxmlformats.org/drawingml/2006/main" sz="4500" i="1">
                          <a:solidFill>
                            <a:srgbClr val="262626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xmlns:a="http://schemas.openxmlformats.org/drawingml/2006/main" sz="4500" i="1">
                          <a:solidFill>
                            <a:srgbClr val="262626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b>
                  </m:sSub>
                </m:oMath>
              </m:oMathPara>
            </a14:m>
            <a:endParaRPr sz="4500">
              <a:solidFill>
                <a:srgbClr val="262626"/>
              </a:solidFill>
            </a:endParaRPr>
          </a:p>
        </p:txBody>
      </p:sp>
      <p:sp>
        <p:nvSpPr>
          <p:cNvPr id="219" name="Gleichung"/>
          <p:cNvSpPr txBox="1"/>
          <p:nvPr/>
        </p:nvSpPr>
        <p:spPr>
          <a:xfrm>
            <a:off x="3310378" y="7415032"/>
            <a:ext cx="7536327" cy="1122979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latinLnBrk="1">
              <a:defRPr>
                <a:solidFill>
                  <a:srgbClr val="000000"/>
                </a:solidFill>
              </a:defRPr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4100" i="1">
                      <a:solidFill>
                        <a:srgbClr val="262626"/>
                      </a:solidFill>
                      <a:latin typeface="Cambria Math" panose="02040503050406030204" pitchFamily="18" charset="0"/>
                    </a:rPr>
                    <m:t>n</m:t>
                  </m:r>
                  <m:r>
                    <m:rPr>
                      <m:nor/>
                    </m:rPr>
                    <a:rPr xmlns:a="http://schemas.openxmlformats.org/drawingml/2006/main" sz="4100" i="1">
                      <a:solidFill>
                        <a:srgbClr val="262626"/>
                      </a:solidFill>
                      <a:latin typeface="Cambria Math" panose="02040503050406030204" pitchFamily="18" charset="0"/>
                    </a:rPr>
                    <m:t>ist gerade: md</m:t>
                  </m:r>
                  <m:r>
                    <a:rPr xmlns:a="http://schemas.openxmlformats.org/drawingml/2006/main" sz="4100" i="1">
                      <a:solidFill>
                        <a:srgbClr val="262626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4100" i="1">
                      <a:solidFill>
                        <a:srgbClr val="262626"/>
                      </a:solidFill>
                      <a:latin typeface="Cambria Math" panose="02040503050406030204" pitchFamily="18" charset="0"/>
                    </a:rPr>
                    <m:t>x</m:t>
                  </m:r>
                  <m:r>
                    <a:rPr xmlns:a="http://schemas.openxmlformats.org/drawingml/2006/main" sz="4100" i="1">
                      <a:solidFill>
                        <a:srgbClr val="262626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4100" i="1">
                      <a:solidFill>
                        <a:srgbClr val="262626"/>
                      </a:solidFill>
                      <a:latin typeface="Cambria Math" panose="02040503050406030204" pitchFamily="18" charset="0"/>
                    </a:rPr>
                    <m:t>=</m:t>
                  </m:r>
                  <m:f>
                    <m:fPr>
                      <m:ctrlPr>
                        <a:rPr xmlns:a="http://schemas.openxmlformats.org/drawingml/2006/main" sz="4100" i="1">
                          <a:solidFill>
                            <a:srgbClr val="262626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sSub>
                        <m:e>
                          <m:r>
                            <a:rPr xmlns:a="http://schemas.openxmlformats.org/drawingml/2006/main" sz="4100" i="1">
                              <a:solidFill>
                                <a:srgbClr val="262626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xmlns:a="http://schemas.openxmlformats.org/drawingml/2006/main" sz="4100" i="1">
                              <a:solidFill>
                                <a:srgbClr val="262626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xmlns:a="http://schemas.openxmlformats.org/drawingml/2006/main" sz="4100" i="1">
                              <a:solidFill>
                                <a:srgbClr val="262626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xmlns:a="http://schemas.openxmlformats.org/drawingml/2006/main" sz="4100" i="1">
                              <a:solidFill>
                                <a:srgbClr val="262626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xmlns:a="http://schemas.openxmlformats.org/drawingml/2006/main" sz="4100" i="1">
                              <a:solidFill>
                                <a:srgbClr val="262626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xmlns:a="http://schemas.openxmlformats.org/drawingml/2006/main" sz="4100" i="1">
                              <a:solidFill>
                                <a:srgbClr val="262626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xmlns:a="http://schemas.openxmlformats.org/drawingml/2006/main" sz="4100" i="1">
                          <a:solidFill>
                            <a:srgbClr val="262626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e>
                          <m:r>
                            <a:rPr xmlns:a="http://schemas.openxmlformats.org/drawingml/2006/main" sz="4100" i="1">
                              <a:solidFill>
                                <a:srgbClr val="262626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xmlns:a="http://schemas.openxmlformats.org/drawingml/2006/main" sz="4100" i="1">
                              <a:solidFill>
                                <a:srgbClr val="262626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xmlns:a="http://schemas.openxmlformats.org/drawingml/2006/main" sz="4100" i="1">
                              <a:solidFill>
                                <a:srgbClr val="262626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xmlns:a="http://schemas.openxmlformats.org/drawingml/2006/main" sz="4100" i="1">
                              <a:solidFill>
                                <a:srgbClr val="262626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xmlns:a="http://schemas.openxmlformats.org/drawingml/2006/main" sz="4100" i="1">
                              <a:solidFill>
                                <a:srgbClr val="262626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xmlns:a="http://schemas.openxmlformats.org/drawingml/2006/main" sz="4100" i="1">
                              <a:solidFill>
                                <a:srgbClr val="262626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xmlns:a="http://schemas.openxmlformats.org/drawingml/2006/main" sz="4100" i="1">
                              <a:solidFill>
                                <a:srgbClr val="262626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xmlns:a="http://schemas.openxmlformats.org/drawingml/2006/main" sz="4100" i="1">
                              <a:solidFill>
                                <a:srgbClr val="262626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num>
                    <m:den>
                      <m:r>
                        <a:rPr xmlns:a="http://schemas.openxmlformats.org/drawingml/2006/main" sz="4100" i="1">
                          <a:solidFill>
                            <a:srgbClr val="262626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den>
                  </m:f>
                </m:oMath>
              </m:oMathPara>
            </a14:m>
            <a:endParaRPr sz="4100">
              <a:solidFill>
                <a:srgbClr val="262626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Foliennumm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24" name="Arithmetischer Mittelwert und Median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Arithmetischer Mittelwert und Median  </a:t>
            </a:r>
          </a:p>
        </p:txBody>
      </p:sp>
      <p:sp>
        <p:nvSpPr>
          <p:cNvPr id="225" name="Der arithmetische Mittelwert minimiert die Summe der quadratischen Abweichungen der Beobachtungen von einer Zahl c:…"/>
          <p:cNvSpPr txBox="1"/>
          <p:nvPr>
            <p:ph type="body" idx="22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Der arithmetische Mittelwert minimiert die Summe der quadratischen Abweichungen der Beobachtungen von einer Zahl c:</a:t>
            </a:r>
            <a:br/>
            <a:br/>
          </a:p>
          <a:p>
            <a:pPr/>
            <a:r>
              <a:t>Er ist der Durchschnitt in dem Sinne, dass alle Merkmalsträger den gleichen Anteil an der Merkmalssumme haben.</a:t>
            </a:r>
          </a:p>
          <a:p>
            <a:pPr/>
            <a:r>
              <a:t>Der Median minimiert die Summe der absoluten Abweichungen der Beobachtungen von einer Zahl c:</a:t>
            </a:r>
            <a:br/>
            <a:br/>
          </a:p>
          <a:p>
            <a:pPr/>
            <a:r>
              <a:t>Der Median ist die Merkmalsausprägung eines (im Sinne des Merkmals) typischen, d. h. mittleren Merkmalsträgers.</a:t>
            </a:r>
          </a:p>
          <a:p>
            <a:pPr/>
            <a:r>
              <a:t>Der Median ist robust gegen Ausreißer, der arithmetische Mittelwert nicht.</a:t>
            </a:r>
          </a:p>
          <a:p>
            <a:pPr/>
            <a:r>
              <a:t>D. h., (x ) ̅kann stark durch einzelne extreme Werte verändert werden, x_0,5 nicht. 1</a:t>
            </a:r>
          </a:p>
          <a:p>
            <a:pPr/>
          </a:p>
          <a:p>
            <a:pPr/>
          </a:p>
          <a:p>
            <a:pPr/>
          </a:p>
          <a:p>
            <a:pPr/>
            <a:r>
              <a:rPr i="1"/>
              <a:t>Hinweis:</a:t>
            </a:r>
          </a:p>
        </p:txBody>
      </p:sp>
      <p:sp>
        <p:nvSpPr>
          <p:cNvPr id="226" name="Gleichung"/>
          <p:cNvSpPr txBox="1"/>
          <p:nvPr/>
        </p:nvSpPr>
        <p:spPr>
          <a:xfrm>
            <a:off x="1360951" y="2668383"/>
            <a:ext cx="2240933" cy="613202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latinLnBrk="1">
              <a:defRPr>
                <a:solidFill>
                  <a:srgbClr val="000000"/>
                </a:solidFill>
              </a:defRPr>
            </a:pPr>
            <a14:m>
              <m:oMathPara>
                <m:oMathParaPr>
                  <m:jc m:val="centerGroup"/>
                </m:oMathParaPr>
                <m:oMath>
                  <m:bar>
                    <m:barPr>
                      <m:ctrlPr>
                        <a:rPr xmlns:a="http://schemas.openxmlformats.org/drawingml/2006/main" sz="1800" i="1">
                          <a:solidFill>
                            <a:srgbClr val="262626"/>
                          </a:solidFill>
                          <a:latin typeface="Cambria Math" panose="02040503050406030204" pitchFamily="18" charset="0"/>
                        </a:rPr>
                      </m:ctrlPr>
                      <m:pos m:val="top"/>
                    </m:barPr>
                    <m:e>
                      <m:r>
                        <a:rPr xmlns:a="http://schemas.openxmlformats.org/drawingml/2006/main" sz="1800" i="1">
                          <a:solidFill>
                            <a:srgbClr val="262626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e>
                  </m:bar>
                  <m:r>
                    <a:rPr xmlns:a="http://schemas.openxmlformats.org/drawingml/2006/main" sz="1800" i="1">
                      <a:solidFill>
                        <a:srgbClr val="262626"/>
                      </a:solidFill>
                      <a:latin typeface="Cambria Math" panose="02040503050406030204" pitchFamily="18" charset="0"/>
                    </a:rPr>
                    <m:t>=</m:t>
                  </m:r>
                  <m:sSub>
                    <m:e>
                      <m:r>
                        <m:rPr>
                          <m:nor/>
                        </m:rPr>
                        <a:rPr xmlns:a="http://schemas.openxmlformats.org/drawingml/2006/main" sz="1800" i="1">
                          <a:solidFill>
                            <a:srgbClr val="262626"/>
                          </a:solidFill>
                          <a:latin typeface="Cambria Math" panose="02040503050406030204" pitchFamily="18" charset="0"/>
                        </a:rPr>
                        <m:t>arg min</m:t>
                      </m:r>
                    </m:e>
                    <m:sub>
                      <m:r>
                        <a:rPr xmlns:a="http://schemas.openxmlformats.org/drawingml/2006/main" sz="1800" i="1">
                          <a:solidFill>
                            <a:srgbClr val="262626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</m:sub>
                  </m:sSub>
                  <m:limUpp>
                    <m:e>
                      <m:limLow>
                        <m:e>
                          <m:r>
                            <a:rPr xmlns:a="http://schemas.openxmlformats.org/drawingml/2006/main" sz="1800" i="1">
                              <a:solidFill>
                                <a:srgbClr val="262626"/>
                              </a:solidFill>
                              <a:latin typeface="Cambria Math" panose="02040503050406030204" pitchFamily="18" charset="0"/>
                            </a:rPr>
                            <m:t>∑</m:t>
                          </m:r>
                        </m:e>
                        <m:lim>
                          <m:r>
                            <a:rPr xmlns:a="http://schemas.openxmlformats.org/drawingml/2006/main" sz="1800" i="1">
                              <a:solidFill>
                                <a:srgbClr val="262626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lim>
                      </m:limLow>
                    </m:e>
                    <m:lim>
                      <m:r>
                        <a:rPr xmlns:a="http://schemas.openxmlformats.org/drawingml/2006/main" sz="1800" i="1">
                          <a:solidFill>
                            <a:srgbClr val="262626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lim>
                  </m:limUpp>
                  <m:r>
                    <a:rPr xmlns:a="http://schemas.openxmlformats.org/drawingml/2006/main" sz="1800" i="1">
                      <a:solidFill>
                        <a:srgbClr val="262626"/>
                      </a:solidFill>
                      <a:latin typeface="Cambria Math" panose="02040503050406030204" pitchFamily="18" charset="0"/>
                    </a:rPr>
                    <m:t>(</m:t>
                  </m:r>
                  <m:sSub>
                    <m:e>
                      <m:r>
                        <a:rPr xmlns:a="http://schemas.openxmlformats.org/drawingml/2006/main" sz="1800" i="1">
                          <a:solidFill>
                            <a:srgbClr val="262626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</m:e>
                    <m:sub>
                      <m:r>
                        <a:rPr xmlns:a="http://schemas.openxmlformats.org/drawingml/2006/main" sz="1800" i="1">
                          <a:solidFill>
                            <a:srgbClr val="262626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sub>
                  </m:sSub>
                  <m:r>
                    <a:rPr xmlns:a="http://schemas.openxmlformats.org/drawingml/2006/main" sz="1800" i="1">
                      <a:solidFill>
                        <a:srgbClr val="262626"/>
                      </a:solidFill>
                      <a:latin typeface="Cambria Math" panose="02040503050406030204" pitchFamily="18" charset="0"/>
                    </a:rPr>
                    <m:t>-</m:t>
                  </m:r>
                  <m:r>
                    <a:rPr xmlns:a="http://schemas.openxmlformats.org/drawingml/2006/main" sz="1800" i="1">
                      <a:solidFill>
                        <a:srgbClr val="262626"/>
                      </a:solidFill>
                      <a:latin typeface="Cambria Math" panose="02040503050406030204" pitchFamily="18" charset="0"/>
                    </a:rPr>
                    <m:t>c</m:t>
                  </m:r>
                  <m:sSup>
                    <m:e>
                      <m:r>
                        <a:rPr xmlns:a="http://schemas.openxmlformats.org/drawingml/2006/main" sz="1800" i="1">
                          <a:solidFill>
                            <a:srgbClr val="262626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e>
                    <m:sup>
                      <m:r>
                        <a:rPr xmlns:a="http://schemas.openxmlformats.org/drawingml/2006/main" sz="1800" i="1">
                          <a:solidFill>
                            <a:srgbClr val="262626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p>
                  </m:sSup>
                </m:oMath>
              </m:oMathPara>
            </a14:m>
            <a:endParaRPr>
              <a:solidFill>
                <a:srgbClr val="262626"/>
              </a:solidFill>
            </a:endParaRPr>
          </a:p>
        </p:txBody>
      </p:sp>
      <p:sp>
        <p:nvSpPr>
          <p:cNvPr id="227" name="Gleichung"/>
          <p:cNvSpPr txBox="1"/>
          <p:nvPr/>
        </p:nvSpPr>
        <p:spPr>
          <a:xfrm>
            <a:off x="1349774" y="4176251"/>
            <a:ext cx="2534975" cy="613202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latinLnBrk="1">
              <a:defRPr>
                <a:solidFill>
                  <a:srgbClr val="000000"/>
                </a:solidFill>
              </a:defRPr>
            </a:pPr>
            <a14:m>
              <m:oMathPara>
                <m:oMathParaPr>
                  <m:jc m:val="centerGroup"/>
                </m:oMathParaPr>
                <m:oMath>
                  <m:r>
                    <m:rPr>
                      <m:nor/>
                    </m:rPr>
                    <a:rPr xmlns:a="http://schemas.openxmlformats.org/drawingml/2006/main" sz="1800" i="1">
                      <a:solidFill>
                        <a:srgbClr val="262626"/>
                      </a:solidFill>
                      <a:latin typeface="Cambria Math" panose="02040503050406030204" pitchFamily="18" charset="0"/>
                    </a:rPr>
                    <m:t>md</m:t>
                  </m:r>
                  <m:r>
                    <a:rPr xmlns:a="http://schemas.openxmlformats.org/drawingml/2006/main" sz="1800" i="1">
                      <a:solidFill>
                        <a:srgbClr val="262626"/>
                      </a:solidFill>
                      <a:latin typeface="Cambria Math" panose="02040503050406030204" pitchFamily="18" charset="0"/>
                    </a:rPr>
                    <m:t>=</m:t>
                  </m:r>
                  <m:sSub>
                    <m:e>
                      <m:r>
                        <m:rPr>
                          <m:nor/>
                        </m:rPr>
                        <a:rPr xmlns:a="http://schemas.openxmlformats.org/drawingml/2006/main" sz="1800" i="1">
                          <a:solidFill>
                            <a:srgbClr val="262626"/>
                          </a:solidFill>
                          <a:latin typeface="Cambria Math" panose="02040503050406030204" pitchFamily="18" charset="0"/>
                        </a:rPr>
                        <m:t>arg min</m:t>
                      </m:r>
                    </m:e>
                    <m:sub>
                      <m:r>
                        <a:rPr xmlns:a="http://schemas.openxmlformats.org/drawingml/2006/main" sz="1800" i="1">
                          <a:solidFill>
                            <a:srgbClr val="262626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</m:sub>
                  </m:sSub>
                  <m:limUpp>
                    <m:e>
                      <m:limLow>
                        <m:e>
                          <m:r>
                            <a:rPr xmlns:a="http://schemas.openxmlformats.org/drawingml/2006/main" sz="1800" i="1">
                              <a:solidFill>
                                <a:srgbClr val="262626"/>
                              </a:solidFill>
                              <a:latin typeface="Cambria Math" panose="02040503050406030204" pitchFamily="18" charset="0"/>
                            </a:rPr>
                            <m:t>∑</m:t>
                          </m:r>
                        </m:e>
                        <m:lim>
                          <m:r>
                            <a:rPr xmlns:a="http://schemas.openxmlformats.org/drawingml/2006/main" sz="1800" i="1">
                              <a:solidFill>
                                <a:srgbClr val="262626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lim>
                      </m:limLow>
                    </m:e>
                    <m:lim>
                      <m:r>
                        <a:rPr xmlns:a="http://schemas.openxmlformats.org/drawingml/2006/main" sz="1800" i="1">
                          <a:solidFill>
                            <a:srgbClr val="262626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lim>
                  </m:limUpp>
                  <m:r>
                    <a:rPr xmlns:a="http://schemas.openxmlformats.org/drawingml/2006/main" sz="1800" i="1">
                      <a:solidFill>
                        <a:srgbClr val="262626"/>
                      </a:solidFill>
                      <a:latin typeface="Cambria Math" panose="02040503050406030204" pitchFamily="18" charset="0"/>
                    </a:rPr>
                    <m:t>|</m:t>
                  </m:r>
                  <m:r>
                    <a:rPr xmlns:a="http://schemas.openxmlformats.org/drawingml/2006/main" sz="1800" i="1">
                      <a:solidFill>
                        <a:srgbClr val="262626"/>
                      </a:solidFill>
                      <a:latin typeface="Cambria Math" panose="02040503050406030204" pitchFamily="18" charset="0"/>
                    </a:rPr>
                    <m:t>(</m:t>
                  </m:r>
                  <m:sSub>
                    <m:e>
                      <m:r>
                        <a:rPr xmlns:a="http://schemas.openxmlformats.org/drawingml/2006/main" sz="1800" i="1">
                          <a:solidFill>
                            <a:srgbClr val="262626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</m:e>
                    <m:sub>
                      <m:r>
                        <a:rPr xmlns:a="http://schemas.openxmlformats.org/drawingml/2006/main" sz="1800" i="1">
                          <a:solidFill>
                            <a:srgbClr val="262626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sub>
                  </m:sSub>
                  <m:r>
                    <a:rPr xmlns:a="http://schemas.openxmlformats.org/drawingml/2006/main" sz="1800" i="1">
                      <a:solidFill>
                        <a:srgbClr val="262626"/>
                      </a:solidFill>
                      <a:latin typeface="Cambria Math" panose="02040503050406030204" pitchFamily="18" charset="0"/>
                    </a:rPr>
                    <m:t>-</m:t>
                  </m:r>
                  <m:r>
                    <a:rPr xmlns:a="http://schemas.openxmlformats.org/drawingml/2006/main" sz="1800" i="1">
                      <a:solidFill>
                        <a:srgbClr val="262626"/>
                      </a:solidFill>
                      <a:latin typeface="Cambria Math" panose="02040503050406030204" pitchFamily="18" charset="0"/>
                    </a:rPr>
                    <m:t>c</m:t>
                  </m:r>
                  <m:r>
                    <a:rPr xmlns:a="http://schemas.openxmlformats.org/drawingml/2006/main" sz="1800" i="1">
                      <a:solidFill>
                        <a:srgbClr val="262626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1800" i="1">
                      <a:solidFill>
                        <a:srgbClr val="262626"/>
                      </a:solidFill>
                      <a:latin typeface="Cambria Math" panose="02040503050406030204" pitchFamily="18" charset="0"/>
                    </a:rPr>
                    <m:t>|</m:t>
                  </m:r>
                </m:oMath>
              </m:oMathPara>
            </a14:m>
            <a:endParaRPr>
              <a:solidFill>
                <a:srgbClr val="262626"/>
              </a:solidFill>
            </a:endParaRPr>
          </a:p>
        </p:txBody>
      </p:sp>
      <p:sp>
        <p:nvSpPr>
          <p:cNvPr id="228" name="Gleichung"/>
          <p:cNvSpPr txBox="1"/>
          <p:nvPr/>
        </p:nvSpPr>
        <p:spPr>
          <a:xfrm>
            <a:off x="798101" y="7911894"/>
            <a:ext cx="6461513" cy="420234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latinLnBrk="1">
              <a:defRPr>
                <a:solidFill>
                  <a:srgbClr val="000000"/>
                </a:solidFill>
              </a:defRPr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2700" i="1">
                      <a:solidFill>
                        <a:srgbClr val="262626"/>
                      </a:solidFill>
                      <a:latin typeface="Cambria Math" panose="02040503050406030204" pitchFamily="18" charset="0"/>
                    </a:rPr>
                    <m:t>f</m:t>
                  </m:r>
                  <m:r>
                    <a:rPr xmlns:a="http://schemas.openxmlformats.org/drawingml/2006/main" sz="2700" i="1">
                      <a:solidFill>
                        <a:srgbClr val="262626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2700" i="1">
                      <a:solidFill>
                        <a:srgbClr val="262626"/>
                      </a:solidFill>
                      <a:latin typeface="Cambria Math" panose="02040503050406030204" pitchFamily="18" charset="0"/>
                    </a:rPr>
                    <m:t>x</m:t>
                  </m:r>
                  <m:r>
                    <a:rPr xmlns:a="http://schemas.openxmlformats.org/drawingml/2006/main" sz="2700" i="1">
                      <a:solidFill>
                        <a:srgbClr val="262626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700" i="1">
                      <a:solidFill>
                        <a:srgbClr val="262626"/>
                      </a:solidFill>
                      <a:latin typeface="Cambria Math" panose="02040503050406030204" pitchFamily="18" charset="0"/>
                    </a:rPr>
                    <m:t>=</m:t>
                  </m:r>
                  <m:sSup>
                    <m:e>
                      <m:r>
                        <a:rPr xmlns:a="http://schemas.openxmlformats.org/drawingml/2006/main" sz="2700" i="1">
                          <a:solidFill>
                            <a:srgbClr val="262626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e>
                    <m:sup>
                      <m:r>
                        <a:rPr xmlns:a="http://schemas.openxmlformats.org/drawingml/2006/main" sz="2700" i="1">
                          <a:solidFill>
                            <a:srgbClr val="262626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p>
                  </m:sSup>
                  <m:r>
                    <a:rPr xmlns:a="http://schemas.openxmlformats.org/drawingml/2006/main" sz="2700" i="1">
                      <a:solidFill>
                        <a:srgbClr val="262626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2700" i="1">
                      <a:solidFill>
                        <a:srgbClr val="262626"/>
                      </a:solidFill>
                      <a:latin typeface="Cambria Math" panose="02040503050406030204" pitchFamily="18" charset="0"/>
                    </a:rPr>
                    <m:t>1</m:t>
                  </m:r>
                  <m:r>
                    <a:rPr xmlns:a="http://schemas.openxmlformats.org/drawingml/2006/main" sz="2700" i="1">
                      <a:solidFill>
                        <a:srgbClr val="262626"/>
                      </a:solidFill>
                      <a:latin typeface="Cambria Math" panose="02040503050406030204" pitchFamily="18" charset="0"/>
                    </a:rPr>
                    <m:t>→</m:t>
                  </m:r>
                  <m:sSub>
                    <m:e>
                      <m:r>
                        <m:rPr>
                          <m:nor/>
                        </m:rPr>
                        <a:rPr xmlns:a="http://schemas.openxmlformats.org/drawingml/2006/main" sz="2700" i="1">
                          <a:solidFill>
                            <a:srgbClr val="262626"/>
                          </a:solidFill>
                          <a:latin typeface="Cambria Math" panose="02040503050406030204" pitchFamily="18" charset="0"/>
                        </a:rPr>
                        <m:t>min</m:t>
                      </m:r>
                    </m:e>
                    <m:sub>
                      <m:r>
                        <a:rPr xmlns:a="http://schemas.openxmlformats.org/drawingml/2006/main" sz="2700" i="1">
                          <a:solidFill>
                            <a:srgbClr val="262626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</m:sub>
                  </m:sSub>
                  <m:r>
                    <a:rPr xmlns:a="http://schemas.openxmlformats.org/drawingml/2006/main" sz="2700" i="1">
                      <a:solidFill>
                        <a:srgbClr val="262626"/>
                      </a:solidFill>
                      <a:latin typeface="Cambria Math" panose="02040503050406030204" pitchFamily="18" charset="0"/>
                    </a:rPr>
                    <m:t>f</m:t>
                  </m:r>
                  <m:r>
                    <a:rPr xmlns:a="http://schemas.openxmlformats.org/drawingml/2006/main" sz="2700" i="1">
                      <a:solidFill>
                        <a:srgbClr val="262626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2700" i="1">
                      <a:solidFill>
                        <a:srgbClr val="262626"/>
                      </a:solidFill>
                      <a:latin typeface="Cambria Math" panose="02040503050406030204" pitchFamily="18" charset="0"/>
                    </a:rPr>
                    <m:t>x</m:t>
                  </m:r>
                  <m:r>
                    <a:rPr xmlns:a="http://schemas.openxmlformats.org/drawingml/2006/main" sz="2700" i="1">
                      <a:solidFill>
                        <a:srgbClr val="262626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700" i="1">
                      <a:solidFill>
                        <a:srgbClr val="262626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2700" i="1">
                      <a:solidFill>
                        <a:srgbClr val="262626"/>
                      </a:solidFill>
                      <a:latin typeface="Cambria Math" panose="02040503050406030204" pitchFamily="18" charset="0"/>
                    </a:rPr>
                    <m:t>1,</m:t>
                  </m:r>
                  <m:sSub>
                    <m:e>
                      <m:r>
                        <m:rPr>
                          <m:nor/>
                        </m:rPr>
                        <a:rPr xmlns:a="http://schemas.openxmlformats.org/drawingml/2006/main" sz="2700" i="1">
                          <a:solidFill>
                            <a:srgbClr val="262626"/>
                          </a:solidFill>
                          <a:latin typeface="Cambria Math" panose="02040503050406030204" pitchFamily="18" charset="0"/>
                        </a:rPr>
                        <m:t>arg min</m:t>
                      </m:r>
                    </m:e>
                    <m:sub>
                      <m:r>
                        <a:rPr xmlns:a="http://schemas.openxmlformats.org/drawingml/2006/main" sz="2700" i="1">
                          <a:solidFill>
                            <a:srgbClr val="262626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</m:sub>
                  </m:sSub>
                  <m:r>
                    <a:rPr xmlns:a="http://schemas.openxmlformats.org/drawingml/2006/main" sz="2700" i="1">
                      <a:solidFill>
                        <a:srgbClr val="262626"/>
                      </a:solidFill>
                      <a:latin typeface="Cambria Math" panose="02040503050406030204" pitchFamily="18" charset="0"/>
                    </a:rPr>
                    <m:t>f</m:t>
                  </m:r>
                  <m:r>
                    <a:rPr xmlns:a="http://schemas.openxmlformats.org/drawingml/2006/main" sz="2700" i="1">
                      <a:solidFill>
                        <a:srgbClr val="262626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2700" i="1">
                      <a:solidFill>
                        <a:srgbClr val="262626"/>
                      </a:solidFill>
                      <a:latin typeface="Cambria Math" panose="02040503050406030204" pitchFamily="18" charset="0"/>
                    </a:rPr>
                    <m:t>x</m:t>
                  </m:r>
                  <m:r>
                    <a:rPr xmlns:a="http://schemas.openxmlformats.org/drawingml/2006/main" sz="2700" i="1">
                      <a:solidFill>
                        <a:srgbClr val="262626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700" i="1">
                      <a:solidFill>
                        <a:srgbClr val="262626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2700" i="1">
                      <a:solidFill>
                        <a:srgbClr val="262626"/>
                      </a:solidFill>
                      <a:latin typeface="Cambria Math" panose="02040503050406030204" pitchFamily="18" charset="0"/>
                    </a:rPr>
                    <m:t>0</m:t>
                  </m:r>
                </m:oMath>
              </m:oMathPara>
            </a14:m>
            <a:endParaRPr sz="2700">
              <a:solidFill>
                <a:srgbClr val="262626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Foliennumm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33" name="Streuungsmaß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Streuungsmaße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Foliennumm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36" name="Streuung ist eine wichtige Information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Streuung ist eine wichtige Information</a:t>
            </a:r>
          </a:p>
        </p:txBody>
      </p:sp>
      <p:pic>
        <p:nvPicPr>
          <p:cNvPr id="237" name="Bild" descr="Bild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3496566"/>
            <a:ext cx="13004800" cy="4281921"/>
          </a:xfrm>
          <a:prstGeom prst="rect">
            <a:avLst/>
          </a:prstGeom>
          <a:ln w="12700">
            <a:miter lim="400000"/>
          </a:ln>
        </p:spPr>
      </p:pic>
      <p:sp>
        <p:nvSpPr>
          <p:cNvPr id="238" name="„Ist der Fluss tief?“…"/>
          <p:cNvSpPr txBox="1"/>
          <p:nvPr/>
        </p:nvSpPr>
        <p:spPr>
          <a:xfrm>
            <a:off x="955263" y="2151727"/>
            <a:ext cx="4705671" cy="11968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/>
          <a:p>
            <a:pPr>
              <a:defRPr sz="2400"/>
            </a:pPr>
            <a:r>
              <a:t>„Ist der Fluss tief?“</a:t>
            </a:r>
          </a:p>
          <a:p>
            <a:pPr>
              <a:defRPr sz="2400"/>
            </a:pPr>
          </a:p>
          <a:p>
            <a:pPr>
              <a:defRPr sz="2400"/>
            </a:pPr>
            <a:r>
              <a:t>„Im Schnitt ist er nur einen Meter tief.“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Foliennumm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41" name="Viel Streuung vs. wenig Streuung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Viel Streuung vs. wenig Streuung</a:t>
            </a:r>
          </a:p>
        </p:txBody>
      </p:sp>
      <p:pic>
        <p:nvPicPr>
          <p:cNvPr id="242" name="Bild" descr="Bild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8464" y="2418600"/>
            <a:ext cx="10130183" cy="6257325"/>
          </a:xfrm>
          <a:prstGeom prst="rect">
            <a:avLst/>
          </a:prstGeom>
          <a:ln w="12700">
            <a:miter lim="400000"/>
          </a:ln>
        </p:spPr>
      </p:pic>
      <p:sp>
        <p:nvSpPr>
          <p:cNvPr id="243" name="Quelle"/>
          <p:cNvSpPr txBox="1"/>
          <p:nvPr/>
        </p:nvSpPr>
        <p:spPr>
          <a:xfrm>
            <a:off x="303212" y="9107977"/>
            <a:ext cx="709338" cy="396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>
              <a:defRPr u="sng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hlinkClick r:id="rId3" invalidUrl="" action="" tgtFrame="" tooltip="" history="1" highlightClick="0" endSnd="0"/>
              </a:defRPr>
            </a:lvl1pPr>
          </a:lstStyle>
          <a:p>
            <a:pPr>
              <a:defRPr u="none">
                <a:solidFill>
                  <a:srgbClr val="262626"/>
                </a:solidFill>
                <a:uFillTx/>
              </a:defRPr>
            </a:pPr>
            <a:r>
              <a:rPr u="sng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hlinkClick r:id="rId3" invalidUrl="" action="" tgtFrame="" tooltip="" history="1" highlightClick="0" endSnd="0"/>
              </a:rPr>
              <a:t>Quelle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Foliennumm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46" name="Viel Streuung vs. wenig Streuung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Viel Streuung vs. wenig Streuung</a:t>
            </a:r>
          </a:p>
        </p:txBody>
      </p:sp>
      <p:sp>
        <p:nvSpPr>
          <p:cNvPr id="247" name="Die „Balkenlänge“ (blaue vertikale Balken) d kann als Maß der Streuung verstanden werden.…"/>
          <p:cNvSpPr txBox="1"/>
          <p:nvPr>
            <p:ph type="body" idx="22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Die „Balkenlänge“ (blaue vertikale Balken) </a:t>
            </a:r>
            <a:r>
              <a:rPr i="1"/>
              <a:t>d</a:t>
            </a:r>
            <a:r>
              <a:t> kann als Maß der Streuung verstanden werden.</a:t>
            </a:r>
          </a:p>
          <a:p>
            <a:pPr/>
            <a:r>
              <a:t>Je kürzer die blauen Balken, desto weniger Streuung.</a:t>
            </a:r>
          </a:p>
          <a:p>
            <a:pPr/>
            <a:r>
              <a:t>Je geringer die Streuung, desto ähnlicher sind sich die Messwerte.</a:t>
            </a:r>
          </a:p>
          <a:p>
            <a:pPr/>
            <a:r>
              <a:t>Genauer gesagt, desto näher sind die Messwerte an ihrem Mittelwert.</a:t>
            </a:r>
          </a:p>
          <a:p>
            <a:pPr/>
            <a:r>
              <a:t>Diesen Kennwert nennt man den mittleren Absolutabstand (MAA, mean absolute deviation, MAD, mad).</a:t>
            </a:r>
          </a:p>
          <a:p>
            <a:pPr/>
            <a:r>
              <a:t>Als Bezugswert für die MAD wird entweder Mittelwert oder Median gewählt.</a:t>
            </a:r>
          </a:p>
        </p:txBody>
      </p:sp>
      <p:sp>
        <p:nvSpPr>
          <p:cNvPr id="248" name="Quelle"/>
          <p:cNvSpPr txBox="1"/>
          <p:nvPr/>
        </p:nvSpPr>
        <p:spPr>
          <a:xfrm>
            <a:off x="303212" y="9107977"/>
            <a:ext cx="709338" cy="396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>
              <a:defRPr u="sng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hlinkClick r:id="rId3" invalidUrl="" action="" tgtFrame="" tooltip="" history="1" highlightClick="0" endSnd="0"/>
              </a:defRPr>
            </a:lvl1pPr>
          </a:lstStyle>
          <a:p>
            <a:pPr>
              <a:defRPr u="none">
                <a:solidFill>
                  <a:srgbClr val="262626"/>
                </a:solidFill>
                <a:uFillTx/>
              </a:defRPr>
            </a:pPr>
            <a:r>
              <a:rPr u="sng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hlinkClick r:id="rId3" invalidUrl="" action="" tgtFrame="" tooltip="" history="1" highlightClick="0" endSnd="0"/>
              </a:rPr>
              <a:t>Quelle</a:t>
            </a:r>
          </a:p>
        </p:txBody>
      </p:sp>
      <p:pic>
        <p:nvPicPr>
          <p:cNvPr id="249" name="Bild" descr="Bild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84494" y="2414792"/>
            <a:ext cx="5792539" cy="5618763"/>
          </a:xfrm>
          <a:prstGeom prst="rect">
            <a:avLst/>
          </a:prstGeom>
          <a:ln w="12700">
            <a:miter lim="400000"/>
          </a:ln>
        </p:spPr>
      </p:pic>
      <p:sp>
        <p:nvSpPr>
          <p:cNvPr id="250" name="Gleichung"/>
          <p:cNvSpPr txBox="1"/>
          <p:nvPr/>
        </p:nvSpPr>
        <p:spPr>
          <a:xfrm>
            <a:off x="8124347" y="6372612"/>
            <a:ext cx="3208467" cy="1168655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latinLnBrk="1">
              <a:defRPr>
                <a:solidFill>
                  <a:srgbClr val="000000"/>
                </a:solidFill>
              </a:defRPr>
            </a:pPr>
            <a14:m>
              <m:oMathPara>
                <m:oMathParaPr>
                  <m:jc m:val="centerGroup"/>
                </m:oMathParaPr>
                <m:oMath>
                  <m:r>
                    <m:rPr>
                      <m:nor/>
                    </m:rPr>
                    <a:rPr xmlns:a="http://schemas.openxmlformats.org/drawingml/2006/main" sz="4300" i="1">
                      <a:solidFill>
                        <a:srgbClr val="262626"/>
                      </a:solidFill>
                      <a:latin typeface="Cambria Math" panose="02040503050406030204" pitchFamily="18" charset="0"/>
                    </a:rPr>
                    <m:t>mad</m:t>
                  </m:r>
                  <m:r>
                    <a:rPr xmlns:a="http://schemas.openxmlformats.org/drawingml/2006/main" sz="4300" i="1">
                      <a:solidFill>
                        <a:srgbClr val="262626"/>
                      </a:solidFill>
                      <a:latin typeface="Cambria Math" panose="02040503050406030204" pitchFamily="18" charset="0"/>
                    </a:rPr>
                    <m:t>=</m:t>
                  </m:r>
                  <m:f>
                    <m:fPr>
                      <m:ctrlPr>
                        <a:rPr xmlns:a="http://schemas.openxmlformats.org/drawingml/2006/main" sz="4300" i="1">
                          <a:solidFill>
                            <a:srgbClr val="262626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4300" i="1">
                          <a:solidFill>
                            <a:srgbClr val="262626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num>
                    <m:den>
                      <m:r>
                        <a:rPr xmlns:a="http://schemas.openxmlformats.org/drawingml/2006/main" sz="4300" i="1">
                          <a:solidFill>
                            <a:srgbClr val="262626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den>
                  </m:f>
                  <m:r>
                    <a:rPr xmlns:a="http://schemas.openxmlformats.org/drawingml/2006/main" sz="4300" i="1">
                      <a:solidFill>
                        <a:srgbClr val="262626"/>
                      </a:solidFill>
                      <a:latin typeface="Cambria Math" panose="02040503050406030204" pitchFamily="18" charset="0"/>
                    </a:rPr>
                    <m:t>∑</m:t>
                  </m:r>
                  <m:sSub>
                    <m:e>
                      <m:r>
                        <a:rPr xmlns:a="http://schemas.openxmlformats.org/drawingml/2006/main" sz="4300" i="1">
                          <a:solidFill>
                            <a:srgbClr val="262626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</m:e>
                    <m:sub>
                      <m:r>
                        <a:rPr xmlns:a="http://schemas.openxmlformats.org/drawingml/2006/main" sz="4300" i="1">
                          <a:solidFill>
                            <a:srgbClr val="262626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sub>
                  </m:sSub>
                </m:oMath>
              </m:oMathPara>
            </a14:m>
            <a:endParaRPr sz="4300">
              <a:solidFill>
                <a:srgbClr val="262626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Foliennumm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55" name="Varianz als quadrierte Abweichungsbalken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Varianz als quadrierte Abweichungsbalken</a:t>
            </a:r>
          </a:p>
        </p:txBody>
      </p:sp>
      <p:pic>
        <p:nvPicPr>
          <p:cNvPr id="256" name="Bild" descr="Bild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78100" y="3461421"/>
            <a:ext cx="7848601" cy="3810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Foliennumm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59" name="Varianz und Standardabweichung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Varianz und Standardabweichung</a:t>
            </a:r>
          </a:p>
        </p:txBody>
      </p:sp>
      <p:sp>
        <p:nvSpPr>
          <p:cNvPr id="260" name="Die Varianz (σ2, s2, V) ist ein Maß der Streuung.…"/>
          <p:cNvSpPr txBox="1"/>
          <p:nvPr>
            <p:ph type="body" idx="22"/>
          </p:nvPr>
        </p:nvSpPr>
        <p:spPr>
          <a:prstGeom prst="rect">
            <a:avLst/>
          </a:prstGeom>
        </p:spPr>
        <p:txBody>
          <a:bodyPr/>
          <a:lstStyle/>
          <a:p>
            <a:pPr marL="317500" marR="0" indent="-317500" defTabSz="457200">
              <a:buClr>
                <a:schemeClr val="accent5"/>
              </a:buClr>
              <a:buFont typeface="Arial"/>
              <a:buChar char="▶︎"/>
              <a:defRPr>
                <a:ln w="0" cap="flat">
                  <a:solidFill>
                    <a:srgbClr val="000000"/>
                  </a:solidFill>
                  <a:prstDash val="solid"/>
                  <a:miter lim="400000"/>
                </a:ln>
                <a:solidFill>
                  <a:srgbClr val="414141"/>
                </a:solidFill>
              </a:defRPr>
            </a:pPr>
            <a:r>
              <a:t>Die Varianz (σ</a:t>
            </a:r>
            <a:r>
              <a:rPr baseline="31999"/>
              <a:t>2</a:t>
            </a:r>
            <a:r>
              <a:t>, s</a:t>
            </a:r>
            <a:r>
              <a:rPr baseline="31999"/>
              <a:t>2</a:t>
            </a:r>
            <a:r>
              <a:t>, V) ist ein Maß der Streuung.</a:t>
            </a:r>
          </a:p>
          <a:p>
            <a:pPr marL="317500" marR="0" indent="-317500" defTabSz="457200">
              <a:buClr>
                <a:schemeClr val="accent5"/>
              </a:buClr>
              <a:buFont typeface="Arial"/>
              <a:buChar char="▶︎"/>
              <a:defRPr>
                <a:ln w="0" cap="flat">
                  <a:solidFill>
                    <a:srgbClr val="000000"/>
                  </a:solidFill>
                  <a:prstDash val="solid"/>
                  <a:miter lim="400000"/>
                </a:ln>
                <a:solidFill>
                  <a:srgbClr val="414141"/>
                </a:solidFill>
              </a:defRPr>
            </a:pPr>
            <a:r>
              <a:t>Damit gibt sie die Unterschiedlichkeit der Messwerte an.</a:t>
            </a:r>
          </a:p>
          <a:p>
            <a:pPr marL="317500" marR="0" indent="-317500" defTabSz="457200">
              <a:buClr>
                <a:schemeClr val="accent5"/>
              </a:buClr>
              <a:buFont typeface="Arial"/>
              <a:buChar char="▶︎"/>
              <a:defRPr>
                <a:ln w="0" cap="flat">
                  <a:solidFill>
                    <a:srgbClr val="000000"/>
                  </a:solidFill>
                  <a:prstDash val="solid"/>
                  <a:miter lim="400000"/>
                </a:ln>
                <a:solidFill>
                  <a:srgbClr val="414141"/>
                </a:solidFill>
              </a:defRPr>
            </a:pPr>
            <a:r>
              <a:t>Die Varianz einer Stichprobe berechnet sich als der Mittelwert der quadrierten Abstände zum Mittelwert (d).</a:t>
            </a:r>
          </a:p>
          <a:p>
            <a:pPr marL="317500" marR="0" indent="-317500" defTabSz="457200">
              <a:buClr>
                <a:schemeClr val="accent5"/>
              </a:buClr>
              <a:buFont typeface="Arial"/>
              <a:buChar char="▶︎"/>
              <a:defRPr>
                <a:ln w="0" cap="flat">
                  <a:solidFill>
                    <a:srgbClr val="000000"/>
                  </a:solidFill>
                  <a:prstDash val="solid"/>
                  <a:miter lim="400000"/>
                </a:ln>
                <a:solidFill>
                  <a:srgbClr val="414141"/>
                </a:solidFill>
              </a:defRPr>
            </a:pPr>
            <a:r>
              <a:t>Zieht man aus der Varianz die Wurzel, so erhält man die Standardabweichung (σ, s, SD, sd).</a:t>
            </a:r>
          </a:p>
          <a:p>
            <a:pPr marL="317500" marR="0" indent="-317500" defTabSz="457200">
              <a:buClr>
                <a:schemeClr val="accent5"/>
              </a:buClr>
              <a:buFont typeface="Arial"/>
              <a:buChar char="▶︎"/>
              <a:defRPr>
                <a:ln w="0" cap="flat">
                  <a:solidFill>
                    <a:srgbClr val="000000"/>
                  </a:solidFill>
                  <a:prstDash val="solid"/>
                  <a:miter lim="400000"/>
                </a:ln>
                <a:solidFill>
                  <a:srgbClr val="414141"/>
                </a:solidFill>
              </a:defRPr>
            </a:pPr>
            <a:r>
              <a:t>Somit besitzt die Standardabweichung in etwa (!) die gleiche Größenordnung wie die Messwerte der Beobachtungsreihe. Die sd bleibt etwas größer als der MAD! (Achtung: i.d.R. gilt: sd ≠ MAD)</a:t>
            </a:r>
          </a:p>
        </p:txBody>
      </p:sp>
      <p:sp>
        <p:nvSpPr>
          <p:cNvPr id="261" name="Gleichung"/>
          <p:cNvSpPr txBox="1"/>
          <p:nvPr/>
        </p:nvSpPr>
        <p:spPr>
          <a:xfrm>
            <a:off x="6964646" y="2050996"/>
            <a:ext cx="4922968" cy="1467613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latinLnBrk="1">
              <a:defRPr>
                <a:solidFill>
                  <a:srgbClr val="000000"/>
                </a:solidFill>
              </a:defRPr>
            </a:pPr>
            <a14:m>
              <m:oMathPara>
                <m:oMathParaPr>
                  <m:jc m:val="centerGroup"/>
                </m:oMathParaPr>
                <m:oMath>
                  <m:sSup>
                    <m:e>
                      <m:r>
                        <a:rPr xmlns:a="http://schemas.openxmlformats.org/drawingml/2006/main" sz="5400" i="1">
                          <a:solidFill>
                            <a:srgbClr val="262626"/>
                          </a:solidFill>
                          <a:latin typeface="Cambria Math" panose="02040503050406030204" pitchFamily="18" charset="0"/>
                        </a:rPr>
                        <m:t>σ</m:t>
                      </m:r>
                    </m:e>
                    <m:sup>
                      <m:r>
                        <a:rPr xmlns:a="http://schemas.openxmlformats.org/drawingml/2006/main" sz="5400" i="1">
                          <a:solidFill>
                            <a:srgbClr val="262626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p>
                  </m:sSup>
                  <m:r>
                    <a:rPr xmlns:a="http://schemas.openxmlformats.org/drawingml/2006/main" sz="5400" i="1">
                      <a:solidFill>
                        <a:srgbClr val="262626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5400" i="1">
                      <a:solidFill>
                        <a:srgbClr val="262626"/>
                      </a:solidFill>
                      <a:latin typeface="Cambria Math" panose="02040503050406030204" pitchFamily="18" charset="0"/>
                    </a:rPr>
                    <m:t>V</m:t>
                  </m:r>
                  <m:r>
                    <a:rPr xmlns:a="http://schemas.openxmlformats.org/drawingml/2006/main" sz="5400" i="1">
                      <a:solidFill>
                        <a:srgbClr val="262626"/>
                      </a:solidFill>
                      <a:latin typeface="Cambria Math" panose="02040503050406030204" pitchFamily="18" charset="0"/>
                    </a:rPr>
                    <m:t>=</m:t>
                  </m:r>
                  <m:f>
                    <m:fPr>
                      <m:ctrlPr>
                        <a:rPr xmlns:a="http://schemas.openxmlformats.org/drawingml/2006/main" sz="5400" i="1">
                          <a:solidFill>
                            <a:srgbClr val="262626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5400" i="1">
                          <a:solidFill>
                            <a:srgbClr val="262626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num>
                    <m:den>
                      <m:r>
                        <a:rPr xmlns:a="http://schemas.openxmlformats.org/drawingml/2006/main" sz="5400" i="1">
                          <a:solidFill>
                            <a:srgbClr val="262626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den>
                  </m:f>
                  <m:r>
                    <a:rPr xmlns:a="http://schemas.openxmlformats.org/drawingml/2006/main" sz="5400" i="1">
                      <a:solidFill>
                        <a:srgbClr val="262626"/>
                      </a:solidFill>
                      <a:latin typeface="Cambria Math" panose="02040503050406030204" pitchFamily="18" charset="0"/>
                    </a:rPr>
                    <m:t>∑</m:t>
                  </m:r>
                  <m:sSubSup>
                    <m:e>
                      <m:r>
                        <a:rPr xmlns:a="http://schemas.openxmlformats.org/drawingml/2006/main" sz="5400" i="1">
                          <a:solidFill>
                            <a:srgbClr val="262626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</m:e>
                    <m:sub>
                      <m:r>
                        <a:rPr xmlns:a="http://schemas.openxmlformats.org/drawingml/2006/main" sz="5400" i="1">
                          <a:solidFill>
                            <a:srgbClr val="262626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sub>
                    <m:sup>
                      <m:r>
                        <a:rPr xmlns:a="http://schemas.openxmlformats.org/drawingml/2006/main" sz="5400" i="1">
                          <a:solidFill>
                            <a:srgbClr val="262626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p>
                  </m:sSubSup>
                </m:oMath>
              </m:oMathPara>
            </a14:m>
            <a:endParaRPr sz="5400">
              <a:solidFill>
                <a:srgbClr val="262626"/>
              </a:solidFill>
            </a:endParaRPr>
          </a:p>
        </p:txBody>
      </p:sp>
      <p:sp>
        <p:nvSpPr>
          <p:cNvPr id="262" name="Gleichung"/>
          <p:cNvSpPr txBox="1"/>
          <p:nvPr/>
        </p:nvSpPr>
        <p:spPr>
          <a:xfrm>
            <a:off x="7464365" y="4905620"/>
            <a:ext cx="3426412" cy="1298653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latinLnBrk="1">
              <a:defRPr>
                <a:solidFill>
                  <a:srgbClr val="000000"/>
                </a:solidFill>
              </a:defRPr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8300" i="1">
                      <a:solidFill>
                        <a:srgbClr val="262626"/>
                      </a:solidFill>
                      <a:latin typeface="Cambria Math" panose="02040503050406030204" pitchFamily="18" charset="0"/>
                    </a:rPr>
                    <m:t>σ</m:t>
                  </m:r>
                  <m:r>
                    <a:rPr xmlns:a="http://schemas.openxmlformats.org/drawingml/2006/main" sz="8300" i="1">
                      <a:solidFill>
                        <a:srgbClr val="262626"/>
                      </a:solidFill>
                      <a:latin typeface="Cambria Math" panose="02040503050406030204" pitchFamily="18" charset="0"/>
                    </a:rPr>
                    <m:t>=</m:t>
                  </m:r>
                  <m:rad>
                    <m:radPr>
                      <m:ctrlPr>
                        <a:rPr xmlns:a="http://schemas.openxmlformats.org/drawingml/2006/main" sz="8300" i="1">
                          <a:solidFill>
                            <a:srgbClr val="262626"/>
                          </a:solidFill>
                          <a:latin typeface="Cambria Math" panose="02040503050406030204" pitchFamily="18" charset="0"/>
                        </a:rPr>
                      </m:ctrlPr>
                      <m:degHide m:val="on"/>
                    </m:radPr>
                    <m:deg/>
                    <m:e>
                      <m:r>
                        <a:rPr xmlns:a="http://schemas.openxmlformats.org/drawingml/2006/main" sz="8300" i="1">
                          <a:solidFill>
                            <a:srgbClr val="262626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</m:e>
                  </m:rad>
                </m:oMath>
              </m:oMathPara>
            </a14:m>
            <a:endParaRPr sz="8300">
              <a:solidFill>
                <a:srgbClr val="262626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Foliennumm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65" name="Veranschaulichung der Varianz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Veranschaulichung der Varianz</a:t>
            </a:r>
          </a:p>
        </p:txBody>
      </p:sp>
      <p:pic>
        <p:nvPicPr>
          <p:cNvPr id="266" name="Bild" descr="Bild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17875" y="2095203"/>
            <a:ext cx="4392852" cy="7028562"/>
          </a:xfrm>
          <a:prstGeom prst="rect">
            <a:avLst/>
          </a:prstGeom>
          <a:ln w="12700">
            <a:miter lim="400000"/>
          </a:ln>
        </p:spPr>
      </p:pic>
      <p:sp>
        <p:nvSpPr>
          <p:cNvPr id="267" name="Sieben Objekte liegen geordnet entsprechend ihrem Wert."/>
          <p:cNvSpPr/>
          <p:nvPr/>
        </p:nvSpPr>
        <p:spPr>
          <a:xfrm>
            <a:off x="4945231" y="2424237"/>
            <a:ext cx="7640889" cy="4856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>
            <a:spAutoFit/>
          </a:bodyPr>
          <a:lstStyle>
            <a:lvl1pPr>
              <a:defRPr sz="2400"/>
            </a:lvl1pPr>
          </a:lstStyle>
          <a:p>
            <a:pPr/>
            <a:r>
              <a:t>Sieben Objekte liegen geordnet entsprechend ihrem Wert.</a:t>
            </a:r>
          </a:p>
        </p:txBody>
      </p:sp>
      <p:sp>
        <p:nvSpPr>
          <p:cNvPr id="268" name="Der Schwerpunkt der Messwertreihe ist das arithmetische Mittel."/>
          <p:cNvSpPr/>
          <p:nvPr/>
        </p:nvSpPr>
        <p:spPr>
          <a:xfrm>
            <a:off x="5023482" y="3670707"/>
            <a:ext cx="7484387" cy="8412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>
            <a:spAutoFit/>
          </a:bodyPr>
          <a:lstStyle>
            <a:lvl1pPr>
              <a:defRPr sz="2400"/>
            </a:lvl1pPr>
          </a:lstStyle>
          <a:p>
            <a:pPr/>
            <a:r>
              <a:t>Der Schwerpunkt der Messwertreihe ist das arithmetische Mittel.</a:t>
            </a:r>
          </a:p>
        </p:txBody>
      </p:sp>
      <p:sp>
        <p:nvSpPr>
          <p:cNvPr id="269" name="Wir bilden ein Quadrat für jedes Objekt; die Kantenlänge jedes Quadrats ist gleich dem Abstand des Wertes des Objekts zum Schwerpunkt ."/>
          <p:cNvSpPr/>
          <p:nvPr/>
        </p:nvSpPr>
        <p:spPr>
          <a:xfrm>
            <a:off x="4945231" y="5140649"/>
            <a:ext cx="7640889" cy="11968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>
            <a:spAutoFit/>
          </a:bodyPr>
          <a:lstStyle>
            <a:lvl1pPr>
              <a:defRPr sz="2400"/>
            </a:lvl1pPr>
          </a:lstStyle>
          <a:p>
            <a:pPr/>
            <a:r>
              <a:t>Wir bilden ein Quadrat für jedes Objekt; die Kantenlänge jedes Quadrats ist gleich dem Abstand des Wertes des Objekts zum Schwerpunkt .</a:t>
            </a:r>
          </a:p>
        </p:txBody>
      </p:sp>
      <p:sp>
        <p:nvSpPr>
          <p:cNvPr id="270" name="Legt man die Quadrate so zu einem Rechteck zusammen, dass die eine Seitenlänge der Anzahl der Objekten (n) entspricht, so entspricht die andere Seitenlänge der Varianz (σ2)."/>
          <p:cNvSpPr/>
          <p:nvPr/>
        </p:nvSpPr>
        <p:spPr>
          <a:xfrm>
            <a:off x="5066946" y="7468110"/>
            <a:ext cx="7484387" cy="1552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>
            <a:spAutoFit/>
          </a:bodyPr>
          <a:lstStyle/>
          <a:p>
            <a:pPr>
              <a:defRPr sz="2400"/>
            </a:pPr>
            <a:r>
              <a:t>Legt man die Quadrate so zu einem Rechteck zusammen, dass die eine Seitenlänge der Anzahl der Objekten (n) entspricht, so entspricht die andere Seitenlänge der Varianz (σ</a:t>
            </a:r>
            <a:r>
              <a:rPr baseline="31999"/>
              <a:t>2</a:t>
            </a:r>
            <a:r>
              <a:t>).</a:t>
            </a:r>
          </a:p>
        </p:txBody>
      </p:sp>
      <p:sp>
        <p:nvSpPr>
          <p:cNvPr id="271" name="https://en.wikipedia.org/wiki/Standard_deviation"/>
          <p:cNvSpPr/>
          <p:nvPr/>
        </p:nvSpPr>
        <p:spPr>
          <a:xfrm>
            <a:off x="250692" y="9154920"/>
            <a:ext cx="3395835" cy="3028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/>
          <a:p>
            <a:pPr>
              <a:defRPr sz="1200">
                <a:latin typeface="Arial"/>
                <a:ea typeface="Arial"/>
                <a:cs typeface="Arial"/>
                <a:sym typeface="Arial"/>
              </a:defRPr>
            </a:pPr>
            <a:r>
              <a:rPr u="sng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hlinkClick r:id="rId3" invalidUrl="" action="" tgtFrame="" tooltip="" history="1" highlightClick="0" endSnd="0"/>
              </a:rPr>
              <a:t>https://en.wikipedia.org/wiki/Standard_deviation</a:t>
            </a:r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Foliennumm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26" name="Überblick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Überblick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Foliennumm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74" name="Verteilunge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Verteilungen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Foliennumm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77" name="Häufigkeitsverteilungen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Häufigkeitsverteilungen</a:t>
            </a:r>
          </a:p>
        </p:txBody>
      </p:sp>
      <p:sp>
        <p:nvSpPr>
          <p:cNvPr id="278" name="Eine Häufigkeitsverteilung gibt an, wie häufig jeder der  Ausprägungen (Stufen) einer Variablen X in einer Stichprobe ist.…"/>
          <p:cNvSpPr txBox="1"/>
          <p:nvPr>
            <p:ph type="body" idx="22"/>
          </p:nvPr>
        </p:nvSpPr>
        <p:spPr>
          <a:xfrm>
            <a:off x="6238180" y="1782740"/>
            <a:ext cx="6257695" cy="7444953"/>
          </a:xfrm>
          <a:prstGeom prst="rect">
            <a:avLst/>
          </a:prstGeom>
        </p:spPr>
        <p:txBody>
          <a:bodyPr/>
          <a:lstStyle/>
          <a:p>
            <a:pPr/>
            <a:r>
              <a:t>Eine Häufigkeitsverteilung gibt an, wie häufig jeder der  Ausprägungen (Stufen) einer Variablen </a:t>
            </a:r>
            <a:r>
              <a:rPr i="1"/>
              <a:t>X</a:t>
            </a:r>
            <a:r>
              <a:t> in einer Stichprobe ist.</a:t>
            </a:r>
          </a:p>
          <a:p>
            <a:pPr marL="127000" indent="0">
              <a:buClrTx/>
              <a:buSzTx/>
              <a:buFontTx/>
              <a:buNone/>
            </a:pPr>
          </a:p>
          <a:p>
            <a:pPr marL="127000" indent="0">
              <a:buClrTx/>
              <a:buSzTx/>
              <a:buFontTx/>
              <a:buNone/>
            </a:pPr>
            <a:r>
              <a:t>Beispiel: </a:t>
            </a:r>
          </a:p>
          <a:p>
            <a:pPr/>
            <a:r>
              <a:t>Eine Stichprobe umfasse n=32 Autos. </a:t>
            </a:r>
          </a:p>
          <a:p>
            <a:pPr/>
            <a:r>
              <a:t>Die Variable </a:t>
            </a:r>
            <a:r>
              <a:rPr i="1"/>
              <a:t>cyl</a:t>
            </a:r>
            <a:r>
              <a:t> (Zylinderzahl) hat 3 Ausprägungen: 4,6,8.</a:t>
            </a:r>
          </a:p>
          <a:p>
            <a:pPr/>
            <a:r>
              <a:t>Jede dieser Ausprägungen findet sich mit einer bestimmten Häufigkeit in der Stichprobe (11, 7, 14).</a:t>
            </a:r>
          </a:p>
          <a:p>
            <a:pPr marL="127000" indent="0">
              <a:buClrTx/>
              <a:buSzTx/>
              <a:buFontTx/>
              <a:buNone/>
            </a:pPr>
          </a:p>
          <a:p>
            <a:pPr marL="127000" indent="0">
              <a:buClrTx/>
              <a:buSzTx/>
              <a:buFontTx/>
              <a:buNone/>
            </a:pPr>
          </a:p>
          <a:p>
            <a:pPr/>
            <a:r>
              <a:t>Ein Balkendiagramm (Säulendiagramm) eignet sich zur Darstellung, sofern die Variable nicht zu viele Ausprägungen hat.</a:t>
            </a:r>
          </a:p>
          <a:p>
            <a:pPr/>
            <a:r>
              <a:t>Der Modus (Modalwert) gibt die häufigste Ausprägung an, im Balkendiagramm entspricht der Modus der höchsten Säule.</a:t>
            </a:r>
          </a:p>
        </p:txBody>
      </p:sp>
      <p:pic>
        <p:nvPicPr>
          <p:cNvPr id="279" name="Bild" descr="Bild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03187" y="1967608"/>
            <a:ext cx="1536701" cy="2882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80" name="Bild" descr="Bild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40630" y="5422909"/>
            <a:ext cx="4661815" cy="334434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Foliennumm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83" name="Histogramm für Häufigkeitsverteilungen mit vielen Stufen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>
            <a:lvl1pPr marL="114300" marR="114300" indent="114300" defTabSz="1170431">
              <a:defRPr sz="5580"/>
            </a:lvl1pPr>
          </a:lstStyle>
          <a:p>
            <a:pPr/>
            <a:r>
              <a:t>Histogramm für Häufigkeitsverteilungen mit vielen Stufen</a:t>
            </a:r>
          </a:p>
        </p:txBody>
      </p:sp>
      <p:sp>
        <p:nvSpPr>
          <p:cNvPr id="284" name="Histogramme eignen sich, um die Häufigkeitsverteilung einer Variablen mit vielen Ausprägungen darzustellen.…"/>
          <p:cNvSpPr txBox="1"/>
          <p:nvPr>
            <p:ph type="body" idx="22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Histogramme eignen sich, um die Häufigkeitsverteilung einer Variablen mit vielen Ausprägungen darzustellen.</a:t>
            </a:r>
          </a:p>
          <a:p>
            <a:pPr/>
            <a:r>
              <a:t>Häufig werden Histogramme für stetige, metrische Variablen verwendet.</a:t>
            </a:r>
          </a:p>
          <a:p>
            <a:pPr/>
            <a:r>
              <a:t>Dabei stellt ein Balken einen Bereich von Ausprägungen (ein Intervall) dar.</a:t>
            </a:r>
          </a:p>
          <a:p>
            <a:pPr/>
            <a:r>
              <a:t>Bei gleich großer Intervallbreite ist die Höhe des Balkens proportional zur Anzahl der Werte in diesem Intervall.</a:t>
            </a:r>
          </a:p>
          <a:p>
            <a:pPr/>
            <a:r>
              <a:t>Für die Anzahl der </a:t>
            </a:r>
            <a:r>
              <a:rPr i="1"/>
              <a:t>k</a:t>
            </a:r>
            <a:r>
              <a:t> Balken gibt es keine feste Regel, aber die Balkenzahl sollte dem Erkenntnisziel zuträglich sein.</a:t>
            </a:r>
          </a:p>
        </p:txBody>
      </p:sp>
      <p:pic>
        <p:nvPicPr>
          <p:cNvPr id="285" name="Bild" descr="Bild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0526" y="4135377"/>
            <a:ext cx="6004070" cy="4307269"/>
          </a:xfrm>
          <a:prstGeom prst="rect">
            <a:avLst/>
          </a:prstGeom>
          <a:ln w="12700">
            <a:miter lim="400000"/>
          </a:ln>
        </p:spPr>
      </p:pic>
      <p:sp>
        <p:nvSpPr>
          <p:cNvPr id="286" name="Häufigkeitsverteilung der Hauspreise im Saratoga County, New York, USA, 2006"/>
          <p:cNvSpPr txBox="1"/>
          <p:nvPr/>
        </p:nvSpPr>
        <p:spPr>
          <a:xfrm>
            <a:off x="479809" y="3200220"/>
            <a:ext cx="5639269" cy="663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>
            <a:spAutoFit/>
          </a:bodyPr>
          <a:lstStyle>
            <a:lvl1pPr algn="ctr"/>
          </a:lstStyle>
          <a:p>
            <a:pPr/>
            <a:r>
              <a:t>Häufigkeitsverteilung der Hauspreise im Saratoga County, New York, USA, 2006</a:t>
            </a:r>
          </a:p>
        </p:txBody>
      </p:sp>
      <p:pic>
        <p:nvPicPr>
          <p:cNvPr id="287" name="Bild" descr="Bild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706771" y="6129657"/>
            <a:ext cx="2521566" cy="1808949"/>
          </a:xfrm>
          <a:prstGeom prst="rect">
            <a:avLst/>
          </a:prstGeom>
          <a:ln w="12700">
            <a:miter lim="400000"/>
          </a:ln>
        </p:spPr>
      </p:pic>
      <p:sp>
        <p:nvSpPr>
          <p:cNvPr id="288" name="zu wenig Balken (k=3)"/>
          <p:cNvSpPr txBox="1"/>
          <p:nvPr/>
        </p:nvSpPr>
        <p:spPr>
          <a:xfrm>
            <a:off x="6798780" y="8468473"/>
            <a:ext cx="2521566" cy="396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>
            <a:spAutoFit/>
          </a:bodyPr>
          <a:lstStyle>
            <a:lvl1pPr algn="ctr"/>
          </a:lstStyle>
          <a:p>
            <a:pPr/>
            <a:r>
              <a:t>zu wenig Balken (k=3)</a:t>
            </a:r>
          </a:p>
        </p:txBody>
      </p:sp>
      <p:pic>
        <p:nvPicPr>
          <p:cNvPr id="289" name="Bild" descr="Bild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770512" y="6198646"/>
            <a:ext cx="2329233" cy="1670971"/>
          </a:xfrm>
          <a:prstGeom prst="rect">
            <a:avLst/>
          </a:prstGeom>
          <a:ln w="12700">
            <a:miter lim="400000"/>
          </a:ln>
        </p:spPr>
      </p:pic>
      <p:sp>
        <p:nvSpPr>
          <p:cNvPr id="290" name="zu viele Balken (k=1000)"/>
          <p:cNvSpPr txBox="1"/>
          <p:nvPr/>
        </p:nvSpPr>
        <p:spPr>
          <a:xfrm>
            <a:off x="9792088" y="8468473"/>
            <a:ext cx="2521566" cy="396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>
            <a:spAutoFit/>
          </a:bodyPr>
          <a:lstStyle>
            <a:lvl1pPr algn="ctr"/>
          </a:lstStyle>
          <a:p>
            <a:pPr/>
            <a:r>
              <a:t>zu viele Balken (k=1000)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Foliennumm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93" name="Verteilungsformen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Verteilungsformen</a:t>
            </a:r>
          </a:p>
        </p:txBody>
      </p:sp>
      <p:pic>
        <p:nvPicPr>
          <p:cNvPr id="294" name="Bild" descr="Bild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38471" y="2311399"/>
            <a:ext cx="9470156" cy="650670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Foliennumm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97" name="Hundert Studentis der Größe nach sortiert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Hundert Studentis der Größe nach sortiert</a:t>
            </a:r>
          </a:p>
        </p:txBody>
      </p:sp>
      <p:sp>
        <p:nvSpPr>
          <p:cNvPr id="298" name="Ein kauziger Statistik-Prof läuft die Reihe ab, er ruft:…"/>
          <p:cNvSpPr txBox="1"/>
          <p:nvPr>
            <p:ph type="body" idx="22"/>
          </p:nvPr>
        </p:nvSpPr>
        <p:spPr>
          <a:prstGeom prst="rect">
            <a:avLst/>
          </a:prstGeom>
        </p:spPr>
        <p:txBody>
          <a:bodyPr/>
          <a:lstStyle/>
          <a:p>
            <a:pPr marL="127000" indent="0">
              <a:buClrTx/>
              <a:buSzTx/>
              <a:buFontTx/>
              <a:buNone/>
            </a:pPr>
            <a:r>
              <a:t>Ein kauziger Statistik-Prof läuft die Reihe ab, er ruft:</a:t>
            </a:r>
          </a:p>
          <a:p>
            <a:pPr/>
            <a:r>
              <a:t>„1. Quartil!“ bei Person 25, (25% kleiner, Größe 1.65m)</a:t>
            </a:r>
          </a:p>
          <a:p>
            <a:pPr/>
            <a:r>
              <a:t>„2. Quartil!“ bei Person 50, (50% kleiner, Größe 1.65m)</a:t>
            </a:r>
          </a:p>
          <a:p>
            <a:pPr/>
            <a:r>
              <a:t>„1. Quartil!“ bei Person 25, (25% kleiner, Größe 1.65m)</a:t>
            </a:r>
          </a:p>
          <a:p>
            <a:pPr/>
            <a:r>
              <a:t>„1. Quartil!“ bei Person 25, (25% kleiner, Größe 1.65m)</a:t>
            </a:r>
            <a:br/>
          </a:p>
          <a:p>
            <a:pPr marL="127000" indent="0">
              <a:buClrTx/>
              <a:buSzTx/>
              <a:buFontTx/>
              <a:buNone/>
            </a:pPr>
            <a:r>
              <a:t>Das 1. Quartil kennzeichnet denjenigen Wert der Körpergröße der Studentis, für den gilt, dass ein Viertel der Studentis kleiner (und drei Viertel größer sind).</a:t>
            </a:r>
          </a:p>
          <a:p>
            <a:pPr marL="127000" indent="0">
              <a:buClrTx/>
              <a:buSzTx/>
              <a:buFontTx/>
              <a:buNone/>
            </a:pPr>
          </a:p>
          <a:p>
            <a:pPr marL="127000" indent="0">
              <a:buClrTx/>
              <a:buSzTx/>
              <a:buFontTx/>
              <a:buNone/>
            </a:pPr>
            <a:r>
              <a:t>Ein Quartil ist eine bestimmte Art von Quantil.</a:t>
            </a:r>
          </a:p>
        </p:txBody>
      </p:sp>
      <p:sp>
        <p:nvSpPr>
          <p:cNvPr id="299" name="Quelle: Sauer, 2019, S. 106"/>
          <p:cNvSpPr txBox="1"/>
          <p:nvPr/>
        </p:nvSpPr>
        <p:spPr>
          <a:xfrm>
            <a:off x="2177402" y="8740161"/>
            <a:ext cx="2531552" cy="396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/>
          <a:p>
            <a:pPr/>
            <a:r>
              <a:t>Quelle: Sauer, 2019, S. 106</a:t>
            </a:r>
          </a:p>
        </p:txBody>
      </p:sp>
      <p:sp>
        <p:nvSpPr>
          <p:cNvPr id="300" name="Etwa hundert Studentis stellen sich der Größe nach sortiert auf."/>
          <p:cNvSpPr txBox="1"/>
          <p:nvPr/>
        </p:nvSpPr>
        <p:spPr>
          <a:xfrm>
            <a:off x="1389691" y="2693229"/>
            <a:ext cx="4072731" cy="7396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>
            <a:spAutoFit/>
          </a:bodyPr>
          <a:lstStyle>
            <a:lvl1pPr marL="127000" marR="127000" algn="ctr" defTabSz="1300480">
              <a:spcBef>
                <a:spcPts val="1000"/>
              </a:spcBef>
              <a:defRPr sz="2000">
                <a:solidFill>
                  <a:srgbClr val="000000"/>
                </a:solidFill>
              </a:defRPr>
            </a:lvl1pPr>
          </a:lstStyle>
          <a:p>
            <a:pPr/>
            <a:r>
              <a:t>Etwa hundert Studentis stellen sich der Größe nach sortiert auf.</a:t>
            </a:r>
          </a:p>
        </p:txBody>
      </p:sp>
      <p:pic>
        <p:nvPicPr>
          <p:cNvPr id="301" name="Bild" descr="Bild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9758" y="3866238"/>
            <a:ext cx="5755246" cy="412876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Foliennumm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04" name="Der Interquartilsabstand als Maß für die Streuung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Der Interquartilsabstand als Maß für die Streuung</a:t>
            </a:r>
          </a:p>
        </p:txBody>
      </p:sp>
      <p:sp>
        <p:nvSpPr>
          <p:cNvPr id="305" name="Betrachen wir zwei Länder, Equalizia und Extremistan. Im Bild sehen wir je 10 Menschen für jedes der zwei Länder.…"/>
          <p:cNvSpPr txBox="1"/>
          <p:nvPr>
            <p:ph type="body" idx="22"/>
          </p:nvPr>
        </p:nvSpPr>
        <p:spPr>
          <a:xfrm>
            <a:off x="279552" y="1905000"/>
            <a:ext cx="7553375" cy="7018064"/>
          </a:xfrm>
          <a:prstGeom prst="rect">
            <a:avLst/>
          </a:prstGeom>
        </p:spPr>
        <p:txBody>
          <a:bodyPr>
            <a:noAutofit/>
          </a:bodyPr>
          <a:lstStyle/>
          <a:p>
            <a:pPr marL="317500" marR="0" indent="-317500" defTabSz="457200">
              <a:buClr>
                <a:schemeClr val="accent5"/>
              </a:buClr>
              <a:buFont typeface="Arial"/>
              <a:buChar char="▶︎"/>
              <a:defRPr>
                <a:ln w="0" cap="flat">
                  <a:solidFill>
                    <a:srgbClr val="000000"/>
                  </a:solidFill>
                  <a:prstDash val="solid"/>
                  <a:miter lim="400000"/>
                </a:ln>
                <a:solidFill>
                  <a:srgbClr val="414141"/>
                </a:solidFill>
              </a:defRPr>
            </a:pPr>
            <a:r>
              <a:t>Betrachen wir zwei Länder, Equalizia und Extremistan. Im Bild sehen wir je 10 Menschen für jedes der zwei Länder.</a:t>
            </a:r>
          </a:p>
          <a:p>
            <a:pPr marL="317500" marR="0" indent="-317500" defTabSz="457200">
              <a:buClr>
                <a:schemeClr val="accent5"/>
              </a:buClr>
              <a:buFont typeface="Arial"/>
              <a:buChar char="▶︎"/>
              <a:defRPr>
                <a:ln w="0" cap="flat">
                  <a:solidFill>
                    <a:srgbClr val="000000"/>
                  </a:solidFill>
                  <a:prstDash val="solid"/>
                  <a:miter lim="400000"/>
                </a:ln>
                <a:solidFill>
                  <a:srgbClr val="414141"/>
                </a:solidFill>
              </a:defRPr>
            </a:pPr>
            <a:r>
              <a:t>Das mittlere Einkommen scheint ähnlich zu sein.</a:t>
            </a:r>
          </a:p>
          <a:p>
            <a:pPr marL="317500" marR="0" indent="-317500" defTabSz="457200">
              <a:buClr>
                <a:schemeClr val="accent5"/>
              </a:buClr>
              <a:buFont typeface="Arial"/>
              <a:buChar char="▶︎"/>
              <a:defRPr>
                <a:ln w="0" cap="flat">
                  <a:solidFill>
                    <a:srgbClr val="000000"/>
                  </a:solidFill>
                  <a:prstDash val="solid"/>
                  <a:miter lim="400000"/>
                </a:ln>
                <a:solidFill>
                  <a:srgbClr val="414141"/>
                </a:solidFill>
              </a:defRPr>
            </a:pPr>
            <a:r>
              <a:t>Die Streuung ist aber sehr unterschiedlich: In Equalizia verdienen die Menschen alle etwas gleich viel (kleine Streuung); in Extremistan geht die Schere zwischen arm und reich stark auf (große Streuung).</a:t>
            </a:r>
          </a:p>
          <a:p>
            <a:pPr marL="317500" marR="0" indent="-317500" defTabSz="457200">
              <a:buClr>
                <a:schemeClr val="accent5"/>
              </a:buClr>
              <a:buFont typeface="Arial"/>
              <a:buChar char="▶︎"/>
              <a:defRPr>
                <a:ln w="0" cap="flat">
                  <a:solidFill>
                    <a:srgbClr val="000000"/>
                  </a:solidFill>
                  <a:prstDash val="solid"/>
                  <a:miter lim="400000"/>
                </a:ln>
                <a:solidFill>
                  <a:srgbClr val="414141"/>
                </a:solidFill>
              </a:defRPr>
            </a:pPr>
            <a:r>
              <a:t>Die grün gestrichelten Linien im Bild zeigen jeweils das untere und das obere Viertel (1. bzw. 3. Quartil). </a:t>
            </a:r>
          </a:p>
          <a:p>
            <a:pPr marL="317500" marR="0" indent="-317500" defTabSz="457200">
              <a:buClr>
                <a:schemeClr val="accent5"/>
              </a:buClr>
              <a:buFont typeface="Arial"/>
              <a:buChar char="▶︎"/>
              <a:defRPr>
                <a:ln w="0" cap="flat">
                  <a:solidFill>
                    <a:srgbClr val="000000"/>
                  </a:solidFill>
                  <a:prstDash val="solid"/>
                  <a:miter lim="400000"/>
                </a:ln>
                <a:solidFill>
                  <a:srgbClr val="414141"/>
                </a:solidFill>
              </a:defRPr>
            </a:pPr>
            <a:r>
              <a:t>In Equalizia verdient das untere Viertel also höchstens ca. 40 Geldeinheiten; in Extremistan nur ca. 23 GE. Dafür ist das obere Viertel in Extremistan sehr reich; in Equalizia ist das obere Viertel hingen vergleichsweise nah am unteren Viertel.</a:t>
            </a:r>
          </a:p>
          <a:p>
            <a:pPr marL="317500" marR="0" indent="-317500" defTabSz="457200">
              <a:buClr>
                <a:schemeClr val="accent5"/>
              </a:buClr>
              <a:buFont typeface="Arial"/>
              <a:buChar char="▶︎"/>
              <a:defRPr>
                <a:ln w="0" cap="flat">
                  <a:solidFill>
                    <a:srgbClr val="000000"/>
                  </a:solidFill>
                  <a:prstDash val="solid"/>
                  <a:miter lim="400000"/>
                </a:ln>
                <a:solidFill>
                  <a:srgbClr val="414141"/>
                </a:solidFill>
              </a:defRPr>
            </a:pPr>
            <a:r>
              <a:t>Diese Differenz Q3-Q1 bezeichnet man als Interquartilsabstand (engl. inter quartile range; IQR); der IQR ist ein Maß für die Streuung.</a:t>
            </a:r>
          </a:p>
          <a:p>
            <a:pPr marL="317500" marR="0" indent="-317500" defTabSz="457200">
              <a:buClr>
                <a:schemeClr val="accent5"/>
              </a:buClr>
              <a:buFont typeface="Arial"/>
              <a:buChar char="▶︎"/>
              <a:defRPr>
                <a:ln w="0" cap="flat">
                  <a:solidFill>
                    <a:srgbClr val="000000"/>
                  </a:solidFill>
                  <a:prstDash val="solid"/>
                  <a:miter lim="400000"/>
                </a:ln>
                <a:solidFill>
                  <a:srgbClr val="414141"/>
                </a:solidFill>
              </a:defRPr>
            </a:pPr>
            <a:r>
              <a:t>Beachten Sie, dass die Extremwerte (die reichsten und ärmsten Menschen) keinen Einfluss auf die Berechnung des IRQ haben! Daher bezeichnet man den IQR als "robust".</a:t>
            </a:r>
          </a:p>
        </p:txBody>
      </p:sp>
      <p:pic>
        <p:nvPicPr>
          <p:cNvPr id="306" name="Bild" descr="Bild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200954" y="1381759"/>
            <a:ext cx="3650321" cy="7300640"/>
          </a:xfrm>
          <a:prstGeom prst="rect">
            <a:avLst/>
          </a:prstGeom>
          <a:ln w="12700">
            <a:miter lim="400000"/>
          </a:ln>
        </p:spPr>
      </p:pic>
      <p:sp>
        <p:nvSpPr>
          <p:cNvPr id="307" name="Wo möchten Sie lieber leben?"/>
          <p:cNvSpPr txBox="1"/>
          <p:nvPr/>
        </p:nvSpPr>
        <p:spPr>
          <a:xfrm>
            <a:off x="9819764" y="8574773"/>
            <a:ext cx="2850032" cy="371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>
              <a:spcBef>
                <a:spcPts val="800"/>
              </a:spcBef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Wo möchten Sie lieber leben?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Foliennumm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12" name="Quantil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Quantile</a:t>
            </a:r>
          </a:p>
        </p:txBody>
      </p:sp>
      <p:sp>
        <p:nvSpPr>
          <p:cNvPr id="313" name="Quantile sind Grenzwerte, die eine Verteilung in Bereiche gleich großer Anteile (oder Wahrscheinlichkeit) schneiden.…"/>
          <p:cNvSpPr txBox="1"/>
          <p:nvPr>
            <p:ph type="body" idx="22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Quantile sind Grenzwerte, die eine Verteilung in Bereiche gleich großer Anteile (oder Wahrscheinlichkeit) schneiden.</a:t>
            </a:r>
          </a:p>
          <a:p>
            <a:pPr/>
            <a:r>
              <a:t>Gängige Quantile sind</a:t>
            </a:r>
          </a:p>
          <a:p>
            <a:pPr lvl="1" marL="774700" indent="-190500">
              <a:buClr>
                <a:schemeClr val="accent5"/>
              </a:buClr>
              <a:buFont typeface="Arial"/>
              <a:buChar char="▶︎"/>
            </a:pPr>
            <a:r>
              <a:t>Quartile (Viertel)</a:t>
            </a:r>
          </a:p>
          <a:p>
            <a:pPr lvl="1" marL="774700" indent="-190500">
              <a:buClr>
                <a:schemeClr val="accent5"/>
              </a:buClr>
              <a:buFont typeface="Arial"/>
              <a:buChar char="▶︎"/>
            </a:pPr>
            <a:r>
              <a:t>Quantile (Fünftel)</a:t>
            </a:r>
          </a:p>
          <a:p>
            <a:pPr lvl="1" marL="774700" indent="-190500">
              <a:buClr>
                <a:schemeClr val="accent5"/>
              </a:buClr>
              <a:buFont typeface="Arial"/>
              <a:buChar char="▶︎"/>
            </a:pPr>
            <a:r>
              <a:t>Dezile (Zehntel)</a:t>
            </a:r>
          </a:p>
          <a:p>
            <a:pPr lvl="1" marL="774700" indent="-190500">
              <a:buClr>
                <a:schemeClr val="accent5"/>
              </a:buClr>
              <a:buFont typeface="Arial"/>
              <a:buChar char="▶︎"/>
            </a:pPr>
            <a:r>
              <a:t>Perzentile (Hundertstel)</a:t>
            </a:r>
          </a:p>
          <a:p>
            <a:pPr/>
            <a:r>
              <a:t>Allgemein ist das p-Quantil definiert, als der Wert, für den gilt, dass er von p Prozent der Beobachtungen (oder, synonym, mit p Prozent Wahrscheinlichkeit) nicht überschritten wird.</a:t>
            </a:r>
          </a:p>
          <a:p>
            <a:pPr/>
            <a:r>
              <a:t>Die Quantilsfunktion q(p) gibt für eine gegebene Wahrscheinlichkeit p aus, welcher Wert q mit dieser Wahrscheinlichkeit nicht überschritten wird.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Foliennumm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16" name="Dezile der deutschen Vermögensverteilung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Dezile der deutschen Vermögensverteilung</a:t>
            </a:r>
          </a:p>
        </p:txBody>
      </p:sp>
      <p:pic>
        <p:nvPicPr>
          <p:cNvPr id="317" name="Bild" descr="Bild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69318" y="1585011"/>
            <a:ext cx="9732519" cy="7367822"/>
          </a:xfrm>
          <a:prstGeom prst="rect">
            <a:avLst/>
          </a:prstGeom>
          <a:ln w="12700">
            <a:miter lim="400000"/>
          </a:ln>
        </p:spPr>
      </p:pic>
      <p:sp>
        <p:nvSpPr>
          <p:cNvPr id="318" name="Quelle: SOEP zitiert nach Wikipedia"/>
          <p:cNvSpPr txBox="1"/>
          <p:nvPr/>
        </p:nvSpPr>
        <p:spPr>
          <a:xfrm>
            <a:off x="1512224" y="8876005"/>
            <a:ext cx="3355650" cy="396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>
              <a:defRPr u="sng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hlinkClick r:id="rId3" invalidUrl="" action="" tgtFrame="" tooltip="" history="1" highlightClick="0" endSnd="0"/>
              </a:defRPr>
            </a:lvl1pPr>
          </a:lstStyle>
          <a:p>
            <a:pPr>
              <a:defRPr u="none">
                <a:solidFill>
                  <a:srgbClr val="262626"/>
                </a:solidFill>
                <a:uFillTx/>
              </a:defRPr>
            </a:pPr>
            <a:r>
              <a:rPr u="sng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hlinkClick r:id="rId3" invalidUrl="" action="" tgtFrame="" tooltip="" history="1" highlightClick="0" endSnd="0"/>
              </a:rPr>
              <a:t>Quelle: SOEP zitiert nach Wikipedia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Foliennumm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21" name="Verteilungsfunktion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Verteilungsfunktion</a:t>
            </a:r>
          </a:p>
        </p:txBody>
      </p:sp>
      <p:sp>
        <p:nvSpPr>
          <p:cNvPr id="322" name="Die empirische Verteilungsfunktion F(x) gibt an, welcher Anteil der Beobachtungen kleiner oder gleich x sind.…"/>
          <p:cNvSpPr txBox="1"/>
          <p:nvPr>
            <p:ph type="body" idx="22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Die empirische Verteilungsfunktion F(x) gibt an, welcher Anteil der Beobachtungen kleiner oder gleich </a:t>
            </a:r>
            <a:r>
              <a:rPr i="1"/>
              <a:t>x </a:t>
            </a:r>
            <a:r>
              <a:t>sind.</a:t>
            </a:r>
          </a:p>
          <a:p>
            <a:pPr/>
            <a:r>
              <a:t>Sie sagt aus, wie wahrscheinlich es ist, einen Wert kleiner oder gleich x zu beobachten.</a:t>
            </a:r>
          </a:p>
        </p:txBody>
      </p:sp>
      <p:pic>
        <p:nvPicPr>
          <p:cNvPr id="323" name="Bild" descr="Bild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79054" y="3409007"/>
            <a:ext cx="6048885" cy="4339418"/>
          </a:xfrm>
          <a:prstGeom prst="rect">
            <a:avLst/>
          </a:prstGeom>
          <a:ln w="12700">
            <a:miter lim="400000"/>
          </a:ln>
        </p:spPr>
      </p:pic>
      <p:sp>
        <p:nvSpPr>
          <p:cNvPr id="324" name="Verteilungsfunktion einer Normalverteilung  (MW = 0, SD = 1)"/>
          <p:cNvSpPr txBox="1"/>
          <p:nvPr/>
        </p:nvSpPr>
        <p:spPr>
          <a:xfrm>
            <a:off x="1172614" y="2436999"/>
            <a:ext cx="4061765" cy="663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/>
          <a:p>
            <a:pPr algn="ctr"/>
            <a:r>
              <a:t>Verteilungsfunktion einer Normalverteilung </a:t>
            </a:r>
            <a:br/>
            <a:r>
              <a:t>(MW = 0, SD = 1)</a:t>
            </a:r>
          </a:p>
        </p:txBody>
      </p:sp>
      <p:sp>
        <p:nvSpPr>
          <p:cNvPr id="325" name="Gleichung"/>
          <p:cNvSpPr txBox="1"/>
          <p:nvPr/>
        </p:nvSpPr>
        <p:spPr>
          <a:xfrm>
            <a:off x="7062578" y="4197775"/>
            <a:ext cx="4797580" cy="731063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latinLnBrk="1">
              <a:defRPr>
                <a:solidFill>
                  <a:srgbClr val="000000"/>
                </a:solidFill>
              </a:defRPr>
            </a:pPr>
            <a14:m>
              <m:oMathPara>
                <m:oMathParaPr>
                  <m:jc m:val="centerGroup"/>
                </m:oMathParaPr>
                <m:oMath>
                  <m:sSub>
                    <m:e>
                      <m:r>
                        <a:rPr xmlns:a="http://schemas.openxmlformats.org/drawingml/2006/main" sz="2600" i="1">
                          <a:solidFill>
                            <a:srgbClr val="262626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</m:e>
                    <m:sub>
                      <m:r>
                        <a:rPr xmlns:a="http://schemas.openxmlformats.org/drawingml/2006/main" sz="2600" i="1">
                          <a:solidFill>
                            <a:srgbClr val="262626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sub>
                  </m:sSub>
                  <m:r>
                    <a:rPr xmlns:a="http://schemas.openxmlformats.org/drawingml/2006/main" sz="2600" i="1">
                      <a:solidFill>
                        <a:srgbClr val="262626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2600" i="1">
                      <a:solidFill>
                        <a:srgbClr val="262626"/>
                      </a:solidFill>
                      <a:latin typeface="Cambria Math" panose="02040503050406030204" pitchFamily="18" charset="0"/>
                    </a:rPr>
                    <m:t>X</m:t>
                  </m:r>
                  <m:r>
                    <a:rPr xmlns:a="http://schemas.openxmlformats.org/drawingml/2006/main" sz="2600" i="1">
                      <a:solidFill>
                        <a:srgbClr val="262626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600" i="1">
                      <a:solidFill>
                        <a:srgbClr val="262626"/>
                      </a:solidFill>
                      <a:latin typeface="Cambria Math" panose="02040503050406030204" pitchFamily="18" charset="0"/>
                    </a:rPr>
                    <m:t>=</m:t>
                  </m:r>
                  <m:f>
                    <m:fPr>
                      <m:ctrlPr>
                        <a:rPr xmlns:a="http://schemas.openxmlformats.org/drawingml/2006/main" sz="2600" i="1">
                          <a:solidFill>
                            <a:srgbClr val="262626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m:rPr>
                          <m:nor/>
                        </m:rPr>
                        <a:rPr xmlns:a="http://schemas.openxmlformats.org/drawingml/2006/main" sz="2600" i="1">
                          <a:solidFill>
                            <a:srgbClr val="262626"/>
                          </a:solidFill>
                          <a:latin typeface="Cambria Math" panose="02040503050406030204" pitchFamily="18" charset="0"/>
                        </a:rPr>
                        <m:t>Anzahl Beobachtungen</m:t>
                      </m:r>
                      <m:r>
                        <a:rPr xmlns:a="http://schemas.openxmlformats.org/drawingml/2006/main" sz="2600" i="1">
                          <a:solidFill>
                            <a:srgbClr val="262626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xmlns:a="http://schemas.openxmlformats.org/drawingml/2006/main" sz="2600" i="1">
                          <a:solidFill>
                            <a:srgbClr val="262626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num>
                    <m:den>
                      <m:r>
                        <a:rPr xmlns:a="http://schemas.openxmlformats.org/drawingml/2006/main" sz="2600" i="1">
                          <a:solidFill>
                            <a:srgbClr val="262626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den>
                  </m:f>
                </m:oMath>
              </m:oMathPara>
            </a14:m>
            <a:endParaRPr sz="2600">
              <a:solidFill>
                <a:srgbClr val="262626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Foliennumm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30" name="Quantilfunktion vs. Verteilungsfunktion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Quantilfunktion vs. Verteilungsfunktion</a:t>
            </a:r>
          </a:p>
        </p:txBody>
      </p:sp>
      <p:pic>
        <p:nvPicPr>
          <p:cNvPr id="331" name="Bild" descr="Bild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9728" y="3325505"/>
            <a:ext cx="13024256" cy="1424920"/>
          </a:xfrm>
          <a:prstGeom prst="rect">
            <a:avLst/>
          </a:prstGeom>
          <a:ln w="12700">
            <a:miter lim="400000"/>
          </a:ln>
        </p:spPr>
      </p:pic>
      <p:pic>
        <p:nvPicPr>
          <p:cNvPr id="332" name="q-fun.png" descr="q-fun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122260" y="5818506"/>
            <a:ext cx="13004801" cy="148551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Foliennumm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29" name="Die deskriptive Statistik ist da, das Leben zu vereinfachen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>
            <a:lvl1pPr marL="115570" marR="115570" indent="115570" defTabSz="1183436">
              <a:defRPr sz="5642"/>
            </a:lvl1pPr>
          </a:lstStyle>
          <a:p>
            <a:pPr/>
            <a:r>
              <a:t>Die deskriptive Statistik ist da, das Leben zu vereinfachen</a:t>
            </a:r>
          </a:p>
        </p:txBody>
      </p:sp>
      <p:sp>
        <p:nvSpPr>
          <p:cNvPr id="130" name="[1] 16.99 10.34 21.01 23.68 24.59 25.29  8.77 26.88 15.04 14.78 10.27 35.26 15.42 18.43 14.83  [16] 21.58 10.33 16.29 16.97 20.65 17.92 20.29 15.77 39.42 19.82 17.81 13.37 12.69 21.70 19.65  [31]  9.55 18.35 15.06 20.69 17.78 24.06 16.31 16.93 18.69 31.2"/>
          <p:cNvSpPr/>
          <p:nvPr/>
        </p:nvSpPr>
        <p:spPr>
          <a:xfrm>
            <a:off x="871401" y="4305614"/>
            <a:ext cx="7024864" cy="2822449"/>
          </a:xfrm>
          <a:prstGeom prst="rect">
            <a:avLst/>
          </a:prstGeom>
          <a:ln w="25400">
            <a:solidFill>
              <a:schemeClr val="accent5">
                <a:hueOff val="-326855"/>
                <a:satOff val="32847"/>
                <a:lumOff val="-6386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>
            <a:spAutoFit/>
          </a:bodyPr>
          <a:lstStyle>
            <a:lvl1pPr>
              <a:spcBef>
                <a:spcPts val="1200"/>
              </a:spcBef>
              <a:buClr>
                <a:srgbClr val="00998A"/>
              </a:buClr>
              <a:buFont typeface="Wingdings"/>
              <a:defRPr sz="1200"/>
            </a:lvl1pPr>
          </a:lstStyle>
          <a:p>
            <a:pPr>
              <a:defRPr>
                <a:solidFill>
                  <a:srgbClr val="00998A"/>
                </a:solidFill>
                <a:latin typeface="Roboto Condensed Bold"/>
                <a:ea typeface="Roboto Condensed Bold"/>
                <a:cs typeface="Roboto Condensed Bold"/>
                <a:sym typeface="Roboto Condensed Bold"/>
              </a:defRPr>
            </a:pPr>
            <a:r>
              <a:rPr>
                <a:solidFill>
                  <a:srgbClr val="262626"/>
                </a:solidFill>
                <a:latin typeface="+mj-lt"/>
                <a:ea typeface="+mj-ea"/>
                <a:cs typeface="+mj-cs"/>
                <a:sym typeface="Roboto Condensed Regular"/>
              </a:rPr>
              <a:t>[1] 16.99 10.34 21.01 23.68 24.59 25.29  8.77 26.88 15.04 14.78 10.27 35.26 15.42 18.43 14.83  [16] 21.58 10.33 16.29 16.97 20.65 17.92 20.29 15.77 39.42 19.82 17.81 13.37 12.69 21.70 19.65  [31]  9.55 18.35 15.06 20.69 17.78 24.06 16.31 16.93 18.69 31.27 16.04 17.46 13.94  9.68 30.40  [46] 18.29 22.23 32.40 28.55 18.04 12.54 10.29 34.81  9.94 25.56 19.49 38.01 26.41 11.24 48.27  [61] 20.29 13.81 11.02 18.29 17.59 20.08 16.45  3.07 20.23 15.01 12.02 17.07 26.86 25.28 14.73  [76] 10.51 17.92 27.20 22.76 17.29 19.44 16.66 10.07 32.68 15.98 34.83 13.03 18.28 24.71 21.16  [91] 28.97 22.49  5.75 16.32 22.75 40.17 27.28 12.03 21.01 12.46 11.35 15.38 44.30 22.42 20.92 [106] 15.36 20.49 25.21 18.24 14.31 14.00  7.25 38.07 23.95 25.71 17.31 29.93 10.65 12.43 24.08 [121] 11.69 13.42 14.26 15.95 12.48 29.80  8.52 14.52 11.38 22.82 19.08 20.27 11.17 12.26 18.26 [136]  8.51 10.33 14.15 16.00 13.16 17.47 34.30 41.19 27.05 16.43  8.35 18.64 11.87  9.78  7.51 [151] 14.07 13.13 17.26 24.55 19.77 29.85 48.17 25.00 13.39 16.49 21.50 12.66 16.21 13.81 17.51 [166] 24.52 20.76 31.71 10.59 10.63 50.81 15.81  7.25 31.85 16.82 32.90 17.89 14.48  9.60 34.63 [181] 34.65 23.33 45.35 23.17 40.55 20.69 20.90 30.46 18.15 23.10 15.69 19.81 28.44 15.48 16.58 [196]  7.56 10.34 43.11 13.00 13.51 18.71 12.74 13.00 16.40 20.53 16.47 26.59 38.73 24.27 12.76 [211] 30.06 25.89 48.33 13.27 28.17 12.90 28.15 11.59  7.74 30.14 12.16 13.42  8.58 15.98 13.42 [226] 16.27 10.09 20.45 13.28 22.12 24.01 15.69 11.61 10.77 15.53 10.07 12.60 32.83 35.83 29.03 [241] 27.18 22.67 17.82 18.78</a:t>
            </a:r>
          </a:p>
        </p:txBody>
      </p:sp>
      <p:sp>
        <p:nvSpPr>
          <p:cNvPr id="131" name="Vorbereitungszeit für die Klausur pro Student"/>
          <p:cNvSpPr/>
          <p:nvPr/>
        </p:nvSpPr>
        <p:spPr>
          <a:xfrm>
            <a:off x="868295" y="3704703"/>
            <a:ext cx="7027969" cy="511049"/>
          </a:xfrm>
          <a:prstGeom prst="rect">
            <a:avLst/>
          </a:prstGeom>
          <a:ln w="25400">
            <a:solidFill>
              <a:schemeClr val="accent5">
                <a:hueOff val="-326855"/>
                <a:satOff val="32847"/>
                <a:lumOff val="-6386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 anchor="ctr">
            <a:spAutoFit/>
          </a:bodyPr>
          <a:lstStyle>
            <a:lvl1pPr algn="ctr">
              <a:buClr>
                <a:srgbClr val="00998A"/>
              </a:buClr>
              <a:buFont typeface="Wingdings"/>
              <a:defRPr sz="2400"/>
            </a:lvl1pPr>
          </a:lstStyle>
          <a:p>
            <a:pPr>
              <a:defRPr>
                <a:solidFill>
                  <a:srgbClr val="FFFFFF"/>
                </a:solidFill>
              </a:defRPr>
            </a:pPr>
            <a:r>
              <a:rPr>
                <a:solidFill>
                  <a:srgbClr val="262626"/>
                </a:solidFill>
              </a:rPr>
              <a:t>Vorbereitungszeit für die Klausur pro Student</a:t>
            </a:r>
          </a:p>
        </p:txBody>
      </p:sp>
      <p:sp>
        <p:nvSpPr>
          <p:cNvPr id="132" name="… hört sich erstmal unglaubwürdig an 🤓"/>
          <p:cNvSpPr/>
          <p:nvPr/>
        </p:nvSpPr>
        <p:spPr>
          <a:xfrm>
            <a:off x="349150" y="1955079"/>
            <a:ext cx="5481734" cy="5618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marL="342900" indent="-342900" algn="r">
              <a:spcBef>
                <a:spcPts val="800"/>
              </a:spcBef>
              <a:defRPr sz="2600">
                <a:solidFill>
                  <a:srgbClr val="000000"/>
                </a:solidFill>
              </a:defRPr>
            </a:lvl1pPr>
          </a:lstStyle>
          <a:p>
            <a:pPr/>
            <a:r>
              <a:t>… hört sich erstmal unglaubwürdig an 🤓 </a:t>
            </a:r>
          </a:p>
        </p:txBody>
      </p:sp>
      <p:grpSp>
        <p:nvGrpSpPr>
          <p:cNvPr id="137" name="Gruppieren"/>
          <p:cNvGrpSpPr/>
          <p:nvPr/>
        </p:nvGrpSpPr>
        <p:grpSpPr>
          <a:xfrm>
            <a:off x="8607350" y="3752526"/>
            <a:ext cx="3928626" cy="4533081"/>
            <a:chOff x="0" y="0"/>
            <a:chExt cx="3928624" cy="4533080"/>
          </a:xfrm>
        </p:grpSpPr>
        <p:sp>
          <p:nvSpPr>
            <p:cNvPr id="133" name="Prof. Dr. I. Ch. Weiß-Ois"/>
            <p:cNvSpPr txBox="1"/>
            <p:nvPr/>
          </p:nvSpPr>
          <p:spPr>
            <a:xfrm>
              <a:off x="847997" y="4136332"/>
              <a:ext cx="2257187" cy="3967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65023" tIns="65023" rIns="65023" bIns="65023" numCol="1" anchor="t">
              <a:spAutoFit/>
            </a:bodyPr>
            <a:lstStyle/>
            <a:p>
              <a:pPr/>
              <a:r>
                <a:t>Prof. Dr. I. Ch. Weiß-Ois</a:t>
              </a:r>
            </a:p>
          </p:txBody>
        </p:sp>
        <p:grpSp>
          <p:nvGrpSpPr>
            <p:cNvPr id="136" name="Gruppieren"/>
            <p:cNvGrpSpPr/>
            <p:nvPr/>
          </p:nvGrpSpPr>
          <p:grpSpPr>
            <a:xfrm>
              <a:off x="0" y="0"/>
              <a:ext cx="3928625" cy="3928625"/>
              <a:chOff x="0" y="0"/>
              <a:chExt cx="3928624" cy="3928624"/>
            </a:xfrm>
          </p:grpSpPr>
          <p:pic>
            <p:nvPicPr>
              <p:cNvPr id="134" name="Bild" descr="Bild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0" y="0"/>
                <a:ext cx="3928625" cy="3928625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135" name="Quelle"/>
              <p:cNvSpPr txBox="1"/>
              <p:nvPr/>
            </p:nvSpPr>
            <p:spPr>
              <a:xfrm>
                <a:off x="3009133" y="3463670"/>
                <a:ext cx="709338" cy="39674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65023" tIns="65023" rIns="65023" bIns="65023" numCol="1" anchor="t">
                <a:spAutoFit/>
              </a:bodyPr>
              <a:lstStyle>
                <a:lvl1pPr>
                  <a:defRPr u="sng">
                    <a:solidFill>
                      <a:srgbClr val="0070C0"/>
                    </a:solidFill>
                    <a:uFill>
                      <a:solidFill>
                        <a:srgbClr val="0070C0"/>
                      </a:solidFill>
                    </a:uFill>
                    <a:hlinkClick r:id="rId3" invalidUrl="" action="" tgtFrame="" tooltip="" history="1" highlightClick="0" endSnd="0"/>
                  </a:defRPr>
                </a:lvl1pPr>
              </a:lstStyle>
              <a:p>
                <a:pPr>
                  <a:defRPr u="none">
                    <a:solidFill>
                      <a:srgbClr val="262626"/>
                    </a:solidFill>
                    <a:uFillTx/>
                  </a:defRPr>
                </a:pPr>
                <a:r>
                  <a:rPr u="sng">
                    <a:solidFill>
                      <a:srgbClr val="0070C0"/>
                    </a:solidFill>
                    <a:uFill>
                      <a:solidFill>
                        <a:srgbClr val="0070C0"/>
                      </a:solidFill>
                    </a:uFill>
                    <a:hlinkClick r:id="rId3" invalidUrl="" action="" tgtFrame="" tooltip="" history="1" highlightClick="0" endSnd="0"/>
                  </a:rPr>
                  <a:t>Quelle</a:t>
                </a:r>
              </a:p>
            </p:txBody>
          </p:sp>
        </p:grpSp>
      </p:grpSp>
      <p:sp>
        <p:nvSpPr>
          <p:cNvPr id="138" name="Puh, so viele Zahlen. Ich check nix!"/>
          <p:cNvSpPr/>
          <p:nvPr/>
        </p:nvSpPr>
        <p:spPr>
          <a:xfrm>
            <a:off x="9400261" y="2014887"/>
            <a:ext cx="2367360" cy="15033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79" y="0"/>
                </a:moveTo>
                <a:cubicBezTo>
                  <a:pt x="259" y="0"/>
                  <a:pt x="0" y="408"/>
                  <a:pt x="0" y="912"/>
                </a:cubicBezTo>
                <a:lnTo>
                  <a:pt x="0" y="17335"/>
                </a:lnTo>
                <a:cubicBezTo>
                  <a:pt x="0" y="17839"/>
                  <a:pt x="259" y="18247"/>
                  <a:pt x="579" y="18247"/>
                </a:cubicBezTo>
                <a:lnTo>
                  <a:pt x="14702" y="18247"/>
                </a:lnTo>
                <a:lnTo>
                  <a:pt x="15861" y="21600"/>
                </a:lnTo>
                <a:lnTo>
                  <a:pt x="17019" y="18247"/>
                </a:lnTo>
                <a:lnTo>
                  <a:pt x="21021" y="18247"/>
                </a:lnTo>
                <a:cubicBezTo>
                  <a:pt x="21341" y="18247"/>
                  <a:pt x="21600" y="17839"/>
                  <a:pt x="21600" y="17335"/>
                </a:cubicBezTo>
                <a:lnTo>
                  <a:pt x="21600" y="912"/>
                </a:lnTo>
                <a:cubicBezTo>
                  <a:pt x="21600" y="408"/>
                  <a:pt x="21341" y="0"/>
                  <a:pt x="21021" y="0"/>
                </a:cubicBezTo>
                <a:lnTo>
                  <a:pt x="579" y="0"/>
                </a:lnTo>
                <a:close/>
              </a:path>
            </a:pathLst>
          </a:custGeom>
          <a:ln w="12700">
            <a:solidFill>
              <a:schemeClr val="accent5">
                <a:hueOff val="-326855"/>
                <a:satOff val="32847"/>
                <a:lumOff val="-6386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 anchor="ctr"/>
          <a:lstStyle>
            <a:lvl1pPr algn="ctr"/>
          </a:lstStyle>
          <a:p>
            <a:pPr/>
            <a:r>
              <a:t>Puh, so viele Zahlen. Ich check nix!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Foliennumm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35" name="Normalverteilung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Normalverteilung</a:t>
            </a:r>
          </a:p>
        </p:txBody>
      </p:sp>
      <p:sp>
        <p:nvSpPr>
          <p:cNvPr id="336" name="Die Normalverteilung ist eine Verteilung mit folgenden Eigenschaften:…"/>
          <p:cNvSpPr txBox="1"/>
          <p:nvPr>
            <p:ph type="body" idx="22"/>
          </p:nvPr>
        </p:nvSpPr>
        <p:spPr>
          <a:xfrm>
            <a:off x="282297" y="1905000"/>
            <a:ext cx="7377661" cy="7648205"/>
          </a:xfrm>
          <a:prstGeom prst="rect">
            <a:avLst/>
          </a:prstGeom>
        </p:spPr>
        <p:txBody>
          <a:bodyPr/>
          <a:lstStyle/>
          <a:p>
            <a:pPr marL="127000" indent="0">
              <a:buClrTx/>
              <a:buSzTx/>
              <a:buFontTx/>
              <a:buNone/>
            </a:pPr>
            <a:r>
              <a:t>Die Normalverteilung ist eine Verteilung mit folgenden Eigenschaften:</a:t>
            </a:r>
          </a:p>
          <a:p>
            <a:pPr/>
            <a:r>
              <a:t>Die Daten verteilen sich symmetrisch um das Zentrum aller Werte.</a:t>
            </a:r>
          </a:p>
          <a:p>
            <a:pPr/>
            <a:r>
              <a:t>Die Form erinnert an eine Glocke.</a:t>
            </a:r>
          </a:p>
          <a:p>
            <a:pPr/>
            <a:r>
              <a:t>Mittelwert = Median = Modus</a:t>
            </a:r>
          </a:p>
          <a:p>
            <a:pPr/>
            <a:r>
              <a:t>Normalverteilungen sind durch zwei Größen komplett determiniert: Mittelwert (µ) und Standardabweichung (sd).</a:t>
            </a:r>
          </a:p>
          <a:p>
            <a:pPr/>
            <a:r>
              <a:t>Es gibt unendlich viele verschiedene Normalverteilungen, die sich (nur) im Mittelwert und/oder Standardabweichung unterscheiden.</a:t>
            </a:r>
          </a:p>
          <a:p>
            <a:pPr/>
            <a:r>
              <a:t>Alle Normalverteilungen sind sich ähnlich in dem Sinne, dass ihre Form ähnlich ist: Das Verhältnis der Breite von „Mittelbereich“ zu „Randbereichen“ ist immer gleich.</a:t>
            </a:r>
          </a:p>
          <a:p>
            <a:pPr/>
            <a:r>
              <a:t>Viele Größen sind normalverteilt: z.B. IQ, Körpergröße und -gewicht von Erwachsenen, Messfehler, Gewichts eines maschinenproduzierten Gegenstands, …</a:t>
            </a:r>
          </a:p>
          <a:p>
            <a:pPr/>
            <a:r>
              <a:t>Andere Größen sind nicht normalverteilt: Einkommen, Vermögen, Erfolg, Zitationen, Bekanntheit, …</a:t>
            </a:r>
            <a:br/>
          </a:p>
          <a:p>
            <a:pPr marL="127000" indent="0">
              <a:buClrTx/>
              <a:buSzTx/>
              <a:buFontTx/>
              <a:buNone/>
            </a:pPr>
            <a:r>
              <a:t>Ob eine Größe normalverteilt ist, kann (und muss) empirisch übergeprüft werden.</a:t>
            </a:r>
          </a:p>
        </p:txBody>
      </p:sp>
      <p:pic>
        <p:nvPicPr>
          <p:cNvPr id="337" name="Bild" descr="Bild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982793" y="2247557"/>
            <a:ext cx="4628060" cy="3320130"/>
          </a:xfrm>
          <a:prstGeom prst="rect">
            <a:avLst/>
          </a:prstGeom>
          <a:ln w="12700">
            <a:miter lim="400000"/>
          </a:ln>
        </p:spPr>
      </p:pic>
      <p:sp>
        <p:nvSpPr>
          <p:cNvPr id="338" name="Normalverteilungen, Beispiele"/>
          <p:cNvSpPr txBox="1"/>
          <p:nvPr/>
        </p:nvSpPr>
        <p:spPr>
          <a:xfrm>
            <a:off x="8882535" y="1847151"/>
            <a:ext cx="2828576" cy="396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/>
          <a:p>
            <a:pPr/>
            <a:r>
              <a:t>Normalverteilungen, Beispiele</a:t>
            </a:r>
          </a:p>
        </p:txBody>
      </p:sp>
      <p:pic>
        <p:nvPicPr>
          <p:cNvPr id="339" name="Bild" descr="Bild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675452" y="5945356"/>
            <a:ext cx="4432778" cy="31800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Foliennumm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42" name="Wölbung (Kurtosis) im Vergleich zur Normalverteilung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>
            <a:lvl1pPr marL="123190" marR="123190" indent="123190" defTabSz="1261465">
              <a:defRPr sz="6014"/>
            </a:lvl1pPr>
          </a:lstStyle>
          <a:p>
            <a:pPr/>
            <a:r>
              <a:t>Wölbung (Kurtosis) im Vergleich zur Normalverteilung</a:t>
            </a:r>
          </a:p>
        </p:txBody>
      </p:sp>
      <p:sp>
        <p:nvSpPr>
          <p:cNvPr id="343" name="Steilgipflige Verteilungen…"/>
          <p:cNvSpPr txBox="1"/>
          <p:nvPr>
            <p:ph type="body" idx="22"/>
          </p:nvPr>
        </p:nvSpPr>
        <p:spPr>
          <a:prstGeom prst="rect">
            <a:avLst/>
          </a:prstGeom>
        </p:spPr>
        <p:txBody>
          <a:bodyPr/>
          <a:lstStyle/>
          <a:p>
            <a:pPr marL="127000" indent="0">
              <a:buSzTx/>
              <a:buNone/>
              <a:defRPr sz="2800">
                <a:solidFill>
                  <a:schemeClr val="accent5">
                    <a:hueOff val="-326855"/>
                    <a:satOff val="32847"/>
                    <a:lumOff val="-6386"/>
                  </a:schemeClr>
                </a:solidFill>
                <a:latin typeface="Roboto Condensed Bold"/>
                <a:ea typeface="Roboto Condensed Bold"/>
                <a:cs typeface="Roboto Condensed Bold"/>
                <a:sym typeface="Roboto Condensed Bold"/>
              </a:defRPr>
            </a:pPr>
            <a:r>
              <a:t>Steilgipflige Verteilungen </a:t>
            </a:r>
          </a:p>
          <a:p>
            <a:pPr marL="444500" indent="-317500">
              <a:buClr>
                <a:schemeClr val="accent5"/>
              </a:buClr>
              <a:buFont typeface="Arial"/>
              <a:buChar char="▶︎"/>
            </a:pPr>
            <a:r>
              <a:t>leptokurtisch</a:t>
            </a:r>
          </a:p>
          <a:p>
            <a:pPr marL="444500" indent="-317500">
              <a:buClr>
                <a:schemeClr val="accent5"/>
              </a:buClr>
              <a:buFont typeface="Arial"/>
              <a:buChar char="▶︎"/>
            </a:pPr>
            <a:r>
              <a:t>Die Werte verteilen sich eng um den Mittelwert</a:t>
            </a:r>
          </a:p>
          <a:p>
            <a:pPr marL="444500" indent="-317500">
              <a:buClr>
                <a:schemeClr val="accent5"/>
              </a:buClr>
              <a:buFont typeface="Arial"/>
              <a:buChar char="▶︎"/>
            </a:pPr>
            <a:r>
              <a:t>Die Verteilung erscheint „spitz“ und „schmalschulterig“</a:t>
            </a:r>
          </a:p>
        </p:txBody>
      </p:sp>
      <p:sp>
        <p:nvSpPr>
          <p:cNvPr id="344" name="Flachgipflige Verteilungen…"/>
          <p:cNvSpPr txBox="1"/>
          <p:nvPr>
            <p:ph type="body" idx="23"/>
          </p:nvPr>
        </p:nvSpPr>
        <p:spPr>
          <a:prstGeom prst="rect">
            <a:avLst/>
          </a:prstGeom>
        </p:spPr>
        <p:txBody>
          <a:bodyPr/>
          <a:lstStyle/>
          <a:p>
            <a:pPr marL="127000" indent="0">
              <a:buSzTx/>
              <a:buNone/>
              <a:defRPr sz="2800">
                <a:solidFill>
                  <a:schemeClr val="accent5">
                    <a:hueOff val="-326855"/>
                    <a:satOff val="32847"/>
                    <a:lumOff val="-6386"/>
                  </a:schemeClr>
                </a:solidFill>
                <a:latin typeface="Roboto Condensed Bold"/>
                <a:ea typeface="Roboto Condensed Bold"/>
                <a:cs typeface="Roboto Condensed Bold"/>
                <a:sym typeface="Roboto Condensed Bold"/>
              </a:defRPr>
            </a:pPr>
            <a:r>
              <a:t>Flachgipflige Verteilungen</a:t>
            </a:r>
          </a:p>
          <a:p>
            <a:pPr marL="444500" indent="-317500">
              <a:buClr>
                <a:schemeClr val="accent5"/>
              </a:buClr>
              <a:buFont typeface="Arial"/>
              <a:buChar char="▶︎"/>
            </a:pPr>
            <a:r>
              <a:t>platykurtisch</a:t>
            </a:r>
          </a:p>
          <a:p>
            <a:pPr marL="444500" indent="-317500">
              <a:buClr>
                <a:schemeClr val="accent5"/>
              </a:buClr>
              <a:buFont typeface="Arial"/>
              <a:buChar char="▶︎"/>
            </a:pPr>
            <a:r>
              <a:t>Die Werte verteilen sich weit um den Mittelwert in die „Ränder“ hinaus</a:t>
            </a:r>
          </a:p>
          <a:p>
            <a:pPr marL="444500" indent="-317500">
              <a:buClr>
                <a:schemeClr val="accent5"/>
              </a:buClr>
              <a:buFont typeface="Arial"/>
              <a:buChar char="▶︎"/>
            </a:pPr>
            <a:r>
              <a:t>Die Verteilung erscheint „platt“ und „breitschulterig“</a:t>
            </a:r>
          </a:p>
        </p:txBody>
      </p:sp>
      <p:pic>
        <p:nvPicPr>
          <p:cNvPr id="345" name="Bild" descr="Bild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8347" y="4919558"/>
            <a:ext cx="5174098" cy="3711853"/>
          </a:xfrm>
          <a:prstGeom prst="rect">
            <a:avLst/>
          </a:prstGeom>
          <a:ln w="12700">
            <a:miter lim="400000"/>
          </a:ln>
        </p:spPr>
      </p:pic>
      <p:pic>
        <p:nvPicPr>
          <p:cNvPr id="346" name="Bild" descr="Bild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639143" y="4984290"/>
            <a:ext cx="4993633" cy="358238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Foliennumm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49" name="Standardisierung mit der z-Transformation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Standardisierung mit der z-Transformation</a:t>
            </a:r>
          </a:p>
        </p:txBody>
      </p:sp>
      <p:sp>
        <p:nvSpPr>
          <p:cNvPr id="350" name="Kennt man Mittelwert μ und Standardabweichung sd einer normalverteilten Variablen X, so kann man jeden Punkt auf dieser Verteilung (Kurve) bestimmen; damit kann man dann auch die Flächenanteile bestimmen.…"/>
          <p:cNvSpPr txBox="1"/>
          <p:nvPr>
            <p:ph type="body" idx="22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Kennt man Mittelwert μ und Standardabweichung sd einer normalverteilten Variablen X, so kann man jeden Punkt auf dieser Verteilung (Kurve) bestimmen; damit kann man dann auch die Flächenanteile bestimmen.</a:t>
            </a:r>
          </a:p>
          <a:p>
            <a:pPr/>
            <a:r>
              <a:t>Alle Normalverteilungen sind verwandt in dem Sinne, dass die Flächenanteile unter der Kurve immer dem gleichen Abstand zum Mittelwert (in SD-Einheiten) entsprechen.</a:t>
            </a:r>
          </a:p>
          <a:p>
            <a:pPr/>
            <a:r>
              <a:t>Daher reicht es, wenn jemand einmal für eine einzige Normalverteilung alle Flächenabschnitte bestimmt (wem’s Spaß macht). Wir schauen dann diese Werte nach.</a:t>
            </a:r>
          </a:p>
          <a:p>
            <a:pPr/>
            <a:r>
              <a:t>Die einfachste Normalverteilung ist die mit μ = 0 und 𝜎 = 1; man nennt sie daher Standardnormalverteilung.</a:t>
            </a:r>
          </a:p>
          <a:p>
            <a:pPr/>
            <a:r>
              <a:t>Anhand der Standardnormalverteilung können Sie die Wahrscheinlichkeiten jedes Werts jeder Normalverteilung einfach bestimmen; man z-transformiert dazu einen Wert xi der Person i aus einer beliebigen Normalverteilung in einen Wert zxi aus der Standardnormalverteilung. </a:t>
            </a:r>
          </a:p>
          <a:p>
            <a:pPr/>
            <a:r>
              <a:t>Z-Transformiert man eine Verteilung, so resultiert 𝜇 = 0 und 𝜎 = 1.</a:t>
            </a:r>
          </a:p>
          <a:p>
            <a:pPr lvl="1" marL="774700" indent="-190500">
              <a:buClr>
                <a:schemeClr val="accent5"/>
              </a:buClr>
              <a:buFont typeface="Arial"/>
              <a:buChar char="▶︎"/>
            </a:pPr>
            <a:r>
              <a:t>Zieht man von jedem Wert den MW ab, so ist der MW um MW kleiner und damit 0.</a:t>
            </a:r>
          </a:p>
          <a:p>
            <a:pPr lvl="1" marL="774700" indent="-190500">
              <a:buClr>
                <a:schemeClr val="accent5"/>
              </a:buClr>
              <a:buFont typeface="Arial"/>
              <a:buChar char="▶︎"/>
            </a:pPr>
            <a:r>
              <a:t>Teilt man jeden Wert durch SD, so ist die SD um den Faktor SD geringer und damit 1.</a:t>
            </a:r>
          </a:p>
        </p:txBody>
      </p:sp>
      <p:sp>
        <p:nvSpPr>
          <p:cNvPr id="351" name="Gleichung"/>
          <p:cNvSpPr txBox="1"/>
          <p:nvPr/>
        </p:nvSpPr>
        <p:spPr>
          <a:xfrm>
            <a:off x="4725316" y="7548728"/>
            <a:ext cx="2413725" cy="1326235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latinLnBrk="1">
              <a:defRPr>
                <a:solidFill>
                  <a:srgbClr val="000000"/>
                </a:solidFill>
              </a:defRPr>
            </a:pPr>
            <a14:m>
              <m:oMathPara>
                <m:oMathParaPr>
                  <m:jc m:val="centerGroup"/>
                </m:oMathParaPr>
                <m:oMath>
                  <m:sSub>
                    <m:e>
                      <m:r>
                        <a:rPr xmlns:a="http://schemas.openxmlformats.org/drawingml/2006/main" sz="4500" i="1">
                          <a:solidFill>
                            <a:srgbClr val="262626"/>
                          </a:solidFill>
                          <a:latin typeface="Cambria Math" panose="02040503050406030204" pitchFamily="18" charset="0"/>
                        </a:rPr>
                        <m:t>z</m:t>
                      </m:r>
                    </m:e>
                    <m:sub>
                      <m:r>
                        <a:rPr xmlns:a="http://schemas.openxmlformats.org/drawingml/2006/main" sz="4500" i="1">
                          <a:solidFill>
                            <a:srgbClr val="262626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sub>
                  </m:sSub>
                  <m:r>
                    <a:rPr xmlns:a="http://schemas.openxmlformats.org/drawingml/2006/main" sz="4500" i="1">
                      <a:solidFill>
                        <a:srgbClr val="262626"/>
                      </a:solidFill>
                      <a:latin typeface="Cambria Math" panose="02040503050406030204" pitchFamily="18" charset="0"/>
                    </a:rPr>
                    <m:t>=</m:t>
                  </m:r>
                  <m:f>
                    <m:fPr>
                      <m:ctrlPr>
                        <a:rPr xmlns:a="http://schemas.openxmlformats.org/drawingml/2006/main" sz="4500" i="1">
                          <a:solidFill>
                            <a:srgbClr val="262626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sSub>
                        <m:e>
                          <m:r>
                            <a:rPr xmlns:a="http://schemas.openxmlformats.org/drawingml/2006/main" sz="4500" i="1">
                              <a:solidFill>
                                <a:srgbClr val="262626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xmlns:a="http://schemas.openxmlformats.org/drawingml/2006/main" sz="4500" i="1">
                              <a:solidFill>
                                <a:srgbClr val="262626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r>
                        <a:rPr xmlns:a="http://schemas.openxmlformats.org/drawingml/2006/main" sz="4500" i="1">
                          <a:solidFill>
                            <a:srgbClr val="262626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bar>
                        <m:barPr>
                          <m:ctrlPr>
                            <a:rPr xmlns:a="http://schemas.openxmlformats.org/drawingml/2006/main" sz="4500" i="1">
                              <a:solidFill>
                                <a:srgbClr val="262626"/>
                              </a:solidFill>
                              <a:latin typeface="Cambria Math" panose="02040503050406030204" pitchFamily="18" charset="0"/>
                            </a:rPr>
                          </m:ctrlPr>
                          <m:pos m:val="top"/>
                        </m:barPr>
                        <m:e>
                          <m:r>
                            <a:rPr xmlns:a="http://schemas.openxmlformats.org/drawingml/2006/main" sz="4500" i="1">
                              <a:solidFill>
                                <a:srgbClr val="262626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bar>
                    </m:num>
                    <m:den>
                      <m:r>
                        <a:rPr xmlns:a="http://schemas.openxmlformats.org/drawingml/2006/main" sz="4500" i="1">
                          <a:solidFill>
                            <a:srgbClr val="262626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  <m:sSub>
                        <m:e>
                          <m:r>
                            <a:rPr xmlns:a="http://schemas.openxmlformats.org/drawingml/2006/main" sz="4500" i="1">
                              <a:solidFill>
                                <a:srgbClr val="262626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</m:e>
                        <m:sub>
                          <m:r>
                            <a:rPr xmlns:a="http://schemas.openxmlformats.org/drawingml/2006/main" sz="4500" i="1">
                              <a:solidFill>
                                <a:srgbClr val="262626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sub>
                      </m:sSub>
                    </m:den>
                  </m:f>
                </m:oMath>
              </m:oMathPara>
            </a14:m>
            <a:endParaRPr sz="4500">
              <a:solidFill>
                <a:srgbClr val="262626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3" name="Bild" descr="Bild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201941" y="5224729"/>
            <a:ext cx="5080001" cy="381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54" name="Bild" descr="Bild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8100" y="5224729"/>
            <a:ext cx="5080000" cy="381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55" name="Bild" descr="Bild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201941" y="1301229"/>
            <a:ext cx="5080001" cy="381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56" name="Bild" descr="Bild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06805" y="1301229"/>
            <a:ext cx="5080001" cy="3810001"/>
          </a:xfrm>
          <a:prstGeom prst="rect">
            <a:avLst/>
          </a:prstGeom>
          <a:ln w="12700">
            <a:miter lim="400000"/>
          </a:ln>
        </p:spPr>
      </p:pic>
      <p:sp>
        <p:nvSpPr>
          <p:cNvPr id="357" name="Foliennumm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58" name="Einige Quantile der Normalverteilung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Einige Quantile der Normalverteilung</a:t>
            </a:r>
          </a:p>
        </p:txBody>
      </p:sp>
      <p:sp>
        <p:nvSpPr>
          <p:cNvPr id="359" name="~84%"/>
          <p:cNvSpPr txBox="1"/>
          <p:nvPr/>
        </p:nvSpPr>
        <p:spPr>
          <a:xfrm>
            <a:off x="9553067" y="3437563"/>
            <a:ext cx="996464" cy="523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>
              <a:spcBef>
                <a:spcPts val="800"/>
              </a:spcBef>
              <a:defRPr sz="2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~84%</a:t>
            </a:r>
          </a:p>
        </p:txBody>
      </p:sp>
      <p:sp>
        <p:nvSpPr>
          <p:cNvPr id="360" name="50%"/>
          <p:cNvSpPr txBox="1"/>
          <p:nvPr/>
        </p:nvSpPr>
        <p:spPr>
          <a:xfrm>
            <a:off x="1774468" y="3437563"/>
            <a:ext cx="803632" cy="523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>
              <a:spcBef>
                <a:spcPts val="800"/>
              </a:spcBef>
              <a:defRPr sz="2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50%</a:t>
            </a:r>
          </a:p>
        </p:txBody>
      </p:sp>
      <p:sp>
        <p:nvSpPr>
          <p:cNvPr id="361" name="~95%"/>
          <p:cNvSpPr txBox="1"/>
          <p:nvPr/>
        </p:nvSpPr>
        <p:spPr>
          <a:xfrm>
            <a:off x="2804794" y="7383650"/>
            <a:ext cx="996465" cy="523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>
              <a:spcBef>
                <a:spcPts val="800"/>
              </a:spcBef>
              <a:defRPr sz="2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~95%</a:t>
            </a:r>
          </a:p>
        </p:txBody>
      </p:sp>
      <p:sp>
        <p:nvSpPr>
          <p:cNvPr id="362" name="~97.5%"/>
          <p:cNvSpPr txBox="1"/>
          <p:nvPr/>
        </p:nvSpPr>
        <p:spPr>
          <a:xfrm>
            <a:off x="9741941" y="7383650"/>
            <a:ext cx="1271846" cy="523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>
              <a:spcBef>
                <a:spcPts val="800"/>
              </a:spcBef>
              <a:defRPr sz="2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~97.5%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Foliennumm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67" name="Abschlus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Abschluss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Foliennumm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70" name="Hinweis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Hinweise</a:t>
            </a:r>
          </a:p>
        </p:txBody>
      </p:sp>
      <p:sp>
        <p:nvSpPr>
          <p:cNvPr id="371" name="Dieses Dokument steht unter der Lizenz CC-BY 3.0.…"/>
          <p:cNvSpPr txBox="1"/>
          <p:nvPr>
            <p:ph type="body" idx="22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Dieses Dokument steht unter der Lizenz CC-BY 3.0.</a:t>
            </a:r>
          </a:p>
          <a:p>
            <a:pPr/>
            <a:r>
              <a:t>Autor: Sebastian Sauer</a:t>
            </a:r>
          </a:p>
          <a:p>
            <a:pPr/>
            <a:r>
              <a:t>Für externe Links kann keine Haftung übernommen werden.</a:t>
            </a:r>
          </a:p>
          <a:p>
            <a:pPr/>
            <a:r>
              <a:t>Dieses Dokument entstand mit reichlicher Unterstützung vieler Kolleginnen und Kollegen aus der FOM. Vielen Dank!</a:t>
            </a:r>
          </a:p>
          <a:p>
            <a:pPr/>
            <a:r>
              <a:t>Dieses Dokument baut in Teilen auf auf dem Skript zu quantitative Methoden des ifes-Instituts der FOM-Hochschule.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Foliennumm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74" name="Hinweis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Hinweise</a:t>
            </a:r>
          </a:p>
        </p:txBody>
      </p:sp>
      <p:sp>
        <p:nvSpPr>
          <p:cNvPr id="375" name="Textebene 1"/>
          <p:cNvSpPr txBox="1"/>
          <p:nvPr>
            <p:ph type="body" idx="22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Textebene 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Foliennumm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41" name="Die deskriptive Statistik fasst Datenmassen zusammen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>
            <a:lvl1pPr marL="120650" marR="120650" indent="120650" defTabSz="1235455">
              <a:defRPr sz="5890"/>
            </a:lvl1pPr>
          </a:lstStyle>
          <a:p>
            <a:pPr/>
            <a:r>
              <a:t>Die deskriptive Statistik fasst Datenmassen zusammen</a:t>
            </a:r>
          </a:p>
        </p:txBody>
      </p:sp>
      <p:sp>
        <p:nvSpPr>
          <p:cNvPr id="142" name="Vorbereitungszeit für die Klausur im Schnitt"/>
          <p:cNvSpPr/>
          <p:nvPr/>
        </p:nvSpPr>
        <p:spPr>
          <a:xfrm>
            <a:off x="562539" y="2433230"/>
            <a:ext cx="7027970" cy="4856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 anchor="ctr">
            <a:spAutoFit/>
          </a:bodyPr>
          <a:lstStyle/>
          <a:p>
            <a:pPr algn="ctr">
              <a:buClr>
                <a:srgbClr val="00998A"/>
              </a:buClr>
              <a:buFont typeface="Wingdings"/>
              <a:defRPr sz="3400">
                <a:solidFill>
                  <a:srgbClr val="FFFFFF"/>
                </a:solidFill>
              </a:defRPr>
            </a:pPr>
            <a:r>
              <a:rPr sz="2400">
                <a:solidFill>
                  <a:srgbClr val="262626"/>
                </a:solidFill>
              </a:rPr>
              <a:t>Vorbereitungszeit für die Klausur </a:t>
            </a:r>
            <a:r>
              <a:rPr sz="2400">
                <a:solidFill>
                  <a:srgbClr val="262626"/>
                </a:solidFill>
                <a:latin typeface="Roboto Condensed Bold"/>
                <a:ea typeface="Roboto Condensed Bold"/>
                <a:cs typeface="Roboto Condensed Bold"/>
                <a:sym typeface="Roboto Condensed Bold"/>
              </a:rPr>
              <a:t>im Schnitt</a:t>
            </a:r>
          </a:p>
        </p:txBody>
      </p:sp>
      <p:graphicFrame>
        <p:nvGraphicFramePr>
          <p:cNvPr id="143" name="Tabelle"/>
          <p:cNvGraphicFramePr/>
          <p:nvPr/>
        </p:nvGraphicFramePr>
        <p:xfrm>
          <a:off x="1340825" y="6675173"/>
          <a:ext cx="1062074" cy="247326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1058897"/>
              </a:tblGrid>
              <a:tr h="411680"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400">
                          <a:solidFill>
                            <a:srgbClr val="FFFFFF"/>
                          </a:solidFill>
                          <a:sym typeface="Helvetica"/>
                        </a:rPr>
                        <a:t>Vorb.zeit</a:t>
                      </a:r>
                    </a:p>
                  </a:txBody>
                  <a:tcPr marL="50800" marR="50800" marT="50800" marB="50800" anchor="ctr" anchorCtr="0" horzOverflow="overflow">
                    <a:lnL w="3175">
                      <a:solidFill>
                        <a:srgbClr val="53585F"/>
                      </a:solidFill>
                      <a:miter lim="400000"/>
                    </a:lnL>
                    <a:lnR w="3175">
                      <a:solidFill>
                        <a:srgbClr val="53585F"/>
                      </a:solidFill>
                      <a:miter lim="400000"/>
                    </a:lnR>
                    <a:lnT w="3175">
                      <a:solidFill>
                        <a:srgbClr val="53585F"/>
                      </a:solidFill>
                      <a:miter lim="400000"/>
                    </a:lnT>
                    <a:lnB w="3175">
                      <a:solidFill>
                        <a:srgbClr val="53585F"/>
                      </a:solidFill>
                      <a:miter lim="400000"/>
                    </a:lnB>
                    <a:solidFill>
                      <a:srgbClr val="39998A"/>
                    </a:solidFill>
                  </a:tcPr>
                </a:tc>
              </a:tr>
              <a:tr h="411680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600">
                          <a:sym typeface="Helvetica"/>
                        </a:rPr>
                        <a:t>16.99</a:t>
                      </a:r>
                    </a:p>
                  </a:txBody>
                  <a:tcPr marL="50800" marR="50800" marT="50800" marB="50800" anchor="ctr" anchorCtr="0" horzOverflow="overflow">
                    <a:lnL w="3175">
                      <a:solidFill>
                        <a:srgbClr val="53585F"/>
                      </a:solidFill>
                      <a:miter lim="400000"/>
                    </a:lnL>
                    <a:lnR w="3175">
                      <a:solidFill>
                        <a:srgbClr val="53585F"/>
                      </a:solidFill>
                      <a:miter lim="400000"/>
                    </a:lnR>
                    <a:lnT w="3175">
                      <a:solidFill>
                        <a:srgbClr val="53585F"/>
                      </a:solidFill>
                      <a:miter lim="400000"/>
                    </a:lnT>
                    <a:lnB w="3175">
                      <a:solidFill>
                        <a:srgbClr val="53585F"/>
                      </a:solidFill>
                      <a:miter lim="400000"/>
                    </a:lnB>
                  </a:tcPr>
                </a:tc>
              </a:tr>
              <a:tr h="411680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600">
                          <a:sym typeface="Helvetica"/>
                        </a:rPr>
                        <a:t>10.34</a:t>
                      </a:r>
                    </a:p>
                  </a:txBody>
                  <a:tcPr marL="50800" marR="50800" marT="50800" marB="50800" anchor="ctr" anchorCtr="0" horzOverflow="overflow">
                    <a:lnL w="3175">
                      <a:solidFill>
                        <a:srgbClr val="53585F"/>
                      </a:solidFill>
                      <a:miter lim="400000"/>
                    </a:lnL>
                    <a:lnR w="3175">
                      <a:solidFill>
                        <a:srgbClr val="53585F"/>
                      </a:solidFill>
                      <a:miter lim="400000"/>
                    </a:lnR>
                    <a:lnT w="3175">
                      <a:solidFill>
                        <a:srgbClr val="53585F"/>
                      </a:solidFill>
                      <a:miter lim="400000"/>
                    </a:lnT>
                    <a:lnB w="3175">
                      <a:solidFill>
                        <a:srgbClr val="53585F"/>
                      </a:solidFill>
                      <a:miter lim="400000"/>
                    </a:lnB>
                  </a:tcPr>
                </a:tc>
              </a:tr>
              <a:tr h="411680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600">
                          <a:sym typeface="Helvetica"/>
                        </a:rPr>
                        <a:t>21.01</a:t>
                      </a:r>
                    </a:p>
                  </a:txBody>
                  <a:tcPr marL="50800" marR="50800" marT="50800" marB="50800" anchor="ctr" anchorCtr="0" horzOverflow="overflow">
                    <a:lnL w="3175">
                      <a:solidFill>
                        <a:srgbClr val="53585F"/>
                      </a:solidFill>
                      <a:miter lim="400000"/>
                    </a:lnL>
                    <a:lnR w="3175">
                      <a:solidFill>
                        <a:srgbClr val="53585F"/>
                      </a:solidFill>
                      <a:miter lim="400000"/>
                    </a:lnR>
                    <a:lnT w="3175">
                      <a:solidFill>
                        <a:srgbClr val="53585F"/>
                      </a:solidFill>
                      <a:miter lim="400000"/>
                    </a:lnT>
                    <a:lnB w="3175">
                      <a:solidFill>
                        <a:srgbClr val="53585F"/>
                      </a:solidFill>
                      <a:miter lim="400000"/>
                    </a:lnB>
                  </a:tcPr>
                </a:tc>
              </a:tr>
              <a:tr h="411680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600">
                          <a:sym typeface="Helvetica"/>
                        </a:rPr>
                        <a:t>23.68</a:t>
                      </a:r>
                    </a:p>
                  </a:txBody>
                  <a:tcPr marL="50800" marR="50800" marT="50800" marB="50800" anchor="ctr" anchorCtr="0" horzOverflow="overflow">
                    <a:lnL w="3175">
                      <a:solidFill>
                        <a:srgbClr val="53585F"/>
                      </a:solidFill>
                      <a:miter lim="400000"/>
                    </a:lnL>
                    <a:lnR w="3175">
                      <a:solidFill>
                        <a:srgbClr val="53585F"/>
                      </a:solidFill>
                      <a:miter lim="400000"/>
                    </a:lnR>
                    <a:lnT w="3175">
                      <a:solidFill>
                        <a:srgbClr val="53585F"/>
                      </a:solidFill>
                      <a:miter lim="400000"/>
                    </a:lnT>
                    <a:lnB w="3175">
                      <a:solidFill>
                        <a:srgbClr val="53585F"/>
                      </a:solidFill>
                      <a:miter lim="400000"/>
                    </a:lnB>
                  </a:tcPr>
                </a:tc>
              </a:tr>
              <a:tr h="41168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600">
                          <a:sym typeface="Helvetica"/>
                        </a:rPr>
                        <a:t>…</a:t>
                      </a:r>
                    </a:p>
                  </a:txBody>
                  <a:tcPr marL="50800" marR="50800" marT="50800" marB="50800" anchor="ctr" anchorCtr="0" horzOverflow="overflow">
                    <a:lnL w="3175">
                      <a:solidFill>
                        <a:srgbClr val="53585F"/>
                      </a:solidFill>
                      <a:miter lim="400000"/>
                    </a:lnL>
                    <a:lnR w="3175">
                      <a:solidFill>
                        <a:srgbClr val="53585F"/>
                      </a:solidFill>
                      <a:miter lim="400000"/>
                    </a:lnR>
                    <a:lnT w="3175">
                      <a:solidFill>
                        <a:srgbClr val="53585F"/>
                      </a:solidFill>
                      <a:miter lim="400000"/>
                    </a:lnT>
                    <a:lnB w="3175">
                      <a:solidFill>
                        <a:srgbClr val="53585F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44" name="Rechteck"/>
          <p:cNvSpPr/>
          <p:nvPr/>
        </p:nvSpPr>
        <p:spPr>
          <a:xfrm>
            <a:off x="565645" y="3021441"/>
            <a:ext cx="7024864" cy="3147663"/>
          </a:xfrm>
          <a:prstGeom prst="rect">
            <a:avLst/>
          </a:prstGeom>
          <a:ln w="38100">
            <a:solidFill>
              <a:schemeClr val="accent1">
                <a:lumOff val="-9725"/>
              </a:schemeClr>
            </a:solidFill>
            <a:bevel/>
          </a:ln>
        </p:spPr>
        <p:txBody>
          <a:bodyPr lIns="65023" tIns="65023" rIns="65023" bIns="65023"/>
          <a:lstStyle/>
          <a:p>
            <a:pPr>
              <a:spcBef>
                <a:spcPts val="1200"/>
              </a:spcBef>
              <a:defRPr b="1" sz="2800">
                <a:solidFill>
                  <a:srgbClr val="00998A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45" name="Linie"/>
          <p:cNvSpPr/>
          <p:nvPr/>
        </p:nvSpPr>
        <p:spPr>
          <a:xfrm>
            <a:off x="3308569" y="7694854"/>
            <a:ext cx="2465526" cy="1"/>
          </a:xfrm>
          <a:prstGeom prst="line">
            <a:avLst/>
          </a:prstGeom>
          <a:ln w="25400">
            <a:solidFill>
              <a:schemeClr val="accent1"/>
            </a:solidFill>
            <a:bevel/>
            <a:tailEnd type="triangle"/>
          </a:ln>
          <a:effectLst>
            <a:outerShdw sx="100000" sy="100000" kx="0" ky="0" algn="b" rotWithShape="0" blurRad="50800" dist="25400" dir="5400000">
              <a:srgbClr val="000000">
                <a:alpha val="38000"/>
              </a:srgbClr>
            </a:outerShdw>
          </a:effectLst>
        </p:spPr>
        <p:txBody>
          <a:bodyPr lIns="65023" tIns="65023" rIns="65023" bIns="65023"/>
          <a:lstStyle/>
          <a:p>
            <a:pPr defTabSz="457200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46" name="Zusammenfassen"/>
          <p:cNvSpPr txBox="1"/>
          <p:nvPr/>
        </p:nvSpPr>
        <p:spPr>
          <a:xfrm>
            <a:off x="3157783" y="6975871"/>
            <a:ext cx="2469627" cy="5110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>
              <a:spcBef>
                <a:spcPts val="800"/>
              </a:spcBef>
              <a:defRPr sz="2600">
                <a:solidFill>
                  <a:srgbClr val="000000"/>
                </a:solidFill>
              </a:defRPr>
            </a:lvl1pPr>
          </a:lstStyle>
          <a:p>
            <a:pPr/>
            <a:r>
              <a:t>Zusammenfassen</a:t>
            </a:r>
          </a:p>
        </p:txBody>
      </p:sp>
      <p:graphicFrame>
        <p:nvGraphicFramePr>
          <p:cNvPr id="147" name="Tabelle"/>
          <p:cNvGraphicFramePr/>
          <p:nvPr/>
        </p:nvGraphicFramePr>
        <p:xfrm>
          <a:off x="6562325" y="7021107"/>
          <a:ext cx="584565" cy="87057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581389"/>
              </a:tblGrid>
              <a:tr h="433697"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400">
                          <a:solidFill>
                            <a:srgbClr val="FFFFFF"/>
                          </a:solidFill>
                          <a:sym typeface="Helvetica"/>
                        </a:rPr>
                        <a:t>MW</a:t>
                      </a:r>
                    </a:p>
                  </a:txBody>
                  <a:tcPr marL="50800" marR="50800" marT="50800" marB="50800" anchor="ctr" anchorCtr="0" horzOverflow="overflow">
                    <a:lnL w="3175">
                      <a:solidFill>
                        <a:srgbClr val="53585F"/>
                      </a:solidFill>
                      <a:miter lim="400000"/>
                    </a:lnL>
                    <a:lnR w="3175">
                      <a:solidFill>
                        <a:srgbClr val="53585F"/>
                      </a:solidFill>
                      <a:miter lim="400000"/>
                    </a:lnR>
                    <a:lnT w="3175">
                      <a:solidFill>
                        <a:srgbClr val="53585F"/>
                      </a:solidFill>
                      <a:miter lim="400000"/>
                    </a:lnT>
                    <a:lnB w="3175">
                      <a:solidFill>
                        <a:srgbClr val="53585F"/>
                      </a:solidFill>
                      <a:miter lim="400000"/>
                    </a:lnB>
                    <a:solidFill>
                      <a:srgbClr val="39998A"/>
                    </a:solidFill>
                  </a:tcPr>
                </a:tc>
              </a:tr>
              <a:tr h="433697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600">
                          <a:sym typeface="Helvetica"/>
                        </a:rPr>
                        <a:t>19.80</a:t>
                      </a:r>
                    </a:p>
                  </a:txBody>
                  <a:tcPr marL="50800" marR="50800" marT="50800" marB="50800" anchor="ctr" anchorCtr="0" horzOverflow="overflow">
                    <a:lnL w="3175">
                      <a:solidFill>
                        <a:srgbClr val="53585F"/>
                      </a:solidFill>
                      <a:miter lim="400000"/>
                    </a:lnL>
                    <a:lnR w="3175">
                      <a:solidFill>
                        <a:srgbClr val="53585F"/>
                      </a:solidFill>
                      <a:miter lim="400000"/>
                    </a:lnR>
                    <a:lnT w="3175">
                      <a:solidFill>
                        <a:srgbClr val="53585F"/>
                      </a:solidFill>
                      <a:miter lim="400000"/>
                    </a:lnT>
                    <a:lnB w="3175">
                      <a:solidFill>
                        <a:srgbClr val="53585F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48" name="Aus Spalte wird Zahl"/>
          <p:cNvSpPr txBox="1"/>
          <p:nvPr/>
        </p:nvSpPr>
        <p:spPr>
          <a:xfrm>
            <a:off x="3424006" y="7890090"/>
            <a:ext cx="1781148" cy="371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>
              <a:spcBef>
                <a:spcPts val="800"/>
              </a:spcBef>
              <a:defRPr sz="1600">
                <a:solidFill>
                  <a:srgbClr val="000000"/>
                </a:solidFill>
              </a:defRPr>
            </a:lvl1pPr>
          </a:lstStyle>
          <a:p>
            <a:pPr/>
            <a:r>
              <a:t>Aus Spalte wird Zahl</a:t>
            </a:r>
          </a:p>
        </p:txBody>
      </p:sp>
      <p:pic>
        <p:nvPicPr>
          <p:cNvPr id="149" name="image131.png" descr="image13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35055" y="3693120"/>
            <a:ext cx="3676707" cy="2367495"/>
          </a:xfrm>
          <a:prstGeom prst="rect">
            <a:avLst/>
          </a:prstGeom>
          <a:ln w="12700">
            <a:miter lim="400000"/>
          </a:ln>
        </p:spPr>
      </p:pic>
      <p:sp>
        <p:nvSpPr>
          <p:cNvPr id="150" name="19.8"/>
          <p:cNvSpPr/>
          <p:nvPr/>
        </p:nvSpPr>
        <p:spPr>
          <a:xfrm>
            <a:off x="860948" y="2957483"/>
            <a:ext cx="7024864" cy="15270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>
            <a:spAutoFit/>
          </a:bodyPr>
          <a:lstStyle>
            <a:lvl1pPr algn="ctr">
              <a:spcBef>
                <a:spcPts val="1200"/>
              </a:spcBef>
              <a:buClr>
                <a:srgbClr val="00998A"/>
              </a:buClr>
              <a:buFont typeface="Wingdings"/>
              <a:defRPr b="1" sz="9200">
                <a:solidFill>
                  <a:schemeClr val="accent1">
                    <a:lumOff val="-9725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19.8</a:t>
            </a:r>
          </a:p>
        </p:txBody>
      </p:sp>
      <p:grpSp>
        <p:nvGrpSpPr>
          <p:cNvPr id="155" name="Gruppieren"/>
          <p:cNvGrpSpPr/>
          <p:nvPr/>
        </p:nvGrpSpPr>
        <p:grpSpPr>
          <a:xfrm>
            <a:off x="8607350" y="3752526"/>
            <a:ext cx="3928626" cy="4533081"/>
            <a:chOff x="0" y="0"/>
            <a:chExt cx="3928624" cy="4533080"/>
          </a:xfrm>
        </p:grpSpPr>
        <p:sp>
          <p:nvSpPr>
            <p:cNvPr id="151" name="Prof. Dr. I. Ch. Weiß-Ois"/>
            <p:cNvSpPr txBox="1"/>
            <p:nvPr/>
          </p:nvSpPr>
          <p:spPr>
            <a:xfrm>
              <a:off x="847997" y="4136332"/>
              <a:ext cx="2257187" cy="3967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65023" tIns="65023" rIns="65023" bIns="65023" numCol="1" anchor="t">
              <a:spAutoFit/>
            </a:bodyPr>
            <a:lstStyle/>
            <a:p>
              <a:pPr/>
              <a:r>
                <a:t>Prof. Dr. I. Ch. Weiß-Ois</a:t>
              </a:r>
            </a:p>
          </p:txBody>
        </p:sp>
        <p:grpSp>
          <p:nvGrpSpPr>
            <p:cNvPr id="154" name="Gruppieren"/>
            <p:cNvGrpSpPr/>
            <p:nvPr/>
          </p:nvGrpSpPr>
          <p:grpSpPr>
            <a:xfrm>
              <a:off x="0" y="0"/>
              <a:ext cx="3928625" cy="3928625"/>
              <a:chOff x="0" y="0"/>
              <a:chExt cx="3928624" cy="3928624"/>
            </a:xfrm>
          </p:grpSpPr>
          <p:pic>
            <p:nvPicPr>
              <p:cNvPr id="152" name="Bild" descr="Bild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0" y="0"/>
                <a:ext cx="3928625" cy="3928625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153" name="Quelle"/>
              <p:cNvSpPr txBox="1"/>
              <p:nvPr/>
            </p:nvSpPr>
            <p:spPr>
              <a:xfrm>
                <a:off x="3009133" y="3463670"/>
                <a:ext cx="709338" cy="39674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65023" tIns="65023" rIns="65023" bIns="65023" numCol="1" anchor="t">
                <a:spAutoFit/>
              </a:bodyPr>
              <a:lstStyle>
                <a:lvl1pPr>
                  <a:defRPr u="sng">
                    <a:solidFill>
                      <a:srgbClr val="0070C0"/>
                    </a:solidFill>
                    <a:uFill>
                      <a:solidFill>
                        <a:srgbClr val="0070C0"/>
                      </a:solidFill>
                    </a:uFill>
                    <a:hlinkClick r:id="rId4" invalidUrl="" action="" tgtFrame="" tooltip="" history="1" highlightClick="0" endSnd="0"/>
                  </a:defRPr>
                </a:lvl1pPr>
              </a:lstStyle>
              <a:p>
                <a:pPr>
                  <a:defRPr u="none">
                    <a:solidFill>
                      <a:srgbClr val="262626"/>
                    </a:solidFill>
                    <a:uFillTx/>
                  </a:defRPr>
                </a:pPr>
                <a:r>
                  <a:rPr u="sng">
                    <a:solidFill>
                      <a:srgbClr val="0070C0"/>
                    </a:solidFill>
                    <a:uFill>
                      <a:solidFill>
                        <a:srgbClr val="0070C0"/>
                      </a:solidFill>
                    </a:uFill>
                    <a:hlinkClick r:id="rId4" invalidUrl="" action="" tgtFrame="" tooltip="" history="1" highlightClick="0" endSnd="0"/>
                  </a:rPr>
                  <a:t>Quelle</a:t>
                </a:r>
              </a:p>
            </p:txBody>
          </p:sp>
        </p:grpSp>
      </p:grpSp>
      <p:sp>
        <p:nvSpPr>
          <p:cNvPr id="156" name="Ah! 20 Stunden lernen die Studis im Schnitt! Viel zu wenig natürlich!"/>
          <p:cNvSpPr/>
          <p:nvPr/>
        </p:nvSpPr>
        <p:spPr>
          <a:xfrm>
            <a:off x="9400261" y="2014887"/>
            <a:ext cx="2367360" cy="15033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79" y="0"/>
                </a:moveTo>
                <a:cubicBezTo>
                  <a:pt x="259" y="0"/>
                  <a:pt x="0" y="408"/>
                  <a:pt x="0" y="912"/>
                </a:cubicBezTo>
                <a:lnTo>
                  <a:pt x="0" y="17335"/>
                </a:lnTo>
                <a:cubicBezTo>
                  <a:pt x="0" y="17839"/>
                  <a:pt x="259" y="18247"/>
                  <a:pt x="579" y="18247"/>
                </a:cubicBezTo>
                <a:lnTo>
                  <a:pt x="14702" y="18247"/>
                </a:lnTo>
                <a:lnTo>
                  <a:pt x="15861" y="21600"/>
                </a:lnTo>
                <a:lnTo>
                  <a:pt x="17019" y="18247"/>
                </a:lnTo>
                <a:lnTo>
                  <a:pt x="21021" y="18247"/>
                </a:lnTo>
                <a:cubicBezTo>
                  <a:pt x="21341" y="18247"/>
                  <a:pt x="21600" y="17839"/>
                  <a:pt x="21600" y="17335"/>
                </a:cubicBezTo>
                <a:lnTo>
                  <a:pt x="21600" y="912"/>
                </a:lnTo>
                <a:cubicBezTo>
                  <a:pt x="21600" y="408"/>
                  <a:pt x="21341" y="0"/>
                  <a:pt x="21021" y="0"/>
                </a:cubicBezTo>
                <a:lnTo>
                  <a:pt x="579" y="0"/>
                </a:lnTo>
                <a:close/>
              </a:path>
            </a:pathLst>
          </a:custGeom>
          <a:ln w="12700">
            <a:solidFill>
              <a:schemeClr val="accent5">
                <a:hueOff val="-326855"/>
                <a:satOff val="32847"/>
                <a:lumOff val="-6386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 anchor="ctr"/>
          <a:lstStyle>
            <a:lvl1pPr algn="ctr"/>
          </a:lstStyle>
          <a:p>
            <a:pPr/>
            <a:r>
              <a:t>Ah! 20 Stunden lernen die Studis im Schnitt! Viel zu wenig natürlich!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Foliennumm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59" name="Lagemaß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Lagemaße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Rechteck"/>
          <p:cNvSpPr/>
          <p:nvPr/>
        </p:nvSpPr>
        <p:spPr>
          <a:xfrm>
            <a:off x="9216331" y="3213568"/>
            <a:ext cx="512001" cy="2560001"/>
          </a:xfrm>
          <a:prstGeom prst="rect">
            <a:avLst/>
          </a:prstGeom>
          <a:solidFill>
            <a:srgbClr val="FFFFFF"/>
          </a:solidFill>
          <a:ln w="25400">
            <a:solidFill>
              <a:srgbClr val="00998A"/>
            </a:solidFill>
            <a:prstDash val="sysDot"/>
            <a:miter lim="400000"/>
          </a:ln>
        </p:spPr>
        <p:txBody>
          <a:bodyPr lIns="65023" tIns="65023" rIns="65023" bIns="65023" anchor="ctr"/>
          <a:lstStyle/>
          <a:p>
            <a:pPr algn="ctr">
              <a:defRPr sz="34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62" name="5"/>
          <p:cNvSpPr/>
          <p:nvPr/>
        </p:nvSpPr>
        <p:spPr>
          <a:xfrm>
            <a:off x="9216331" y="4244394"/>
            <a:ext cx="512001" cy="498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 anchor="ctr">
            <a:spAutoFit/>
          </a:bodyPr>
          <a:lstStyle>
            <a:lvl1pPr algn="ctr">
              <a:buClr>
                <a:srgbClr val="00998A"/>
              </a:buClr>
              <a:buFont typeface="Wingdings"/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>
              <a:defRPr>
                <a:solidFill>
                  <a:srgbClr val="FFFFFF"/>
                </a:solidFill>
              </a:defRPr>
            </a:pPr>
            <a:r>
              <a:rPr>
                <a:solidFill>
                  <a:srgbClr val="262626"/>
                </a:solidFill>
              </a:rPr>
              <a:t>5</a:t>
            </a:r>
          </a:p>
        </p:txBody>
      </p:sp>
      <p:sp>
        <p:nvSpPr>
          <p:cNvPr id="163" name="Rechteck"/>
          <p:cNvSpPr/>
          <p:nvPr/>
        </p:nvSpPr>
        <p:spPr>
          <a:xfrm>
            <a:off x="10278368" y="3226268"/>
            <a:ext cx="512001" cy="2560001"/>
          </a:xfrm>
          <a:prstGeom prst="rect">
            <a:avLst/>
          </a:prstGeom>
          <a:solidFill>
            <a:srgbClr val="FFFFFF"/>
          </a:solidFill>
          <a:ln w="25400">
            <a:solidFill>
              <a:srgbClr val="00998A"/>
            </a:solidFill>
            <a:prstDash val="sysDot"/>
            <a:miter lim="400000"/>
          </a:ln>
        </p:spPr>
        <p:txBody>
          <a:bodyPr lIns="65023" tIns="65023" rIns="65023" bIns="65023" anchor="ctr"/>
          <a:lstStyle/>
          <a:p>
            <a:pPr algn="ctr">
              <a:defRPr sz="34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64" name="5"/>
          <p:cNvSpPr/>
          <p:nvPr/>
        </p:nvSpPr>
        <p:spPr>
          <a:xfrm>
            <a:off x="10278368" y="4257093"/>
            <a:ext cx="512001" cy="498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 anchor="ctr">
            <a:spAutoFit/>
          </a:bodyPr>
          <a:lstStyle>
            <a:lvl1pPr algn="ctr">
              <a:buClr>
                <a:srgbClr val="00998A"/>
              </a:buClr>
              <a:buFont typeface="Wingdings"/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>
              <a:defRPr>
                <a:solidFill>
                  <a:srgbClr val="FFFFFF"/>
                </a:solidFill>
              </a:defRPr>
            </a:pPr>
            <a:r>
              <a:rPr>
                <a:solidFill>
                  <a:srgbClr val="262626"/>
                </a:solidFill>
              </a:rPr>
              <a:t>5</a:t>
            </a:r>
          </a:p>
        </p:txBody>
      </p:sp>
      <p:sp>
        <p:nvSpPr>
          <p:cNvPr id="165" name="Foliennumm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66" name="Ein Lagemaß sucht einen „typischen“ Vertreter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Ein Lagemaß sucht einen „typischen“ Vertreter</a:t>
            </a:r>
          </a:p>
        </p:txBody>
      </p:sp>
      <p:sp>
        <p:nvSpPr>
          <p:cNvPr id="167" name="Ein Lagemaß gibt die Lage des typischen Werts in einer Reihe von Werte (Verteilung) an.  Entsprechend spricht man auch von der „zentralen Tendenz“ einer Verteilung.…"/>
          <p:cNvSpPr/>
          <p:nvPr/>
        </p:nvSpPr>
        <p:spPr>
          <a:xfrm>
            <a:off x="299368" y="5795998"/>
            <a:ext cx="12406064" cy="29240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>
            <a:spAutoFit/>
          </a:bodyPr>
          <a:lstStyle/>
          <a:p>
            <a:pPr marL="342900" indent="-685800" algn="ctr">
              <a:spcBef>
                <a:spcPts val="1200"/>
              </a:spcBef>
              <a:buClr>
                <a:srgbClr val="00998A"/>
              </a:buClr>
              <a:buFont typeface="Wingdings"/>
              <a:defRPr sz="2400">
                <a:solidFill>
                  <a:srgbClr val="00998A"/>
                </a:solidFill>
                <a:latin typeface="Roboto Condensed Bold"/>
                <a:ea typeface="Roboto Condensed Bold"/>
                <a:cs typeface="Roboto Condensed Bold"/>
                <a:sym typeface="Roboto Condensed Bold"/>
              </a:defRPr>
            </a:pPr>
            <a:endParaRPr>
              <a:solidFill>
                <a:srgbClr val="292929"/>
              </a:solidFill>
            </a:endParaRPr>
          </a:p>
          <a:p>
            <a:pPr marL="342900" indent="-685800" algn="ctr">
              <a:spcBef>
                <a:spcPts val="1200"/>
              </a:spcBef>
              <a:buClr>
                <a:srgbClr val="00998A"/>
              </a:buClr>
              <a:buFont typeface="Wingdings"/>
              <a:defRPr sz="2400">
                <a:solidFill>
                  <a:srgbClr val="00998A"/>
                </a:solidFill>
                <a:latin typeface="Roboto Condensed Bold"/>
                <a:ea typeface="Roboto Condensed Bold"/>
                <a:cs typeface="Roboto Condensed Bold"/>
                <a:sym typeface="Roboto Condensed Bold"/>
              </a:defRPr>
            </a:pPr>
            <a:r>
              <a:rPr>
                <a:solidFill>
                  <a:srgbClr val="292929"/>
                </a:solidFill>
                <a:latin typeface="+mj-lt"/>
                <a:ea typeface="+mj-ea"/>
                <a:cs typeface="+mj-cs"/>
                <a:sym typeface="Roboto Condensed Regular"/>
              </a:rPr>
              <a:t>Ein Lagemaß gibt die Lage des typischen Werts in einer Reihe von Werte (Verteilung) an. </a:t>
            </a:r>
            <a:br>
              <a:rPr>
                <a:solidFill>
                  <a:srgbClr val="292929"/>
                </a:solidFill>
                <a:latin typeface="+mj-lt"/>
                <a:ea typeface="+mj-ea"/>
                <a:cs typeface="+mj-cs"/>
                <a:sym typeface="Roboto Condensed Regular"/>
              </a:rPr>
            </a:br>
            <a:r>
              <a:rPr>
                <a:solidFill>
                  <a:srgbClr val="292929"/>
                </a:solidFill>
                <a:latin typeface="+mj-lt"/>
                <a:ea typeface="+mj-ea"/>
                <a:cs typeface="+mj-cs"/>
                <a:sym typeface="Roboto Condensed Regular"/>
              </a:rPr>
              <a:t>Entsprechend spricht man auch von der „zentralen Tendenz“ einer Verteilung.</a:t>
            </a:r>
          </a:p>
          <a:p>
            <a:pPr marL="342900" indent="-685800" algn="ctr">
              <a:spcBef>
                <a:spcPts val="1200"/>
              </a:spcBef>
              <a:buClr>
                <a:srgbClr val="00998A"/>
              </a:buClr>
              <a:buFont typeface="Wingdings"/>
              <a:defRPr sz="2400">
                <a:solidFill>
                  <a:srgbClr val="00998A"/>
                </a:solidFill>
                <a:latin typeface="Roboto Condensed Bold"/>
                <a:ea typeface="Roboto Condensed Bold"/>
                <a:cs typeface="Roboto Condensed Bold"/>
                <a:sym typeface="Roboto Condensed Bold"/>
              </a:defRPr>
            </a:pPr>
            <a:r>
              <a:rPr>
                <a:solidFill>
                  <a:srgbClr val="292929"/>
                </a:solidFill>
                <a:latin typeface="+mj-lt"/>
                <a:ea typeface="+mj-ea"/>
                <a:cs typeface="+mj-cs"/>
                <a:sym typeface="Roboto Condensed Regular"/>
              </a:rPr>
              <a:t>Wenn ich alle Werte der Verteilung durch einen Wert ersetzen sollte, so dass jeder Wert dadurch „gut“ repräsentiert ist, welchen Wert würde ich wählen? </a:t>
            </a:r>
            <a:br>
              <a:rPr>
                <a:solidFill>
                  <a:srgbClr val="292929"/>
                </a:solidFill>
                <a:latin typeface="+mj-lt"/>
                <a:ea typeface="+mj-ea"/>
                <a:cs typeface="+mj-cs"/>
                <a:sym typeface="Roboto Condensed Regular"/>
              </a:rPr>
            </a:br>
            <a:r>
              <a:rPr>
                <a:solidFill>
                  <a:srgbClr val="292929"/>
                </a:solidFill>
                <a:latin typeface="+mj-lt"/>
                <a:ea typeface="+mj-ea"/>
                <a:cs typeface="+mj-cs"/>
                <a:sym typeface="Roboto Condensed Regular"/>
              </a:rPr>
              <a:t>Diesen Wert bezeichnet man als Lagemaß. </a:t>
            </a:r>
            <a:br>
              <a:rPr>
                <a:solidFill>
                  <a:srgbClr val="292929"/>
                </a:solidFill>
                <a:latin typeface="+mj-lt"/>
                <a:ea typeface="+mj-ea"/>
                <a:cs typeface="+mj-cs"/>
                <a:sym typeface="Roboto Condensed Regular"/>
              </a:rPr>
            </a:br>
            <a:r>
              <a:rPr>
                <a:solidFill>
                  <a:srgbClr val="292929"/>
                </a:solidFill>
                <a:latin typeface="+mj-lt"/>
                <a:ea typeface="+mj-ea"/>
                <a:cs typeface="+mj-cs"/>
                <a:sym typeface="Roboto Condensed Regular"/>
              </a:rPr>
              <a:t>Es gibt verschiedene Antworten auf diese Frage.</a:t>
            </a:r>
          </a:p>
        </p:txBody>
      </p:sp>
      <p:sp>
        <p:nvSpPr>
          <p:cNvPr id="168" name="Rechteck"/>
          <p:cNvSpPr/>
          <p:nvPr/>
        </p:nvSpPr>
        <p:spPr>
          <a:xfrm>
            <a:off x="2034773" y="4152901"/>
            <a:ext cx="512001" cy="153600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5">
                <a:hueOff val="-326855"/>
                <a:satOff val="32847"/>
                <a:lumOff val="-6386"/>
              </a:schemeClr>
            </a:solidFill>
            <a:bevel/>
          </a:ln>
        </p:spPr>
        <p:txBody>
          <a:bodyPr lIns="65023" tIns="65023" rIns="65023" bIns="65023" anchor="ctr"/>
          <a:lstStyle/>
          <a:p>
            <a:pPr algn="ctr">
              <a:defRPr sz="34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69" name="3"/>
          <p:cNvSpPr/>
          <p:nvPr/>
        </p:nvSpPr>
        <p:spPr>
          <a:xfrm>
            <a:off x="2034773" y="4671727"/>
            <a:ext cx="512001" cy="498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 anchor="ctr">
            <a:spAutoFit/>
          </a:bodyPr>
          <a:lstStyle>
            <a:lvl1pPr algn="ctr">
              <a:buClr>
                <a:srgbClr val="00998A"/>
              </a:buClr>
              <a:buFont typeface="Wingdings"/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>
              <a:defRPr>
                <a:solidFill>
                  <a:srgbClr val="FFFFFF"/>
                </a:solidFill>
              </a:defRPr>
            </a:pPr>
            <a:r>
              <a:rPr>
                <a:solidFill>
                  <a:srgbClr val="262626"/>
                </a:solidFill>
              </a:rPr>
              <a:t>3</a:t>
            </a:r>
          </a:p>
        </p:txBody>
      </p:sp>
      <p:sp>
        <p:nvSpPr>
          <p:cNvPr id="170" name="Rechteck"/>
          <p:cNvSpPr/>
          <p:nvPr/>
        </p:nvSpPr>
        <p:spPr>
          <a:xfrm>
            <a:off x="3072231" y="3640901"/>
            <a:ext cx="512001" cy="204800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5">
                <a:hueOff val="-326855"/>
                <a:satOff val="32847"/>
                <a:lumOff val="-6386"/>
              </a:schemeClr>
            </a:solidFill>
            <a:bevel/>
          </a:ln>
        </p:spPr>
        <p:txBody>
          <a:bodyPr lIns="65023" tIns="65023" rIns="65023" bIns="65023" anchor="ctr"/>
          <a:lstStyle/>
          <a:p>
            <a:pPr algn="ctr">
              <a:defRPr sz="34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71" name="4"/>
          <p:cNvSpPr/>
          <p:nvPr/>
        </p:nvSpPr>
        <p:spPr>
          <a:xfrm>
            <a:off x="3072231" y="4415727"/>
            <a:ext cx="512001" cy="498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 anchor="ctr">
            <a:spAutoFit/>
          </a:bodyPr>
          <a:lstStyle>
            <a:lvl1pPr algn="ctr">
              <a:buClr>
                <a:srgbClr val="00998A"/>
              </a:buClr>
              <a:buFont typeface="Wingdings"/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>
              <a:defRPr>
                <a:solidFill>
                  <a:srgbClr val="FFFFFF"/>
                </a:solidFill>
              </a:defRPr>
            </a:pPr>
            <a:r>
              <a:rPr>
                <a:solidFill>
                  <a:srgbClr val="262626"/>
                </a:solidFill>
              </a:rPr>
              <a:t>4</a:t>
            </a:r>
          </a:p>
        </p:txBody>
      </p:sp>
      <p:sp>
        <p:nvSpPr>
          <p:cNvPr id="172" name="Rechteck"/>
          <p:cNvSpPr/>
          <p:nvPr/>
        </p:nvSpPr>
        <p:spPr>
          <a:xfrm>
            <a:off x="4109690" y="1592901"/>
            <a:ext cx="512001" cy="409600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5">
                <a:hueOff val="-326855"/>
                <a:satOff val="32847"/>
                <a:lumOff val="-6386"/>
              </a:schemeClr>
            </a:solidFill>
            <a:bevel/>
          </a:ln>
        </p:spPr>
        <p:txBody>
          <a:bodyPr lIns="65023" tIns="65023" rIns="65023" bIns="65023" anchor="ctr"/>
          <a:lstStyle/>
          <a:p>
            <a:pPr algn="ctr">
              <a:defRPr sz="34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73" name="8"/>
          <p:cNvSpPr/>
          <p:nvPr/>
        </p:nvSpPr>
        <p:spPr>
          <a:xfrm>
            <a:off x="4109690" y="3391727"/>
            <a:ext cx="512001" cy="498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 anchor="ctr">
            <a:spAutoFit/>
          </a:bodyPr>
          <a:lstStyle>
            <a:lvl1pPr algn="ctr">
              <a:buClr>
                <a:srgbClr val="00998A"/>
              </a:buClr>
              <a:buFont typeface="Wingdings"/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>
              <a:defRPr>
                <a:solidFill>
                  <a:srgbClr val="FFFFFF"/>
                </a:solidFill>
              </a:defRPr>
            </a:pPr>
            <a:r>
              <a:rPr>
                <a:solidFill>
                  <a:srgbClr val="262626"/>
                </a:solidFill>
              </a:rPr>
              <a:t>8</a:t>
            </a:r>
          </a:p>
        </p:txBody>
      </p:sp>
      <p:sp>
        <p:nvSpPr>
          <p:cNvPr id="174" name="Rechteck"/>
          <p:cNvSpPr/>
          <p:nvPr/>
        </p:nvSpPr>
        <p:spPr>
          <a:xfrm>
            <a:off x="8154293" y="3213568"/>
            <a:ext cx="512001" cy="256000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5">
                <a:hueOff val="-326855"/>
                <a:satOff val="32847"/>
                <a:lumOff val="-6386"/>
              </a:schemeClr>
            </a:solidFill>
            <a:bevel/>
          </a:ln>
        </p:spPr>
        <p:txBody>
          <a:bodyPr lIns="65023" tIns="65023" rIns="65023" bIns="65023" anchor="ctr"/>
          <a:lstStyle/>
          <a:p>
            <a:pPr algn="ctr">
              <a:defRPr sz="34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75" name="5"/>
          <p:cNvSpPr/>
          <p:nvPr/>
        </p:nvSpPr>
        <p:spPr>
          <a:xfrm>
            <a:off x="8154293" y="4244394"/>
            <a:ext cx="512001" cy="498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 anchor="ctr">
            <a:spAutoFit/>
          </a:bodyPr>
          <a:lstStyle>
            <a:lvl1pPr algn="ctr">
              <a:buClr>
                <a:srgbClr val="00998A"/>
              </a:buClr>
              <a:buFont typeface="Wingdings"/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>
              <a:defRPr>
                <a:solidFill>
                  <a:srgbClr val="FFFFFF"/>
                </a:solidFill>
              </a:defRPr>
            </a:pPr>
            <a:r>
              <a:rPr>
                <a:solidFill>
                  <a:srgbClr val="262626"/>
                </a:solidFill>
              </a:rPr>
              <a:t>5</a:t>
            </a:r>
          </a:p>
        </p:txBody>
      </p:sp>
      <p:sp>
        <p:nvSpPr>
          <p:cNvPr id="176" name="Linie"/>
          <p:cNvSpPr/>
          <p:nvPr/>
        </p:nvSpPr>
        <p:spPr>
          <a:xfrm>
            <a:off x="5753516" y="4848644"/>
            <a:ext cx="1433760" cy="1"/>
          </a:xfrm>
          <a:prstGeom prst="line">
            <a:avLst/>
          </a:prstGeom>
          <a:ln w="25400">
            <a:solidFill>
              <a:srgbClr val="262626"/>
            </a:solidFill>
            <a:bevel/>
            <a:headEnd type="triangle"/>
            <a:tailEnd type="triangle"/>
          </a:ln>
        </p:spPr>
        <p:txBody>
          <a:bodyPr lIns="65023" tIns="65023" rIns="65023" bIns="65023"/>
          <a:lstStyle/>
          <a:p>
            <a:pPr defTabSz="457200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77" name="Textblase"/>
          <p:cNvSpPr/>
          <p:nvPr/>
        </p:nvSpPr>
        <p:spPr>
          <a:xfrm>
            <a:off x="8442986" y="2514600"/>
            <a:ext cx="3109516" cy="14624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3840" y="0"/>
                </a:moveTo>
                <a:cubicBezTo>
                  <a:pt x="3597" y="0"/>
                  <a:pt x="3399" y="420"/>
                  <a:pt x="3399" y="938"/>
                </a:cubicBezTo>
                <a:lnTo>
                  <a:pt x="3399" y="15961"/>
                </a:lnTo>
                <a:lnTo>
                  <a:pt x="0" y="21600"/>
                </a:lnTo>
                <a:lnTo>
                  <a:pt x="6421" y="18757"/>
                </a:lnTo>
                <a:lnTo>
                  <a:pt x="21159" y="18757"/>
                </a:lnTo>
                <a:cubicBezTo>
                  <a:pt x="21403" y="18757"/>
                  <a:pt x="21600" y="18337"/>
                  <a:pt x="21600" y="17819"/>
                </a:cubicBezTo>
                <a:lnTo>
                  <a:pt x="21600" y="938"/>
                </a:lnTo>
                <a:cubicBezTo>
                  <a:pt x="21600" y="420"/>
                  <a:pt x="21403" y="0"/>
                  <a:pt x="21159" y="0"/>
                </a:cubicBezTo>
                <a:lnTo>
                  <a:pt x="3840" y="0"/>
                </a:lnTo>
                <a:close/>
              </a:path>
            </a:pathLst>
          </a:custGeom>
          <a:solidFill>
            <a:srgbClr val="FFFFFF"/>
          </a:solidFill>
          <a:ln w="25400">
            <a:solidFill>
              <a:schemeClr val="accent1"/>
            </a:solidFill>
            <a:bevel/>
          </a:ln>
        </p:spPr>
        <p:txBody>
          <a:bodyPr lIns="65023" tIns="65023" rIns="65023" bIns="65023" anchor="ctr"/>
          <a:lstStyle/>
          <a:p>
            <a:pPr>
              <a:buClr>
                <a:srgbClr val="00998A"/>
              </a:buClr>
              <a:buFont typeface="Wingdings"/>
              <a:defRPr sz="34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78" name="Ich (Fünf) bin der typische Vertreter der Werte links!"/>
          <p:cNvSpPr txBox="1"/>
          <p:nvPr/>
        </p:nvSpPr>
        <p:spPr>
          <a:xfrm>
            <a:off x="8956102" y="2746689"/>
            <a:ext cx="2648535" cy="1044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>
            <a:spAutoFit/>
          </a:bodyPr>
          <a:lstStyle/>
          <a:p>
            <a:pPr>
              <a:spcBef>
                <a:spcPts val="800"/>
              </a:spcBef>
              <a:defRPr sz="20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Ich (Fünf) bin der </a:t>
            </a:r>
            <a:r>
              <a:rPr b="1"/>
              <a:t>typische</a:t>
            </a:r>
            <a:r>
              <a:t> Vertreter der Werte links!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Foliennumm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81" name="Das arithmetische Mittel ist ein Beispiel für ein Lagemaß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>
            <a:lvl1pPr marL="118110" marR="118110" indent="118110" defTabSz="1209446">
              <a:defRPr sz="5766"/>
            </a:lvl1pPr>
          </a:lstStyle>
          <a:p>
            <a:pPr/>
            <a:r>
              <a:t>Das arithmetische Mittel ist ein Beispiel für ein Lagemaß</a:t>
            </a:r>
          </a:p>
        </p:txBody>
      </p:sp>
      <p:sp>
        <p:nvSpPr>
          <p:cNvPr id="182" name="Synonym: Mittelwert, M, MW, aM, Durchschnitt, Mittel, X̄ oder ∅(X)…"/>
          <p:cNvSpPr/>
          <p:nvPr/>
        </p:nvSpPr>
        <p:spPr>
          <a:xfrm>
            <a:off x="477673" y="1891336"/>
            <a:ext cx="12215849" cy="182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>
            <a:spAutoFit/>
          </a:bodyPr>
          <a:lstStyle/>
          <a:p>
            <a:pPr>
              <a:spcBef>
                <a:spcPts val="600"/>
              </a:spcBef>
              <a:buClr>
                <a:srgbClr val="00998A"/>
              </a:buClr>
              <a:buFont typeface="Wingdings"/>
              <a:defRPr sz="2400">
                <a:solidFill>
                  <a:schemeClr val="accent5">
                    <a:hueOff val="-326855"/>
                    <a:satOff val="32847"/>
                    <a:lumOff val="-6386"/>
                  </a:schemeClr>
                </a:solidFill>
              </a:defRPr>
            </a:pPr>
            <a:r>
              <a:rPr>
                <a:latin typeface="Roboto Condensed Bold"/>
                <a:ea typeface="Roboto Condensed Bold"/>
                <a:cs typeface="Roboto Condensed Bold"/>
                <a:sym typeface="Roboto Condensed Bold"/>
              </a:rPr>
              <a:t>Synonym: Mittelwert, M, MW, aM, Durchschnitt, Mittel, X̄ oder ∅(X)</a:t>
            </a:r>
            <a:endParaRPr>
              <a:latin typeface="Roboto Condensed Bold"/>
              <a:ea typeface="Roboto Condensed Bold"/>
              <a:cs typeface="Roboto Condensed Bold"/>
              <a:sym typeface="Roboto Condensed Bold"/>
            </a:endParaRPr>
          </a:p>
          <a:p>
            <a:pPr>
              <a:spcBef>
                <a:spcPts val="600"/>
              </a:spcBef>
              <a:buClr>
                <a:srgbClr val="00998A"/>
              </a:buClr>
              <a:buFont typeface="Wingdings"/>
              <a:defRPr sz="2400">
                <a:solidFill>
                  <a:schemeClr val="accent5">
                    <a:hueOff val="-326855"/>
                    <a:satOff val="32847"/>
                    <a:lumOff val="-6386"/>
                  </a:schemeClr>
                </a:solidFill>
              </a:defRPr>
            </a:pPr>
            <a:endParaRPr>
              <a:latin typeface="Roboto Condensed Bold"/>
              <a:ea typeface="Roboto Condensed Bold"/>
              <a:cs typeface="Roboto Condensed Bold"/>
              <a:sym typeface="Roboto Condensed Bold"/>
            </a:endParaRPr>
          </a:p>
          <a:p>
            <a:pPr>
              <a:spcBef>
                <a:spcPts val="600"/>
              </a:spcBef>
              <a:buClr>
                <a:srgbClr val="00998A"/>
              </a:buClr>
              <a:buFont typeface="Wingdings"/>
              <a:defRPr sz="2400"/>
            </a:pPr>
            <a:r>
              <a:t>Wenn wir von </a:t>
            </a:r>
            <a:r>
              <a:rPr>
                <a:solidFill>
                  <a:schemeClr val="accent5">
                    <a:hueOff val="-326855"/>
                    <a:satOff val="32847"/>
                    <a:lumOff val="-6386"/>
                  </a:schemeClr>
                </a:solidFill>
              </a:rPr>
              <a:t>Durchschnitt</a:t>
            </a:r>
            <a:r>
              <a:t> sprechen, meinen wir i.d.R. das arithmetische Mittel</a:t>
            </a:r>
            <a:endParaRPr sz="2200"/>
          </a:p>
          <a:p>
            <a:pPr>
              <a:spcBef>
                <a:spcPts val="600"/>
              </a:spcBef>
              <a:buClr>
                <a:srgbClr val="00998A"/>
              </a:buClr>
              <a:buFont typeface="Wingdings"/>
              <a:defRPr sz="2400"/>
            </a:pPr>
            <a:r>
              <a:t>Der Mittelwert berechnet sich als Summe aller Einzelwerte geteilt durch deren Anzahl </a:t>
            </a:r>
            <a:r>
              <a:rPr i="1"/>
              <a:t>n</a:t>
            </a:r>
            <a:r>
              <a:t>:</a:t>
            </a:r>
          </a:p>
        </p:txBody>
      </p:sp>
      <p:sp>
        <p:nvSpPr>
          <p:cNvPr id="183" name="Gleichung"/>
          <p:cNvSpPr txBox="1"/>
          <p:nvPr/>
        </p:nvSpPr>
        <p:spPr>
          <a:xfrm>
            <a:off x="2390958" y="4888585"/>
            <a:ext cx="7569576" cy="146487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latinLnBrk="1">
              <a:defRPr>
                <a:solidFill>
                  <a:srgbClr val="000000"/>
                </a:solidFill>
              </a:defRPr>
            </a:pPr>
            <a14:m>
              <m:oMathPara>
                <m:oMathParaPr>
                  <m:jc m:val="centerGroup"/>
                </m:oMathParaPr>
                <m:oMath>
                  <m:bar>
                    <m:barPr>
                      <m:ctrlPr>
                        <a:rPr xmlns:a="http://schemas.openxmlformats.org/drawingml/2006/main" sz="4300" i="1">
                          <a:solidFill>
                            <a:srgbClr val="262626"/>
                          </a:solidFill>
                          <a:latin typeface="Cambria Math" panose="02040503050406030204" pitchFamily="18" charset="0"/>
                        </a:rPr>
                      </m:ctrlPr>
                      <m:pos m:val="top"/>
                    </m:barPr>
                    <m:e>
                      <m:r>
                        <a:rPr xmlns:a="http://schemas.openxmlformats.org/drawingml/2006/main" sz="4300" i="1">
                          <a:solidFill>
                            <a:srgbClr val="262626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e>
                  </m:bar>
                  <m:r>
                    <a:rPr xmlns:a="http://schemas.openxmlformats.org/drawingml/2006/main" sz="4300" i="1">
                      <a:solidFill>
                        <a:srgbClr val="262626"/>
                      </a:solidFill>
                      <a:latin typeface="Cambria Math" panose="02040503050406030204" pitchFamily="18" charset="0"/>
                    </a:rPr>
                    <m:t>=</m:t>
                  </m:r>
                  <m:f>
                    <m:fPr>
                      <m:ctrlPr>
                        <a:rPr xmlns:a="http://schemas.openxmlformats.org/drawingml/2006/main" sz="4300" i="1">
                          <a:solidFill>
                            <a:srgbClr val="262626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4300" i="1">
                          <a:solidFill>
                            <a:srgbClr val="262626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num>
                    <m:den>
                      <m:r>
                        <a:rPr xmlns:a="http://schemas.openxmlformats.org/drawingml/2006/main" sz="4300" i="1">
                          <a:solidFill>
                            <a:srgbClr val="262626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den>
                  </m:f>
                  <m:limUpp>
                    <m:e>
                      <m:limLow>
                        <m:e>
                          <m:r>
                            <a:rPr xmlns:a="http://schemas.openxmlformats.org/drawingml/2006/main" sz="4300" i="1">
                              <a:solidFill>
                                <a:srgbClr val="262626"/>
                              </a:solidFill>
                              <a:latin typeface="Cambria Math" panose="02040503050406030204" pitchFamily="18" charset="0"/>
                            </a:rPr>
                            <m:t>∑</m:t>
                          </m:r>
                        </m:e>
                        <m:lim>
                          <m:r>
                            <a:rPr xmlns:a="http://schemas.openxmlformats.org/drawingml/2006/main" sz="4300" i="1">
                              <a:solidFill>
                                <a:srgbClr val="262626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xmlns:a="http://schemas.openxmlformats.org/drawingml/2006/main" sz="4300" i="1">
                              <a:solidFill>
                                <a:srgbClr val="262626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xmlns:a="http://schemas.openxmlformats.org/drawingml/2006/main" sz="4300" i="1">
                              <a:solidFill>
                                <a:srgbClr val="262626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lim>
                      </m:limLow>
                    </m:e>
                    <m:lim>
                      <m:r>
                        <a:rPr xmlns:a="http://schemas.openxmlformats.org/drawingml/2006/main" sz="4300" i="1">
                          <a:solidFill>
                            <a:srgbClr val="262626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lim>
                  </m:limUpp>
                  <m:sSub>
                    <m:e>
                      <m:r>
                        <a:rPr xmlns:a="http://schemas.openxmlformats.org/drawingml/2006/main" sz="4300" i="1">
                          <a:solidFill>
                            <a:srgbClr val="262626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e>
                    <m:sub>
                      <m:r>
                        <a:rPr xmlns:a="http://schemas.openxmlformats.org/drawingml/2006/main" sz="4300" i="1">
                          <a:solidFill>
                            <a:srgbClr val="262626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sub>
                  </m:sSub>
                  <m:r>
                    <a:rPr xmlns:a="http://schemas.openxmlformats.org/drawingml/2006/main" sz="4300" i="1">
                      <a:solidFill>
                        <a:srgbClr val="262626"/>
                      </a:solidFill>
                      <a:latin typeface="Cambria Math" panose="02040503050406030204" pitchFamily="18" charset="0"/>
                    </a:rPr>
                    <m:t>=</m:t>
                  </m:r>
                  <m:f>
                    <m:fPr>
                      <m:ctrlPr>
                        <a:rPr xmlns:a="http://schemas.openxmlformats.org/drawingml/2006/main" sz="4300" i="1">
                          <a:solidFill>
                            <a:srgbClr val="262626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4300" i="1">
                          <a:solidFill>
                            <a:srgbClr val="262626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num>
                    <m:den>
                      <m:r>
                        <a:rPr xmlns:a="http://schemas.openxmlformats.org/drawingml/2006/main" sz="4300" i="1">
                          <a:solidFill>
                            <a:srgbClr val="262626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den>
                  </m:f>
                  <m:r>
                    <a:rPr xmlns:a="http://schemas.openxmlformats.org/drawingml/2006/main" sz="4300" i="1">
                      <a:solidFill>
                        <a:srgbClr val="262626"/>
                      </a:solidFill>
                      <a:latin typeface="Cambria Math" panose="02040503050406030204" pitchFamily="18" charset="0"/>
                    </a:rPr>
                    <m:t>(</m:t>
                  </m:r>
                  <m:sSub>
                    <m:e>
                      <m:r>
                        <a:rPr xmlns:a="http://schemas.openxmlformats.org/drawingml/2006/main" sz="4300" i="1">
                          <a:solidFill>
                            <a:srgbClr val="262626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e>
                    <m:sub>
                      <m:r>
                        <a:rPr xmlns:a="http://schemas.openxmlformats.org/drawingml/2006/main" sz="4300" i="1">
                          <a:solidFill>
                            <a:srgbClr val="262626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sub>
                  </m:sSub>
                  <m:r>
                    <a:rPr xmlns:a="http://schemas.openxmlformats.org/drawingml/2006/main" sz="4300" i="1">
                      <a:solidFill>
                        <a:srgbClr val="262626"/>
                      </a:solidFill>
                      <a:latin typeface="Cambria Math" panose="02040503050406030204" pitchFamily="18" charset="0"/>
                    </a:rPr>
                    <m:t>+</m:t>
                  </m:r>
                  <m:sSub>
                    <m:e>
                      <m:r>
                        <a:rPr xmlns:a="http://schemas.openxmlformats.org/drawingml/2006/main" sz="4300" i="1">
                          <a:solidFill>
                            <a:srgbClr val="262626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e>
                    <m:sub>
                      <m:r>
                        <a:rPr xmlns:a="http://schemas.openxmlformats.org/drawingml/2006/main" sz="4300" i="1">
                          <a:solidFill>
                            <a:srgbClr val="262626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b>
                  </m:sSub>
                  <m:r>
                    <a:rPr xmlns:a="http://schemas.openxmlformats.org/drawingml/2006/main" sz="4300" i="1">
                      <a:solidFill>
                        <a:srgbClr val="262626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4300" i="1">
                      <a:solidFill>
                        <a:srgbClr val="262626"/>
                      </a:solidFill>
                      <a:latin typeface="Cambria Math" panose="02040503050406030204" pitchFamily="18" charset="0"/>
                    </a:rPr>
                    <m:t>⋯</m:t>
                  </m:r>
                  <m:r>
                    <a:rPr xmlns:a="http://schemas.openxmlformats.org/drawingml/2006/main" sz="4300" i="1">
                      <a:solidFill>
                        <a:srgbClr val="262626"/>
                      </a:solidFill>
                      <a:latin typeface="Cambria Math" panose="02040503050406030204" pitchFamily="18" charset="0"/>
                    </a:rPr>
                    <m:t>+</m:t>
                  </m:r>
                  <m:sSub>
                    <m:e>
                      <m:r>
                        <a:rPr xmlns:a="http://schemas.openxmlformats.org/drawingml/2006/main" sz="4300" i="1">
                          <a:solidFill>
                            <a:srgbClr val="262626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e>
                    <m:sub>
                      <m:r>
                        <a:rPr xmlns:a="http://schemas.openxmlformats.org/drawingml/2006/main" sz="4300" i="1">
                          <a:solidFill>
                            <a:srgbClr val="262626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sub>
                  </m:sSub>
                  <m:r>
                    <a:rPr xmlns:a="http://schemas.openxmlformats.org/drawingml/2006/main" sz="4300" i="1">
                      <a:solidFill>
                        <a:srgbClr val="262626"/>
                      </a:solidFill>
                      <a:latin typeface="Cambria Math" panose="02040503050406030204" pitchFamily="18" charset="0"/>
                    </a:rPr>
                    <m:t>)</m:t>
                  </m:r>
                </m:oMath>
              </m:oMathPara>
            </a14:m>
            <a:endParaRPr sz="4300">
              <a:solidFill>
                <a:srgbClr val="262626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82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Foliennumm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86" name="Das arithmetische Mittel als Waage oder Wipp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Das arithmetische Mittel als Waage oder Wippe</a:t>
            </a:r>
          </a:p>
        </p:txBody>
      </p:sp>
      <p:pic>
        <p:nvPicPr>
          <p:cNvPr id="187" name="image153.png" descr="image15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468901" y="3420604"/>
            <a:ext cx="7304996" cy="4703812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90" name="Gruppieren"/>
          <p:cNvGrpSpPr/>
          <p:nvPr/>
        </p:nvGrpSpPr>
        <p:grpSpPr>
          <a:xfrm>
            <a:off x="2257638" y="4353648"/>
            <a:ext cx="381801" cy="2457874"/>
            <a:chOff x="0" y="0"/>
            <a:chExt cx="381800" cy="2457873"/>
          </a:xfrm>
        </p:grpSpPr>
        <p:sp>
          <p:nvSpPr>
            <p:cNvPr id="188" name="Rechteck"/>
            <p:cNvSpPr/>
            <p:nvPr/>
          </p:nvSpPr>
          <p:spPr>
            <a:xfrm rot="16200000">
              <a:off x="-1075320" y="1075319"/>
              <a:ext cx="2457874" cy="307235"/>
            </a:xfrm>
            <a:prstGeom prst="rect">
              <a:avLst/>
            </a:prstGeom>
            <a:noFill/>
            <a:ln w="25400" cap="flat">
              <a:solidFill>
                <a:srgbClr val="FFFFFF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t">
              <a:noAutofit/>
            </a:bodyPr>
            <a:lstStyle/>
            <a:p>
              <a:pPr algn="ctr">
                <a:spcBef>
                  <a:spcPts val="600"/>
                </a:spcBef>
                <a:defRPr sz="14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9" name="Häufigkeit"/>
            <p:cNvSpPr/>
            <p:nvPr/>
          </p:nvSpPr>
          <p:spPr>
            <a:xfrm rot="16200000">
              <a:off x="-1038037" y="1038036"/>
              <a:ext cx="2457874" cy="381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1199" tIns="51199" rIns="51199" bIns="51199" numCol="1" anchor="t">
              <a:spAutoFit/>
            </a:bodyPr>
            <a:lstStyle>
              <a:lvl1pPr algn="ctr">
                <a:spcBef>
                  <a:spcPts val="600"/>
                </a:spcBef>
                <a:buClr>
                  <a:srgbClr val="00998A"/>
                </a:buClr>
                <a:buFont typeface="Wingdings"/>
                <a:defRPr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Häufigkeit</a:t>
              </a:r>
            </a:p>
          </p:txBody>
        </p:sp>
      </p:grpSp>
      <p:grpSp>
        <p:nvGrpSpPr>
          <p:cNvPr id="193" name="Gruppieren"/>
          <p:cNvGrpSpPr/>
          <p:nvPr/>
        </p:nvGrpSpPr>
        <p:grpSpPr>
          <a:xfrm>
            <a:off x="2778358" y="7850274"/>
            <a:ext cx="2457874" cy="381801"/>
            <a:chOff x="0" y="0"/>
            <a:chExt cx="2457873" cy="381799"/>
          </a:xfrm>
        </p:grpSpPr>
        <p:sp>
          <p:nvSpPr>
            <p:cNvPr id="191" name="Rechteck"/>
            <p:cNvSpPr/>
            <p:nvPr/>
          </p:nvSpPr>
          <p:spPr>
            <a:xfrm>
              <a:off x="0" y="0"/>
              <a:ext cx="2457874" cy="307235"/>
            </a:xfrm>
            <a:prstGeom prst="rect">
              <a:avLst/>
            </a:prstGeom>
            <a:noFill/>
            <a:ln w="25400" cap="flat">
              <a:solidFill>
                <a:srgbClr val="FFFFFF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t">
              <a:noAutofit/>
            </a:bodyPr>
            <a:lstStyle/>
            <a:p>
              <a:pPr algn="ctr">
                <a:spcBef>
                  <a:spcPts val="600"/>
                </a:spcBef>
                <a:defRPr sz="14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2" name="Messwerte"/>
            <p:cNvSpPr/>
            <p:nvPr/>
          </p:nvSpPr>
          <p:spPr>
            <a:xfrm>
              <a:off x="0" y="0"/>
              <a:ext cx="2457874" cy="3818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1199" tIns="51199" rIns="51199" bIns="51199" numCol="1" anchor="t">
              <a:spAutoFit/>
            </a:bodyPr>
            <a:lstStyle>
              <a:lvl1pPr algn="ctr">
                <a:spcBef>
                  <a:spcPts val="600"/>
                </a:spcBef>
                <a:buClr>
                  <a:srgbClr val="00998A"/>
                </a:buClr>
                <a:buFont typeface="Wingdings"/>
                <a:defRPr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Messwerte</a:t>
              </a:r>
            </a:p>
          </p:txBody>
        </p:sp>
      </p:grpSp>
      <p:sp>
        <p:nvSpPr>
          <p:cNvPr id="194" name="Dreieck"/>
          <p:cNvSpPr/>
          <p:nvPr/>
        </p:nvSpPr>
        <p:spPr>
          <a:xfrm>
            <a:off x="5976659" y="7515621"/>
            <a:ext cx="761498" cy="5856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535353"/>
          </a:solidFill>
          <a:ln w="25400">
            <a:solidFill>
              <a:schemeClr val="accent1"/>
            </a:solidFill>
            <a:bevel/>
          </a:ln>
        </p:spPr>
        <p:txBody>
          <a:bodyPr lIns="65023" tIns="65023" rIns="65023" bIns="65023" anchor="ctr"/>
          <a:lstStyle/>
          <a:p>
            <a:pPr>
              <a:buClr>
                <a:srgbClr val="00998A"/>
              </a:buClr>
              <a:buFont typeface="Wingdings"/>
              <a:defRPr sz="34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95" name="Der Mittelwert kann als der Wert einer Wippe veranschaulicht werden, an dem die Wippe im Schwerpunkt liegt. Die Messwerte sind dabei wie Legosteine auf der Wippe aufgereiht."/>
          <p:cNvSpPr txBox="1"/>
          <p:nvPr/>
        </p:nvSpPr>
        <p:spPr>
          <a:xfrm>
            <a:off x="848976" y="2038081"/>
            <a:ext cx="11859310" cy="7396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>
            <a:spAutoFit/>
          </a:bodyPr>
          <a:lstStyle>
            <a:lvl1pPr>
              <a:spcBef>
                <a:spcPts val="800"/>
              </a:spcBef>
              <a:defRPr sz="20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Der Mittelwert kann als der Wert einer Wippe veranschaulicht werden, an dem die Wippe im Schwerpunkt liegt. Die Messwerte sind dabei wie Legosteine auf der Wippe aufgereiht.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Foliennumm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00" name="Die Abweichungen vom Mittelwert summieren sich zu Null auf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>
            <a:lvl1pPr marL="107950" marR="107950" indent="107950" defTabSz="1105408">
              <a:defRPr sz="5270"/>
            </a:lvl1pPr>
          </a:lstStyle>
          <a:p>
            <a:pPr/>
            <a:r>
              <a:t>Die Abweichungen vom Mittelwert summieren sich zu Null auf</a:t>
            </a:r>
          </a:p>
        </p:txBody>
      </p:sp>
      <p:pic>
        <p:nvPicPr>
          <p:cNvPr id="201" name="Bild" descr="Bild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527300" y="1587500"/>
            <a:ext cx="7950200" cy="4419600"/>
          </a:xfrm>
          <a:prstGeom prst="rect">
            <a:avLst/>
          </a:prstGeom>
          <a:ln w="12700">
            <a:miter lim="400000"/>
          </a:ln>
        </p:spPr>
      </p:pic>
      <p:sp>
        <p:nvSpPr>
          <p:cNvPr id="202" name="Gleichung"/>
          <p:cNvSpPr txBox="1"/>
          <p:nvPr/>
        </p:nvSpPr>
        <p:spPr>
          <a:xfrm>
            <a:off x="2887756" y="6921806"/>
            <a:ext cx="7229288" cy="1158270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latinLnBrk="1">
              <a:defRPr>
                <a:solidFill>
                  <a:srgbClr val="000000"/>
                </a:solidFill>
              </a:defRPr>
            </a:pPr>
            <a14:m>
              <m:oMathPara>
                <m:oMathParaPr>
                  <m:jc m:val="centerGroup"/>
                </m:oMathParaPr>
                <m:oMath>
                  <m:limUpp>
                    <m:e>
                      <m:limLow>
                        <m:e>
                          <m:r>
                            <a:rPr xmlns:a="http://schemas.openxmlformats.org/drawingml/2006/main" sz="3400" i="1">
                              <a:solidFill>
                                <a:srgbClr val="262626"/>
                              </a:solidFill>
                              <a:latin typeface="Cambria Math" panose="02040503050406030204" pitchFamily="18" charset="0"/>
                            </a:rPr>
                            <m:t>∑</m:t>
                          </m:r>
                        </m:e>
                        <m:lim>
                          <m:r>
                            <a:rPr xmlns:a="http://schemas.openxmlformats.org/drawingml/2006/main" sz="3400" i="1">
                              <a:solidFill>
                                <a:srgbClr val="262626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xmlns:a="http://schemas.openxmlformats.org/drawingml/2006/main" sz="3400" i="1">
                              <a:solidFill>
                                <a:srgbClr val="262626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xmlns:a="http://schemas.openxmlformats.org/drawingml/2006/main" sz="3400" i="1">
                              <a:solidFill>
                                <a:srgbClr val="262626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lim>
                      </m:limLow>
                    </m:e>
                    <m:lim>
                      <m:r>
                        <a:rPr xmlns:a="http://schemas.openxmlformats.org/drawingml/2006/main" sz="3400" i="1">
                          <a:solidFill>
                            <a:srgbClr val="262626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lim>
                  </m:limUpp>
                  <m:r>
                    <a:rPr xmlns:a="http://schemas.openxmlformats.org/drawingml/2006/main" sz="3400" i="1">
                      <a:solidFill>
                        <a:srgbClr val="262626"/>
                      </a:solidFill>
                      <a:latin typeface="Cambria Math" panose="02040503050406030204" pitchFamily="18" charset="0"/>
                    </a:rPr>
                    <m:t>(</m:t>
                  </m:r>
                  <m:sSub>
                    <m:e>
                      <m:r>
                        <a:rPr xmlns:a="http://schemas.openxmlformats.org/drawingml/2006/main" sz="3400" i="1">
                          <a:solidFill>
                            <a:srgbClr val="262626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e>
                    <m:sub>
                      <m:r>
                        <a:rPr xmlns:a="http://schemas.openxmlformats.org/drawingml/2006/main" sz="3400" i="1">
                          <a:solidFill>
                            <a:srgbClr val="262626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sub>
                  </m:sSub>
                  <m:r>
                    <a:rPr xmlns:a="http://schemas.openxmlformats.org/drawingml/2006/main" sz="3400" i="1">
                      <a:solidFill>
                        <a:srgbClr val="262626"/>
                      </a:solidFill>
                      <a:latin typeface="Cambria Math" panose="02040503050406030204" pitchFamily="18" charset="0"/>
                    </a:rPr>
                    <m:t>-</m:t>
                  </m:r>
                  <m:bar>
                    <m:barPr>
                      <m:ctrlPr>
                        <a:rPr xmlns:a="http://schemas.openxmlformats.org/drawingml/2006/main" sz="3400" i="1">
                          <a:solidFill>
                            <a:srgbClr val="262626"/>
                          </a:solidFill>
                          <a:latin typeface="Cambria Math" panose="02040503050406030204" pitchFamily="18" charset="0"/>
                        </a:rPr>
                      </m:ctrlPr>
                      <m:pos m:val="top"/>
                    </m:barPr>
                    <m:e>
                      <m:r>
                        <a:rPr xmlns:a="http://schemas.openxmlformats.org/drawingml/2006/main" sz="3400" i="1">
                          <a:solidFill>
                            <a:srgbClr val="262626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e>
                  </m:bar>
                  <m:r>
                    <a:rPr xmlns:a="http://schemas.openxmlformats.org/drawingml/2006/main" sz="3400" i="1">
                      <a:solidFill>
                        <a:srgbClr val="262626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3400" i="1">
                      <a:solidFill>
                        <a:srgbClr val="262626"/>
                      </a:solidFill>
                      <a:latin typeface="Cambria Math" panose="02040503050406030204" pitchFamily="18" charset="0"/>
                    </a:rPr>
                    <m:t>=</m:t>
                  </m:r>
                  <m:limUpp>
                    <m:e>
                      <m:limLow>
                        <m:e>
                          <m:r>
                            <a:rPr xmlns:a="http://schemas.openxmlformats.org/drawingml/2006/main" sz="3400" i="1">
                              <a:solidFill>
                                <a:srgbClr val="262626"/>
                              </a:solidFill>
                              <a:latin typeface="Cambria Math" panose="02040503050406030204" pitchFamily="18" charset="0"/>
                            </a:rPr>
                            <m:t>∑</m:t>
                          </m:r>
                        </m:e>
                        <m:lim>
                          <m:r>
                            <a:rPr xmlns:a="http://schemas.openxmlformats.org/drawingml/2006/main" sz="3400" i="1">
                              <a:solidFill>
                                <a:srgbClr val="262626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xmlns:a="http://schemas.openxmlformats.org/drawingml/2006/main" sz="3400" i="1">
                              <a:solidFill>
                                <a:srgbClr val="262626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xmlns:a="http://schemas.openxmlformats.org/drawingml/2006/main" sz="3400" i="1">
                              <a:solidFill>
                                <a:srgbClr val="262626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lim>
                      </m:limLow>
                    </m:e>
                    <m:lim>
                      <m:r>
                        <a:rPr xmlns:a="http://schemas.openxmlformats.org/drawingml/2006/main" sz="3400" i="1">
                          <a:solidFill>
                            <a:srgbClr val="262626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lim>
                  </m:limUpp>
                  <m:sSub>
                    <m:e>
                      <m:r>
                        <a:rPr xmlns:a="http://schemas.openxmlformats.org/drawingml/2006/main" sz="3400" i="1">
                          <a:solidFill>
                            <a:srgbClr val="262626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e>
                    <m:sub>
                      <m:r>
                        <a:rPr xmlns:a="http://schemas.openxmlformats.org/drawingml/2006/main" sz="3400" i="1">
                          <a:solidFill>
                            <a:srgbClr val="262626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sub>
                  </m:sSub>
                  <m:r>
                    <a:rPr xmlns:a="http://schemas.openxmlformats.org/drawingml/2006/main" sz="3400" i="1">
                      <a:solidFill>
                        <a:srgbClr val="262626"/>
                      </a:solidFill>
                      <a:latin typeface="Cambria Math" panose="02040503050406030204" pitchFamily="18" charset="0"/>
                    </a:rPr>
                    <m:t>-</m:t>
                  </m:r>
                  <m:limUpp>
                    <m:e>
                      <m:limLow>
                        <m:e>
                          <m:r>
                            <a:rPr xmlns:a="http://schemas.openxmlformats.org/drawingml/2006/main" sz="3400" i="1">
                              <a:solidFill>
                                <a:srgbClr val="262626"/>
                              </a:solidFill>
                              <a:latin typeface="Cambria Math" panose="02040503050406030204" pitchFamily="18" charset="0"/>
                            </a:rPr>
                            <m:t>∑</m:t>
                          </m:r>
                        </m:e>
                        <m:lim>
                          <m:r>
                            <a:rPr xmlns:a="http://schemas.openxmlformats.org/drawingml/2006/main" sz="3400" i="1">
                              <a:solidFill>
                                <a:srgbClr val="262626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xmlns:a="http://schemas.openxmlformats.org/drawingml/2006/main" sz="3400" i="1">
                              <a:solidFill>
                                <a:srgbClr val="262626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xmlns:a="http://schemas.openxmlformats.org/drawingml/2006/main" sz="3400" i="1">
                              <a:solidFill>
                                <a:srgbClr val="262626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lim>
                      </m:limLow>
                    </m:e>
                    <m:lim>
                      <m:r>
                        <a:rPr xmlns:a="http://schemas.openxmlformats.org/drawingml/2006/main" sz="3400" i="1">
                          <a:solidFill>
                            <a:srgbClr val="262626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lim>
                  </m:limUpp>
                  <m:bar>
                    <m:barPr>
                      <m:ctrlPr>
                        <a:rPr xmlns:a="http://schemas.openxmlformats.org/drawingml/2006/main" sz="3400" i="1">
                          <a:solidFill>
                            <a:srgbClr val="262626"/>
                          </a:solidFill>
                          <a:latin typeface="Cambria Math" panose="02040503050406030204" pitchFamily="18" charset="0"/>
                        </a:rPr>
                      </m:ctrlPr>
                      <m:pos m:val="top"/>
                    </m:barPr>
                    <m:e>
                      <m:r>
                        <a:rPr xmlns:a="http://schemas.openxmlformats.org/drawingml/2006/main" sz="3400" i="1">
                          <a:solidFill>
                            <a:srgbClr val="262626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e>
                  </m:bar>
                  <m:r>
                    <a:rPr xmlns:a="http://schemas.openxmlformats.org/drawingml/2006/main" sz="3400" i="1">
                      <a:solidFill>
                        <a:srgbClr val="262626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3400" i="1">
                      <a:solidFill>
                        <a:srgbClr val="262626"/>
                      </a:solidFill>
                      <a:latin typeface="Cambria Math" panose="02040503050406030204" pitchFamily="18" charset="0"/>
                    </a:rPr>
                    <m:t>n</m:t>
                  </m:r>
                  <m:bar>
                    <m:barPr>
                      <m:ctrlPr>
                        <a:rPr xmlns:a="http://schemas.openxmlformats.org/drawingml/2006/main" sz="3400" i="1">
                          <a:solidFill>
                            <a:srgbClr val="262626"/>
                          </a:solidFill>
                          <a:latin typeface="Cambria Math" panose="02040503050406030204" pitchFamily="18" charset="0"/>
                        </a:rPr>
                      </m:ctrlPr>
                      <m:pos m:val="top"/>
                    </m:barPr>
                    <m:e>
                      <m:r>
                        <a:rPr xmlns:a="http://schemas.openxmlformats.org/drawingml/2006/main" sz="3400" i="1">
                          <a:solidFill>
                            <a:srgbClr val="262626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e>
                  </m:bar>
                  <m:r>
                    <a:rPr xmlns:a="http://schemas.openxmlformats.org/drawingml/2006/main" sz="3400" i="1">
                      <a:solidFill>
                        <a:srgbClr val="262626"/>
                      </a:solidFill>
                      <a:latin typeface="Cambria Math" panose="02040503050406030204" pitchFamily="18" charset="0"/>
                    </a:rPr>
                    <m:t>-</m:t>
                  </m:r>
                  <m:r>
                    <a:rPr xmlns:a="http://schemas.openxmlformats.org/drawingml/2006/main" sz="3400" i="1">
                      <a:solidFill>
                        <a:srgbClr val="262626"/>
                      </a:solidFill>
                      <a:latin typeface="Cambria Math" panose="02040503050406030204" pitchFamily="18" charset="0"/>
                    </a:rPr>
                    <m:t>n</m:t>
                  </m:r>
                  <m:bar>
                    <m:barPr>
                      <m:ctrlPr>
                        <a:rPr xmlns:a="http://schemas.openxmlformats.org/drawingml/2006/main" sz="3400" i="1">
                          <a:solidFill>
                            <a:srgbClr val="262626"/>
                          </a:solidFill>
                          <a:latin typeface="Cambria Math" panose="02040503050406030204" pitchFamily="18" charset="0"/>
                        </a:rPr>
                      </m:ctrlPr>
                      <m:pos m:val="top"/>
                    </m:barPr>
                    <m:e>
                      <m:r>
                        <a:rPr xmlns:a="http://schemas.openxmlformats.org/drawingml/2006/main" sz="3400" i="1">
                          <a:solidFill>
                            <a:srgbClr val="262626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e>
                  </m:bar>
                  <m:r>
                    <a:rPr xmlns:a="http://schemas.openxmlformats.org/drawingml/2006/main" sz="3400" i="1">
                      <a:solidFill>
                        <a:srgbClr val="262626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3400" i="1">
                      <a:solidFill>
                        <a:srgbClr val="262626"/>
                      </a:solidFill>
                      <a:latin typeface="Cambria Math" panose="02040503050406030204" pitchFamily="18" charset="0"/>
                    </a:rPr>
                    <m:t>0</m:t>
                  </m:r>
                </m:oMath>
              </m:oMathPara>
            </a14:m>
            <a:endParaRPr sz="3400">
              <a:solidFill>
                <a:srgbClr val="262626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262626"/>
      </a:dk1>
      <a:lt1>
        <a:srgbClr val="FFFFFF"/>
      </a:lt1>
      <a:dk2>
        <a:srgbClr val="A7A7A7"/>
      </a:dk2>
      <a:lt2>
        <a:srgbClr val="535353"/>
      </a:lt2>
      <a:accent1>
        <a:srgbClr val="717D87"/>
      </a:accent1>
      <a:accent2>
        <a:srgbClr val="DBDEE1"/>
      </a:accent2>
      <a:accent3>
        <a:srgbClr val="A10010"/>
      </a:accent3>
      <a:accent4>
        <a:srgbClr val="E7C2C3"/>
      </a:accent4>
      <a:accent5>
        <a:srgbClr val="2066A3">
          <a:alpha val="49648"/>
        </a:srgbClr>
      </a:accent5>
      <a:accent6>
        <a:srgbClr val="B3C91A">
          <a:alpha val="49071"/>
        </a:srgbClr>
      </a:accent6>
      <a:hlink>
        <a:srgbClr val="0000FF"/>
      </a:hlink>
      <a:folHlink>
        <a:srgbClr val="FF00FF"/>
      </a:folHlink>
    </a:clrScheme>
    <a:fontScheme name="Default">
      <a:majorFont>
        <a:latin typeface="Roboto Condensed Regular"/>
        <a:ea typeface="Roboto Condensed Regular"/>
        <a:cs typeface="Roboto Condensed Regular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rgbClr val="FFFFFF"/>
        </a:solidFill>
        <a:solidFill>
          <a:srgbClr val="FFFFFF"/>
        </a:solidFill>
        <a:solidFill>
          <a:srgbClr val="FFFFFF"/>
        </a:solidFill>
      </a:fillStyleLst>
      <a:lnStyleLst>
        <a:ln>
          <a:solidFill>
            <a:srgbClr val="000000"/>
          </a:solidFill>
        </a:ln>
        <a:ln>
          <a:solidFill>
            <a:srgbClr val="000000"/>
          </a:solidFill>
        </a:ln>
        <a:ln>
          <a:solidFill>
            <a:srgbClr val="000000"/>
          </a:solidFill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rgbClr val="FFFFFF"/>
        </a:solidFill>
        <a:solidFill>
          <a:srgbClr val="FFFFFF"/>
        </a:solidFill>
        <a:solidFill>
          <a:srgbClr val="FFFFFF"/>
        </a:solidFill>
      </a:bgFillStyleLst>
    </a:fmtScheme>
  </a:themeElements>
  <a:objectDefaults>
    <a:spDef>
      <a:spPr>
        <a:solidFill>
          <a:srgbClr val="004A94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65023" tIns="65023" rIns="65023" bIns="65023" numCol="1" spcCol="38100" rtlCol="0" anchor="ctr" upright="0">
        <a:spAutoFit/>
      </a:bodyPr>
      <a:lstStyle>
        <a:defPPr marL="0" marR="0" indent="0" algn="ctr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262626"/>
            </a:solidFill>
            <a:effectLst/>
            <a:uFillTx/>
            <a:latin typeface="+mj-lt"/>
            <a:ea typeface="+mj-ea"/>
            <a:cs typeface="+mj-cs"/>
            <a:sym typeface="Roboto Condensed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bevel/>
        </a:ln>
        <a:effectLst>
          <a:outerShdw sx="100000" sy="100000" kx="0" ky="0" algn="b" rotWithShape="0" blurRad="50800" dist="254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65023" tIns="65023" rIns="65023" bIns="65023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262626"/>
            </a:solidFill>
            <a:effectLst/>
            <a:uFillTx/>
            <a:latin typeface="+mj-lt"/>
            <a:ea typeface="+mj-ea"/>
            <a:cs typeface="+mj-cs"/>
            <a:sym typeface="Roboto Condensed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717D87"/>
      </a:accent1>
      <a:accent2>
        <a:srgbClr val="DBDEE1"/>
      </a:accent2>
      <a:accent3>
        <a:srgbClr val="A10010"/>
      </a:accent3>
      <a:accent4>
        <a:srgbClr val="E7C2C3"/>
      </a:accent4>
      <a:accent5>
        <a:srgbClr val="2066A3">
          <a:alpha val="49648"/>
        </a:srgbClr>
      </a:accent5>
      <a:accent6>
        <a:srgbClr val="B3C91A">
          <a:alpha val="49071"/>
        </a:srgbClr>
      </a:accent6>
      <a:hlink>
        <a:srgbClr val="0000FF"/>
      </a:hlink>
      <a:folHlink>
        <a:srgbClr val="FF00FF"/>
      </a:folHlink>
    </a:clrScheme>
    <a:fontScheme name="Default">
      <a:majorFont>
        <a:latin typeface="Roboto Condensed Regular"/>
        <a:ea typeface="Roboto Condensed Regular"/>
        <a:cs typeface="Roboto Condensed Regular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rgbClr val="FFFFFF"/>
        </a:solidFill>
        <a:solidFill>
          <a:srgbClr val="FFFFFF"/>
        </a:solidFill>
        <a:solidFill>
          <a:srgbClr val="FFFFFF"/>
        </a:solidFill>
      </a:fillStyleLst>
      <a:lnStyleLst>
        <a:ln>
          <a:solidFill>
            <a:srgbClr val="000000"/>
          </a:solidFill>
        </a:ln>
        <a:ln>
          <a:solidFill>
            <a:srgbClr val="000000"/>
          </a:solidFill>
        </a:ln>
        <a:ln>
          <a:solidFill>
            <a:srgbClr val="000000"/>
          </a:solidFill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rgbClr val="FFFFFF"/>
        </a:solidFill>
        <a:solidFill>
          <a:srgbClr val="FFFFFF"/>
        </a:solidFill>
        <a:solidFill>
          <a:srgbClr val="FFFFFF"/>
        </a:solidFill>
      </a:bgFillStyleLst>
    </a:fmtScheme>
  </a:themeElements>
  <a:objectDefaults>
    <a:spDef>
      <a:spPr>
        <a:solidFill>
          <a:srgbClr val="004A94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65023" tIns="65023" rIns="65023" bIns="65023" numCol="1" spcCol="38100" rtlCol="0" anchor="ctr" upright="0">
        <a:spAutoFit/>
      </a:bodyPr>
      <a:lstStyle>
        <a:defPPr marL="0" marR="0" indent="0" algn="ctr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262626"/>
            </a:solidFill>
            <a:effectLst/>
            <a:uFillTx/>
            <a:latin typeface="+mj-lt"/>
            <a:ea typeface="+mj-ea"/>
            <a:cs typeface="+mj-cs"/>
            <a:sym typeface="Roboto Condensed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bevel/>
        </a:ln>
        <a:effectLst>
          <a:outerShdw sx="100000" sy="100000" kx="0" ky="0" algn="b" rotWithShape="0" blurRad="50800" dist="254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65023" tIns="65023" rIns="65023" bIns="65023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262626"/>
            </a:solidFill>
            <a:effectLst/>
            <a:uFillTx/>
            <a:latin typeface="+mj-lt"/>
            <a:ea typeface="+mj-ea"/>
            <a:cs typeface="+mj-cs"/>
            <a:sym typeface="Roboto Condensed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