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c29e8df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ec29e8df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ec29e8df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ec29e8df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c29e8dfa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c29e8dfa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c26d68fb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c26d68fb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c26d68fb2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c26d68fb2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c299275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c299275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c299275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c299275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c29e8df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c29e8df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c29e8df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c29e8df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c29e8df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c29e8df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c29e8df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c29e8df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415550"/>
            <a:ext cx="8520600" cy="17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s-419" sz="4080">
                <a:latin typeface="Roboto"/>
                <a:ea typeface="Roboto"/>
                <a:cs typeface="Roboto"/>
                <a:sym typeface="Roboto"/>
              </a:rPr>
              <a:t>Ingresos Anuales de los ciudadanos de Estados Unidos</a:t>
            </a:r>
            <a:endParaRPr b="1" sz="4080">
              <a:latin typeface="Roboto"/>
              <a:ea typeface="Roboto"/>
              <a:cs typeface="Roboto"/>
              <a:sym typeface="Roboto"/>
            </a:endParaRPr>
          </a:p>
        </p:txBody>
      </p:sp>
      <p:sp>
        <p:nvSpPr>
          <p:cNvPr id="278" name="Google Shape;278;p13"/>
          <p:cNvSpPr txBox="1"/>
          <p:nvPr>
            <p:ph idx="1" type="subTitle"/>
          </p:nvPr>
        </p:nvSpPr>
        <p:spPr>
          <a:xfrm>
            <a:off x="311700" y="4263525"/>
            <a:ext cx="1895400" cy="74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es-419" sz="1060"/>
              <a:t>Autor: Sebastián Traverso</a:t>
            </a:r>
            <a:endParaRPr b="1" sz="1060"/>
          </a:p>
          <a:p>
            <a:pPr indent="0" lvl="0" marL="0" rtl="0" algn="l">
              <a:lnSpc>
                <a:spcPct val="115000"/>
              </a:lnSpc>
              <a:spcBef>
                <a:spcPts val="0"/>
              </a:spcBef>
              <a:spcAft>
                <a:spcPts val="0"/>
              </a:spcAft>
              <a:buSzPts val="935"/>
              <a:buNone/>
            </a:pPr>
            <a:r>
              <a:rPr b="1" lang="es-419" sz="1060"/>
              <a:t>Curso: </a:t>
            </a:r>
            <a:r>
              <a:rPr b="1" lang="es-419" sz="1060"/>
              <a:t>Data Science</a:t>
            </a:r>
            <a:endParaRPr b="1" sz="1060"/>
          </a:p>
          <a:p>
            <a:pPr indent="0" lvl="0" marL="0" rtl="0" algn="l">
              <a:lnSpc>
                <a:spcPct val="115000"/>
              </a:lnSpc>
              <a:spcBef>
                <a:spcPts val="0"/>
              </a:spcBef>
              <a:spcAft>
                <a:spcPts val="0"/>
              </a:spcAft>
              <a:buSzPts val="935"/>
              <a:buNone/>
            </a:pPr>
            <a:r>
              <a:rPr b="1" lang="es-419" sz="1060"/>
              <a:t>Comisión: 46235</a:t>
            </a:r>
            <a:endParaRPr b="1" sz="10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2"/>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67" name="Google Shape;367;p22"/>
          <p:cNvSpPr txBox="1"/>
          <p:nvPr/>
        </p:nvSpPr>
        <p:spPr>
          <a:xfrm>
            <a:off x="319100" y="524350"/>
            <a:ext cx="2800500" cy="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Extranjeros y la dispersión de Educación y Ocupación</a:t>
            </a:r>
            <a:endParaRPr sz="1300">
              <a:solidFill>
                <a:schemeClr val="dk2"/>
              </a:solidFill>
              <a:latin typeface="Nunito"/>
              <a:ea typeface="Nunito"/>
              <a:cs typeface="Nunito"/>
              <a:sym typeface="Nunito"/>
            </a:endParaRPr>
          </a:p>
        </p:txBody>
      </p:sp>
      <p:sp>
        <p:nvSpPr>
          <p:cNvPr id="368" name="Google Shape;368;p22"/>
          <p:cNvSpPr txBox="1"/>
          <p:nvPr/>
        </p:nvSpPr>
        <p:spPr>
          <a:xfrm>
            <a:off x="319100" y="2778475"/>
            <a:ext cx="2989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69" name="Google Shape;369;p22"/>
          <p:cNvSpPr txBox="1"/>
          <p:nvPr/>
        </p:nvSpPr>
        <p:spPr>
          <a:xfrm>
            <a:off x="285700" y="10824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Hay una dispersión en todos los niveles de estudio y ocupación siendo superior en HS-grad, bachelor y some-college.</a:t>
            </a:r>
            <a:endParaRPr sz="1100">
              <a:solidFill>
                <a:schemeClr val="dk2"/>
              </a:solidFill>
              <a:highlight>
                <a:srgbClr val="FFF2CC"/>
              </a:highlight>
              <a:latin typeface="Nunito"/>
              <a:ea typeface="Nunito"/>
              <a:cs typeface="Nunito"/>
              <a:sym typeface="Nunito"/>
            </a:endParaRPr>
          </a:p>
        </p:txBody>
      </p:sp>
      <p:sp>
        <p:nvSpPr>
          <p:cNvPr id="370" name="Google Shape;370;p22"/>
          <p:cNvSpPr txBox="1"/>
          <p:nvPr/>
        </p:nvSpPr>
        <p:spPr>
          <a:xfrm>
            <a:off x="319100" y="3381800"/>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La dispersión no es tan grande y está concentrado en los niveles HS-grad, some-college y bachelor.</a:t>
            </a:r>
            <a:endParaRPr sz="1100">
              <a:solidFill>
                <a:schemeClr val="dk2"/>
              </a:solidFill>
              <a:highlight>
                <a:srgbClr val="FFF2CC"/>
              </a:highlight>
              <a:latin typeface="Nunito"/>
              <a:ea typeface="Nunito"/>
              <a:cs typeface="Nunito"/>
              <a:sym typeface="Nunito"/>
            </a:endParaRPr>
          </a:p>
        </p:txBody>
      </p:sp>
      <p:pic>
        <p:nvPicPr>
          <p:cNvPr id="371" name="Google Shape;371;p22"/>
          <p:cNvPicPr preferRelativeResize="0"/>
          <p:nvPr/>
        </p:nvPicPr>
        <p:blipFill rotWithShape="1">
          <a:blip r:embed="rId3">
            <a:alphaModFix/>
          </a:blip>
          <a:srcRect b="0" l="0" r="0" t="15045"/>
          <a:stretch/>
        </p:blipFill>
        <p:spPr>
          <a:xfrm>
            <a:off x="3672925" y="565384"/>
            <a:ext cx="4668774" cy="2135290"/>
          </a:xfrm>
          <a:prstGeom prst="rect">
            <a:avLst/>
          </a:prstGeom>
          <a:noFill/>
          <a:ln>
            <a:noFill/>
          </a:ln>
        </p:spPr>
      </p:pic>
      <p:pic>
        <p:nvPicPr>
          <p:cNvPr id="372" name="Google Shape;372;p22"/>
          <p:cNvPicPr preferRelativeResize="0"/>
          <p:nvPr/>
        </p:nvPicPr>
        <p:blipFill rotWithShape="1">
          <a:blip r:embed="rId4">
            <a:alphaModFix/>
          </a:blip>
          <a:srcRect b="0" l="0" r="0" t="13741"/>
          <a:stretch/>
        </p:blipFill>
        <p:spPr>
          <a:xfrm>
            <a:off x="3672925" y="2741700"/>
            <a:ext cx="4749900" cy="2210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3"/>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78" name="Google Shape;378;p23"/>
          <p:cNvSpPr txBox="1"/>
          <p:nvPr/>
        </p:nvSpPr>
        <p:spPr>
          <a:xfrm>
            <a:off x="857488" y="676750"/>
            <a:ext cx="2800500" cy="78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300">
                <a:solidFill>
                  <a:schemeClr val="dk2"/>
                </a:solidFill>
                <a:latin typeface="Nunito"/>
                <a:ea typeface="Nunito"/>
                <a:cs typeface="Nunito"/>
                <a:sym typeface="Nunito"/>
              </a:rPr>
              <a:t>Extranjeros e independización del país de origen</a:t>
            </a:r>
            <a:endParaRPr sz="1300">
              <a:solidFill>
                <a:schemeClr val="dk2"/>
              </a:solidFill>
              <a:latin typeface="Nunito"/>
              <a:ea typeface="Nunito"/>
              <a:cs typeface="Nunito"/>
              <a:sym typeface="Nunito"/>
            </a:endParaRPr>
          </a:p>
        </p:txBody>
      </p:sp>
      <p:sp>
        <p:nvSpPr>
          <p:cNvPr id="379" name="Google Shape;379;p23"/>
          <p:cNvSpPr txBox="1"/>
          <p:nvPr/>
        </p:nvSpPr>
        <p:spPr>
          <a:xfrm>
            <a:off x="5342988" y="676750"/>
            <a:ext cx="2989200" cy="114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419" sz="1300">
                <a:solidFill>
                  <a:schemeClr val="dk2"/>
                </a:solidFill>
                <a:latin typeface="Nunito"/>
                <a:ea typeface="Nunito"/>
                <a:cs typeface="Nunito"/>
                <a:sym typeface="Nunito"/>
              </a:rPr>
              <a:t>Estadounidenses y la dispersión de Educación y Ocupación</a:t>
            </a:r>
            <a:endParaRPr sz="1300">
              <a:solidFill>
                <a:schemeClr val="dk2"/>
              </a:solidFill>
              <a:latin typeface="Nunito"/>
              <a:ea typeface="Nunito"/>
              <a:cs typeface="Nunito"/>
              <a:sym typeface="Nunito"/>
            </a:endParaRPr>
          </a:p>
        </p:txBody>
      </p:sp>
      <p:sp>
        <p:nvSpPr>
          <p:cNvPr id="380" name="Google Shape;380;p23"/>
          <p:cNvSpPr txBox="1"/>
          <p:nvPr/>
        </p:nvSpPr>
        <p:spPr>
          <a:xfrm>
            <a:off x="1161538" y="1234875"/>
            <a:ext cx="2192400" cy="127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La mayoría proviene de países </a:t>
            </a:r>
            <a:r>
              <a:rPr lang="es-419" sz="1100">
                <a:solidFill>
                  <a:schemeClr val="dk2"/>
                </a:solidFill>
                <a:highlight>
                  <a:srgbClr val="FFF2CC"/>
                </a:highlight>
                <a:latin typeface="Nunito"/>
                <a:ea typeface="Nunito"/>
                <a:cs typeface="Nunito"/>
                <a:sym typeface="Nunito"/>
              </a:rPr>
              <a:t>independizados</a:t>
            </a:r>
            <a:r>
              <a:rPr lang="es-419" sz="1100">
                <a:solidFill>
                  <a:schemeClr val="dk2"/>
                </a:solidFill>
                <a:highlight>
                  <a:srgbClr val="FFF2CC"/>
                </a:highlight>
                <a:latin typeface="Nunito"/>
                <a:ea typeface="Nunito"/>
                <a:cs typeface="Nunito"/>
                <a:sym typeface="Nunito"/>
              </a:rPr>
              <a:t>, por lo que deben migrar buscando una mejora en la economía</a:t>
            </a:r>
            <a:r>
              <a:rPr lang="es-419" sz="1100">
                <a:solidFill>
                  <a:schemeClr val="dk2"/>
                </a:solidFill>
                <a:highlight>
                  <a:srgbClr val="FFF2CC"/>
                </a:highlight>
                <a:latin typeface="Nunito"/>
                <a:ea typeface="Nunito"/>
                <a:cs typeface="Nunito"/>
                <a:sym typeface="Nunito"/>
              </a:rPr>
              <a:t>.</a:t>
            </a:r>
            <a:endParaRPr sz="1100">
              <a:solidFill>
                <a:schemeClr val="dk2"/>
              </a:solidFill>
              <a:highlight>
                <a:srgbClr val="FFF2CC"/>
              </a:highlight>
              <a:latin typeface="Nunito"/>
              <a:ea typeface="Nunito"/>
              <a:cs typeface="Nunito"/>
              <a:sym typeface="Nunito"/>
            </a:endParaRPr>
          </a:p>
        </p:txBody>
      </p:sp>
      <p:sp>
        <p:nvSpPr>
          <p:cNvPr id="381" name="Google Shape;381;p23"/>
          <p:cNvSpPr txBox="1"/>
          <p:nvPr/>
        </p:nvSpPr>
        <p:spPr>
          <a:xfrm>
            <a:off x="5741388" y="1234875"/>
            <a:ext cx="2192400" cy="127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Muy marcada la cantidad de migrantes procedentes de América sobre el resto de los continentes.</a:t>
            </a:r>
            <a:endParaRPr sz="1100">
              <a:solidFill>
                <a:schemeClr val="dk2"/>
              </a:solidFill>
              <a:highlight>
                <a:srgbClr val="FFF2CC"/>
              </a:highlight>
              <a:latin typeface="Nunito"/>
              <a:ea typeface="Nunito"/>
              <a:cs typeface="Nunito"/>
              <a:sym typeface="Nunito"/>
            </a:endParaRPr>
          </a:p>
        </p:txBody>
      </p:sp>
      <p:pic>
        <p:nvPicPr>
          <p:cNvPr id="382" name="Google Shape;382;p23"/>
          <p:cNvPicPr preferRelativeResize="0"/>
          <p:nvPr/>
        </p:nvPicPr>
        <p:blipFill rotWithShape="1">
          <a:blip r:embed="rId3">
            <a:alphaModFix/>
          </a:blip>
          <a:srcRect b="3475" l="0" r="20185" t="17882"/>
          <a:stretch/>
        </p:blipFill>
        <p:spPr>
          <a:xfrm>
            <a:off x="857487" y="2316825"/>
            <a:ext cx="2800501" cy="2373600"/>
          </a:xfrm>
          <a:prstGeom prst="rect">
            <a:avLst/>
          </a:prstGeom>
          <a:noFill/>
          <a:ln>
            <a:noFill/>
          </a:ln>
        </p:spPr>
      </p:pic>
      <p:pic>
        <p:nvPicPr>
          <p:cNvPr id="383" name="Google Shape;383;p23"/>
          <p:cNvPicPr preferRelativeResize="0"/>
          <p:nvPr/>
        </p:nvPicPr>
        <p:blipFill rotWithShape="1">
          <a:blip r:embed="rId4">
            <a:alphaModFix/>
          </a:blip>
          <a:srcRect b="0" l="0" r="18453" t="18160"/>
          <a:stretch/>
        </p:blipFill>
        <p:spPr>
          <a:xfrm>
            <a:off x="5365387" y="2247875"/>
            <a:ext cx="2944401" cy="251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nvSpPr>
        <p:spPr>
          <a:xfrm>
            <a:off x="494300" y="819500"/>
            <a:ext cx="7942500" cy="12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Insights</a:t>
            </a:r>
            <a:endParaRPr b="1"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El género femenino hace un buen aporte de horas trabajadas pero está lejos de ser equitativo respecto a la cantidad de horas generales y más lejos aún respecto a los ingresos superiores.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Respecto a los ingresos, el poseer un nivel de estudio superior favorece el poder acceder a puestos de trabajo con ingresos mayores.</a:t>
            </a:r>
            <a:endParaRPr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s-419" sz="1300">
                <a:solidFill>
                  <a:schemeClr val="dk2"/>
                </a:solidFill>
                <a:latin typeface="Nunito"/>
                <a:ea typeface="Nunito"/>
                <a:cs typeface="Nunito"/>
                <a:sym typeface="Nunito"/>
              </a:rPr>
              <a:t>- Los nativos de Estados Unidos alcanzan niveles superiores en la educación respecto a los extranjeros.</a:t>
            </a:r>
            <a:endParaRPr sz="1300">
              <a:solidFill>
                <a:schemeClr val="dk2"/>
              </a:solidFill>
              <a:latin typeface="Nunito"/>
              <a:ea typeface="Nunito"/>
              <a:cs typeface="Nunito"/>
              <a:sym typeface="Nunito"/>
            </a:endParaRPr>
          </a:p>
        </p:txBody>
      </p:sp>
      <p:sp>
        <p:nvSpPr>
          <p:cNvPr id="389" name="Google Shape;389;p24"/>
          <p:cNvSpPr txBox="1"/>
          <p:nvPr>
            <p:ph idx="4294967295" type="body"/>
          </p:nvPr>
        </p:nvSpPr>
        <p:spPr>
          <a:xfrm>
            <a:off x="935175" y="99850"/>
            <a:ext cx="75549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Insights y recomendaciones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90" name="Google Shape;390;p24"/>
          <p:cNvSpPr txBox="1"/>
          <p:nvPr/>
        </p:nvSpPr>
        <p:spPr>
          <a:xfrm>
            <a:off x="494300" y="2468850"/>
            <a:ext cx="7815600" cy="251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Recomendaciones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Incentivar y permitir al género femenido a que estudie y llegue a terminar estudios de mayor nivel le darán las herramientas necesarias para poder acceder a trabajar, esto hará que el aporte de horas incremente, y también poder lograr ingresos superiores y poder equiparar la gran brecha con el género masculino.</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Con respecto a los extranjeros, donde hay </a:t>
            </a:r>
            <a:r>
              <a:rPr lang="es-419" sz="1300">
                <a:solidFill>
                  <a:schemeClr val="dk2"/>
                </a:solidFill>
                <a:latin typeface="Nunito"/>
                <a:ea typeface="Nunito"/>
                <a:cs typeface="Nunito"/>
                <a:sym typeface="Nunito"/>
              </a:rPr>
              <a:t>más</a:t>
            </a:r>
            <a:r>
              <a:rPr lang="es-419" sz="1300">
                <a:solidFill>
                  <a:schemeClr val="dk2"/>
                </a:solidFill>
                <a:latin typeface="Nunito"/>
                <a:ea typeface="Nunito"/>
                <a:cs typeface="Nunito"/>
                <a:sym typeface="Nunito"/>
              </a:rPr>
              <a:t> dispersión en el nivel de estudio alcanzado, se debería relevar los motivos por los que no pueden continuar estudiando y proponer estrategias para que lleguen a terminar con un nivel medio de enseñanza.</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Contenido</a:t>
            </a:r>
            <a:endParaRPr/>
          </a:p>
        </p:txBody>
      </p:sp>
      <p:sp>
        <p:nvSpPr>
          <p:cNvPr id="284" name="Google Shape;284;p1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1. Contexto y audiencia</a:t>
            </a:r>
            <a:endParaRPr/>
          </a:p>
          <a:p>
            <a:pPr indent="0" lvl="0" marL="0" rtl="0" algn="l">
              <a:spcBef>
                <a:spcPts val="1200"/>
              </a:spcBef>
              <a:spcAft>
                <a:spcPts val="0"/>
              </a:spcAft>
              <a:buNone/>
            </a:pPr>
            <a:r>
              <a:rPr lang="es-419"/>
              <a:t>2. Resumen de metadata</a:t>
            </a:r>
            <a:endParaRPr/>
          </a:p>
          <a:p>
            <a:pPr indent="0" lvl="0" marL="0" rtl="0" algn="l">
              <a:spcBef>
                <a:spcPts val="1200"/>
              </a:spcBef>
              <a:spcAft>
                <a:spcPts val="0"/>
              </a:spcAft>
              <a:buNone/>
            </a:pPr>
            <a:r>
              <a:rPr lang="es-419"/>
              <a:t>2. Hipótesis y preguntas de interés</a:t>
            </a:r>
            <a:endParaRPr/>
          </a:p>
          <a:p>
            <a:pPr indent="0" lvl="0" marL="0" rtl="0" algn="l">
              <a:spcBef>
                <a:spcPts val="1200"/>
              </a:spcBef>
              <a:spcAft>
                <a:spcPts val="0"/>
              </a:spcAft>
              <a:buNone/>
            </a:pPr>
            <a:r>
              <a:rPr lang="es-419"/>
              <a:t>3. Análisis Exploratorio de Datos</a:t>
            </a:r>
            <a:endParaRPr/>
          </a:p>
          <a:p>
            <a:pPr indent="0" lvl="0" marL="0" rtl="0" algn="l">
              <a:spcBef>
                <a:spcPts val="1200"/>
              </a:spcBef>
              <a:spcAft>
                <a:spcPts val="1200"/>
              </a:spcAft>
              <a:buNone/>
            </a:pPr>
            <a:r>
              <a:rPr lang="es-419"/>
              <a:t>4. 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Contexto y audiencia</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La intención de este análisis fue saber como es la distribución de los ingresos para los distintos tipos de trabajo y edades entre la población de los nativos y extranjeros en Estados Unidos.</a:t>
            </a:r>
            <a:endParaRPr/>
          </a:p>
          <a:p>
            <a:pPr indent="0" lvl="0" marL="0" rtl="0" algn="l">
              <a:spcBef>
                <a:spcPts val="1200"/>
              </a:spcBef>
              <a:spcAft>
                <a:spcPts val="1200"/>
              </a:spcAft>
              <a:buNone/>
            </a:pPr>
            <a:r>
              <a:rPr lang="es-419"/>
              <a:t>El dataset contiene casi 25.000 registros los cuales no son datos de una única persona sino que cada registro es una agrupación por edad, tipo de trabajo, educación, estado civil, ocupación, raza, sexo, país origen y tipo de ingreso, el que se clasifica como menor o igual a 50 mil (&lt;=50K) y mayor a 50 mil (&gt;50K)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nvSpPr>
        <p:spPr>
          <a:xfrm>
            <a:off x="662775" y="672575"/>
            <a:ext cx="22386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Descripción de las columnas</a:t>
            </a:r>
            <a:endParaRPr b="1" sz="1100">
              <a:solidFill>
                <a:schemeClr val="dk2"/>
              </a:solidFill>
              <a:latin typeface="Nunito"/>
              <a:ea typeface="Nunito"/>
              <a:cs typeface="Nunito"/>
              <a:sym typeface="Nunito"/>
            </a:endParaRPr>
          </a:p>
        </p:txBody>
      </p:sp>
      <p:sp>
        <p:nvSpPr>
          <p:cNvPr id="296" name="Google Shape;296;p16"/>
          <p:cNvSpPr txBox="1"/>
          <p:nvPr/>
        </p:nvSpPr>
        <p:spPr>
          <a:xfrm>
            <a:off x="662775" y="2850500"/>
            <a:ext cx="2238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Info del DataFrame</a:t>
            </a:r>
            <a:endParaRPr b="1" sz="1100">
              <a:solidFill>
                <a:schemeClr val="dk2"/>
              </a:solidFill>
              <a:latin typeface="Nunito"/>
              <a:ea typeface="Nunito"/>
              <a:cs typeface="Nunito"/>
              <a:sym typeface="Nunito"/>
            </a:endParaRPr>
          </a:p>
        </p:txBody>
      </p:sp>
      <p:sp>
        <p:nvSpPr>
          <p:cNvPr id="297" name="Google Shape;297;p16"/>
          <p:cNvSpPr txBox="1"/>
          <p:nvPr/>
        </p:nvSpPr>
        <p:spPr>
          <a:xfrm>
            <a:off x="3576975" y="695075"/>
            <a:ext cx="2238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Describe</a:t>
            </a:r>
            <a:r>
              <a:rPr b="1" lang="es-419" sz="1100">
                <a:solidFill>
                  <a:schemeClr val="dk2"/>
                </a:solidFill>
                <a:latin typeface="Nunito"/>
                <a:ea typeface="Nunito"/>
                <a:cs typeface="Nunito"/>
                <a:sym typeface="Nunito"/>
              </a:rPr>
              <a:t> del DataFrame</a:t>
            </a:r>
            <a:endParaRPr b="1" sz="1100">
              <a:solidFill>
                <a:schemeClr val="dk2"/>
              </a:solidFill>
              <a:latin typeface="Nunito"/>
              <a:ea typeface="Nunito"/>
              <a:cs typeface="Nunito"/>
              <a:sym typeface="Nunito"/>
            </a:endParaRPr>
          </a:p>
        </p:txBody>
      </p:sp>
      <p:sp>
        <p:nvSpPr>
          <p:cNvPr id="298" name="Google Shape;298;p16"/>
          <p:cNvSpPr txBox="1"/>
          <p:nvPr/>
        </p:nvSpPr>
        <p:spPr>
          <a:xfrm>
            <a:off x="3576975" y="3318200"/>
            <a:ext cx="22386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100">
                <a:solidFill>
                  <a:schemeClr val="dk2"/>
                </a:solidFill>
                <a:latin typeface="Nunito"/>
                <a:ea typeface="Nunito"/>
                <a:cs typeface="Nunito"/>
                <a:sym typeface="Nunito"/>
              </a:rPr>
              <a:t>Medidas estadísticas</a:t>
            </a:r>
            <a:r>
              <a:rPr b="1" lang="es-419" sz="1100">
                <a:solidFill>
                  <a:schemeClr val="dk2"/>
                </a:solidFill>
                <a:latin typeface="Nunito"/>
                <a:ea typeface="Nunito"/>
                <a:cs typeface="Nunito"/>
                <a:sym typeface="Nunito"/>
              </a:rPr>
              <a:t> del DF</a:t>
            </a:r>
            <a:endParaRPr b="1" sz="1100">
              <a:solidFill>
                <a:schemeClr val="dk2"/>
              </a:solidFill>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662775" y="998175"/>
            <a:ext cx="2317545" cy="1730550"/>
          </a:xfrm>
          <a:prstGeom prst="rect">
            <a:avLst/>
          </a:prstGeom>
          <a:noFill/>
          <a:ln>
            <a:noFill/>
          </a:ln>
        </p:spPr>
      </p:pic>
      <p:pic>
        <p:nvPicPr>
          <p:cNvPr id="300" name="Google Shape;300;p16"/>
          <p:cNvPicPr preferRelativeResize="0"/>
          <p:nvPr/>
        </p:nvPicPr>
        <p:blipFill>
          <a:blip r:embed="rId4">
            <a:alphaModFix/>
          </a:blip>
          <a:stretch>
            <a:fillRect/>
          </a:stretch>
        </p:blipFill>
        <p:spPr>
          <a:xfrm>
            <a:off x="662770" y="3158950"/>
            <a:ext cx="2127480" cy="1937417"/>
          </a:xfrm>
          <a:prstGeom prst="rect">
            <a:avLst/>
          </a:prstGeom>
          <a:noFill/>
          <a:ln>
            <a:noFill/>
          </a:ln>
        </p:spPr>
      </p:pic>
      <p:pic>
        <p:nvPicPr>
          <p:cNvPr id="301" name="Google Shape;301;p16"/>
          <p:cNvPicPr preferRelativeResize="0"/>
          <p:nvPr/>
        </p:nvPicPr>
        <p:blipFill>
          <a:blip r:embed="rId5">
            <a:alphaModFix/>
          </a:blip>
          <a:stretch>
            <a:fillRect/>
          </a:stretch>
        </p:blipFill>
        <p:spPr>
          <a:xfrm>
            <a:off x="3576972" y="998172"/>
            <a:ext cx="5117849" cy="1977200"/>
          </a:xfrm>
          <a:prstGeom prst="rect">
            <a:avLst/>
          </a:prstGeom>
          <a:noFill/>
          <a:ln>
            <a:noFill/>
          </a:ln>
        </p:spPr>
      </p:pic>
      <p:pic>
        <p:nvPicPr>
          <p:cNvPr id="302" name="Google Shape;302;p16"/>
          <p:cNvPicPr preferRelativeResize="0"/>
          <p:nvPr/>
        </p:nvPicPr>
        <p:blipFill>
          <a:blip r:embed="rId6">
            <a:alphaModFix/>
          </a:blip>
          <a:stretch>
            <a:fillRect/>
          </a:stretch>
        </p:blipFill>
        <p:spPr>
          <a:xfrm>
            <a:off x="3576975" y="3635076"/>
            <a:ext cx="5117851" cy="1461299"/>
          </a:xfrm>
          <a:prstGeom prst="rect">
            <a:avLst/>
          </a:prstGeom>
          <a:noFill/>
          <a:ln>
            <a:noFill/>
          </a:ln>
        </p:spPr>
      </p:pic>
      <p:sp>
        <p:nvSpPr>
          <p:cNvPr id="303" name="Google Shape;303;p16"/>
          <p:cNvSpPr txBox="1"/>
          <p:nvPr>
            <p:ph idx="4294967295" type="body"/>
          </p:nvPr>
        </p:nvSpPr>
        <p:spPr>
          <a:xfrm>
            <a:off x="2655825" y="33050"/>
            <a:ext cx="40809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800">
                <a:latin typeface="Maven Pro"/>
                <a:ea typeface="Maven Pro"/>
                <a:cs typeface="Maven Pro"/>
                <a:sym typeface="Maven Pro"/>
              </a:rPr>
              <a:t>Resumen de metadata</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nvSpPr>
        <p:spPr>
          <a:xfrm>
            <a:off x="1732200" y="819500"/>
            <a:ext cx="5108700" cy="127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Hipótesis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La distribución de horas trabajadas no es equitativa por géneros y los mayores ingresos corresponden a las personas que adquirieron un nivel </a:t>
            </a:r>
            <a:r>
              <a:rPr lang="es-419" sz="1300">
                <a:solidFill>
                  <a:schemeClr val="dk2"/>
                </a:solidFill>
                <a:latin typeface="Nunito"/>
                <a:ea typeface="Nunito"/>
                <a:cs typeface="Nunito"/>
                <a:sym typeface="Nunito"/>
              </a:rPr>
              <a:t>más</a:t>
            </a:r>
            <a:r>
              <a:rPr lang="es-419" sz="1300">
                <a:solidFill>
                  <a:schemeClr val="dk2"/>
                </a:solidFill>
                <a:latin typeface="Nunito"/>
                <a:ea typeface="Nunito"/>
                <a:cs typeface="Nunito"/>
                <a:sym typeface="Nunito"/>
              </a:rPr>
              <a:t> alto de estudio.</a:t>
            </a:r>
            <a:endParaRPr sz="1300">
              <a:solidFill>
                <a:schemeClr val="dk2"/>
              </a:solidFill>
              <a:latin typeface="Nunito"/>
              <a:ea typeface="Nunito"/>
              <a:cs typeface="Nunito"/>
              <a:sym typeface="Nunito"/>
            </a:endParaRPr>
          </a:p>
        </p:txBody>
      </p:sp>
      <p:sp>
        <p:nvSpPr>
          <p:cNvPr id="309" name="Google Shape;309;p17"/>
          <p:cNvSpPr txBox="1"/>
          <p:nvPr>
            <p:ph idx="4294967295" type="body"/>
          </p:nvPr>
        </p:nvSpPr>
        <p:spPr>
          <a:xfrm>
            <a:off x="1650450" y="99850"/>
            <a:ext cx="5843100" cy="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2800">
                <a:latin typeface="Maven Pro"/>
                <a:ea typeface="Maven Pro"/>
                <a:cs typeface="Maven Pro"/>
                <a:sym typeface="Maven Pro"/>
              </a:rPr>
              <a:t>Hipótesis y preguntas de interés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10" name="Google Shape;310;p17"/>
          <p:cNvSpPr txBox="1"/>
          <p:nvPr/>
        </p:nvSpPr>
        <p:spPr>
          <a:xfrm>
            <a:off x="1732200" y="2392650"/>
            <a:ext cx="5679600" cy="144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Preguntas de interés</a:t>
            </a:r>
            <a:endParaRPr b="1"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trabajadas por género y por ingresos?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la distribución de horas por género y razas?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¿Cantidad de horas totales por edades?</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el histograma de cantidad de horas trabajadas por semana?</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¿Como es el ingreso según el nivel de educación?</a:t>
            </a:r>
            <a:endParaRPr sz="1300">
              <a:solidFill>
                <a:schemeClr val="dk2"/>
              </a:solidFill>
              <a:latin typeface="Nunito"/>
              <a:ea typeface="Nunito"/>
              <a:cs typeface="Nunito"/>
              <a:sym typeface="Nunito"/>
            </a:endParaRPr>
          </a:p>
          <a:p>
            <a:pPr indent="0" lvl="0" marL="0" rtl="0" algn="l">
              <a:lnSpc>
                <a:spcPct val="150000"/>
              </a:lnSpc>
              <a:spcBef>
                <a:spcPts val="0"/>
              </a:spcBef>
              <a:spcAft>
                <a:spcPts val="0"/>
              </a:spcAft>
              <a:buNone/>
            </a:pPr>
            <a:r>
              <a:rPr lang="es-419" sz="1300">
                <a:solidFill>
                  <a:schemeClr val="dk2"/>
                </a:solidFill>
                <a:latin typeface="Nunito"/>
                <a:ea typeface="Nunito"/>
                <a:cs typeface="Nunito"/>
                <a:sym typeface="Nunito"/>
              </a:rPr>
              <a:t>- ¿Cuales son las actividades según el nivel de ingreso?</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16" name="Google Shape;316;p18"/>
          <p:cNvPicPr preferRelativeResize="0"/>
          <p:nvPr/>
        </p:nvPicPr>
        <p:blipFill rotWithShape="1">
          <a:blip r:embed="rId3">
            <a:alphaModFix/>
          </a:blip>
          <a:srcRect b="81210" l="87171" r="0" t="5475"/>
          <a:stretch/>
        </p:blipFill>
        <p:spPr>
          <a:xfrm>
            <a:off x="7935650" y="519913"/>
            <a:ext cx="840676" cy="474275"/>
          </a:xfrm>
          <a:prstGeom prst="rect">
            <a:avLst/>
          </a:prstGeom>
          <a:noFill/>
          <a:ln>
            <a:noFill/>
          </a:ln>
        </p:spPr>
      </p:pic>
      <p:grpSp>
        <p:nvGrpSpPr>
          <p:cNvPr id="317" name="Google Shape;317;p18"/>
          <p:cNvGrpSpPr/>
          <p:nvPr/>
        </p:nvGrpSpPr>
        <p:grpSpPr>
          <a:xfrm>
            <a:off x="312442" y="548335"/>
            <a:ext cx="2653617" cy="2971544"/>
            <a:chOff x="3178000" y="829150"/>
            <a:chExt cx="2482800" cy="2719700"/>
          </a:xfrm>
        </p:grpSpPr>
        <p:pic>
          <p:nvPicPr>
            <p:cNvPr id="318" name="Google Shape;318;p18"/>
            <p:cNvPicPr preferRelativeResize="0"/>
            <p:nvPr/>
          </p:nvPicPr>
          <p:blipFill rotWithShape="1">
            <a:blip r:embed="rId3">
              <a:alphaModFix/>
            </a:blip>
            <a:srcRect b="0" l="0" r="46785" t="0"/>
            <a:stretch/>
          </p:blipFill>
          <p:spPr>
            <a:xfrm>
              <a:off x="3241888" y="1143125"/>
              <a:ext cx="2355024" cy="2405725"/>
            </a:xfrm>
            <a:prstGeom prst="rect">
              <a:avLst/>
            </a:prstGeom>
            <a:noFill/>
            <a:ln>
              <a:noFill/>
            </a:ln>
          </p:spPr>
        </p:pic>
        <p:sp>
          <p:nvSpPr>
            <p:cNvPr id="319" name="Google Shape;319;p18"/>
            <p:cNvSpPr txBox="1"/>
            <p:nvPr/>
          </p:nvSpPr>
          <p:spPr>
            <a:xfrm>
              <a:off x="3178000" y="829150"/>
              <a:ext cx="24828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Horas trabajadas por género</a:t>
              </a:r>
              <a:endParaRPr sz="1300">
                <a:solidFill>
                  <a:schemeClr val="dk2"/>
                </a:solidFill>
                <a:latin typeface="Nunito"/>
                <a:ea typeface="Nunito"/>
                <a:cs typeface="Nunito"/>
                <a:sym typeface="Nunito"/>
              </a:endParaRPr>
            </a:p>
          </p:txBody>
        </p:sp>
      </p:grpSp>
      <p:grpSp>
        <p:nvGrpSpPr>
          <p:cNvPr id="320" name="Google Shape;320;p18"/>
          <p:cNvGrpSpPr/>
          <p:nvPr/>
        </p:nvGrpSpPr>
        <p:grpSpPr>
          <a:xfrm>
            <a:off x="6091725" y="1872175"/>
            <a:ext cx="2759100" cy="2369950"/>
            <a:chOff x="6091725" y="2634175"/>
            <a:chExt cx="2759100" cy="2369950"/>
          </a:xfrm>
        </p:grpSpPr>
        <p:sp>
          <p:nvSpPr>
            <p:cNvPr id="321" name="Google Shape;321;p18"/>
            <p:cNvSpPr txBox="1"/>
            <p:nvPr/>
          </p:nvSpPr>
          <p:spPr>
            <a:xfrm>
              <a:off x="6091725" y="2634175"/>
              <a:ext cx="27591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Distribución para ingresos &lt;=50k</a:t>
              </a:r>
              <a:endParaRPr sz="1300">
                <a:solidFill>
                  <a:schemeClr val="dk2"/>
                </a:solidFill>
                <a:latin typeface="Nunito"/>
                <a:ea typeface="Nunito"/>
                <a:cs typeface="Nunito"/>
                <a:sym typeface="Nunito"/>
              </a:endParaRPr>
            </a:p>
          </p:txBody>
        </p:sp>
        <p:pic>
          <p:nvPicPr>
            <p:cNvPr id="322" name="Google Shape;322;p18"/>
            <p:cNvPicPr preferRelativeResize="0"/>
            <p:nvPr/>
          </p:nvPicPr>
          <p:blipFill rotWithShape="1">
            <a:blip r:embed="rId4">
              <a:alphaModFix/>
            </a:blip>
            <a:srcRect b="0" l="0" r="47780" t="0"/>
            <a:stretch/>
          </p:blipFill>
          <p:spPr>
            <a:xfrm>
              <a:off x="6465900" y="2965850"/>
              <a:ext cx="2010750" cy="2038275"/>
            </a:xfrm>
            <a:prstGeom prst="rect">
              <a:avLst/>
            </a:prstGeom>
            <a:noFill/>
            <a:ln>
              <a:noFill/>
            </a:ln>
          </p:spPr>
        </p:pic>
      </p:grpSp>
      <p:grpSp>
        <p:nvGrpSpPr>
          <p:cNvPr id="323" name="Google Shape;323;p18"/>
          <p:cNvGrpSpPr/>
          <p:nvPr/>
        </p:nvGrpSpPr>
        <p:grpSpPr>
          <a:xfrm>
            <a:off x="3059025" y="1845450"/>
            <a:ext cx="2759100" cy="2369950"/>
            <a:chOff x="280200" y="2634175"/>
            <a:chExt cx="2759100" cy="2369950"/>
          </a:xfrm>
        </p:grpSpPr>
        <p:sp>
          <p:nvSpPr>
            <p:cNvPr id="324" name="Google Shape;324;p18"/>
            <p:cNvSpPr txBox="1"/>
            <p:nvPr/>
          </p:nvSpPr>
          <p:spPr>
            <a:xfrm>
              <a:off x="280200" y="2634175"/>
              <a:ext cx="2759100" cy="4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s-419" sz="1300">
                  <a:solidFill>
                    <a:schemeClr val="dk2"/>
                  </a:solidFill>
                  <a:latin typeface="Nunito"/>
                  <a:ea typeface="Nunito"/>
                  <a:cs typeface="Nunito"/>
                  <a:sym typeface="Nunito"/>
                </a:rPr>
                <a:t>Distribución para ingresos &gt;50k</a:t>
              </a:r>
              <a:endParaRPr sz="1300">
                <a:solidFill>
                  <a:schemeClr val="dk2"/>
                </a:solidFill>
                <a:latin typeface="Nunito"/>
                <a:ea typeface="Nunito"/>
                <a:cs typeface="Nunito"/>
                <a:sym typeface="Nunito"/>
              </a:endParaRPr>
            </a:p>
          </p:txBody>
        </p:sp>
        <p:pic>
          <p:nvPicPr>
            <p:cNvPr id="325" name="Google Shape;325;p18"/>
            <p:cNvPicPr preferRelativeResize="0"/>
            <p:nvPr/>
          </p:nvPicPr>
          <p:blipFill rotWithShape="1">
            <a:blip r:embed="rId5">
              <a:alphaModFix/>
            </a:blip>
            <a:srcRect b="0" l="0" r="47943" t="0"/>
            <a:stretch/>
          </p:blipFill>
          <p:spPr>
            <a:xfrm>
              <a:off x="641088" y="2948475"/>
              <a:ext cx="2037325" cy="2055650"/>
            </a:xfrm>
            <a:prstGeom prst="rect">
              <a:avLst/>
            </a:prstGeom>
            <a:noFill/>
            <a:ln>
              <a:noFill/>
            </a:ln>
          </p:spPr>
        </p:pic>
      </p:grpSp>
      <p:sp>
        <p:nvSpPr>
          <p:cNvPr id="326" name="Google Shape;326;p18"/>
          <p:cNvSpPr txBox="1"/>
          <p:nvPr/>
        </p:nvSpPr>
        <p:spPr>
          <a:xfrm>
            <a:off x="480825" y="4350425"/>
            <a:ext cx="5108700" cy="50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la</a:t>
            </a:r>
            <a:r>
              <a:rPr lang="es-419" sz="1100">
                <a:solidFill>
                  <a:schemeClr val="dk2"/>
                </a:solidFill>
                <a:highlight>
                  <a:srgbClr val="FFF2CC"/>
                </a:highlight>
                <a:latin typeface="Nunito"/>
                <a:ea typeface="Nunito"/>
                <a:cs typeface="Nunito"/>
                <a:sym typeface="Nunito"/>
              </a:rPr>
              <a:t> falta inclución del sexo femenino en el reparto de horas trabajadas totales ya que no llega al 30% y es mas restringido para los mayores ingresos.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32" name="Google Shape;332;p19"/>
          <p:cNvPicPr preferRelativeResize="0"/>
          <p:nvPr/>
        </p:nvPicPr>
        <p:blipFill rotWithShape="1">
          <a:blip r:embed="rId3">
            <a:alphaModFix/>
          </a:blip>
          <a:srcRect b="81210" l="87171" r="0" t="5475"/>
          <a:stretch/>
        </p:blipFill>
        <p:spPr>
          <a:xfrm>
            <a:off x="2396763" y="2126550"/>
            <a:ext cx="582225" cy="328450"/>
          </a:xfrm>
          <a:prstGeom prst="rect">
            <a:avLst/>
          </a:prstGeom>
          <a:noFill/>
          <a:ln>
            <a:noFill/>
          </a:ln>
        </p:spPr>
      </p:pic>
      <p:sp>
        <p:nvSpPr>
          <p:cNvPr id="333" name="Google Shape;333;p19"/>
          <p:cNvSpPr txBox="1"/>
          <p:nvPr/>
        </p:nvSpPr>
        <p:spPr>
          <a:xfrm>
            <a:off x="319100" y="524338"/>
            <a:ext cx="1604700" cy="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Cantidad de horas </a:t>
            </a:r>
            <a:endParaRPr b="1" sz="1300">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por género y raza</a:t>
            </a:r>
            <a:endParaRPr sz="1300">
              <a:solidFill>
                <a:schemeClr val="dk2"/>
              </a:solidFill>
              <a:latin typeface="Nunito"/>
              <a:ea typeface="Nunito"/>
              <a:cs typeface="Nunito"/>
              <a:sym typeface="Nunito"/>
            </a:endParaRPr>
          </a:p>
        </p:txBody>
      </p:sp>
      <p:pic>
        <p:nvPicPr>
          <p:cNvPr id="334" name="Google Shape;334;p19"/>
          <p:cNvPicPr preferRelativeResize="0"/>
          <p:nvPr/>
        </p:nvPicPr>
        <p:blipFill rotWithShape="1">
          <a:blip r:embed="rId4">
            <a:alphaModFix/>
          </a:blip>
          <a:srcRect b="0" l="0" r="8850" t="0"/>
          <a:stretch/>
        </p:blipFill>
        <p:spPr>
          <a:xfrm>
            <a:off x="3010650" y="482950"/>
            <a:ext cx="5772651" cy="2182325"/>
          </a:xfrm>
          <a:prstGeom prst="rect">
            <a:avLst/>
          </a:prstGeom>
          <a:noFill/>
          <a:ln>
            <a:noFill/>
          </a:ln>
        </p:spPr>
      </p:pic>
      <p:pic>
        <p:nvPicPr>
          <p:cNvPr id="335" name="Google Shape;335;p19"/>
          <p:cNvPicPr preferRelativeResize="0"/>
          <p:nvPr/>
        </p:nvPicPr>
        <p:blipFill rotWithShape="1">
          <a:blip r:embed="rId5">
            <a:alphaModFix/>
          </a:blip>
          <a:srcRect b="0" l="0" r="12434" t="0"/>
          <a:stretch/>
        </p:blipFill>
        <p:spPr>
          <a:xfrm>
            <a:off x="3044050" y="2665275"/>
            <a:ext cx="5362450" cy="2431450"/>
          </a:xfrm>
          <a:prstGeom prst="rect">
            <a:avLst/>
          </a:prstGeom>
          <a:noFill/>
          <a:ln>
            <a:noFill/>
          </a:ln>
        </p:spPr>
      </p:pic>
      <p:sp>
        <p:nvSpPr>
          <p:cNvPr id="336" name="Google Shape;336;p19"/>
          <p:cNvSpPr txBox="1"/>
          <p:nvPr/>
        </p:nvSpPr>
        <p:spPr>
          <a:xfrm>
            <a:off x="319100" y="2665275"/>
            <a:ext cx="16047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Boxplot de edades por raza y género</a:t>
            </a:r>
            <a:endParaRPr sz="1300">
              <a:solidFill>
                <a:schemeClr val="dk2"/>
              </a:solidFill>
              <a:latin typeface="Nunito"/>
              <a:ea typeface="Nunito"/>
              <a:cs typeface="Nunito"/>
              <a:sym typeface="Nunito"/>
            </a:endParaRPr>
          </a:p>
        </p:txBody>
      </p:sp>
      <p:pic>
        <p:nvPicPr>
          <p:cNvPr id="337" name="Google Shape;337;p19"/>
          <p:cNvPicPr preferRelativeResize="0"/>
          <p:nvPr/>
        </p:nvPicPr>
        <p:blipFill rotWithShape="1">
          <a:blip r:embed="rId5">
            <a:alphaModFix/>
          </a:blip>
          <a:srcRect b="74949" l="88021" r="0" t="0"/>
          <a:stretch/>
        </p:blipFill>
        <p:spPr>
          <a:xfrm>
            <a:off x="2277100" y="4254600"/>
            <a:ext cx="733549" cy="609100"/>
          </a:xfrm>
          <a:prstGeom prst="rect">
            <a:avLst/>
          </a:prstGeom>
          <a:noFill/>
          <a:ln>
            <a:noFill/>
          </a:ln>
        </p:spPr>
      </p:pic>
      <p:sp>
        <p:nvSpPr>
          <p:cNvPr id="338" name="Google Shape;338;p19"/>
          <p:cNvSpPr txBox="1"/>
          <p:nvPr/>
        </p:nvSpPr>
        <p:spPr>
          <a:xfrm>
            <a:off x="319100" y="1176988"/>
            <a:ext cx="20460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que la mayor diferencia está dada en la raza blanca que es la que </a:t>
            </a:r>
            <a:r>
              <a:rPr lang="es-419" sz="1100">
                <a:solidFill>
                  <a:schemeClr val="dk2"/>
                </a:solidFill>
                <a:highlight>
                  <a:srgbClr val="FFF2CC"/>
                </a:highlight>
                <a:latin typeface="Nunito"/>
                <a:ea typeface="Nunito"/>
                <a:cs typeface="Nunito"/>
                <a:sym typeface="Nunito"/>
              </a:rPr>
              <a:t>más</a:t>
            </a:r>
            <a:r>
              <a:rPr lang="es-419" sz="1100">
                <a:solidFill>
                  <a:schemeClr val="dk2"/>
                </a:solidFill>
                <a:highlight>
                  <a:srgbClr val="FFF2CC"/>
                </a:highlight>
                <a:latin typeface="Nunito"/>
                <a:ea typeface="Nunito"/>
                <a:cs typeface="Nunito"/>
                <a:sym typeface="Nunito"/>
              </a:rPr>
              <a:t> hora aporta.</a:t>
            </a:r>
            <a:endParaRPr sz="1100">
              <a:solidFill>
                <a:schemeClr val="dk2"/>
              </a:solidFill>
              <a:highlight>
                <a:srgbClr val="FFF2CC"/>
              </a:highlight>
              <a:latin typeface="Nunito"/>
              <a:ea typeface="Nunito"/>
              <a:cs typeface="Nunito"/>
              <a:sym typeface="Nunito"/>
            </a:endParaRPr>
          </a:p>
        </p:txBody>
      </p:sp>
      <p:sp>
        <p:nvSpPr>
          <p:cNvPr id="339" name="Google Shape;339;p19"/>
          <p:cNvSpPr txBox="1"/>
          <p:nvPr/>
        </p:nvSpPr>
        <p:spPr>
          <a:xfrm>
            <a:off x="319100" y="3541663"/>
            <a:ext cx="20460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Es Others con el cuartil 4 más grande y más cantidad de outliers y Blacks quien le sigue en edad de las personas.</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0"/>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45" name="Google Shape;345;p20"/>
          <p:cNvSpPr txBox="1"/>
          <p:nvPr/>
        </p:nvSpPr>
        <p:spPr>
          <a:xfrm>
            <a:off x="319100" y="524350"/>
            <a:ext cx="1978800" cy="66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Histograma de horas trabajadas según la edad de las personas</a:t>
            </a:r>
            <a:endParaRPr sz="1300">
              <a:solidFill>
                <a:schemeClr val="dk2"/>
              </a:solidFill>
              <a:latin typeface="Nunito"/>
              <a:ea typeface="Nunito"/>
              <a:cs typeface="Nunito"/>
              <a:sym typeface="Nunito"/>
            </a:endParaRPr>
          </a:p>
        </p:txBody>
      </p:sp>
      <p:sp>
        <p:nvSpPr>
          <p:cNvPr id="346" name="Google Shape;346;p20"/>
          <p:cNvSpPr txBox="1"/>
          <p:nvPr/>
        </p:nvSpPr>
        <p:spPr>
          <a:xfrm>
            <a:off x="319100" y="2665275"/>
            <a:ext cx="21123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Distribución de horas trabajadas por semana</a:t>
            </a:r>
            <a:endParaRPr sz="1300">
              <a:solidFill>
                <a:schemeClr val="dk2"/>
              </a:solidFill>
              <a:latin typeface="Nunito"/>
              <a:ea typeface="Nunito"/>
              <a:cs typeface="Nunito"/>
              <a:sym typeface="Nunito"/>
            </a:endParaRPr>
          </a:p>
        </p:txBody>
      </p:sp>
      <p:pic>
        <p:nvPicPr>
          <p:cNvPr id="347" name="Google Shape;347;p20"/>
          <p:cNvPicPr preferRelativeResize="0"/>
          <p:nvPr/>
        </p:nvPicPr>
        <p:blipFill>
          <a:blip r:embed="rId3">
            <a:alphaModFix/>
          </a:blip>
          <a:stretch>
            <a:fillRect/>
          </a:stretch>
        </p:blipFill>
        <p:spPr>
          <a:xfrm>
            <a:off x="2543800" y="524348"/>
            <a:ext cx="5884926" cy="2093814"/>
          </a:xfrm>
          <a:prstGeom prst="rect">
            <a:avLst/>
          </a:prstGeom>
          <a:noFill/>
          <a:ln>
            <a:noFill/>
          </a:ln>
        </p:spPr>
      </p:pic>
      <p:pic>
        <p:nvPicPr>
          <p:cNvPr id="348" name="Google Shape;348;p20"/>
          <p:cNvPicPr preferRelativeResize="0"/>
          <p:nvPr/>
        </p:nvPicPr>
        <p:blipFill>
          <a:blip r:embed="rId4">
            <a:alphaModFix/>
          </a:blip>
          <a:stretch>
            <a:fillRect/>
          </a:stretch>
        </p:blipFill>
        <p:spPr>
          <a:xfrm>
            <a:off x="3029426" y="2665275"/>
            <a:ext cx="4913675" cy="2409375"/>
          </a:xfrm>
          <a:prstGeom prst="rect">
            <a:avLst/>
          </a:prstGeom>
          <a:noFill/>
          <a:ln>
            <a:noFill/>
          </a:ln>
        </p:spPr>
      </p:pic>
      <p:sp>
        <p:nvSpPr>
          <p:cNvPr id="349" name="Google Shape;349;p20"/>
          <p:cNvSpPr txBox="1"/>
          <p:nvPr/>
        </p:nvSpPr>
        <p:spPr>
          <a:xfrm>
            <a:off x="285700" y="13110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Desde 18 a aproximadamente 54 años son los que aportan horas superiores la media. </a:t>
            </a:r>
            <a:r>
              <a:rPr lang="es-419" sz="1100">
                <a:solidFill>
                  <a:schemeClr val="dk2"/>
                </a:solidFill>
                <a:highlight>
                  <a:srgbClr val="FFF2CC"/>
                </a:highlight>
                <a:latin typeface="Nunito"/>
                <a:ea typeface="Nunito"/>
                <a:cs typeface="Nunito"/>
                <a:sym typeface="Nunito"/>
              </a:rPr>
              <a:t>Registrándose</a:t>
            </a:r>
            <a:r>
              <a:rPr lang="es-419" sz="1100">
                <a:solidFill>
                  <a:schemeClr val="dk2"/>
                </a:solidFill>
                <a:highlight>
                  <a:srgbClr val="FFF2CC"/>
                </a:highlight>
                <a:latin typeface="Nunito"/>
                <a:ea typeface="Nunito"/>
                <a:cs typeface="Nunito"/>
                <a:sym typeface="Nunito"/>
              </a:rPr>
              <a:t> casos de personas de 90 años trabajando</a:t>
            </a:r>
            <a:endParaRPr sz="1100">
              <a:solidFill>
                <a:schemeClr val="dk2"/>
              </a:solidFill>
              <a:highlight>
                <a:srgbClr val="FFF2CC"/>
              </a:highlight>
              <a:latin typeface="Nunito"/>
              <a:ea typeface="Nunito"/>
              <a:cs typeface="Nunito"/>
              <a:sym typeface="Nunito"/>
            </a:endParaRPr>
          </a:p>
        </p:txBody>
      </p:sp>
      <p:sp>
        <p:nvSpPr>
          <p:cNvPr id="350" name="Google Shape;350;p20"/>
          <p:cNvSpPr txBox="1"/>
          <p:nvPr/>
        </p:nvSpPr>
        <p:spPr>
          <a:xfrm>
            <a:off x="319100" y="33137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Gran parte de los registros del dataset poseen 40 como horas trabajadas a la semana.</a:t>
            </a:r>
            <a:endParaRPr sz="1100">
              <a:solidFill>
                <a:schemeClr val="dk2"/>
              </a:solidFill>
              <a:highlight>
                <a:srgbClr val="FFF2CC"/>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idx="4294967295" type="body"/>
          </p:nvPr>
        </p:nvSpPr>
        <p:spPr>
          <a:xfrm>
            <a:off x="1650450" y="-52550"/>
            <a:ext cx="58431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800">
                <a:latin typeface="Maven Pro"/>
                <a:ea typeface="Maven Pro"/>
                <a:cs typeface="Maven Pro"/>
                <a:sym typeface="Maven Pro"/>
              </a:rPr>
              <a:t>Análisis Exploratorio de Datos</a:t>
            </a:r>
            <a:endParaRPr b="1" sz="2800">
              <a:latin typeface="Maven Pro"/>
              <a:ea typeface="Maven Pro"/>
              <a:cs typeface="Maven Pro"/>
              <a:sym typeface="Maven Pro"/>
            </a:endParaRPr>
          </a:p>
          <a:p>
            <a:pPr indent="0" lvl="0" marL="0" rtl="0" algn="l">
              <a:spcBef>
                <a:spcPts val="1200"/>
              </a:spcBef>
              <a:spcAft>
                <a:spcPts val="1200"/>
              </a:spcAft>
              <a:buNone/>
            </a:pPr>
            <a:r>
              <a:t/>
            </a:r>
            <a:endParaRPr/>
          </a:p>
        </p:txBody>
      </p:sp>
      <p:sp>
        <p:nvSpPr>
          <p:cNvPr id="356" name="Google Shape;356;p21"/>
          <p:cNvSpPr txBox="1"/>
          <p:nvPr/>
        </p:nvSpPr>
        <p:spPr>
          <a:xfrm>
            <a:off x="319100" y="524350"/>
            <a:ext cx="2800500" cy="7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Ingresos &gt;50 mil y la </a:t>
            </a:r>
            <a:r>
              <a:rPr b="1" lang="es-419" sz="1300">
                <a:solidFill>
                  <a:schemeClr val="dk2"/>
                </a:solidFill>
                <a:latin typeface="Nunito"/>
                <a:ea typeface="Nunito"/>
                <a:cs typeface="Nunito"/>
                <a:sym typeface="Nunito"/>
              </a:rPr>
              <a:t>dispersión</a:t>
            </a:r>
            <a:r>
              <a:rPr b="1" lang="es-419" sz="1300">
                <a:solidFill>
                  <a:schemeClr val="dk2"/>
                </a:solidFill>
                <a:latin typeface="Nunito"/>
                <a:ea typeface="Nunito"/>
                <a:cs typeface="Nunito"/>
                <a:sym typeface="Nunito"/>
              </a:rPr>
              <a:t> de Educación y Ocupación</a:t>
            </a:r>
            <a:endParaRPr sz="1300">
              <a:solidFill>
                <a:schemeClr val="dk2"/>
              </a:solidFill>
              <a:latin typeface="Nunito"/>
              <a:ea typeface="Nunito"/>
              <a:cs typeface="Nunito"/>
              <a:sym typeface="Nunito"/>
            </a:endParaRPr>
          </a:p>
        </p:txBody>
      </p:sp>
      <p:sp>
        <p:nvSpPr>
          <p:cNvPr id="357" name="Google Shape;357;p21"/>
          <p:cNvSpPr txBox="1"/>
          <p:nvPr/>
        </p:nvSpPr>
        <p:spPr>
          <a:xfrm>
            <a:off x="319100" y="2778475"/>
            <a:ext cx="2989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1300">
                <a:solidFill>
                  <a:schemeClr val="dk2"/>
                </a:solidFill>
                <a:latin typeface="Nunito"/>
                <a:ea typeface="Nunito"/>
                <a:cs typeface="Nunito"/>
                <a:sym typeface="Nunito"/>
              </a:rPr>
              <a:t>Ingresos &lt;=50 mil y la dispersión de Educación y Ocupación</a:t>
            </a:r>
            <a:endParaRPr sz="1300">
              <a:solidFill>
                <a:schemeClr val="dk2"/>
              </a:solidFill>
              <a:latin typeface="Nunito"/>
              <a:ea typeface="Nunito"/>
              <a:cs typeface="Nunito"/>
              <a:sym typeface="Nunito"/>
            </a:endParaRPr>
          </a:p>
        </p:txBody>
      </p:sp>
      <p:sp>
        <p:nvSpPr>
          <p:cNvPr id="358" name="Google Shape;358;p21"/>
          <p:cNvSpPr txBox="1"/>
          <p:nvPr/>
        </p:nvSpPr>
        <p:spPr>
          <a:xfrm>
            <a:off x="285700" y="1082475"/>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Casi todos están en los niveles de mayor estudio, </a:t>
            </a:r>
            <a:r>
              <a:rPr lang="es-419" sz="1100">
                <a:solidFill>
                  <a:schemeClr val="dk2"/>
                </a:solidFill>
                <a:highlight>
                  <a:srgbClr val="FFF2CC"/>
                </a:highlight>
                <a:latin typeface="Nunito"/>
                <a:ea typeface="Nunito"/>
                <a:cs typeface="Nunito"/>
                <a:sym typeface="Nunito"/>
              </a:rPr>
              <a:t>destacándose</a:t>
            </a:r>
            <a:r>
              <a:rPr lang="es-419" sz="1100">
                <a:solidFill>
                  <a:schemeClr val="dk2"/>
                </a:solidFill>
                <a:highlight>
                  <a:srgbClr val="FFF2CC"/>
                </a:highlight>
                <a:latin typeface="Nunito"/>
                <a:ea typeface="Nunito"/>
                <a:cs typeface="Nunito"/>
                <a:sym typeface="Nunito"/>
              </a:rPr>
              <a:t> Bachelors, HS-grad y some-college.</a:t>
            </a:r>
            <a:endParaRPr sz="1100">
              <a:solidFill>
                <a:schemeClr val="dk2"/>
              </a:solidFill>
              <a:highlight>
                <a:srgbClr val="FFF2CC"/>
              </a:highlight>
              <a:latin typeface="Nunito"/>
              <a:ea typeface="Nunito"/>
              <a:cs typeface="Nunito"/>
              <a:sym typeface="Nunito"/>
            </a:endParaRPr>
          </a:p>
        </p:txBody>
      </p:sp>
      <p:sp>
        <p:nvSpPr>
          <p:cNvPr id="359" name="Google Shape;359;p21"/>
          <p:cNvSpPr txBox="1"/>
          <p:nvPr/>
        </p:nvSpPr>
        <p:spPr>
          <a:xfrm>
            <a:off x="319100" y="3381800"/>
            <a:ext cx="2192400" cy="127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419" sz="1100">
                <a:solidFill>
                  <a:schemeClr val="dk2"/>
                </a:solidFill>
                <a:highlight>
                  <a:srgbClr val="FFF2CC"/>
                </a:highlight>
                <a:latin typeface="Nunito"/>
                <a:ea typeface="Nunito"/>
                <a:cs typeface="Nunito"/>
                <a:sym typeface="Nunito"/>
              </a:rPr>
              <a:t>Vemos muchas ocurrencias para los niveles HS-grad, some-</a:t>
            </a:r>
            <a:r>
              <a:rPr lang="es-419" sz="1100">
                <a:solidFill>
                  <a:schemeClr val="dk2"/>
                </a:solidFill>
                <a:highlight>
                  <a:srgbClr val="FFF2CC"/>
                </a:highlight>
                <a:latin typeface="Nunito"/>
                <a:ea typeface="Nunito"/>
                <a:cs typeface="Nunito"/>
                <a:sym typeface="Nunito"/>
              </a:rPr>
              <a:t>college</a:t>
            </a:r>
            <a:r>
              <a:rPr lang="es-419" sz="1100">
                <a:solidFill>
                  <a:schemeClr val="dk2"/>
                </a:solidFill>
                <a:highlight>
                  <a:srgbClr val="FFF2CC"/>
                </a:highlight>
                <a:latin typeface="Nunito"/>
                <a:ea typeface="Nunito"/>
                <a:cs typeface="Nunito"/>
                <a:sym typeface="Nunito"/>
              </a:rPr>
              <a:t> y algo menos en Bachelors y el resto muy disperso en los </a:t>
            </a:r>
            <a:r>
              <a:rPr lang="es-419" sz="1100">
                <a:solidFill>
                  <a:schemeClr val="dk2"/>
                </a:solidFill>
                <a:highlight>
                  <a:srgbClr val="FFF2CC"/>
                </a:highlight>
                <a:latin typeface="Nunito"/>
                <a:ea typeface="Nunito"/>
                <a:cs typeface="Nunito"/>
                <a:sym typeface="Nunito"/>
              </a:rPr>
              <a:t>demás</a:t>
            </a:r>
            <a:r>
              <a:rPr lang="es-419" sz="1100">
                <a:solidFill>
                  <a:schemeClr val="dk2"/>
                </a:solidFill>
                <a:highlight>
                  <a:srgbClr val="FFF2CC"/>
                </a:highlight>
                <a:latin typeface="Nunito"/>
                <a:ea typeface="Nunito"/>
                <a:cs typeface="Nunito"/>
                <a:sym typeface="Nunito"/>
              </a:rPr>
              <a:t> niveles.</a:t>
            </a:r>
            <a:endParaRPr sz="1100">
              <a:solidFill>
                <a:schemeClr val="dk2"/>
              </a:solidFill>
              <a:highlight>
                <a:srgbClr val="FFF2CC"/>
              </a:highlight>
              <a:latin typeface="Nunito"/>
              <a:ea typeface="Nunito"/>
              <a:cs typeface="Nunito"/>
              <a:sym typeface="Nunito"/>
            </a:endParaRPr>
          </a:p>
        </p:txBody>
      </p:sp>
      <p:pic>
        <p:nvPicPr>
          <p:cNvPr id="360" name="Google Shape;360;p21"/>
          <p:cNvPicPr preferRelativeResize="0"/>
          <p:nvPr/>
        </p:nvPicPr>
        <p:blipFill rotWithShape="1">
          <a:blip r:embed="rId3">
            <a:alphaModFix/>
          </a:blip>
          <a:srcRect b="0" l="0" r="0" t="13239"/>
          <a:stretch/>
        </p:blipFill>
        <p:spPr>
          <a:xfrm>
            <a:off x="3705950" y="524350"/>
            <a:ext cx="4784150" cy="2254125"/>
          </a:xfrm>
          <a:prstGeom prst="rect">
            <a:avLst/>
          </a:prstGeom>
          <a:noFill/>
          <a:ln>
            <a:noFill/>
          </a:ln>
        </p:spPr>
      </p:pic>
      <p:pic>
        <p:nvPicPr>
          <p:cNvPr id="361" name="Google Shape;361;p21"/>
          <p:cNvPicPr preferRelativeResize="0"/>
          <p:nvPr/>
        </p:nvPicPr>
        <p:blipFill rotWithShape="1">
          <a:blip r:embed="rId4">
            <a:alphaModFix/>
          </a:blip>
          <a:srcRect b="0" l="0" r="0" t="13367"/>
          <a:stretch/>
        </p:blipFill>
        <p:spPr>
          <a:xfrm>
            <a:off x="3876975" y="2836852"/>
            <a:ext cx="4613126" cy="21456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