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Nunito" panose="020B0604020202020204" charset="0"/>
      <p:regular r:id="rId16"/>
      <p:bold r:id="rId17"/>
      <p:italic r:id="rId18"/>
      <p:boldItalic r:id="rId19"/>
    </p:embeddedFont>
    <p:embeddedFont>
      <p:font typeface="Maven Pro" panose="020B0604020202020204" charset="0"/>
      <p:regular r:id="rId20"/>
      <p:bold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ec29e8dfa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ec29e8dfa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ec29e8dfa0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ec29e8dfa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ec29e8dfa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ec29e8dfa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ec26d68fb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ec26d68fb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ec26d68fb2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ec26d68fb2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ec299275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ec299275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ec299275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ec299275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ec29e8dfa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ec29e8dfa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ec29e8dfa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ec29e8dfa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ec29e8dfa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ec29e8dfa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ec29e8dfa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ec29e8dfa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415550"/>
            <a:ext cx="8520600" cy="175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419" sz="4080" b="1">
                <a:latin typeface="Roboto"/>
                <a:ea typeface="Roboto"/>
                <a:cs typeface="Roboto"/>
                <a:sym typeface="Roboto"/>
              </a:rPr>
              <a:t>Ingresos Anuales de los ciudadanos de Estados Unidos</a:t>
            </a:r>
            <a:endParaRPr sz="4080" b="1">
              <a:latin typeface="Roboto"/>
              <a:ea typeface="Roboto"/>
              <a:cs typeface="Roboto"/>
              <a:sym typeface="Roboto"/>
            </a:endParaRPr>
          </a:p>
        </p:txBody>
      </p:sp>
      <p:sp>
        <p:nvSpPr>
          <p:cNvPr id="278" name="Google Shape;278;p13"/>
          <p:cNvSpPr txBox="1">
            <a:spLocks noGrp="1"/>
          </p:cNvSpPr>
          <p:nvPr>
            <p:ph type="subTitle" idx="1"/>
          </p:nvPr>
        </p:nvSpPr>
        <p:spPr>
          <a:xfrm>
            <a:off x="311700" y="4263525"/>
            <a:ext cx="1895400" cy="74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35"/>
              <a:buNone/>
            </a:pPr>
            <a:r>
              <a:rPr lang="es-419" sz="1060" b="1"/>
              <a:t>Autor: Sebastián Traverso</a:t>
            </a:r>
            <a:endParaRPr sz="1060" b="1"/>
          </a:p>
          <a:p>
            <a:pPr marL="0" lvl="0" indent="0" algn="l" rtl="0">
              <a:lnSpc>
                <a:spcPct val="115000"/>
              </a:lnSpc>
              <a:spcBef>
                <a:spcPts val="0"/>
              </a:spcBef>
              <a:spcAft>
                <a:spcPts val="0"/>
              </a:spcAft>
              <a:buSzPts val="935"/>
              <a:buNone/>
            </a:pPr>
            <a:r>
              <a:rPr lang="es-419" sz="1060" b="1"/>
              <a:t>Curso: Data Science</a:t>
            </a:r>
            <a:endParaRPr sz="1060" b="1"/>
          </a:p>
          <a:p>
            <a:pPr marL="0" lvl="0" indent="0" algn="l" rtl="0">
              <a:lnSpc>
                <a:spcPct val="115000"/>
              </a:lnSpc>
              <a:spcBef>
                <a:spcPts val="0"/>
              </a:spcBef>
              <a:spcAft>
                <a:spcPts val="0"/>
              </a:spcAft>
              <a:buSzPts val="935"/>
              <a:buNone/>
            </a:pPr>
            <a:r>
              <a:rPr lang="es-419" sz="1060" b="1"/>
              <a:t>Comisión: 46235</a:t>
            </a:r>
            <a:endParaRPr sz="106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2"/>
          <p:cNvSpPr txBox="1">
            <a:spLocks noGrp="1"/>
          </p:cNvSpPr>
          <p:nvPr>
            <p:ph type="body" idx="4294967295"/>
          </p:nvPr>
        </p:nvSpPr>
        <p:spPr>
          <a:xfrm>
            <a:off x="1650450" y="-52550"/>
            <a:ext cx="58431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a:latin typeface="Maven Pro"/>
                <a:ea typeface="Maven Pro"/>
                <a:cs typeface="Maven Pro"/>
                <a:sym typeface="Maven Pro"/>
              </a:rPr>
              <a:t>Análisis Exploratorio de Datos</a:t>
            </a:r>
            <a:endParaRPr sz="2800" b="1">
              <a:latin typeface="Maven Pro"/>
              <a:ea typeface="Maven Pro"/>
              <a:cs typeface="Maven Pro"/>
              <a:sym typeface="Maven Pro"/>
            </a:endParaRPr>
          </a:p>
          <a:p>
            <a:pPr marL="0" lvl="0" indent="0" algn="l" rtl="0">
              <a:spcBef>
                <a:spcPts val="1200"/>
              </a:spcBef>
              <a:spcAft>
                <a:spcPts val="1200"/>
              </a:spcAft>
              <a:buNone/>
            </a:pPr>
            <a:endParaRPr/>
          </a:p>
        </p:txBody>
      </p:sp>
      <p:sp>
        <p:nvSpPr>
          <p:cNvPr id="367" name="Google Shape;367;p22"/>
          <p:cNvSpPr txBox="1"/>
          <p:nvPr/>
        </p:nvSpPr>
        <p:spPr>
          <a:xfrm>
            <a:off x="319100" y="524350"/>
            <a:ext cx="2800500" cy="78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Extranjeros y la dispersión de Educación y Ocupación</a:t>
            </a:r>
            <a:endParaRPr sz="1300">
              <a:solidFill>
                <a:schemeClr val="dk2"/>
              </a:solidFill>
              <a:latin typeface="Nunito"/>
              <a:ea typeface="Nunito"/>
              <a:cs typeface="Nunito"/>
              <a:sym typeface="Nunito"/>
            </a:endParaRPr>
          </a:p>
        </p:txBody>
      </p:sp>
      <p:sp>
        <p:nvSpPr>
          <p:cNvPr id="368" name="Google Shape;368;p22"/>
          <p:cNvSpPr txBox="1"/>
          <p:nvPr/>
        </p:nvSpPr>
        <p:spPr>
          <a:xfrm>
            <a:off x="319100" y="2778475"/>
            <a:ext cx="2989200" cy="114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Estadounidenses y la dispersión de Educación y Ocupación</a:t>
            </a:r>
            <a:endParaRPr sz="1300">
              <a:solidFill>
                <a:schemeClr val="dk2"/>
              </a:solidFill>
              <a:latin typeface="Nunito"/>
              <a:ea typeface="Nunito"/>
              <a:cs typeface="Nunito"/>
              <a:sym typeface="Nunito"/>
            </a:endParaRPr>
          </a:p>
        </p:txBody>
      </p:sp>
      <p:sp>
        <p:nvSpPr>
          <p:cNvPr id="369" name="Google Shape;369;p22"/>
          <p:cNvSpPr txBox="1"/>
          <p:nvPr/>
        </p:nvSpPr>
        <p:spPr>
          <a:xfrm>
            <a:off x="285700" y="1082475"/>
            <a:ext cx="21924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Hay una dispersión en todos los niveles de estudio y ocupación siendo superior en HS-grad, bachelor y some-college.</a:t>
            </a:r>
            <a:endParaRPr sz="1100">
              <a:solidFill>
                <a:schemeClr val="dk2"/>
              </a:solidFill>
              <a:highlight>
                <a:srgbClr val="FFF2CC"/>
              </a:highlight>
              <a:latin typeface="Nunito"/>
              <a:ea typeface="Nunito"/>
              <a:cs typeface="Nunito"/>
              <a:sym typeface="Nunito"/>
            </a:endParaRPr>
          </a:p>
        </p:txBody>
      </p:sp>
      <p:sp>
        <p:nvSpPr>
          <p:cNvPr id="370" name="Google Shape;370;p22"/>
          <p:cNvSpPr txBox="1"/>
          <p:nvPr/>
        </p:nvSpPr>
        <p:spPr>
          <a:xfrm>
            <a:off x="319100" y="3381800"/>
            <a:ext cx="21924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La dispersión no es tan grande y está concentrado en los niveles HS-grad, some-college y bachelor.</a:t>
            </a:r>
            <a:endParaRPr sz="1100">
              <a:solidFill>
                <a:schemeClr val="dk2"/>
              </a:solidFill>
              <a:highlight>
                <a:srgbClr val="FFF2CC"/>
              </a:highlight>
              <a:latin typeface="Nunito"/>
              <a:ea typeface="Nunito"/>
              <a:cs typeface="Nunito"/>
              <a:sym typeface="Nunito"/>
            </a:endParaRPr>
          </a:p>
        </p:txBody>
      </p:sp>
      <p:pic>
        <p:nvPicPr>
          <p:cNvPr id="371" name="Google Shape;371;p22"/>
          <p:cNvPicPr preferRelativeResize="0"/>
          <p:nvPr/>
        </p:nvPicPr>
        <p:blipFill rotWithShape="1">
          <a:blip r:embed="rId3">
            <a:alphaModFix/>
          </a:blip>
          <a:srcRect t="15045"/>
          <a:stretch/>
        </p:blipFill>
        <p:spPr>
          <a:xfrm>
            <a:off x="3672925" y="565384"/>
            <a:ext cx="4668774" cy="2135290"/>
          </a:xfrm>
          <a:prstGeom prst="rect">
            <a:avLst/>
          </a:prstGeom>
          <a:noFill/>
          <a:ln>
            <a:noFill/>
          </a:ln>
        </p:spPr>
      </p:pic>
      <p:pic>
        <p:nvPicPr>
          <p:cNvPr id="372" name="Google Shape;372;p22"/>
          <p:cNvPicPr preferRelativeResize="0"/>
          <p:nvPr/>
        </p:nvPicPr>
        <p:blipFill rotWithShape="1">
          <a:blip r:embed="rId4">
            <a:alphaModFix/>
          </a:blip>
          <a:srcRect t="13741"/>
          <a:stretch/>
        </p:blipFill>
        <p:spPr>
          <a:xfrm>
            <a:off x="3672925" y="2741700"/>
            <a:ext cx="4749900" cy="2210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3"/>
          <p:cNvSpPr txBox="1">
            <a:spLocks noGrp="1"/>
          </p:cNvSpPr>
          <p:nvPr>
            <p:ph type="body" idx="4294967295"/>
          </p:nvPr>
        </p:nvSpPr>
        <p:spPr>
          <a:xfrm>
            <a:off x="1650450" y="-52550"/>
            <a:ext cx="58431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dirty="0">
                <a:latin typeface="Maven Pro"/>
                <a:ea typeface="Maven Pro"/>
                <a:cs typeface="Maven Pro"/>
                <a:sym typeface="Maven Pro"/>
              </a:rPr>
              <a:t>Análisis Exploratorio de Datos</a:t>
            </a:r>
            <a:endParaRPr sz="2800" b="1" dirty="0">
              <a:latin typeface="Maven Pro"/>
              <a:ea typeface="Maven Pro"/>
              <a:cs typeface="Maven Pro"/>
              <a:sym typeface="Maven Pro"/>
            </a:endParaRPr>
          </a:p>
          <a:p>
            <a:pPr marL="0" lvl="0" indent="0" algn="l" rtl="0">
              <a:spcBef>
                <a:spcPts val="1200"/>
              </a:spcBef>
              <a:spcAft>
                <a:spcPts val="1200"/>
              </a:spcAft>
              <a:buNone/>
            </a:pPr>
            <a:endParaRPr dirty="0"/>
          </a:p>
        </p:txBody>
      </p:sp>
      <p:sp>
        <p:nvSpPr>
          <p:cNvPr id="378" name="Google Shape;378;p23"/>
          <p:cNvSpPr txBox="1"/>
          <p:nvPr/>
        </p:nvSpPr>
        <p:spPr>
          <a:xfrm>
            <a:off x="857488" y="676750"/>
            <a:ext cx="2800500" cy="786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419" sz="1300" b="1" dirty="0">
                <a:solidFill>
                  <a:schemeClr val="dk2"/>
                </a:solidFill>
                <a:latin typeface="Nunito"/>
                <a:ea typeface="Nunito"/>
                <a:cs typeface="Nunito"/>
                <a:sym typeface="Nunito"/>
              </a:rPr>
              <a:t>Extranjeros e independización del país de origen</a:t>
            </a:r>
            <a:endParaRPr sz="1300" dirty="0">
              <a:solidFill>
                <a:schemeClr val="dk2"/>
              </a:solidFill>
              <a:latin typeface="Nunito"/>
              <a:ea typeface="Nunito"/>
              <a:cs typeface="Nunito"/>
              <a:sym typeface="Nunito"/>
            </a:endParaRPr>
          </a:p>
        </p:txBody>
      </p:sp>
      <p:sp>
        <p:nvSpPr>
          <p:cNvPr id="379" name="Google Shape;379;p23"/>
          <p:cNvSpPr txBox="1"/>
          <p:nvPr/>
        </p:nvSpPr>
        <p:spPr>
          <a:xfrm>
            <a:off x="5342988" y="676750"/>
            <a:ext cx="2989200" cy="114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419" sz="1300" b="1">
                <a:solidFill>
                  <a:schemeClr val="dk2"/>
                </a:solidFill>
                <a:latin typeface="Nunito"/>
                <a:ea typeface="Nunito"/>
                <a:cs typeface="Nunito"/>
                <a:sym typeface="Nunito"/>
              </a:rPr>
              <a:t>Estadounidenses y la dispersión de Educación y Ocupación</a:t>
            </a:r>
            <a:endParaRPr sz="1300">
              <a:solidFill>
                <a:schemeClr val="dk2"/>
              </a:solidFill>
              <a:latin typeface="Nunito"/>
              <a:ea typeface="Nunito"/>
              <a:cs typeface="Nunito"/>
              <a:sym typeface="Nunito"/>
            </a:endParaRPr>
          </a:p>
        </p:txBody>
      </p:sp>
      <p:sp>
        <p:nvSpPr>
          <p:cNvPr id="380" name="Google Shape;380;p23"/>
          <p:cNvSpPr txBox="1"/>
          <p:nvPr/>
        </p:nvSpPr>
        <p:spPr>
          <a:xfrm>
            <a:off x="1161538" y="1234875"/>
            <a:ext cx="2192400" cy="127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419" sz="1100" dirty="0">
                <a:solidFill>
                  <a:schemeClr val="dk2"/>
                </a:solidFill>
                <a:highlight>
                  <a:srgbClr val="FFF2CC"/>
                </a:highlight>
                <a:latin typeface="Nunito"/>
                <a:ea typeface="Nunito"/>
                <a:cs typeface="Nunito"/>
                <a:sym typeface="Nunito"/>
              </a:rPr>
              <a:t>La mayoría proviene de países independizados, por lo que deben migrar buscando una mejora en la economía.</a:t>
            </a:r>
            <a:endParaRPr sz="1100" dirty="0">
              <a:solidFill>
                <a:schemeClr val="dk2"/>
              </a:solidFill>
              <a:highlight>
                <a:srgbClr val="FFF2CC"/>
              </a:highlight>
              <a:latin typeface="Nunito"/>
              <a:ea typeface="Nunito"/>
              <a:cs typeface="Nunito"/>
              <a:sym typeface="Nunito"/>
            </a:endParaRPr>
          </a:p>
        </p:txBody>
      </p:sp>
      <p:sp>
        <p:nvSpPr>
          <p:cNvPr id="381" name="Google Shape;381;p23"/>
          <p:cNvSpPr txBox="1"/>
          <p:nvPr/>
        </p:nvSpPr>
        <p:spPr>
          <a:xfrm>
            <a:off x="5741388" y="1234875"/>
            <a:ext cx="2192400" cy="127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Muy marcada la cantidad de migrantes procedentes de América sobre el resto de los continentes.</a:t>
            </a:r>
            <a:endParaRPr sz="1100">
              <a:solidFill>
                <a:schemeClr val="dk2"/>
              </a:solidFill>
              <a:highlight>
                <a:srgbClr val="FFF2CC"/>
              </a:highlight>
              <a:latin typeface="Nunito"/>
              <a:ea typeface="Nunito"/>
              <a:cs typeface="Nunito"/>
              <a:sym typeface="Nunito"/>
            </a:endParaRPr>
          </a:p>
        </p:txBody>
      </p:sp>
      <p:pic>
        <p:nvPicPr>
          <p:cNvPr id="382" name="Google Shape;382;p23"/>
          <p:cNvPicPr preferRelativeResize="0"/>
          <p:nvPr/>
        </p:nvPicPr>
        <p:blipFill rotWithShape="1">
          <a:blip r:embed="rId3">
            <a:alphaModFix/>
          </a:blip>
          <a:srcRect t="17882" r="20185" b="3475"/>
          <a:stretch/>
        </p:blipFill>
        <p:spPr>
          <a:xfrm>
            <a:off x="857487" y="2316825"/>
            <a:ext cx="2800501" cy="2373600"/>
          </a:xfrm>
          <a:prstGeom prst="rect">
            <a:avLst/>
          </a:prstGeom>
          <a:noFill/>
          <a:ln>
            <a:noFill/>
          </a:ln>
        </p:spPr>
      </p:pic>
      <p:pic>
        <p:nvPicPr>
          <p:cNvPr id="383" name="Google Shape;383;p23"/>
          <p:cNvPicPr preferRelativeResize="0"/>
          <p:nvPr/>
        </p:nvPicPr>
        <p:blipFill rotWithShape="1">
          <a:blip r:embed="rId4">
            <a:alphaModFix/>
          </a:blip>
          <a:srcRect t="18160" r="18453"/>
          <a:stretch/>
        </p:blipFill>
        <p:spPr>
          <a:xfrm>
            <a:off x="5365387" y="2247875"/>
            <a:ext cx="2944401" cy="251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4"/>
          <p:cNvSpPr txBox="1"/>
          <p:nvPr/>
        </p:nvSpPr>
        <p:spPr>
          <a:xfrm>
            <a:off x="494300" y="819500"/>
            <a:ext cx="7942500" cy="127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Insights</a:t>
            </a:r>
            <a:endParaRPr sz="1300" b="1">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s-419" sz="1300">
                <a:solidFill>
                  <a:schemeClr val="dk2"/>
                </a:solidFill>
                <a:latin typeface="Nunito"/>
                <a:ea typeface="Nunito"/>
                <a:cs typeface="Nunito"/>
                <a:sym typeface="Nunito"/>
              </a:rPr>
              <a:t>- El género femenino hace un buen aporte de horas trabajadas pero está lejos de ser equitativo respecto a la cantidad de horas generales y más lejos aún respecto a los ingresos superiores.</a:t>
            </a:r>
            <a:endParaRPr sz="1300">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s-419" sz="1300">
                <a:solidFill>
                  <a:schemeClr val="dk2"/>
                </a:solidFill>
                <a:latin typeface="Nunito"/>
                <a:ea typeface="Nunito"/>
                <a:cs typeface="Nunito"/>
                <a:sym typeface="Nunito"/>
              </a:rPr>
              <a:t>- Respecto a los ingresos, el poseer un nivel de estudio superior favorece el poder acceder a puestos de trabajo con ingresos mayores.</a:t>
            </a:r>
            <a:endParaRPr sz="1300">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s-419" sz="1300">
                <a:solidFill>
                  <a:schemeClr val="dk2"/>
                </a:solidFill>
                <a:latin typeface="Nunito"/>
                <a:ea typeface="Nunito"/>
                <a:cs typeface="Nunito"/>
                <a:sym typeface="Nunito"/>
              </a:rPr>
              <a:t>- Los nativos de Estados Unidos alcanzan niveles superiores en la educación respecto a los extranjeros.</a:t>
            </a:r>
            <a:endParaRPr sz="1300">
              <a:solidFill>
                <a:schemeClr val="dk2"/>
              </a:solidFill>
              <a:latin typeface="Nunito"/>
              <a:ea typeface="Nunito"/>
              <a:cs typeface="Nunito"/>
              <a:sym typeface="Nunito"/>
            </a:endParaRPr>
          </a:p>
        </p:txBody>
      </p:sp>
      <p:sp>
        <p:nvSpPr>
          <p:cNvPr id="389" name="Google Shape;389;p24"/>
          <p:cNvSpPr txBox="1">
            <a:spLocks noGrp="1"/>
          </p:cNvSpPr>
          <p:nvPr>
            <p:ph type="body" idx="4294967295"/>
          </p:nvPr>
        </p:nvSpPr>
        <p:spPr>
          <a:xfrm>
            <a:off x="935175" y="99850"/>
            <a:ext cx="75549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dirty="0" err="1">
                <a:latin typeface="Maven Pro"/>
                <a:ea typeface="Maven Pro"/>
                <a:cs typeface="Maven Pro"/>
                <a:sym typeface="Maven Pro"/>
              </a:rPr>
              <a:t>Insights</a:t>
            </a:r>
            <a:r>
              <a:rPr lang="es-419" sz="2800" b="1" dirty="0">
                <a:latin typeface="Maven Pro"/>
                <a:ea typeface="Maven Pro"/>
                <a:cs typeface="Maven Pro"/>
                <a:sym typeface="Maven Pro"/>
              </a:rPr>
              <a:t> y recomendaciones</a:t>
            </a:r>
            <a:endParaRPr sz="2800" b="1" dirty="0">
              <a:latin typeface="Maven Pro"/>
              <a:ea typeface="Maven Pro"/>
              <a:cs typeface="Maven Pro"/>
              <a:sym typeface="Maven Pro"/>
            </a:endParaRPr>
          </a:p>
          <a:p>
            <a:pPr marL="0" lvl="0" indent="0" algn="l" rtl="0">
              <a:spcBef>
                <a:spcPts val="1200"/>
              </a:spcBef>
              <a:spcAft>
                <a:spcPts val="1200"/>
              </a:spcAft>
              <a:buNone/>
            </a:pPr>
            <a:endParaRPr dirty="0"/>
          </a:p>
        </p:txBody>
      </p:sp>
      <p:sp>
        <p:nvSpPr>
          <p:cNvPr id="390" name="Google Shape;390;p24"/>
          <p:cNvSpPr txBox="1"/>
          <p:nvPr/>
        </p:nvSpPr>
        <p:spPr>
          <a:xfrm>
            <a:off x="494300" y="2468850"/>
            <a:ext cx="7815600" cy="2514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300" b="1">
                <a:solidFill>
                  <a:schemeClr val="dk2"/>
                </a:solidFill>
                <a:latin typeface="Nunito"/>
                <a:ea typeface="Nunito"/>
                <a:cs typeface="Nunito"/>
                <a:sym typeface="Nunito"/>
              </a:rPr>
              <a:t>Recomendaciones</a:t>
            </a:r>
            <a:endParaRPr sz="1300" b="1">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Incentivar y permitir al género femenido a que estudie y llegue a terminar estudios de mayor nivel le darán las herramientas necesarias para poder acceder a trabajar, esto hará que el aporte de horas incremente, y también poder lograr ingresos superiores y poder equiparar la gran brecha con el género masculino.</a:t>
            </a:r>
            <a:endParaRPr sz="1300">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Con respecto a los extranjeros, donde hay más dispersión en el nivel de estudio alcanzado, se debería relevar los motivos por los que no pueden continuar estudiando y proponer estrategias para que lleguen a terminar con un nivel medio de enseñanza.</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7;p23"/>
          <p:cNvSpPr txBox="1">
            <a:spLocks/>
          </p:cNvSpPr>
          <p:nvPr/>
        </p:nvSpPr>
        <p:spPr>
          <a:xfrm>
            <a:off x="1650450" y="99844"/>
            <a:ext cx="5843100" cy="57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indent="0" algn="ctr">
              <a:buFont typeface="Nunito"/>
              <a:buNone/>
            </a:pPr>
            <a:r>
              <a:rPr lang="es-419" sz="2800" b="1" dirty="0" smtClean="0">
                <a:latin typeface="Maven Pro"/>
                <a:ea typeface="Maven Pro"/>
                <a:cs typeface="Maven Pro"/>
                <a:sym typeface="Maven Pro"/>
              </a:rPr>
              <a:t>Entrenamiento de modelo de ML</a:t>
            </a:r>
          </a:p>
          <a:p>
            <a:pPr marL="0" indent="0">
              <a:spcBef>
                <a:spcPts val="1200"/>
              </a:spcBef>
              <a:spcAft>
                <a:spcPts val="1200"/>
              </a:spcAft>
              <a:buFont typeface="Nunito"/>
              <a:buNone/>
            </a:pPr>
            <a:endParaRPr lang="es-419" dirty="0"/>
          </a:p>
        </p:txBody>
      </p:sp>
      <p:sp>
        <p:nvSpPr>
          <p:cNvPr id="3" name="Google Shape;378;p23"/>
          <p:cNvSpPr txBox="1"/>
          <p:nvPr/>
        </p:nvSpPr>
        <p:spPr>
          <a:xfrm>
            <a:off x="517095" y="965542"/>
            <a:ext cx="3887694" cy="12319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419" sz="1100" b="1" dirty="0" smtClean="0">
                <a:solidFill>
                  <a:schemeClr val="dk2"/>
                </a:solidFill>
                <a:latin typeface="Nunito"/>
                <a:ea typeface="Nunito"/>
                <a:cs typeface="Nunito"/>
                <a:sym typeface="Nunito"/>
              </a:rPr>
              <a:t>Aplicando ingeniería de atributos y selección de variables es que se crea la variable sintética </a:t>
            </a:r>
            <a:r>
              <a:rPr lang="es-419" sz="1100" b="1" dirty="0" err="1" smtClean="0">
                <a:solidFill>
                  <a:schemeClr val="dk2"/>
                </a:solidFill>
                <a:latin typeface="Nunito"/>
                <a:ea typeface="Nunito"/>
                <a:cs typeface="Nunito"/>
                <a:sym typeface="Nunito"/>
              </a:rPr>
              <a:t>Educ_HorasxSemana</a:t>
            </a:r>
            <a:r>
              <a:rPr lang="es-419" sz="1100" b="1" dirty="0" smtClean="0">
                <a:solidFill>
                  <a:schemeClr val="dk2"/>
                </a:solidFill>
                <a:latin typeface="Nunito"/>
                <a:ea typeface="Nunito"/>
                <a:cs typeface="Nunito"/>
                <a:sym typeface="Nunito"/>
              </a:rPr>
              <a:t> y utilizada en un </a:t>
            </a:r>
            <a:r>
              <a:rPr lang="es-419" sz="1100" b="1" dirty="0" err="1" smtClean="0">
                <a:solidFill>
                  <a:schemeClr val="dk2"/>
                </a:solidFill>
                <a:latin typeface="Nunito"/>
                <a:ea typeface="Nunito"/>
                <a:cs typeface="Nunito"/>
                <a:sym typeface="Nunito"/>
              </a:rPr>
              <a:t>RandomForestClassifier</a:t>
            </a:r>
            <a:r>
              <a:rPr lang="es-419" sz="1100" b="1" dirty="0" smtClean="0">
                <a:solidFill>
                  <a:schemeClr val="dk2"/>
                </a:solidFill>
                <a:latin typeface="Nunito"/>
                <a:ea typeface="Nunito"/>
                <a:cs typeface="Nunito"/>
                <a:sym typeface="Nunito"/>
              </a:rPr>
              <a:t> junto a los parámetros </a:t>
            </a:r>
            <a:r>
              <a:rPr lang="es-419" sz="1100" b="1" dirty="0" err="1" smtClean="0">
                <a:solidFill>
                  <a:schemeClr val="dk2"/>
                </a:solidFill>
                <a:latin typeface="Nunito"/>
                <a:ea typeface="Nunito"/>
                <a:cs typeface="Nunito"/>
                <a:sym typeface="Nunito"/>
              </a:rPr>
              <a:t>ocupation</a:t>
            </a:r>
            <a:r>
              <a:rPr lang="es-419" sz="1100" b="1" dirty="0" smtClean="0">
                <a:solidFill>
                  <a:schemeClr val="dk2"/>
                </a:solidFill>
                <a:latin typeface="Nunito"/>
                <a:ea typeface="Nunito"/>
                <a:cs typeface="Nunito"/>
                <a:sym typeface="Nunito"/>
              </a:rPr>
              <a:t> y </a:t>
            </a:r>
            <a:r>
              <a:rPr lang="es-419" sz="1100" b="1" dirty="0" err="1" smtClean="0">
                <a:solidFill>
                  <a:schemeClr val="dk2"/>
                </a:solidFill>
                <a:latin typeface="Nunito"/>
                <a:ea typeface="Nunito"/>
                <a:cs typeface="Nunito"/>
                <a:sym typeface="Nunito"/>
              </a:rPr>
              <a:t>age</a:t>
            </a:r>
            <a:r>
              <a:rPr lang="es-419" sz="1100" b="1" dirty="0" smtClean="0">
                <a:solidFill>
                  <a:schemeClr val="dk2"/>
                </a:solidFill>
                <a:latin typeface="Nunito"/>
                <a:ea typeface="Nunito"/>
                <a:cs typeface="Nunito"/>
                <a:sym typeface="Nunito"/>
              </a:rPr>
              <a:t> es que obtenemos el mejor rendimiento</a:t>
            </a:r>
            <a:endParaRPr sz="1100" b="1" dirty="0">
              <a:solidFill>
                <a:schemeClr val="dk2"/>
              </a:solidFill>
              <a:latin typeface="Nunito"/>
              <a:ea typeface="Nunito"/>
              <a:cs typeface="Nunito"/>
              <a:sym typeface="Nunito"/>
            </a:endParaRPr>
          </a:p>
        </p:txBody>
      </p:sp>
      <p:pic>
        <p:nvPicPr>
          <p:cNvPr id="4" name="Imagen 3"/>
          <p:cNvPicPr>
            <a:picLocks noChangeAspect="1"/>
          </p:cNvPicPr>
          <p:nvPr/>
        </p:nvPicPr>
        <p:blipFill>
          <a:blip r:embed="rId2"/>
          <a:stretch>
            <a:fillRect/>
          </a:stretch>
        </p:blipFill>
        <p:spPr>
          <a:xfrm>
            <a:off x="4805047" y="893454"/>
            <a:ext cx="3741449" cy="1376166"/>
          </a:xfrm>
          <a:prstGeom prst="rect">
            <a:avLst/>
          </a:prstGeom>
        </p:spPr>
      </p:pic>
      <p:sp>
        <p:nvSpPr>
          <p:cNvPr id="5" name="Google Shape;378;p23"/>
          <p:cNvSpPr txBox="1"/>
          <p:nvPr/>
        </p:nvSpPr>
        <p:spPr>
          <a:xfrm>
            <a:off x="1064349" y="2796494"/>
            <a:ext cx="2793186" cy="56323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419" sz="1100" b="1" dirty="0" smtClean="0">
                <a:solidFill>
                  <a:schemeClr val="dk2"/>
                </a:solidFill>
                <a:latin typeface="Nunito"/>
                <a:ea typeface="Nunito"/>
                <a:cs typeface="Nunito"/>
                <a:sym typeface="Nunito"/>
              </a:rPr>
              <a:t>Se valido la precisión del modelo con un </a:t>
            </a:r>
            <a:r>
              <a:rPr lang="es-419" sz="1100" b="1" dirty="0" err="1" smtClean="0">
                <a:solidFill>
                  <a:schemeClr val="dk2"/>
                </a:solidFill>
                <a:latin typeface="Nunito"/>
                <a:ea typeface="Nunito"/>
                <a:cs typeface="Nunito"/>
                <a:sym typeface="Nunito"/>
              </a:rPr>
              <a:t>Stratifield</a:t>
            </a:r>
            <a:r>
              <a:rPr lang="es-419" sz="1100" b="1" dirty="0" smtClean="0">
                <a:solidFill>
                  <a:schemeClr val="dk2"/>
                </a:solidFill>
                <a:latin typeface="Nunito"/>
                <a:ea typeface="Nunito"/>
                <a:cs typeface="Nunito"/>
                <a:sym typeface="Nunito"/>
              </a:rPr>
              <a:t> K </a:t>
            </a:r>
            <a:r>
              <a:rPr lang="es-419" sz="1100" b="1" dirty="0" err="1" smtClean="0">
                <a:solidFill>
                  <a:schemeClr val="dk2"/>
                </a:solidFill>
                <a:latin typeface="Nunito"/>
                <a:ea typeface="Nunito"/>
                <a:cs typeface="Nunito"/>
                <a:sym typeface="Nunito"/>
              </a:rPr>
              <a:t>Fold</a:t>
            </a:r>
            <a:r>
              <a:rPr lang="es-419" sz="1100" b="1" dirty="0" smtClean="0">
                <a:solidFill>
                  <a:schemeClr val="dk2"/>
                </a:solidFill>
                <a:latin typeface="Nunito"/>
                <a:ea typeface="Nunito"/>
                <a:cs typeface="Nunito"/>
                <a:sym typeface="Nunito"/>
              </a:rPr>
              <a:t> de 10 </a:t>
            </a:r>
            <a:r>
              <a:rPr lang="es-419" sz="1100" b="1" dirty="0" err="1" smtClean="0">
                <a:solidFill>
                  <a:schemeClr val="dk2"/>
                </a:solidFill>
                <a:latin typeface="Nunito"/>
                <a:ea typeface="Nunito"/>
                <a:cs typeface="Nunito"/>
                <a:sym typeface="Nunito"/>
              </a:rPr>
              <a:t>splits</a:t>
            </a:r>
            <a:endParaRPr sz="1100" b="1" dirty="0">
              <a:solidFill>
                <a:schemeClr val="dk2"/>
              </a:solidFill>
              <a:latin typeface="Nunito"/>
              <a:ea typeface="Nunito"/>
              <a:cs typeface="Nunito"/>
              <a:sym typeface="Nunito"/>
            </a:endParaRPr>
          </a:p>
        </p:txBody>
      </p:sp>
      <p:pic>
        <p:nvPicPr>
          <p:cNvPr id="6" name="Imagen 5"/>
          <p:cNvPicPr>
            <a:picLocks noChangeAspect="1"/>
          </p:cNvPicPr>
          <p:nvPr/>
        </p:nvPicPr>
        <p:blipFill>
          <a:blip r:embed="rId3"/>
          <a:stretch>
            <a:fillRect/>
          </a:stretch>
        </p:blipFill>
        <p:spPr>
          <a:xfrm>
            <a:off x="1303859" y="3359726"/>
            <a:ext cx="2319108" cy="1316781"/>
          </a:xfrm>
          <a:prstGeom prst="rect">
            <a:avLst/>
          </a:prstGeom>
        </p:spPr>
      </p:pic>
      <p:sp>
        <p:nvSpPr>
          <p:cNvPr id="7" name="Google Shape;378;p23"/>
          <p:cNvSpPr txBox="1"/>
          <p:nvPr/>
        </p:nvSpPr>
        <p:spPr>
          <a:xfrm>
            <a:off x="5456239" y="2796494"/>
            <a:ext cx="2793186" cy="56323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419" sz="1100" b="1" dirty="0" smtClean="0">
                <a:solidFill>
                  <a:schemeClr val="dk2"/>
                </a:solidFill>
                <a:latin typeface="Nunito"/>
                <a:ea typeface="Nunito"/>
                <a:cs typeface="Nunito"/>
                <a:sym typeface="Nunito"/>
              </a:rPr>
              <a:t>Y se hizo validación cruzada con </a:t>
            </a:r>
            <a:r>
              <a:rPr lang="es-419" sz="1100" b="1" dirty="0" err="1" smtClean="0">
                <a:solidFill>
                  <a:schemeClr val="dk2"/>
                </a:solidFill>
                <a:latin typeface="Nunito"/>
                <a:ea typeface="Nunito"/>
                <a:cs typeface="Nunito"/>
                <a:sym typeface="Nunito"/>
              </a:rPr>
              <a:t>GridSearchCV</a:t>
            </a:r>
            <a:r>
              <a:rPr lang="es-419" sz="1100" b="1" dirty="0" smtClean="0">
                <a:solidFill>
                  <a:schemeClr val="dk2"/>
                </a:solidFill>
                <a:latin typeface="Nunito"/>
                <a:ea typeface="Nunito"/>
                <a:cs typeface="Nunito"/>
                <a:sym typeface="Nunito"/>
              </a:rPr>
              <a:t> y </a:t>
            </a:r>
            <a:r>
              <a:rPr lang="es-419" sz="1100" b="1" dirty="0" err="1" smtClean="0">
                <a:solidFill>
                  <a:schemeClr val="dk2"/>
                </a:solidFill>
                <a:latin typeface="Nunito"/>
                <a:ea typeface="Nunito"/>
                <a:cs typeface="Nunito"/>
                <a:sym typeface="Nunito"/>
              </a:rPr>
              <a:t>RandomizeSearchCV</a:t>
            </a:r>
            <a:endParaRPr sz="1100" b="1" dirty="0">
              <a:solidFill>
                <a:schemeClr val="dk2"/>
              </a:solidFill>
              <a:latin typeface="Nunito"/>
              <a:ea typeface="Nunito"/>
              <a:cs typeface="Nunito"/>
              <a:sym typeface="Nunito"/>
            </a:endParaRPr>
          </a:p>
        </p:txBody>
      </p:sp>
      <p:pic>
        <p:nvPicPr>
          <p:cNvPr id="8" name="Imagen 7"/>
          <p:cNvPicPr>
            <a:picLocks noChangeAspect="1"/>
          </p:cNvPicPr>
          <p:nvPr/>
        </p:nvPicPr>
        <p:blipFill>
          <a:blip r:embed="rId4"/>
          <a:stretch>
            <a:fillRect/>
          </a:stretch>
        </p:blipFill>
        <p:spPr>
          <a:xfrm>
            <a:off x="5723227" y="3359726"/>
            <a:ext cx="2340120" cy="616653"/>
          </a:xfrm>
          <a:prstGeom prst="rect">
            <a:avLst/>
          </a:prstGeom>
        </p:spPr>
      </p:pic>
      <p:pic>
        <p:nvPicPr>
          <p:cNvPr id="9" name="Imagen 8"/>
          <p:cNvPicPr>
            <a:picLocks noChangeAspect="1"/>
          </p:cNvPicPr>
          <p:nvPr/>
        </p:nvPicPr>
        <p:blipFill>
          <a:blip r:embed="rId5"/>
          <a:stretch>
            <a:fillRect/>
          </a:stretch>
        </p:blipFill>
        <p:spPr>
          <a:xfrm>
            <a:off x="5723227" y="4073629"/>
            <a:ext cx="2340120" cy="602878"/>
          </a:xfrm>
          <a:prstGeom prst="rect">
            <a:avLst/>
          </a:prstGeom>
        </p:spPr>
      </p:pic>
    </p:spTree>
    <p:extLst>
      <p:ext uri="{BB962C8B-B14F-4D97-AF65-F5344CB8AC3E}">
        <p14:creationId xmlns:p14="http://schemas.microsoft.com/office/powerpoint/2010/main" val="162774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Contenido</a:t>
            </a:r>
            <a:endParaRPr/>
          </a:p>
        </p:txBody>
      </p:sp>
      <p:sp>
        <p:nvSpPr>
          <p:cNvPr id="284" name="Google Shape;284;p14"/>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1. Contexto y audiencia</a:t>
            </a:r>
            <a:endParaRPr/>
          </a:p>
          <a:p>
            <a:pPr marL="0" lvl="0" indent="0" algn="l" rtl="0">
              <a:spcBef>
                <a:spcPts val="1200"/>
              </a:spcBef>
              <a:spcAft>
                <a:spcPts val="0"/>
              </a:spcAft>
              <a:buNone/>
            </a:pPr>
            <a:r>
              <a:rPr lang="es-419"/>
              <a:t>2. Resumen de metadata</a:t>
            </a:r>
            <a:endParaRPr/>
          </a:p>
          <a:p>
            <a:pPr marL="0" lvl="0" indent="0" algn="l" rtl="0">
              <a:spcBef>
                <a:spcPts val="1200"/>
              </a:spcBef>
              <a:spcAft>
                <a:spcPts val="0"/>
              </a:spcAft>
              <a:buNone/>
            </a:pPr>
            <a:r>
              <a:rPr lang="es-419"/>
              <a:t>2. Hipótesis y preguntas de interés</a:t>
            </a:r>
            <a:endParaRPr/>
          </a:p>
          <a:p>
            <a:pPr marL="0" lvl="0" indent="0" algn="l" rtl="0">
              <a:spcBef>
                <a:spcPts val="1200"/>
              </a:spcBef>
              <a:spcAft>
                <a:spcPts val="0"/>
              </a:spcAft>
              <a:buNone/>
            </a:pPr>
            <a:r>
              <a:rPr lang="es-419"/>
              <a:t>3. Análisis Exploratorio de Datos</a:t>
            </a:r>
            <a:endParaRPr/>
          </a:p>
          <a:p>
            <a:pPr marL="0" lvl="0" indent="0" algn="l" rtl="0">
              <a:spcBef>
                <a:spcPts val="1200"/>
              </a:spcBef>
              <a:spcAft>
                <a:spcPts val="1200"/>
              </a:spcAft>
              <a:buNone/>
            </a:pPr>
            <a:r>
              <a:rPr lang="es-419"/>
              <a:t>4. Insights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Contexto y audiencia</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419"/>
              <a:t>La intención de este análisis fue saber como es la distribución de los ingresos para los distintos tipos de trabajo y edades entre la población de los nativos y extranjeros en Estados Unidos.</a:t>
            </a:r>
            <a:endParaRPr/>
          </a:p>
          <a:p>
            <a:pPr marL="0" lvl="0" indent="0" algn="l" rtl="0">
              <a:spcBef>
                <a:spcPts val="1200"/>
              </a:spcBef>
              <a:spcAft>
                <a:spcPts val="1200"/>
              </a:spcAft>
              <a:buNone/>
            </a:pPr>
            <a:r>
              <a:rPr lang="es-419"/>
              <a:t>El dataset contiene casi 25.000 registros los cuales no son datos de una única persona sino que cada registro es una agrupación por edad, tipo de trabajo, educación, estado civil, ocupación, raza, sexo, país origen y tipo de ingreso, el que se clasifica como menor o igual a 50 mil (&lt;=50K) y mayor a 50 mil (&gt;50K)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p:nvPr/>
        </p:nvSpPr>
        <p:spPr>
          <a:xfrm>
            <a:off x="662775" y="672575"/>
            <a:ext cx="2238600" cy="3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chemeClr val="dk2"/>
                </a:solidFill>
                <a:latin typeface="Nunito"/>
                <a:ea typeface="Nunito"/>
                <a:cs typeface="Nunito"/>
                <a:sym typeface="Nunito"/>
              </a:rPr>
              <a:t>Descripción de las columnas</a:t>
            </a:r>
            <a:endParaRPr sz="1100" b="1">
              <a:solidFill>
                <a:schemeClr val="dk2"/>
              </a:solidFill>
              <a:latin typeface="Nunito"/>
              <a:ea typeface="Nunito"/>
              <a:cs typeface="Nunito"/>
              <a:sym typeface="Nunito"/>
            </a:endParaRPr>
          </a:p>
        </p:txBody>
      </p:sp>
      <p:sp>
        <p:nvSpPr>
          <p:cNvPr id="296" name="Google Shape;296;p16"/>
          <p:cNvSpPr txBox="1"/>
          <p:nvPr/>
        </p:nvSpPr>
        <p:spPr>
          <a:xfrm>
            <a:off x="662775" y="2850500"/>
            <a:ext cx="22386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chemeClr val="dk2"/>
                </a:solidFill>
                <a:latin typeface="Nunito"/>
                <a:ea typeface="Nunito"/>
                <a:cs typeface="Nunito"/>
                <a:sym typeface="Nunito"/>
              </a:rPr>
              <a:t>Info del DataFrame</a:t>
            </a:r>
            <a:endParaRPr sz="1100" b="1">
              <a:solidFill>
                <a:schemeClr val="dk2"/>
              </a:solidFill>
              <a:latin typeface="Nunito"/>
              <a:ea typeface="Nunito"/>
              <a:cs typeface="Nunito"/>
              <a:sym typeface="Nunito"/>
            </a:endParaRPr>
          </a:p>
        </p:txBody>
      </p:sp>
      <p:sp>
        <p:nvSpPr>
          <p:cNvPr id="297" name="Google Shape;297;p16"/>
          <p:cNvSpPr txBox="1"/>
          <p:nvPr/>
        </p:nvSpPr>
        <p:spPr>
          <a:xfrm>
            <a:off x="3576975" y="695075"/>
            <a:ext cx="2238600" cy="3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chemeClr val="dk2"/>
                </a:solidFill>
                <a:latin typeface="Nunito"/>
                <a:ea typeface="Nunito"/>
                <a:cs typeface="Nunito"/>
                <a:sym typeface="Nunito"/>
              </a:rPr>
              <a:t>Describe del DataFrame</a:t>
            </a:r>
            <a:endParaRPr sz="1100" b="1">
              <a:solidFill>
                <a:schemeClr val="dk2"/>
              </a:solidFill>
              <a:latin typeface="Nunito"/>
              <a:ea typeface="Nunito"/>
              <a:cs typeface="Nunito"/>
              <a:sym typeface="Nunito"/>
            </a:endParaRPr>
          </a:p>
        </p:txBody>
      </p:sp>
      <p:sp>
        <p:nvSpPr>
          <p:cNvPr id="298" name="Google Shape;298;p16"/>
          <p:cNvSpPr txBox="1"/>
          <p:nvPr/>
        </p:nvSpPr>
        <p:spPr>
          <a:xfrm>
            <a:off x="3576975" y="3318200"/>
            <a:ext cx="22386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chemeClr val="dk2"/>
                </a:solidFill>
                <a:latin typeface="Nunito"/>
                <a:ea typeface="Nunito"/>
                <a:cs typeface="Nunito"/>
                <a:sym typeface="Nunito"/>
              </a:rPr>
              <a:t>Medidas estadísticas del DF</a:t>
            </a:r>
            <a:endParaRPr sz="1100" b="1">
              <a:solidFill>
                <a:schemeClr val="dk2"/>
              </a:solidFill>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662775" y="998175"/>
            <a:ext cx="2317545" cy="1730550"/>
          </a:xfrm>
          <a:prstGeom prst="rect">
            <a:avLst/>
          </a:prstGeom>
          <a:noFill/>
          <a:ln>
            <a:noFill/>
          </a:ln>
        </p:spPr>
      </p:pic>
      <p:pic>
        <p:nvPicPr>
          <p:cNvPr id="300" name="Google Shape;300;p16"/>
          <p:cNvPicPr preferRelativeResize="0"/>
          <p:nvPr/>
        </p:nvPicPr>
        <p:blipFill>
          <a:blip r:embed="rId4">
            <a:alphaModFix/>
          </a:blip>
          <a:stretch>
            <a:fillRect/>
          </a:stretch>
        </p:blipFill>
        <p:spPr>
          <a:xfrm>
            <a:off x="662770" y="3158950"/>
            <a:ext cx="2127480" cy="1937417"/>
          </a:xfrm>
          <a:prstGeom prst="rect">
            <a:avLst/>
          </a:prstGeom>
          <a:noFill/>
          <a:ln>
            <a:noFill/>
          </a:ln>
        </p:spPr>
      </p:pic>
      <p:pic>
        <p:nvPicPr>
          <p:cNvPr id="301" name="Google Shape;301;p16"/>
          <p:cNvPicPr preferRelativeResize="0"/>
          <p:nvPr/>
        </p:nvPicPr>
        <p:blipFill>
          <a:blip r:embed="rId5">
            <a:alphaModFix/>
          </a:blip>
          <a:stretch>
            <a:fillRect/>
          </a:stretch>
        </p:blipFill>
        <p:spPr>
          <a:xfrm>
            <a:off x="3576972" y="998172"/>
            <a:ext cx="5117849" cy="1977200"/>
          </a:xfrm>
          <a:prstGeom prst="rect">
            <a:avLst/>
          </a:prstGeom>
          <a:noFill/>
          <a:ln>
            <a:noFill/>
          </a:ln>
        </p:spPr>
      </p:pic>
      <p:pic>
        <p:nvPicPr>
          <p:cNvPr id="302" name="Google Shape;302;p16"/>
          <p:cNvPicPr preferRelativeResize="0"/>
          <p:nvPr/>
        </p:nvPicPr>
        <p:blipFill>
          <a:blip r:embed="rId6">
            <a:alphaModFix/>
          </a:blip>
          <a:stretch>
            <a:fillRect/>
          </a:stretch>
        </p:blipFill>
        <p:spPr>
          <a:xfrm>
            <a:off x="3576975" y="3635076"/>
            <a:ext cx="5117851" cy="1461299"/>
          </a:xfrm>
          <a:prstGeom prst="rect">
            <a:avLst/>
          </a:prstGeom>
          <a:noFill/>
          <a:ln>
            <a:noFill/>
          </a:ln>
        </p:spPr>
      </p:pic>
      <p:sp>
        <p:nvSpPr>
          <p:cNvPr id="303" name="Google Shape;303;p16"/>
          <p:cNvSpPr txBox="1">
            <a:spLocks noGrp="1"/>
          </p:cNvSpPr>
          <p:nvPr>
            <p:ph type="body" idx="4294967295"/>
          </p:nvPr>
        </p:nvSpPr>
        <p:spPr>
          <a:xfrm>
            <a:off x="2655825" y="33050"/>
            <a:ext cx="4080900" cy="5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2800" b="1">
                <a:latin typeface="Maven Pro"/>
                <a:ea typeface="Maven Pro"/>
                <a:cs typeface="Maven Pro"/>
                <a:sym typeface="Maven Pro"/>
              </a:rPr>
              <a:t>Resumen de metadata</a:t>
            </a:r>
            <a:endParaRPr sz="2800" b="1">
              <a:latin typeface="Maven Pro"/>
              <a:ea typeface="Maven Pro"/>
              <a:cs typeface="Maven Pro"/>
              <a:sym typeface="Maven Pro"/>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p:nvPr/>
        </p:nvSpPr>
        <p:spPr>
          <a:xfrm>
            <a:off x="1732200" y="819500"/>
            <a:ext cx="5108700" cy="1278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300" b="1">
                <a:solidFill>
                  <a:schemeClr val="dk2"/>
                </a:solidFill>
                <a:latin typeface="Nunito"/>
                <a:ea typeface="Nunito"/>
                <a:cs typeface="Nunito"/>
                <a:sym typeface="Nunito"/>
              </a:rPr>
              <a:t>Hipótesis</a:t>
            </a:r>
            <a:endParaRPr sz="1300" b="1">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La distribución de horas trabajadas no es equitativa por géneros y los mayores ingresos corresponden a las personas que adquirieron un nivel más alto de estudio.</a:t>
            </a:r>
            <a:endParaRPr sz="1300">
              <a:solidFill>
                <a:schemeClr val="dk2"/>
              </a:solidFill>
              <a:latin typeface="Nunito"/>
              <a:ea typeface="Nunito"/>
              <a:cs typeface="Nunito"/>
              <a:sym typeface="Nunito"/>
            </a:endParaRPr>
          </a:p>
        </p:txBody>
      </p:sp>
      <p:sp>
        <p:nvSpPr>
          <p:cNvPr id="309" name="Google Shape;309;p17"/>
          <p:cNvSpPr txBox="1">
            <a:spLocks noGrp="1"/>
          </p:cNvSpPr>
          <p:nvPr>
            <p:ph type="body" idx="4294967295"/>
          </p:nvPr>
        </p:nvSpPr>
        <p:spPr>
          <a:xfrm>
            <a:off x="1650450" y="99850"/>
            <a:ext cx="5843100" cy="5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2800" b="1">
                <a:latin typeface="Maven Pro"/>
                <a:ea typeface="Maven Pro"/>
                <a:cs typeface="Maven Pro"/>
                <a:sym typeface="Maven Pro"/>
              </a:rPr>
              <a:t>Hipótesis y preguntas de interés</a:t>
            </a:r>
            <a:endParaRPr sz="2800" b="1">
              <a:latin typeface="Maven Pro"/>
              <a:ea typeface="Maven Pro"/>
              <a:cs typeface="Maven Pro"/>
              <a:sym typeface="Maven Pro"/>
            </a:endParaRPr>
          </a:p>
          <a:p>
            <a:pPr marL="0" lvl="0" indent="0" algn="l" rtl="0">
              <a:spcBef>
                <a:spcPts val="1200"/>
              </a:spcBef>
              <a:spcAft>
                <a:spcPts val="1200"/>
              </a:spcAft>
              <a:buNone/>
            </a:pPr>
            <a:endParaRPr/>
          </a:p>
        </p:txBody>
      </p:sp>
      <p:sp>
        <p:nvSpPr>
          <p:cNvPr id="310" name="Google Shape;310;p17"/>
          <p:cNvSpPr txBox="1"/>
          <p:nvPr/>
        </p:nvSpPr>
        <p:spPr>
          <a:xfrm>
            <a:off x="1732200" y="2392650"/>
            <a:ext cx="5679600" cy="1447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300" b="1">
                <a:solidFill>
                  <a:schemeClr val="dk2"/>
                </a:solidFill>
                <a:latin typeface="Nunito"/>
                <a:ea typeface="Nunito"/>
                <a:cs typeface="Nunito"/>
                <a:sym typeface="Nunito"/>
              </a:rPr>
              <a:t>Preguntas de interés</a:t>
            </a:r>
            <a:endParaRPr sz="1300" b="1">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¿Como es la distribución de horas trabajadas por género y por ingresos?</a:t>
            </a:r>
            <a:endParaRPr sz="1300">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¿Como es la distribución de horas por género y razas?</a:t>
            </a:r>
            <a:endParaRPr sz="1300">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¿Cantidad de horas totales por edades?</a:t>
            </a:r>
            <a:endParaRPr sz="1300">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¿Como es el histograma de cantidad de horas trabajadas por semana?</a:t>
            </a:r>
            <a:endParaRPr sz="1300">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¿Como es el ingreso según el nivel de educación?</a:t>
            </a:r>
            <a:endParaRPr sz="1300">
              <a:solidFill>
                <a:schemeClr val="dk2"/>
              </a:solidFill>
              <a:latin typeface="Nunito"/>
              <a:ea typeface="Nunito"/>
              <a:cs typeface="Nunito"/>
              <a:sym typeface="Nunito"/>
            </a:endParaRPr>
          </a:p>
          <a:p>
            <a:pPr marL="0" lvl="0" indent="0" algn="l" rtl="0">
              <a:lnSpc>
                <a:spcPct val="150000"/>
              </a:lnSpc>
              <a:spcBef>
                <a:spcPts val="0"/>
              </a:spcBef>
              <a:spcAft>
                <a:spcPts val="0"/>
              </a:spcAft>
              <a:buNone/>
            </a:pPr>
            <a:r>
              <a:rPr lang="es-419" sz="1300">
                <a:solidFill>
                  <a:schemeClr val="dk2"/>
                </a:solidFill>
                <a:latin typeface="Nunito"/>
                <a:ea typeface="Nunito"/>
                <a:cs typeface="Nunito"/>
                <a:sym typeface="Nunito"/>
              </a:rPr>
              <a:t>- ¿Cuales son las actividades según el nivel de ingreso?</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a:spLocks noGrp="1"/>
          </p:cNvSpPr>
          <p:nvPr>
            <p:ph type="body" idx="4294967295"/>
          </p:nvPr>
        </p:nvSpPr>
        <p:spPr>
          <a:xfrm>
            <a:off x="1650450" y="-52550"/>
            <a:ext cx="58431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a:latin typeface="Maven Pro"/>
                <a:ea typeface="Maven Pro"/>
                <a:cs typeface="Maven Pro"/>
                <a:sym typeface="Maven Pro"/>
              </a:rPr>
              <a:t>Análisis Exploratorio de Datos</a:t>
            </a:r>
            <a:endParaRPr sz="2800" b="1">
              <a:latin typeface="Maven Pro"/>
              <a:ea typeface="Maven Pro"/>
              <a:cs typeface="Maven Pro"/>
              <a:sym typeface="Maven Pro"/>
            </a:endParaRPr>
          </a:p>
          <a:p>
            <a:pPr marL="0" lvl="0" indent="0" algn="l" rtl="0">
              <a:spcBef>
                <a:spcPts val="1200"/>
              </a:spcBef>
              <a:spcAft>
                <a:spcPts val="1200"/>
              </a:spcAft>
              <a:buNone/>
            </a:pPr>
            <a:endParaRPr/>
          </a:p>
        </p:txBody>
      </p:sp>
      <p:pic>
        <p:nvPicPr>
          <p:cNvPr id="316" name="Google Shape;316;p18"/>
          <p:cNvPicPr preferRelativeResize="0"/>
          <p:nvPr/>
        </p:nvPicPr>
        <p:blipFill rotWithShape="1">
          <a:blip r:embed="rId3">
            <a:alphaModFix/>
          </a:blip>
          <a:srcRect l="87171" t="5475" b="81210"/>
          <a:stretch/>
        </p:blipFill>
        <p:spPr>
          <a:xfrm>
            <a:off x="7935650" y="519913"/>
            <a:ext cx="840676" cy="474275"/>
          </a:xfrm>
          <a:prstGeom prst="rect">
            <a:avLst/>
          </a:prstGeom>
          <a:noFill/>
          <a:ln>
            <a:noFill/>
          </a:ln>
        </p:spPr>
      </p:pic>
      <p:grpSp>
        <p:nvGrpSpPr>
          <p:cNvPr id="317" name="Google Shape;317;p18"/>
          <p:cNvGrpSpPr/>
          <p:nvPr/>
        </p:nvGrpSpPr>
        <p:grpSpPr>
          <a:xfrm>
            <a:off x="312442" y="548335"/>
            <a:ext cx="2653617" cy="2971544"/>
            <a:chOff x="3178000" y="829150"/>
            <a:chExt cx="2482800" cy="2719700"/>
          </a:xfrm>
        </p:grpSpPr>
        <p:pic>
          <p:nvPicPr>
            <p:cNvPr id="318" name="Google Shape;318;p18"/>
            <p:cNvPicPr preferRelativeResize="0"/>
            <p:nvPr/>
          </p:nvPicPr>
          <p:blipFill rotWithShape="1">
            <a:blip r:embed="rId3">
              <a:alphaModFix/>
            </a:blip>
            <a:srcRect r="46785"/>
            <a:stretch/>
          </p:blipFill>
          <p:spPr>
            <a:xfrm>
              <a:off x="3241888" y="1143125"/>
              <a:ext cx="2355024" cy="2405725"/>
            </a:xfrm>
            <a:prstGeom prst="rect">
              <a:avLst/>
            </a:prstGeom>
            <a:noFill/>
            <a:ln>
              <a:noFill/>
            </a:ln>
          </p:spPr>
        </p:pic>
        <p:sp>
          <p:nvSpPr>
            <p:cNvPr id="319" name="Google Shape;319;p18"/>
            <p:cNvSpPr txBox="1"/>
            <p:nvPr/>
          </p:nvSpPr>
          <p:spPr>
            <a:xfrm>
              <a:off x="3178000" y="829150"/>
              <a:ext cx="2482800" cy="409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300" b="1">
                  <a:solidFill>
                    <a:schemeClr val="dk2"/>
                  </a:solidFill>
                  <a:latin typeface="Nunito"/>
                  <a:ea typeface="Nunito"/>
                  <a:cs typeface="Nunito"/>
                  <a:sym typeface="Nunito"/>
                </a:rPr>
                <a:t>Horas trabajadas por género</a:t>
              </a:r>
              <a:endParaRPr sz="1300">
                <a:solidFill>
                  <a:schemeClr val="dk2"/>
                </a:solidFill>
                <a:latin typeface="Nunito"/>
                <a:ea typeface="Nunito"/>
                <a:cs typeface="Nunito"/>
                <a:sym typeface="Nunito"/>
              </a:endParaRPr>
            </a:p>
          </p:txBody>
        </p:sp>
      </p:grpSp>
      <p:grpSp>
        <p:nvGrpSpPr>
          <p:cNvPr id="320" name="Google Shape;320;p18"/>
          <p:cNvGrpSpPr/>
          <p:nvPr/>
        </p:nvGrpSpPr>
        <p:grpSpPr>
          <a:xfrm>
            <a:off x="6091725" y="1872175"/>
            <a:ext cx="2759100" cy="2369950"/>
            <a:chOff x="6091725" y="2634175"/>
            <a:chExt cx="2759100" cy="2369950"/>
          </a:xfrm>
        </p:grpSpPr>
        <p:sp>
          <p:nvSpPr>
            <p:cNvPr id="321" name="Google Shape;321;p18"/>
            <p:cNvSpPr txBox="1"/>
            <p:nvPr/>
          </p:nvSpPr>
          <p:spPr>
            <a:xfrm>
              <a:off x="6091725" y="2634175"/>
              <a:ext cx="2759100" cy="409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300" b="1">
                  <a:solidFill>
                    <a:schemeClr val="dk2"/>
                  </a:solidFill>
                  <a:latin typeface="Nunito"/>
                  <a:ea typeface="Nunito"/>
                  <a:cs typeface="Nunito"/>
                  <a:sym typeface="Nunito"/>
                </a:rPr>
                <a:t>Distribución para ingresos &lt;=50k</a:t>
              </a:r>
              <a:endParaRPr sz="1300">
                <a:solidFill>
                  <a:schemeClr val="dk2"/>
                </a:solidFill>
                <a:latin typeface="Nunito"/>
                <a:ea typeface="Nunito"/>
                <a:cs typeface="Nunito"/>
                <a:sym typeface="Nunito"/>
              </a:endParaRPr>
            </a:p>
          </p:txBody>
        </p:sp>
        <p:pic>
          <p:nvPicPr>
            <p:cNvPr id="322" name="Google Shape;322;p18"/>
            <p:cNvPicPr preferRelativeResize="0"/>
            <p:nvPr/>
          </p:nvPicPr>
          <p:blipFill rotWithShape="1">
            <a:blip r:embed="rId4">
              <a:alphaModFix/>
            </a:blip>
            <a:srcRect r="47780"/>
            <a:stretch/>
          </p:blipFill>
          <p:spPr>
            <a:xfrm>
              <a:off x="6465900" y="2965850"/>
              <a:ext cx="2010750" cy="2038275"/>
            </a:xfrm>
            <a:prstGeom prst="rect">
              <a:avLst/>
            </a:prstGeom>
            <a:noFill/>
            <a:ln>
              <a:noFill/>
            </a:ln>
          </p:spPr>
        </p:pic>
      </p:grpSp>
      <p:grpSp>
        <p:nvGrpSpPr>
          <p:cNvPr id="323" name="Google Shape;323;p18"/>
          <p:cNvGrpSpPr/>
          <p:nvPr/>
        </p:nvGrpSpPr>
        <p:grpSpPr>
          <a:xfrm>
            <a:off x="3059025" y="1845450"/>
            <a:ext cx="2759100" cy="2369950"/>
            <a:chOff x="280200" y="2634175"/>
            <a:chExt cx="2759100" cy="2369950"/>
          </a:xfrm>
        </p:grpSpPr>
        <p:sp>
          <p:nvSpPr>
            <p:cNvPr id="324" name="Google Shape;324;p18"/>
            <p:cNvSpPr txBox="1"/>
            <p:nvPr/>
          </p:nvSpPr>
          <p:spPr>
            <a:xfrm>
              <a:off x="280200" y="2634175"/>
              <a:ext cx="2759100" cy="409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419" sz="1300" b="1">
                  <a:solidFill>
                    <a:schemeClr val="dk2"/>
                  </a:solidFill>
                  <a:latin typeface="Nunito"/>
                  <a:ea typeface="Nunito"/>
                  <a:cs typeface="Nunito"/>
                  <a:sym typeface="Nunito"/>
                </a:rPr>
                <a:t>Distribución para ingresos &gt;50k</a:t>
              </a:r>
              <a:endParaRPr sz="1300">
                <a:solidFill>
                  <a:schemeClr val="dk2"/>
                </a:solidFill>
                <a:latin typeface="Nunito"/>
                <a:ea typeface="Nunito"/>
                <a:cs typeface="Nunito"/>
                <a:sym typeface="Nunito"/>
              </a:endParaRPr>
            </a:p>
          </p:txBody>
        </p:sp>
        <p:pic>
          <p:nvPicPr>
            <p:cNvPr id="325" name="Google Shape;325;p18"/>
            <p:cNvPicPr preferRelativeResize="0"/>
            <p:nvPr/>
          </p:nvPicPr>
          <p:blipFill rotWithShape="1">
            <a:blip r:embed="rId5">
              <a:alphaModFix/>
            </a:blip>
            <a:srcRect r="47943"/>
            <a:stretch/>
          </p:blipFill>
          <p:spPr>
            <a:xfrm>
              <a:off x="641088" y="2948475"/>
              <a:ext cx="2037325" cy="2055650"/>
            </a:xfrm>
            <a:prstGeom prst="rect">
              <a:avLst/>
            </a:prstGeom>
            <a:noFill/>
            <a:ln>
              <a:noFill/>
            </a:ln>
          </p:spPr>
        </p:pic>
      </p:grpSp>
      <p:sp>
        <p:nvSpPr>
          <p:cNvPr id="326" name="Google Shape;326;p18"/>
          <p:cNvSpPr txBox="1"/>
          <p:nvPr/>
        </p:nvSpPr>
        <p:spPr>
          <a:xfrm>
            <a:off x="480825" y="4350425"/>
            <a:ext cx="5108700" cy="509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la falta inclución del sexo femenino en el reparto de horas trabajadas totales ya que no llega al 30% y es mas restringido para los mayores ingresos.</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9"/>
          <p:cNvSpPr txBox="1">
            <a:spLocks noGrp="1"/>
          </p:cNvSpPr>
          <p:nvPr>
            <p:ph type="body" idx="4294967295"/>
          </p:nvPr>
        </p:nvSpPr>
        <p:spPr>
          <a:xfrm>
            <a:off x="1650450" y="-52550"/>
            <a:ext cx="58431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a:latin typeface="Maven Pro"/>
                <a:ea typeface="Maven Pro"/>
                <a:cs typeface="Maven Pro"/>
                <a:sym typeface="Maven Pro"/>
              </a:rPr>
              <a:t>Análisis Exploratorio de Datos</a:t>
            </a:r>
            <a:endParaRPr sz="2800" b="1">
              <a:latin typeface="Maven Pro"/>
              <a:ea typeface="Maven Pro"/>
              <a:cs typeface="Maven Pro"/>
              <a:sym typeface="Maven Pro"/>
            </a:endParaRPr>
          </a:p>
          <a:p>
            <a:pPr marL="0" lvl="0" indent="0" algn="l" rtl="0">
              <a:spcBef>
                <a:spcPts val="1200"/>
              </a:spcBef>
              <a:spcAft>
                <a:spcPts val="1200"/>
              </a:spcAft>
              <a:buNone/>
            </a:pPr>
            <a:endParaRPr/>
          </a:p>
        </p:txBody>
      </p:sp>
      <p:pic>
        <p:nvPicPr>
          <p:cNvPr id="332" name="Google Shape;332;p19"/>
          <p:cNvPicPr preferRelativeResize="0"/>
          <p:nvPr/>
        </p:nvPicPr>
        <p:blipFill rotWithShape="1">
          <a:blip r:embed="rId3">
            <a:alphaModFix/>
          </a:blip>
          <a:srcRect l="87171" t="5475" b="81210"/>
          <a:stretch/>
        </p:blipFill>
        <p:spPr>
          <a:xfrm>
            <a:off x="2396763" y="2126550"/>
            <a:ext cx="582225" cy="328450"/>
          </a:xfrm>
          <a:prstGeom prst="rect">
            <a:avLst/>
          </a:prstGeom>
          <a:noFill/>
          <a:ln>
            <a:noFill/>
          </a:ln>
        </p:spPr>
      </p:pic>
      <p:sp>
        <p:nvSpPr>
          <p:cNvPr id="333" name="Google Shape;333;p19"/>
          <p:cNvSpPr txBox="1"/>
          <p:nvPr/>
        </p:nvSpPr>
        <p:spPr>
          <a:xfrm>
            <a:off x="319100" y="524338"/>
            <a:ext cx="1604700" cy="66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Cantidad de horas </a:t>
            </a:r>
            <a:endParaRPr sz="1300" b="1">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por género y raza</a:t>
            </a:r>
            <a:endParaRPr sz="1300">
              <a:solidFill>
                <a:schemeClr val="dk2"/>
              </a:solidFill>
              <a:latin typeface="Nunito"/>
              <a:ea typeface="Nunito"/>
              <a:cs typeface="Nunito"/>
              <a:sym typeface="Nunito"/>
            </a:endParaRPr>
          </a:p>
        </p:txBody>
      </p:sp>
      <p:pic>
        <p:nvPicPr>
          <p:cNvPr id="334" name="Google Shape;334;p19"/>
          <p:cNvPicPr preferRelativeResize="0"/>
          <p:nvPr/>
        </p:nvPicPr>
        <p:blipFill rotWithShape="1">
          <a:blip r:embed="rId4">
            <a:alphaModFix/>
          </a:blip>
          <a:srcRect r="8850"/>
          <a:stretch/>
        </p:blipFill>
        <p:spPr>
          <a:xfrm>
            <a:off x="3010650" y="482950"/>
            <a:ext cx="5772651" cy="2182325"/>
          </a:xfrm>
          <a:prstGeom prst="rect">
            <a:avLst/>
          </a:prstGeom>
          <a:noFill/>
          <a:ln>
            <a:noFill/>
          </a:ln>
        </p:spPr>
      </p:pic>
      <p:pic>
        <p:nvPicPr>
          <p:cNvPr id="335" name="Google Shape;335;p19"/>
          <p:cNvPicPr preferRelativeResize="0"/>
          <p:nvPr/>
        </p:nvPicPr>
        <p:blipFill rotWithShape="1">
          <a:blip r:embed="rId5">
            <a:alphaModFix/>
          </a:blip>
          <a:srcRect r="12434"/>
          <a:stretch/>
        </p:blipFill>
        <p:spPr>
          <a:xfrm>
            <a:off x="3044050" y="2665275"/>
            <a:ext cx="5362450" cy="2431450"/>
          </a:xfrm>
          <a:prstGeom prst="rect">
            <a:avLst/>
          </a:prstGeom>
          <a:noFill/>
          <a:ln>
            <a:noFill/>
          </a:ln>
        </p:spPr>
      </p:pic>
      <p:sp>
        <p:nvSpPr>
          <p:cNvPr id="336" name="Google Shape;336;p19"/>
          <p:cNvSpPr txBox="1"/>
          <p:nvPr/>
        </p:nvSpPr>
        <p:spPr>
          <a:xfrm>
            <a:off x="319100" y="2665275"/>
            <a:ext cx="1604700" cy="114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Boxplot de edades por raza y género</a:t>
            </a:r>
            <a:endParaRPr sz="1300">
              <a:solidFill>
                <a:schemeClr val="dk2"/>
              </a:solidFill>
              <a:latin typeface="Nunito"/>
              <a:ea typeface="Nunito"/>
              <a:cs typeface="Nunito"/>
              <a:sym typeface="Nunito"/>
            </a:endParaRPr>
          </a:p>
        </p:txBody>
      </p:sp>
      <p:pic>
        <p:nvPicPr>
          <p:cNvPr id="337" name="Google Shape;337;p19"/>
          <p:cNvPicPr preferRelativeResize="0"/>
          <p:nvPr/>
        </p:nvPicPr>
        <p:blipFill rotWithShape="1">
          <a:blip r:embed="rId5">
            <a:alphaModFix/>
          </a:blip>
          <a:srcRect l="88021" b="74949"/>
          <a:stretch/>
        </p:blipFill>
        <p:spPr>
          <a:xfrm>
            <a:off x="2277100" y="4254600"/>
            <a:ext cx="733549" cy="609100"/>
          </a:xfrm>
          <a:prstGeom prst="rect">
            <a:avLst/>
          </a:prstGeom>
          <a:noFill/>
          <a:ln>
            <a:noFill/>
          </a:ln>
        </p:spPr>
      </p:pic>
      <p:sp>
        <p:nvSpPr>
          <p:cNvPr id="338" name="Google Shape;338;p19"/>
          <p:cNvSpPr txBox="1"/>
          <p:nvPr/>
        </p:nvSpPr>
        <p:spPr>
          <a:xfrm>
            <a:off x="319100" y="1176988"/>
            <a:ext cx="20460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que la mayor diferencia está dada en la raza blanca que es la que más hora aporta.</a:t>
            </a:r>
            <a:endParaRPr sz="1100">
              <a:solidFill>
                <a:schemeClr val="dk2"/>
              </a:solidFill>
              <a:highlight>
                <a:srgbClr val="FFF2CC"/>
              </a:highlight>
              <a:latin typeface="Nunito"/>
              <a:ea typeface="Nunito"/>
              <a:cs typeface="Nunito"/>
              <a:sym typeface="Nunito"/>
            </a:endParaRPr>
          </a:p>
        </p:txBody>
      </p:sp>
      <p:sp>
        <p:nvSpPr>
          <p:cNvPr id="339" name="Google Shape;339;p19"/>
          <p:cNvSpPr txBox="1"/>
          <p:nvPr/>
        </p:nvSpPr>
        <p:spPr>
          <a:xfrm>
            <a:off x="319100" y="3541663"/>
            <a:ext cx="20460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Es Others con el cuartil 4 más grande y más cantidad de outliers y Blacks quien le sigue en edad de las personas.</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txBox="1">
            <a:spLocks noGrp="1"/>
          </p:cNvSpPr>
          <p:nvPr>
            <p:ph type="body" idx="4294967295"/>
          </p:nvPr>
        </p:nvSpPr>
        <p:spPr>
          <a:xfrm>
            <a:off x="1650450" y="-52550"/>
            <a:ext cx="58431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a:latin typeface="Maven Pro"/>
                <a:ea typeface="Maven Pro"/>
                <a:cs typeface="Maven Pro"/>
                <a:sym typeface="Maven Pro"/>
              </a:rPr>
              <a:t>Análisis Exploratorio de Datos</a:t>
            </a:r>
            <a:endParaRPr sz="2800" b="1">
              <a:latin typeface="Maven Pro"/>
              <a:ea typeface="Maven Pro"/>
              <a:cs typeface="Maven Pro"/>
              <a:sym typeface="Maven Pro"/>
            </a:endParaRPr>
          </a:p>
          <a:p>
            <a:pPr marL="0" lvl="0" indent="0" algn="l" rtl="0">
              <a:spcBef>
                <a:spcPts val="1200"/>
              </a:spcBef>
              <a:spcAft>
                <a:spcPts val="1200"/>
              </a:spcAft>
              <a:buNone/>
            </a:pPr>
            <a:endParaRPr/>
          </a:p>
        </p:txBody>
      </p:sp>
      <p:sp>
        <p:nvSpPr>
          <p:cNvPr id="345" name="Google Shape;345;p20"/>
          <p:cNvSpPr txBox="1"/>
          <p:nvPr/>
        </p:nvSpPr>
        <p:spPr>
          <a:xfrm>
            <a:off x="319100" y="524350"/>
            <a:ext cx="1978800" cy="66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Histograma de horas trabajadas según la edad de las personas</a:t>
            </a:r>
            <a:endParaRPr sz="1300">
              <a:solidFill>
                <a:schemeClr val="dk2"/>
              </a:solidFill>
              <a:latin typeface="Nunito"/>
              <a:ea typeface="Nunito"/>
              <a:cs typeface="Nunito"/>
              <a:sym typeface="Nunito"/>
            </a:endParaRPr>
          </a:p>
        </p:txBody>
      </p:sp>
      <p:sp>
        <p:nvSpPr>
          <p:cNvPr id="346" name="Google Shape;346;p20"/>
          <p:cNvSpPr txBox="1"/>
          <p:nvPr/>
        </p:nvSpPr>
        <p:spPr>
          <a:xfrm>
            <a:off x="319100" y="2665275"/>
            <a:ext cx="2112300" cy="114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Distribución de horas trabajadas por semana</a:t>
            </a:r>
            <a:endParaRPr sz="1300">
              <a:solidFill>
                <a:schemeClr val="dk2"/>
              </a:solidFill>
              <a:latin typeface="Nunito"/>
              <a:ea typeface="Nunito"/>
              <a:cs typeface="Nunito"/>
              <a:sym typeface="Nunito"/>
            </a:endParaRPr>
          </a:p>
        </p:txBody>
      </p:sp>
      <p:pic>
        <p:nvPicPr>
          <p:cNvPr id="347" name="Google Shape;347;p20"/>
          <p:cNvPicPr preferRelativeResize="0"/>
          <p:nvPr/>
        </p:nvPicPr>
        <p:blipFill>
          <a:blip r:embed="rId3">
            <a:alphaModFix/>
          </a:blip>
          <a:stretch>
            <a:fillRect/>
          </a:stretch>
        </p:blipFill>
        <p:spPr>
          <a:xfrm>
            <a:off x="2543800" y="524348"/>
            <a:ext cx="5884926" cy="2093814"/>
          </a:xfrm>
          <a:prstGeom prst="rect">
            <a:avLst/>
          </a:prstGeom>
          <a:noFill/>
          <a:ln>
            <a:noFill/>
          </a:ln>
        </p:spPr>
      </p:pic>
      <p:pic>
        <p:nvPicPr>
          <p:cNvPr id="348" name="Google Shape;348;p20"/>
          <p:cNvPicPr preferRelativeResize="0"/>
          <p:nvPr/>
        </p:nvPicPr>
        <p:blipFill>
          <a:blip r:embed="rId4">
            <a:alphaModFix/>
          </a:blip>
          <a:stretch>
            <a:fillRect/>
          </a:stretch>
        </p:blipFill>
        <p:spPr>
          <a:xfrm>
            <a:off x="3029426" y="2665275"/>
            <a:ext cx="4913675" cy="2409375"/>
          </a:xfrm>
          <a:prstGeom prst="rect">
            <a:avLst/>
          </a:prstGeom>
          <a:noFill/>
          <a:ln>
            <a:noFill/>
          </a:ln>
        </p:spPr>
      </p:pic>
      <p:sp>
        <p:nvSpPr>
          <p:cNvPr id="349" name="Google Shape;349;p20"/>
          <p:cNvSpPr txBox="1"/>
          <p:nvPr/>
        </p:nvSpPr>
        <p:spPr>
          <a:xfrm>
            <a:off x="285700" y="1311075"/>
            <a:ext cx="21924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Desde 18 a aproximadamente 54 años son los que aportan horas superiores la media. Registrándose casos de personas de 90 años trabajando</a:t>
            </a:r>
            <a:endParaRPr sz="1100">
              <a:solidFill>
                <a:schemeClr val="dk2"/>
              </a:solidFill>
              <a:highlight>
                <a:srgbClr val="FFF2CC"/>
              </a:highlight>
              <a:latin typeface="Nunito"/>
              <a:ea typeface="Nunito"/>
              <a:cs typeface="Nunito"/>
              <a:sym typeface="Nunito"/>
            </a:endParaRPr>
          </a:p>
        </p:txBody>
      </p:sp>
      <p:sp>
        <p:nvSpPr>
          <p:cNvPr id="350" name="Google Shape;350;p20"/>
          <p:cNvSpPr txBox="1"/>
          <p:nvPr/>
        </p:nvSpPr>
        <p:spPr>
          <a:xfrm>
            <a:off x="319100" y="3313775"/>
            <a:ext cx="21924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Gran parte de los registros del dataset poseen 40 como horas trabajadas a la semana.</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1">
            <a:spLocks noGrp="1"/>
          </p:cNvSpPr>
          <p:nvPr>
            <p:ph type="body" idx="4294967295"/>
          </p:nvPr>
        </p:nvSpPr>
        <p:spPr>
          <a:xfrm>
            <a:off x="1650450" y="-52550"/>
            <a:ext cx="5843100" cy="5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2800" b="1">
                <a:latin typeface="Maven Pro"/>
                <a:ea typeface="Maven Pro"/>
                <a:cs typeface="Maven Pro"/>
                <a:sym typeface="Maven Pro"/>
              </a:rPr>
              <a:t>Análisis Exploratorio de Datos</a:t>
            </a:r>
            <a:endParaRPr sz="2800" b="1">
              <a:latin typeface="Maven Pro"/>
              <a:ea typeface="Maven Pro"/>
              <a:cs typeface="Maven Pro"/>
              <a:sym typeface="Maven Pro"/>
            </a:endParaRPr>
          </a:p>
          <a:p>
            <a:pPr marL="0" lvl="0" indent="0" algn="l" rtl="0">
              <a:spcBef>
                <a:spcPts val="1200"/>
              </a:spcBef>
              <a:spcAft>
                <a:spcPts val="1200"/>
              </a:spcAft>
              <a:buNone/>
            </a:pPr>
            <a:endParaRPr/>
          </a:p>
        </p:txBody>
      </p:sp>
      <p:sp>
        <p:nvSpPr>
          <p:cNvPr id="356" name="Google Shape;356;p21"/>
          <p:cNvSpPr txBox="1"/>
          <p:nvPr/>
        </p:nvSpPr>
        <p:spPr>
          <a:xfrm>
            <a:off x="319100" y="524350"/>
            <a:ext cx="2800500" cy="78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Ingresos &gt;50 mil y la dispersión de Educación y Ocupación</a:t>
            </a:r>
            <a:endParaRPr sz="1300">
              <a:solidFill>
                <a:schemeClr val="dk2"/>
              </a:solidFill>
              <a:latin typeface="Nunito"/>
              <a:ea typeface="Nunito"/>
              <a:cs typeface="Nunito"/>
              <a:sym typeface="Nunito"/>
            </a:endParaRPr>
          </a:p>
        </p:txBody>
      </p:sp>
      <p:sp>
        <p:nvSpPr>
          <p:cNvPr id="357" name="Google Shape;357;p21"/>
          <p:cNvSpPr txBox="1"/>
          <p:nvPr/>
        </p:nvSpPr>
        <p:spPr>
          <a:xfrm>
            <a:off x="319100" y="2778475"/>
            <a:ext cx="2989200" cy="114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300" b="1">
                <a:solidFill>
                  <a:schemeClr val="dk2"/>
                </a:solidFill>
                <a:latin typeface="Nunito"/>
                <a:ea typeface="Nunito"/>
                <a:cs typeface="Nunito"/>
                <a:sym typeface="Nunito"/>
              </a:rPr>
              <a:t>Ingresos &lt;=50 mil y la dispersión de Educación y Ocupación</a:t>
            </a:r>
            <a:endParaRPr sz="1300">
              <a:solidFill>
                <a:schemeClr val="dk2"/>
              </a:solidFill>
              <a:latin typeface="Nunito"/>
              <a:ea typeface="Nunito"/>
              <a:cs typeface="Nunito"/>
              <a:sym typeface="Nunito"/>
            </a:endParaRPr>
          </a:p>
        </p:txBody>
      </p:sp>
      <p:sp>
        <p:nvSpPr>
          <p:cNvPr id="358" name="Google Shape;358;p21"/>
          <p:cNvSpPr txBox="1"/>
          <p:nvPr/>
        </p:nvSpPr>
        <p:spPr>
          <a:xfrm>
            <a:off x="285700" y="1082475"/>
            <a:ext cx="21924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Casi todos están en los niveles de mayor estudio, destacándose Bachelors, HS-grad y some-college.</a:t>
            </a:r>
            <a:endParaRPr sz="1100">
              <a:solidFill>
                <a:schemeClr val="dk2"/>
              </a:solidFill>
              <a:highlight>
                <a:srgbClr val="FFF2CC"/>
              </a:highlight>
              <a:latin typeface="Nunito"/>
              <a:ea typeface="Nunito"/>
              <a:cs typeface="Nunito"/>
              <a:sym typeface="Nunito"/>
            </a:endParaRPr>
          </a:p>
        </p:txBody>
      </p:sp>
      <p:sp>
        <p:nvSpPr>
          <p:cNvPr id="359" name="Google Shape;359;p21"/>
          <p:cNvSpPr txBox="1"/>
          <p:nvPr/>
        </p:nvSpPr>
        <p:spPr>
          <a:xfrm>
            <a:off x="319100" y="3381800"/>
            <a:ext cx="2192400" cy="12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muchas ocurrencias para los niveles HS-grad, some-college y algo menos en Bachelors y el resto muy disperso en los demás niveles.</a:t>
            </a:r>
            <a:endParaRPr sz="1100">
              <a:solidFill>
                <a:schemeClr val="dk2"/>
              </a:solidFill>
              <a:highlight>
                <a:srgbClr val="FFF2CC"/>
              </a:highlight>
              <a:latin typeface="Nunito"/>
              <a:ea typeface="Nunito"/>
              <a:cs typeface="Nunito"/>
              <a:sym typeface="Nunito"/>
            </a:endParaRPr>
          </a:p>
        </p:txBody>
      </p:sp>
      <p:pic>
        <p:nvPicPr>
          <p:cNvPr id="360" name="Google Shape;360;p21"/>
          <p:cNvPicPr preferRelativeResize="0"/>
          <p:nvPr/>
        </p:nvPicPr>
        <p:blipFill rotWithShape="1">
          <a:blip r:embed="rId3">
            <a:alphaModFix/>
          </a:blip>
          <a:srcRect t="13239"/>
          <a:stretch/>
        </p:blipFill>
        <p:spPr>
          <a:xfrm>
            <a:off x="3705950" y="524350"/>
            <a:ext cx="4784150" cy="2254125"/>
          </a:xfrm>
          <a:prstGeom prst="rect">
            <a:avLst/>
          </a:prstGeom>
          <a:noFill/>
          <a:ln>
            <a:noFill/>
          </a:ln>
        </p:spPr>
      </p:pic>
      <p:pic>
        <p:nvPicPr>
          <p:cNvPr id="361" name="Google Shape;361;p21"/>
          <p:cNvPicPr preferRelativeResize="0"/>
          <p:nvPr/>
        </p:nvPicPr>
        <p:blipFill rotWithShape="1">
          <a:blip r:embed="rId4">
            <a:alphaModFix/>
          </a:blip>
          <a:srcRect t="13367"/>
          <a:stretch/>
        </p:blipFill>
        <p:spPr>
          <a:xfrm>
            <a:off x="3876975" y="2836852"/>
            <a:ext cx="4613126" cy="2145672"/>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872</Words>
  <Application>Microsoft Office PowerPoint</Application>
  <PresentationFormat>Presentación en pantalla (16:9)</PresentationFormat>
  <Paragraphs>71</Paragraphs>
  <Slides>13</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Nunito</vt:lpstr>
      <vt:lpstr>Arial</vt:lpstr>
      <vt:lpstr>Maven Pro</vt:lpstr>
      <vt:lpstr>Roboto</vt:lpstr>
      <vt:lpstr>Momentum</vt:lpstr>
      <vt:lpstr>Ingresos Anuales de los ciudadanos de Estados Unidos</vt:lpstr>
      <vt:lpstr>Contenido</vt:lpstr>
      <vt:lpstr>Contexto y audiencia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Ingresos Anuales de los ciudadanos de Estados Unidos</dc:title>
  <cp:lastModifiedBy>Sebastian Traverso</cp:lastModifiedBy>
  <cp:revision>4</cp:revision>
  <dcterms:modified xsi:type="dcterms:W3CDTF">2024-02-12T15:34:32Z</dcterms:modified>
</cp:coreProperties>
</file>