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4890-3FB6-4F76-94C5-8D0FABAD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75861"/>
            <a:ext cx="8001000" cy="3750365"/>
          </a:xfrm>
        </p:spPr>
        <p:txBody>
          <a:bodyPr>
            <a:normAutofit fontScale="90000"/>
          </a:bodyPr>
          <a:lstStyle/>
          <a:p>
            <a:r>
              <a:rPr lang="es-CO" dirty="0"/>
              <a:t>talento humano de la provincia de sabana centro, Cundinamarca. Análisis información- </a:t>
            </a:r>
            <a:r>
              <a:rPr lang="es-CO" dirty="0" err="1"/>
              <a:t>sigep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B01F5-78B0-45F7-A71A-0691DEB59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757530"/>
            <a:ext cx="6400800" cy="1033670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</a:rPr>
              <a:t>Juan Sebastián Valbuena Silva </a:t>
            </a:r>
          </a:p>
          <a:p>
            <a:r>
              <a:rPr lang="es-CO" dirty="0">
                <a:solidFill>
                  <a:schemeClr val="tx1"/>
                </a:solidFill>
              </a:rPr>
              <a:t>MCPP-2019-1</a:t>
            </a:r>
          </a:p>
        </p:txBody>
      </p:sp>
    </p:spTree>
    <p:extLst>
      <p:ext uri="{BB962C8B-B14F-4D97-AF65-F5344CB8AC3E}">
        <p14:creationId xmlns:p14="http://schemas.microsoft.com/office/powerpoint/2010/main" val="361363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A6B6-5FC6-4AD0-A554-A0CCD915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Motivación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014C7-D12F-4005-864F-CC8C1C5D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Las </a:t>
            </a:r>
            <a:r>
              <a:rPr lang="es-CO" b="1" dirty="0">
                <a:solidFill>
                  <a:schemeClr val="tx1"/>
                </a:solidFill>
              </a:rPr>
              <a:t>entidades territoriales descentralizadas </a:t>
            </a:r>
            <a:r>
              <a:rPr lang="es-CO" dirty="0">
                <a:solidFill>
                  <a:schemeClr val="tx1"/>
                </a:solidFill>
              </a:rPr>
              <a:t>colombianas son </a:t>
            </a:r>
            <a:r>
              <a:rPr lang="es-CO" dirty="0" err="1">
                <a:solidFill>
                  <a:schemeClr val="tx1"/>
                </a:solidFill>
              </a:rPr>
              <a:t>constamente</a:t>
            </a:r>
            <a:r>
              <a:rPr lang="es-CO" dirty="0">
                <a:solidFill>
                  <a:schemeClr val="tx1"/>
                </a:solidFill>
              </a:rPr>
              <a:t> criticadas por sus falencias en la ejecución de recursos y políticas públicas. </a:t>
            </a:r>
          </a:p>
          <a:p>
            <a:pPr algn="just"/>
            <a:r>
              <a:rPr lang="es-CO" dirty="0">
                <a:solidFill>
                  <a:schemeClr val="tx1"/>
                </a:solidFill>
              </a:rPr>
              <a:t>Los </a:t>
            </a:r>
            <a:r>
              <a:rPr lang="es-CO" b="1" dirty="0">
                <a:solidFill>
                  <a:schemeClr val="tx1"/>
                </a:solidFill>
              </a:rPr>
              <a:t>reportes de los sistemas de información </a:t>
            </a:r>
            <a:r>
              <a:rPr lang="es-CO" dirty="0">
                <a:solidFill>
                  <a:schemeClr val="tx1"/>
                </a:solidFill>
              </a:rPr>
              <a:t>no son usados de la misma manera en las entidades territoriales. </a:t>
            </a:r>
          </a:p>
          <a:p>
            <a:pPr algn="just"/>
            <a:r>
              <a:rPr lang="es-CO" dirty="0">
                <a:solidFill>
                  <a:schemeClr val="tx1"/>
                </a:solidFill>
              </a:rPr>
              <a:t>Conocer los </a:t>
            </a:r>
            <a:r>
              <a:rPr lang="es-CO" b="1" dirty="0">
                <a:solidFill>
                  <a:schemeClr val="tx1"/>
                </a:solidFill>
              </a:rPr>
              <a:t>tipos de contratación </a:t>
            </a:r>
            <a:r>
              <a:rPr lang="es-CO" dirty="0">
                <a:solidFill>
                  <a:schemeClr val="tx1"/>
                </a:solidFill>
              </a:rPr>
              <a:t>es clave para entender la carencia o no de las entidades en materia de función pública y talento humano. </a:t>
            </a:r>
          </a:p>
        </p:txBody>
      </p:sp>
    </p:spTree>
    <p:extLst>
      <p:ext uri="{BB962C8B-B14F-4D97-AF65-F5344CB8AC3E}">
        <p14:creationId xmlns:p14="http://schemas.microsoft.com/office/powerpoint/2010/main" val="362699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291FD-53D9-4D14-A056-33AC0F25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55" y="5274365"/>
            <a:ext cx="8534400" cy="1507067"/>
          </a:xfrm>
        </p:spPr>
        <p:txBody>
          <a:bodyPr/>
          <a:lstStyle/>
          <a:p>
            <a:r>
              <a:rPr lang="es-CO" dirty="0"/>
              <a:t>Descripción y Métodos usados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5DD0-331A-4131-85C9-F4C23337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2" y="281793"/>
            <a:ext cx="9515062" cy="49925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1400" b="1" dirty="0">
                <a:solidFill>
                  <a:schemeClr val="tx1"/>
                </a:solidFill>
              </a:rPr>
              <a:t>1</a:t>
            </a:r>
            <a:r>
              <a:rPr lang="es-CO" sz="1400" dirty="0">
                <a:solidFill>
                  <a:schemeClr val="tx1"/>
                </a:solidFill>
              </a:rPr>
              <a:t>. </a:t>
            </a:r>
            <a:r>
              <a:rPr lang="es-CO" sz="1700" b="1" dirty="0" err="1">
                <a:solidFill>
                  <a:schemeClr val="tx1"/>
                </a:solidFill>
              </a:rPr>
              <a:t>Scraping</a:t>
            </a:r>
            <a:endParaRPr lang="es-CO" sz="1400" b="1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A partir de la página http://www.sigep.gov.co/ - Directorio de hojas de vida, se puede realizar la búsqueda de las hojas de vida de los funcionarios, permitiendo a su vez filtrar la información por departamento, entidad, municipio o tipo de contrato.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La página web del SIGEP realiza consultas a </a:t>
            </a:r>
            <a:r>
              <a:rPr lang="es-CO" sz="1500" b="1" dirty="0">
                <a:solidFill>
                  <a:schemeClr val="tx1"/>
                </a:solidFill>
              </a:rPr>
              <a:t>https://www.funcionpublica.gov.co/dafpIndexerBHV</a:t>
            </a:r>
            <a:r>
              <a:rPr lang="es-CO" sz="1500" dirty="0">
                <a:solidFill>
                  <a:schemeClr val="tx1"/>
                </a:solidFill>
              </a:rPr>
              <a:t>, razón por la cual las peticiones se realizan a este dominio, utilizando filtros de búsqueda por entidades (códigos de alcaldías).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Se realiza el </a:t>
            </a:r>
            <a:r>
              <a:rPr lang="es-CO" sz="1500" dirty="0" err="1">
                <a:solidFill>
                  <a:schemeClr val="tx1"/>
                </a:solidFill>
              </a:rPr>
              <a:t>scraping</a:t>
            </a:r>
            <a:r>
              <a:rPr lang="es-CO" sz="1500" dirty="0">
                <a:solidFill>
                  <a:schemeClr val="tx1"/>
                </a:solidFill>
              </a:rPr>
              <a:t> con ayuda de </a:t>
            </a:r>
            <a:r>
              <a:rPr lang="es-CO" sz="1500" b="1" dirty="0" err="1">
                <a:solidFill>
                  <a:schemeClr val="tx1"/>
                </a:solidFill>
              </a:rPr>
              <a:t>Scrapy</a:t>
            </a:r>
            <a:r>
              <a:rPr lang="es-CO" sz="1500" b="1" dirty="0">
                <a:solidFill>
                  <a:schemeClr val="tx1"/>
                </a:solidFill>
              </a:rPr>
              <a:t>, </a:t>
            </a:r>
            <a:r>
              <a:rPr lang="es-CO" sz="1500" b="1" dirty="0" err="1">
                <a:solidFill>
                  <a:schemeClr val="tx1"/>
                </a:solidFill>
              </a:rPr>
              <a:t>framework</a:t>
            </a:r>
            <a:r>
              <a:rPr lang="es-CO" sz="1500" b="1" dirty="0">
                <a:solidFill>
                  <a:schemeClr val="tx1"/>
                </a:solidFill>
              </a:rPr>
              <a:t> de web </a:t>
            </a:r>
            <a:r>
              <a:rPr lang="es-CO" sz="1500" b="1" dirty="0" err="1">
                <a:solidFill>
                  <a:schemeClr val="tx1"/>
                </a:solidFill>
              </a:rPr>
              <a:t>scraping</a:t>
            </a:r>
            <a:r>
              <a:rPr lang="es-CO" sz="1500" dirty="0">
                <a:solidFill>
                  <a:schemeClr val="tx1"/>
                </a:solidFill>
              </a:rPr>
              <a:t>, creando un Spider para la página web en cuestión.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Se obtienen los elementos de las páginas HTML resultantes de las búsquedas, haciendo uso de búsquedas por CSS y por XPATH dentro del spider.</a:t>
            </a:r>
          </a:p>
          <a:p>
            <a:pPr marL="0" indent="0">
              <a:buNone/>
            </a:pPr>
            <a:r>
              <a:rPr lang="es-CO" sz="1700" b="1" dirty="0">
                <a:solidFill>
                  <a:schemeClr val="tx1"/>
                </a:solidFill>
              </a:rPr>
              <a:t>2. Limpieza de información.</a:t>
            </a:r>
          </a:p>
          <a:p>
            <a:pPr marL="0" indent="0">
              <a:buNone/>
            </a:pPr>
            <a:r>
              <a:rPr lang="es-CO" sz="1700" b="1" dirty="0">
                <a:solidFill>
                  <a:schemeClr val="tx1"/>
                </a:solidFill>
              </a:rPr>
              <a:t>3. Uso de la información.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Los datos son almacenados dentro de una matriz, donde </a:t>
            </a:r>
            <a:r>
              <a:rPr lang="es-CO" sz="1500" b="1" dirty="0">
                <a:solidFill>
                  <a:schemeClr val="tx1"/>
                </a:solidFill>
              </a:rPr>
              <a:t>por cada alcaldía se cuenta con un arreglo de tipo de contratos, uno de nivel de estudios y uno de lugar de nacimiento</a:t>
            </a:r>
            <a:r>
              <a:rPr lang="es-CO" sz="15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 Se muestra la información en gráficas realizadas con la librería Pandas.</a:t>
            </a:r>
          </a:p>
          <a:p>
            <a:pPr algn="just">
              <a:lnSpc>
                <a:spcPct val="120000"/>
              </a:lnSpc>
            </a:pPr>
            <a:r>
              <a:rPr lang="es-CO" sz="1500" dirty="0" err="1">
                <a:solidFill>
                  <a:schemeClr val="tx1"/>
                </a:solidFill>
              </a:rPr>
              <a:t>Tableu</a:t>
            </a:r>
            <a:r>
              <a:rPr lang="es-CO" sz="1500" dirty="0">
                <a:solidFill>
                  <a:schemeClr val="tx1"/>
                </a:solidFill>
              </a:rPr>
              <a:t> para la visualización de datos.</a:t>
            </a:r>
          </a:p>
        </p:txBody>
      </p:sp>
    </p:spTree>
    <p:extLst>
      <p:ext uri="{BB962C8B-B14F-4D97-AF65-F5344CB8AC3E}">
        <p14:creationId xmlns:p14="http://schemas.microsoft.com/office/powerpoint/2010/main" val="18358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4348F-17CB-4428-AB7D-FB0A7806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0B044-AC52-4606-A8C9-5BAB1809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07" y="659295"/>
            <a:ext cx="5650327" cy="3978965"/>
          </a:xfrm>
        </p:spPr>
        <p:txBody>
          <a:bodyPr>
            <a:normAutofit/>
          </a:bodyPr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El código da la posibilidad de </a:t>
            </a:r>
            <a:r>
              <a:rPr lang="es-CO" b="1" dirty="0">
                <a:solidFill>
                  <a:schemeClr val="tx1"/>
                </a:solidFill>
              </a:rPr>
              <a:t>analizar cualquier alcaldía o entidad territorial o nacional</a:t>
            </a:r>
            <a:r>
              <a:rPr lang="es-CO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CO" dirty="0">
                <a:solidFill>
                  <a:schemeClr val="tx1"/>
                </a:solidFill>
              </a:rPr>
              <a:t>Se escogieron los 9 municipios que componen la Sabana de Cundinamarca, pues es la Provincia que </a:t>
            </a:r>
            <a:r>
              <a:rPr lang="es-CO" b="1" dirty="0">
                <a:solidFill>
                  <a:schemeClr val="tx1"/>
                </a:solidFill>
              </a:rPr>
              <a:t>concentra gran cantidad de ciudades intermedias.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65F985-AB93-42B1-98B0-F4F8A425B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" r="920"/>
          <a:stretch/>
        </p:blipFill>
        <p:spPr>
          <a:xfrm>
            <a:off x="6582816" y="172278"/>
            <a:ext cx="5503167" cy="62152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09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EBA6B-DA48-4C06-871D-BECF06D6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5780604"/>
            <a:ext cx="8534400" cy="852555"/>
          </a:xfrm>
        </p:spPr>
        <p:txBody>
          <a:bodyPr>
            <a:normAutofit/>
          </a:bodyPr>
          <a:lstStyle/>
          <a:p>
            <a:r>
              <a:rPr lang="es-CO" sz="2800" dirty="0" err="1"/>
              <a:t>Tableu</a:t>
            </a:r>
            <a:r>
              <a:rPr lang="es-CO" sz="2800" dirty="0"/>
              <a:t> para visualización de datos</a:t>
            </a:r>
          </a:p>
        </p:txBody>
      </p:sp>
      <p:pic>
        <p:nvPicPr>
          <p:cNvPr id="4" name="slide3">
            <a:extLst>
              <a:ext uri="{FF2B5EF4-FFF2-40B4-BE49-F238E27FC236}">
                <a16:creationId xmlns:a16="http://schemas.microsoft.com/office/drawing/2014/main" id="{D5C0955F-8881-4DCB-9197-88C9A296F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2" r="30425" b="17472"/>
          <a:stretch/>
        </p:blipFill>
        <p:spPr>
          <a:xfrm>
            <a:off x="291546" y="364797"/>
            <a:ext cx="5247863" cy="3864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2C9A555-2419-491E-B582-04217336030E}"/>
              </a:ext>
            </a:extLst>
          </p:cNvPr>
          <p:cNvSpPr/>
          <p:nvPr/>
        </p:nvSpPr>
        <p:spPr>
          <a:xfrm>
            <a:off x="8226286" y="807936"/>
            <a:ext cx="33296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Municipios que conforman Provincia Sabana Centro</a:t>
            </a:r>
          </a:p>
          <a:p>
            <a:endParaRPr lang="es-CO" b="1" dirty="0"/>
          </a:p>
          <a:p>
            <a:r>
              <a:rPr lang="es-CO" dirty="0"/>
              <a:t>•Cajicá </a:t>
            </a:r>
          </a:p>
          <a:p>
            <a:r>
              <a:rPr lang="es-CO" dirty="0"/>
              <a:t>•Chía </a:t>
            </a:r>
          </a:p>
          <a:p>
            <a:r>
              <a:rPr lang="es-CO" dirty="0"/>
              <a:t>•Cogua </a:t>
            </a:r>
          </a:p>
          <a:p>
            <a:r>
              <a:rPr lang="es-CO" dirty="0"/>
              <a:t>•Gachancipá </a:t>
            </a:r>
          </a:p>
          <a:p>
            <a:r>
              <a:rPr lang="es-CO" dirty="0"/>
              <a:t>•Nemocón </a:t>
            </a:r>
          </a:p>
          <a:p>
            <a:r>
              <a:rPr lang="es-CO" dirty="0"/>
              <a:t>•Zipaquirá</a:t>
            </a:r>
          </a:p>
        </p:txBody>
      </p:sp>
      <p:pic>
        <p:nvPicPr>
          <p:cNvPr id="6" name="slide6">
            <a:extLst>
              <a:ext uri="{FF2B5EF4-FFF2-40B4-BE49-F238E27FC236}">
                <a16:creationId xmlns:a16="http://schemas.microsoft.com/office/drawing/2014/main" id="{9FFAB1BA-E296-49AF-A14C-D6429BBBC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7" r="24978" b="13719"/>
          <a:stretch/>
        </p:blipFill>
        <p:spPr>
          <a:xfrm>
            <a:off x="4270515" y="2377596"/>
            <a:ext cx="3548268" cy="35423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652604-DCE2-4B14-9D57-465744851FC6}"/>
              </a:ext>
            </a:extLst>
          </p:cNvPr>
          <p:cNvCxnSpPr>
            <a:cxnSpLocks/>
          </p:cNvCxnSpPr>
          <p:nvPr/>
        </p:nvCxnSpPr>
        <p:spPr>
          <a:xfrm>
            <a:off x="2398643" y="2377596"/>
            <a:ext cx="2663687" cy="2578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1694FDC-8A9E-4322-810E-AD7CD7D4125B}"/>
              </a:ext>
            </a:extLst>
          </p:cNvPr>
          <p:cNvCxnSpPr>
            <a:cxnSpLocks/>
          </p:cNvCxnSpPr>
          <p:nvPr/>
        </p:nvCxnSpPr>
        <p:spPr>
          <a:xfrm>
            <a:off x="2744861" y="1854135"/>
            <a:ext cx="3629435" cy="1449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9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334E-2325-4DB6-9BD3-8500C0DE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68B07-D175-42F5-86F3-481E72AF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968237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Personalizado 1">
      <a:dk1>
        <a:srgbClr val="FFFFFF"/>
      </a:dk1>
      <a:lt1>
        <a:srgbClr val="000000"/>
      </a:lt1>
      <a:dk2>
        <a:srgbClr val="FFFFFF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443</TotalTime>
  <Words>369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talento humano de la provincia de sabana centro, Cundinamarca. Análisis información- sigep</vt:lpstr>
      <vt:lpstr>Motivación </vt:lpstr>
      <vt:lpstr>Descripción y Métodos usados</vt:lpstr>
      <vt:lpstr>Alcance</vt:lpstr>
      <vt:lpstr>Tableu para visualización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humano de la provincia de sabana centro, Cundinamarca. Análisis información- sigep.</dc:title>
  <dc:creator>Sebastian Valbuena S</dc:creator>
  <cp:lastModifiedBy>Sebastian Valbuena S</cp:lastModifiedBy>
  <cp:revision>16</cp:revision>
  <dcterms:created xsi:type="dcterms:W3CDTF">2019-05-20T12:32:10Z</dcterms:created>
  <dcterms:modified xsi:type="dcterms:W3CDTF">2019-05-20T19:55:35Z</dcterms:modified>
</cp:coreProperties>
</file>