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2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3.jpeg" ContentType="image/jpeg"/>
  <Override PartName="/ppt/media/image32.jpeg" ContentType="image/jpeg"/>
  <Override PartName="/ppt/media/image31.jpeg" ContentType="image/jpeg"/>
  <Override PartName="/ppt/media/image30.png" ContentType="image/png"/>
  <Override PartName="/ppt/media/image29.jpeg" ContentType="image/jpeg"/>
  <Override PartName="/ppt/media/image27.jpeg" ContentType="image/jpeg"/>
  <Override PartName="/ppt/media/image26.png" ContentType="image/png"/>
  <Override PartName="/ppt/media/image10.jpeg" ContentType="image/jpeg"/>
  <Override PartName="/ppt/media/image23.jpeg" ContentType="image/jpeg"/>
  <Override PartName="/ppt/media/image7.jpeg" ContentType="image/jpeg"/>
  <Override PartName="/ppt/media/image2.png" ContentType="image/png"/>
  <Override PartName="/ppt/media/image22.jpeg" ContentType="image/jpeg"/>
  <Override PartName="/ppt/media/image25.jpeg" ContentType="image/jpeg"/>
  <Override PartName="/ppt/media/image9.jpeg" ContentType="image/jpeg"/>
  <Override PartName="/ppt/media/image5.png" ContentType="image/png"/>
  <Override PartName="/ppt/media/image16.jpeg" ContentType="image/jpeg"/>
  <Override PartName="/ppt/media/image24.jpeg" ContentType="image/jpeg"/>
  <Override PartName="/ppt/media/image8.jpeg" ContentType="image/jpeg"/>
  <Override PartName="/ppt/media/image1.png" ContentType="image/png"/>
  <Override PartName="/ppt/media/image19.jpeg" ContentType="image/jpeg"/>
  <Override PartName="/ppt/media/image20.jpeg" ContentType="image/jpeg"/>
  <Override PartName="/ppt/media/image3.png" ContentType="image/png"/>
  <Override PartName="/ppt/media/image4.png" ContentType="image/png"/>
  <Override PartName="/ppt/media/image11.jpeg" ContentType="image/jpeg"/>
  <Override PartName="/ppt/media/image12.jpeg" ContentType="image/jpeg"/>
  <Override PartName="/ppt/media/image13.jpeg" ContentType="image/jpeg"/>
  <Override PartName="/ppt/media/image6.png" ContentType="image/png"/>
  <Override PartName="/ppt/media/image14.jpeg" ContentType="image/jpeg"/>
  <Override PartName="/ppt/media/image15.jpeg" ContentType="image/jpeg"/>
  <Override PartName="/ppt/media/image17.jpeg" ContentType="image/jpeg"/>
  <Override PartName="/ppt/media/image28.png" ContentType="image/png"/>
  <Override PartName="/ppt/media/image18.jpeg" ContentType="image/jpeg"/>
  <Override PartName="/ppt/media/image21.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2"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13"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14"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15" name="PlaceHolder 5"/>
          <p:cNvSpPr>
            <a:spLocks noGrp="1"/>
          </p:cNvSpPr>
          <p:nvPr>
            <p:ph type="sldNum"/>
          </p:nvPr>
        </p:nvSpPr>
        <p:spPr>
          <a:xfrm>
            <a:off x="4278960" y="10157400"/>
            <a:ext cx="3280680" cy="534240"/>
          </a:xfrm>
          <a:prstGeom prst="rect">
            <a:avLst/>
          </a:prstGeom>
        </p:spPr>
        <p:txBody>
          <a:bodyPr lIns="0" rIns="0" tIns="0" bIns="0" anchor="b"/>
          <a:p>
            <a:pPr algn="r"/>
            <a:fld id="{2E34BC1D-AF11-4965-94D2-C45ACEFB262F}"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5CD934A-F126-4E46-872F-121C60CBE96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079D3FD-7BD0-471C-B8E6-D627D9E743DE}"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6040" cy="360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43" name="TextShape 2"/>
          <p:cNvSpPr txBox="1"/>
          <p:nvPr/>
        </p:nvSpPr>
        <p:spPr>
          <a:xfrm>
            <a:off x="3884760" y="8685360"/>
            <a:ext cx="2971440" cy="458280"/>
          </a:xfrm>
          <a:prstGeom prst="rect">
            <a:avLst/>
          </a:prstGeom>
          <a:noFill/>
          <a:ln>
            <a:noFill/>
          </a:ln>
        </p:spPr>
        <p:txBody>
          <a:bodyPr anchor="b"/>
          <a:p>
            <a:pPr algn="r">
              <a:lnSpc>
                <a:spcPct val="100000"/>
              </a:lnSpc>
            </a:pPr>
            <a:fld id="{4C3787F0-83D2-44D4-B6CC-112CBAA1FD76}"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400640"/>
            <a:ext cx="5486040" cy="360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45" name="TextShape 2"/>
          <p:cNvSpPr txBox="1"/>
          <p:nvPr/>
        </p:nvSpPr>
        <p:spPr>
          <a:xfrm>
            <a:off x="3884760" y="8685360"/>
            <a:ext cx="2971440" cy="458280"/>
          </a:xfrm>
          <a:prstGeom prst="rect">
            <a:avLst/>
          </a:prstGeom>
          <a:noFill/>
          <a:ln>
            <a:noFill/>
          </a:ln>
        </p:spPr>
        <p:txBody>
          <a:bodyPr anchor="b"/>
          <a:p>
            <a:pPr algn="r">
              <a:lnSpc>
                <a:spcPct val="100000"/>
              </a:lnSpc>
            </a:pPr>
            <a:fld id="{86047A30-5C8C-43D6-88E0-EF252B0DCEDB}"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7"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39C8FFF-33DD-4710-9754-C94B6D75247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49"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DC8F1A7-958F-47C9-94B3-6774C6FD404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body"/>
          </p:nvPr>
        </p:nvSpPr>
        <p:spPr>
          <a:xfrm>
            <a:off x="685800" y="4400640"/>
            <a:ext cx="5485320" cy="35992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1" name="CustomShape 2"/>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874CCB82-B6FE-4779-98A4-3504E12EF03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7B8DA846-83D7-49F1-970E-F99D8BB4ED47}"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CFBF3337-79B1-400D-A88A-EF44F1AF7A62}"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7"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C715BD7-824E-4B20-AFE3-370F57D0E32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5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AB3AD2C6-F430-4F92-8E01-A17FA50E9BE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FE85EEA-63B3-4A83-8DBA-D5E138F9D55A}"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1"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2C9EF1B2-CA55-43E1-865B-ACA0ED874AAF}"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3"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E62C9AC-3010-44AC-8B7A-B83E63E434E4}"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6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34D61CF7-A297-4CC0-B300-DF8C1858FC8B}"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7"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8AD03703-5063-4B9F-AE67-8022491A0E39}"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9"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7FE67DC-FEA2-4F18-B264-5E37662CA148}"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31" name="TextShape 2"/>
          <p:cNvSpPr txBox="1"/>
          <p:nvPr/>
        </p:nvSpPr>
        <p:spPr>
          <a:xfrm>
            <a:off x="3884760" y="8685360"/>
            <a:ext cx="2971440" cy="458280"/>
          </a:xfrm>
          <a:prstGeom prst="rect">
            <a:avLst/>
          </a:prstGeom>
          <a:noFill/>
          <a:ln>
            <a:noFill/>
          </a:ln>
        </p:spPr>
        <p:txBody>
          <a:bodyPr anchor="b"/>
          <a:p>
            <a:pPr algn="r">
              <a:lnSpc>
                <a:spcPct val="100000"/>
              </a:lnSpc>
            </a:pPr>
            <a:fld id="{0367BBD5-8909-43EC-99B3-1A8424121E80}"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400640"/>
            <a:ext cx="5486040" cy="360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33" name="TextShape 2"/>
          <p:cNvSpPr txBox="1"/>
          <p:nvPr/>
        </p:nvSpPr>
        <p:spPr>
          <a:xfrm>
            <a:off x="3884760" y="8685360"/>
            <a:ext cx="2971440" cy="458280"/>
          </a:xfrm>
          <a:prstGeom prst="rect">
            <a:avLst/>
          </a:prstGeom>
          <a:noFill/>
          <a:ln>
            <a:noFill/>
          </a:ln>
        </p:spPr>
        <p:txBody>
          <a:bodyPr anchor="b"/>
          <a:p>
            <a:pPr algn="r">
              <a:lnSpc>
                <a:spcPct val="100000"/>
              </a:lnSpc>
            </a:pPr>
            <a:fld id="{61B0BEFF-651F-4941-AEBF-38564F881C66}"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3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684AC826-D49A-4514-B44C-A433F0494A75}" type="slidenum">
              <a:rPr b="0" lang="en-US" sz="1200" spc="-1" strike="noStrike">
                <a:solidFill>
                  <a:srgbClr val="000000"/>
                </a:solidFill>
                <a:uFill>
                  <a:solidFill>
                    <a:srgbClr val="ffffff"/>
                  </a:solidFill>
                </a:uFill>
                <a:latin typeface="+mn-lt"/>
                <a:ea typeface="+mn-ea"/>
              </a:rPr>
              <a:t>&lt;number&gt;</a:t>
            </a:fld>
            <a:endParaRPr b="0" lang="en-US" sz="18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37" name="TextShape 2"/>
          <p:cNvSpPr txBox="1"/>
          <p:nvPr/>
        </p:nvSpPr>
        <p:spPr>
          <a:xfrm>
            <a:off x="3884760" y="8685360"/>
            <a:ext cx="2971440" cy="458280"/>
          </a:xfrm>
          <a:prstGeom prst="rect">
            <a:avLst/>
          </a:prstGeom>
          <a:noFill/>
          <a:ln>
            <a:noFill/>
          </a:ln>
        </p:spPr>
        <p:txBody>
          <a:bodyPr anchor="b"/>
          <a:p>
            <a:pPr algn="r">
              <a:lnSpc>
                <a:spcPct val="100000"/>
              </a:lnSpc>
            </a:pPr>
            <a:fld id="{7D3F5879-6217-49EB-BE91-07175720EB74}"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400640"/>
            <a:ext cx="5486040" cy="360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239" name="TextShape 2"/>
          <p:cNvSpPr txBox="1"/>
          <p:nvPr/>
        </p:nvSpPr>
        <p:spPr>
          <a:xfrm>
            <a:off x="3884760" y="8685360"/>
            <a:ext cx="2971440" cy="458280"/>
          </a:xfrm>
          <a:prstGeom prst="rect">
            <a:avLst/>
          </a:prstGeom>
          <a:noFill/>
          <a:ln>
            <a:noFill/>
          </a:ln>
        </p:spPr>
        <p:txBody>
          <a:bodyPr anchor="b"/>
          <a:p>
            <a:pPr algn="r">
              <a:lnSpc>
                <a:spcPct val="100000"/>
              </a:lnSpc>
            </a:pPr>
            <a:fld id="{1A70BC29-8CEA-4557-8B07-44A74B37C591}" type="slidenum">
              <a:rPr b="0" lang="en-US" sz="1200" spc="-1" strike="noStrike">
                <a:solidFill>
                  <a:srgbClr val="000000"/>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53" name="PlaceHolder 4"/>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69" name="PlaceHolder 5"/>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pic>
        <p:nvPicPr>
          <p:cNvPr id="73" name="" descr=""/>
          <p:cNvPicPr/>
          <p:nvPr/>
        </p:nvPicPr>
        <p:blipFill>
          <a:blip r:embed="rId2"/>
          <a:stretch/>
        </p:blipFill>
        <p:spPr>
          <a:xfrm>
            <a:off x="3602880" y="1604520"/>
            <a:ext cx="4984920" cy="3977280"/>
          </a:xfrm>
          <a:prstGeom prst="rect">
            <a:avLst/>
          </a:prstGeom>
          <a:ln>
            <a:noFill/>
          </a:ln>
        </p:spPr>
      </p:pic>
      <p:pic>
        <p:nvPicPr>
          <p:cNvPr id="7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7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80"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83" name="PlaceHolder 3"/>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88" name="PlaceHolder 3"/>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89" name="PlaceHolder 4"/>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93"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97" name="PlaceHolder 4"/>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99" name="PlaceHolder 2"/>
          <p:cNvSpPr>
            <a:spLocks noGrp="1"/>
          </p:cNvSpPr>
          <p:nvPr>
            <p:ph type="body"/>
          </p:nvPr>
        </p:nvSpPr>
        <p:spPr>
          <a:xfrm>
            <a:off x="609480" y="160452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00" name="PlaceHolder 3"/>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05" name="PlaceHolder 5"/>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107" name="PlaceHolder 2"/>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08" name="PlaceHolder 3"/>
          <p:cNvSpPr>
            <a:spLocks noGrp="1"/>
          </p:cNvSpPr>
          <p:nvPr>
            <p:ph type="body"/>
          </p:nvPr>
        </p:nvSpPr>
        <p:spPr>
          <a:xfrm>
            <a:off x="609480" y="1604520"/>
            <a:ext cx="1097244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pic>
        <p:nvPicPr>
          <p:cNvPr id="109" name="" descr=""/>
          <p:cNvPicPr/>
          <p:nvPr/>
        </p:nvPicPr>
        <p:blipFill>
          <a:blip r:embed="rId2"/>
          <a:stretch/>
        </p:blipFill>
        <p:spPr>
          <a:xfrm>
            <a:off x="3602880" y="1604520"/>
            <a:ext cx="4984920" cy="3977280"/>
          </a:xfrm>
          <a:prstGeom prst="rect">
            <a:avLst/>
          </a:prstGeom>
          <a:ln>
            <a:noFill/>
          </a:ln>
        </p:spPr>
      </p:pic>
      <p:pic>
        <p:nvPicPr>
          <p:cNvPr id="11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l-GR"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Click to edit the outline text format</a:t>
            </a:r>
            <a:endParaRPr b="0" lang="el-GR"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l-GR" sz="2000" spc="-1" strike="noStrike">
                <a:solidFill>
                  <a:srgbClr val="000000"/>
                </a:solidFill>
                <a:uFill>
                  <a:solidFill>
                    <a:srgbClr val="ffffff"/>
                  </a:solidFill>
                </a:uFill>
                <a:latin typeface="Calibri"/>
              </a:rPr>
              <a:t>Second Outline Level</a:t>
            </a:r>
            <a:endParaRPr b="0" lang="el-GR"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l-GR" sz="1800" spc="-1" strike="noStrike">
                <a:solidFill>
                  <a:srgbClr val="000000"/>
                </a:solidFill>
                <a:uFill>
                  <a:solidFill>
                    <a:srgbClr val="ffffff"/>
                  </a:solidFill>
                </a:uFill>
                <a:latin typeface="Calibri"/>
              </a:rPr>
              <a:t>Third Outline Level</a:t>
            </a:r>
            <a:endParaRPr b="0" lang="el-GR"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l-GR" sz="1800" spc="-1" strike="noStrike">
                <a:solidFill>
                  <a:srgbClr val="000000"/>
                </a:solidFill>
                <a:uFill>
                  <a:solidFill>
                    <a:srgbClr val="ffffff"/>
                  </a:solidFill>
                </a:uFill>
                <a:latin typeface="Calibri"/>
              </a:rPr>
              <a:t>Fourth Outline Level</a:t>
            </a:r>
            <a:endParaRPr b="0" lang="el-GR"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l-GR" sz="2000" spc="-1" strike="noStrike">
                <a:solidFill>
                  <a:srgbClr val="000000"/>
                </a:solidFill>
                <a:uFill>
                  <a:solidFill>
                    <a:srgbClr val="ffffff"/>
                  </a:solidFill>
                </a:uFill>
                <a:latin typeface="Calibri"/>
              </a:rPr>
              <a:t>Fifth Outline Level</a:t>
            </a:r>
            <a:endParaRPr b="0" lang="el-G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l-GR" sz="2000" spc="-1" strike="noStrike">
                <a:solidFill>
                  <a:srgbClr val="000000"/>
                </a:solidFill>
                <a:uFill>
                  <a:solidFill>
                    <a:srgbClr val="ffffff"/>
                  </a:solidFill>
                </a:uFill>
                <a:latin typeface="Calibri"/>
              </a:rPr>
              <a:t>Sixth Outline Level</a:t>
            </a:r>
            <a:endParaRPr b="0" lang="el-G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l-GR" sz="2000" spc="-1" strike="noStrike">
                <a:solidFill>
                  <a:srgbClr val="000000"/>
                </a:solidFill>
                <a:uFill>
                  <a:solidFill>
                    <a:srgbClr val="ffffff"/>
                  </a:solidFill>
                </a:uFill>
                <a:latin typeface="Calibri"/>
              </a:rPr>
              <a:t>Seventh Outline Level</a:t>
            </a:r>
            <a:endParaRPr b="0" lang="el-GR"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523880" y="1122480"/>
            <a:ext cx="9143640" cy="2387160"/>
          </a:xfrm>
          <a:prstGeom prst="rect">
            <a:avLst/>
          </a:prstGeom>
        </p:spPr>
        <p:txBody>
          <a:bodyPr tIns="91440" bIns="91440" anchor="b"/>
          <a:p>
            <a:endParaRPr b="0" lang="el-GR" sz="1800" spc="-1" strike="noStrike">
              <a:solidFill>
                <a:srgbClr val="000000"/>
              </a:solidFill>
              <a:uFill>
                <a:solidFill>
                  <a:srgbClr val="ffffff"/>
                </a:solidFill>
              </a:uFill>
              <a:latin typeface="Arial"/>
            </a:endParaRPr>
          </a:p>
        </p:txBody>
      </p:sp>
      <p:sp>
        <p:nvSpPr>
          <p:cNvPr id="37" name="PlaceHolder 2"/>
          <p:cNvSpPr>
            <a:spLocks noGrp="1"/>
          </p:cNvSpPr>
          <p:nvPr>
            <p:ph type="dt"/>
          </p:nvPr>
        </p:nvSpPr>
        <p:spPr>
          <a:xfrm>
            <a:off x="838080" y="6356520"/>
            <a:ext cx="2742840" cy="364680"/>
          </a:xfrm>
          <a:prstGeom prst="rect">
            <a:avLst/>
          </a:prstGeom>
        </p:spPr>
        <p:txBody>
          <a:bodyPr tIns="91440" bIns="91440" anchor="ctr"/>
          <a:p>
            <a:endParaRPr b="0" lang="en-US" sz="2400" spc="-1" strike="noStrike">
              <a:solidFill>
                <a:srgbClr val="000000"/>
              </a:solidFill>
              <a:uFill>
                <a:solidFill>
                  <a:srgbClr val="ffffff"/>
                </a:solidFill>
              </a:uFill>
              <a:latin typeface="Times New Roman"/>
            </a:endParaRPr>
          </a:p>
        </p:txBody>
      </p:sp>
      <p:sp>
        <p:nvSpPr>
          <p:cNvPr id="38" name="PlaceHolder 3"/>
          <p:cNvSpPr>
            <a:spLocks noGrp="1"/>
          </p:cNvSpPr>
          <p:nvPr>
            <p:ph type="ftr"/>
          </p:nvPr>
        </p:nvSpPr>
        <p:spPr>
          <a:xfrm>
            <a:off x="4038480" y="6356520"/>
            <a:ext cx="4114440" cy="364680"/>
          </a:xfrm>
          <a:prstGeom prst="rect">
            <a:avLst/>
          </a:prstGeom>
        </p:spPr>
        <p:txBody>
          <a:bodyPr tIns="91440" bIns="91440" anchor="ctr"/>
          <a:p>
            <a:endParaRPr b="0" lang="en-US" sz="2400" spc="-1" strike="noStrike">
              <a:solidFill>
                <a:srgbClr val="000000"/>
              </a:solidFill>
              <a:uFill>
                <a:solidFill>
                  <a:srgbClr val="ffffff"/>
                </a:solidFill>
              </a:uFill>
              <a:latin typeface="Times New Roman"/>
            </a:endParaRPr>
          </a:p>
        </p:txBody>
      </p:sp>
      <p:sp>
        <p:nvSpPr>
          <p:cNvPr id="39"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5EB0EF1-1BEB-44E2-9D03-B1275F8241DF}" type="slidenum">
              <a:rPr b="0" lang="en-US" sz="1200" spc="-1" strike="noStrike">
                <a:solidFill>
                  <a:srgbClr val="888888"/>
                </a:solidFill>
                <a:uFill>
                  <a:solidFill>
                    <a:srgbClr val="ffffff"/>
                  </a:solidFill>
                </a:uFill>
                <a:latin typeface="Calibri"/>
                <a:ea typeface="Calibri"/>
              </a:rPr>
              <a:t>&lt;number&gt;</a:t>
            </a:fld>
            <a:endParaRPr b="0" lang="en-US" sz="1400" spc="-1" strike="noStrike">
              <a:solidFill>
                <a:srgbClr val="000000"/>
              </a:solidFill>
              <a:uFill>
                <a:solidFill>
                  <a:srgbClr val="ffffff"/>
                </a:solidFill>
              </a:uFill>
              <a:latin typeface="Times New Roman"/>
            </a:endParaRPr>
          </a:p>
        </p:txBody>
      </p:sp>
      <p:sp>
        <p:nvSpPr>
          <p:cNvPr id="40"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l-GR" sz="1400" spc="-1" strike="noStrike">
                <a:solidFill>
                  <a:srgbClr val="000000"/>
                </a:solidFill>
                <a:uFill>
                  <a:solidFill>
                    <a:srgbClr val="ffffff"/>
                  </a:solidFill>
                </a:uFill>
                <a:latin typeface="Arial"/>
              </a:rPr>
              <a:t>Click to edit the outline text format</a:t>
            </a:r>
            <a:endParaRPr b="0" lang="el-GR"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l-GR" sz="1400" spc="-1" strike="noStrike">
                <a:solidFill>
                  <a:srgbClr val="000000"/>
                </a:solidFill>
                <a:uFill>
                  <a:solidFill>
                    <a:srgbClr val="ffffff"/>
                  </a:solidFill>
                </a:uFill>
                <a:latin typeface="Arial"/>
              </a:rPr>
              <a:t>Second Outline Level</a:t>
            </a:r>
            <a:endParaRPr b="0" lang="el-GR"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l-GR" sz="1400" spc="-1" strike="noStrike">
                <a:solidFill>
                  <a:srgbClr val="000000"/>
                </a:solidFill>
                <a:uFill>
                  <a:solidFill>
                    <a:srgbClr val="ffffff"/>
                  </a:solidFill>
                </a:uFill>
                <a:latin typeface="Arial"/>
              </a:rPr>
              <a:t>Third Outline Level</a:t>
            </a:r>
            <a:endParaRPr b="0" lang="el-GR"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l-GR" sz="1400" spc="-1" strike="noStrike">
                <a:solidFill>
                  <a:srgbClr val="000000"/>
                </a:solidFill>
                <a:uFill>
                  <a:solidFill>
                    <a:srgbClr val="ffffff"/>
                  </a:solidFill>
                </a:uFill>
                <a:latin typeface="Arial"/>
              </a:rPr>
              <a:t>Fourth Outline Level</a:t>
            </a:r>
            <a:endParaRPr b="0" lang="el-GR"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l-GR" sz="2000" spc="-1" strike="noStrike">
                <a:solidFill>
                  <a:srgbClr val="000000"/>
                </a:solidFill>
                <a:uFill>
                  <a:solidFill>
                    <a:srgbClr val="ffffff"/>
                  </a:solidFill>
                </a:uFill>
                <a:latin typeface="Arial"/>
              </a:rPr>
              <a:t>Fifth Outline Level</a:t>
            </a:r>
            <a:endParaRPr b="0" lang="el-G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l-GR" sz="2000" spc="-1" strike="noStrike">
                <a:solidFill>
                  <a:srgbClr val="000000"/>
                </a:solidFill>
                <a:uFill>
                  <a:solidFill>
                    <a:srgbClr val="ffffff"/>
                  </a:solidFill>
                </a:uFill>
                <a:latin typeface="Arial"/>
              </a:rPr>
              <a:t>Sixth Outline Level</a:t>
            </a:r>
            <a:endParaRPr b="0" lang="el-G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l-GR" sz="2000" spc="-1" strike="noStrike">
                <a:solidFill>
                  <a:srgbClr val="000000"/>
                </a:solidFill>
                <a:uFill>
                  <a:solidFill>
                    <a:srgbClr val="ffffff"/>
                  </a:solidFill>
                </a:uFill>
                <a:latin typeface="Arial"/>
              </a:rPr>
              <a:t>Seventh Outline Level</a:t>
            </a:r>
            <a:endParaRPr b="0" lang="el-G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p:spPr>
        <p:txBody>
          <a:bodyPr lIns="0" rIns="0" tIns="0" bIns="0" anchor="ctr"/>
          <a:p>
            <a:endParaRPr b="0" lang="el-GR"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1523880" y="3602160"/>
            <a:ext cx="9143280" cy="1654920"/>
          </a:xfrm>
          <a:prstGeom prst="rect">
            <a:avLst/>
          </a:prstGeom>
        </p:spPr>
        <p:txBody>
          <a:bodyPr lIns="0" rIns="0" tIns="0" bIns="0"/>
          <a:p>
            <a:pPr marL="432000" indent="-324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Click to edit the outline text format</a:t>
            </a:r>
            <a:endParaRPr b="0" lang="el-GR"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l-GR" sz="2800" spc="-1" strike="noStrike">
                <a:solidFill>
                  <a:srgbClr val="000000"/>
                </a:solidFill>
                <a:uFill>
                  <a:solidFill>
                    <a:srgbClr val="ffffff"/>
                  </a:solidFill>
                </a:uFill>
                <a:latin typeface="Calibri"/>
              </a:rPr>
              <a:t>Second Outline Level</a:t>
            </a:r>
            <a:endParaRPr b="0" lang="el-GR"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Third Outline Level</a:t>
            </a:r>
            <a:endParaRPr b="0" lang="el-GR"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l-GR" sz="2800" spc="-1" strike="noStrike">
                <a:solidFill>
                  <a:srgbClr val="000000"/>
                </a:solidFill>
                <a:uFill>
                  <a:solidFill>
                    <a:srgbClr val="ffffff"/>
                  </a:solidFill>
                </a:uFill>
                <a:latin typeface="Calibri"/>
              </a:rPr>
              <a:t>Fourth Outline Level</a:t>
            </a:r>
            <a:endParaRPr b="0" lang="el-GR"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Fifth Outline Level</a:t>
            </a:r>
            <a:endParaRPr b="0" lang="el-GR"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Sixth Outline Level</a:t>
            </a:r>
            <a:endParaRPr b="0" lang="el-GR" sz="28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l-GR" sz="2800" spc="-1" strike="noStrike">
                <a:solidFill>
                  <a:srgbClr val="000000"/>
                </a:solidFill>
                <a:uFill>
                  <a:solidFill>
                    <a:srgbClr val="ffffff"/>
                  </a:solidFill>
                </a:uFill>
                <a:latin typeface="Calibri"/>
              </a:rPr>
              <a:t>Seventh Outline Level</a:t>
            </a:r>
            <a:endParaRPr b="0" lang="el-GR" sz="28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hyperlink" Target="http://ieeexplore.ieee.org/document/1232271/" TargetMode="External"/><Relationship Id="rId3" Type="http://schemas.openxmlformats.org/officeDocument/2006/relationships/hyperlink" Target="http://pubs.acs.org/doi/abs/10.1021/ct5009153" TargetMode="External"/><Relationship Id="rId4" Type="http://schemas.openxmlformats.org/officeDocument/2006/relationships/slideLayout" Target="../slideLayouts/slideLayout3.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4.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4.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hyperlink" Target="http://www.investopedia.com/terms/r/representative-sample.asp#ixzz4sqAwJC9G" TargetMode="External"/><Relationship Id="rId3" Type="http://schemas.openxmlformats.org/officeDocument/2006/relationships/hyperlink" Target="http://www.investopedia.com/terms/r/representative-sample.asp#ixzz4sqAwJC9G" TargetMode="External"/><Relationship Id="rId4" Type="http://schemas.openxmlformats.org/officeDocument/2006/relationships/slideLayout" Target="../slideLayouts/slideLayout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hyperlink" Target="https://www.analyticsvidhya.com/blog/2016/11/an-introduction-to-clustering-and-different-methods-of-clustering/" TargetMode="External"/><Relationship Id="rId3" Type="http://schemas.openxmlformats.org/officeDocument/2006/relationships/image" Target="../media/image26.png"/><Relationship Id="rId4" Type="http://schemas.openxmlformats.org/officeDocument/2006/relationships/slideLayout" Target="../slideLayouts/slideLayout3.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hyperlink" Target="https://www.analyticsvidhya.com/blog/2016/11/an-introduction-to-clustering-and-different-methods-of-clustering/" TargetMode="External"/><Relationship Id="rId3" Type="http://schemas.openxmlformats.org/officeDocument/2006/relationships/image" Target="../media/image28.png"/><Relationship Id="rId4" Type="http://schemas.openxmlformats.org/officeDocument/2006/relationships/slideLayout" Target="../slideLayouts/slideLayout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hyperlink" Target="https://www.analyticsvidhya.com/blog/2016/11/an-introduction-to-clustering-and-different-methods-of-clustering/" TargetMode="External"/><Relationship Id="rId3" Type="http://schemas.openxmlformats.org/officeDocument/2006/relationships/image" Target="../media/image30.png"/><Relationship Id="rId4" Type="http://schemas.openxmlformats.org/officeDocument/2006/relationships/slideLayout" Target="../slideLayouts/slideLayout3.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slideLayout" Target="../slideLayouts/slideLayout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hyperlink" Target="https://en.wikipedia.org/wiki/Sparse_dictionary_learning" TargetMode="External"/><Relationship Id="rId3" Type="http://schemas.openxmlformats.org/officeDocument/2006/relationships/hyperlink" Target="https://www.analyticsvidhya.com/blog/2016/11/an-introduction-to-clustering-and-different-methods-of-clustering/" TargetMode="External"/><Relationship Id="rId4" Type="http://schemas.openxmlformats.org/officeDocument/2006/relationships/hyperlink" Target="http://www.investopedia.com/terms/r/representative-sample.asp#ixzz4sqAwJC9G" TargetMode="External"/><Relationship Id="rId5" Type="http://schemas.openxmlformats.org/officeDocument/2006/relationships/hyperlink" Target="http://www.investopedia.com/terms/r/representative-sample.asp#ixzz4sqAwJC9G" TargetMode="External"/><Relationship Id="rId6" Type="http://schemas.openxmlformats.org/officeDocument/2006/relationships/slideLayout" Target="../slideLayouts/slideLayout3.xml"/><Relationship Id="rId7"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4.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4.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16"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18" name="CustomShape 3"/>
          <p:cNvSpPr/>
          <p:nvPr/>
        </p:nvSpPr>
        <p:spPr>
          <a:xfrm>
            <a:off x="837000" y="2476440"/>
            <a:ext cx="10441800" cy="137016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uFill>
                  <a:solidFill>
                    <a:srgbClr val="ffffff"/>
                  </a:solidFill>
                </a:uFill>
                <a:latin typeface="Calibri"/>
              </a:rPr>
              <a:t>Traditional statistical sampling </a:t>
            </a:r>
            <a:r>
              <a:rPr b="0" lang="en-US" sz="2400" spc="-1" strike="noStrike">
                <a:solidFill>
                  <a:srgbClr val="000000"/>
                </a:solidFill>
                <a:uFill>
                  <a:solidFill>
                    <a:srgbClr val="ffffff"/>
                  </a:solidFill>
                </a:uFill>
                <a:latin typeface="Calibri"/>
              </a:rPr>
              <a:t>refers to the selection of a limited number of individuals from within the statistical population</a:t>
            </a:r>
            <a:r>
              <a:rPr b="0" lang="en-US" sz="2400" spc="-1" strike="noStrike" baseline="30000">
                <a:solidFill>
                  <a:srgbClr val="000000"/>
                </a:solidFill>
                <a:uFill>
                  <a:solidFill>
                    <a:srgbClr val="ffffff"/>
                  </a:solidFill>
                </a:uFill>
                <a:latin typeface="Calibri"/>
              </a:rPr>
              <a:t>1 </a:t>
            </a:r>
            <a:r>
              <a:rPr b="0" lang="en-US" sz="2400" spc="-1" strike="noStrike">
                <a:solidFill>
                  <a:srgbClr val="000000"/>
                </a:solidFill>
                <a:uFill>
                  <a:solidFill>
                    <a:srgbClr val="ffffff"/>
                  </a:solidFill>
                </a:uFill>
                <a:latin typeface="Calibri"/>
              </a:rPr>
              <a:t>to estimate the characteristics of the entire population</a:t>
            </a:r>
            <a:r>
              <a:rPr b="0" lang="en-US" sz="20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p:txBody>
      </p:sp>
      <p:sp>
        <p:nvSpPr>
          <p:cNvPr id="119" name="CustomShape 4"/>
          <p:cNvSpPr/>
          <p:nvPr/>
        </p:nvSpPr>
        <p:spPr>
          <a:xfrm>
            <a:off x="102960" y="6488640"/>
            <a:ext cx="5240880" cy="368640"/>
          </a:xfrm>
          <a:prstGeom prst="rect">
            <a:avLst/>
          </a:prstGeom>
          <a:noFill/>
          <a:ln>
            <a:noFill/>
          </a:ln>
        </p:spPr>
        <p:style>
          <a:lnRef idx="0"/>
          <a:fillRef idx="0"/>
          <a:effectRef idx="0"/>
          <a:fontRef idx="minor"/>
        </p:style>
      </p:sp>
      <p:sp>
        <p:nvSpPr>
          <p:cNvPr id="120" name="CustomShape 5"/>
          <p:cNvSpPr/>
          <p:nvPr/>
        </p:nvSpPr>
        <p:spPr>
          <a:xfrm>
            <a:off x="0" y="6229080"/>
            <a:ext cx="8228880" cy="364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1: A set of similar items or events which is of interest for some question or experiment</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62"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63"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64" name="CustomShape 3"/>
          <p:cNvSpPr/>
          <p:nvPr/>
        </p:nvSpPr>
        <p:spPr>
          <a:xfrm>
            <a:off x="102960" y="6211800"/>
            <a:ext cx="5240880" cy="5223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1: </a:t>
            </a:r>
            <a:r>
              <a:rPr b="0" lang="en-US" sz="1400" spc="-1" strike="noStrike" u="sng">
                <a:solidFill>
                  <a:srgbClr val="0563c1"/>
                </a:solidFill>
                <a:uFill>
                  <a:solidFill>
                    <a:srgbClr val="ffffff"/>
                  </a:solidFill>
                </a:uFill>
                <a:latin typeface="Calibri"/>
                <a:hlinkClick r:id="rId2"/>
              </a:rPr>
              <a:t>http://ieeexplore.ieee.org/document/1232271/</a:t>
            </a:r>
            <a:r>
              <a:rPr b="0" lang="en-US" sz="14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2: </a:t>
            </a:r>
            <a:r>
              <a:rPr b="0" lang="en-US" sz="1400" spc="-1" strike="noStrike" u="sng">
                <a:solidFill>
                  <a:srgbClr val="0563c1"/>
                </a:solidFill>
                <a:uFill>
                  <a:solidFill>
                    <a:srgbClr val="ffffff"/>
                  </a:solidFill>
                </a:uFill>
                <a:latin typeface="Calibri"/>
                <a:hlinkClick r:id="rId3"/>
              </a:rPr>
              <a:t>http://pubs.acs.org/doi/abs/10.1021/ct5009153</a:t>
            </a:r>
            <a:r>
              <a:rPr b="0" lang="en-US" sz="14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65" name="CustomShape 4"/>
          <p:cNvSpPr/>
          <p:nvPr/>
        </p:nvSpPr>
        <p:spPr>
          <a:xfrm>
            <a:off x="787680" y="1913040"/>
            <a:ext cx="516204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rPr>
              <a:t>3. Density Biased Sampling (3)</a:t>
            </a:r>
            <a:endParaRPr b="0" lang="en-US" sz="1800" spc="-1" strike="noStrike">
              <a:solidFill>
                <a:srgbClr val="000000"/>
              </a:solidFill>
              <a:uFill>
                <a:solidFill>
                  <a:srgbClr val="ffffff"/>
                </a:solidFill>
              </a:uFill>
              <a:latin typeface="Arial"/>
            </a:endParaRPr>
          </a:p>
        </p:txBody>
      </p:sp>
      <p:sp>
        <p:nvSpPr>
          <p:cNvPr id="166" name="CustomShape 5"/>
          <p:cNvSpPr/>
          <p:nvPr/>
        </p:nvSpPr>
        <p:spPr>
          <a:xfrm>
            <a:off x="102960" y="3186720"/>
            <a:ext cx="11947320" cy="15530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0000"/>
                </a:solidFill>
                <a:uFill>
                  <a:solidFill>
                    <a:srgbClr val="ffffff"/>
                  </a:solidFill>
                </a:uFill>
                <a:latin typeface="Calibri"/>
              </a:rPr>
              <a:t>Example 1</a:t>
            </a:r>
            <a:r>
              <a:rPr b="0" lang="en-US" sz="2400" spc="-1" strike="noStrike">
                <a:solidFill>
                  <a:srgbClr val="000000"/>
                </a:solidFill>
                <a:uFill>
                  <a:solidFill>
                    <a:srgbClr val="ffffff"/>
                  </a:solidFill>
                </a:uFill>
                <a:latin typeface="Calibri"/>
              </a:rPr>
              <a:t>: Density Biased sampling used in Data Mining by using the density of the data to enhance the speed of general data mining tasks</a:t>
            </a:r>
            <a:r>
              <a:rPr b="0" lang="en-US" sz="2400" spc="-1" strike="noStrike" baseline="30000">
                <a:solidFill>
                  <a:srgbClr val="000000"/>
                </a:solidFill>
                <a:uFill>
                  <a:solidFill>
                    <a:srgbClr val="ffffff"/>
                  </a:solidFill>
                </a:uFill>
                <a:latin typeface="Calibri"/>
              </a:rPr>
              <a:t>1 </a:t>
            </a:r>
            <a:r>
              <a:rPr b="0" lang="en-US" sz="24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0000"/>
                </a:solidFill>
                <a:uFill>
                  <a:solidFill>
                    <a:srgbClr val="ffffff"/>
                  </a:solidFill>
                </a:uFill>
                <a:latin typeface="Calibri"/>
              </a:rPr>
              <a:t>Example 2</a:t>
            </a:r>
            <a:r>
              <a:rPr b="0" lang="en-US" sz="2400" spc="-1" strike="noStrike">
                <a:solidFill>
                  <a:srgbClr val="000000"/>
                </a:solidFill>
                <a:uFill>
                  <a:solidFill>
                    <a:srgbClr val="ffffff"/>
                  </a:solidFill>
                </a:uFill>
                <a:latin typeface="Calibri"/>
              </a:rPr>
              <a:t>: Density Biased Sampling used in studying pore formation in Biology</a:t>
            </a:r>
            <a:r>
              <a:rPr b="0" lang="en-US" sz="2400" spc="-1" strike="noStrike" baseline="30000">
                <a:solidFill>
                  <a:srgbClr val="000000"/>
                </a:solidFill>
                <a:uFill>
                  <a:solidFill>
                    <a:srgbClr val="ffffff"/>
                  </a:solidFill>
                </a:uFill>
                <a:latin typeface="Calibri"/>
              </a:rPr>
              <a:t>2</a:t>
            </a:r>
            <a:r>
              <a:rPr b="0" lang="en-US" sz="24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67"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68"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69" name="CustomShape 3"/>
          <p:cNvSpPr/>
          <p:nvPr/>
        </p:nvSpPr>
        <p:spPr>
          <a:xfrm>
            <a:off x="102960" y="6211800"/>
            <a:ext cx="5241240" cy="522720"/>
          </a:xfrm>
          <a:prstGeom prst="rect">
            <a:avLst/>
          </a:prstGeom>
          <a:noFill/>
          <a:ln>
            <a:noFill/>
          </a:ln>
        </p:spPr>
        <p:style>
          <a:lnRef idx="0"/>
          <a:fillRef idx="0"/>
          <a:effectRef idx="0"/>
          <a:fontRef idx="minor"/>
        </p:style>
      </p:sp>
      <p:sp>
        <p:nvSpPr>
          <p:cNvPr id="170" name="CustomShape 4"/>
          <p:cNvSpPr/>
          <p:nvPr/>
        </p:nvSpPr>
        <p:spPr>
          <a:xfrm>
            <a:off x="787680" y="1913040"/>
            <a:ext cx="1059912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Why is sampling relevant to Data Science?</a:t>
            </a:r>
            <a:endParaRPr b="0" lang="en-US" sz="1800" spc="-1" strike="noStrike">
              <a:solidFill>
                <a:srgbClr val="000000"/>
              </a:solidFill>
              <a:uFill>
                <a:solidFill>
                  <a:srgbClr val="ffffff"/>
                </a:solidFill>
              </a:uFill>
              <a:latin typeface="Arial"/>
            </a:endParaRPr>
          </a:p>
        </p:txBody>
      </p:sp>
      <p:sp>
        <p:nvSpPr>
          <p:cNvPr id="171" name="CustomShape 5"/>
          <p:cNvSpPr/>
          <p:nvPr/>
        </p:nvSpPr>
        <p:spPr>
          <a:xfrm>
            <a:off x="102960" y="2754360"/>
            <a:ext cx="11947320" cy="3180240"/>
          </a:xfrm>
          <a:prstGeom prst="rect">
            <a:avLst/>
          </a:prstGeom>
          <a:noFill/>
          <a:ln>
            <a:noFill/>
          </a:ln>
        </p:spPr>
        <p:style>
          <a:lnRef idx="0"/>
          <a:fillRef idx="0"/>
          <a:effectRef idx="0"/>
          <a:fontRef idx="minor"/>
        </p:style>
        <p:txBody>
          <a:bodyPr/>
          <a:p>
            <a:pPr marL="457200" indent="-380520">
              <a:lnSpc>
                <a:spcPct val="90000"/>
              </a:lnSpc>
              <a:buClr>
                <a:srgbClr val="000000"/>
              </a:buClr>
              <a:buSzPct val="85000"/>
              <a:buFont typeface="Calibri"/>
              <a:buChar char="●"/>
            </a:pPr>
            <a:r>
              <a:rPr b="0" lang="en-US" sz="2800" spc="-1" strike="noStrike">
                <a:solidFill>
                  <a:srgbClr val="000000"/>
                </a:solidFill>
                <a:uFill>
                  <a:solidFill>
                    <a:srgbClr val="ffffff"/>
                  </a:solidFill>
                </a:uFill>
                <a:latin typeface="Calibri"/>
                <a:ea typeface="Calibri"/>
              </a:rPr>
              <a:t>Data mining algorithms may not use all data in the dataset</a:t>
            </a:r>
            <a:endParaRPr b="0" lang="en-US" sz="1800" spc="-1" strike="noStrike">
              <a:solidFill>
                <a:srgbClr val="000000"/>
              </a:solidFill>
              <a:uFill>
                <a:solidFill>
                  <a:srgbClr val="ffffff"/>
                </a:solidFill>
              </a:uFill>
              <a:latin typeface="Arial"/>
            </a:endParaRPr>
          </a:p>
          <a:p>
            <a:pPr marL="457200" indent="-380520">
              <a:lnSpc>
                <a:spcPct val="90000"/>
              </a:lnSpc>
              <a:buClr>
                <a:srgbClr val="000000"/>
              </a:buClr>
              <a:buSzPct val="85000"/>
              <a:buFont typeface="Calibri"/>
              <a:buChar char="●"/>
            </a:pPr>
            <a:r>
              <a:rPr b="0" lang="en-US" sz="2800" spc="-1" strike="noStrike">
                <a:solidFill>
                  <a:srgbClr val="000000"/>
                </a:solidFill>
                <a:uFill>
                  <a:solidFill>
                    <a:srgbClr val="ffffff"/>
                  </a:solidFill>
                </a:uFill>
                <a:latin typeface="Calibri"/>
                <a:ea typeface="Calibri"/>
              </a:rPr>
              <a:t>Mining on part of the data may produce comparable results as on the whole data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72"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73"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74" name="CustomShape 3"/>
          <p:cNvSpPr/>
          <p:nvPr/>
        </p:nvSpPr>
        <p:spPr>
          <a:xfrm>
            <a:off x="102960" y="6211800"/>
            <a:ext cx="5241240" cy="522720"/>
          </a:xfrm>
          <a:prstGeom prst="rect">
            <a:avLst/>
          </a:prstGeom>
          <a:noFill/>
          <a:ln>
            <a:noFill/>
          </a:ln>
        </p:spPr>
        <p:style>
          <a:lnRef idx="0"/>
          <a:fillRef idx="0"/>
          <a:effectRef idx="0"/>
          <a:fontRef idx="minor"/>
        </p:style>
      </p:sp>
      <p:sp>
        <p:nvSpPr>
          <p:cNvPr id="175" name="CustomShape 4"/>
          <p:cNvSpPr/>
          <p:nvPr/>
        </p:nvSpPr>
        <p:spPr>
          <a:xfrm>
            <a:off x="787680" y="1913040"/>
            <a:ext cx="1059912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How to apply sampling in Data Science</a:t>
            </a:r>
            <a:endParaRPr b="0" lang="en-US" sz="1800" spc="-1" strike="noStrike">
              <a:solidFill>
                <a:srgbClr val="000000"/>
              </a:solidFill>
              <a:uFill>
                <a:solidFill>
                  <a:srgbClr val="ffffff"/>
                </a:solidFill>
              </a:uFill>
              <a:latin typeface="Arial"/>
            </a:endParaRPr>
          </a:p>
        </p:txBody>
      </p:sp>
      <p:sp>
        <p:nvSpPr>
          <p:cNvPr id="176" name="CustomShape 5"/>
          <p:cNvSpPr/>
          <p:nvPr/>
        </p:nvSpPr>
        <p:spPr>
          <a:xfrm>
            <a:off x="102960" y="2754360"/>
            <a:ext cx="11947320" cy="3180240"/>
          </a:xfrm>
          <a:prstGeom prst="rect">
            <a:avLst/>
          </a:prstGeom>
          <a:noFill/>
          <a:ln>
            <a:noFill/>
          </a:ln>
        </p:spPr>
        <p:style>
          <a:lnRef idx="0"/>
          <a:fillRef idx="0"/>
          <a:effectRef idx="0"/>
          <a:fontRef idx="minor"/>
        </p:style>
        <p:txBody>
          <a:bodyPr/>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As part of preprocessing</a:t>
            </a:r>
            <a:endParaRPr b="0" lang="en-US" sz="1800" spc="-1" strike="noStrike">
              <a:solidFill>
                <a:srgbClr val="000000"/>
              </a:solidFill>
              <a:uFill>
                <a:solidFill>
                  <a:srgbClr val="ffffff"/>
                </a:solidFill>
              </a:uFill>
              <a:latin typeface="Arial"/>
            </a:endParaRPr>
          </a:p>
          <a:p>
            <a:pPr lvl="1" marL="9144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Easy to implement</a:t>
            </a:r>
            <a:endParaRPr b="0" lang="en-US" sz="1800" spc="-1" strike="noStrike">
              <a:solidFill>
                <a:srgbClr val="000000"/>
              </a:solidFill>
              <a:uFill>
                <a:solidFill>
                  <a:srgbClr val="ffffff"/>
                </a:solidFill>
              </a:uFill>
              <a:latin typeface="Arial"/>
            </a:endParaRPr>
          </a:p>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Embedding sampling into the algorithm</a:t>
            </a:r>
            <a:endParaRPr b="0" lang="en-US" sz="1800" spc="-1" strike="noStrike">
              <a:solidFill>
                <a:srgbClr val="000000"/>
              </a:solidFill>
              <a:uFill>
                <a:solidFill>
                  <a:srgbClr val="ffffff"/>
                </a:solidFill>
              </a:uFill>
              <a:latin typeface="Arial"/>
            </a:endParaRPr>
          </a:p>
          <a:p>
            <a:pPr lvl="1" marL="9144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Hard to implement</a:t>
            </a:r>
            <a:endParaRPr b="0" lang="en-US" sz="1800" spc="-1" strike="noStrike">
              <a:solidFill>
                <a:srgbClr val="000000"/>
              </a:solidFill>
              <a:uFill>
                <a:solidFill>
                  <a:srgbClr val="ffffff"/>
                </a:solidFill>
              </a:uFill>
              <a:latin typeface="Arial"/>
            </a:endParaRPr>
          </a:p>
          <a:p>
            <a:pPr lvl="1" marL="9144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May be faster</a:t>
            </a:r>
            <a:endParaRPr b="0" lang="en-US" sz="1800" spc="-1" strike="noStrike">
              <a:solidFill>
                <a:srgbClr val="000000"/>
              </a:solidFill>
              <a:uFill>
                <a:solidFill>
                  <a:srgbClr val="ffffff"/>
                </a:solidFill>
              </a:uFill>
              <a:latin typeface="Arial"/>
            </a:endParaRPr>
          </a:p>
          <a:p>
            <a:pPr lvl="1" marL="9144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E.g. adaptive sampling</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bf7"/>
        </a:solidFill>
      </p:bgPr>
    </p:bg>
    <p:spTree>
      <p:nvGrpSpPr>
        <p:cNvPr id="1" name=""/>
        <p:cNvGrpSpPr/>
        <p:nvPr/>
      </p:nvGrpSpPr>
      <p:grpSpPr>
        <a:xfrm>
          <a:off x="0" y="0"/>
          <a:ext cx="0" cy="0"/>
          <a:chOff x="0" y="0"/>
          <a:chExt cx="0" cy="0"/>
        </a:xfrm>
      </p:grpSpPr>
      <p:sp>
        <p:nvSpPr>
          <p:cNvPr id="177" name="CustomShape 1"/>
          <p:cNvSpPr/>
          <p:nvPr/>
        </p:nvSpPr>
        <p:spPr>
          <a:xfrm>
            <a:off x="0" y="0"/>
            <a:ext cx="1672920" cy="126108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1674000" y="0"/>
            <a:ext cx="10517040" cy="1261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ea typeface="DejaVu Sans"/>
              </a:rPr>
              <a:t>Introduction to Data Science</a:t>
            </a:r>
            <a:endParaRPr b="0" lang="en-US" sz="1800" spc="-1" strike="noStrike">
              <a:solidFill>
                <a:srgbClr val="000000"/>
              </a:solidFill>
              <a:uFill>
                <a:solidFill>
                  <a:srgbClr val="ffffff"/>
                </a:solidFill>
              </a:uFill>
              <a:latin typeface="Arial"/>
            </a:endParaRPr>
          </a:p>
        </p:txBody>
      </p:sp>
      <p:sp>
        <p:nvSpPr>
          <p:cNvPr id="179" name="CustomShape 3"/>
          <p:cNvSpPr/>
          <p:nvPr/>
        </p:nvSpPr>
        <p:spPr>
          <a:xfrm>
            <a:off x="102960" y="6488640"/>
            <a:ext cx="5240520" cy="368280"/>
          </a:xfrm>
          <a:prstGeom prst="rect">
            <a:avLst/>
          </a:prstGeom>
          <a:noFill/>
          <a:ln>
            <a:noFill/>
          </a:ln>
        </p:spPr>
        <p:style>
          <a:lnRef idx="0"/>
          <a:fillRef idx="0"/>
          <a:effectRef idx="0"/>
          <a:fontRef idx="minor"/>
        </p:style>
      </p:sp>
      <p:sp>
        <p:nvSpPr>
          <p:cNvPr id="180" name="CustomShape 4"/>
          <p:cNvSpPr/>
          <p:nvPr/>
        </p:nvSpPr>
        <p:spPr>
          <a:xfrm>
            <a:off x="787680" y="1913040"/>
            <a:ext cx="5161680" cy="516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Bagging and boosting</a:t>
            </a:r>
            <a:endParaRPr b="0" lang="en-US" sz="1800" spc="-1" strike="noStrike">
              <a:solidFill>
                <a:srgbClr val="000000"/>
              </a:solidFill>
              <a:uFill>
                <a:solidFill>
                  <a:srgbClr val="ffffff"/>
                </a:solidFill>
              </a:uFill>
              <a:latin typeface="Arial"/>
            </a:endParaRPr>
          </a:p>
        </p:txBody>
      </p:sp>
      <p:sp>
        <p:nvSpPr>
          <p:cNvPr id="181" name="CustomShape 5"/>
          <p:cNvSpPr/>
          <p:nvPr/>
        </p:nvSpPr>
        <p:spPr>
          <a:xfrm>
            <a:off x="787680" y="2940120"/>
            <a:ext cx="10929600" cy="264996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Weak learners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Combine them using averaging or max vote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Creates a stronger learner</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bf7"/>
        </a:solidFill>
      </p:bgPr>
    </p:bg>
    <p:spTree>
      <p:nvGrpSpPr>
        <p:cNvPr id="1" name=""/>
        <p:cNvGrpSpPr/>
        <p:nvPr/>
      </p:nvGrpSpPr>
      <p:grpSpPr>
        <a:xfrm>
          <a:off x="0" y="0"/>
          <a:ext cx="0" cy="0"/>
          <a:chOff x="0" y="0"/>
          <a:chExt cx="0" cy="0"/>
        </a:xfrm>
      </p:grpSpPr>
      <p:sp>
        <p:nvSpPr>
          <p:cNvPr id="182" name="CustomShape 1"/>
          <p:cNvSpPr/>
          <p:nvPr/>
        </p:nvSpPr>
        <p:spPr>
          <a:xfrm>
            <a:off x="0" y="0"/>
            <a:ext cx="1672920" cy="126108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1674000" y="0"/>
            <a:ext cx="10517040" cy="1261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ea typeface="DejaVu Sans"/>
              </a:rPr>
              <a:t>Introduction to Data Science</a:t>
            </a:r>
            <a:endParaRPr b="0" lang="en-US" sz="1800" spc="-1" strike="noStrike">
              <a:solidFill>
                <a:srgbClr val="000000"/>
              </a:solidFill>
              <a:uFill>
                <a:solidFill>
                  <a:srgbClr val="ffffff"/>
                </a:solidFill>
              </a:uFill>
              <a:latin typeface="Arial"/>
            </a:endParaRPr>
          </a:p>
        </p:txBody>
      </p:sp>
      <p:sp>
        <p:nvSpPr>
          <p:cNvPr id="184" name="CustomShape 3"/>
          <p:cNvSpPr/>
          <p:nvPr/>
        </p:nvSpPr>
        <p:spPr>
          <a:xfrm>
            <a:off x="102960" y="6488640"/>
            <a:ext cx="5240520" cy="368280"/>
          </a:xfrm>
          <a:prstGeom prst="rect">
            <a:avLst/>
          </a:prstGeom>
          <a:noFill/>
          <a:ln>
            <a:noFill/>
          </a:ln>
        </p:spPr>
        <p:style>
          <a:lnRef idx="0"/>
          <a:fillRef idx="0"/>
          <a:effectRef idx="0"/>
          <a:fontRef idx="minor"/>
        </p:style>
      </p:sp>
      <p:sp>
        <p:nvSpPr>
          <p:cNvPr id="185" name="CustomShape 4"/>
          <p:cNvSpPr/>
          <p:nvPr/>
        </p:nvSpPr>
        <p:spPr>
          <a:xfrm>
            <a:off x="779400" y="1913040"/>
            <a:ext cx="5161680" cy="516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Bagging</a:t>
            </a:r>
            <a:endParaRPr b="0" lang="en-US" sz="1800" spc="-1" strike="noStrike">
              <a:solidFill>
                <a:srgbClr val="000000"/>
              </a:solidFill>
              <a:uFill>
                <a:solidFill>
                  <a:srgbClr val="ffffff"/>
                </a:solidFill>
              </a:uFill>
              <a:latin typeface="Arial"/>
            </a:endParaRPr>
          </a:p>
        </p:txBody>
      </p:sp>
      <p:sp>
        <p:nvSpPr>
          <p:cNvPr id="186" name="CustomShape 5"/>
          <p:cNvSpPr/>
          <p:nvPr/>
        </p:nvSpPr>
        <p:spPr>
          <a:xfrm>
            <a:off x="787680" y="2940120"/>
            <a:ext cx="10929600" cy="355176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Create n different training samples using replacements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Train each weak learner on a sample.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Average the results of all the weak learners</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a:lnSpc>
                <a:spcPct val="100000"/>
              </a:lnSpc>
            </a:pPr>
            <a:r>
              <a:rPr b="1" lang="en-US" sz="2400" spc="-1" strike="noStrike">
                <a:solidFill>
                  <a:srgbClr val="000000"/>
                </a:solidFill>
                <a:uFill>
                  <a:solidFill>
                    <a:srgbClr val="ffffff"/>
                  </a:solidFill>
                </a:uFill>
                <a:latin typeface="Calibri"/>
                <a:ea typeface="DejaVu Sans"/>
              </a:rPr>
              <a:t>     </a:t>
            </a:r>
            <a:r>
              <a:rPr b="1" lang="en-US" sz="2400" spc="-1" strike="noStrike">
                <a:solidFill>
                  <a:srgbClr val="000000"/>
                </a:solidFill>
                <a:uFill>
                  <a:solidFill>
                    <a:srgbClr val="ffffff"/>
                  </a:solidFill>
                </a:uFill>
                <a:latin typeface="Calibri"/>
                <a:ea typeface="DejaVu Sans"/>
              </a:rPr>
              <a:t>Reduces variance and helps to avoid overfitting</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bf7"/>
        </a:solidFill>
      </p:bgPr>
    </p:bg>
    <p:spTree>
      <p:nvGrpSpPr>
        <p:cNvPr id="1" name=""/>
        <p:cNvGrpSpPr/>
        <p:nvPr/>
      </p:nvGrpSpPr>
      <p:grpSpPr>
        <a:xfrm>
          <a:off x="0" y="0"/>
          <a:ext cx="0" cy="0"/>
          <a:chOff x="0" y="0"/>
          <a:chExt cx="0" cy="0"/>
        </a:xfrm>
      </p:grpSpPr>
      <p:sp>
        <p:nvSpPr>
          <p:cNvPr id="187" name="CustomShape 1"/>
          <p:cNvSpPr/>
          <p:nvPr/>
        </p:nvSpPr>
        <p:spPr>
          <a:xfrm>
            <a:off x="0" y="0"/>
            <a:ext cx="1672920" cy="126108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88" name="CustomShape 2"/>
          <p:cNvSpPr/>
          <p:nvPr/>
        </p:nvSpPr>
        <p:spPr>
          <a:xfrm>
            <a:off x="1674000" y="0"/>
            <a:ext cx="10517040" cy="1261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ea typeface="DejaVu Sans"/>
              </a:rPr>
              <a:t>Introduction to Data Science</a:t>
            </a:r>
            <a:endParaRPr b="0" lang="en-US" sz="1800" spc="-1" strike="noStrike">
              <a:solidFill>
                <a:srgbClr val="000000"/>
              </a:solidFill>
              <a:uFill>
                <a:solidFill>
                  <a:srgbClr val="ffffff"/>
                </a:solidFill>
              </a:uFill>
              <a:latin typeface="Arial"/>
            </a:endParaRPr>
          </a:p>
        </p:txBody>
      </p:sp>
      <p:sp>
        <p:nvSpPr>
          <p:cNvPr id="189" name="CustomShape 3"/>
          <p:cNvSpPr/>
          <p:nvPr/>
        </p:nvSpPr>
        <p:spPr>
          <a:xfrm>
            <a:off x="102960" y="6488640"/>
            <a:ext cx="5240520" cy="368280"/>
          </a:xfrm>
          <a:prstGeom prst="rect">
            <a:avLst/>
          </a:prstGeom>
          <a:noFill/>
          <a:ln>
            <a:noFill/>
          </a:ln>
        </p:spPr>
        <p:style>
          <a:lnRef idx="0"/>
          <a:fillRef idx="0"/>
          <a:effectRef idx="0"/>
          <a:fontRef idx="minor"/>
        </p:style>
      </p:sp>
      <p:sp>
        <p:nvSpPr>
          <p:cNvPr id="190" name="CustomShape 4"/>
          <p:cNvSpPr/>
          <p:nvPr/>
        </p:nvSpPr>
        <p:spPr>
          <a:xfrm>
            <a:off x="787680" y="1913040"/>
            <a:ext cx="5161680" cy="516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ea typeface="DejaVu Sans"/>
              </a:rPr>
              <a:t>Boosting</a:t>
            </a:r>
            <a:endParaRPr b="0" lang="en-US" sz="1800" spc="-1" strike="noStrike">
              <a:solidFill>
                <a:srgbClr val="000000"/>
              </a:solidFill>
              <a:uFill>
                <a:solidFill>
                  <a:srgbClr val="ffffff"/>
                </a:solidFill>
              </a:uFill>
              <a:latin typeface="Arial"/>
            </a:endParaRPr>
          </a:p>
        </p:txBody>
      </p:sp>
      <p:sp>
        <p:nvSpPr>
          <p:cNvPr id="191" name="CustomShape 5"/>
          <p:cNvSpPr/>
          <p:nvPr/>
        </p:nvSpPr>
        <p:spPr>
          <a:xfrm>
            <a:off x="787680" y="2940120"/>
            <a:ext cx="10929600" cy="346032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Take a sample space</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Until no learners left:</a:t>
            </a:r>
            <a:endParaRPr b="0" lang="en-US"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Find the current best weak learner</a:t>
            </a:r>
            <a:endParaRPr b="0" lang="en-US" sz="1800" spc="-1" strike="noStrike">
              <a:solidFill>
                <a:srgbClr val="000000"/>
              </a:solidFill>
              <a:uFill>
                <a:solidFill>
                  <a:srgbClr val="ffffff"/>
                </a:solidFill>
              </a:uFill>
              <a:latin typeface="Arial"/>
            </a:endParaRPr>
          </a:p>
          <a:p>
            <a:pPr lvl="1" marL="432000" indent="-21528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Calibri"/>
                <a:ea typeface="DejaVu Sans"/>
              </a:rPr>
              <a:t>Reduce the weight of the correct classified values and increase it for the values that are classified wrong</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The final strong classifier is a combination of the weighted weak learners.</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0" lang="en-US" sz="2400" spc="-1" strike="noStrike">
                <a:solidFill>
                  <a:srgbClr val="000000"/>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a:p>
            <a:pPr marL="343080" indent="-342000">
              <a:lnSpc>
                <a:spcPct val="100000"/>
              </a:lnSpc>
              <a:buClr>
                <a:srgbClr val="ff0000"/>
              </a:buClr>
              <a:buFont typeface="Arial"/>
              <a:buChar char="•"/>
            </a:pPr>
            <a:r>
              <a:rPr b="1" lang="en-US" sz="2400" spc="-1" strike="noStrike">
                <a:solidFill>
                  <a:srgbClr val="000000"/>
                </a:solidFill>
                <a:uFill>
                  <a:solidFill>
                    <a:srgbClr val="ffffff"/>
                  </a:solidFill>
                </a:uFill>
                <a:latin typeface="Calibri"/>
                <a:ea typeface="DejaVu Sans"/>
              </a:rPr>
              <a:t>Reduces variance and bias</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92"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93"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Representative Sample</a:t>
            </a:r>
            <a:endParaRPr b="0" lang="en-US" sz="1800" spc="-1" strike="noStrike">
              <a:solidFill>
                <a:srgbClr val="000000"/>
              </a:solidFill>
              <a:uFill>
                <a:solidFill>
                  <a:srgbClr val="ffffff"/>
                </a:solidFill>
              </a:uFill>
              <a:latin typeface="Arial"/>
            </a:endParaRPr>
          </a:p>
        </p:txBody>
      </p:sp>
      <p:sp>
        <p:nvSpPr>
          <p:cNvPr id="194" name="CustomShape 3"/>
          <p:cNvSpPr/>
          <p:nvPr/>
        </p:nvSpPr>
        <p:spPr>
          <a:xfrm>
            <a:off x="102960" y="6211800"/>
            <a:ext cx="5240880" cy="8258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rPr>
              <a:t> </a:t>
            </a:r>
            <a:r>
              <a:rPr b="0" lang="en-US" sz="1200" spc="-1" strike="noStrike" u="sng">
                <a:solidFill>
                  <a:srgbClr val="0563c1"/>
                </a:solidFill>
                <a:uFill>
                  <a:solidFill>
                    <a:srgbClr val="ffffff"/>
                  </a:solidFill>
                </a:uFill>
                <a:latin typeface="Calibri"/>
                <a:hlinkClick r:id="rId2"/>
              </a:rPr>
              <a:t>Representative Sample</a:t>
            </a:r>
            <a:r>
              <a:rPr b="0" lang="en-US" sz="1200" spc="-1" strike="noStrike">
                <a:solidFill>
                  <a:srgbClr val="000000"/>
                </a:solidFill>
                <a:uFill>
                  <a:solidFill>
                    <a:srgbClr val="ffffff"/>
                  </a:solidFill>
                </a:uFill>
                <a:latin typeface="Calibri"/>
              </a:rPr>
              <a:t> </a:t>
            </a:r>
            <a:r>
              <a:rPr b="0" lang="en-US" sz="1200" spc="-1" strike="noStrike" u="sng">
                <a:solidFill>
                  <a:srgbClr val="0563c1"/>
                </a:solidFill>
                <a:uFill>
                  <a:solidFill>
                    <a:srgbClr val="ffffff"/>
                  </a:solidFill>
                </a:uFill>
                <a:latin typeface="Calibri"/>
                <a:hlinkClick r:id="rId3"/>
              </a:rPr>
              <a:t>http://www.investopedia.com/terms/r/representative-sample.asp#ixzz4sqAwJC9G</a:t>
            </a:r>
            <a:r>
              <a:rPr b="0" lang="en-US" sz="12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95" name="CustomShape 4"/>
          <p:cNvSpPr/>
          <p:nvPr/>
        </p:nvSpPr>
        <p:spPr>
          <a:xfrm>
            <a:off x="0" y="2094480"/>
            <a:ext cx="11947320" cy="30160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ff0000"/>
                </a:solidFill>
                <a:uFill>
                  <a:solidFill>
                    <a:srgbClr val="ffffff"/>
                  </a:solidFill>
                </a:uFill>
                <a:latin typeface="Calibri"/>
              </a:rPr>
              <a:t>What is a Representative Sample?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rPr>
              <a:t>A representative sample is a small quantity of something that accurately reflects the larger entity. An example is when a small number of people accurately reflect the members of an entire population. In a classroom of 60 students, in which half the students are bachelor student and half are master student, a representative sample might include ten students: five bachelor and five master.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96"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Coresets</a:t>
            </a:r>
            <a:endParaRPr b="0" lang="en-US" sz="1800" spc="-1" strike="noStrike">
              <a:solidFill>
                <a:srgbClr val="000000"/>
              </a:solidFill>
              <a:uFill>
                <a:solidFill>
                  <a:srgbClr val="ffffff"/>
                </a:solidFill>
              </a:uFill>
              <a:latin typeface="Arial"/>
            </a:endParaRPr>
          </a:p>
        </p:txBody>
      </p:sp>
      <p:sp>
        <p:nvSpPr>
          <p:cNvPr id="198" name="CustomShape 3"/>
          <p:cNvSpPr/>
          <p:nvPr/>
        </p:nvSpPr>
        <p:spPr>
          <a:xfrm>
            <a:off x="102960" y="6211800"/>
            <a:ext cx="5240880" cy="6375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a:p>
            <a:pPr>
              <a:lnSpc>
                <a:spcPct val="100000"/>
              </a:lnSpc>
            </a:pPr>
            <a:r>
              <a:rPr b="0" lang="en-US" sz="1200" spc="-1" strike="noStrike">
                <a:solidFill>
                  <a:srgbClr val="000000"/>
                </a:solidFill>
                <a:uFill>
                  <a:solidFill>
                    <a:srgbClr val="ffffff"/>
                  </a:solidFill>
                </a:uFill>
                <a:latin typeface="Calibri"/>
              </a:rPr>
              <a:t> </a:t>
            </a:r>
            <a:r>
              <a:rPr b="0" lang="en-US" sz="1200" spc="-1" strike="noStrike">
                <a:solidFill>
                  <a:srgbClr val="0070c0"/>
                </a:solidFill>
                <a:uFill>
                  <a:solidFill>
                    <a:srgbClr val="ffffff"/>
                  </a:solidFill>
                </a:uFill>
                <a:latin typeface="Calibri"/>
              </a:rPr>
              <a:t>Bi-Criteria Linear-Time Approximations for Generalized k-Mean/Median/Center”(Danny Feldman, Amos Fiat, Micha Sharir, Danny Segev</a:t>
            </a: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0" y="2094480"/>
            <a:ext cx="1194732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0000"/>
                </a:solidFill>
                <a:uFill>
                  <a:solidFill>
                    <a:srgbClr val="ffffff"/>
                  </a:solidFill>
                </a:uFill>
                <a:latin typeface="Calibri"/>
              </a:rPr>
              <a:t>What is a Coreset?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 subset of input, such that we can get a good approximation to the original input by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solving the problem directly on the coreset.</a:t>
            </a:r>
            <a:endParaRPr b="0" lang="en-US" sz="1800" spc="-1" strike="noStrike">
              <a:solidFill>
                <a:srgbClr val="000000"/>
              </a:solidFill>
              <a:uFill>
                <a:solidFill>
                  <a:srgbClr val="ffffff"/>
                </a:solidFill>
              </a:uFill>
              <a:latin typeface="Arial"/>
            </a:endParaRPr>
          </a:p>
        </p:txBody>
      </p:sp>
      <p:pic>
        <p:nvPicPr>
          <p:cNvPr id="200" name="Picture 5" descr=""/>
          <p:cNvPicPr/>
          <p:nvPr/>
        </p:nvPicPr>
        <p:blipFill>
          <a:blip r:embed="rId2"/>
          <a:stretch/>
        </p:blipFill>
        <p:spPr>
          <a:xfrm>
            <a:off x="0" y="3368880"/>
            <a:ext cx="8047800" cy="26690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201"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02"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Clustering</a:t>
            </a:r>
            <a:endParaRPr b="0" lang="en-US" sz="1800" spc="-1" strike="noStrike">
              <a:solidFill>
                <a:srgbClr val="000000"/>
              </a:solidFill>
              <a:uFill>
                <a:solidFill>
                  <a:srgbClr val="ffffff"/>
                </a:solidFill>
              </a:uFill>
              <a:latin typeface="Arial"/>
            </a:endParaRPr>
          </a:p>
        </p:txBody>
      </p:sp>
      <p:sp>
        <p:nvSpPr>
          <p:cNvPr id="203" name="CustomShape 3"/>
          <p:cNvSpPr/>
          <p:nvPr/>
        </p:nvSpPr>
        <p:spPr>
          <a:xfrm>
            <a:off x="102960" y="6211800"/>
            <a:ext cx="5240880" cy="16012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r>
              <a:rPr b="0" lang="en-US" sz="1100" spc="-1" strike="noStrike" u="sng">
                <a:solidFill>
                  <a:srgbClr val="0563c1"/>
                </a:solidFill>
                <a:uFill>
                  <a:solidFill>
                    <a:srgbClr val="ffffff"/>
                  </a:solidFill>
                </a:uFill>
                <a:latin typeface="Calibri"/>
                <a:hlinkClick r:id="rId2"/>
              </a:rPr>
              <a:t>https://www.analyticsvidhya.com/blog/2016/11/an-introduction-to-clustering-and-different-methods-of-clustering/</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204" name="CustomShape 4"/>
          <p:cNvSpPr/>
          <p:nvPr/>
        </p:nvSpPr>
        <p:spPr>
          <a:xfrm>
            <a:off x="0" y="2094480"/>
            <a:ext cx="11947320" cy="94356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0000"/>
                </a:solidFill>
                <a:uFill>
                  <a:solidFill>
                    <a:srgbClr val="ffffff"/>
                  </a:solidFill>
                </a:uFill>
                <a:latin typeface="Calibri"/>
              </a:rPr>
              <a:t>Clustering:</a:t>
            </a:r>
            <a:r>
              <a:rPr b="0" lang="en-US" sz="1800" spc="-1" strike="noStrike">
                <a:solidFill>
                  <a:srgbClr val="000000"/>
                </a:solidFill>
                <a:uFill>
                  <a:solidFill>
                    <a:srgbClr val="ffffff"/>
                  </a:solidFill>
                </a:uFill>
                <a:latin typeface="Calibri"/>
              </a:rPr>
              <a:t>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b="0" lang="en-US" sz="1800" spc="-1" strike="noStrike">
              <a:solidFill>
                <a:srgbClr val="000000"/>
              </a:solidFill>
              <a:uFill>
                <a:solidFill>
                  <a:srgbClr val="ffffff"/>
                </a:solidFill>
              </a:uFill>
              <a:latin typeface="Arial"/>
            </a:endParaRPr>
          </a:p>
        </p:txBody>
      </p:sp>
      <p:pic>
        <p:nvPicPr>
          <p:cNvPr id="205" name="Picture 11" descr=""/>
          <p:cNvPicPr/>
          <p:nvPr/>
        </p:nvPicPr>
        <p:blipFill>
          <a:blip r:embed="rId3"/>
          <a:stretch/>
        </p:blipFill>
        <p:spPr>
          <a:xfrm>
            <a:off x="102960" y="3291120"/>
            <a:ext cx="6297120" cy="20851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206"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07"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K Means Clustering </a:t>
            </a:r>
            <a:endParaRPr b="0" lang="en-US" sz="1800" spc="-1" strike="noStrike">
              <a:solidFill>
                <a:srgbClr val="000000"/>
              </a:solidFill>
              <a:uFill>
                <a:solidFill>
                  <a:srgbClr val="ffffff"/>
                </a:solidFill>
              </a:uFill>
              <a:latin typeface="Arial"/>
            </a:endParaRPr>
          </a:p>
        </p:txBody>
      </p:sp>
      <p:sp>
        <p:nvSpPr>
          <p:cNvPr id="208" name="CustomShape 3"/>
          <p:cNvSpPr/>
          <p:nvPr/>
        </p:nvSpPr>
        <p:spPr>
          <a:xfrm>
            <a:off x="102960" y="6211800"/>
            <a:ext cx="5240880" cy="16012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r>
              <a:rPr b="0" lang="en-US" sz="1100" spc="-1" strike="noStrike" u="sng">
                <a:solidFill>
                  <a:srgbClr val="0563c1"/>
                </a:solidFill>
                <a:uFill>
                  <a:solidFill>
                    <a:srgbClr val="ffffff"/>
                  </a:solidFill>
                </a:uFill>
                <a:latin typeface="Calibri"/>
                <a:hlinkClick r:id="rId2"/>
              </a:rPr>
              <a:t>https://www.analyticsvidhya.com/blog/2016/11/an-introduction-to-clustering-and-different-methods-of-clustering/</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09" name="Picture 5" descr=""/>
          <p:cNvPicPr/>
          <p:nvPr/>
        </p:nvPicPr>
        <p:blipFill>
          <a:blip r:embed="rId3"/>
          <a:stretch/>
        </p:blipFill>
        <p:spPr>
          <a:xfrm>
            <a:off x="415800" y="2823840"/>
            <a:ext cx="4928400" cy="2975040"/>
          </a:xfrm>
          <a:prstGeom prst="rect">
            <a:avLst/>
          </a:prstGeom>
          <a:ln>
            <a:noFill/>
          </a:ln>
        </p:spPr>
      </p:pic>
      <p:sp>
        <p:nvSpPr>
          <p:cNvPr id="210" name="CustomShape 4"/>
          <p:cNvSpPr/>
          <p:nvPr/>
        </p:nvSpPr>
        <p:spPr>
          <a:xfrm>
            <a:off x="0" y="2094480"/>
            <a:ext cx="1194732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K means: </a:t>
            </a:r>
            <a:r>
              <a:rPr b="0" lang="en-US" sz="1800" spc="-1" strike="noStrike">
                <a:solidFill>
                  <a:srgbClr val="000000"/>
                </a:solidFill>
                <a:uFill>
                  <a:solidFill>
                    <a:srgbClr val="ffffff"/>
                  </a:solidFill>
                </a:uFill>
                <a:latin typeface="Calibri"/>
              </a:rPr>
              <a:t>is an iterative clustering algorithm that aims to find local maxima in each iteration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21"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23" name="CustomShape 3"/>
          <p:cNvSpPr/>
          <p:nvPr/>
        </p:nvSpPr>
        <p:spPr>
          <a:xfrm>
            <a:off x="102960" y="6488640"/>
            <a:ext cx="5240880" cy="368640"/>
          </a:xfrm>
          <a:prstGeom prst="rect">
            <a:avLst/>
          </a:prstGeom>
          <a:noFill/>
          <a:ln>
            <a:noFill/>
          </a:ln>
        </p:spPr>
        <p:style>
          <a:lnRef idx="0"/>
          <a:fillRef idx="0"/>
          <a:effectRef idx="0"/>
          <a:fontRef idx="minor"/>
        </p:style>
      </p:sp>
      <p:sp>
        <p:nvSpPr>
          <p:cNvPr id="124" name="CustomShape 4"/>
          <p:cNvSpPr/>
          <p:nvPr/>
        </p:nvSpPr>
        <p:spPr>
          <a:xfrm>
            <a:off x="1068840" y="1837800"/>
            <a:ext cx="667044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rPr>
              <a:t>General-Purpose Sampling Strategies:</a:t>
            </a:r>
            <a:endParaRPr b="0" lang="en-US" sz="1800" spc="-1" strike="noStrike">
              <a:solidFill>
                <a:srgbClr val="000000"/>
              </a:solidFill>
              <a:uFill>
                <a:solidFill>
                  <a:srgbClr val="ffffff"/>
                </a:solidFill>
              </a:uFill>
              <a:latin typeface="Arial"/>
            </a:endParaRPr>
          </a:p>
        </p:txBody>
      </p:sp>
      <p:sp>
        <p:nvSpPr>
          <p:cNvPr id="125" name="CustomShape 5"/>
          <p:cNvSpPr/>
          <p:nvPr/>
        </p:nvSpPr>
        <p:spPr>
          <a:xfrm>
            <a:off x="1068840" y="2936520"/>
            <a:ext cx="4429440" cy="2649600"/>
          </a:xfrm>
          <a:prstGeom prst="rect">
            <a:avLst/>
          </a:prstGeom>
          <a:noFill/>
          <a:ln>
            <a:noFill/>
          </a:ln>
        </p:spPr>
        <p:style>
          <a:lnRef idx="0"/>
          <a:fillRef idx="0"/>
          <a:effectRef idx="0"/>
          <a:fontRef idx="minor"/>
        </p:style>
        <p:txBody>
          <a:bodyPr lIns="90000" rIns="90000" tIns="45000" bIns="45000"/>
          <a:p>
            <a:pPr marL="514440" indent="-513720">
              <a:lnSpc>
                <a:spcPct val="100000"/>
              </a:lnSpc>
              <a:buClr>
                <a:srgbClr val="000000"/>
              </a:buClr>
              <a:buFont typeface="StarSymbol"/>
              <a:buAutoNum type="arabicPeriod"/>
            </a:pPr>
            <a:r>
              <a:rPr b="1" lang="en-US" sz="2800" spc="-1" strike="noStrike">
                <a:solidFill>
                  <a:srgbClr val="000000"/>
                </a:solidFill>
                <a:uFill>
                  <a:solidFill>
                    <a:srgbClr val="ffffff"/>
                  </a:solidFill>
                </a:uFill>
                <a:latin typeface="Calibri"/>
              </a:rPr>
              <a:t>Simple Random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b="1" lang="en-US" sz="2800" spc="-1" strike="noStrike">
                <a:solidFill>
                  <a:srgbClr val="000000"/>
                </a:solidFill>
                <a:uFill>
                  <a:solidFill>
                    <a:srgbClr val="ffffff"/>
                  </a:solidFill>
                </a:uFill>
                <a:latin typeface="Calibri"/>
              </a:rPr>
              <a:t>Stratified Random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514440" indent="-513720">
              <a:lnSpc>
                <a:spcPct val="100000"/>
              </a:lnSpc>
              <a:buClr>
                <a:srgbClr val="000000"/>
              </a:buClr>
              <a:buFont typeface="StarSymbol"/>
              <a:buAutoNum type="arabicPeriod"/>
            </a:pPr>
            <a:r>
              <a:rPr b="1" lang="en-US" sz="2800" spc="-1" strike="noStrike">
                <a:solidFill>
                  <a:srgbClr val="000000"/>
                </a:solidFill>
                <a:uFill>
                  <a:solidFill>
                    <a:srgbClr val="ffffff"/>
                  </a:solidFill>
                </a:uFill>
                <a:latin typeface="Calibri"/>
              </a:rPr>
              <a:t>Density Biased Sampling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211"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12"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K Means Clustering</a:t>
            </a:r>
            <a:endParaRPr b="0" lang="en-US" sz="1800" spc="-1" strike="noStrike">
              <a:solidFill>
                <a:srgbClr val="000000"/>
              </a:solidFill>
              <a:uFill>
                <a:solidFill>
                  <a:srgbClr val="ffffff"/>
                </a:solidFill>
              </a:uFill>
              <a:latin typeface="Arial"/>
            </a:endParaRPr>
          </a:p>
        </p:txBody>
      </p:sp>
      <p:sp>
        <p:nvSpPr>
          <p:cNvPr id="213" name="CustomShape 3"/>
          <p:cNvSpPr/>
          <p:nvPr/>
        </p:nvSpPr>
        <p:spPr>
          <a:xfrm>
            <a:off x="102960" y="6211800"/>
            <a:ext cx="5240880" cy="16012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r>
              <a:rPr b="0" lang="en-US" sz="1100" spc="-1" strike="noStrike" u="sng">
                <a:solidFill>
                  <a:srgbClr val="0563c1"/>
                </a:solidFill>
                <a:uFill>
                  <a:solidFill>
                    <a:srgbClr val="ffffff"/>
                  </a:solidFill>
                </a:uFill>
                <a:latin typeface="Calibri"/>
                <a:hlinkClick r:id="rId2"/>
              </a:rPr>
              <a:t>https://www.analyticsvidhya.com/blog/2016/11/an-introduction-to-clustering-and-different-methods-of-clustering/</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r>
              <a:rPr b="0" lang="en-US" sz="11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214" name="Picture 7" descr=""/>
          <p:cNvPicPr/>
          <p:nvPr/>
        </p:nvPicPr>
        <p:blipFill>
          <a:blip r:embed="rId3"/>
          <a:stretch/>
        </p:blipFill>
        <p:spPr>
          <a:xfrm>
            <a:off x="102960" y="2943360"/>
            <a:ext cx="10816560" cy="31042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215"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16"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Dictionary Learning </a:t>
            </a:r>
            <a:endParaRPr b="0" lang="en-US" sz="1800" spc="-1" strike="noStrike">
              <a:solidFill>
                <a:srgbClr val="000000"/>
              </a:solidFill>
              <a:uFill>
                <a:solidFill>
                  <a:srgbClr val="ffffff"/>
                </a:solidFill>
              </a:uFill>
              <a:latin typeface="Arial"/>
            </a:endParaRPr>
          </a:p>
        </p:txBody>
      </p:sp>
      <p:sp>
        <p:nvSpPr>
          <p:cNvPr id="217" name="CustomShape 3"/>
          <p:cNvSpPr/>
          <p:nvPr/>
        </p:nvSpPr>
        <p:spPr>
          <a:xfrm>
            <a:off x="0" y="2094480"/>
            <a:ext cx="1194732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is a representation learning method which aims at finding a sparse representation of the input data (also known as </a:t>
            </a:r>
            <a:r>
              <a:rPr b="0" i="1" lang="en-US" sz="1800" spc="-1" strike="noStrike">
                <a:solidFill>
                  <a:srgbClr val="000000"/>
                </a:solidFill>
                <a:uFill>
                  <a:solidFill>
                    <a:srgbClr val="ffffff"/>
                  </a:solidFill>
                </a:uFill>
                <a:latin typeface="Calibri"/>
              </a:rPr>
              <a:t>sparse coding</a:t>
            </a:r>
            <a:r>
              <a:rPr b="0" lang="en-US" sz="1800" spc="-1" strike="noStrike">
                <a:solidFill>
                  <a:srgbClr val="000000"/>
                </a:solidFill>
                <a:uFill>
                  <a:solidFill>
                    <a:srgbClr val="ffffff"/>
                  </a:solidFill>
                </a:uFill>
                <a:latin typeface="Calibri"/>
              </a:rPr>
              <a:t>) in the form of a linear combination of basic elements as well as those basic elements themselves</a:t>
            </a:r>
            <a:endParaRPr b="0" lang="en-US" sz="1800" spc="-1" strike="noStrike">
              <a:solidFill>
                <a:srgbClr val="000000"/>
              </a:solidFill>
              <a:uFill>
                <a:solidFill>
                  <a:srgbClr val="ffffff"/>
                </a:solidFill>
              </a:uFill>
              <a:latin typeface="Arial"/>
            </a:endParaRPr>
          </a:p>
        </p:txBody>
      </p:sp>
      <p:pic>
        <p:nvPicPr>
          <p:cNvPr id="218" name="Picture 5" descr=""/>
          <p:cNvPicPr/>
          <p:nvPr/>
        </p:nvPicPr>
        <p:blipFill>
          <a:blip r:embed="rId2"/>
          <a:stretch/>
        </p:blipFill>
        <p:spPr>
          <a:xfrm>
            <a:off x="297360" y="3455640"/>
            <a:ext cx="8777520" cy="20415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219"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20"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Read more:</a:t>
            </a:r>
            <a:endParaRPr b="0" lang="en-US" sz="1800" spc="-1" strike="noStrike">
              <a:solidFill>
                <a:srgbClr val="000000"/>
              </a:solidFill>
              <a:uFill>
                <a:solidFill>
                  <a:srgbClr val="ffffff"/>
                </a:solidFill>
              </a:uFill>
              <a:latin typeface="Arial"/>
            </a:endParaRPr>
          </a:p>
        </p:txBody>
      </p:sp>
      <p:sp>
        <p:nvSpPr>
          <p:cNvPr id="221" name="CustomShape 3"/>
          <p:cNvSpPr/>
          <p:nvPr/>
        </p:nvSpPr>
        <p:spPr>
          <a:xfrm>
            <a:off x="0" y="2094480"/>
            <a:ext cx="11947320" cy="339588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70c0"/>
              </a:buClr>
              <a:buFont typeface="Arial"/>
              <a:buChar char="•"/>
            </a:pPr>
            <a:r>
              <a:rPr b="0" lang="en-US" sz="1800" spc="-1" strike="noStrike">
                <a:solidFill>
                  <a:srgbClr val="0070c0"/>
                </a:solidFill>
                <a:uFill>
                  <a:solidFill>
                    <a:srgbClr val="ffffff"/>
                  </a:solidFill>
                </a:uFill>
                <a:latin typeface="Calibri"/>
              </a:rPr>
              <a:t>K-SVD: DESIGN OF DICTIONARIES FOR SPARSE REPRESENTATION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70c0"/>
                </a:solidFill>
                <a:uFill>
                  <a:solidFill>
                    <a:srgbClr val="ffffff"/>
                  </a:solidFill>
                </a:uFill>
                <a:latin typeface="Calibri"/>
              </a:rPr>
              <a:t>     </a:t>
            </a:r>
            <a:r>
              <a:rPr b="0" lang="en-US" sz="1800" spc="-1" strike="noStrike">
                <a:solidFill>
                  <a:srgbClr val="0070c0"/>
                </a:solidFill>
                <a:uFill>
                  <a:solidFill>
                    <a:srgbClr val="ffffff"/>
                  </a:solidFill>
                </a:uFill>
                <a:latin typeface="Calibri"/>
              </a:rPr>
              <a:t>Michal Aharon Michael Elad Alfred BrucKstein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70c0"/>
                </a:solidFill>
                <a:uFill>
                  <a:solidFill>
                    <a:srgbClr val="ffffff"/>
                  </a:solidFill>
                </a:uFill>
                <a:latin typeface="Calibri"/>
              </a:rPr>
              <a:t>    </a:t>
            </a:r>
            <a:r>
              <a:rPr b="0" lang="en-US" sz="1800" spc="-1" strike="noStrike">
                <a:solidFill>
                  <a:srgbClr val="0070c0"/>
                </a:solidFill>
                <a:uFill>
                  <a:solidFill>
                    <a:srgbClr val="ffffff"/>
                  </a:solidFill>
                </a:uFill>
                <a:latin typeface="Calibri"/>
              </a:rPr>
              <a:t>Technionó_Israel Institute Of Technology, Haifa 32000,Israel</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u="sng">
                <a:solidFill>
                  <a:srgbClr val="0563c1"/>
                </a:solidFill>
                <a:uFill>
                  <a:solidFill>
                    <a:srgbClr val="ffffff"/>
                  </a:solidFill>
                </a:uFill>
                <a:latin typeface="Calibri"/>
                <a:hlinkClick r:id="rId2"/>
              </a:rPr>
              <a:t>https://en.wikipedia.org/wiki/Sparse_dictionary_learning</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u="sng">
                <a:solidFill>
                  <a:srgbClr val="0563c1"/>
                </a:solidFill>
                <a:uFill>
                  <a:solidFill>
                    <a:srgbClr val="ffffff"/>
                  </a:solidFill>
                </a:uFill>
                <a:latin typeface="Calibri"/>
                <a:hlinkClick r:id="rId3"/>
              </a:rPr>
              <a:t>https://www.analyticsvidhya.com/blog/2016/11/an-introduction-to-clustering-and-different-methods-of-clustering/</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a:solidFill>
                  <a:srgbClr val="0070c0"/>
                </a:solidFill>
                <a:uFill>
                  <a:solidFill>
                    <a:srgbClr val="ffffff"/>
                  </a:solidFill>
                </a:uFill>
                <a:latin typeface="Calibri"/>
              </a:rPr>
              <a:t>Bi-Criteria Linear-Time Approximations for Generalized k-Mean/Median/Center”(Danny Feldman, Amos Fiat, Micha Sharir, Danny Segev</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u="sng">
                <a:solidFill>
                  <a:srgbClr val="0563c1"/>
                </a:solidFill>
                <a:uFill>
                  <a:solidFill>
                    <a:srgbClr val="ffffff"/>
                  </a:solidFill>
                </a:uFill>
                <a:latin typeface="Calibri"/>
                <a:hlinkClick r:id="rId4"/>
              </a:rPr>
              <a:t>Representative Sample</a:t>
            </a:r>
            <a:r>
              <a:rPr b="0" lang="en-US" sz="1800" spc="-1" strike="noStrike">
                <a:solidFill>
                  <a:srgbClr val="0070c0"/>
                </a:solidFill>
                <a:uFill>
                  <a:solidFill>
                    <a:srgbClr val="ffffff"/>
                  </a:solidFill>
                </a:uFill>
                <a:latin typeface="Calibri"/>
              </a:rPr>
              <a:t> </a:t>
            </a:r>
            <a:r>
              <a:rPr b="0" lang="en-US" sz="1800" spc="-1" strike="noStrike" u="sng">
                <a:solidFill>
                  <a:srgbClr val="0563c1"/>
                </a:solidFill>
                <a:uFill>
                  <a:solidFill>
                    <a:srgbClr val="ffffff"/>
                  </a:solidFill>
                </a:uFill>
                <a:latin typeface="Calibri"/>
                <a:hlinkClick r:id="rId5"/>
              </a:rPr>
              <a:t>http://www.investopedia.com/terms/r/representative-sample.asp#ixzz4sqAwJC9G</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a:solidFill>
                  <a:srgbClr val="0070c0"/>
                </a:solidFill>
                <a:uFill>
                  <a:solidFill>
                    <a:srgbClr val="ffffff"/>
                  </a:solidFill>
                </a:uFill>
                <a:latin typeface="Calibri"/>
              </a:rPr>
              <a:t>P. K. Agarwal, S.Har-Peled, and K. R. Varadarajan. Geometric approximations via coresets</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a:solidFill>
                  <a:srgbClr val="0070c0"/>
                </a:solidFill>
                <a:uFill>
                  <a:solidFill>
                    <a:srgbClr val="ffffff"/>
                  </a:solidFill>
                </a:uFill>
                <a:latin typeface="Calibri"/>
              </a:rPr>
              <a:t> </a:t>
            </a:r>
            <a:r>
              <a:rPr b="0" lang="en-US" sz="1800" spc="-1" strike="noStrike">
                <a:solidFill>
                  <a:srgbClr val="0070c0"/>
                </a:solidFill>
                <a:uFill>
                  <a:solidFill>
                    <a:srgbClr val="ffffff"/>
                  </a:solidFill>
                </a:uFill>
                <a:latin typeface="Calibri"/>
              </a:rPr>
              <a:t>Learning Big(Image)Data via Coresets for Dictionaries Dan Feldman, Micha Feigin, and NirSo chen</a:t>
            </a:r>
            <a:endParaRPr b="0" lang="en-US" sz="1800" spc="-1" strike="noStrike">
              <a:solidFill>
                <a:srgbClr val="000000"/>
              </a:solidFill>
              <a:uFill>
                <a:solidFill>
                  <a:srgbClr val="ffffff"/>
                </a:solidFill>
              </a:uFill>
              <a:latin typeface="Arial"/>
            </a:endParaRPr>
          </a:p>
          <a:p>
            <a:pPr marL="285840" indent="-285120">
              <a:lnSpc>
                <a:spcPct val="100000"/>
              </a:lnSpc>
              <a:buClr>
                <a:srgbClr val="0070c0"/>
              </a:buClr>
              <a:buFont typeface="Arial"/>
              <a:buChar char="•"/>
            </a:pPr>
            <a:r>
              <a:rPr b="0" lang="en-US" sz="1800" spc="-1" strike="noStrike">
                <a:solidFill>
                  <a:srgbClr val="0070c0"/>
                </a:solidFill>
                <a:uFill>
                  <a:solidFill>
                    <a:srgbClr val="ffffff"/>
                  </a:solidFill>
                </a:uFill>
                <a:latin typeface="Calibri"/>
              </a:rPr>
              <a:t>Coresets fork-Means andk-Median Clustering and their Applications∗Sariel Har-Peled†Soham Mazumdar‡November 7, 2003</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26"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28" name="CustomShape 3"/>
          <p:cNvSpPr/>
          <p:nvPr/>
        </p:nvSpPr>
        <p:spPr>
          <a:xfrm>
            <a:off x="102960" y="6488640"/>
            <a:ext cx="5240880" cy="368640"/>
          </a:xfrm>
          <a:prstGeom prst="rect">
            <a:avLst/>
          </a:prstGeom>
          <a:noFill/>
          <a:ln>
            <a:noFill/>
          </a:ln>
        </p:spPr>
        <p:style>
          <a:lnRef idx="0"/>
          <a:fillRef idx="0"/>
          <a:effectRef idx="0"/>
          <a:fontRef idx="minor"/>
        </p:style>
      </p:sp>
      <p:sp>
        <p:nvSpPr>
          <p:cNvPr id="129" name="CustomShape 4"/>
          <p:cNvSpPr/>
          <p:nvPr/>
        </p:nvSpPr>
        <p:spPr>
          <a:xfrm>
            <a:off x="787680" y="1763640"/>
            <a:ext cx="430200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rPr>
              <a:t>1. Simple Random Sampling</a:t>
            </a:r>
            <a:endParaRPr b="0" lang="en-US" sz="1800" spc="-1" strike="noStrike">
              <a:solidFill>
                <a:srgbClr val="000000"/>
              </a:solidFill>
              <a:uFill>
                <a:solidFill>
                  <a:srgbClr val="ffffff"/>
                </a:solidFill>
              </a:uFill>
              <a:latin typeface="Arial"/>
            </a:endParaRPr>
          </a:p>
        </p:txBody>
      </p:sp>
      <p:sp>
        <p:nvSpPr>
          <p:cNvPr id="130" name="CustomShape 5"/>
          <p:cNvSpPr/>
          <p:nvPr/>
        </p:nvSpPr>
        <p:spPr>
          <a:xfrm>
            <a:off x="787680" y="2940120"/>
            <a:ext cx="10395360" cy="301608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When to use</a:t>
            </a:r>
            <a:r>
              <a:rPr b="0" lang="en-US" sz="2400" spc="-1" strike="noStrike">
                <a:solidFill>
                  <a:srgbClr val="000000"/>
                </a:solidFill>
                <a:uFill>
                  <a:solidFill>
                    <a:srgbClr val="ffffff"/>
                  </a:solidFill>
                </a:uFill>
                <a:latin typeface="Calibri"/>
              </a:rPr>
              <a:t>: When the population members are similar to one another on important variables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Advantage</a:t>
            </a:r>
            <a:r>
              <a:rPr b="0" lang="en-US" sz="2400" spc="-1" strike="noStrike">
                <a:solidFill>
                  <a:srgbClr val="000000"/>
                </a:solidFill>
                <a:uFill>
                  <a:solidFill>
                    <a:srgbClr val="ffffff"/>
                  </a:solidFill>
                </a:uFill>
                <a:latin typeface="Calibri"/>
              </a:rPr>
              <a:t>: Ensures a high degree of representativeness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Disadvantage</a:t>
            </a:r>
            <a:r>
              <a:rPr b="0" lang="en-US" sz="2400" spc="-1" strike="noStrike">
                <a:solidFill>
                  <a:srgbClr val="000000"/>
                </a:solidFill>
                <a:uFill>
                  <a:solidFill>
                    <a:srgbClr val="ffffff"/>
                  </a:solidFill>
                </a:uFill>
                <a:latin typeface="Calibri"/>
              </a:rPr>
              <a:t>: Time consuming and tedious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31"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2"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33" name="CustomShape 3"/>
          <p:cNvSpPr/>
          <p:nvPr/>
        </p:nvSpPr>
        <p:spPr>
          <a:xfrm>
            <a:off x="102960" y="6488640"/>
            <a:ext cx="5240880" cy="368640"/>
          </a:xfrm>
          <a:prstGeom prst="rect">
            <a:avLst/>
          </a:prstGeom>
          <a:noFill/>
          <a:ln>
            <a:noFill/>
          </a:ln>
        </p:spPr>
        <p:style>
          <a:lnRef idx="0"/>
          <a:fillRef idx="0"/>
          <a:effectRef idx="0"/>
          <a:fontRef idx="minor"/>
        </p:style>
      </p:sp>
      <p:sp>
        <p:nvSpPr>
          <p:cNvPr id="134" name="CustomShape 4"/>
          <p:cNvSpPr/>
          <p:nvPr/>
        </p:nvSpPr>
        <p:spPr>
          <a:xfrm>
            <a:off x="787680" y="1913040"/>
            <a:ext cx="516204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rPr>
              <a:t>2. Stratified Random Sampling (1)</a:t>
            </a:r>
            <a:endParaRPr b="0" lang="en-US" sz="1800" spc="-1" strike="noStrike">
              <a:solidFill>
                <a:srgbClr val="000000"/>
              </a:solidFill>
              <a:uFill>
                <a:solidFill>
                  <a:srgbClr val="ffffff"/>
                </a:solidFill>
              </a:uFill>
              <a:latin typeface="Arial"/>
            </a:endParaRPr>
          </a:p>
        </p:txBody>
      </p:sp>
      <p:sp>
        <p:nvSpPr>
          <p:cNvPr id="135" name="CustomShape 5"/>
          <p:cNvSpPr/>
          <p:nvPr/>
        </p:nvSpPr>
        <p:spPr>
          <a:xfrm>
            <a:off x="787680" y="2940120"/>
            <a:ext cx="10929960" cy="11872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rPr>
              <a:t>A stratified random sample is a population sample that requires the population to be divided into smaller groups, called '</a:t>
            </a:r>
            <a:r>
              <a:rPr b="1" lang="en-US" sz="2400" spc="-1" strike="noStrike">
                <a:solidFill>
                  <a:srgbClr val="000000"/>
                </a:solidFill>
                <a:uFill>
                  <a:solidFill>
                    <a:srgbClr val="ffffff"/>
                  </a:solidFill>
                </a:uFill>
                <a:latin typeface="Calibri"/>
              </a:rPr>
              <a:t>strata</a:t>
            </a:r>
            <a:r>
              <a:rPr b="0" lang="en-US" sz="2400" spc="-1" strike="noStrike">
                <a:solidFill>
                  <a:srgbClr val="000000"/>
                </a:solidFill>
                <a:uFill>
                  <a:solidFill>
                    <a:srgbClr val="ffffff"/>
                  </a:solidFill>
                </a:uFill>
                <a:latin typeface="Calibri"/>
              </a:rPr>
              <a:t>'. Random samples can be taken from each stratum, or group.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36"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37"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38" name="CustomShape 3"/>
          <p:cNvSpPr/>
          <p:nvPr/>
        </p:nvSpPr>
        <p:spPr>
          <a:xfrm>
            <a:off x="102960" y="6488640"/>
            <a:ext cx="5241240" cy="369000"/>
          </a:xfrm>
          <a:prstGeom prst="rect">
            <a:avLst/>
          </a:prstGeom>
          <a:noFill/>
          <a:ln>
            <a:noFill/>
          </a:ln>
        </p:spPr>
        <p:style>
          <a:lnRef idx="0"/>
          <a:fillRef idx="0"/>
          <a:effectRef idx="0"/>
          <a:fontRef idx="minor"/>
        </p:style>
      </p:sp>
      <p:sp>
        <p:nvSpPr>
          <p:cNvPr id="139" name="CustomShape 4"/>
          <p:cNvSpPr/>
          <p:nvPr/>
        </p:nvSpPr>
        <p:spPr>
          <a:xfrm>
            <a:off x="787680" y="1913040"/>
            <a:ext cx="516240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2. Stratified Random Sampling (2)</a:t>
            </a:r>
            <a:endParaRPr b="0" lang="en-US" sz="1800" spc="-1" strike="noStrike">
              <a:solidFill>
                <a:srgbClr val="000000"/>
              </a:solidFill>
              <a:uFill>
                <a:solidFill>
                  <a:srgbClr val="ffffff"/>
                </a:solidFill>
              </a:uFill>
              <a:latin typeface="Arial"/>
            </a:endParaRPr>
          </a:p>
        </p:txBody>
      </p:sp>
      <p:sp>
        <p:nvSpPr>
          <p:cNvPr id="140" name="CustomShape 5"/>
          <p:cNvSpPr/>
          <p:nvPr/>
        </p:nvSpPr>
        <p:spPr>
          <a:xfrm>
            <a:off x="102960" y="2625480"/>
            <a:ext cx="1194768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ff0000"/>
                </a:solidFill>
                <a:uFill>
                  <a:solidFill>
                    <a:srgbClr val="ffffff"/>
                  </a:solidFill>
                </a:uFill>
                <a:latin typeface="Calibri"/>
                <a:ea typeface="Calibri"/>
              </a:rPr>
              <a:t>Example</a:t>
            </a:r>
            <a:r>
              <a:rPr b="0" lang="en-US" sz="2400" spc="-1" strike="noStrike">
                <a:solidFill>
                  <a:srgbClr val="000000"/>
                </a:solidFill>
                <a:uFill>
                  <a:solidFill>
                    <a:srgbClr val="ffffff"/>
                  </a:solidFill>
                </a:uFill>
                <a:latin typeface="Calibri"/>
                <a:ea typeface="Calibri"/>
              </a:rPr>
              <a:t>: Suppose we want to study one or more characteristics in a large group of individuals.  </a:t>
            </a:r>
            <a:endParaRPr b="0" lang="en-US" sz="1800" spc="-1" strike="noStrike">
              <a:solidFill>
                <a:srgbClr val="000000"/>
              </a:solidFill>
              <a:uFill>
                <a:solidFill>
                  <a:srgbClr val="ffffff"/>
                </a:solidFill>
              </a:uFill>
              <a:latin typeface="Arial"/>
            </a:endParaRPr>
          </a:p>
        </p:txBody>
      </p:sp>
      <p:sp>
        <p:nvSpPr>
          <p:cNvPr id="141" name="CustomShape 6"/>
          <p:cNvSpPr/>
          <p:nvPr/>
        </p:nvSpPr>
        <p:spPr>
          <a:xfrm>
            <a:off x="102960" y="3746520"/>
            <a:ext cx="11947320" cy="2345400"/>
          </a:xfrm>
          <a:prstGeom prst="rect">
            <a:avLst/>
          </a:prstGeom>
          <a:noFill/>
          <a:ln>
            <a:noFill/>
          </a:ln>
        </p:spPr>
        <p:style>
          <a:lnRef idx="0"/>
          <a:fillRef idx="0"/>
          <a:effectRef idx="0"/>
          <a:fontRef idx="minor"/>
        </p:style>
        <p:txBody>
          <a:bodyPr/>
          <a:p>
            <a:pPr marL="285840" indent="-285480">
              <a:lnSpc>
                <a:spcPct val="100000"/>
              </a:lnSpc>
              <a:buClr>
                <a:srgbClr val="000000"/>
              </a:buClr>
              <a:buFont typeface="Noto Sans Symbols"/>
              <a:buChar char="❑"/>
            </a:pPr>
            <a:r>
              <a:rPr b="0" lang="en-US" sz="2000" spc="-1" strike="noStrike">
                <a:solidFill>
                  <a:srgbClr val="000000"/>
                </a:solidFill>
                <a:uFill>
                  <a:solidFill>
                    <a:srgbClr val="ffffff"/>
                  </a:solidFill>
                </a:uFill>
                <a:latin typeface="Calibri"/>
                <a:ea typeface="Calibri"/>
              </a:rPr>
              <a:t>If the sample is not homogeneous, the results may provide false insight concerning the larger population.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Noto Sans Symbols"/>
              <a:buChar char="❑"/>
            </a:pPr>
            <a:r>
              <a:rPr b="0" lang="en-US" sz="2000" spc="-1" strike="noStrike">
                <a:solidFill>
                  <a:srgbClr val="000000"/>
                </a:solidFill>
                <a:uFill>
                  <a:solidFill>
                    <a:srgbClr val="ffffff"/>
                  </a:solidFill>
                </a:uFill>
                <a:latin typeface="Calibri"/>
                <a:ea typeface="Calibri"/>
              </a:rPr>
              <a:t>Instead, we should divide the individuals of our sample into groups (strata) based on a certain feature.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Noto Sans Symbols"/>
              <a:buChar char="❑"/>
            </a:pPr>
            <a:r>
              <a:rPr b="0" lang="en-US" sz="2000" spc="-1" strike="noStrike">
                <a:solidFill>
                  <a:srgbClr val="000000"/>
                </a:solidFill>
                <a:uFill>
                  <a:solidFill>
                    <a:srgbClr val="ffffff"/>
                  </a:solidFill>
                </a:uFill>
                <a:latin typeface="Calibri"/>
                <a:ea typeface="Calibri"/>
              </a:rPr>
              <a:t>The results will be more accurate, since the statistical analysis is conducted on group level.</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42"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43"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44" name="CustomShape 3"/>
          <p:cNvSpPr/>
          <p:nvPr/>
        </p:nvSpPr>
        <p:spPr>
          <a:xfrm>
            <a:off x="102960" y="6488640"/>
            <a:ext cx="5241240" cy="369000"/>
          </a:xfrm>
          <a:prstGeom prst="rect">
            <a:avLst/>
          </a:prstGeom>
          <a:noFill/>
          <a:ln>
            <a:noFill/>
          </a:ln>
        </p:spPr>
        <p:style>
          <a:lnRef idx="0"/>
          <a:fillRef idx="0"/>
          <a:effectRef idx="0"/>
          <a:fontRef idx="minor"/>
        </p:style>
      </p:sp>
      <p:sp>
        <p:nvSpPr>
          <p:cNvPr id="145" name="CustomShape 4"/>
          <p:cNvSpPr/>
          <p:nvPr/>
        </p:nvSpPr>
        <p:spPr>
          <a:xfrm>
            <a:off x="787680" y="1913040"/>
            <a:ext cx="516240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2. Stratified Random Sampling (3)</a:t>
            </a:r>
            <a:endParaRPr b="0" lang="en-US" sz="1800" spc="-1" strike="noStrike">
              <a:solidFill>
                <a:srgbClr val="000000"/>
              </a:solidFill>
              <a:uFill>
                <a:solidFill>
                  <a:srgbClr val="ffffff"/>
                </a:solidFill>
              </a:uFill>
              <a:latin typeface="Arial"/>
            </a:endParaRPr>
          </a:p>
        </p:txBody>
      </p:sp>
      <p:sp>
        <p:nvSpPr>
          <p:cNvPr id="146" name="CustomShape 5"/>
          <p:cNvSpPr/>
          <p:nvPr/>
        </p:nvSpPr>
        <p:spPr>
          <a:xfrm>
            <a:off x="787680" y="2679840"/>
            <a:ext cx="10930320" cy="3808080"/>
          </a:xfrm>
          <a:prstGeom prst="rect">
            <a:avLst/>
          </a:prstGeom>
          <a:noFill/>
          <a:ln>
            <a:noFill/>
          </a:ln>
        </p:spPr>
        <p:style>
          <a:lnRef idx="0"/>
          <a:fillRef idx="0"/>
          <a:effectRef idx="0"/>
          <a:fontRef idx="minor"/>
        </p:style>
        <p:txBody>
          <a:bodyPr/>
          <a:p>
            <a:pPr>
              <a:lnSpc>
                <a:spcPct val="100000"/>
              </a:lnSpc>
            </a:pPr>
            <a:r>
              <a:rPr b="0" lang="en-US" sz="2400" spc="-1" strike="noStrike">
                <a:solidFill>
                  <a:srgbClr val="000000"/>
                </a:solidFill>
                <a:uFill>
                  <a:solidFill>
                    <a:srgbClr val="ffffff"/>
                  </a:solidFill>
                </a:uFill>
                <a:latin typeface="Calibri"/>
                <a:ea typeface="Calibri"/>
              </a:rPr>
              <a:t>Sub-categories of stratified random sampling: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80520">
              <a:lnSpc>
                <a:spcPct val="100000"/>
              </a:lnSpc>
              <a:buClr>
                <a:srgbClr val="000000"/>
              </a:buClr>
              <a:buFont typeface="Calibri"/>
              <a:buAutoNum type="arabicParenR"/>
            </a:pPr>
            <a:r>
              <a:rPr b="0" lang="en-US" sz="2400" spc="-1" strike="noStrike">
                <a:solidFill>
                  <a:srgbClr val="ff0000"/>
                </a:solidFill>
                <a:uFill>
                  <a:solidFill>
                    <a:srgbClr val="ffffff"/>
                  </a:solidFill>
                </a:uFill>
                <a:latin typeface="Calibri"/>
                <a:ea typeface="Calibri"/>
              </a:rPr>
              <a:t>Proportionate</a:t>
            </a:r>
            <a:r>
              <a:rPr b="0" lang="en-US" sz="2400" spc="-1" strike="noStrike">
                <a:solidFill>
                  <a:srgbClr val="000000"/>
                </a:solidFill>
                <a:uFill>
                  <a:solidFill>
                    <a:srgbClr val="ffffff"/>
                  </a:solidFill>
                </a:uFill>
                <a:latin typeface="Calibri"/>
                <a:ea typeface="Calibri"/>
              </a:rPr>
              <a:t>: the population percentage of each group is taken into account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Calibri"/>
              </a:rPr>
              <a:t>2)   </a:t>
            </a:r>
            <a:r>
              <a:rPr b="0" lang="en-US" sz="2400" spc="-1" strike="noStrike">
                <a:solidFill>
                  <a:srgbClr val="ff0000"/>
                </a:solidFill>
                <a:uFill>
                  <a:solidFill>
                    <a:srgbClr val="ffffff"/>
                  </a:solidFill>
                </a:uFill>
                <a:latin typeface="Calibri"/>
                <a:ea typeface="Calibri"/>
              </a:rPr>
              <a:t>Disproportionate</a:t>
            </a:r>
            <a:r>
              <a:rPr b="0" lang="en-US" sz="2400" spc="-1" strike="noStrike">
                <a:solidFill>
                  <a:srgbClr val="000000"/>
                </a:solidFill>
                <a:uFill>
                  <a:solidFill>
                    <a:srgbClr val="ffffff"/>
                  </a:solidFill>
                </a:uFill>
                <a:latin typeface="Calibri"/>
                <a:ea typeface="Calibri"/>
              </a:rPr>
              <a:t>: when the percentage is of no interest.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ae3f3"/>
        </a:solidFill>
      </p:bgPr>
    </p:bg>
    <p:spTree>
      <p:nvGrpSpPr>
        <p:cNvPr id="1" name=""/>
        <p:cNvGrpSpPr/>
        <p:nvPr/>
      </p:nvGrpSpPr>
      <p:grpSpPr>
        <a:xfrm>
          <a:off x="0" y="0"/>
          <a:ext cx="0" cy="0"/>
          <a:chOff x="0" y="0"/>
          <a:chExt cx="0" cy="0"/>
        </a:xfrm>
      </p:grpSpPr>
      <p:sp>
        <p:nvSpPr>
          <p:cNvPr id="147" name="CustomShape 1"/>
          <p:cNvSpPr/>
          <p:nvPr/>
        </p:nvSpPr>
        <p:spPr>
          <a:xfrm>
            <a:off x="0" y="0"/>
            <a:ext cx="1673280" cy="126144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48" name="CustomShape 2"/>
          <p:cNvSpPr/>
          <p:nvPr/>
        </p:nvSpPr>
        <p:spPr>
          <a:xfrm>
            <a:off x="1674000" y="0"/>
            <a:ext cx="10517400" cy="126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US" sz="4000" spc="-1" strike="noStrike">
                <a:solidFill>
                  <a:srgbClr val="000000"/>
                </a:solidFill>
                <a:uFill>
                  <a:solidFill>
                    <a:srgbClr val="ffffff"/>
                  </a:solidFill>
                </a:uFill>
                <a:latin typeface="Calibri"/>
              </a:rPr>
              <a:t>Introduction to Data Science</a:t>
            </a:r>
            <a:endParaRPr b="0" lang="en-US" sz="1800" spc="-1" strike="noStrike">
              <a:solidFill>
                <a:srgbClr val="000000"/>
              </a:solidFill>
              <a:uFill>
                <a:solidFill>
                  <a:srgbClr val="ffffff"/>
                </a:solidFill>
              </a:uFill>
              <a:latin typeface="Arial"/>
            </a:endParaRPr>
          </a:p>
        </p:txBody>
      </p:sp>
      <p:sp>
        <p:nvSpPr>
          <p:cNvPr id="149" name="CustomShape 3"/>
          <p:cNvSpPr/>
          <p:nvPr/>
        </p:nvSpPr>
        <p:spPr>
          <a:xfrm>
            <a:off x="102960" y="6488640"/>
            <a:ext cx="5240880" cy="368640"/>
          </a:xfrm>
          <a:prstGeom prst="rect">
            <a:avLst/>
          </a:prstGeom>
          <a:noFill/>
          <a:ln>
            <a:noFill/>
          </a:ln>
        </p:spPr>
        <p:style>
          <a:lnRef idx="0"/>
          <a:fillRef idx="0"/>
          <a:effectRef idx="0"/>
          <a:fontRef idx="minor"/>
        </p:style>
      </p:sp>
      <p:sp>
        <p:nvSpPr>
          <p:cNvPr id="150" name="CustomShape 4"/>
          <p:cNvSpPr/>
          <p:nvPr/>
        </p:nvSpPr>
        <p:spPr>
          <a:xfrm>
            <a:off x="787680" y="1913040"/>
            <a:ext cx="5162040" cy="516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000000"/>
                </a:solidFill>
                <a:uFill>
                  <a:solidFill>
                    <a:srgbClr val="ffffff"/>
                  </a:solidFill>
                </a:uFill>
                <a:latin typeface="Calibri"/>
              </a:rPr>
              <a:t>2. Stratified Random Sampling (4)</a:t>
            </a:r>
            <a:endParaRPr b="0" lang="en-US" sz="1800" spc="-1" strike="noStrike">
              <a:solidFill>
                <a:srgbClr val="000000"/>
              </a:solidFill>
              <a:uFill>
                <a:solidFill>
                  <a:srgbClr val="ffffff"/>
                </a:solidFill>
              </a:uFill>
              <a:latin typeface="Arial"/>
            </a:endParaRPr>
          </a:p>
        </p:txBody>
      </p:sp>
      <p:sp>
        <p:nvSpPr>
          <p:cNvPr id="151" name="CustomShape 5"/>
          <p:cNvSpPr/>
          <p:nvPr/>
        </p:nvSpPr>
        <p:spPr>
          <a:xfrm>
            <a:off x="787680" y="2940120"/>
            <a:ext cx="10929960" cy="3381840"/>
          </a:xfrm>
          <a:prstGeom prst="rect">
            <a:avLst/>
          </a:prstGeom>
          <a:noFill/>
          <a:ln>
            <a:noFill/>
          </a:ln>
        </p:spPr>
        <p:style>
          <a:lnRef idx="0"/>
          <a:fillRef idx="0"/>
          <a:effectRef idx="0"/>
          <a:fontRef idx="minor"/>
        </p:style>
        <p:txBody>
          <a:bodyPr lIns="90000" rIns="90000" tIns="45000" bIns="45000"/>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When to use</a:t>
            </a:r>
            <a:r>
              <a:rPr b="0" lang="en-US" sz="2400" spc="-1" strike="noStrike">
                <a:solidFill>
                  <a:srgbClr val="000000"/>
                </a:solidFill>
                <a:uFill>
                  <a:solidFill>
                    <a:srgbClr val="ffffff"/>
                  </a:solidFill>
                </a:uFill>
                <a:latin typeface="Calibri"/>
              </a:rPr>
              <a:t>: When the population is heterogeneous and contains several different groups, some of which are related to the topic of the study.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Advantage</a:t>
            </a:r>
            <a:r>
              <a:rPr b="0" lang="en-US" sz="2400" spc="-1" strike="noStrike">
                <a:solidFill>
                  <a:srgbClr val="000000"/>
                </a:solidFill>
                <a:uFill>
                  <a:solidFill>
                    <a:srgbClr val="ffffff"/>
                  </a:solidFill>
                </a:uFill>
                <a:latin typeface="Calibri"/>
              </a:rPr>
              <a:t>: Ensures a high degree of representativeness of all the strata or layers in the population.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ff0000"/>
              </a:buClr>
              <a:buFont typeface="Arial"/>
              <a:buChar char="•"/>
            </a:pPr>
            <a:r>
              <a:rPr b="0" lang="en-US" sz="2400" spc="-1" strike="noStrike">
                <a:solidFill>
                  <a:srgbClr val="ff0000"/>
                </a:solidFill>
                <a:uFill>
                  <a:solidFill>
                    <a:srgbClr val="ffffff"/>
                  </a:solidFill>
                </a:uFill>
                <a:latin typeface="Calibri"/>
              </a:rPr>
              <a:t>Disadvantage</a:t>
            </a:r>
            <a:r>
              <a:rPr b="0" lang="en-US" sz="2400" spc="-1" strike="noStrike">
                <a:solidFill>
                  <a:srgbClr val="000000"/>
                </a:solidFill>
                <a:uFill>
                  <a:solidFill>
                    <a:srgbClr val="ffffff"/>
                  </a:solidFill>
                </a:uFill>
                <a:latin typeface="Calibri"/>
              </a:rPr>
              <a:t>: Time consuming and tedious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52"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53"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54" name="CustomShape 3"/>
          <p:cNvSpPr/>
          <p:nvPr/>
        </p:nvSpPr>
        <p:spPr>
          <a:xfrm>
            <a:off x="102960" y="6242040"/>
            <a:ext cx="12088800" cy="615600"/>
          </a:xfrm>
          <a:prstGeom prst="rect">
            <a:avLst/>
          </a:prstGeom>
          <a:noFill/>
          <a:ln>
            <a:noFill/>
          </a:ln>
        </p:spPr>
        <p:style>
          <a:lnRef idx="0"/>
          <a:fillRef idx="0"/>
          <a:effectRef idx="0"/>
          <a:fontRef idx="minor"/>
        </p:style>
        <p:txBody>
          <a:bodyPr/>
          <a:p>
            <a:pPr>
              <a:lnSpc>
                <a:spcPct val="100000"/>
              </a:lnSpc>
            </a:pPr>
            <a:r>
              <a:rPr b="0" lang="en-US" sz="1800" spc="-1" strike="noStrike">
                <a:solidFill>
                  <a:srgbClr val="000000"/>
                </a:solidFill>
                <a:uFill>
                  <a:solidFill>
                    <a:srgbClr val="ffffff"/>
                  </a:solidFill>
                </a:uFill>
                <a:latin typeface="Calibri"/>
                <a:ea typeface="Calibri"/>
              </a:rPr>
              <a:t>1</a:t>
            </a:r>
            <a:r>
              <a:rPr b="0" lang="en-US" sz="1400" spc="-1" strike="noStrike">
                <a:solidFill>
                  <a:srgbClr val="000000"/>
                </a:solidFill>
                <a:uFill>
                  <a:solidFill>
                    <a:srgbClr val="ffffff"/>
                  </a:solidFill>
                </a:uFill>
                <a:latin typeface="Calibri"/>
                <a:ea typeface="Calibri"/>
              </a:rPr>
              <a:t>: R. Palmer, Christopher &amp; Faloutsos, Christos. (2000). Density Biased Sampling: An Improved Method for Data Mining and Clustering. ACM SIGMOD Record. 29. . https://www.researchgate.net/publication/2237140_Density_Biased_Sampling_An_Improved_Method_for_Data_Mining_and_Clustering</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55" name="CustomShape 4"/>
          <p:cNvSpPr/>
          <p:nvPr/>
        </p:nvSpPr>
        <p:spPr>
          <a:xfrm>
            <a:off x="787680" y="1913040"/>
            <a:ext cx="516240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3. Density Biased Sampling (1)</a:t>
            </a:r>
            <a:endParaRPr b="0" lang="en-US" sz="1800" spc="-1" strike="noStrike">
              <a:solidFill>
                <a:srgbClr val="000000"/>
              </a:solidFill>
              <a:uFill>
                <a:solidFill>
                  <a:srgbClr val="ffffff"/>
                </a:solidFill>
              </a:uFill>
              <a:latin typeface="Arial"/>
            </a:endParaRPr>
          </a:p>
        </p:txBody>
      </p:sp>
      <p:sp>
        <p:nvSpPr>
          <p:cNvPr id="156" name="CustomShape 5"/>
          <p:cNvSpPr/>
          <p:nvPr/>
        </p:nvSpPr>
        <p:spPr>
          <a:xfrm>
            <a:off x="787680" y="2881800"/>
            <a:ext cx="11259000" cy="2914200"/>
          </a:xfrm>
          <a:prstGeom prst="rect">
            <a:avLst/>
          </a:prstGeom>
          <a:noFill/>
          <a:ln>
            <a:noFill/>
          </a:ln>
        </p:spPr>
        <p:style>
          <a:lnRef idx="0"/>
          <a:fillRef idx="0"/>
          <a:effectRef idx="0"/>
          <a:fontRef idx="minor"/>
        </p:style>
        <p:txBody>
          <a:bodyPr/>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Data Mining in large data sets often requires a sampling or summarization, so that the data can be processed more efficiently </a:t>
            </a:r>
            <a:r>
              <a:rPr b="0" lang="en-US" sz="2400" spc="-1" strike="noStrike" baseline="30000">
                <a:solidFill>
                  <a:srgbClr val="000000"/>
                </a:solidFill>
                <a:uFill>
                  <a:solidFill>
                    <a:srgbClr val="ffffff"/>
                  </a:solidFill>
                </a:uFill>
                <a:latin typeface="Calibri"/>
                <a:ea typeface="Calibri"/>
              </a:rPr>
              <a:t>1</a:t>
            </a:r>
            <a:r>
              <a:rPr b="0" lang="en-US" sz="2400" spc="-1" strike="noStrike">
                <a:solidFill>
                  <a:srgbClr val="000000"/>
                </a:solidFill>
                <a:uFill>
                  <a:solidFill>
                    <a:srgbClr val="ffffff"/>
                  </a:solidFill>
                </a:uFill>
                <a:latin typeface="Calibri"/>
                <a:ea typeface="Calibri"/>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Uniform sampling is not suitable because it misses small clusters.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80520">
              <a:lnSpc>
                <a:spcPct val="100000"/>
              </a:lnSpc>
              <a:buClr>
                <a:srgbClr val="000000"/>
              </a:buClr>
              <a:buFont typeface="Calibri"/>
              <a:buChar char="❏"/>
            </a:pPr>
            <a:r>
              <a:rPr b="1" lang="en-US" sz="2400" spc="-1" strike="noStrike">
                <a:solidFill>
                  <a:srgbClr val="000000"/>
                </a:solidFill>
                <a:uFill>
                  <a:solidFill>
                    <a:srgbClr val="ffffff"/>
                  </a:solidFill>
                </a:uFill>
                <a:latin typeface="Calibri"/>
                <a:ea typeface="Calibri"/>
              </a:rPr>
              <a:t>Density Biased Sampling</a:t>
            </a:r>
            <a:r>
              <a:rPr b="0" lang="en-US" sz="2400" spc="-1" strike="noStrike">
                <a:solidFill>
                  <a:srgbClr val="000000"/>
                </a:solidFill>
                <a:uFill>
                  <a:solidFill>
                    <a:srgbClr val="ffffff"/>
                  </a:solidFill>
                </a:uFill>
                <a:latin typeface="Calibri"/>
                <a:ea typeface="Calibri"/>
              </a:rPr>
              <a:t> addresses the limitations presented by Uniform Sampling, by producing the desired probability distribution in the sample.</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af6"/>
        </a:solidFill>
      </p:bgPr>
    </p:bg>
    <p:spTree>
      <p:nvGrpSpPr>
        <p:cNvPr id="1" name=""/>
        <p:cNvGrpSpPr/>
        <p:nvPr/>
      </p:nvGrpSpPr>
      <p:grpSpPr>
        <a:xfrm>
          <a:off x="0" y="0"/>
          <a:ext cx="0" cy="0"/>
          <a:chOff x="0" y="0"/>
          <a:chExt cx="0" cy="0"/>
        </a:xfrm>
      </p:grpSpPr>
      <p:sp>
        <p:nvSpPr>
          <p:cNvPr id="157" name="CustomShape 1"/>
          <p:cNvSpPr/>
          <p:nvPr/>
        </p:nvSpPr>
        <p:spPr>
          <a:xfrm>
            <a:off x="0" y="0"/>
            <a:ext cx="1673640" cy="1261800"/>
          </a:xfrm>
          <a:prstGeom prst="rect">
            <a:avLst/>
          </a:prstGeom>
          <a:blipFill>
            <a:blip r:embed="rId1"/>
            <a:stretch>
              <a:fillRect/>
            </a:stretch>
          </a:blipFill>
          <a:ln>
            <a:noFill/>
          </a:ln>
        </p:spPr>
        <p:style>
          <a:lnRef idx="0"/>
          <a:fillRef idx="0"/>
          <a:effectRef idx="0"/>
          <a:fontRef idx="minor"/>
        </p:style>
      </p:sp>
      <p:sp>
        <p:nvSpPr>
          <p:cNvPr id="158" name="CustomShape 2"/>
          <p:cNvSpPr/>
          <p:nvPr/>
        </p:nvSpPr>
        <p:spPr>
          <a:xfrm>
            <a:off x="1674000" y="0"/>
            <a:ext cx="10517760" cy="1261800"/>
          </a:xfrm>
          <a:prstGeom prst="rect">
            <a:avLst/>
          </a:prstGeom>
          <a:solidFill>
            <a:schemeClr val="lt1"/>
          </a:solidFill>
          <a:ln>
            <a:noFill/>
          </a:ln>
        </p:spPr>
        <p:style>
          <a:lnRef idx="0"/>
          <a:fillRef idx="0"/>
          <a:effectRef idx="0"/>
          <a:fontRef idx="minor"/>
        </p:style>
        <p:txBody>
          <a:bodyPr anchor="ctr"/>
          <a:p>
            <a:pPr>
              <a:lnSpc>
                <a:spcPct val="100000"/>
              </a:lnSpc>
            </a:pPr>
            <a:r>
              <a:rPr b="0" lang="en-US" sz="4000" spc="-1" strike="noStrike">
                <a:solidFill>
                  <a:srgbClr val="000000"/>
                </a:solidFill>
                <a:uFill>
                  <a:solidFill>
                    <a:srgbClr val="ffffff"/>
                  </a:solidFill>
                </a:uFill>
                <a:latin typeface="Calibri"/>
                <a:ea typeface="Calibri"/>
              </a:rPr>
              <a:t>Introduction to Data Science</a:t>
            </a:r>
            <a:endParaRPr b="0" lang="en-US" sz="1800" spc="-1" strike="noStrike">
              <a:solidFill>
                <a:srgbClr val="000000"/>
              </a:solidFill>
              <a:uFill>
                <a:solidFill>
                  <a:srgbClr val="ffffff"/>
                </a:solidFill>
              </a:uFill>
              <a:latin typeface="Arial"/>
            </a:endParaRPr>
          </a:p>
        </p:txBody>
      </p:sp>
      <p:sp>
        <p:nvSpPr>
          <p:cNvPr id="159" name="CustomShape 3"/>
          <p:cNvSpPr/>
          <p:nvPr/>
        </p:nvSpPr>
        <p:spPr>
          <a:xfrm>
            <a:off x="102960" y="6488640"/>
            <a:ext cx="5241240" cy="369000"/>
          </a:xfrm>
          <a:prstGeom prst="rect">
            <a:avLst/>
          </a:prstGeom>
          <a:noFill/>
          <a:ln>
            <a:noFill/>
          </a:ln>
        </p:spPr>
        <p:style>
          <a:lnRef idx="0"/>
          <a:fillRef idx="0"/>
          <a:effectRef idx="0"/>
          <a:fontRef idx="minor"/>
        </p:style>
      </p:sp>
      <p:sp>
        <p:nvSpPr>
          <p:cNvPr id="160" name="CustomShape 4"/>
          <p:cNvSpPr/>
          <p:nvPr/>
        </p:nvSpPr>
        <p:spPr>
          <a:xfrm>
            <a:off x="787680" y="1913040"/>
            <a:ext cx="5162400" cy="522720"/>
          </a:xfrm>
          <a:prstGeom prst="rect">
            <a:avLst/>
          </a:prstGeom>
          <a:noFill/>
          <a:ln>
            <a:noFill/>
          </a:ln>
        </p:spPr>
        <p:style>
          <a:lnRef idx="0"/>
          <a:fillRef idx="0"/>
          <a:effectRef idx="0"/>
          <a:fontRef idx="minor"/>
        </p:style>
        <p:txBody>
          <a:bodyPr/>
          <a:p>
            <a:pPr>
              <a:lnSpc>
                <a:spcPct val="100000"/>
              </a:lnSpc>
            </a:pPr>
            <a:r>
              <a:rPr b="1" lang="en-US" sz="2800" spc="-1" strike="noStrike">
                <a:solidFill>
                  <a:srgbClr val="000000"/>
                </a:solidFill>
                <a:uFill>
                  <a:solidFill>
                    <a:srgbClr val="ffffff"/>
                  </a:solidFill>
                </a:uFill>
                <a:latin typeface="Calibri"/>
                <a:ea typeface="Calibri"/>
              </a:rPr>
              <a:t>3. Density Biased Sampling (2)</a:t>
            </a:r>
            <a:endParaRPr b="0" lang="en-US" sz="1800" spc="-1" strike="noStrike">
              <a:solidFill>
                <a:srgbClr val="000000"/>
              </a:solidFill>
              <a:uFill>
                <a:solidFill>
                  <a:srgbClr val="ffffff"/>
                </a:solidFill>
              </a:uFill>
              <a:latin typeface="Arial"/>
            </a:endParaRPr>
          </a:p>
        </p:txBody>
      </p:sp>
      <p:sp>
        <p:nvSpPr>
          <p:cNvPr id="161" name="CustomShape 5"/>
          <p:cNvSpPr/>
          <p:nvPr/>
        </p:nvSpPr>
        <p:spPr>
          <a:xfrm>
            <a:off x="787680" y="3087000"/>
            <a:ext cx="11259000" cy="2365560"/>
          </a:xfrm>
          <a:prstGeom prst="rect">
            <a:avLst/>
          </a:prstGeom>
          <a:noFill/>
          <a:ln>
            <a:noFill/>
          </a:ln>
        </p:spPr>
        <p:style>
          <a:lnRef idx="0"/>
          <a:fillRef idx="0"/>
          <a:effectRef idx="0"/>
          <a:fontRef idx="minor"/>
        </p:style>
        <p:txBody>
          <a:bodyPr/>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Density Biased Sampling</a:t>
            </a:r>
            <a:r>
              <a:rPr b="1" lang="en-US" sz="2400" spc="-1" strike="noStrike">
                <a:solidFill>
                  <a:srgbClr val="000000"/>
                </a:solidFill>
                <a:uFill>
                  <a:solidFill>
                    <a:srgbClr val="ffffff"/>
                  </a:solidFill>
                </a:uFill>
                <a:latin typeface="Calibri"/>
                <a:ea typeface="Calibri"/>
              </a:rPr>
              <a:t> </a:t>
            </a:r>
            <a:r>
              <a:rPr b="0" lang="en-US" sz="2400" spc="-1" strike="noStrike">
                <a:solidFill>
                  <a:srgbClr val="000000"/>
                </a:solidFill>
                <a:uFill>
                  <a:solidFill>
                    <a:srgbClr val="ffffff"/>
                  </a:solidFill>
                </a:uFill>
                <a:latin typeface="Calibri"/>
                <a:ea typeface="Calibri"/>
              </a:rPr>
              <a:t>is proposed to probabilistically under-sample dense regions and over-sample light regions. A weighted sample is used to preserve the densities of the original data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indent="-380520">
              <a:lnSpc>
                <a:spcPct val="100000"/>
              </a:lnSpc>
              <a:buClr>
                <a:srgbClr val="000000"/>
              </a:buClr>
              <a:buFont typeface="Calibri"/>
              <a:buChar char="❏"/>
            </a:pPr>
            <a:r>
              <a:rPr b="0" lang="en-US" sz="2400" spc="-1" strike="noStrike">
                <a:solidFill>
                  <a:srgbClr val="000000"/>
                </a:solidFill>
                <a:uFill>
                  <a:solidFill>
                    <a:srgbClr val="ffffff"/>
                  </a:solidFill>
                </a:uFill>
                <a:latin typeface="Calibri"/>
                <a:ea typeface="Calibri"/>
              </a:rPr>
              <a:t>The idea is that the probability that a given point will be included in the sample depends on the local density of the data.</a:t>
            </a: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1768</TotalTime>
  <Application>LibreOffice/5.1.6.2$Linux_X86_64 LibreOffice_project/10m0$Build-2</Application>
  <Words>1048</Words>
  <Paragraphs>185</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2017-09-13T19:11:23Z</dcterms:created>
  <dc:creator>Vortex</dc:creator>
  <dc:description/>
  <dc:language>en-US</dc:language>
  <cp:lastModifiedBy/>
  <dcterms:modified xsi:type="dcterms:W3CDTF">2017-09-18T00:16:33Z</dcterms:modified>
  <cp:revision>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