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54" r:id="rId2"/>
    <p:sldMasterId id="2147483667" r:id="rId3"/>
  </p:sldMasterIdLst>
  <p:notesMasterIdLst>
    <p:notesMasterId r:id="rId18"/>
  </p:notesMasterIdLst>
  <p:sldIdLst>
    <p:sldId id="266" r:id="rId4"/>
    <p:sldId id="305" r:id="rId5"/>
    <p:sldId id="313" r:id="rId6"/>
    <p:sldId id="324" r:id="rId7"/>
    <p:sldId id="314" r:id="rId8"/>
    <p:sldId id="316" r:id="rId9"/>
    <p:sldId id="317" r:id="rId10"/>
    <p:sldId id="318" r:id="rId11"/>
    <p:sldId id="320" r:id="rId12"/>
    <p:sldId id="330" r:id="rId13"/>
    <p:sldId id="290" r:id="rId14"/>
    <p:sldId id="327" r:id="rId15"/>
    <p:sldId id="292" r:id="rId16"/>
    <p:sldId id="275" r:id="rId17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Zwickl (TUW-EEG)" initials="SZ(" lastIdx="2" clrIdx="0">
    <p:extLst>
      <p:ext uri="{19B8F6BF-5375-455C-9EA6-DF929625EA0E}">
        <p15:presenceInfo xmlns:p15="http://schemas.microsoft.com/office/powerpoint/2012/main" userId="Sebastian Zwickl (TUW-EEG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90"/>
    <a:srgbClr val="ED7D31"/>
    <a:srgbClr val="006699"/>
    <a:srgbClr val="DEE7EC"/>
    <a:srgbClr val="ABFFFF"/>
    <a:srgbClr val="A7DDE9"/>
    <a:srgbClr val="0086BB"/>
    <a:srgbClr val="0080B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5035" autoAdjust="0"/>
  </p:normalViewPr>
  <p:slideViewPr>
    <p:cSldViewPr>
      <p:cViewPr varScale="1">
        <p:scale>
          <a:sx n="78" d="100"/>
          <a:sy n="78" d="100"/>
        </p:scale>
        <p:origin x="90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4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850B992-7EB1-4AF1-8D7B-20451243040C}" type="datetimeFigureOut">
              <a:rPr lang="de-DE"/>
              <a:pPr>
                <a:defRPr/>
              </a:pPr>
              <a:t>31.03.2022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818457B-239C-4400-8439-3AED075B9B6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620D8D-2168-47E4-9F8C-A443EA723D10}" type="slidenum">
              <a:rPr lang="de-DE" altLang="de-DE">
                <a:latin typeface="Calibri" panose="020F0502020204030204" pitchFamily="34" charset="0"/>
              </a:rPr>
              <a:pPr eaLnBrk="1" hangingPunct="1"/>
              <a:t>1</a:t>
            </a:fld>
            <a:endParaRPr lang="de-DE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39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5622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477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033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98587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8176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93445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1017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619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2162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9529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90724" y="2928937"/>
            <a:ext cx="8191557" cy="1255711"/>
          </a:xfrm>
          <a:prstGeom prst="rect">
            <a:avLst/>
          </a:prstGeom>
        </p:spPr>
        <p:txBody>
          <a:bodyPr/>
          <a:lstStyle>
            <a:lvl1pPr algn="r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90723" y="4500570"/>
            <a:ext cx="8286808" cy="9286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2190753" y="6000753"/>
            <a:ext cx="5835649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404664"/>
            <a:ext cx="2010555" cy="96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8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417" y="116632"/>
            <a:ext cx="10209620" cy="648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418" y="1484784"/>
            <a:ext cx="10212282" cy="3554419"/>
          </a:xfrm>
        </p:spPr>
        <p:txBody>
          <a:bodyPr/>
          <a:lstStyle>
            <a:lvl1pPr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59E4555-75DF-4549-A41D-E69B7DED3C96}" type="datetime1">
              <a:rPr lang="de-AT" smtClean="0"/>
              <a:t>31.03.2022</a:t>
            </a:fld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3E656A3B-9394-4423-BC6B-8ACDCD066BE8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431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417" y="116632"/>
            <a:ext cx="10209620" cy="648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418" y="1700808"/>
            <a:ext cx="10212282" cy="3338395"/>
          </a:xfrm>
        </p:spPr>
        <p:txBody>
          <a:bodyPr/>
          <a:lstStyle>
            <a:lvl1pPr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0AEA151-4240-436B-B5C5-A549A16D8163}" type="datetime1">
              <a:rPr lang="de-AT" smtClean="0"/>
              <a:t>31.03.2022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3E656A3B-9394-4423-BC6B-8ACDCD066BE8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7" name="Inhaltsplatzhalter 2"/>
          <p:cNvSpPr>
            <a:spLocks noGrp="1"/>
          </p:cNvSpPr>
          <p:nvPr>
            <p:ph idx="13" hasCustomPrompt="1"/>
          </p:nvPr>
        </p:nvSpPr>
        <p:spPr>
          <a:xfrm>
            <a:off x="839417" y="980728"/>
            <a:ext cx="10212282" cy="504055"/>
          </a:xfrm>
        </p:spPr>
        <p:txBody>
          <a:bodyPr/>
          <a:lstStyle>
            <a:lvl1pPr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</a:lstStyle>
          <a:p>
            <a:pPr lvl="0"/>
            <a:r>
              <a:rPr lang="de-DE" dirty="0"/>
              <a:t>Textmasterformate durch Klicken </a:t>
            </a:r>
            <a:r>
              <a:rPr lang="de-DE" dirty="0" smtClean="0"/>
              <a:t>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908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116632"/>
            <a:ext cx="9906069" cy="648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6" y="1484783"/>
            <a:ext cx="4665001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85368AAA-99CC-499C-A5CF-4149D263DB48}" type="datetime1">
              <a:rPr lang="de-AT" smtClean="0"/>
              <a:t>31.03.2022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3E656A3B-9394-4423-BC6B-8ACDCD066BE8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384032" y="1484782"/>
            <a:ext cx="4664968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19612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116632"/>
            <a:ext cx="9906069" cy="648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7" y="2348879"/>
            <a:ext cx="4590330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E3F8A92-8064-4460-A55C-A9B4E206CA78}" type="datetime1">
              <a:rPr lang="de-AT" smtClean="0"/>
              <a:t>31.03.2022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3E656A3B-9394-4423-BC6B-8ACDCD066BE8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464369" y="2348880"/>
            <a:ext cx="4590330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4" hasCustomPrompt="1"/>
          </p:nvPr>
        </p:nvSpPr>
        <p:spPr>
          <a:xfrm>
            <a:off x="1142966" y="1190479"/>
            <a:ext cx="9906033" cy="705346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Titelmasterformate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71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1285860"/>
            <a:ext cx="9906069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7" y="2571747"/>
            <a:ext cx="9906069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D8197C3-F335-4468-AD1E-30202EA1FE13}" type="datetime1">
              <a:rPr lang="de-AT" smtClean="0"/>
              <a:t>31.03.2022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2B8A3D69-F632-4B8D-A841-C64E81065A7A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04321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8" y="1285860"/>
            <a:ext cx="9906069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2965" y="2571747"/>
            <a:ext cx="4667283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3" y="2571747"/>
            <a:ext cx="4667283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90751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0E785D6-0839-42F4-8AE0-1E3747798B01}" type="datetime1">
              <a:rPr lang="de-AT" smtClean="0"/>
              <a:t>31.03.2022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D1AED25-CDB2-477D-9223-584DB4D4AB0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259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TU_rendering.tif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0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0" name="Gruppieren 7"/>
          <p:cNvGrpSpPr>
            <a:grpSpLocks/>
          </p:cNvGrpSpPr>
          <p:nvPr/>
        </p:nvGrpSpPr>
        <p:grpSpPr bwMode="auto">
          <a:xfrm>
            <a:off x="0" y="2076450"/>
            <a:ext cx="11523133" cy="4781550"/>
            <a:chOff x="0" y="2076528"/>
            <a:chExt cx="8642400" cy="4781472"/>
          </a:xfrm>
        </p:grpSpPr>
        <p:sp>
          <p:nvSpPr>
            <p:cNvPr id="205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2053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2054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</p:grpSp>
      <p:pic>
        <p:nvPicPr>
          <p:cNvPr id="7" name="Grafik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8864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01465D-1500-4629-8082-FB97CF96823F}" type="datetime1">
              <a:rPr lang="de-AT" smtClean="0"/>
              <a:t>31.03.2022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37B280E-5524-4E13-BDB5-CC1F2BB0CC44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115232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14" name="Grafik 12" descr="TU_Logo.gi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116632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116632"/>
            <a:ext cx="1232668" cy="5937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4" r:id="rId2"/>
    <p:sldLayoutId id="2147483742" r:id="rId3"/>
    <p:sldLayoutId id="214748374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09D662-CAA2-4BBF-A4D4-FCBB8E5DC299}" type="datetime1">
              <a:rPr lang="de-AT" smtClean="0"/>
              <a:t>31.03.2022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2E4577C-06AC-4B4F-A154-49E76668AD11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115232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13" name="Grafik 12" descr="TU_Logo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116632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rarlbergnetz.at/erdgasnetz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2126" y="2132856"/>
            <a:ext cx="9433048" cy="15121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Designing a model for the cost-optimal decommissioning and refurbishment investment decision of gas networks</a:t>
            </a:r>
            <a:b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on a real test-bed in Austria until 2050</a:t>
            </a:r>
            <a:endParaRPr lang="en-US" alt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29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767408" y="4610056"/>
            <a:ext cx="9217024" cy="13681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AT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NTNU Energy Transition 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Week</a:t>
            </a:r>
            <a:endParaRPr lang="de-AT" sz="18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de-AT" altLang="de-DE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28.03 - 01.04.2022</a:t>
            </a:r>
            <a:endPara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/>
            <a:r>
              <a:rPr lang="de-AT" altLang="de-DE" sz="1800" noProof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Sebastian Zwickl-Bernhard*, </a:t>
            </a:r>
            <a:r>
              <a:rPr lang="de-AT" altLang="de-DE" sz="1800" noProof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Hans </a:t>
            </a:r>
            <a:r>
              <a:rPr lang="de-AT" altLang="de-DE" sz="1800" noProof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Auer</a:t>
            </a:r>
          </a:p>
          <a:p>
            <a:pPr algn="r"/>
            <a:endParaRPr lang="de-AT" altLang="de-DE" sz="1800" noProof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08A5CE4-AF6D-2841-AEED-E154ABAC48A1}"/>
              </a:ext>
            </a:extLst>
          </p:cNvPr>
          <p:cNvSpPr/>
          <p:nvPr/>
        </p:nvSpPr>
        <p:spPr>
          <a:xfrm>
            <a:off x="911424" y="6452149"/>
            <a:ext cx="7272808" cy="49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marL="0" lvl="0" indent="0" eaLnBrk="0" hangingPunct="0">
              <a:spcBef>
                <a:spcPct val="20000"/>
              </a:spcBef>
              <a:buFontTx/>
              <a:buNone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presentation is licensed </a:t>
            </a:r>
            <a: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</a:t>
            </a:r>
            <a:b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Creative Commons Attribution 4.0 International License 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82F99E0-AE91-AF47-86ED-7E85D0F62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2" y="6489779"/>
            <a:ext cx="792088" cy="279031"/>
          </a:xfrm>
          <a:prstGeom prst="rect">
            <a:avLst/>
          </a:prstGeom>
        </p:spPr>
      </p:pic>
      <p:sp>
        <p:nvSpPr>
          <p:cNvPr id="6" name="Textplatzhalter 2">
            <a:extLst>
              <a:ext uri="{FF2B5EF4-FFF2-40B4-BE49-F238E27FC236}">
                <a16:creationId xmlns:a16="http://schemas.microsoft.com/office/drawing/2014/main" id="{BBCB1D6F-051A-674E-AC87-457DD3DD09FE}"/>
              </a:ext>
            </a:extLst>
          </p:cNvPr>
          <p:cNvSpPr txBox="1">
            <a:spLocks/>
          </p:cNvSpPr>
          <p:nvPr/>
        </p:nvSpPr>
        <p:spPr bwMode="auto">
          <a:xfrm>
            <a:off x="4428060" y="5879676"/>
            <a:ext cx="5462750" cy="35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71463" indent="-271463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de-AT" sz="1800" smtClean="0">
                <a:solidFill>
                  <a:srgbClr val="808080"/>
                </a:solidFill>
                <a:latin typeface="+mn-lt"/>
                <a:ea typeface="+mn-ea"/>
                <a:cs typeface="Calibri"/>
              </a:defRPr>
            </a:lvl1pPr>
            <a:lvl2pPr marL="442913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de-AT" sz="2200" smtClean="0">
                <a:solidFill>
                  <a:schemeClr val="tx1"/>
                </a:solidFill>
                <a:latin typeface="+mn-lt"/>
                <a:cs typeface="Calibri"/>
              </a:defRPr>
            </a:lvl2pPr>
            <a:lvl3pPr marL="533400" indent="-317500" algn="l" defTabSz="89535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Ø"/>
              <a:defRPr lang="de-AT" sz="2000" smtClean="0">
                <a:solidFill>
                  <a:schemeClr val="tx1"/>
                </a:solidFill>
                <a:latin typeface="+mn-lt"/>
                <a:cs typeface="Calibri"/>
              </a:defRPr>
            </a:lvl3pPr>
            <a:lvl4pPr marL="714375" indent="-180975" algn="l" defTabSz="714375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de-AT" sz="2000" smtClean="0">
                <a:solidFill>
                  <a:schemeClr val="tx1"/>
                </a:solidFill>
                <a:latin typeface="+mn-lt"/>
                <a:cs typeface="Calibri"/>
              </a:defRPr>
            </a:lvl4pPr>
            <a:lvl5pPr marL="10826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en-US" sz="1000">
                <a:solidFill>
                  <a:schemeClr val="tx1"/>
                </a:solidFill>
                <a:latin typeface="+mn-lt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/>
            <a:r>
              <a:rPr lang="en-US" sz="1400" kern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Corresponding author/Presenter: zwickl@eeg.tuwien.ac.at</a:t>
            </a:r>
          </a:p>
        </p:txBody>
      </p:sp>
    </p:spTree>
    <p:extLst>
      <p:ext uri="{BB962C8B-B14F-4D97-AF65-F5344CB8AC3E}">
        <p14:creationId xmlns:p14="http://schemas.microsoft.com/office/powerpoint/2010/main" val="6288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Cost-optimal network without ensured supply (CO)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10</a:t>
            </a:fld>
            <a:endParaRPr lang="de-AT" altLang="de-DE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 / 3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7824" y="1052736"/>
            <a:ext cx="7212806" cy="51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5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39416" y="116632"/>
            <a:ext cx="10369151" cy="648072"/>
          </a:xfrm>
        </p:spPr>
        <p:txBody>
          <a:bodyPr/>
          <a:lstStyle/>
          <a:p>
            <a:r>
              <a:rPr lang="en-US" dirty="0" smtClean="0"/>
              <a:t>Comparison of network w/ ensured supply (CO &amp; ES)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11</a:t>
            </a:fld>
            <a:endParaRPr lang="de-AT" altLang="de-DE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 / 3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0046" y="1004686"/>
            <a:ext cx="7648362" cy="514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513168" cy="648072"/>
          </a:xfrm>
        </p:spPr>
        <p:txBody>
          <a:bodyPr/>
          <a:lstStyle/>
          <a:p>
            <a:r>
              <a:rPr lang="de-AT" sz="3200" dirty="0" err="1" smtClean="0"/>
              <a:t>Overview</a:t>
            </a:r>
            <a:r>
              <a:rPr lang="de-AT" sz="3200" dirty="0" smtClean="0"/>
              <a:t>: CO, ES and </a:t>
            </a:r>
            <a:r>
              <a:rPr lang="de-AT" sz="3200" dirty="0" err="1" smtClean="0"/>
              <a:t>cost</a:t>
            </a:r>
            <a:r>
              <a:rPr lang="de-AT" sz="3200" dirty="0" smtClean="0"/>
              <a:t>-optimal </a:t>
            </a:r>
            <a:r>
              <a:rPr lang="de-AT" sz="3200" dirty="0" err="1" smtClean="0"/>
              <a:t>with</a:t>
            </a:r>
            <a:r>
              <a:rPr lang="de-AT" sz="3200" dirty="0" smtClean="0"/>
              <a:t> </a:t>
            </a:r>
            <a:r>
              <a:rPr lang="de-AT" sz="3200" dirty="0" err="1" smtClean="0"/>
              <a:t>lumpiness</a:t>
            </a:r>
            <a:r>
              <a:rPr lang="de-AT" sz="3200" dirty="0" smtClean="0"/>
              <a:t> (CO-L) </a:t>
            </a:r>
            <a:endParaRPr lang="en-US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12</a:t>
            </a:fld>
            <a:endParaRPr lang="de-AT" altLang="de-DE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 / 3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1904" y="1068374"/>
            <a:ext cx="7228192" cy="531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9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Conclusions and recommendations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35361" y="1196752"/>
            <a:ext cx="10945216" cy="5524726"/>
          </a:xfrm>
        </p:spPr>
        <p:txBody>
          <a:bodyPr/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dirty="0" smtClean="0"/>
              <a:t>In the future, </a:t>
            </a:r>
            <a:r>
              <a:rPr lang="en-US" sz="2200" b="1" dirty="0" smtClean="0"/>
              <a:t>smaller gas networks </a:t>
            </a:r>
            <a:r>
              <a:rPr lang="en-US" sz="2200" dirty="0" smtClean="0"/>
              <a:t>in both capacity and length will be necessary (regardless of secured supply) resulting from irreversible </a:t>
            </a:r>
            <a:r>
              <a:rPr lang="en-US" sz="2200" dirty="0" err="1" smtClean="0"/>
              <a:t>defossilization</a:t>
            </a:r>
            <a:r>
              <a:rPr lang="en-US" sz="2200" dirty="0" smtClean="0"/>
              <a:t> of energy services 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/>
              <a:t>Wide range of network design </a:t>
            </a:r>
            <a:r>
              <a:rPr lang="en-US" sz="2200" dirty="0" smtClean="0"/>
              <a:t>between cost-optimal gas networks </a:t>
            </a:r>
            <a:r>
              <a:rPr lang="en-US" sz="2200" b="1" dirty="0" smtClean="0"/>
              <a:t>w/ ensured supply </a:t>
            </a:r>
            <a:r>
              <a:rPr lang="en-US" sz="2200" dirty="0" smtClean="0"/>
              <a:t>reveal crucial </a:t>
            </a:r>
            <a:r>
              <a:rPr lang="en-US" sz="2200" b="1" dirty="0" smtClean="0"/>
              <a:t>trade-off</a:t>
            </a:r>
            <a:r>
              <a:rPr lang="en-US" sz="2200" dirty="0" smtClean="0"/>
              <a:t> decisions for network operators in the future on how to deal with existing / available demands (i.e., </a:t>
            </a:r>
            <a:r>
              <a:rPr lang="en-US" sz="2200" dirty="0" smtClean="0">
                <a:sym typeface="Wingdings" panose="05000000000000000000" pitchFamily="2" charset="2"/>
              </a:rPr>
              <a:t>decommissioning despite possible demands</a:t>
            </a:r>
            <a:r>
              <a:rPr lang="en-US" sz="2200" dirty="0" smtClean="0"/>
              <a:t>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/>
              <a:t>Shadow prices </a:t>
            </a:r>
            <a:r>
              <a:rPr lang="en-US" sz="2200" dirty="0" smtClean="0"/>
              <a:t>of local gas balance constraints </a:t>
            </a:r>
            <a:r>
              <a:rPr lang="en-US" sz="2200" b="1" dirty="0" smtClean="0"/>
              <a:t>indicate</a:t>
            </a:r>
            <a:r>
              <a:rPr lang="en-US" sz="2200" dirty="0" smtClean="0"/>
              <a:t> that network operator should </a:t>
            </a:r>
            <a:r>
              <a:rPr lang="en-US" sz="2200" b="1" dirty="0" smtClean="0"/>
              <a:t>strike a balance between cost-optimal gas network design w/ ensured supply </a:t>
            </a:r>
            <a:br>
              <a:rPr lang="en-US" sz="2200" b="1" dirty="0" smtClean="0"/>
            </a:br>
            <a:r>
              <a:rPr lang="en-US" sz="2200" dirty="0" smtClean="0"/>
              <a:t>(e.g., flexibility and management of unexpected changes in (peak) gas demands)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/>
              <a:t>Increased</a:t>
            </a:r>
            <a:r>
              <a:rPr lang="en-US" sz="2200" dirty="0" smtClean="0"/>
              <a:t> </a:t>
            </a:r>
            <a:r>
              <a:rPr lang="en-US" sz="2200" dirty="0"/>
              <a:t>network operator’s </a:t>
            </a:r>
            <a:r>
              <a:rPr lang="en-US" sz="2200" b="1" dirty="0"/>
              <a:t>total costs </a:t>
            </a:r>
            <a:r>
              <a:rPr lang="en-US" sz="2200" dirty="0" smtClean="0"/>
              <a:t>in case of ensured supply need to be </a:t>
            </a:r>
            <a:r>
              <a:rPr lang="en-US" sz="2200" b="1" dirty="0" smtClean="0"/>
              <a:t>socialized</a:t>
            </a:r>
            <a:r>
              <a:rPr lang="en-US" sz="2200" dirty="0" smtClean="0"/>
              <a:t> to a </a:t>
            </a:r>
            <a:r>
              <a:rPr lang="en-US" sz="2200" b="1" dirty="0" smtClean="0"/>
              <a:t>few consumers </a:t>
            </a:r>
            <a:r>
              <a:rPr lang="en-US" sz="2200" dirty="0" smtClean="0"/>
              <a:t>in the future (primarily at subordinate network / pressure levels)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dirty="0" smtClean="0"/>
              <a:t>Influence of </a:t>
            </a:r>
            <a:r>
              <a:rPr lang="en-US" sz="2200" b="1" dirty="0" smtClean="0"/>
              <a:t>socialized grid / network costs </a:t>
            </a:r>
            <a:r>
              <a:rPr lang="en-US" sz="2200" dirty="0" smtClean="0"/>
              <a:t>on economic viability and </a:t>
            </a:r>
            <a:r>
              <a:rPr lang="en-US" sz="2200" b="1" dirty="0" smtClean="0"/>
              <a:t>profitability</a:t>
            </a:r>
            <a:r>
              <a:rPr lang="en-US" sz="2200" dirty="0" smtClean="0"/>
              <a:t> of </a:t>
            </a:r>
            <a:r>
              <a:rPr lang="en-US" sz="2200" b="1" dirty="0" smtClean="0"/>
              <a:t>sustainable alternatives </a:t>
            </a:r>
            <a:r>
              <a:rPr lang="en-US" sz="2200" dirty="0" smtClean="0"/>
              <a:t>substituting natural gas-based energy service needs and related trade-off decisions</a:t>
            </a:r>
            <a:endParaRPr lang="en-US" sz="2200" dirty="0" smtClean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13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7272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08A5CE4-AF6D-2841-AEED-E154ABAC48A1}"/>
              </a:ext>
            </a:extLst>
          </p:cNvPr>
          <p:cNvSpPr/>
          <p:nvPr/>
        </p:nvSpPr>
        <p:spPr>
          <a:xfrm>
            <a:off x="911424" y="6453336"/>
            <a:ext cx="6096000" cy="49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marL="0" lvl="0" indent="0" eaLnBrk="0" hangingPunct="0">
              <a:spcBef>
                <a:spcPct val="20000"/>
              </a:spcBef>
              <a:buFontTx/>
              <a:buNone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presentation is licensed </a:t>
            </a:r>
            <a: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</a:t>
            </a:r>
            <a:b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Creative Commons Attribution 4.0 International License 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A82F99E0-AE91-AF47-86ED-7E85D0F6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6478389"/>
            <a:ext cx="792088" cy="279031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847528" y="3211910"/>
            <a:ext cx="3240360" cy="180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>
            <a:lvl1pPr marL="0" indent="0" eaLnBrk="0" hangingPunct="0">
              <a:spcBef>
                <a:spcPct val="20000"/>
              </a:spcBef>
              <a:buFontTx/>
              <a:buNone/>
              <a:defRPr sz="1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/>
              <a:buChar char="•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2pPr>
            <a:lvl3pPr marL="806450" indent="-228600" eaLnBrk="0" hangingPunct="0">
              <a:spcBef>
                <a:spcPct val="20000"/>
              </a:spcBef>
              <a:buSzPct val="100000"/>
              <a:buFont typeface="Wingdings" charset="2"/>
              <a:buChar char="²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Sebastian Zwickl-Bernhard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PhD Candidate </a:t>
            </a:r>
            <a:b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Energy Economics Group (EEG)</a:t>
            </a:r>
          </a:p>
          <a:p>
            <a:r>
              <a:rPr lang="de-AT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Technische Universität Wien </a:t>
            </a: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(TUW)</a:t>
            </a:r>
            <a:b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AT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Karlsplatz</a:t>
            </a: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13, 1040 Wien, Austria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zwickl@eeg.tuwien.ac.at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https://github.com/sebastianzwickl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https://orcid.org/0000-0002-8599-6278</a:t>
            </a:r>
          </a:p>
          <a:p>
            <a:pPr lvl="0"/>
            <a:endParaRPr lang="en-GB" sz="1600" noProof="0" dirty="0">
              <a:solidFill>
                <a:schemeClr val="bg2">
                  <a:lumMod val="50000"/>
                </a:schemeClr>
              </a:solidFill>
              <a:latin typeface="+mn-lt"/>
              <a:cs typeface="Calibri"/>
            </a:endParaRPr>
          </a:p>
          <a:p>
            <a:pPr lvl="0"/>
            <a:endParaRPr lang="en-GB" sz="1600" noProof="0" dirty="0">
              <a:solidFill>
                <a:schemeClr val="bg2">
                  <a:lumMod val="50000"/>
                </a:schemeClr>
              </a:solidFill>
              <a:latin typeface="+mn-lt"/>
              <a:cs typeface="Calibri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6888088" y="3211910"/>
            <a:ext cx="396044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>
            <a:lvl1pPr marL="0" indent="0" eaLnBrk="0" hangingPunct="0">
              <a:spcBef>
                <a:spcPct val="20000"/>
              </a:spcBef>
              <a:buFontTx/>
              <a:buNone/>
              <a:defRPr sz="1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/>
              <a:buChar char="•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2pPr>
            <a:lvl3pPr marL="806450" indent="-228600" eaLnBrk="0" hangingPunct="0">
              <a:spcBef>
                <a:spcPct val="20000"/>
              </a:spcBef>
              <a:buSzPct val="100000"/>
              <a:buFont typeface="Wingdings" charset="2"/>
              <a:buChar char="²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/>
            <a:r>
              <a:rPr lang="en-GB" sz="20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Hans Auer</a:t>
            </a:r>
            <a:endParaRPr lang="en-GB" sz="2000" noProof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GB" sz="14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Associate Professor</a:t>
            </a:r>
            <a:br>
              <a:rPr lang="en-GB" sz="14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14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Energy Economics Group (EEG)</a:t>
            </a:r>
            <a:endParaRPr lang="en-GB" sz="1400" noProof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de-AT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Technische Universität Wien </a:t>
            </a:r>
            <a:r>
              <a:rPr lang="en-GB" sz="14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(TUW)</a:t>
            </a: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AT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Karlsplatz</a:t>
            </a:r>
            <a:r>
              <a:rPr lang="en-GB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13, 1040 Wien, </a:t>
            </a:r>
            <a:r>
              <a:rPr lang="en-GB" sz="1400" noProof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Austria</a:t>
            </a:r>
          </a:p>
          <a:p>
            <a:pPr lvl="0"/>
            <a:r>
              <a:rPr lang="en-GB" sz="14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auer@eeg.tuwien.ac.at</a:t>
            </a:r>
            <a:endParaRPr lang="en-GB" sz="1400" noProof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https://orcid.org/</a:t>
            </a:r>
            <a:r>
              <a:rPr lang="en-GB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0000-0002-9111-9941</a:t>
            </a:r>
            <a:endParaRPr lang="en-GB" sz="1600" noProof="0" dirty="0" smtClean="0">
              <a:solidFill>
                <a:schemeClr val="bg2">
                  <a:lumMod val="50000"/>
                </a:schemeClr>
              </a:solidFill>
              <a:latin typeface="+mn-lt"/>
              <a:cs typeface="Calibri"/>
            </a:endParaRPr>
          </a:p>
          <a:p>
            <a:pPr lvl="0"/>
            <a:endParaRPr lang="en-GB" sz="1600" noProof="0" dirty="0">
              <a:solidFill>
                <a:schemeClr val="bg2">
                  <a:lumMod val="50000"/>
                </a:schemeClr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45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Todays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‘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Background / M</a:t>
            </a:r>
            <a:r>
              <a:rPr lang="en-US" dirty="0" err="1" smtClean="0"/>
              <a:t>otivation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Core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objective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de-AT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Materials and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methods</a:t>
            </a:r>
            <a:endParaRPr lang="de-AT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 real test-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bed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federal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state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Vorarlberg, Austria,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until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2050)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Conclusions and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outlook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Adherence to the remaining CO</a:t>
            </a:r>
            <a:r>
              <a:rPr lang="en-US" baseline="-25000" dirty="0" smtClean="0"/>
              <a:t>2</a:t>
            </a:r>
            <a:r>
              <a:rPr lang="en-US" dirty="0" smtClean="0"/>
              <a:t> budget of the 1.5°C / 2.0°C climate target requires rapid </a:t>
            </a:r>
            <a:r>
              <a:rPr lang="en-US" b="1" dirty="0" err="1" smtClean="0"/>
              <a:t>defossilization</a:t>
            </a:r>
            <a:r>
              <a:rPr lang="en-US" dirty="0" smtClean="0"/>
              <a:t> of the energy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Concrete measures include, among others, the </a:t>
            </a:r>
            <a:r>
              <a:rPr lang="en-US" b="1" dirty="0" smtClean="0"/>
              <a:t>substitution</a:t>
            </a:r>
            <a:r>
              <a:rPr lang="en-US" dirty="0" smtClean="0"/>
              <a:t> of </a:t>
            </a:r>
            <a:r>
              <a:rPr lang="en-US" b="1" dirty="0" smtClean="0"/>
              <a:t>natural</a:t>
            </a:r>
            <a:r>
              <a:rPr lang="en-US" dirty="0" smtClean="0"/>
              <a:t> </a:t>
            </a:r>
            <a:r>
              <a:rPr lang="en-US" b="1" dirty="0" smtClean="0"/>
              <a:t>gas</a:t>
            </a:r>
            <a:r>
              <a:rPr lang="en-US" dirty="0" smtClean="0"/>
              <a:t> in the provision of energy services by sustainable alternatives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Substantial </a:t>
            </a:r>
            <a:r>
              <a:rPr lang="en-US" b="1" dirty="0" smtClean="0"/>
              <a:t>challenge</a:t>
            </a:r>
            <a:r>
              <a:rPr lang="en-US" dirty="0" smtClean="0"/>
              <a:t> since natural gas is currently </a:t>
            </a:r>
            <a:r>
              <a:rPr lang="en-US" b="1" dirty="0" smtClean="0"/>
              <a:t>used</a:t>
            </a:r>
            <a:r>
              <a:rPr lang="en-US" dirty="0" smtClean="0"/>
              <a:t> for energy supply of a </a:t>
            </a:r>
            <a:r>
              <a:rPr lang="en-US" b="1" dirty="0" smtClean="0"/>
              <a:t>wide</a:t>
            </a:r>
            <a:r>
              <a:rPr lang="en-US" dirty="0" smtClean="0"/>
              <a:t> </a:t>
            </a:r>
            <a:r>
              <a:rPr lang="en-US" b="1" dirty="0" smtClean="0"/>
              <a:t>range</a:t>
            </a:r>
            <a:r>
              <a:rPr lang="en-US" dirty="0" smtClean="0"/>
              <a:t> of energy service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Uncertain role of </a:t>
            </a:r>
            <a:r>
              <a:rPr lang="en-US" b="1" dirty="0" smtClean="0"/>
              <a:t>green gases </a:t>
            </a:r>
            <a:r>
              <a:rPr lang="en-US" dirty="0" smtClean="0"/>
              <a:t>(e.g., synthetic gas, hydrogen) related to their economic viable quantities / potentials and penetration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…but there are far-reaching gas transmission / distribution networks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3</a:t>
            </a:fld>
            <a:endParaRPr lang="de-AT" alt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 / 2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19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objective / main research questions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9418" y="1484784"/>
            <a:ext cx="10297142" cy="46805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core objective of this work is to investigate the </a:t>
            </a:r>
            <a:r>
              <a:rPr lang="en-US" b="1" dirty="0" smtClean="0"/>
              <a:t>cost-effective trajectory </a:t>
            </a:r>
            <a:r>
              <a:rPr lang="en-US" dirty="0" smtClean="0"/>
              <a:t>of </a:t>
            </a:r>
            <a:r>
              <a:rPr lang="en-US" b="1" dirty="0" smtClean="0"/>
              <a:t>gas networks </a:t>
            </a:r>
            <a:r>
              <a:rPr lang="en-US" dirty="0" smtClean="0"/>
              <a:t>from a systemic point of view under a long-term planning horizon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view of necessary refurbishment investments in existing gas network infrastructure and pipelines due to their technical lifetimes, the main research question is of </a:t>
            </a:r>
            <a:r>
              <a:rPr lang="en-US" b="1" dirty="0" smtClean="0"/>
              <a:t>which decommissioning and refurbishment investment decision result in </a:t>
            </a:r>
            <a:r>
              <a:rPr lang="en-US" b="1" dirty="0" smtClean="0"/>
              <a:t>cost-effective </a:t>
            </a:r>
            <a:r>
              <a:rPr lang="en-US" b="1" dirty="0" smtClean="0"/>
              <a:t>gas networks by 2050.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Equally important in the analysis is the trade-off decision from the network operator’s perspective whether available </a:t>
            </a:r>
            <a:r>
              <a:rPr lang="en-US" b="1" dirty="0" smtClean="0"/>
              <a:t>gas demands </a:t>
            </a:r>
            <a:r>
              <a:rPr lang="en-US" dirty="0" smtClean="0"/>
              <a:t>within the network area </a:t>
            </a:r>
            <a:r>
              <a:rPr lang="en-US" b="1" dirty="0"/>
              <a:t>are supplied or not </a:t>
            </a:r>
            <a:r>
              <a:rPr lang="en-US" dirty="0" smtClean="0"/>
              <a:t>as </a:t>
            </a:r>
            <a:r>
              <a:rPr lang="en-US" dirty="0"/>
              <a:t>the decommissioning of existing gas pipelines can be cost-effective, but at the same time results in not supplied gas demands.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4</a:t>
            </a:fld>
            <a:endParaRPr lang="de-AT" altLang="de-DE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 / 2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1145630" y="1052736"/>
            <a:ext cx="9906069" cy="5040560"/>
          </a:xfrm>
        </p:spPr>
        <p:txBody>
          <a:bodyPr/>
          <a:lstStyle/>
          <a:p>
            <a:pPr marL="0" indent="0"/>
            <a:endParaRPr lang="de-DE" sz="2000" dirty="0" smtClean="0"/>
          </a:p>
          <a:p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5</a:t>
            </a:fld>
            <a:endParaRPr lang="de-AT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80" y="1167658"/>
            <a:ext cx="8515242" cy="5184576"/>
          </a:xfrm>
          <a:prstGeom prst="rect">
            <a:avLst/>
          </a:prstGeom>
        </p:spPr>
      </p:pic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 / 5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Mathematical</a:t>
            </a:r>
            <a:r>
              <a:rPr lang="de-AT" dirty="0" smtClean="0"/>
              <a:t> </a:t>
            </a:r>
            <a:r>
              <a:rPr lang="de-AT" dirty="0" err="1" smtClean="0"/>
              <a:t>formulation</a:t>
            </a:r>
            <a:r>
              <a:rPr lang="de-AT" dirty="0" smtClean="0"/>
              <a:t> (</a:t>
            </a:r>
            <a:r>
              <a:rPr lang="de-AT" dirty="0" err="1" smtClean="0"/>
              <a:t>selection</a:t>
            </a:r>
            <a:r>
              <a:rPr lang="de-AT" dirty="0" smtClean="0"/>
              <a:t>) 1 /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6</a:t>
            </a:fld>
            <a:endParaRPr lang="de-AT" altLang="de-DE"/>
          </a:p>
        </p:txBody>
      </p:sp>
      <p:sp>
        <p:nvSpPr>
          <p:cNvPr id="13" name="Inhaltsplatzhalter 12"/>
          <p:cNvSpPr>
            <a:spLocks noGrp="1"/>
          </p:cNvSpPr>
          <p:nvPr>
            <p:ph idx="4294967295"/>
          </p:nvPr>
        </p:nvSpPr>
        <p:spPr>
          <a:xfrm>
            <a:off x="5375920" y="4579147"/>
            <a:ext cx="4665662" cy="35544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 marL="0" indent="0"/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630" y="1484784"/>
            <a:ext cx="9906069" cy="4176464"/>
          </a:xfrm>
        </p:spPr>
        <p:txBody>
          <a:bodyPr/>
          <a:lstStyle/>
          <a:p>
            <a:pPr marL="0" indent="0"/>
            <a:endParaRPr lang="de-AT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02552"/>
                  </p:ext>
                </p:extLst>
              </p:nvPr>
            </p:nvGraphicFramePr>
            <p:xfrm>
              <a:off x="277092" y="1044349"/>
              <a:ext cx="10804762" cy="5312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3507">
                      <a:extLst>
                        <a:ext uri="{9D8B030D-6E8A-4147-A177-3AD203B41FA5}">
                          <a16:colId xmlns:a16="http://schemas.microsoft.com/office/drawing/2014/main" val="1406400275"/>
                        </a:ext>
                      </a:extLst>
                    </a:gridCol>
                    <a:gridCol w="2260780">
                      <a:extLst>
                        <a:ext uri="{9D8B030D-6E8A-4147-A177-3AD203B41FA5}">
                          <a16:colId xmlns:a16="http://schemas.microsoft.com/office/drawing/2014/main" val="1610077610"/>
                        </a:ext>
                      </a:extLst>
                    </a:gridCol>
                    <a:gridCol w="3810475">
                      <a:extLst>
                        <a:ext uri="{9D8B030D-6E8A-4147-A177-3AD203B41FA5}">
                          <a16:colId xmlns:a16="http://schemas.microsoft.com/office/drawing/2014/main" val="50273510"/>
                        </a:ext>
                      </a:extLst>
                    </a:gridCol>
                  </a:tblGrid>
                  <a:tr h="3665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Equation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Type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Short description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177908"/>
                      </a:ext>
                    </a:extLst>
                  </a:tr>
                  <a:tr h="5940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0" smtClean="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de-AT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𝐶𝑎𝑝𝑒𝑥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𝑂𝑝𝑒𝑥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𝑅𝑒𝑣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𝑃𝑢𝑟𝑐h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EE7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Objective function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rgbClr val="DEE7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Minimize gas network operator’s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net</a:t>
                          </a:r>
                          <a:r>
                            <a:rPr lang="de-AT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present</a:t>
                          </a:r>
                          <a:r>
                            <a:rPr lang="de-AT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value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rgbClr val="DEE7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117353"/>
                      </a:ext>
                    </a:extLst>
                  </a:tr>
                  <a:tr h="1106199">
                    <a:tc>
                      <a:txBody>
                        <a:bodyPr/>
                        <a:lstStyle/>
                        <a:p>
                          <a:pPr algn="ctr"/>
                          <a:endParaRPr lang="de-AT" sz="1400" b="0" dirty="0" smtClean="0">
                            <a:latin typeface="Segoe UI Light" panose="020B0502040204020203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𝐶𝑎𝑝𝑒𝑥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400" b="0" i="1" smtClean="0"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nary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𝑂𝑝𝑒𝑥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400" b="0" i="1" smtClean="0"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</a:rPr>
                                      <m:t>Κ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4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Calculation of capital</a:t>
                          </a:r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and operational expenditures</a:t>
                          </a:r>
                        </a:p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8395421"/>
                      </a:ext>
                    </a:extLst>
                  </a:tr>
                  <a:tr h="8486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40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Κ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𝑓𝑖𝑥</m:t>
                                        </m:r>
                                      </m:sup>
                                    </m:sSub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Υ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sz="14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Total fixed (operating) costs per pressure / network level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</m:t>
                              </m:r>
                            </m:oMath>
                          </a14:m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3771530"/>
                      </a:ext>
                    </a:extLst>
                  </a:tr>
                  <a:tr h="339462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5011606"/>
                      </a:ext>
                    </a:extLst>
                  </a:tr>
                  <a:tr h="11600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𝑝𝑟𝑒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𝑟𝑒𝑓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𝑖𝑛𝑣</m:t>
                                        </m:r>
                                      </m:sup>
                                    </m:sSubSup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𝑟𝑒𝑓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  <a:p>
                          <a:pPr algn="ctr"/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  <a:p>
                          <a:pPr algn="ctr"/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Book value of a pipeline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at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in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, where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𝑝</m:t>
                                  </m:r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</m:t>
                                  </m:r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𝑝𝑟𝑒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is the book value of the pre-existing pipeline (capacity)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3863879"/>
                      </a:ext>
                    </a:extLst>
                  </a:tr>
                  <a:tr h="8970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𝑖𝑛𝑣</m:t>
                                        </m:r>
                                      </m:sup>
                                    </m:sSubSup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𝑟𝑒𝑓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𝑖𝑛𝑣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Υ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 </m:t>
                                    </m:r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𝑖𝑛𝑣</m:t>
                                        </m:r>
                                      </m:sup>
                                    </m:sSubSup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𝑟𝑒𝑓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Book value of the refurbishment investment for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in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𝑝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𝑖𝑛𝑣</m:t>
                                  </m:r>
                                </m:sup>
                              </m:sSubSup>
                            </m:oMath>
                          </a14:m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398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02552"/>
                  </p:ext>
                </p:extLst>
              </p:nvPr>
            </p:nvGraphicFramePr>
            <p:xfrm>
              <a:off x="277092" y="1044349"/>
              <a:ext cx="10804762" cy="5312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3507">
                      <a:extLst>
                        <a:ext uri="{9D8B030D-6E8A-4147-A177-3AD203B41FA5}">
                          <a16:colId xmlns:a16="http://schemas.microsoft.com/office/drawing/2014/main" val="1406400275"/>
                        </a:ext>
                      </a:extLst>
                    </a:gridCol>
                    <a:gridCol w="2260780">
                      <a:extLst>
                        <a:ext uri="{9D8B030D-6E8A-4147-A177-3AD203B41FA5}">
                          <a16:colId xmlns:a16="http://schemas.microsoft.com/office/drawing/2014/main" val="1610077610"/>
                        </a:ext>
                      </a:extLst>
                    </a:gridCol>
                    <a:gridCol w="3810475">
                      <a:extLst>
                        <a:ext uri="{9D8B030D-6E8A-4147-A177-3AD203B41FA5}">
                          <a16:colId xmlns:a16="http://schemas.microsoft.com/office/drawing/2014/main" val="50273510"/>
                        </a:ext>
                      </a:extLst>
                    </a:gridCol>
                  </a:tblGrid>
                  <a:tr h="3665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Equation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Type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Short description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177908"/>
                      </a:ext>
                    </a:extLst>
                  </a:tr>
                  <a:tr h="5940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65306" r="-128829" b="-7306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Objective function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rgbClr val="DEE7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Minimize gas network operator’s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net</a:t>
                          </a:r>
                          <a:r>
                            <a:rPr lang="de-AT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present</a:t>
                          </a:r>
                          <a:r>
                            <a:rPr lang="de-AT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value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rgbClr val="DEE7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117353"/>
                      </a:ext>
                    </a:extLst>
                  </a:tr>
                  <a:tr h="11061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89503" r="-128829" b="-295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Calculation of capital</a:t>
                          </a:r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and operational expenditures</a:t>
                          </a:r>
                        </a:p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8395421"/>
                      </a:ext>
                    </a:extLst>
                  </a:tr>
                  <a:tr h="8486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245000" r="-128829" b="-28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3840" t="-245000" r="-800" b="-282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3771530"/>
                      </a:ext>
                    </a:extLst>
                  </a:tr>
                  <a:tr h="339462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5011606"/>
                      </a:ext>
                    </a:extLst>
                  </a:tr>
                  <a:tr h="116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281675" r="-128829" b="-78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3840" t="-281675" r="-800" b="-78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63879"/>
                      </a:ext>
                    </a:extLst>
                  </a:tr>
                  <a:tr h="897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495918" r="-128829" b="-1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3840" t="-495918" r="-800" b="-1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982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 / 5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8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Mathematical</a:t>
            </a:r>
            <a:r>
              <a:rPr lang="de-AT" dirty="0" smtClean="0"/>
              <a:t> </a:t>
            </a:r>
            <a:r>
              <a:rPr lang="de-AT" dirty="0" err="1" smtClean="0"/>
              <a:t>formulation</a:t>
            </a:r>
            <a:r>
              <a:rPr lang="de-AT" dirty="0" smtClean="0"/>
              <a:t> (</a:t>
            </a:r>
            <a:r>
              <a:rPr lang="de-AT" dirty="0" err="1" smtClean="0"/>
              <a:t>selection</a:t>
            </a:r>
            <a:r>
              <a:rPr lang="de-AT" dirty="0" smtClean="0"/>
              <a:t>) 2 /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7</a:t>
            </a:fld>
            <a:endParaRPr lang="de-AT" altLang="de-DE"/>
          </a:p>
        </p:txBody>
      </p:sp>
      <p:sp>
        <p:nvSpPr>
          <p:cNvPr id="13" name="Inhaltsplatzhalter 12"/>
          <p:cNvSpPr>
            <a:spLocks noGrp="1"/>
          </p:cNvSpPr>
          <p:nvPr>
            <p:ph idx="4294967295"/>
          </p:nvPr>
        </p:nvSpPr>
        <p:spPr>
          <a:xfrm>
            <a:off x="5375920" y="4579147"/>
            <a:ext cx="4665662" cy="35544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 marL="0" indent="0"/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630" y="1484784"/>
            <a:ext cx="9906069" cy="4176464"/>
          </a:xfrm>
        </p:spPr>
        <p:txBody>
          <a:bodyPr/>
          <a:lstStyle/>
          <a:p>
            <a:pPr marL="0" indent="0"/>
            <a:endParaRPr lang="de-AT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77092" y="1044350"/>
              <a:ext cx="10771909" cy="5120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66780">
                      <a:extLst>
                        <a:ext uri="{9D8B030D-6E8A-4147-A177-3AD203B41FA5}">
                          <a16:colId xmlns:a16="http://schemas.microsoft.com/office/drawing/2014/main" val="1406400275"/>
                        </a:ext>
                      </a:extLst>
                    </a:gridCol>
                    <a:gridCol w="1334796">
                      <a:extLst>
                        <a:ext uri="{9D8B030D-6E8A-4147-A177-3AD203B41FA5}">
                          <a16:colId xmlns:a16="http://schemas.microsoft.com/office/drawing/2014/main" val="1610077610"/>
                        </a:ext>
                      </a:extLst>
                    </a:gridCol>
                    <a:gridCol w="4770333">
                      <a:extLst>
                        <a:ext uri="{9D8B030D-6E8A-4147-A177-3AD203B41FA5}">
                          <a16:colId xmlns:a16="http://schemas.microsoft.com/office/drawing/2014/main" val="50273510"/>
                        </a:ext>
                      </a:extLst>
                    </a:gridCol>
                  </a:tblGrid>
                  <a:tr h="555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Equation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Type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Short description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177908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pPr algn="ctr"/>
                          <a:endParaRPr lang="de-AT" sz="1400" b="0" dirty="0" smtClean="0">
                            <a:latin typeface="Segoe UI Light" panose="020B0502040204020203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𝑓𝑒𝑑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ζ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𝑒𝑥𝑝</m:t>
                                        </m:r>
                                      </m:sup>
                                    </m:sSub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𝑖𝑚𝑝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𝑠𝑡𝑜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Nodal gas balance equation</a:t>
                          </a:r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at pressure / network level </a:t>
                          </a:r>
                        </a:p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8395421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𝑙𝑜𝑐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Gas demand at network level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, where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de-AT" sz="1600" b="0" i="1" baseline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AT" sz="1600" b="0" i="1" baseline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de-AT" sz="1600" b="0" i="1" baseline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𝑑𝑒𝑙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is the amount of gas delivered to subordinate pressure level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1622962"/>
                      </a:ext>
                    </a:extLst>
                  </a:tr>
                  <a:tr h="12854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𝑙𝑜𝑐</m:t>
                                    </m:r>
                                  </m:sup>
                                </m:sSubSup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     : 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𝑐𝑜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  <a:p>
                          <a:pPr algn="ctr"/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𝑙𝑜𝑐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     : 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𝐸𝑆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Essential demand constraint and sets the upper bound of the decision variable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𝑑𝑒𝑚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𝑙𝑜𝑐</m:t>
                                  </m:r>
                                </m:sup>
                              </m:sSubSup>
                            </m:oMath>
                          </a14:m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9064434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𝑟𝑒𝑣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𝑙𝑜𝑐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𝑙𝑜𝑐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Revenues created by the local gas demands covered, where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𝑙𝑜𝑐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is the grid usage charge at network level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34552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9343435"/>
                  </p:ext>
                </p:extLst>
              </p:nvPr>
            </p:nvGraphicFramePr>
            <p:xfrm>
              <a:off x="277092" y="1044350"/>
              <a:ext cx="10771909" cy="5120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66780">
                      <a:extLst>
                        <a:ext uri="{9D8B030D-6E8A-4147-A177-3AD203B41FA5}">
                          <a16:colId xmlns:a16="http://schemas.microsoft.com/office/drawing/2014/main" val="1406400275"/>
                        </a:ext>
                      </a:extLst>
                    </a:gridCol>
                    <a:gridCol w="1334796">
                      <a:extLst>
                        <a:ext uri="{9D8B030D-6E8A-4147-A177-3AD203B41FA5}">
                          <a16:colId xmlns:a16="http://schemas.microsoft.com/office/drawing/2014/main" val="1610077610"/>
                        </a:ext>
                      </a:extLst>
                    </a:gridCol>
                    <a:gridCol w="4770333">
                      <a:extLst>
                        <a:ext uri="{9D8B030D-6E8A-4147-A177-3AD203B41FA5}">
                          <a16:colId xmlns:a16="http://schemas.microsoft.com/office/drawing/2014/main" val="50273510"/>
                        </a:ext>
                      </a:extLst>
                    </a:gridCol>
                  </a:tblGrid>
                  <a:tr h="555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Equation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Type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Short description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177908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" t="-52778" r="-131332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Nodal gas balance equation</a:t>
                          </a:r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at pressure / network level </a:t>
                          </a:r>
                        </a:p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8395421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" t="-153631" r="-131332" b="-219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926" t="-153631" r="-511" b="-2195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1622962"/>
                      </a:ext>
                    </a:extLst>
                  </a:tr>
                  <a:tr h="12854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" t="-215166" r="-131332" b="-86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926" t="-215166" r="-511" b="-86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9064434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" t="-369444" r="-131332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926" t="-369444" r="-511" b="-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34552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 / 5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49" y="4304005"/>
            <a:ext cx="1013024" cy="275142"/>
          </a:xfrm>
          <a:prstGeom prst="rect">
            <a:avLst/>
          </a:prstGeom>
        </p:spPr>
      </p:pic>
      <p:sp>
        <p:nvSpPr>
          <p:cNvPr id="8" name="Geschweifte Klammer links 7"/>
          <p:cNvSpPr/>
          <p:nvPr/>
        </p:nvSpPr>
        <p:spPr>
          <a:xfrm>
            <a:off x="1217873" y="4221088"/>
            <a:ext cx="197607" cy="50405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of demand constraint dual variables</a:t>
            </a:r>
            <a:endParaRPr lang="en-US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1384" y="1376823"/>
            <a:ext cx="10303522" cy="436741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8</a:t>
            </a:fld>
            <a:endParaRPr lang="de-AT" altLang="de-DE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 / 5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06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Test-bed in Vorarlberg, Austria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9</a:t>
            </a:fld>
            <a:endParaRPr lang="de-AT" alt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7328" y="6259813"/>
            <a:ext cx="46085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Source [57]: Vorarlberg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Netz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Das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Erdgasnetz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Allgemeines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zum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Erdgas-Verteilnetz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www.vorarlbergnetz.at/erdgasnetz.htm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5 / 5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Inhaltsplatzhalter 1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24102" y="961827"/>
            <a:ext cx="6640250" cy="500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.pptx" id="{BE56EAC6-F32D-4B45-A370-FF523F7A7A1D}" vid="{101DF2FC-8C91-454F-B840-A9C9BB4D794A}"/>
    </a:ext>
  </a:extLst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.pptx" id="{BE56EAC6-F32D-4B45-A370-FF523F7A7A1D}" vid="{77BDF31C-C1A6-48EF-BBE6-112D7A963049}"/>
    </a:ext>
  </a:extLst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.pptx" id="{BE56EAC6-F32D-4B45-A370-FF523F7A7A1D}" vid="{1F051AC5-B6CC-4F31-A504-79E031BF319D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1310</Words>
  <Application>Microsoft Office PowerPoint</Application>
  <PresentationFormat>Breitbild</PresentationFormat>
  <Paragraphs>122</Paragraphs>
  <Slides>14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Segoe UI Light</vt:lpstr>
      <vt:lpstr>Symbol</vt:lpstr>
      <vt:lpstr>Wingdings</vt:lpstr>
      <vt:lpstr>Titel mit weißem Rahmen und dunklem Logo</vt:lpstr>
      <vt:lpstr>Inhalt_blauer_Rahmen</vt:lpstr>
      <vt:lpstr>Inhalt_weißer_Rahmen</vt:lpstr>
      <vt:lpstr>Designing a model for the cost-optimal decommissioning and refurbishment investment decision of gas networks Application on a real test-bed in Austria until 2050</vt:lpstr>
      <vt:lpstr>Todays‘ agenda</vt:lpstr>
      <vt:lpstr>Background and motivation</vt:lpstr>
      <vt:lpstr>Core objective / main research questions</vt:lpstr>
      <vt:lpstr>Introduction into the model</vt:lpstr>
      <vt:lpstr>Mathematical formulation (selection) 1 / 2</vt:lpstr>
      <vt:lpstr>Mathematical formulation (selection) 2 / 2</vt:lpstr>
      <vt:lpstr>Implication of demand constraint dual variables</vt:lpstr>
      <vt:lpstr>Test-bed in Vorarlberg, Austria</vt:lpstr>
      <vt:lpstr>Cost-optimal network without ensured supply (CO)</vt:lpstr>
      <vt:lpstr>Comparison of network w/ ensured supply (CO &amp; ES)</vt:lpstr>
      <vt:lpstr>Overview: CO, ES and cost-optimal with lumpiness (CO-L) </vt:lpstr>
      <vt:lpstr>Conclusions and recommendations</vt:lpstr>
      <vt:lpstr>PowerPoint-Präsentation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Lineare Optimierung – Kraftwerkeinsatzplanung</dc:title>
  <dc:creator>Theresia Perger</dc:creator>
  <cp:lastModifiedBy>zwickl-nb</cp:lastModifiedBy>
  <cp:revision>571</cp:revision>
  <dcterms:created xsi:type="dcterms:W3CDTF">2019-01-30T15:28:06Z</dcterms:created>
  <dcterms:modified xsi:type="dcterms:W3CDTF">2022-03-31T08:00:22Z</dcterms:modified>
</cp:coreProperties>
</file>