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1"/>
    <p:sldMasterId id="2147483654" r:id="rId2"/>
    <p:sldMasterId id="2147483667" r:id="rId3"/>
  </p:sldMasterIdLst>
  <p:notesMasterIdLst>
    <p:notesMasterId r:id="rId18"/>
  </p:notesMasterIdLst>
  <p:sldIdLst>
    <p:sldId id="266" r:id="rId4"/>
    <p:sldId id="305" r:id="rId5"/>
    <p:sldId id="313" r:id="rId6"/>
    <p:sldId id="324" r:id="rId7"/>
    <p:sldId id="314" r:id="rId8"/>
    <p:sldId id="316" r:id="rId9"/>
    <p:sldId id="317" r:id="rId10"/>
    <p:sldId id="318" r:id="rId11"/>
    <p:sldId id="320" r:id="rId12"/>
    <p:sldId id="330" r:id="rId13"/>
    <p:sldId id="290" r:id="rId14"/>
    <p:sldId id="327" r:id="rId15"/>
    <p:sldId id="292" r:id="rId16"/>
    <p:sldId id="275" r:id="rId17"/>
  </p:sldIdLst>
  <p:sldSz cx="12192000" cy="6858000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ebastian Zwickl (TUW-EEG)" initials="SZ(" lastIdx="2" clrIdx="0">
    <p:extLst>
      <p:ext uri="{19B8F6BF-5375-455C-9EA6-DF929625EA0E}">
        <p15:presenceInfo xmlns:p15="http://schemas.microsoft.com/office/powerpoint/2012/main" userId="Sebastian Zwickl (TUW-EEG)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090"/>
    <a:srgbClr val="ED7D31"/>
    <a:srgbClr val="006699"/>
    <a:srgbClr val="DEE7EC"/>
    <a:srgbClr val="ABFFFF"/>
    <a:srgbClr val="A7DDE9"/>
    <a:srgbClr val="0086BB"/>
    <a:srgbClr val="0080B0"/>
    <a:srgbClr val="0042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29" autoAdjust="0"/>
    <p:restoredTop sz="85035" autoAdjust="0"/>
  </p:normalViewPr>
  <p:slideViewPr>
    <p:cSldViewPr>
      <p:cViewPr varScale="1">
        <p:scale>
          <a:sx n="79" d="100"/>
          <a:sy n="79" d="100"/>
        </p:scale>
        <p:origin x="864" y="53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8466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commentAuthors" Target="commentAuthor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850B992-7EB1-4AF1-8D7B-20451243040C}" type="datetimeFigureOut">
              <a:rPr lang="de-DE"/>
              <a:pPr>
                <a:defRPr/>
              </a:pPr>
              <a:t>30.03.2022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E818457B-239C-4400-8439-3AED075B9B6E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de-DE" altLang="de-DE" dirty="0"/>
          </a:p>
        </p:txBody>
      </p:sp>
      <p:sp>
        <p:nvSpPr>
          <p:cNvPr id="17412" name="Foliennummernplatzhalt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4620D8D-2168-47E4-9F8C-A443EA723D10}" type="slidenum">
              <a:rPr lang="de-DE" altLang="de-DE">
                <a:latin typeface="Calibri" panose="020F0502020204030204" pitchFamily="34" charset="0"/>
              </a:rPr>
              <a:pPr eaLnBrk="1" hangingPunct="1"/>
              <a:t>1</a:t>
            </a:fld>
            <a:endParaRPr lang="de-DE" altLang="de-DE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68395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18457B-239C-4400-8439-3AED075B9B6E}" type="slidenum">
              <a:rPr lang="de-DE" altLang="de-DE" smtClean="0"/>
              <a:pPr/>
              <a:t>12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4356221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18457B-239C-4400-8439-3AED075B9B6E}" type="slidenum">
              <a:rPr lang="de-DE" altLang="de-DE" smtClean="0"/>
              <a:pPr/>
              <a:t>13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0547770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18457B-239C-4400-8439-3AED075B9B6E}" type="slidenum">
              <a:rPr lang="de-DE" altLang="de-DE" smtClean="0"/>
              <a:pPr/>
              <a:t>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703315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18457B-239C-4400-8439-3AED075B9B6E}" type="slidenum">
              <a:rPr lang="de-DE" altLang="de-DE" smtClean="0"/>
              <a:pPr/>
              <a:t>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1985871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18457B-239C-4400-8439-3AED075B9B6E}" type="slidenum">
              <a:rPr lang="de-DE" altLang="de-DE" smtClean="0"/>
              <a:pPr/>
              <a:t>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1817656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18457B-239C-4400-8439-3AED075B9B6E}" type="slidenum">
              <a:rPr lang="de-DE" altLang="de-DE" smtClean="0"/>
              <a:pPr/>
              <a:t>7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8934451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18457B-239C-4400-8439-3AED075B9B6E}" type="slidenum">
              <a:rPr lang="de-DE" altLang="de-DE" smtClean="0"/>
              <a:pPr/>
              <a:t>8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8210176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18457B-239C-4400-8439-3AED075B9B6E}" type="slidenum">
              <a:rPr lang="de-DE" altLang="de-DE" smtClean="0"/>
              <a:pPr/>
              <a:t>9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906196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18457B-239C-4400-8439-3AED075B9B6E}" type="slidenum">
              <a:rPr lang="de-DE" altLang="de-DE" smtClean="0"/>
              <a:pPr/>
              <a:t>10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5521628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18457B-239C-4400-8439-3AED075B9B6E}" type="slidenum">
              <a:rPr lang="de-DE" altLang="de-DE" smtClean="0"/>
              <a:pPr/>
              <a:t>11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0952917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folie_TU-Hintergr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190724" y="2928937"/>
            <a:ext cx="8191557" cy="1255711"/>
          </a:xfrm>
          <a:prstGeom prst="rect">
            <a:avLst/>
          </a:prstGeom>
        </p:spPr>
        <p:txBody>
          <a:bodyPr/>
          <a:lstStyle>
            <a:lvl1pPr algn="r">
              <a:defRPr sz="3600" b="0" baseline="0">
                <a:solidFill>
                  <a:schemeClr val="bg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190723" y="4500570"/>
            <a:ext cx="8286808" cy="928694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4" name="Fußzeilenplatzhalter 5"/>
          <p:cNvSpPr>
            <a:spLocks noGrp="1"/>
          </p:cNvSpPr>
          <p:nvPr>
            <p:ph type="ftr" sz="quarter" idx="10"/>
          </p:nvPr>
        </p:nvSpPr>
        <p:spPr>
          <a:xfrm>
            <a:off x="2190753" y="6000753"/>
            <a:ext cx="5835649" cy="720725"/>
          </a:xfrm>
          <a:prstGeom prst="rect">
            <a:avLst/>
          </a:prstGeom>
        </p:spPr>
        <p:txBody>
          <a:bodyPr/>
          <a:lstStyle>
            <a:lvl1pPr algn="l" fontAlgn="auto">
              <a:spcBef>
                <a:spcPts val="0"/>
              </a:spcBef>
              <a:spcAft>
                <a:spcPts val="600"/>
              </a:spcAft>
              <a:defRPr sz="16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392" y="404664"/>
            <a:ext cx="2010555" cy="968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384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blauer Rahmen ein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417" y="116632"/>
            <a:ext cx="10209620" cy="64807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6699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9418" y="1484784"/>
            <a:ext cx="10212282" cy="3554419"/>
          </a:xfrm>
        </p:spPr>
        <p:txBody>
          <a:bodyPr/>
          <a:lstStyle>
            <a:lvl1pPr>
              <a:buNone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1143002" y="6356353"/>
            <a:ext cx="2173817" cy="365125"/>
          </a:xfrm>
        </p:spPr>
        <p:txBody>
          <a:bodyPr/>
          <a:lstStyle>
            <a:lvl1pPr marL="0" algn="l" defTabSz="914400" rtl="0" eaLnBrk="1" latinLnBrk="0" hangingPunct="1">
              <a:defRPr lang="de-DE" sz="1200" kern="1200" baseline="0">
                <a:solidFill>
                  <a:srgbClr val="006699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959E4555-75DF-4549-A41D-E69B7DED3C96}" type="datetime1">
              <a:rPr lang="de-AT" smtClean="0"/>
              <a:t>30.03.2022</a:t>
            </a:fld>
            <a:endParaRPr lang="de-AT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311400" cy="365125"/>
          </a:xfrm>
        </p:spPr>
        <p:txBody>
          <a:bodyPr/>
          <a:lstStyle>
            <a:lvl1pPr>
              <a:defRPr>
                <a:solidFill>
                  <a:srgbClr val="006699"/>
                </a:solidFill>
                <a:latin typeface="Arial" panose="020B0604020202020204" pitchFamily="34" charset="0"/>
              </a:defRPr>
            </a:lvl1pPr>
          </a:lstStyle>
          <a:p>
            <a:fld id="{3E656A3B-9394-4423-BC6B-8ACDCD066BE8}" type="slidenum">
              <a:rPr lang="de-AT" altLang="de-DE"/>
              <a:pPr/>
              <a:t>‹Nr.›</a:t>
            </a:fld>
            <a:endParaRPr lang="de-AT" altLang="de-DE"/>
          </a:p>
        </p:txBody>
      </p:sp>
      <p:sp>
        <p:nvSpPr>
          <p:cNvPr id="9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</p:spPr>
        <p:txBody>
          <a:bodyPr/>
          <a:lstStyle>
            <a:lvl1pPr>
              <a:defRPr lang="de-DE" sz="1200" kern="1200" baseline="0">
                <a:solidFill>
                  <a:srgbClr val="006699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843173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halt blauer Rahmen ein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417" y="116632"/>
            <a:ext cx="10209620" cy="64807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6699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9418" y="1700808"/>
            <a:ext cx="10212282" cy="3338395"/>
          </a:xfrm>
        </p:spPr>
        <p:txBody>
          <a:bodyPr/>
          <a:lstStyle>
            <a:lvl1pPr>
              <a:buNone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1143002" y="6356353"/>
            <a:ext cx="2173817" cy="365125"/>
          </a:xfrm>
        </p:spPr>
        <p:txBody>
          <a:bodyPr/>
          <a:lstStyle>
            <a:lvl1pPr marL="0" algn="l" defTabSz="914400" rtl="0" eaLnBrk="1" latinLnBrk="0" hangingPunct="1">
              <a:defRPr lang="de-DE" sz="1200" kern="1200" baseline="0">
                <a:solidFill>
                  <a:srgbClr val="006699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40AEA151-4240-436B-B5C5-A549A16D8163}" type="datetime1">
              <a:rPr lang="de-AT" smtClean="0"/>
              <a:t>30.03.2022</a:t>
            </a:fld>
            <a:endParaRPr lang="de-AT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lang="de-DE" sz="1200" kern="1200" baseline="0">
                <a:solidFill>
                  <a:srgbClr val="006699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311400" cy="365125"/>
          </a:xfrm>
        </p:spPr>
        <p:txBody>
          <a:bodyPr/>
          <a:lstStyle>
            <a:lvl1pPr>
              <a:defRPr>
                <a:solidFill>
                  <a:srgbClr val="006699"/>
                </a:solidFill>
                <a:latin typeface="Arial" panose="020B0604020202020204" pitchFamily="34" charset="0"/>
              </a:defRPr>
            </a:lvl1pPr>
          </a:lstStyle>
          <a:p>
            <a:fld id="{3E656A3B-9394-4423-BC6B-8ACDCD066BE8}" type="slidenum">
              <a:rPr lang="de-AT" altLang="de-DE"/>
              <a:pPr/>
              <a:t>‹Nr.›</a:t>
            </a:fld>
            <a:endParaRPr lang="de-AT" altLang="de-DE"/>
          </a:p>
        </p:txBody>
      </p:sp>
      <p:sp>
        <p:nvSpPr>
          <p:cNvPr id="7" name="Inhaltsplatzhalter 2"/>
          <p:cNvSpPr>
            <a:spLocks noGrp="1"/>
          </p:cNvSpPr>
          <p:nvPr>
            <p:ph idx="13" hasCustomPrompt="1"/>
          </p:nvPr>
        </p:nvSpPr>
        <p:spPr>
          <a:xfrm>
            <a:off x="839417" y="980728"/>
            <a:ext cx="10212282" cy="504055"/>
          </a:xfrm>
        </p:spPr>
        <p:txBody>
          <a:bodyPr/>
          <a:lstStyle>
            <a:lvl1pPr>
              <a:buNone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</a:lstStyle>
          <a:p>
            <a:pPr lvl="0"/>
            <a:r>
              <a:rPr lang="de-DE" dirty="0"/>
              <a:t>Textmasterformate durch Klicken </a:t>
            </a:r>
            <a:r>
              <a:rPr lang="de-DE" dirty="0" smtClean="0"/>
              <a:t>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59081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halt blauer Rahmen ein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42967" y="116632"/>
            <a:ext cx="9906069" cy="64807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669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42966" y="1484783"/>
            <a:ext cx="4665001" cy="3554419"/>
          </a:xfrm>
        </p:spPr>
        <p:txBody>
          <a:bodyPr/>
          <a:lstStyle>
            <a:lvl1pPr>
              <a:buNone/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1143002" y="6356353"/>
            <a:ext cx="2173817" cy="365125"/>
          </a:xfrm>
        </p:spPr>
        <p:txBody>
          <a:bodyPr/>
          <a:lstStyle>
            <a:lvl1pPr marL="0" algn="l" defTabSz="914400" rtl="0" eaLnBrk="1" latinLnBrk="0" hangingPunct="1">
              <a:defRPr lang="de-DE" sz="1200" kern="1200" baseline="0">
                <a:solidFill>
                  <a:srgbClr val="006699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85368AAA-99CC-499C-A5CF-4149D263DB48}" type="datetime1">
              <a:rPr lang="de-AT" smtClean="0"/>
              <a:t>30.03.2022</a:t>
            </a:fld>
            <a:endParaRPr lang="de-AT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lang="de-DE" sz="1200" kern="1200" baseline="0">
                <a:solidFill>
                  <a:srgbClr val="006699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311400" cy="365125"/>
          </a:xfrm>
        </p:spPr>
        <p:txBody>
          <a:bodyPr/>
          <a:lstStyle>
            <a:lvl1pPr>
              <a:defRPr>
                <a:solidFill>
                  <a:srgbClr val="006699"/>
                </a:solidFill>
                <a:latin typeface="Arial" panose="020B0604020202020204" pitchFamily="34" charset="0"/>
              </a:defRPr>
            </a:lvl1pPr>
          </a:lstStyle>
          <a:p>
            <a:fld id="{3E656A3B-9394-4423-BC6B-8ACDCD066BE8}" type="slidenum">
              <a:rPr lang="de-AT" altLang="de-DE"/>
              <a:pPr/>
              <a:t>‹Nr.›</a:t>
            </a:fld>
            <a:endParaRPr lang="de-AT" altLang="de-DE"/>
          </a:p>
        </p:txBody>
      </p:sp>
      <p:sp>
        <p:nvSpPr>
          <p:cNvPr id="7" name="Inhaltsplatzhalter 2"/>
          <p:cNvSpPr>
            <a:spLocks noGrp="1"/>
          </p:cNvSpPr>
          <p:nvPr>
            <p:ph idx="13"/>
          </p:nvPr>
        </p:nvSpPr>
        <p:spPr>
          <a:xfrm>
            <a:off x="6384032" y="1484782"/>
            <a:ext cx="4664968" cy="3554419"/>
          </a:xfrm>
        </p:spPr>
        <p:txBody>
          <a:bodyPr/>
          <a:lstStyle>
            <a:lvl1pPr>
              <a:buNone/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</p:spTree>
    <p:extLst>
      <p:ext uri="{BB962C8B-B14F-4D97-AF65-F5344CB8AC3E}">
        <p14:creationId xmlns:p14="http://schemas.microsoft.com/office/powerpoint/2010/main" val="3196128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nhalt blauer Rahmen ein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42967" y="116632"/>
            <a:ext cx="9906069" cy="64807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669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42967" y="2348879"/>
            <a:ext cx="4590330" cy="3554419"/>
          </a:xfrm>
        </p:spPr>
        <p:txBody>
          <a:bodyPr/>
          <a:lstStyle>
            <a:lvl1pPr>
              <a:buNone/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1143002" y="6356353"/>
            <a:ext cx="2173817" cy="365125"/>
          </a:xfrm>
        </p:spPr>
        <p:txBody>
          <a:bodyPr/>
          <a:lstStyle>
            <a:lvl1pPr marL="0" algn="l" defTabSz="914400" rtl="0" eaLnBrk="1" latinLnBrk="0" hangingPunct="1">
              <a:defRPr lang="de-DE" sz="1200" kern="1200" baseline="0">
                <a:solidFill>
                  <a:srgbClr val="006699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BE3F8A92-8064-4460-A55C-A9B4E206CA78}" type="datetime1">
              <a:rPr lang="de-AT" smtClean="0"/>
              <a:t>30.03.2022</a:t>
            </a:fld>
            <a:endParaRPr lang="de-AT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lang="de-DE" sz="1200" kern="1200" baseline="0">
                <a:solidFill>
                  <a:srgbClr val="006699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311400" cy="365125"/>
          </a:xfrm>
        </p:spPr>
        <p:txBody>
          <a:bodyPr/>
          <a:lstStyle>
            <a:lvl1pPr>
              <a:defRPr>
                <a:solidFill>
                  <a:srgbClr val="006699"/>
                </a:solidFill>
                <a:latin typeface="Arial" panose="020B0604020202020204" pitchFamily="34" charset="0"/>
              </a:defRPr>
            </a:lvl1pPr>
          </a:lstStyle>
          <a:p>
            <a:fld id="{3E656A3B-9394-4423-BC6B-8ACDCD066BE8}" type="slidenum">
              <a:rPr lang="de-AT" altLang="de-DE"/>
              <a:pPr/>
              <a:t>‹Nr.›</a:t>
            </a:fld>
            <a:endParaRPr lang="de-AT" altLang="de-DE"/>
          </a:p>
        </p:txBody>
      </p:sp>
      <p:sp>
        <p:nvSpPr>
          <p:cNvPr id="7" name="Inhaltsplatzhalter 2"/>
          <p:cNvSpPr>
            <a:spLocks noGrp="1"/>
          </p:cNvSpPr>
          <p:nvPr>
            <p:ph idx="13"/>
          </p:nvPr>
        </p:nvSpPr>
        <p:spPr>
          <a:xfrm>
            <a:off x="6464369" y="2348880"/>
            <a:ext cx="4590330" cy="3554419"/>
          </a:xfrm>
        </p:spPr>
        <p:txBody>
          <a:bodyPr/>
          <a:lstStyle>
            <a:lvl1pPr>
              <a:buNone/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8" name="Inhaltsplatzhalter 2"/>
          <p:cNvSpPr>
            <a:spLocks noGrp="1"/>
          </p:cNvSpPr>
          <p:nvPr>
            <p:ph idx="14" hasCustomPrompt="1"/>
          </p:nvPr>
        </p:nvSpPr>
        <p:spPr>
          <a:xfrm>
            <a:off x="1142966" y="1190479"/>
            <a:ext cx="9906033" cy="705346"/>
          </a:xfrm>
        </p:spPr>
        <p:txBody>
          <a:bodyPr/>
          <a:lstStyle>
            <a:lvl1pPr>
              <a:buNone/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</a:lstStyle>
          <a:p>
            <a:pPr lvl="0"/>
            <a:r>
              <a:rPr lang="de-DE" dirty="0"/>
              <a:t>Titelmasterformate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240718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halt blauer Rahmen ein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42967" y="1285860"/>
            <a:ext cx="9906069" cy="114300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42967" y="2571747"/>
            <a:ext cx="9906069" cy="3554419"/>
          </a:xfrm>
        </p:spPr>
        <p:txBody>
          <a:bodyPr/>
          <a:lstStyle>
            <a:lvl1pPr>
              <a:buNone/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1143002" y="6356353"/>
            <a:ext cx="2173817" cy="365125"/>
          </a:xfrm>
        </p:spPr>
        <p:txBody>
          <a:bodyPr/>
          <a:lstStyle>
            <a:lvl1pPr marL="0" algn="l" defTabSz="914400" rtl="0" eaLnBrk="1" latinLnBrk="0" hangingPunct="1">
              <a:defRPr lang="de-DE" sz="1200" kern="1200" baseline="0">
                <a:solidFill>
                  <a:srgbClr val="006699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BD8197C3-F335-4468-AD1E-30202EA1FE13}" type="datetime1">
              <a:rPr lang="de-AT" smtClean="0"/>
              <a:t>30.03.2022</a:t>
            </a:fld>
            <a:endParaRPr lang="de-AT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lang="de-DE" sz="1200" kern="1200" baseline="0">
                <a:solidFill>
                  <a:srgbClr val="006699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311400" cy="365125"/>
          </a:xfrm>
        </p:spPr>
        <p:txBody>
          <a:bodyPr/>
          <a:lstStyle>
            <a:lvl1pPr>
              <a:defRPr>
                <a:solidFill>
                  <a:srgbClr val="006699"/>
                </a:solidFill>
                <a:latin typeface="Arial" panose="020B0604020202020204" pitchFamily="34" charset="0"/>
              </a:defRPr>
            </a:lvl1pPr>
          </a:lstStyle>
          <a:p>
            <a:fld id="{2B8A3D69-F632-4B8D-A841-C64E81065A7A}" type="slidenum">
              <a:rPr lang="de-AT" altLang="de-DE"/>
              <a:pPr/>
              <a:t>‹Nr.›</a:t>
            </a:fld>
            <a:endParaRPr lang="de-AT" altLang="de-DE"/>
          </a:p>
        </p:txBody>
      </p:sp>
    </p:spTree>
    <p:extLst>
      <p:ext uri="{BB962C8B-B14F-4D97-AF65-F5344CB8AC3E}">
        <p14:creationId xmlns:p14="http://schemas.microsoft.com/office/powerpoint/2010/main" val="1043216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alt blauer Rahmen 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42968" y="1285860"/>
            <a:ext cx="9906069" cy="114300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142965" y="2571747"/>
            <a:ext cx="4667283" cy="3554419"/>
          </a:xfrm>
        </p:spPr>
        <p:txBody>
          <a:bodyPr/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  <a:lvl2pPr>
              <a:defRPr sz="2000">
                <a:latin typeface="Arial" pitchFamily="34" charset="0"/>
                <a:cs typeface="Arial" pitchFamily="34" charset="0"/>
              </a:defRPr>
            </a:lvl2pPr>
            <a:lvl3pPr>
              <a:defRPr sz="1800">
                <a:latin typeface="Arial" pitchFamily="34" charset="0"/>
                <a:cs typeface="Arial" pitchFamily="34" charset="0"/>
              </a:defRPr>
            </a:lvl3pPr>
            <a:lvl4pPr>
              <a:defRPr sz="1600">
                <a:latin typeface="Arial" pitchFamily="34" charset="0"/>
                <a:cs typeface="Arial" pitchFamily="34" charset="0"/>
              </a:defRPr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381753" y="2571747"/>
            <a:ext cx="4667283" cy="3554419"/>
          </a:xfrm>
        </p:spPr>
        <p:txBody>
          <a:bodyPr/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  <a:lvl2pPr>
              <a:defRPr sz="2000">
                <a:latin typeface="Arial" pitchFamily="34" charset="0"/>
                <a:cs typeface="Arial" pitchFamily="34" charset="0"/>
              </a:defRPr>
            </a:lvl2pPr>
            <a:lvl3pPr>
              <a:defRPr sz="1800">
                <a:latin typeface="Arial" pitchFamily="34" charset="0"/>
                <a:cs typeface="Arial" pitchFamily="34" charset="0"/>
              </a:defRPr>
            </a:lvl3pPr>
            <a:lvl4pPr>
              <a:defRPr sz="1600">
                <a:latin typeface="Arial" pitchFamily="34" charset="0"/>
                <a:cs typeface="Arial" pitchFamily="34" charset="0"/>
              </a:defRPr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1143002" y="6356353"/>
            <a:ext cx="2190751" cy="365125"/>
          </a:xfrm>
        </p:spPr>
        <p:txBody>
          <a:bodyPr/>
          <a:lstStyle>
            <a:lvl1pPr>
              <a:defRPr baseline="0">
                <a:solidFill>
                  <a:srgbClr val="00669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90E785D6-0839-42F4-8AE0-1E3747798B01}" type="datetime1">
              <a:rPr lang="de-AT" smtClean="0"/>
              <a:t>30.03.2022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rgbClr val="00669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311400" cy="365125"/>
          </a:xfrm>
        </p:spPr>
        <p:txBody>
          <a:bodyPr/>
          <a:lstStyle>
            <a:lvl1pPr>
              <a:defRPr>
                <a:solidFill>
                  <a:srgbClr val="006699"/>
                </a:solidFill>
                <a:latin typeface="Arial" panose="020B0604020202020204" pitchFamily="34" charset="0"/>
              </a:defRPr>
            </a:lvl1pPr>
          </a:lstStyle>
          <a:p>
            <a:fld id="{0D1AED25-CDB2-477D-9223-584DB4D4AB08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22596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d 7" descr="TU_rendering.tif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701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0" name="Gruppieren 7"/>
          <p:cNvGrpSpPr>
            <a:grpSpLocks/>
          </p:cNvGrpSpPr>
          <p:nvPr/>
        </p:nvGrpSpPr>
        <p:grpSpPr bwMode="auto">
          <a:xfrm>
            <a:off x="0" y="2076450"/>
            <a:ext cx="11523133" cy="4781550"/>
            <a:chOff x="0" y="2076528"/>
            <a:chExt cx="8642400" cy="4781472"/>
          </a:xfrm>
        </p:grpSpPr>
        <p:sp>
          <p:nvSpPr>
            <p:cNvPr id="2052" name="Rectangle 12"/>
            <p:cNvSpPr>
              <a:spLocks noChangeArrowheads="1"/>
            </p:cNvSpPr>
            <p:nvPr/>
          </p:nvSpPr>
          <p:spPr bwMode="auto">
            <a:xfrm>
              <a:off x="0" y="2076528"/>
              <a:ext cx="8143922" cy="4781472"/>
            </a:xfrm>
            <a:prstGeom prst="rect">
              <a:avLst/>
            </a:prstGeom>
            <a:solidFill>
              <a:srgbClr val="00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de-DE" altLang="de-DE"/>
            </a:p>
          </p:txBody>
        </p:sp>
        <p:sp>
          <p:nvSpPr>
            <p:cNvPr id="2053" name="Oval 14"/>
            <p:cNvSpPr>
              <a:spLocks noChangeArrowheads="1"/>
            </p:cNvSpPr>
            <p:nvPr/>
          </p:nvSpPr>
          <p:spPr bwMode="auto">
            <a:xfrm>
              <a:off x="7627982" y="2076528"/>
              <a:ext cx="1012831" cy="1012808"/>
            </a:xfrm>
            <a:prstGeom prst="ellipse">
              <a:avLst/>
            </a:prstGeom>
            <a:solidFill>
              <a:srgbClr val="00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de-DE" altLang="de-DE"/>
            </a:p>
          </p:txBody>
        </p:sp>
        <p:sp>
          <p:nvSpPr>
            <p:cNvPr id="2054" name="Rectangle 15"/>
            <p:cNvSpPr>
              <a:spLocks noChangeArrowheads="1"/>
            </p:cNvSpPr>
            <p:nvPr/>
          </p:nvSpPr>
          <p:spPr bwMode="auto">
            <a:xfrm>
              <a:off x="4895878" y="2571820"/>
              <a:ext cx="3746522" cy="4286180"/>
            </a:xfrm>
            <a:prstGeom prst="rect">
              <a:avLst/>
            </a:prstGeom>
            <a:solidFill>
              <a:srgbClr val="00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de-DE" altLang="de-DE"/>
            </a:p>
          </p:txBody>
        </p:sp>
      </p:grpSp>
      <p:pic>
        <p:nvPicPr>
          <p:cNvPr id="7" name="Grafik 4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44" y="188640"/>
            <a:ext cx="3708400" cy="1404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DEE7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609600" y="1600203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Textmasterformate durch Klicken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C01465D-1500-4629-8082-FB97CF96823F}" type="datetime1">
              <a:rPr lang="de-AT" smtClean="0"/>
              <a:t>30.03.2022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E37B280E-5524-4E13-BDB5-CC1F2BB0CC44}" type="slidenum">
              <a:rPr lang="de-DE" altLang="de-DE"/>
              <a:pPr/>
              <a:t>‹Nr.›</a:t>
            </a:fld>
            <a:endParaRPr lang="de-DE" altLang="de-DE"/>
          </a:p>
        </p:txBody>
      </p:sp>
      <p:grpSp>
        <p:nvGrpSpPr>
          <p:cNvPr id="2" name="Gruppieren 11"/>
          <p:cNvGrpSpPr/>
          <p:nvPr/>
        </p:nvGrpSpPr>
        <p:grpSpPr>
          <a:xfrm>
            <a:off x="0" y="857232"/>
            <a:ext cx="11523200" cy="6000768"/>
            <a:chOff x="0" y="1214422"/>
            <a:chExt cx="8642400" cy="5643578"/>
          </a:xfrm>
          <a:solidFill>
            <a:schemeClr val="bg1"/>
          </a:solidFill>
        </p:grpSpPr>
        <p:sp>
          <p:nvSpPr>
            <p:cNvPr id="9" name="Rectangle 12"/>
            <p:cNvSpPr>
              <a:spLocks noChangeArrowheads="1"/>
            </p:cNvSpPr>
            <p:nvPr/>
          </p:nvSpPr>
          <p:spPr bwMode="auto">
            <a:xfrm>
              <a:off x="0" y="1214422"/>
              <a:ext cx="8143900" cy="564357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 dirty="0"/>
            </a:p>
          </p:txBody>
        </p:sp>
        <p:sp>
          <p:nvSpPr>
            <p:cNvPr id="10" name="Oval 14"/>
            <p:cNvSpPr>
              <a:spLocks noChangeArrowheads="1"/>
            </p:cNvSpPr>
            <p:nvPr/>
          </p:nvSpPr>
          <p:spPr bwMode="auto">
            <a:xfrm>
              <a:off x="7628400" y="1215215"/>
              <a:ext cx="1011966" cy="1193993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11" name="Rectangle 15"/>
            <p:cNvSpPr>
              <a:spLocks noChangeArrowheads="1"/>
            </p:cNvSpPr>
            <p:nvPr/>
          </p:nvSpPr>
          <p:spPr bwMode="auto">
            <a:xfrm>
              <a:off x="4895586" y="1798926"/>
              <a:ext cx="3746814" cy="5059074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</p:grpSp>
      <p:pic>
        <p:nvPicPr>
          <p:cNvPr id="14" name="Grafik 12" descr="TU_Logo.gif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336" y="116632"/>
            <a:ext cx="3952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Grafik 2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6520" y="116632"/>
            <a:ext cx="1232668" cy="59378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44" r:id="rId2"/>
    <p:sldLayoutId id="2147483742" r:id="rId3"/>
    <p:sldLayoutId id="2147483743" r:id="rId4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6699"/>
        </a:buClr>
        <a:buSzPct val="110000"/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6699"/>
        </a:buClr>
        <a:buSzPct val="12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6699"/>
        </a:buClr>
        <a:buSzPct val="120000"/>
        <a:buFont typeface="Symbol" panose="05050102010706020507" pitchFamily="18" charset="2"/>
        <a:buChar char="-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609600" y="1600203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Textmasterformate durch Klicken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009D662-CAA2-4BBF-A4D4-FCBB8E5DC299}" type="datetime1">
              <a:rPr lang="de-AT" smtClean="0"/>
              <a:t>30.03.2022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E2E4577C-06AC-4B4F-A154-49E76668AD11}" type="slidenum">
              <a:rPr lang="de-DE" altLang="de-DE"/>
              <a:pPr/>
              <a:t>‹Nr.›</a:t>
            </a:fld>
            <a:endParaRPr lang="de-DE" altLang="de-DE"/>
          </a:p>
        </p:txBody>
      </p:sp>
      <p:grpSp>
        <p:nvGrpSpPr>
          <p:cNvPr id="2" name="Gruppieren 11"/>
          <p:cNvGrpSpPr/>
          <p:nvPr/>
        </p:nvGrpSpPr>
        <p:grpSpPr>
          <a:xfrm>
            <a:off x="0" y="857232"/>
            <a:ext cx="11523200" cy="6000768"/>
            <a:chOff x="0" y="1214422"/>
            <a:chExt cx="8642400" cy="5643578"/>
          </a:xfrm>
          <a:solidFill>
            <a:srgbClr val="DEE7EC"/>
          </a:solidFill>
        </p:grpSpPr>
        <p:sp>
          <p:nvSpPr>
            <p:cNvPr id="9" name="Rectangle 12"/>
            <p:cNvSpPr>
              <a:spLocks noChangeArrowheads="1"/>
            </p:cNvSpPr>
            <p:nvPr/>
          </p:nvSpPr>
          <p:spPr bwMode="auto">
            <a:xfrm>
              <a:off x="0" y="1214422"/>
              <a:ext cx="8143900" cy="564357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10" name="Oval 14"/>
            <p:cNvSpPr>
              <a:spLocks noChangeArrowheads="1"/>
            </p:cNvSpPr>
            <p:nvPr/>
          </p:nvSpPr>
          <p:spPr bwMode="auto">
            <a:xfrm>
              <a:off x="7628400" y="1215215"/>
              <a:ext cx="1011966" cy="1193993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11" name="Rectangle 15"/>
            <p:cNvSpPr>
              <a:spLocks noChangeArrowheads="1"/>
            </p:cNvSpPr>
            <p:nvPr/>
          </p:nvSpPr>
          <p:spPr bwMode="auto">
            <a:xfrm>
              <a:off x="4895586" y="1798926"/>
              <a:ext cx="3746814" cy="5059074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</p:grpSp>
      <p:pic>
        <p:nvPicPr>
          <p:cNvPr id="13" name="Grafik 12" descr="TU_Logo.gif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336" y="116632"/>
            <a:ext cx="3952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6699"/>
        </a:buClr>
        <a:buSzPct val="110000"/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6699"/>
        </a:buClr>
        <a:buSzPct val="12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6699"/>
        </a:buClr>
        <a:buSzPct val="120000"/>
        <a:buFont typeface="Symbol" panose="05050102010706020507" pitchFamily="18" charset="2"/>
        <a:buChar char="-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orarlbergnetz.at/erdgasnetz.htm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el 1"/>
          <p:cNvSpPr>
            <a:spLocks noGrp="1"/>
          </p:cNvSpPr>
          <p:nvPr>
            <p:ph type="ctrTitle"/>
          </p:nvPr>
        </p:nvSpPr>
        <p:spPr bwMode="auto">
          <a:xfrm>
            <a:off x="452126" y="2132856"/>
            <a:ext cx="9433048" cy="151216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32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Designing a model for the cost-optimal decommissioning and refurbishment investment decision of gas networks</a:t>
            </a:r>
            <a:br>
              <a:rPr lang="en-US" sz="32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Application on a real test-bed in Austria until 2050</a:t>
            </a:r>
            <a:endParaRPr lang="en-US" altLang="de-DE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291" name="Untertitel 2"/>
          <p:cNvSpPr>
            <a:spLocks noGrp="1"/>
          </p:cNvSpPr>
          <p:nvPr>
            <p:ph type="subTitle" idx="1"/>
          </p:nvPr>
        </p:nvSpPr>
        <p:spPr bwMode="auto">
          <a:xfrm>
            <a:off x="767408" y="4610056"/>
            <a:ext cx="9217024" cy="136815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de-AT" sz="18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NTNU Energy Transition </a:t>
            </a:r>
            <a:r>
              <a:rPr lang="en-US" sz="18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Week</a:t>
            </a:r>
            <a:endParaRPr lang="de-AT" sz="1800" b="1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de-AT" altLang="de-DE" sz="1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28.03 - 01.04.2022</a:t>
            </a:r>
            <a:endParaRPr lang="en-US" sz="1800" b="1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r"/>
            <a:r>
              <a:rPr lang="de-AT" altLang="de-DE" sz="1800" noProof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Sebastian Zwickl-Bernhard*, Antonia Golab, Hans Auer</a:t>
            </a:r>
          </a:p>
          <a:p>
            <a:pPr algn="r"/>
            <a:endParaRPr lang="de-AT" altLang="de-DE" sz="1800" noProof="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D08A5CE4-AF6D-2841-AEED-E154ABAC48A1}"/>
              </a:ext>
            </a:extLst>
          </p:cNvPr>
          <p:cNvSpPr/>
          <p:nvPr/>
        </p:nvSpPr>
        <p:spPr>
          <a:xfrm>
            <a:off x="911424" y="6452149"/>
            <a:ext cx="7272808" cy="4928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0" rIns="36000" bIns="0" numCol="1" anchor="t" anchorCtr="0" compatLnSpc="1">
            <a:prstTxWarp prst="textNoShape">
              <a:avLst/>
            </a:prstTxWarp>
          </a:bodyPr>
          <a:lstStyle/>
          <a:p>
            <a:pPr marL="0" lvl="0" indent="0" eaLnBrk="0" hangingPunct="0">
              <a:spcBef>
                <a:spcPct val="20000"/>
              </a:spcBef>
              <a:buFontTx/>
              <a:buNone/>
            </a:pPr>
            <a:r>
              <a:rPr lang="en-US" sz="1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This presentation is licensed </a:t>
            </a:r>
            <a:r>
              <a:rPr lang="en-US" sz="10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under</a:t>
            </a:r>
            <a:br>
              <a:rPr lang="en-US" sz="10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10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 </a:t>
            </a:r>
            <a:r>
              <a:rPr lang="en-US" sz="1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Creative Commons Attribution 4.0 International License </a:t>
            </a:r>
          </a:p>
        </p:txBody>
      </p:sp>
      <p:pic>
        <p:nvPicPr>
          <p:cNvPr id="5" name="Picture 8">
            <a:extLst>
              <a:ext uri="{FF2B5EF4-FFF2-40B4-BE49-F238E27FC236}">
                <a16:creationId xmlns:a16="http://schemas.microsoft.com/office/drawing/2014/main" id="{A82F99E0-AE91-AF47-86ED-7E85D0F62E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82" y="6489779"/>
            <a:ext cx="792088" cy="279031"/>
          </a:xfrm>
          <a:prstGeom prst="rect">
            <a:avLst/>
          </a:prstGeom>
        </p:spPr>
      </p:pic>
      <p:sp>
        <p:nvSpPr>
          <p:cNvPr id="6" name="Textplatzhalter 2">
            <a:extLst>
              <a:ext uri="{FF2B5EF4-FFF2-40B4-BE49-F238E27FC236}">
                <a16:creationId xmlns:a16="http://schemas.microsoft.com/office/drawing/2014/main" id="{BBCB1D6F-051A-674E-AC87-457DD3DD09FE}"/>
              </a:ext>
            </a:extLst>
          </p:cNvPr>
          <p:cNvSpPr txBox="1">
            <a:spLocks/>
          </p:cNvSpPr>
          <p:nvPr/>
        </p:nvSpPr>
        <p:spPr bwMode="auto">
          <a:xfrm>
            <a:off x="4428060" y="5879676"/>
            <a:ext cx="5462750" cy="354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marL="271463" indent="-271463" algn="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lang="de-AT" sz="1800" smtClean="0">
                <a:solidFill>
                  <a:srgbClr val="808080"/>
                </a:solidFill>
                <a:latin typeface="+mn-lt"/>
                <a:ea typeface="+mn-ea"/>
                <a:cs typeface="Calibri"/>
              </a:defRPr>
            </a:lvl1pPr>
            <a:lvl2pPr marL="442913" indent="-2571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lang="de-AT" sz="2200" smtClean="0">
                <a:solidFill>
                  <a:schemeClr val="tx1"/>
                </a:solidFill>
                <a:latin typeface="+mn-lt"/>
                <a:cs typeface="Calibri"/>
              </a:defRPr>
            </a:lvl2pPr>
            <a:lvl3pPr marL="533400" indent="-317500" algn="l" defTabSz="895350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Ø"/>
              <a:defRPr lang="de-AT" sz="2000" smtClean="0">
                <a:solidFill>
                  <a:schemeClr val="tx1"/>
                </a:solidFill>
                <a:latin typeface="+mn-lt"/>
                <a:cs typeface="Calibri"/>
              </a:defRPr>
            </a:lvl3pPr>
            <a:lvl4pPr marL="714375" indent="-180975" algn="l" defTabSz="714375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lang="de-AT" sz="2000" smtClean="0">
                <a:solidFill>
                  <a:schemeClr val="tx1"/>
                </a:solidFill>
                <a:latin typeface="+mn-lt"/>
                <a:cs typeface="Calibri"/>
              </a:defRPr>
            </a:lvl4pPr>
            <a:lvl5pPr marL="10826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en-US" sz="1000">
                <a:solidFill>
                  <a:schemeClr val="tx1"/>
                </a:solidFill>
                <a:latin typeface="+mn-lt"/>
                <a:cs typeface="Calibri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rgbClr val="003399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rgbClr val="003399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rgbClr val="003399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rgbClr val="003399"/>
                </a:solidFill>
                <a:latin typeface="+mn-lt"/>
              </a:defRPr>
            </a:lvl9pPr>
          </a:lstStyle>
          <a:p>
            <a:pPr lvl="0"/>
            <a:r>
              <a:rPr lang="en-US" sz="1400" kern="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Corresponding author/Presenter: zwickl@eeg.tuwien.ac.at</a:t>
            </a:r>
          </a:p>
        </p:txBody>
      </p:sp>
    </p:spTree>
    <p:extLst>
      <p:ext uri="{BB962C8B-B14F-4D97-AF65-F5344CB8AC3E}">
        <p14:creationId xmlns:p14="http://schemas.microsoft.com/office/powerpoint/2010/main" val="628860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Cost-optimal network without ensured supply (CO)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56A3B-9394-4423-BC6B-8ACDCD066BE8}" type="slidenum">
              <a:rPr lang="de-AT" altLang="de-DE" smtClean="0"/>
              <a:pPr/>
              <a:t>10</a:t>
            </a:fld>
            <a:endParaRPr lang="de-AT" altLang="de-DE"/>
          </a:p>
        </p:txBody>
      </p:sp>
      <p:sp>
        <p:nvSpPr>
          <p:cNvPr id="5" name="Fußzeilenplatzhalter 1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</p:spPr>
        <p:txBody>
          <a:bodyPr/>
          <a:lstStyle/>
          <a:p>
            <a:pPr>
              <a:defRPr/>
            </a:pPr>
            <a:r>
              <a:rPr lang="de-AT" dirty="0" err="1" smtClean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Results</a:t>
            </a:r>
            <a:r>
              <a:rPr lang="de-AT" dirty="0" smtClean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1 / 3</a:t>
            </a:r>
            <a:endParaRPr lang="de-AT" dirty="0">
              <a:solidFill>
                <a:schemeClr val="bg1">
                  <a:lumMod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Inhaltsplatzhalter 7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37824" y="1052736"/>
            <a:ext cx="7212806" cy="5108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857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839416" y="116632"/>
            <a:ext cx="10369151" cy="648072"/>
          </a:xfrm>
        </p:spPr>
        <p:txBody>
          <a:bodyPr/>
          <a:lstStyle/>
          <a:p>
            <a:r>
              <a:rPr lang="en-US" dirty="0" smtClean="0"/>
              <a:t>Comparison of network w/ ensured supply (CO &amp; ES)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56A3B-9394-4423-BC6B-8ACDCD066BE8}" type="slidenum">
              <a:rPr lang="de-AT" altLang="de-DE" smtClean="0"/>
              <a:pPr/>
              <a:t>11</a:t>
            </a:fld>
            <a:endParaRPr lang="de-AT" altLang="de-DE"/>
          </a:p>
        </p:txBody>
      </p:sp>
      <p:sp>
        <p:nvSpPr>
          <p:cNvPr id="5" name="Fußzeilenplatzhalter 1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</p:spPr>
        <p:txBody>
          <a:bodyPr/>
          <a:lstStyle/>
          <a:p>
            <a:pPr>
              <a:defRPr/>
            </a:pPr>
            <a:r>
              <a:rPr lang="de-AT" dirty="0" err="1" smtClean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Results</a:t>
            </a:r>
            <a:r>
              <a:rPr lang="de-AT" dirty="0" smtClean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2 / 3</a:t>
            </a:r>
            <a:endParaRPr lang="de-AT" dirty="0">
              <a:solidFill>
                <a:schemeClr val="bg1">
                  <a:lumMod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0" name="Inhaltsplatzhalter 9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20046" y="1004686"/>
            <a:ext cx="7648362" cy="5145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637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623392" y="116632"/>
            <a:ext cx="10513168" cy="648072"/>
          </a:xfrm>
        </p:spPr>
        <p:txBody>
          <a:bodyPr/>
          <a:lstStyle/>
          <a:p>
            <a:r>
              <a:rPr lang="de-AT" sz="3200" dirty="0" err="1" smtClean="0"/>
              <a:t>Overview</a:t>
            </a:r>
            <a:r>
              <a:rPr lang="de-AT" sz="3200" dirty="0" smtClean="0"/>
              <a:t>: CO, ES and </a:t>
            </a:r>
            <a:r>
              <a:rPr lang="de-AT" sz="3200" dirty="0" err="1" smtClean="0"/>
              <a:t>cost</a:t>
            </a:r>
            <a:r>
              <a:rPr lang="de-AT" sz="3200" dirty="0" smtClean="0"/>
              <a:t>-optimal </a:t>
            </a:r>
            <a:r>
              <a:rPr lang="de-AT" sz="3200" dirty="0" err="1" smtClean="0"/>
              <a:t>with</a:t>
            </a:r>
            <a:r>
              <a:rPr lang="de-AT" sz="3200" dirty="0" smtClean="0"/>
              <a:t> </a:t>
            </a:r>
            <a:r>
              <a:rPr lang="de-AT" sz="3200" dirty="0" err="1" smtClean="0"/>
              <a:t>lumpiness</a:t>
            </a:r>
            <a:r>
              <a:rPr lang="de-AT" sz="3200" dirty="0" smtClean="0"/>
              <a:t> (CO-L) </a:t>
            </a:r>
            <a:endParaRPr lang="en-US" sz="32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56A3B-9394-4423-BC6B-8ACDCD066BE8}" type="slidenum">
              <a:rPr lang="de-AT" altLang="de-DE" smtClean="0"/>
              <a:pPr/>
              <a:t>12</a:t>
            </a:fld>
            <a:endParaRPr lang="de-AT" altLang="de-DE"/>
          </a:p>
        </p:txBody>
      </p:sp>
      <p:sp>
        <p:nvSpPr>
          <p:cNvPr id="5" name="Fußzeilenplatzhalter 1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</p:spPr>
        <p:txBody>
          <a:bodyPr/>
          <a:lstStyle/>
          <a:p>
            <a:pPr>
              <a:defRPr/>
            </a:pPr>
            <a:r>
              <a:rPr lang="de-AT" dirty="0" err="1" smtClean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Results</a:t>
            </a:r>
            <a:r>
              <a:rPr lang="de-AT" dirty="0" smtClean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3 / 3</a:t>
            </a:r>
            <a:endParaRPr lang="de-AT" dirty="0">
              <a:solidFill>
                <a:schemeClr val="bg1">
                  <a:lumMod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4" name="Inhaltsplatzhalter 1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81904" y="1068374"/>
            <a:ext cx="7228192" cy="5311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092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Conclusions and recommendations</a:t>
            </a:r>
            <a:endParaRPr lang="en-US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335361" y="1196752"/>
            <a:ext cx="10945216" cy="5524726"/>
          </a:xfrm>
        </p:spPr>
        <p:txBody>
          <a:bodyPr/>
          <a:lstStyle/>
          <a:p>
            <a:pPr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2200" dirty="0" smtClean="0"/>
              <a:t>In the future, </a:t>
            </a:r>
            <a:r>
              <a:rPr lang="en-US" sz="2200" b="1" dirty="0" smtClean="0"/>
              <a:t>smaller gas networks </a:t>
            </a:r>
            <a:r>
              <a:rPr lang="en-US" sz="2200" dirty="0" smtClean="0"/>
              <a:t>in both capacity and length will be necessary (regardless of secured supply) resulting from irreversible </a:t>
            </a:r>
            <a:r>
              <a:rPr lang="en-US" sz="2200" dirty="0" err="1" smtClean="0"/>
              <a:t>defossilization</a:t>
            </a:r>
            <a:r>
              <a:rPr lang="en-US" sz="2200" dirty="0" smtClean="0"/>
              <a:t> of energy services </a:t>
            </a:r>
          </a:p>
          <a:p>
            <a:pPr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2200" b="1" dirty="0" smtClean="0"/>
              <a:t>Wide range of network design </a:t>
            </a:r>
            <a:r>
              <a:rPr lang="en-US" sz="2200" dirty="0" smtClean="0"/>
              <a:t>between cost-optimal gas networks </a:t>
            </a:r>
            <a:r>
              <a:rPr lang="en-US" sz="2200" b="1" dirty="0" smtClean="0"/>
              <a:t>w/ ensured supply </a:t>
            </a:r>
            <a:r>
              <a:rPr lang="en-US" sz="2200" dirty="0" smtClean="0"/>
              <a:t>reveal crucial </a:t>
            </a:r>
            <a:r>
              <a:rPr lang="en-US" sz="2200" b="1" dirty="0" smtClean="0"/>
              <a:t>trade-off</a:t>
            </a:r>
            <a:r>
              <a:rPr lang="en-US" sz="2200" dirty="0" smtClean="0"/>
              <a:t> decisions for network operators in the future on how to deal with existing / available demands (i.e., </a:t>
            </a:r>
            <a:r>
              <a:rPr lang="en-US" sz="2200" dirty="0" smtClean="0">
                <a:sym typeface="Wingdings" panose="05000000000000000000" pitchFamily="2" charset="2"/>
              </a:rPr>
              <a:t>decommissioning despite possible demands</a:t>
            </a:r>
            <a:r>
              <a:rPr lang="en-US" sz="2200" dirty="0" smtClean="0"/>
              <a:t>)</a:t>
            </a:r>
          </a:p>
          <a:p>
            <a:pPr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2200" b="1" dirty="0" smtClean="0"/>
              <a:t>Shadow prices </a:t>
            </a:r>
            <a:r>
              <a:rPr lang="en-US" sz="2200" dirty="0" smtClean="0"/>
              <a:t>of local gas balance constraints </a:t>
            </a:r>
            <a:r>
              <a:rPr lang="en-US" sz="2200" b="1" dirty="0" smtClean="0"/>
              <a:t>indicate</a:t>
            </a:r>
            <a:r>
              <a:rPr lang="en-US" sz="2200" dirty="0" smtClean="0"/>
              <a:t> that network operator should </a:t>
            </a:r>
            <a:r>
              <a:rPr lang="en-US" sz="2200" b="1" dirty="0" smtClean="0"/>
              <a:t>strike a balance between cost-optimal gas network design w/ ensured supply </a:t>
            </a:r>
            <a:br>
              <a:rPr lang="en-US" sz="2200" b="1" dirty="0" smtClean="0"/>
            </a:br>
            <a:r>
              <a:rPr lang="en-US" sz="2200" dirty="0" smtClean="0"/>
              <a:t>(e.g., flexibility and management of unexpected changes in (peak) gas demands)</a:t>
            </a:r>
          </a:p>
          <a:p>
            <a:pPr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2200" b="1" dirty="0" smtClean="0"/>
              <a:t>Increased</a:t>
            </a:r>
            <a:r>
              <a:rPr lang="en-US" sz="2200" dirty="0" smtClean="0"/>
              <a:t> </a:t>
            </a:r>
            <a:r>
              <a:rPr lang="en-US" sz="2200" dirty="0"/>
              <a:t>network operator’s </a:t>
            </a:r>
            <a:r>
              <a:rPr lang="en-US" sz="2200" b="1" dirty="0"/>
              <a:t>total costs </a:t>
            </a:r>
            <a:r>
              <a:rPr lang="en-US" sz="2200" dirty="0" smtClean="0"/>
              <a:t>in case of ensured supply need to be </a:t>
            </a:r>
            <a:r>
              <a:rPr lang="en-US" sz="2200" b="1" dirty="0" smtClean="0"/>
              <a:t>socialized</a:t>
            </a:r>
            <a:r>
              <a:rPr lang="en-US" sz="2200" dirty="0" smtClean="0"/>
              <a:t> to a </a:t>
            </a:r>
            <a:r>
              <a:rPr lang="en-US" sz="2200" b="1" dirty="0" smtClean="0"/>
              <a:t>few consumers </a:t>
            </a:r>
            <a:r>
              <a:rPr lang="en-US" sz="2200" dirty="0" smtClean="0"/>
              <a:t>in the future (primarily at subordinate network / pressure levels)</a:t>
            </a:r>
          </a:p>
          <a:p>
            <a:pPr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2200" dirty="0" smtClean="0"/>
              <a:t>Influence of </a:t>
            </a:r>
            <a:r>
              <a:rPr lang="en-US" sz="2200" b="1" dirty="0" smtClean="0"/>
              <a:t>socialized grid / network costs </a:t>
            </a:r>
            <a:r>
              <a:rPr lang="en-US" sz="2200" dirty="0" smtClean="0"/>
              <a:t>on economic viability and </a:t>
            </a:r>
            <a:r>
              <a:rPr lang="en-US" sz="2200" b="1" dirty="0" smtClean="0"/>
              <a:t>profitability</a:t>
            </a:r>
            <a:r>
              <a:rPr lang="en-US" sz="2200" dirty="0" smtClean="0"/>
              <a:t> of </a:t>
            </a:r>
            <a:r>
              <a:rPr lang="en-US" sz="2200" b="1" dirty="0" smtClean="0"/>
              <a:t>sustainable alternatives </a:t>
            </a:r>
            <a:r>
              <a:rPr lang="en-US" sz="2200" dirty="0" smtClean="0"/>
              <a:t>substituting natural gas-based energy service needs and related trade-off decisions</a:t>
            </a:r>
            <a:endParaRPr lang="en-US" sz="2200" dirty="0" smtClean="0">
              <a:solidFill>
                <a:srgbClr val="FF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56A3B-9394-4423-BC6B-8ACDCD066BE8}" type="slidenum">
              <a:rPr lang="de-AT" altLang="de-DE" smtClean="0"/>
              <a:pPr/>
              <a:t>13</a:t>
            </a:fld>
            <a:endParaRPr lang="de-AT" altLang="de-DE"/>
          </a:p>
        </p:txBody>
      </p:sp>
    </p:spTree>
    <p:extLst>
      <p:ext uri="{BB962C8B-B14F-4D97-AF65-F5344CB8AC3E}">
        <p14:creationId xmlns:p14="http://schemas.microsoft.com/office/powerpoint/2010/main" val="1727215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D08A5CE4-AF6D-2841-AEED-E154ABAC48A1}"/>
              </a:ext>
            </a:extLst>
          </p:cNvPr>
          <p:cNvSpPr/>
          <p:nvPr/>
        </p:nvSpPr>
        <p:spPr>
          <a:xfrm>
            <a:off x="911424" y="6453336"/>
            <a:ext cx="6096000" cy="4928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0" rIns="36000" bIns="0" numCol="1" anchor="t" anchorCtr="0" compatLnSpc="1">
            <a:prstTxWarp prst="textNoShape">
              <a:avLst/>
            </a:prstTxWarp>
          </a:bodyPr>
          <a:lstStyle/>
          <a:p>
            <a:pPr marL="0" lvl="0" indent="0" eaLnBrk="0" hangingPunct="0">
              <a:spcBef>
                <a:spcPct val="20000"/>
              </a:spcBef>
              <a:buFontTx/>
              <a:buNone/>
            </a:pPr>
            <a:r>
              <a:rPr lang="en-US" sz="1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This presentation is licensed </a:t>
            </a:r>
            <a:r>
              <a:rPr lang="en-US" sz="10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under</a:t>
            </a:r>
            <a:br>
              <a:rPr lang="en-US" sz="10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10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 </a:t>
            </a:r>
            <a:r>
              <a:rPr lang="en-US" sz="1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Creative Commons Attribution 4.0 International License </a:t>
            </a:r>
          </a:p>
        </p:txBody>
      </p:sp>
      <p:pic>
        <p:nvPicPr>
          <p:cNvPr id="6" name="Picture 8">
            <a:extLst>
              <a:ext uri="{FF2B5EF4-FFF2-40B4-BE49-F238E27FC236}">
                <a16:creationId xmlns:a16="http://schemas.microsoft.com/office/drawing/2014/main" id="{A82F99E0-AE91-AF47-86ED-7E85D0F62E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28" y="6478389"/>
            <a:ext cx="792088" cy="279031"/>
          </a:xfrm>
          <a:prstGeom prst="rect">
            <a:avLst/>
          </a:prstGeom>
        </p:spPr>
      </p:pic>
      <p:sp>
        <p:nvSpPr>
          <p:cNvPr id="9" name="TextBox 2"/>
          <p:cNvSpPr txBox="1"/>
          <p:nvPr/>
        </p:nvSpPr>
        <p:spPr>
          <a:xfrm>
            <a:off x="1847528" y="3211910"/>
            <a:ext cx="3240360" cy="1809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0" rIns="36000" bIns="0" numCol="1" anchor="t" anchorCtr="0" compatLnSpc="1">
            <a:prstTxWarp prst="textNoShape">
              <a:avLst/>
            </a:prstTxWarp>
          </a:bodyPr>
          <a:lstStyle>
            <a:lvl1pPr marL="0" indent="0" eaLnBrk="0" hangingPunct="0">
              <a:spcBef>
                <a:spcPct val="20000"/>
              </a:spcBef>
              <a:buFontTx/>
              <a:buNone/>
              <a:defRPr sz="1800">
                <a:solidFill>
                  <a:srgbClr val="003399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/>
              <a:buChar char="•"/>
              <a:defRPr sz="2800">
                <a:solidFill>
                  <a:srgbClr val="003399"/>
                </a:solidFill>
                <a:latin typeface="Arial" pitchFamily="34" charset="0"/>
                <a:cs typeface="Arial" pitchFamily="34" charset="0"/>
              </a:defRPr>
            </a:lvl2pPr>
            <a:lvl3pPr marL="806450" indent="-228600" eaLnBrk="0" hangingPunct="0">
              <a:spcBef>
                <a:spcPct val="20000"/>
              </a:spcBef>
              <a:buSzPct val="100000"/>
              <a:buFont typeface="Wingdings" charset="2"/>
              <a:buChar char="²"/>
              <a:defRPr sz="2800">
                <a:solidFill>
                  <a:srgbClr val="003399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>
                <a:solidFill>
                  <a:srgbClr val="003399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>
                <a:solidFill>
                  <a:srgbClr val="003399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rgbClr val="003399"/>
                </a:solidFill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rgbClr val="003399"/>
                </a:solidFill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rgbClr val="003399"/>
                </a:solidFill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rgbClr val="003399"/>
                </a:solidFill>
                <a:latin typeface="+mn-lt"/>
              </a:defRPr>
            </a:lvl9pPr>
          </a:lstStyle>
          <a:p>
            <a:r>
              <a:rPr lang="en-GB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Sebastian Zwickl-Bernhard</a:t>
            </a:r>
          </a:p>
          <a:p>
            <a:r>
              <a:rPr lang="en-GB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PhD Candidate </a:t>
            </a:r>
            <a:br>
              <a:rPr lang="en-GB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GB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Energy Economics Group (EEG)</a:t>
            </a:r>
          </a:p>
          <a:p>
            <a:r>
              <a:rPr lang="de-AT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Technische Universität Wien </a:t>
            </a:r>
            <a:r>
              <a:rPr lang="en-GB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(TUW)</a:t>
            </a:r>
            <a:br>
              <a:rPr lang="en-GB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de-AT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Karlsplatz</a:t>
            </a:r>
            <a:r>
              <a:rPr lang="en-GB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13, 1040 Wien, Austria</a:t>
            </a:r>
          </a:p>
          <a:p>
            <a:r>
              <a:rPr lang="en-GB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zwickl@eeg.tuwien.ac.at</a:t>
            </a:r>
          </a:p>
          <a:p>
            <a:r>
              <a:rPr lang="en-GB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https://github.com/sebastianzwickl</a:t>
            </a:r>
          </a:p>
          <a:p>
            <a:r>
              <a:rPr lang="en-GB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https://orcid.org/0000-0002-8599-6278</a:t>
            </a:r>
          </a:p>
          <a:p>
            <a:pPr lvl="0"/>
            <a:endParaRPr lang="en-GB" sz="1600" noProof="0" dirty="0">
              <a:solidFill>
                <a:schemeClr val="bg2">
                  <a:lumMod val="50000"/>
                </a:schemeClr>
              </a:solidFill>
              <a:latin typeface="+mn-lt"/>
              <a:cs typeface="Calibri"/>
            </a:endParaRPr>
          </a:p>
          <a:p>
            <a:pPr lvl="0"/>
            <a:endParaRPr lang="en-GB" sz="1600" noProof="0" dirty="0">
              <a:solidFill>
                <a:schemeClr val="bg2">
                  <a:lumMod val="50000"/>
                </a:schemeClr>
              </a:solidFill>
              <a:latin typeface="+mn-lt"/>
              <a:cs typeface="Calibri"/>
            </a:endParaRPr>
          </a:p>
        </p:txBody>
      </p:sp>
      <p:sp>
        <p:nvSpPr>
          <p:cNvPr id="8" name="TextBox 2"/>
          <p:cNvSpPr txBox="1"/>
          <p:nvPr/>
        </p:nvSpPr>
        <p:spPr>
          <a:xfrm>
            <a:off x="6888088" y="3211910"/>
            <a:ext cx="3960440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0" rIns="36000" bIns="0" numCol="1" anchor="t" anchorCtr="0" compatLnSpc="1">
            <a:prstTxWarp prst="textNoShape">
              <a:avLst/>
            </a:prstTxWarp>
          </a:bodyPr>
          <a:lstStyle>
            <a:lvl1pPr marL="0" indent="0" eaLnBrk="0" hangingPunct="0">
              <a:spcBef>
                <a:spcPct val="20000"/>
              </a:spcBef>
              <a:buFontTx/>
              <a:buNone/>
              <a:defRPr sz="1800">
                <a:solidFill>
                  <a:srgbClr val="003399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/>
              <a:buChar char="•"/>
              <a:defRPr sz="2800">
                <a:solidFill>
                  <a:srgbClr val="003399"/>
                </a:solidFill>
                <a:latin typeface="Arial" pitchFamily="34" charset="0"/>
                <a:cs typeface="Arial" pitchFamily="34" charset="0"/>
              </a:defRPr>
            </a:lvl2pPr>
            <a:lvl3pPr marL="806450" indent="-228600" eaLnBrk="0" hangingPunct="0">
              <a:spcBef>
                <a:spcPct val="20000"/>
              </a:spcBef>
              <a:buSzPct val="100000"/>
              <a:buFont typeface="Wingdings" charset="2"/>
              <a:buChar char="²"/>
              <a:defRPr sz="2800">
                <a:solidFill>
                  <a:srgbClr val="003399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>
                <a:solidFill>
                  <a:srgbClr val="003399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>
                <a:solidFill>
                  <a:srgbClr val="003399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rgbClr val="003399"/>
                </a:solidFill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rgbClr val="003399"/>
                </a:solidFill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rgbClr val="003399"/>
                </a:solidFill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rgbClr val="003399"/>
                </a:solidFill>
                <a:latin typeface="+mn-lt"/>
              </a:defRPr>
            </a:lvl9pPr>
          </a:lstStyle>
          <a:p>
            <a:pPr lvl="0"/>
            <a:r>
              <a:rPr lang="en-GB" sz="2000" noProof="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Hans Auer</a:t>
            </a:r>
            <a:endParaRPr lang="en-GB" sz="2000" noProof="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0"/>
            <a:r>
              <a:rPr lang="en-GB" sz="1400" noProof="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Associate Professor</a:t>
            </a:r>
            <a:br>
              <a:rPr lang="en-GB" sz="1400" noProof="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GB" sz="1400" noProof="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Energy Economics Group (EEG)</a:t>
            </a:r>
            <a:endParaRPr lang="en-GB" sz="1400" noProof="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0"/>
            <a:r>
              <a:rPr lang="de-AT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Technische Universität Wien </a:t>
            </a:r>
            <a:r>
              <a:rPr lang="en-GB" sz="1400" noProof="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(TUW)</a:t>
            </a:r>
            <a:r>
              <a:rPr lang="en-GB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/>
            </a:r>
            <a:br>
              <a:rPr lang="en-GB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de-AT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Karlsplatz</a:t>
            </a:r>
            <a:r>
              <a:rPr lang="en-GB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GB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13, 1040 Wien, </a:t>
            </a:r>
            <a:r>
              <a:rPr lang="en-GB" sz="1400" noProof="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Austria</a:t>
            </a:r>
          </a:p>
          <a:p>
            <a:pPr lvl="0"/>
            <a:r>
              <a:rPr lang="en-GB" sz="1400" noProof="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auer@eeg.tuwien.ac.at</a:t>
            </a:r>
            <a:endParaRPr lang="en-GB" sz="1400" noProof="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0"/>
            <a:r>
              <a:rPr lang="en-GB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https://orcid.org/</a:t>
            </a:r>
            <a:r>
              <a:rPr lang="en-GB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0000-0002-9111-9941</a:t>
            </a:r>
            <a:endParaRPr lang="en-GB" sz="1600" noProof="0" dirty="0" smtClean="0">
              <a:solidFill>
                <a:schemeClr val="bg2">
                  <a:lumMod val="50000"/>
                </a:schemeClr>
              </a:solidFill>
              <a:latin typeface="+mn-lt"/>
              <a:cs typeface="Calibri"/>
            </a:endParaRPr>
          </a:p>
          <a:p>
            <a:pPr lvl="0"/>
            <a:endParaRPr lang="en-GB" sz="1600" noProof="0" dirty="0">
              <a:solidFill>
                <a:schemeClr val="bg2">
                  <a:lumMod val="50000"/>
                </a:schemeClr>
              </a:solidFill>
              <a:latin typeface="+mn-lt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74584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Todays</a:t>
            </a:r>
            <a:r>
              <a:rPr lang="de-AT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‘ </a:t>
            </a:r>
            <a:r>
              <a:rPr lang="de-AT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agenda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AT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Background / M</a:t>
            </a:r>
            <a:r>
              <a:rPr lang="en-US" dirty="0" err="1" smtClean="0"/>
              <a:t>otivation</a:t>
            </a:r>
            <a:r>
              <a:rPr lang="de-AT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AT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Core </a:t>
            </a:r>
            <a:r>
              <a:rPr lang="de-AT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objective</a:t>
            </a:r>
            <a:r>
              <a:rPr lang="de-AT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endParaRPr lang="de-AT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AT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Materials and </a:t>
            </a:r>
            <a:r>
              <a:rPr lang="de-AT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methods</a:t>
            </a:r>
            <a:endParaRPr lang="de-AT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AT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Results</a:t>
            </a:r>
            <a:r>
              <a:rPr lang="de-AT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de-AT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of</a:t>
            </a:r>
            <a:r>
              <a:rPr lang="de-AT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a real test-</a:t>
            </a:r>
            <a:r>
              <a:rPr lang="de-AT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bed</a:t>
            </a:r>
            <a:r>
              <a:rPr lang="de-AT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(</a:t>
            </a:r>
            <a:r>
              <a:rPr lang="de-AT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federal</a:t>
            </a:r>
            <a:r>
              <a:rPr lang="de-AT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de-AT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state</a:t>
            </a:r>
            <a:r>
              <a:rPr lang="de-AT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Vorarlberg, Austria, </a:t>
            </a:r>
            <a:r>
              <a:rPr lang="de-AT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until</a:t>
            </a:r>
            <a:r>
              <a:rPr lang="de-AT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2050)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AT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Conclusions and </a:t>
            </a:r>
            <a:r>
              <a:rPr lang="de-AT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outlook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8112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and motivation</a:t>
            </a:r>
            <a:endParaRPr lang="en-US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Adherence to the remaining CO</a:t>
            </a:r>
            <a:r>
              <a:rPr lang="en-US" baseline="-25000" dirty="0" smtClean="0"/>
              <a:t>2</a:t>
            </a:r>
            <a:r>
              <a:rPr lang="en-US" dirty="0" smtClean="0"/>
              <a:t> budget of the 1.5°C / 2.0°C climate target requires rapid </a:t>
            </a:r>
            <a:r>
              <a:rPr lang="en-US" b="1" dirty="0" err="1" smtClean="0"/>
              <a:t>defossilization</a:t>
            </a:r>
            <a:r>
              <a:rPr lang="en-US" dirty="0" smtClean="0"/>
              <a:t> of the energy system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Concrete measures include, among others, the </a:t>
            </a:r>
            <a:r>
              <a:rPr lang="en-US" b="1" dirty="0" smtClean="0"/>
              <a:t>substitution</a:t>
            </a:r>
            <a:r>
              <a:rPr lang="en-US" dirty="0" smtClean="0"/>
              <a:t> of </a:t>
            </a:r>
            <a:r>
              <a:rPr lang="en-US" b="1" dirty="0" smtClean="0"/>
              <a:t>natural</a:t>
            </a:r>
            <a:r>
              <a:rPr lang="en-US" dirty="0" smtClean="0"/>
              <a:t> </a:t>
            </a:r>
            <a:r>
              <a:rPr lang="en-US" b="1" dirty="0" smtClean="0"/>
              <a:t>gas</a:t>
            </a:r>
            <a:r>
              <a:rPr lang="en-US" dirty="0" smtClean="0"/>
              <a:t> in the provision of energy services by sustainable alternatives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Substantial </a:t>
            </a:r>
            <a:r>
              <a:rPr lang="en-US" b="1" dirty="0" smtClean="0"/>
              <a:t>challenge</a:t>
            </a:r>
            <a:r>
              <a:rPr lang="en-US" dirty="0" smtClean="0"/>
              <a:t> since natural gas is currently </a:t>
            </a:r>
            <a:r>
              <a:rPr lang="en-US" b="1" dirty="0" smtClean="0"/>
              <a:t>used</a:t>
            </a:r>
            <a:r>
              <a:rPr lang="en-US" dirty="0" smtClean="0"/>
              <a:t> for energy supply of a </a:t>
            </a:r>
            <a:r>
              <a:rPr lang="en-US" b="1" dirty="0" smtClean="0"/>
              <a:t>wide</a:t>
            </a:r>
            <a:r>
              <a:rPr lang="en-US" dirty="0" smtClean="0"/>
              <a:t> </a:t>
            </a:r>
            <a:r>
              <a:rPr lang="en-US" b="1" dirty="0" smtClean="0"/>
              <a:t>range</a:t>
            </a:r>
            <a:r>
              <a:rPr lang="en-US" dirty="0" smtClean="0"/>
              <a:t> of energy service needs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Uncertain </a:t>
            </a:r>
            <a:r>
              <a:rPr lang="en-US" dirty="0" smtClean="0"/>
              <a:t>role of </a:t>
            </a:r>
            <a:r>
              <a:rPr lang="en-US" b="1" dirty="0" smtClean="0"/>
              <a:t>green gases </a:t>
            </a:r>
            <a:r>
              <a:rPr lang="en-US" dirty="0" smtClean="0"/>
              <a:t>(e.g., synthetic gas, hydrogen) related to their economic viable quantities / potentials and penetration time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…but there are far-reaching gas transmission / distribution networks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56A3B-9394-4423-BC6B-8ACDCD066BE8}" type="slidenum">
              <a:rPr lang="de-AT" altLang="de-DE" smtClean="0"/>
              <a:pPr/>
              <a:t>3</a:t>
            </a:fld>
            <a:endParaRPr lang="de-AT" altLang="de-DE" dirty="0"/>
          </a:p>
        </p:txBody>
      </p:sp>
      <p:sp>
        <p:nvSpPr>
          <p:cNvPr id="5" name="Fußzeilenplatzhalt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AT" dirty="0" err="1" smtClean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Introduction</a:t>
            </a:r>
            <a:r>
              <a:rPr lang="de-AT" dirty="0" smtClean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1 / 2</a:t>
            </a:r>
            <a:endParaRPr lang="de-AT" dirty="0">
              <a:solidFill>
                <a:schemeClr val="bg1">
                  <a:lumMod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1195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objective / main research questions</a:t>
            </a:r>
            <a:endParaRPr lang="en-US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839418" y="1484784"/>
            <a:ext cx="10297142" cy="468052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The core objective of this work is to investigate the </a:t>
            </a:r>
            <a:r>
              <a:rPr lang="en-US" b="1" dirty="0" smtClean="0"/>
              <a:t>cost-effective trajectory </a:t>
            </a:r>
            <a:r>
              <a:rPr lang="en-US" dirty="0" smtClean="0"/>
              <a:t>of </a:t>
            </a:r>
            <a:r>
              <a:rPr lang="en-US" b="1" dirty="0" smtClean="0"/>
              <a:t>gas networks </a:t>
            </a:r>
            <a:r>
              <a:rPr lang="en-US" dirty="0" smtClean="0"/>
              <a:t>from a systemic point of view under a long-term planning horizon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In view of necessary refurbishment investments in existing gas network infrastructure and pipelines due to their technical lifetimes, the main research question is of </a:t>
            </a:r>
            <a:r>
              <a:rPr lang="en-US" b="1" dirty="0" smtClean="0"/>
              <a:t>which decommissioning and refurbishment investment decision result in a cost-effective gas networks by 2050.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Equally important in the analysis is the trade-off decision from the network operator’s perspective whether available </a:t>
            </a:r>
            <a:r>
              <a:rPr lang="en-US" b="1" dirty="0" smtClean="0"/>
              <a:t>gas demands </a:t>
            </a:r>
            <a:r>
              <a:rPr lang="en-US" dirty="0" smtClean="0"/>
              <a:t>within the network area </a:t>
            </a:r>
            <a:r>
              <a:rPr lang="en-US" b="1" dirty="0"/>
              <a:t>are supplied or not </a:t>
            </a:r>
            <a:r>
              <a:rPr lang="en-US" dirty="0" smtClean="0"/>
              <a:t>as </a:t>
            </a:r>
            <a:r>
              <a:rPr lang="en-US" dirty="0"/>
              <a:t>the decommissioning of existing gas pipelines can be cost-effective, but at the same time results in not supplied gas demands.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56A3B-9394-4423-BC6B-8ACDCD066BE8}" type="slidenum">
              <a:rPr lang="de-AT" altLang="de-DE" smtClean="0"/>
              <a:pPr/>
              <a:t>4</a:t>
            </a:fld>
            <a:endParaRPr lang="de-AT" altLang="de-DE"/>
          </a:p>
        </p:txBody>
      </p:sp>
      <p:sp>
        <p:nvSpPr>
          <p:cNvPr id="7" name="Fußzeilenplatzhalter 1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</p:spPr>
        <p:txBody>
          <a:bodyPr/>
          <a:lstStyle/>
          <a:p>
            <a:pPr>
              <a:defRPr/>
            </a:pPr>
            <a:r>
              <a:rPr lang="de-AT" dirty="0" err="1" smtClean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Introduction</a:t>
            </a:r>
            <a:r>
              <a:rPr lang="de-AT" dirty="0" smtClean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2 / 2</a:t>
            </a:r>
            <a:endParaRPr lang="de-AT" dirty="0">
              <a:solidFill>
                <a:schemeClr val="bg1">
                  <a:lumMod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4787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Introduction</a:t>
            </a:r>
            <a:r>
              <a:rPr lang="de-AT" dirty="0" smtClean="0"/>
              <a:t> </a:t>
            </a:r>
            <a:r>
              <a:rPr lang="de-AT" dirty="0" err="1" smtClean="0"/>
              <a:t>into</a:t>
            </a:r>
            <a:r>
              <a:rPr lang="de-AT" dirty="0" smtClean="0"/>
              <a:t> </a:t>
            </a:r>
            <a:r>
              <a:rPr lang="de-AT" dirty="0" err="1" smtClean="0"/>
              <a:t>the</a:t>
            </a:r>
            <a:r>
              <a:rPr lang="de-AT" dirty="0" smtClean="0"/>
              <a:t> </a:t>
            </a:r>
            <a:r>
              <a:rPr lang="de-AT" dirty="0" err="1" smtClean="0"/>
              <a:t>model</a:t>
            </a:r>
            <a:endParaRPr lang="en-US" dirty="0"/>
          </a:p>
        </p:txBody>
      </p:sp>
      <p:sp>
        <p:nvSpPr>
          <p:cNvPr id="9" name="Inhaltsplatzhalter 8"/>
          <p:cNvSpPr>
            <a:spLocks noGrp="1"/>
          </p:cNvSpPr>
          <p:nvPr>
            <p:ph idx="1"/>
          </p:nvPr>
        </p:nvSpPr>
        <p:spPr>
          <a:xfrm>
            <a:off x="1145630" y="1052736"/>
            <a:ext cx="9906069" cy="5040560"/>
          </a:xfrm>
        </p:spPr>
        <p:txBody>
          <a:bodyPr/>
          <a:lstStyle/>
          <a:p>
            <a:pPr marL="0" indent="0"/>
            <a:endParaRPr lang="de-DE" sz="2000" dirty="0" smtClean="0"/>
          </a:p>
          <a:p>
            <a:endParaRPr lang="de-DE" sz="12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56A3B-9394-4423-BC6B-8ACDCD066BE8}" type="slidenum">
              <a:rPr lang="de-AT" altLang="de-DE" smtClean="0"/>
              <a:pPr/>
              <a:t>5</a:t>
            </a:fld>
            <a:endParaRPr lang="de-AT" altLang="de-DE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380" y="1167658"/>
            <a:ext cx="8515242" cy="5184576"/>
          </a:xfrm>
          <a:prstGeom prst="rect">
            <a:avLst/>
          </a:prstGeom>
        </p:spPr>
      </p:pic>
      <p:sp>
        <p:nvSpPr>
          <p:cNvPr id="6" name="Fußzeilenplatzhalter 1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</p:spPr>
        <p:txBody>
          <a:bodyPr/>
          <a:lstStyle/>
          <a:p>
            <a:pPr>
              <a:defRPr/>
            </a:pPr>
            <a:r>
              <a:rPr lang="de-AT" dirty="0" err="1" smtClean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Methodology</a:t>
            </a:r>
            <a:r>
              <a:rPr lang="de-AT" dirty="0" smtClean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1 / 5</a:t>
            </a:r>
            <a:endParaRPr lang="de-AT" dirty="0">
              <a:solidFill>
                <a:schemeClr val="bg1">
                  <a:lumMod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2758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Mathematical</a:t>
            </a:r>
            <a:r>
              <a:rPr lang="de-AT" dirty="0" smtClean="0"/>
              <a:t> </a:t>
            </a:r>
            <a:r>
              <a:rPr lang="de-AT" dirty="0" err="1" smtClean="0"/>
              <a:t>formulation</a:t>
            </a:r>
            <a:r>
              <a:rPr lang="de-AT" dirty="0" smtClean="0"/>
              <a:t> (</a:t>
            </a:r>
            <a:r>
              <a:rPr lang="de-AT" dirty="0" err="1" smtClean="0"/>
              <a:t>selection</a:t>
            </a:r>
            <a:r>
              <a:rPr lang="de-AT" dirty="0" smtClean="0"/>
              <a:t>) 1 / 2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56A3B-9394-4423-BC6B-8ACDCD066BE8}" type="slidenum">
              <a:rPr lang="de-AT" altLang="de-DE" smtClean="0"/>
              <a:pPr/>
              <a:t>6</a:t>
            </a:fld>
            <a:endParaRPr lang="de-AT" altLang="de-DE"/>
          </a:p>
        </p:txBody>
      </p:sp>
      <p:sp>
        <p:nvSpPr>
          <p:cNvPr id="13" name="Inhaltsplatzhalter 12"/>
          <p:cNvSpPr>
            <a:spLocks noGrp="1"/>
          </p:cNvSpPr>
          <p:nvPr>
            <p:ph idx="4294967295"/>
          </p:nvPr>
        </p:nvSpPr>
        <p:spPr>
          <a:xfrm>
            <a:off x="5375920" y="4579147"/>
            <a:ext cx="4665662" cy="3554412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endParaRPr lang="de-AT" dirty="0"/>
          </a:p>
          <a:p>
            <a:pPr marL="0" indent="0"/>
            <a:endParaRPr lang="de-AT" dirty="0"/>
          </a:p>
          <a:p>
            <a:pPr>
              <a:buFont typeface="Wingdings" panose="05000000000000000000" pitchFamily="2" charset="2"/>
              <a:buChar char="§"/>
            </a:pPr>
            <a:endParaRPr lang="de-AT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45630" y="1484784"/>
            <a:ext cx="9906069" cy="4176464"/>
          </a:xfrm>
        </p:spPr>
        <p:txBody>
          <a:bodyPr/>
          <a:lstStyle/>
          <a:p>
            <a:pPr marL="0" indent="0"/>
            <a:endParaRPr lang="de-AT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el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5102552"/>
                  </p:ext>
                </p:extLst>
              </p:nvPr>
            </p:nvGraphicFramePr>
            <p:xfrm>
              <a:off x="277092" y="1044349"/>
              <a:ext cx="10804762" cy="531200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733507">
                      <a:extLst>
                        <a:ext uri="{9D8B030D-6E8A-4147-A177-3AD203B41FA5}">
                          <a16:colId xmlns:a16="http://schemas.microsoft.com/office/drawing/2014/main" val="1406400275"/>
                        </a:ext>
                      </a:extLst>
                    </a:gridCol>
                    <a:gridCol w="2260780">
                      <a:extLst>
                        <a:ext uri="{9D8B030D-6E8A-4147-A177-3AD203B41FA5}">
                          <a16:colId xmlns:a16="http://schemas.microsoft.com/office/drawing/2014/main" val="1610077610"/>
                        </a:ext>
                      </a:extLst>
                    </a:gridCol>
                    <a:gridCol w="3810475">
                      <a:extLst>
                        <a:ext uri="{9D8B030D-6E8A-4147-A177-3AD203B41FA5}">
                          <a16:colId xmlns:a16="http://schemas.microsoft.com/office/drawing/2014/main" val="50273510"/>
                        </a:ext>
                      </a:extLst>
                    </a:gridCol>
                  </a:tblGrid>
                  <a:tr h="36652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Equation</a:t>
                          </a:r>
                          <a:endParaRPr lang="en-US" dirty="0">
                            <a:solidFill>
                              <a:schemeClr val="tx1"/>
                            </a:solidFill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Type</a:t>
                          </a:r>
                          <a:endParaRPr lang="en-US" dirty="0">
                            <a:solidFill>
                              <a:schemeClr val="tx1"/>
                            </a:solidFill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Short description</a:t>
                          </a:r>
                          <a:endParaRPr lang="en-US" dirty="0">
                            <a:solidFill>
                              <a:schemeClr val="tx1"/>
                            </a:solidFill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22177908"/>
                      </a:ext>
                    </a:extLst>
                  </a:tr>
                  <a:tr h="59405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 i="0" smtClean="0">
                                            <a:latin typeface="Cambria Math" panose="02040503050406030204" pitchFamily="18" charset="0"/>
                                          </a:rPr>
                                          <m:t>min</m:t>
                                        </m:r>
                                      </m:e>
                                      <m:lim>
                                        <m:r>
                                          <a:rPr lang="de-AT" sz="20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lim>
                                    </m:limLow>
                                  </m:fName>
                                  <m:e>
                                    <m:r>
                                      <a:rPr lang="de-AT" sz="2000" b="0" i="1" smtClean="0">
                                        <a:latin typeface="Cambria Math" panose="02040503050406030204" pitchFamily="18" charset="0"/>
                                      </a:rPr>
                                      <m:t>𝐶𝑎𝑝𝑒𝑥</m:t>
                                    </m:r>
                                    <m:r>
                                      <a:rPr lang="de-AT" sz="20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de-AT" sz="2000" b="0" i="1" smtClean="0">
                                        <a:latin typeface="Cambria Math" panose="02040503050406030204" pitchFamily="18" charset="0"/>
                                      </a:rPr>
                                      <m:t>𝑂𝑝𝑒𝑥</m:t>
                                    </m:r>
                                    <m:r>
                                      <a:rPr lang="de-AT" sz="2000" b="0" i="1" smtClean="0">
                                        <a:latin typeface="Cambria Math" panose="02040503050406030204" pitchFamily="18" charset="0"/>
                                      </a:rPr>
                                      <m:t> −</m:t>
                                    </m:r>
                                    <m:r>
                                      <a:rPr lang="de-AT" sz="2000" b="0" i="1" smtClean="0">
                                        <a:latin typeface="Cambria Math" panose="02040503050406030204" pitchFamily="18" charset="0"/>
                                      </a:rPr>
                                      <m:t>𝑅𝑒𝑣</m:t>
                                    </m:r>
                                    <m:r>
                                      <a:rPr lang="de-AT" sz="20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de-AT" sz="2000" b="0" i="1" smtClean="0">
                                        <a:latin typeface="Cambria Math" panose="02040503050406030204" pitchFamily="18" charset="0"/>
                                      </a:rPr>
                                      <m:t>𝑃𝑢𝑟𝑐h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en-US" sz="2000" dirty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>
                        <a:solidFill>
                          <a:srgbClr val="DEE7E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Objective function</a:t>
                          </a:r>
                          <a:endParaRPr lang="en-US" sz="1600" dirty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 anchor="ctr">
                        <a:solidFill>
                          <a:srgbClr val="DEE7E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dirty="0" smtClean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Minimize gas network operator’s </a:t>
                          </a:r>
                          <a:r>
                            <a:rPr lang="de-AT" sz="1600" dirty="0" err="1" smtClean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net</a:t>
                          </a:r>
                          <a:r>
                            <a:rPr lang="de-AT" sz="1600" dirty="0" smtClean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 </a:t>
                          </a:r>
                          <a:r>
                            <a:rPr lang="de-AT" sz="1600" dirty="0" err="1" smtClean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present</a:t>
                          </a:r>
                          <a:r>
                            <a:rPr lang="de-AT" sz="1600" dirty="0" smtClean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 </a:t>
                          </a:r>
                          <a:r>
                            <a:rPr lang="de-AT" sz="1600" dirty="0" err="1" smtClean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value</a:t>
                          </a:r>
                          <a:endParaRPr lang="en-US" sz="1600" dirty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 anchor="ctr">
                        <a:solidFill>
                          <a:srgbClr val="DEE7E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11117353"/>
                      </a:ext>
                    </a:extLst>
                  </a:tr>
                  <a:tr h="1106199">
                    <a:tc>
                      <a:txBody>
                        <a:bodyPr/>
                        <a:lstStyle/>
                        <a:p>
                          <a:pPr algn="ctr"/>
                          <a:endParaRPr lang="de-AT" sz="1400" b="0" dirty="0" smtClean="0">
                            <a:latin typeface="Segoe UI Light" panose="020B0502040204020203" pitchFamily="34" charset="0"/>
                          </a:endParaRP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AT" sz="1400" b="0" i="1" smtClean="0">
                                    <a:latin typeface="Cambria Math" panose="02040503050406030204" pitchFamily="18" charset="0"/>
                                  </a:rPr>
                                  <m:t>𝐶𝑎𝑝𝑒𝑥</m:t>
                                </m:r>
                                <m:r>
                                  <a:rPr lang="de-AT" sz="1400" b="0" i="1" smtClean="0"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  <m:nary>
                                  <m:naryPr>
                                    <m:chr m:val="∑"/>
                                    <m:ctrlPr>
                                      <a:rPr lang="de-AT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de-AT" sz="1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de-AT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l-GR" sz="1400" b="0" i="1" smtClean="0">
                                            <a:latin typeface="Cambria Math" panose="02040503050406030204" pitchFamily="18" charset="0"/>
                                          </a:rPr>
                                          <m:t>α</m:t>
                                        </m:r>
                                      </m:e>
                                      <m:sub>
                                        <m:r>
                                          <a:rPr lang="de-AT" sz="14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e>
                                </m:nary>
                                <m:r>
                                  <a:rPr lang="de-AT" sz="14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a:rPr lang="de-AT" sz="14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sSub>
                                  <m:sSubPr>
                                    <m:ctrlPr>
                                      <a:rPr lang="de-AT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sz="1400" b="0" i="1" smtClean="0">
                                        <a:latin typeface="Cambria Math" panose="02040503050406030204" pitchFamily="18" charset="0"/>
                                      </a:rPr>
                                      <m:t>Π</m:t>
                                    </m:r>
                                  </m:e>
                                  <m:sub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a:rPr lang="de-AT" sz="1400" b="0" i="1" smtClean="0">
                                    <a:latin typeface="Cambria Math" panose="02040503050406030204" pitchFamily="18" charset="0"/>
                                  </a:rPr>
                                  <m:t>          </m:t>
                                </m:r>
                                <m:r>
                                  <a:rPr lang="de-AT" sz="1400" b="0" i="1" smtClean="0">
                                    <a:latin typeface="Cambria Math" panose="02040503050406030204" pitchFamily="18" charset="0"/>
                                  </a:rPr>
                                  <m:t>𝑂𝑝𝑒𝑥</m:t>
                                </m:r>
                                <m:r>
                                  <a:rPr lang="de-AT" sz="1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nary>
                                  <m:naryPr>
                                    <m:chr m:val="∑"/>
                                    <m:ctrlPr>
                                      <a:rPr lang="de-AT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de-AT" sz="1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de-AT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l-GR" sz="1400" b="0" i="1" smtClean="0">
                                            <a:latin typeface="Cambria Math" panose="02040503050406030204" pitchFamily="18" charset="0"/>
                                          </a:rPr>
                                          <m:t>α</m:t>
                                        </m:r>
                                      </m:e>
                                      <m:sub>
                                        <m:r>
                                          <a:rPr lang="de-AT" sz="14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l-GR" sz="1400" b="0" i="1" smtClean="0">
                                        <a:latin typeface="Cambria Math" panose="02040503050406030204" pitchFamily="18" charset="0"/>
                                      </a:rPr>
                                      <m:t>Κ</m:t>
                                    </m:r>
                                  </m:e>
                                </m:nary>
                              </m:oMath>
                            </m:oMathPara>
                          </a14:m>
                          <a:endParaRPr lang="en-US" sz="1400" dirty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Constraint</a:t>
                          </a:r>
                          <a:endParaRPr lang="en-US" sz="1600" dirty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smtClean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Calculation of capital</a:t>
                          </a:r>
                          <a:r>
                            <a:rPr lang="en-US" sz="1600" baseline="0" dirty="0" smtClean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 and operational expenditures</a:t>
                          </a:r>
                        </a:p>
                        <a:p>
                          <a:pPr algn="l"/>
                          <a:endParaRPr lang="en-US" sz="1600" baseline="0" dirty="0" smtClean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18395421"/>
                      </a:ext>
                    </a:extLst>
                  </a:tr>
                  <a:tr h="84865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l-GR" sz="1400" i="1" smtClean="0">
                                    <a:latin typeface="Cambria Math" panose="02040503050406030204" pitchFamily="18" charset="0"/>
                                    <a:cs typeface="Segoe UI Light" panose="020B0502040204020203" pitchFamily="34" charset="0"/>
                                  </a:rPr>
                                  <m:t>Κ</m:t>
                                </m:r>
                                <m:r>
                                  <a:rPr lang="de-AT" sz="1400" b="0" i="1" smtClean="0">
                                    <a:latin typeface="Cambria Math" panose="02040503050406030204" pitchFamily="18" charset="0"/>
                                    <a:cs typeface="Segoe UI Light" panose="020B0502040204020203" pitchFamily="34" charset="0"/>
                                  </a:rPr>
                                  <m:t>=</m:t>
                                </m:r>
                                <m:nary>
                                  <m:naryPr>
                                    <m:chr m:val="∑"/>
                                    <m:ctrlP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𝑙</m:t>
                                    </m:r>
                                  </m:sub>
                                  <m:sup/>
                                  <m:e>
                                    <m:sSubSup>
                                      <m:sSubSupPr>
                                        <m:ctrlPr>
                                          <a:rPr lang="de-AT" sz="1400" b="0" i="1" smtClean="0">
                                            <a:latin typeface="Cambria Math" panose="02040503050406030204" pitchFamily="18" charset="0"/>
                                            <a:cs typeface="Segoe UI Light" panose="020B0502040204020203" pitchFamily="34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de-AT" sz="1400" b="0" i="1" smtClean="0">
                                            <a:latin typeface="Cambria Math" panose="02040503050406030204" pitchFamily="18" charset="0"/>
                                            <a:cs typeface="Segoe UI Light" panose="020B0502040204020203" pitchFamily="34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de-AT" sz="1400" b="0" i="1" smtClean="0">
                                            <a:latin typeface="Cambria Math" panose="02040503050406030204" pitchFamily="18" charset="0"/>
                                            <a:cs typeface="Segoe UI Light" panose="020B0502040204020203" pitchFamily="34" charset="0"/>
                                          </a:rPr>
                                          <m:t>𝑙</m:t>
                                        </m:r>
                                      </m:sub>
                                      <m:sup>
                                        <m:r>
                                          <a:rPr lang="de-AT" sz="1400" b="0" i="1" smtClean="0">
                                            <a:latin typeface="Cambria Math" panose="02040503050406030204" pitchFamily="18" charset="0"/>
                                            <a:cs typeface="Segoe UI Light" panose="020B0502040204020203" pitchFamily="34" charset="0"/>
                                          </a:rPr>
                                          <m:t>𝑓𝑖𝑥</m:t>
                                        </m:r>
                                      </m:sup>
                                    </m:sSubSup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∗</m:t>
                                    </m:r>
                                    <m:sSub>
                                      <m:sSubPr>
                                        <m:ctrlPr>
                                          <a:rPr lang="de-AT" sz="1400" b="0" i="1" smtClean="0">
                                            <a:latin typeface="Cambria Math" panose="02040503050406030204" pitchFamily="18" charset="0"/>
                                            <a:cs typeface="Segoe UI Light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l-GR" sz="1400" b="0" i="1" smtClean="0">
                                            <a:latin typeface="Cambria Math" panose="02040503050406030204" pitchFamily="18" charset="0"/>
                                            <a:cs typeface="Segoe UI Light" panose="020B0502040204020203" pitchFamily="34" charset="0"/>
                                          </a:rPr>
                                          <m:t>Υ</m:t>
                                        </m:r>
                                      </m:e>
                                      <m:sub>
                                        <m:r>
                                          <a:rPr lang="de-AT" sz="1400" b="0" i="1" smtClean="0">
                                            <a:latin typeface="Cambria Math" panose="02040503050406030204" pitchFamily="18" charset="0"/>
                                            <a:cs typeface="Segoe UI Light" panose="020B0502040204020203" pitchFamily="34" charset="0"/>
                                          </a:rPr>
                                          <m:t>𝑙</m:t>
                                        </m:r>
                                        <m:r>
                                          <a:rPr lang="de-AT" sz="1400" b="0" i="1" smtClean="0">
                                            <a:latin typeface="Cambria Math" panose="02040503050406030204" pitchFamily="18" charset="0"/>
                                            <a:cs typeface="Segoe UI Light" panose="020B0502040204020203" pitchFamily="34" charset="0"/>
                                          </a:rPr>
                                          <m:t>,</m:t>
                                        </m:r>
                                        <m:r>
                                          <a:rPr lang="de-AT" sz="1400" b="0" i="1" smtClean="0">
                                            <a:latin typeface="Cambria Math" panose="02040503050406030204" pitchFamily="18" charset="0"/>
                                            <a:cs typeface="Segoe UI Light" panose="020B0502040204020203" pitchFamily="34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e>
                                </m:nary>
                              </m:oMath>
                            </m:oMathPara>
                          </a14:m>
                          <a:endParaRPr lang="en-US" sz="1400" dirty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Constraint</a:t>
                          </a:r>
                          <a:endParaRPr lang="en-US" sz="1600" dirty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baseline="0" dirty="0" smtClean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Total fixed (operating) costs per pressure / network level </a:t>
                          </a:r>
                          <a14:m>
                            <m:oMath xmlns:m="http://schemas.openxmlformats.org/officeDocument/2006/math">
                              <m:r>
                                <a:rPr lang="de-AT" sz="1600" b="0" i="1" baseline="0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𝑙</m:t>
                              </m:r>
                            </m:oMath>
                          </a14:m>
                          <a:endParaRPr lang="en-US" sz="1600" baseline="0" dirty="0" smtClean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43771530"/>
                      </a:ext>
                    </a:extLst>
                  </a:tr>
                  <a:tr h="339462"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 smtClean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600" baseline="0" dirty="0" smtClean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55011606"/>
                      </a:ext>
                    </a:extLst>
                  </a:tr>
                  <a:tr h="116000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sz="140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Π</m:t>
                                    </m:r>
                                  </m:e>
                                  <m:sub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𝑝</m:t>
                                    </m:r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,</m:t>
                                    </m:r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𝑙</m:t>
                                    </m:r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,</m:t>
                                    </m:r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a:rPr lang="de-AT" sz="1400" b="0" i="1" smtClean="0">
                                    <a:latin typeface="Cambria Math" panose="02040503050406030204" pitchFamily="18" charset="0"/>
                                    <a:cs typeface="Segoe UI Light" panose="020B0502040204020203" pitchFamily="34" charset="0"/>
                                  </a:rPr>
                                  <m:t>=</m:t>
                                </m:r>
                                <m:sSubSup>
                                  <m:sSubSupPr>
                                    <m:ctrlP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Π</m:t>
                                    </m:r>
                                  </m:e>
                                  <m:sub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𝑝</m:t>
                                    </m:r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,</m:t>
                                    </m:r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𝑙</m:t>
                                    </m:r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,</m:t>
                                    </m:r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𝑦</m:t>
                                    </m:r>
                                  </m:sub>
                                  <m:sup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𝑝𝑟𝑒</m:t>
                                    </m:r>
                                  </m:sup>
                                </m:sSubSup>
                                <m:r>
                                  <a:rPr lang="de-AT" sz="1400" b="0" i="1" smtClean="0">
                                    <a:latin typeface="Cambria Math" panose="02040503050406030204" pitchFamily="18" charset="0"/>
                                    <a:cs typeface="Segoe UI Light" panose="020B0502040204020203" pitchFamily="34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𝑝</m:t>
                                    </m:r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,</m:t>
                                    </m:r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𝑙</m:t>
                                    </m:r>
                                  </m:sub>
                                  <m:sup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𝑟𝑒𝑓</m:t>
                                    </m:r>
                                  </m:sup>
                                </m:sSubSup>
                                <m:r>
                                  <a:rPr lang="de-AT" sz="1400" b="0" i="1" smtClean="0">
                                    <a:latin typeface="Cambria Math" panose="02040503050406030204" pitchFamily="18" charset="0"/>
                                    <a:cs typeface="Segoe UI Light" panose="020B0502040204020203" pitchFamily="34" charset="0"/>
                                  </a:rPr>
                                  <m:t>∗</m:t>
                                </m:r>
                                <m:sSubSup>
                                  <m:sSubSupPr>
                                    <m:ctrlP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Π</m:t>
                                    </m:r>
                                  </m:e>
                                  <m:sub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𝑝</m:t>
                                    </m:r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,</m:t>
                                    </m:r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𝑙</m:t>
                                    </m:r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,</m:t>
                                    </m:r>
                                    <m:sSubSup>
                                      <m:sSubSupPr>
                                        <m:ctrlPr>
                                          <a:rPr lang="de-AT" sz="1400" b="0" i="1" smtClean="0">
                                            <a:latin typeface="Cambria Math" panose="02040503050406030204" pitchFamily="18" charset="0"/>
                                            <a:cs typeface="Segoe UI Light" panose="020B0502040204020203" pitchFamily="34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de-AT" sz="1400" b="0" i="1" smtClean="0">
                                            <a:latin typeface="Cambria Math" panose="02040503050406030204" pitchFamily="18" charset="0"/>
                                            <a:cs typeface="Segoe UI Light" panose="020B0502040204020203" pitchFamily="34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de-AT" sz="1400" b="0" i="1" smtClean="0">
                                            <a:latin typeface="Cambria Math" panose="02040503050406030204" pitchFamily="18" charset="0"/>
                                            <a:cs typeface="Segoe UI Light" panose="020B0502040204020203" pitchFamily="34" charset="0"/>
                                          </a:rPr>
                                          <m:t>𝑝</m:t>
                                        </m:r>
                                        <m:r>
                                          <a:rPr lang="de-AT" sz="1400" b="0" i="1" smtClean="0">
                                            <a:latin typeface="Cambria Math" panose="02040503050406030204" pitchFamily="18" charset="0"/>
                                            <a:cs typeface="Segoe UI Light" panose="020B0502040204020203" pitchFamily="34" charset="0"/>
                                          </a:rPr>
                                          <m:t>,</m:t>
                                        </m:r>
                                        <m:r>
                                          <a:rPr lang="de-AT" sz="1400" b="0" i="1" smtClean="0">
                                            <a:latin typeface="Cambria Math" panose="02040503050406030204" pitchFamily="18" charset="0"/>
                                            <a:cs typeface="Segoe UI Light" panose="020B0502040204020203" pitchFamily="34" charset="0"/>
                                          </a:rPr>
                                          <m:t>𝑙</m:t>
                                        </m:r>
                                      </m:sub>
                                      <m:sup>
                                        <m:r>
                                          <a:rPr lang="de-AT" sz="1400" b="0" i="1" smtClean="0">
                                            <a:latin typeface="Cambria Math" panose="02040503050406030204" pitchFamily="18" charset="0"/>
                                            <a:cs typeface="Segoe UI Light" panose="020B0502040204020203" pitchFamily="34" charset="0"/>
                                          </a:rPr>
                                          <m:t>𝑖𝑛𝑣</m:t>
                                        </m:r>
                                      </m:sup>
                                    </m:sSubSup>
                                  </m:sub>
                                  <m:sup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𝑟𝑒𝑓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1400" dirty="0" smtClean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  <a:p>
                          <a:pPr algn="ctr"/>
                          <a:endParaRPr lang="en-US" sz="1400" dirty="0" smtClean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  <a:p>
                          <a:pPr algn="ctr"/>
                          <a:endParaRPr lang="en-US" sz="1400" dirty="0" smtClean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Constraint</a:t>
                          </a:r>
                          <a:endParaRPr lang="en-US" sz="1600" dirty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baseline="0" dirty="0" smtClean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Book value of a pipeline </a:t>
                          </a:r>
                          <a14:m>
                            <m:oMath xmlns:m="http://schemas.openxmlformats.org/officeDocument/2006/math">
                              <m:r>
                                <a:rPr lang="de-AT" sz="1600" b="0" i="1" baseline="0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𝑝</m:t>
                              </m:r>
                            </m:oMath>
                          </a14:m>
                          <a:r>
                            <a:rPr lang="en-US" sz="1600" baseline="0" dirty="0" smtClean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 at </a:t>
                          </a:r>
                          <a14:m>
                            <m:oMath xmlns:m="http://schemas.openxmlformats.org/officeDocument/2006/math">
                              <m:r>
                                <a:rPr lang="de-AT" sz="1600" b="0" i="1" baseline="0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𝑙</m:t>
                              </m:r>
                            </m:oMath>
                          </a14:m>
                          <a:r>
                            <a:rPr lang="en-US" sz="1600" baseline="0" dirty="0" smtClean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 in </a:t>
                          </a:r>
                          <a14:m>
                            <m:oMath xmlns:m="http://schemas.openxmlformats.org/officeDocument/2006/math">
                              <m:r>
                                <a:rPr lang="de-AT" sz="1600" b="0" i="1" baseline="0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𝑦</m:t>
                              </m:r>
                            </m:oMath>
                          </a14:m>
                          <a:r>
                            <a:rPr lang="en-US" sz="1600" baseline="0" dirty="0" smtClean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, where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de-AT" sz="1600" b="0" i="1" smtClean="0"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AT" sz="1600" b="0" i="1" smtClean="0"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l-GR" sz="1600" b="0" i="1" smtClean="0"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Π</m:t>
                                  </m:r>
                                </m:e>
                                <m:sub>
                                  <m:r>
                                    <a:rPr lang="de-AT" sz="1600" b="0" i="1" smtClean="0"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𝑝</m:t>
                                  </m:r>
                                  <m:r>
                                    <a:rPr lang="de-AT" sz="1600" b="0" i="1" smtClean="0"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de-AT" sz="1600" b="0" i="1" smtClean="0"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𝑙</m:t>
                                  </m:r>
                                  <m:r>
                                    <a:rPr lang="de-AT" sz="1600" b="0" i="1" smtClean="0"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de-AT" sz="1600" b="0" i="1" smtClean="0"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𝑦</m:t>
                                  </m:r>
                                </m:sub>
                                <m:sup>
                                  <m:r>
                                    <a:rPr lang="de-AT" sz="1600" b="0" i="1" smtClean="0"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𝑝𝑟𝑒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sz="1600" baseline="0" dirty="0" smtClean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 is the book value of the pre-existing pipeline (capacity)</a:t>
                          </a: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13863879"/>
                      </a:ext>
                    </a:extLst>
                  </a:tr>
                  <a:tr h="89709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Π</m:t>
                                    </m:r>
                                  </m:e>
                                  <m:sub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𝑝</m:t>
                                    </m:r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,</m:t>
                                    </m:r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𝑙</m:t>
                                    </m:r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,</m:t>
                                    </m:r>
                                    <m:sSubSup>
                                      <m:sSubSupPr>
                                        <m:ctrlPr>
                                          <a:rPr lang="de-AT" sz="1400" b="0" i="1" smtClean="0">
                                            <a:latin typeface="Cambria Math" panose="02040503050406030204" pitchFamily="18" charset="0"/>
                                            <a:cs typeface="Segoe UI Light" panose="020B0502040204020203" pitchFamily="34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de-AT" sz="1400" b="0" i="1" smtClean="0">
                                            <a:latin typeface="Cambria Math" panose="02040503050406030204" pitchFamily="18" charset="0"/>
                                            <a:cs typeface="Segoe UI Light" panose="020B0502040204020203" pitchFamily="34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de-AT" sz="1400" b="0" i="1" smtClean="0">
                                            <a:latin typeface="Cambria Math" panose="02040503050406030204" pitchFamily="18" charset="0"/>
                                            <a:cs typeface="Segoe UI Light" panose="020B0502040204020203" pitchFamily="34" charset="0"/>
                                          </a:rPr>
                                          <m:t>𝑝</m:t>
                                        </m:r>
                                        <m:r>
                                          <a:rPr lang="de-AT" sz="1400" b="0" i="1" smtClean="0">
                                            <a:latin typeface="Cambria Math" panose="02040503050406030204" pitchFamily="18" charset="0"/>
                                            <a:cs typeface="Segoe UI Light" panose="020B0502040204020203" pitchFamily="34" charset="0"/>
                                          </a:rPr>
                                          <m:t>,</m:t>
                                        </m:r>
                                        <m:r>
                                          <a:rPr lang="de-AT" sz="1400" b="0" i="1" smtClean="0">
                                            <a:latin typeface="Cambria Math" panose="02040503050406030204" pitchFamily="18" charset="0"/>
                                            <a:cs typeface="Segoe UI Light" panose="020B0502040204020203" pitchFamily="34" charset="0"/>
                                          </a:rPr>
                                          <m:t>𝑙</m:t>
                                        </m:r>
                                      </m:sub>
                                      <m:sup>
                                        <m:r>
                                          <a:rPr lang="de-AT" sz="1400" b="0" i="1" smtClean="0">
                                            <a:latin typeface="Cambria Math" panose="02040503050406030204" pitchFamily="18" charset="0"/>
                                            <a:cs typeface="Segoe UI Light" panose="020B0502040204020203" pitchFamily="34" charset="0"/>
                                          </a:rPr>
                                          <m:t>𝑖𝑛𝑣</m:t>
                                        </m:r>
                                      </m:sup>
                                    </m:sSubSup>
                                  </m:sub>
                                  <m:sup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𝑟𝑒𝑓</m:t>
                                    </m:r>
                                  </m:sup>
                                </m:sSubSup>
                                <m:r>
                                  <a:rPr lang="de-AT" sz="1400" b="0" i="1" smtClean="0">
                                    <a:latin typeface="Cambria Math" panose="02040503050406030204" pitchFamily="18" charset="0"/>
                                    <a:cs typeface="Segoe UI Light" panose="020B0502040204020203" pitchFamily="34" charset="0"/>
                                  </a:rPr>
                                  <m:t>=</m:t>
                                </m:r>
                                <m:sSubSup>
                                  <m:sSubSupPr>
                                    <m:ctrlP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𝑙</m:t>
                                    </m:r>
                                  </m:sub>
                                  <m:sup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𝑖𝑛𝑣</m:t>
                                    </m:r>
                                  </m:sup>
                                </m:sSubSup>
                                <m:r>
                                  <a:rPr lang="de-AT" sz="1400" b="0" i="1" smtClean="0">
                                    <a:latin typeface="Cambria Math" panose="02040503050406030204" pitchFamily="18" charset="0"/>
                                    <a:cs typeface="Segoe UI Light" panose="020B0502040204020203" pitchFamily="34" charset="0"/>
                                  </a:rPr>
                                  <m:t>∗</m:t>
                                </m:r>
                                <m:sSubSup>
                                  <m:sSubSupPr>
                                    <m:ctrlP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Υ</m:t>
                                    </m:r>
                                  </m:e>
                                  <m:sub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𝑝</m:t>
                                    </m:r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,</m:t>
                                    </m:r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𝑙</m:t>
                                    </m:r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, </m:t>
                                    </m:r>
                                    <m:sSubSup>
                                      <m:sSubSupPr>
                                        <m:ctrlPr>
                                          <a:rPr lang="de-AT" sz="1400" b="0" i="1" smtClean="0">
                                            <a:latin typeface="Cambria Math" panose="02040503050406030204" pitchFamily="18" charset="0"/>
                                            <a:cs typeface="Segoe UI Light" panose="020B0502040204020203" pitchFamily="34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de-AT" sz="1400" b="0" i="1" smtClean="0">
                                            <a:latin typeface="Cambria Math" panose="02040503050406030204" pitchFamily="18" charset="0"/>
                                            <a:cs typeface="Segoe UI Light" panose="020B0502040204020203" pitchFamily="34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de-AT" sz="1400" b="0" i="1" smtClean="0">
                                            <a:latin typeface="Cambria Math" panose="02040503050406030204" pitchFamily="18" charset="0"/>
                                            <a:cs typeface="Segoe UI Light" panose="020B0502040204020203" pitchFamily="34" charset="0"/>
                                          </a:rPr>
                                          <m:t>𝑝</m:t>
                                        </m:r>
                                        <m:r>
                                          <a:rPr lang="de-AT" sz="1400" b="0" i="1" smtClean="0">
                                            <a:latin typeface="Cambria Math" panose="02040503050406030204" pitchFamily="18" charset="0"/>
                                            <a:cs typeface="Segoe UI Light" panose="020B0502040204020203" pitchFamily="34" charset="0"/>
                                          </a:rPr>
                                          <m:t>,</m:t>
                                        </m:r>
                                        <m:r>
                                          <a:rPr lang="de-AT" sz="1400" b="0" i="1" smtClean="0">
                                            <a:latin typeface="Cambria Math" panose="02040503050406030204" pitchFamily="18" charset="0"/>
                                            <a:cs typeface="Segoe UI Light" panose="020B0502040204020203" pitchFamily="34" charset="0"/>
                                          </a:rPr>
                                          <m:t>𝑙</m:t>
                                        </m:r>
                                      </m:sub>
                                      <m:sup>
                                        <m:r>
                                          <a:rPr lang="de-AT" sz="1400" b="0" i="1" smtClean="0">
                                            <a:latin typeface="Cambria Math" panose="02040503050406030204" pitchFamily="18" charset="0"/>
                                            <a:cs typeface="Segoe UI Light" panose="020B0502040204020203" pitchFamily="34" charset="0"/>
                                          </a:rPr>
                                          <m:t>𝑖𝑛𝑣</m:t>
                                        </m:r>
                                      </m:sup>
                                    </m:sSubSup>
                                  </m:sub>
                                  <m:sup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𝑟𝑒𝑓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1400" dirty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Constraint</a:t>
                          </a:r>
                          <a:endParaRPr lang="en-US" sz="1600" dirty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baseline="0" dirty="0" smtClean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Book value of the refurbishment investment for </a:t>
                          </a:r>
                          <a14:m>
                            <m:oMath xmlns:m="http://schemas.openxmlformats.org/officeDocument/2006/math">
                              <m:r>
                                <a:rPr lang="de-AT" sz="1600" b="0" i="1" baseline="0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𝑝</m:t>
                              </m:r>
                            </m:oMath>
                          </a14:m>
                          <a:r>
                            <a:rPr lang="en-US" sz="1600" baseline="0" dirty="0" smtClean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 and </a:t>
                          </a:r>
                          <a14:m>
                            <m:oMath xmlns:m="http://schemas.openxmlformats.org/officeDocument/2006/math">
                              <m:r>
                                <a:rPr lang="de-AT" sz="1600" b="0" i="1" baseline="0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𝑙</m:t>
                              </m:r>
                            </m:oMath>
                          </a14:m>
                          <a:r>
                            <a:rPr lang="en-US" sz="1600" baseline="0" dirty="0" smtClean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 in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sz="1600" i="1" baseline="0" smtClean="0"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AT" sz="1600" b="0" i="1" baseline="0" smtClean="0"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de-AT" sz="1600" b="0" i="1" baseline="0" smtClean="0"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𝑝</m:t>
                                  </m:r>
                                  <m:r>
                                    <a:rPr lang="de-AT" sz="1600" b="0" i="1" baseline="0" smtClean="0"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de-AT" sz="1600" b="0" i="1" baseline="0" smtClean="0"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𝑙</m:t>
                                  </m:r>
                                </m:sub>
                                <m:sup>
                                  <m:r>
                                    <a:rPr lang="de-AT" sz="1600" b="0" i="1" baseline="0" smtClean="0"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𝑖𝑛𝑣</m:t>
                                  </m:r>
                                </m:sup>
                              </m:sSubSup>
                            </m:oMath>
                          </a14:m>
                          <a:endParaRPr lang="en-US" sz="1600" baseline="0" dirty="0" smtClean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839824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el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5102552"/>
                  </p:ext>
                </p:extLst>
              </p:nvPr>
            </p:nvGraphicFramePr>
            <p:xfrm>
              <a:off x="277092" y="1044349"/>
              <a:ext cx="10804762" cy="531200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733507">
                      <a:extLst>
                        <a:ext uri="{9D8B030D-6E8A-4147-A177-3AD203B41FA5}">
                          <a16:colId xmlns:a16="http://schemas.microsoft.com/office/drawing/2014/main" val="1406400275"/>
                        </a:ext>
                      </a:extLst>
                    </a:gridCol>
                    <a:gridCol w="2260780">
                      <a:extLst>
                        <a:ext uri="{9D8B030D-6E8A-4147-A177-3AD203B41FA5}">
                          <a16:colId xmlns:a16="http://schemas.microsoft.com/office/drawing/2014/main" val="1610077610"/>
                        </a:ext>
                      </a:extLst>
                    </a:gridCol>
                    <a:gridCol w="3810475">
                      <a:extLst>
                        <a:ext uri="{9D8B030D-6E8A-4147-A177-3AD203B41FA5}">
                          <a16:colId xmlns:a16="http://schemas.microsoft.com/office/drawing/2014/main" val="50273510"/>
                        </a:ext>
                      </a:extLst>
                    </a:gridCol>
                  </a:tblGrid>
                  <a:tr h="36652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Equation</a:t>
                          </a:r>
                          <a:endParaRPr lang="en-US" dirty="0">
                            <a:solidFill>
                              <a:schemeClr val="tx1"/>
                            </a:solidFill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Type</a:t>
                          </a:r>
                          <a:endParaRPr lang="en-US" dirty="0">
                            <a:solidFill>
                              <a:schemeClr val="tx1"/>
                            </a:solidFill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Short description</a:t>
                          </a:r>
                          <a:endParaRPr lang="en-US" dirty="0">
                            <a:solidFill>
                              <a:schemeClr val="tx1"/>
                            </a:solidFill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22177908"/>
                      </a:ext>
                    </a:extLst>
                  </a:tr>
                  <a:tr h="59405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29" t="-65306" r="-128829" b="-7306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Objective function</a:t>
                          </a:r>
                          <a:endParaRPr lang="en-US" sz="1600" dirty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 anchor="ctr">
                        <a:solidFill>
                          <a:srgbClr val="DEE7E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dirty="0" smtClean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Minimize gas network operator’s </a:t>
                          </a:r>
                          <a:r>
                            <a:rPr lang="de-AT" sz="1600" dirty="0" err="1" smtClean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net</a:t>
                          </a:r>
                          <a:r>
                            <a:rPr lang="de-AT" sz="1600" dirty="0" smtClean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 </a:t>
                          </a:r>
                          <a:r>
                            <a:rPr lang="de-AT" sz="1600" dirty="0" err="1" smtClean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present</a:t>
                          </a:r>
                          <a:r>
                            <a:rPr lang="de-AT" sz="1600" dirty="0" smtClean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 </a:t>
                          </a:r>
                          <a:r>
                            <a:rPr lang="de-AT" sz="1600" dirty="0" err="1" smtClean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value</a:t>
                          </a:r>
                          <a:endParaRPr lang="en-US" sz="1600" dirty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 anchor="ctr">
                        <a:solidFill>
                          <a:srgbClr val="DEE7E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11117353"/>
                      </a:ext>
                    </a:extLst>
                  </a:tr>
                  <a:tr h="110619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29" t="-89503" r="-128829" b="-2955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Constraint</a:t>
                          </a:r>
                          <a:endParaRPr lang="en-US" sz="1600" dirty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smtClean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Calculation of capital</a:t>
                          </a:r>
                          <a:r>
                            <a:rPr lang="en-US" sz="1600" baseline="0" dirty="0" smtClean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 and operational expenditures</a:t>
                          </a:r>
                        </a:p>
                        <a:p>
                          <a:pPr algn="l"/>
                          <a:endParaRPr lang="en-US" sz="1600" baseline="0" dirty="0" smtClean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18395421"/>
                      </a:ext>
                    </a:extLst>
                  </a:tr>
                  <a:tr h="84865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29" t="-245000" r="-128829" b="-282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Constraint</a:t>
                          </a:r>
                          <a:endParaRPr lang="en-US" sz="1600" dirty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83840" t="-245000" r="-800" b="-2821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43771530"/>
                      </a:ext>
                    </a:extLst>
                  </a:tr>
                  <a:tr h="339462"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 smtClean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600" baseline="0" dirty="0" smtClean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55011606"/>
                      </a:ext>
                    </a:extLst>
                  </a:tr>
                  <a:tr h="116000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29" t="-281675" r="-128829" b="-780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Constraint</a:t>
                          </a:r>
                          <a:endParaRPr lang="en-US" sz="1600" dirty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83840" t="-281675" r="-800" b="-780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13863879"/>
                      </a:ext>
                    </a:extLst>
                  </a:tr>
                  <a:tr h="89709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29" t="-495918" r="-128829" b="-13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Constraint</a:t>
                          </a:r>
                          <a:endParaRPr lang="en-US" sz="1600" dirty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83840" t="-495918" r="-800" b="-13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839824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Fußzeilenplatzhalter 1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</p:spPr>
        <p:txBody>
          <a:bodyPr/>
          <a:lstStyle/>
          <a:p>
            <a:pPr>
              <a:defRPr/>
            </a:pPr>
            <a:r>
              <a:rPr lang="de-AT" dirty="0" err="1" smtClean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Methodology</a:t>
            </a:r>
            <a:r>
              <a:rPr lang="de-AT" dirty="0" smtClean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2 / 5</a:t>
            </a:r>
            <a:endParaRPr lang="de-AT" dirty="0">
              <a:solidFill>
                <a:schemeClr val="bg1">
                  <a:lumMod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3820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Mathematical</a:t>
            </a:r>
            <a:r>
              <a:rPr lang="de-AT" dirty="0" smtClean="0"/>
              <a:t> </a:t>
            </a:r>
            <a:r>
              <a:rPr lang="de-AT" dirty="0" err="1" smtClean="0"/>
              <a:t>formulation</a:t>
            </a:r>
            <a:r>
              <a:rPr lang="de-AT" dirty="0" smtClean="0"/>
              <a:t> (</a:t>
            </a:r>
            <a:r>
              <a:rPr lang="de-AT" dirty="0" err="1" smtClean="0"/>
              <a:t>selection</a:t>
            </a:r>
            <a:r>
              <a:rPr lang="de-AT" dirty="0" smtClean="0"/>
              <a:t>) 2 / 2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56A3B-9394-4423-BC6B-8ACDCD066BE8}" type="slidenum">
              <a:rPr lang="de-AT" altLang="de-DE" smtClean="0"/>
              <a:pPr/>
              <a:t>7</a:t>
            </a:fld>
            <a:endParaRPr lang="de-AT" altLang="de-DE"/>
          </a:p>
        </p:txBody>
      </p:sp>
      <p:sp>
        <p:nvSpPr>
          <p:cNvPr id="13" name="Inhaltsplatzhalter 12"/>
          <p:cNvSpPr>
            <a:spLocks noGrp="1"/>
          </p:cNvSpPr>
          <p:nvPr>
            <p:ph idx="4294967295"/>
          </p:nvPr>
        </p:nvSpPr>
        <p:spPr>
          <a:xfrm>
            <a:off x="5375920" y="4579147"/>
            <a:ext cx="4665662" cy="3554412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endParaRPr lang="de-AT" dirty="0"/>
          </a:p>
          <a:p>
            <a:pPr marL="0" indent="0"/>
            <a:endParaRPr lang="de-AT" dirty="0"/>
          </a:p>
          <a:p>
            <a:pPr>
              <a:buFont typeface="Wingdings" panose="05000000000000000000" pitchFamily="2" charset="2"/>
              <a:buChar char="§"/>
            </a:pPr>
            <a:endParaRPr lang="de-AT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45630" y="1484784"/>
            <a:ext cx="9906069" cy="4176464"/>
          </a:xfrm>
        </p:spPr>
        <p:txBody>
          <a:bodyPr/>
          <a:lstStyle/>
          <a:p>
            <a:pPr marL="0" indent="0"/>
            <a:endParaRPr lang="de-AT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elle 4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277092" y="1044350"/>
              <a:ext cx="10771909" cy="512095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666780">
                      <a:extLst>
                        <a:ext uri="{9D8B030D-6E8A-4147-A177-3AD203B41FA5}">
                          <a16:colId xmlns:a16="http://schemas.microsoft.com/office/drawing/2014/main" val="1406400275"/>
                        </a:ext>
                      </a:extLst>
                    </a:gridCol>
                    <a:gridCol w="1334796">
                      <a:extLst>
                        <a:ext uri="{9D8B030D-6E8A-4147-A177-3AD203B41FA5}">
                          <a16:colId xmlns:a16="http://schemas.microsoft.com/office/drawing/2014/main" val="1610077610"/>
                        </a:ext>
                      </a:extLst>
                    </a:gridCol>
                    <a:gridCol w="4770333">
                      <a:extLst>
                        <a:ext uri="{9D8B030D-6E8A-4147-A177-3AD203B41FA5}">
                          <a16:colId xmlns:a16="http://schemas.microsoft.com/office/drawing/2014/main" val="50273510"/>
                        </a:ext>
                      </a:extLst>
                    </a:gridCol>
                  </a:tblGrid>
                  <a:tr h="55511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Equation</a:t>
                          </a:r>
                          <a:endParaRPr lang="en-US" dirty="0">
                            <a:solidFill>
                              <a:schemeClr val="tx1"/>
                            </a:solidFill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Type</a:t>
                          </a:r>
                          <a:endParaRPr lang="en-US" dirty="0">
                            <a:solidFill>
                              <a:schemeClr val="tx1"/>
                            </a:solidFill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Short description</a:t>
                          </a:r>
                          <a:endParaRPr lang="en-US" dirty="0">
                            <a:solidFill>
                              <a:schemeClr val="tx1"/>
                            </a:solidFill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22177908"/>
                      </a:ext>
                    </a:extLst>
                  </a:tr>
                  <a:tr h="1093465">
                    <a:tc>
                      <a:txBody>
                        <a:bodyPr/>
                        <a:lstStyle/>
                        <a:p>
                          <a:pPr algn="ctr"/>
                          <a:endParaRPr lang="de-AT" sz="1400" b="0" dirty="0" smtClean="0">
                            <a:latin typeface="Segoe UI Light" panose="020B0502040204020203" pitchFamily="34" charset="0"/>
                          </a:endParaRP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𝑛</m:t>
                                    </m:r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,</m:t>
                                    </m:r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𝑙</m:t>
                                    </m:r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,</m:t>
                                    </m:r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𝑦</m:t>
                                    </m:r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,</m:t>
                                    </m:r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𝑚</m:t>
                                    </m:r>
                                  </m:sub>
                                  <m:sup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𝑓𝑒𝑑</m:t>
                                    </m:r>
                                  </m:sup>
                                </m:sSubSup>
                                <m:r>
                                  <a:rPr lang="de-AT" sz="1400" b="0" i="1" smtClean="0">
                                    <a:latin typeface="Cambria Math" panose="02040503050406030204" pitchFamily="18" charset="0"/>
                                    <a:cs typeface="Segoe UI Light" panose="020B0502040204020203" pitchFamily="34" charset="0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𝑛</m:t>
                                    </m:r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,</m:t>
                                    </m:r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𝑙𝑦</m:t>
                                    </m:r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,</m:t>
                                    </m:r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𝑚</m:t>
                                    </m:r>
                                  </m:sub>
                                  <m:sup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𝑑𝑒𝑚</m:t>
                                    </m:r>
                                  </m:sup>
                                </m:sSubSup>
                                <m:r>
                                  <a:rPr lang="de-AT" sz="1400" b="0" i="1" smtClean="0">
                                    <a:latin typeface="Cambria Math" panose="02040503050406030204" pitchFamily="18" charset="0"/>
                                    <a:cs typeface="Segoe UI Light" panose="020B0502040204020203" pitchFamily="34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ζ</m:t>
                                    </m:r>
                                  </m:e>
                                  <m:sub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𝑚</m:t>
                                    </m:r>
                                  </m:sub>
                                </m:sSub>
                                <m:r>
                                  <a:rPr lang="de-AT" sz="1400" b="0" i="1" smtClean="0">
                                    <a:latin typeface="Cambria Math" panose="02040503050406030204" pitchFamily="18" charset="0"/>
                                    <a:cs typeface="Segoe UI Light" panose="020B0502040204020203" pitchFamily="34" charset="0"/>
                                  </a:rPr>
                                  <m:t>∗</m:t>
                                </m:r>
                                <m:d>
                                  <m:dPr>
                                    <m:ctrlP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de-AT" sz="1400" b="0" i="1" smtClean="0">
                                            <a:latin typeface="Cambria Math" panose="02040503050406030204" pitchFamily="18" charset="0"/>
                                            <a:cs typeface="Segoe UI Light" panose="020B0502040204020203" pitchFamily="34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de-AT" sz="1400" b="0" i="1" smtClean="0">
                                            <a:latin typeface="Cambria Math" panose="02040503050406030204" pitchFamily="18" charset="0"/>
                                            <a:cs typeface="Segoe UI Light" panose="020B0502040204020203" pitchFamily="34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de-AT" sz="1400" b="0" i="1" smtClean="0">
                                            <a:latin typeface="Cambria Math" panose="02040503050406030204" pitchFamily="18" charset="0"/>
                                            <a:cs typeface="Segoe UI Light" panose="020B0502040204020203" pitchFamily="34" charset="0"/>
                                          </a:rPr>
                                          <m:t>𝑛</m:t>
                                        </m:r>
                                        <m:r>
                                          <a:rPr lang="de-AT" sz="1400" b="0" i="1" smtClean="0">
                                            <a:latin typeface="Cambria Math" panose="02040503050406030204" pitchFamily="18" charset="0"/>
                                            <a:cs typeface="Segoe UI Light" panose="020B0502040204020203" pitchFamily="34" charset="0"/>
                                          </a:rPr>
                                          <m:t>,</m:t>
                                        </m:r>
                                        <m:r>
                                          <a:rPr lang="de-AT" sz="1400" b="0" i="1" smtClean="0">
                                            <a:latin typeface="Cambria Math" panose="02040503050406030204" pitchFamily="18" charset="0"/>
                                            <a:cs typeface="Segoe UI Light" panose="020B0502040204020203" pitchFamily="34" charset="0"/>
                                          </a:rPr>
                                          <m:t>𝑙</m:t>
                                        </m:r>
                                        <m:r>
                                          <a:rPr lang="de-AT" sz="1400" b="0" i="1" smtClean="0">
                                            <a:latin typeface="Cambria Math" panose="02040503050406030204" pitchFamily="18" charset="0"/>
                                            <a:cs typeface="Segoe UI Light" panose="020B0502040204020203" pitchFamily="34" charset="0"/>
                                          </a:rPr>
                                          <m:t>,</m:t>
                                        </m:r>
                                        <m:r>
                                          <a:rPr lang="de-AT" sz="1400" b="0" i="1" smtClean="0">
                                            <a:latin typeface="Cambria Math" panose="02040503050406030204" pitchFamily="18" charset="0"/>
                                            <a:cs typeface="Segoe UI Light" panose="020B0502040204020203" pitchFamily="34" charset="0"/>
                                          </a:rPr>
                                          <m:t>𝑦</m:t>
                                        </m:r>
                                        <m:r>
                                          <a:rPr lang="de-AT" sz="1400" b="0" i="1" smtClean="0">
                                            <a:latin typeface="Cambria Math" panose="02040503050406030204" pitchFamily="18" charset="0"/>
                                            <a:cs typeface="Segoe UI Light" panose="020B0502040204020203" pitchFamily="34" charset="0"/>
                                          </a:rPr>
                                          <m:t>,</m:t>
                                        </m:r>
                                        <m:r>
                                          <a:rPr lang="de-AT" sz="1400" b="0" i="1" smtClean="0">
                                            <a:latin typeface="Cambria Math" panose="02040503050406030204" pitchFamily="18" charset="0"/>
                                            <a:cs typeface="Segoe UI Light" panose="020B0502040204020203" pitchFamily="34" charset="0"/>
                                          </a:rPr>
                                          <m:t>𝑚</m:t>
                                        </m:r>
                                      </m:sub>
                                      <m:sup>
                                        <m:r>
                                          <a:rPr lang="de-AT" sz="1400" b="0" i="1" smtClean="0">
                                            <a:latin typeface="Cambria Math" panose="02040503050406030204" pitchFamily="18" charset="0"/>
                                            <a:cs typeface="Segoe UI Light" panose="020B0502040204020203" pitchFamily="34" charset="0"/>
                                          </a:rPr>
                                          <m:t>𝑒𝑥𝑝</m:t>
                                        </m:r>
                                      </m:sup>
                                    </m:sSubSup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−</m:t>
                                    </m:r>
                                    <m:sSubSup>
                                      <m:sSubSupPr>
                                        <m:ctrlPr>
                                          <a:rPr lang="de-AT" sz="1400" b="0" i="1" smtClean="0">
                                            <a:latin typeface="Cambria Math" panose="02040503050406030204" pitchFamily="18" charset="0"/>
                                            <a:cs typeface="Segoe UI Light" panose="020B0502040204020203" pitchFamily="34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de-AT" sz="1400" b="0" i="1" smtClean="0">
                                            <a:latin typeface="Cambria Math" panose="02040503050406030204" pitchFamily="18" charset="0"/>
                                            <a:cs typeface="Segoe UI Light" panose="020B0502040204020203" pitchFamily="34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de-AT" sz="1400" b="0" i="1" smtClean="0">
                                            <a:latin typeface="Cambria Math" panose="02040503050406030204" pitchFamily="18" charset="0"/>
                                            <a:cs typeface="Segoe UI Light" panose="020B0502040204020203" pitchFamily="34" charset="0"/>
                                          </a:rPr>
                                          <m:t>𝑛</m:t>
                                        </m:r>
                                        <m:r>
                                          <a:rPr lang="de-AT" sz="1400" b="0" i="1" smtClean="0">
                                            <a:latin typeface="Cambria Math" panose="02040503050406030204" pitchFamily="18" charset="0"/>
                                            <a:cs typeface="Segoe UI Light" panose="020B0502040204020203" pitchFamily="34" charset="0"/>
                                          </a:rPr>
                                          <m:t>,</m:t>
                                        </m:r>
                                        <m:r>
                                          <a:rPr lang="de-AT" sz="1400" b="0" i="1" smtClean="0">
                                            <a:latin typeface="Cambria Math" panose="02040503050406030204" pitchFamily="18" charset="0"/>
                                            <a:cs typeface="Segoe UI Light" panose="020B0502040204020203" pitchFamily="34" charset="0"/>
                                          </a:rPr>
                                          <m:t>𝑙</m:t>
                                        </m:r>
                                        <m:r>
                                          <a:rPr lang="de-AT" sz="1400" b="0" i="1" smtClean="0">
                                            <a:latin typeface="Cambria Math" panose="02040503050406030204" pitchFamily="18" charset="0"/>
                                            <a:cs typeface="Segoe UI Light" panose="020B0502040204020203" pitchFamily="34" charset="0"/>
                                          </a:rPr>
                                          <m:t>,</m:t>
                                        </m:r>
                                        <m:r>
                                          <a:rPr lang="de-AT" sz="1400" b="0" i="1" smtClean="0">
                                            <a:latin typeface="Cambria Math" panose="02040503050406030204" pitchFamily="18" charset="0"/>
                                            <a:cs typeface="Segoe UI Light" panose="020B0502040204020203" pitchFamily="34" charset="0"/>
                                          </a:rPr>
                                          <m:t>𝑦</m:t>
                                        </m:r>
                                        <m:r>
                                          <a:rPr lang="de-AT" sz="1400" b="0" i="1" smtClean="0">
                                            <a:latin typeface="Cambria Math" panose="02040503050406030204" pitchFamily="18" charset="0"/>
                                            <a:cs typeface="Segoe UI Light" panose="020B0502040204020203" pitchFamily="34" charset="0"/>
                                          </a:rPr>
                                          <m:t>,</m:t>
                                        </m:r>
                                        <m:r>
                                          <a:rPr lang="de-AT" sz="1400" b="0" i="1" smtClean="0">
                                            <a:latin typeface="Cambria Math" panose="02040503050406030204" pitchFamily="18" charset="0"/>
                                            <a:cs typeface="Segoe UI Light" panose="020B0502040204020203" pitchFamily="34" charset="0"/>
                                          </a:rPr>
                                          <m:t>𝑚</m:t>
                                        </m:r>
                                      </m:sub>
                                      <m:sup>
                                        <m:r>
                                          <a:rPr lang="de-AT" sz="1400" b="0" i="1" smtClean="0">
                                            <a:latin typeface="Cambria Math" panose="02040503050406030204" pitchFamily="18" charset="0"/>
                                            <a:cs typeface="Segoe UI Light" panose="020B0502040204020203" pitchFamily="34" charset="0"/>
                                          </a:rPr>
                                          <m:t>𝑖𝑚𝑝</m:t>
                                        </m:r>
                                      </m:sup>
                                    </m:sSubSup>
                                  </m:e>
                                </m:d>
                                <m:r>
                                  <a:rPr lang="de-AT" sz="1400" b="0" i="1" smtClean="0">
                                    <a:latin typeface="Cambria Math" panose="02040503050406030204" pitchFamily="18" charset="0"/>
                                    <a:cs typeface="Segoe UI Light" panose="020B0502040204020203" pitchFamily="34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𝑛</m:t>
                                    </m:r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,</m:t>
                                    </m:r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𝑙</m:t>
                                    </m:r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,</m:t>
                                    </m:r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𝑦</m:t>
                                    </m:r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,</m:t>
                                    </m:r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𝑚</m:t>
                                    </m:r>
                                  </m:sub>
                                  <m:sup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𝑠𝑡𝑜</m:t>
                                    </m:r>
                                  </m:sup>
                                </m:sSubSup>
                                <m:r>
                                  <a:rPr lang="de-AT" sz="1400" b="0" i="1" smtClean="0">
                                    <a:latin typeface="Cambria Math" panose="02040503050406030204" pitchFamily="18" charset="0"/>
                                    <a:cs typeface="Segoe UI Light" panose="020B0502040204020203" pitchFamily="34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US" sz="1400" dirty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Constraint</a:t>
                          </a:r>
                          <a:endParaRPr lang="en-US" sz="1600" dirty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smtClean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Nodal gas balance equation</a:t>
                          </a:r>
                          <a:r>
                            <a:rPr lang="en-US" sz="1600" baseline="0" dirty="0" smtClean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 at pressure / network level </a:t>
                          </a:r>
                        </a:p>
                        <a:p>
                          <a:pPr algn="l"/>
                          <a:endParaRPr lang="en-US" sz="1600" baseline="0" dirty="0" smtClean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18395421"/>
                      </a:ext>
                    </a:extLst>
                  </a:tr>
                  <a:tr h="109346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𝑛</m:t>
                                    </m:r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,</m:t>
                                    </m:r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𝑙</m:t>
                                    </m:r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,</m:t>
                                    </m:r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𝑦</m:t>
                                    </m:r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,</m:t>
                                    </m:r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𝑚</m:t>
                                    </m:r>
                                  </m:sub>
                                  <m:sup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𝑑𝑒𝑚</m:t>
                                    </m:r>
                                  </m:sup>
                                </m:sSubSup>
                                <m:r>
                                  <a:rPr lang="de-AT" sz="1400" b="0" i="1" smtClean="0">
                                    <a:latin typeface="Cambria Math" panose="02040503050406030204" pitchFamily="18" charset="0"/>
                                    <a:cs typeface="Segoe UI Light" panose="020B0502040204020203" pitchFamily="34" charset="0"/>
                                  </a:rPr>
                                  <m:t>=</m:t>
                                </m:r>
                                <m:sSubSup>
                                  <m:sSubSupPr>
                                    <m:ctrlP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𝑛</m:t>
                                    </m:r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,</m:t>
                                    </m:r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𝑙</m:t>
                                    </m:r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,</m:t>
                                    </m:r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𝑦</m:t>
                                    </m:r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,</m:t>
                                    </m:r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𝑚</m:t>
                                    </m:r>
                                  </m:sub>
                                  <m:sup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𝑑𝑒𝑚</m:t>
                                    </m:r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,</m:t>
                                    </m:r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𝑙𝑜𝑐</m:t>
                                    </m:r>
                                  </m:sup>
                                </m:sSubSup>
                                <m:r>
                                  <a:rPr lang="de-AT" sz="1400" b="0" i="1" smtClean="0">
                                    <a:latin typeface="Cambria Math" panose="02040503050406030204" pitchFamily="18" charset="0"/>
                                    <a:cs typeface="Segoe UI Light" panose="020B0502040204020203" pitchFamily="34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𝑛</m:t>
                                    </m:r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,</m:t>
                                    </m:r>
                                    <m:sSup>
                                      <m:sSupPr>
                                        <m:ctrlPr>
                                          <a:rPr lang="de-AT" sz="1400" b="0" i="1" smtClean="0">
                                            <a:latin typeface="Cambria Math" panose="02040503050406030204" pitchFamily="18" charset="0"/>
                                            <a:cs typeface="Segoe UI Light" panose="020B0502040204020203" pitchFamily="34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AT" sz="1400" b="0" i="1" smtClean="0">
                                            <a:latin typeface="Cambria Math" panose="02040503050406030204" pitchFamily="18" charset="0"/>
                                            <a:cs typeface="Segoe UI Light" panose="020B0502040204020203" pitchFamily="34" charset="0"/>
                                          </a:rPr>
                                          <m:t>𝑙</m:t>
                                        </m:r>
                                      </m:e>
                                      <m:sup>
                                        <m:r>
                                          <a:rPr lang="de-AT" sz="1400" b="0" i="1" smtClean="0">
                                            <a:latin typeface="Cambria Math" panose="02040503050406030204" pitchFamily="18" charset="0"/>
                                            <a:cs typeface="Segoe UI Light" panose="020B0502040204020203" pitchFamily="34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,</m:t>
                                    </m:r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𝑦</m:t>
                                    </m:r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,</m:t>
                                    </m:r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𝑚</m:t>
                                    </m:r>
                                  </m:sub>
                                  <m:sup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𝑑𝑒𝑙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1400" dirty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Constraint</a:t>
                          </a:r>
                          <a:endParaRPr lang="en-US" sz="1600" dirty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baseline="0" dirty="0" smtClean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Gas demand at network level </a:t>
                          </a:r>
                          <a14:m>
                            <m:oMath xmlns:m="http://schemas.openxmlformats.org/officeDocument/2006/math">
                              <m:r>
                                <a:rPr lang="de-AT" sz="1600" b="0" i="1" baseline="0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𝑙</m:t>
                              </m:r>
                            </m:oMath>
                          </a14:m>
                          <a:r>
                            <a:rPr lang="en-US" sz="1600" baseline="0" dirty="0" smtClean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, where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sz="1600" i="1" baseline="0" smtClean="0"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AT" sz="1600" b="0" i="1" baseline="0" smtClean="0"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de-AT" sz="1600" b="0" i="1" baseline="0" smtClean="0"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𝑛</m:t>
                                  </m:r>
                                  <m:r>
                                    <a:rPr lang="de-AT" sz="1600" b="0" i="1" baseline="0" smtClean="0"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de-AT" sz="1600" b="0" i="1" baseline="0" smtClean="0">
                                          <a:latin typeface="Cambria Math" panose="02040503050406030204" pitchFamily="18" charset="0"/>
                                          <a:cs typeface="Segoe UI Light" panose="020B0502040204020203" pitchFamily="34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AT" sz="1600" b="0" i="1" baseline="0" smtClean="0">
                                          <a:latin typeface="Cambria Math" panose="02040503050406030204" pitchFamily="18" charset="0"/>
                                          <a:cs typeface="Segoe UI Light" panose="020B0502040204020203" pitchFamily="34" charset="0"/>
                                        </a:rPr>
                                        <m:t>𝑙</m:t>
                                      </m:r>
                                    </m:e>
                                    <m:sup>
                                      <m:r>
                                        <a:rPr lang="de-AT" sz="1600" b="0" i="1" baseline="0" smtClean="0">
                                          <a:latin typeface="Cambria Math" panose="02040503050406030204" pitchFamily="18" charset="0"/>
                                          <a:cs typeface="Segoe UI Light" panose="020B0502040204020203" pitchFamily="34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de-AT" sz="1600" b="0" i="1" baseline="0" smtClean="0"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de-AT" sz="1600" b="0" i="1" baseline="0" smtClean="0"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𝑦</m:t>
                                  </m:r>
                                  <m:r>
                                    <a:rPr lang="de-AT" sz="1600" b="0" i="1" baseline="0" smtClean="0"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de-AT" sz="1600" b="0" i="1" baseline="0" smtClean="0"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𝑚</m:t>
                                  </m:r>
                                </m:sub>
                                <m:sup>
                                  <m:r>
                                    <a:rPr lang="de-AT" sz="1600" b="0" i="1" baseline="0" smtClean="0"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𝑑𝑒𝑙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sz="1600" baseline="0" dirty="0" smtClean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 is the amount of gas delivered to subordinate pressure level</a:t>
                          </a: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61622962"/>
                      </a:ext>
                    </a:extLst>
                  </a:tr>
                  <a:tr h="128544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𝑛</m:t>
                                    </m:r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,</m:t>
                                    </m:r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𝑙</m:t>
                                    </m:r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,</m:t>
                                    </m:r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𝑦</m:t>
                                    </m:r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,</m:t>
                                    </m:r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𝑚</m:t>
                                    </m:r>
                                  </m:sub>
                                  <m:sup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𝑑𝑒𝑚</m:t>
                                    </m:r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,</m:t>
                                    </m:r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𝑙𝑜𝑐</m:t>
                                    </m:r>
                                  </m:sup>
                                </m:sSubSup>
                                <m:r>
                                  <a:rPr lang="en-US" sz="1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 Light" panose="020B0502040204020203" pitchFamily="34" charset="0"/>
                                  </a:rPr>
                                  <m:t>≤</m:t>
                                </m:r>
                                <m:sSubSup>
                                  <m:sSubSup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𝑛</m:t>
                                    </m:r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,</m:t>
                                    </m:r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𝑙</m:t>
                                    </m:r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,</m:t>
                                    </m:r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𝑦</m:t>
                                    </m:r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,</m:t>
                                    </m:r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𝑚</m:t>
                                    </m:r>
                                  </m:sub>
                                  <m:sup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𝑚𝑎𝑥</m:t>
                                    </m:r>
                                  </m:sup>
                                </m:sSubSup>
                                <m:r>
                                  <a:rPr lang="de-AT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 Light" panose="020B0502040204020203" pitchFamily="34" charset="0"/>
                                  </a:rPr>
                                  <m:t>     : </m:t>
                                </m:r>
                                <m:sSubSup>
                                  <m:sSubSupPr>
                                    <m:ctrlPr>
                                      <a:rPr lang="de-AT" sz="1400" b="0" i="1" smtClean="0">
                                        <a:solidFill>
                                          <a:srgbClr val="00609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sz="1400" b="0" i="1" smtClean="0">
                                        <a:solidFill>
                                          <a:srgbClr val="00609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λ</m:t>
                                    </m:r>
                                  </m:e>
                                  <m:sub>
                                    <m:r>
                                      <a:rPr lang="de-AT" sz="1400" b="0" i="1" smtClean="0">
                                        <a:solidFill>
                                          <a:srgbClr val="00609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𝑛</m:t>
                                    </m:r>
                                    <m:r>
                                      <a:rPr lang="de-AT" sz="1400" b="0" i="1" smtClean="0">
                                        <a:solidFill>
                                          <a:srgbClr val="00609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,</m:t>
                                    </m:r>
                                    <m:r>
                                      <a:rPr lang="de-AT" sz="1400" b="0" i="1" smtClean="0">
                                        <a:solidFill>
                                          <a:srgbClr val="00609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𝑙</m:t>
                                    </m:r>
                                    <m:r>
                                      <a:rPr lang="de-AT" sz="1400" b="0" i="1" smtClean="0">
                                        <a:solidFill>
                                          <a:srgbClr val="00609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,</m:t>
                                    </m:r>
                                    <m:r>
                                      <a:rPr lang="de-AT" sz="1400" b="0" i="1" smtClean="0">
                                        <a:solidFill>
                                          <a:srgbClr val="00609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𝑦</m:t>
                                    </m:r>
                                    <m:r>
                                      <a:rPr lang="de-AT" sz="1400" b="0" i="1" smtClean="0">
                                        <a:solidFill>
                                          <a:srgbClr val="00609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,</m:t>
                                    </m:r>
                                    <m:r>
                                      <a:rPr lang="de-AT" sz="1400" b="0" i="1" smtClean="0">
                                        <a:solidFill>
                                          <a:srgbClr val="00609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𝑚</m:t>
                                    </m:r>
                                  </m:sub>
                                  <m:sup>
                                    <m:r>
                                      <a:rPr lang="de-AT" sz="1400" b="0" i="1" smtClean="0">
                                        <a:solidFill>
                                          <a:srgbClr val="00609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𝑐𝑜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1400" dirty="0" smtClean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  <a:p>
                          <a:pPr algn="ctr"/>
                          <a:endParaRPr lang="en-US" sz="1400" dirty="0" smtClean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𝑛</m:t>
                                    </m:r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,</m:t>
                                    </m:r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𝑙</m:t>
                                    </m:r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,</m:t>
                                    </m:r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𝑦</m:t>
                                    </m:r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,</m:t>
                                    </m:r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𝑚</m:t>
                                    </m:r>
                                  </m:sub>
                                  <m:sup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𝑑𝑒𝑚</m:t>
                                    </m:r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,</m:t>
                                    </m:r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𝑙𝑜𝑐</m:t>
                                    </m:r>
                                  </m:sup>
                                </m:sSubSup>
                                <m:r>
                                  <a:rPr lang="de-AT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 Light" panose="020B0502040204020203" pitchFamily="34" charset="0"/>
                                  </a:rPr>
                                  <m:t>=</m:t>
                                </m:r>
                                <m:sSubSup>
                                  <m:sSubSup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𝑛</m:t>
                                    </m:r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,</m:t>
                                    </m:r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𝑙</m:t>
                                    </m:r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,</m:t>
                                    </m:r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𝑦</m:t>
                                    </m:r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,</m:t>
                                    </m:r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𝑚</m:t>
                                    </m:r>
                                  </m:sub>
                                  <m:sup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𝑚𝑎𝑥</m:t>
                                    </m:r>
                                  </m:sup>
                                </m:sSubSup>
                                <m:r>
                                  <a:rPr lang="de-AT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 Light" panose="020B0502040204020203" pitchFamily="34" charset="0"/>
                                  </a:rPr>
                                  <m:t>     : </m:t>
                                </m:r>
                                <m:sSubSup>
                                  <m:sSubSupPr>
                                    <m:ctrlPr>
                                      <a:rPr lang="de-AT" sz="1400" b="0" i="1" smtClean="0">
                                        <a:solidFill>
                                          <a:srgbClr val="00609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sz="1400" b="0" i="1" smtClean="0">
                                        <a:solidFill>
                                          <a:srgbClr val="00609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λ</m:t>
                                    </m:r>
                                  </m:e>
                                  <m:sub>
                                    <m:r>
                                      <a:rPr lang="de-AT" sz="1400" b="0" i="1" smtClean="0">
                                        <a:solidFill>
                                          <a:srgbClr val="00609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𝑛</m:t>
                                    </m:r>
                                    <m:r>
                                      <a:rPr lang="de-AT" sz="1400" b="0" i="1" smtClean="0">
                                        <a:solidFill>
                                          <a:srgbClr val="00609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,</m:t>
                                    </m:r>
                                    <m:r>
                                      <a:rPr lang="de-AT" sz="1400" b="0" i="1" smtClean="0">
                                        <a:solidFill>
                                          <a:srgbClr val="00609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𝑙</m:t>
                                    </m:r>
                                    <m:r>
                                      <a:rPr lang="de-AT" sz="1400" b="0" i="1" smtClean="0">
                                        <a:solidFill>
                                          <a:srgbClr val="00609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,</m:t>
                                    </m:r>
                                    <m:r>
                                      <a:rPr lang="de-AT" sz="1400" b="0" i="1" smtClean="0">
                                        <a:solidFill>
                                          <a:srgbClr val="00609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𝑦</m:t>
                                    </m:r>
                                    <m:r>
                                      <a:rPr lang="de-AT" sz="1400" b="0" i="1" smtClean="0">
                                        <a:solidFill>
                                          <a:srgbClr val="00609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,</m:t>
                                    </m:r>
                                    <m:r>
                                      <a:rPr lang="de-AT" sz="1400" b="0" i="1" smtClean="0">
                                        <a:solidFill>
                                          <a:srgbClr val="00609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𝑚</m:t>
                                    </m:r>
                                  </m:sub>
                                  <m:sup>
                                    <m:r>
                                      <a:rPr lang="de-AT" sz="1400" b="0" i="1" smtClean="0">
                                        <a:solidFill>
                                          <a:srgbClr val="00609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𝐸𝑆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1400" dirty="0" smtClean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Constraint</a:t>
                          </a:r>
                          <a:endParaRPr lang="en-US" sz="1600" dirty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baseline="0" dirty="0" smtClean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Essential demand constraint and sets the upper bound of the decision variable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sz="1600" i="1" baseline="0" smtClean="0"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AT" sz="1600" b="0" i="1" baseline="0" smtClean="0"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de-AT" sz="1600" b="0" i="1" baseline="0" smtClean="0"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𝑛</m:t>
                                  </m:r>
                                  <m:r>
                                    <a:rPr lang="de-AT" sz="1600" b="0" i="1" baseline="0" smtClean="0"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de-AT" sz="1600" b="0" i="1" baseline="0" smtClean="0"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𝑙</m:t>
                                  </m:r>
                                  <m:r>
                                    <a:rPr lang="de-AT" sz="1600" b="0" i="1" baseline="0" smtClean="0"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de-AT" sz="1600" b="0" i="1" baseline="0" smtClean="0"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𝑦</m:t>
                                  </m:r>
                                  <m:r>
                                    <a:rPr lang="de-AT" sz="1600" b="0" i="1" baseline="0" smtClean="0"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de-AT" sz="1600" b="0" i="1" baseline="0" smtClean="0"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𝑚</m:t>
                                  </m:r>
                                </m:sub>
                                <m:sup>
                                  <m:r>
                                    <a:rPr lang="de-AT" sz="1600" b="0" i="1" baseline="0" smtClean="0"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𝑑𝑒𝑚</m:t>
                                  </m:r>
                                  <m:r>
                                    <a:rPr lang="de-AT" sz="1600" b="0" i="1" baseline="0" smtClean="0"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de-AT" sz="1600" b="0" i="1" baseline="0" smtClean="0"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𝑙𝑜𝑐</m:t>
                                  </m:r>
                                </m:sup>
                              </m:sSubSup>
                            </m:oMath>
                          </a14:m>
                          <a:endParaRPr lang="en-US" sz="1600" baseline="0" dirty="0" smtClean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19064434"/>
                      </a:ext>
                    </a:extLst>
                  </a:tr>
                  <a:tr h="109346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de-AT" sz="1400" b="0" i="1" smtClean="0">
                                    <a:latin typeface="Cambria Math" panose="02040503050406030204" pitchFamily="18" charset="0"/>
                                    <a:cs typeface="Segoe UI Light" panose="020B0502040204020203" pitchFamily="34" charset="0"/>
                                  </a:rPr>
                                  <m:t>𝑟𝑒𝑣</m:t>
                                </m:r>
                                <m:r>
                                  <a:rPr lang="de-AT" sz="1400" b="0" i="1" smtClean="0">
                                    <a:latin typeface="Cambria Math" panose="02040503050406030204" pitchFamily="18" charset="0"/>
                                    <a:cs typeface="Segoe UI Light" panose="020B0502040204020203" pitchFamily="34" charset="0"/>
                                  </a:rPr>
                                  <m:t>=</m:t>
                                </m:r>
                                <m:sSubSup>
                                  <m:sSubSupPr>
                                    <m:ctrlP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𝑙</m:t>
                                    </m:r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,</m:t>
                                    </m:r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𝑦</m:t>
                                    </m:r>
                                  </m:sub>
                                  <m:sup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𝑙𝑜𝑐</m:t>
                                    </m:r>
                                  </m:sup>
                                </m:sSubSup>
                                <m:r>
                                  <a:rPr lang="de-AT" sz="1400" b="0" i="1" smtClean="0">
                                    <a:latin typeface="Cambria Math" panose="02040503050406030204" pitchFamily="18" charset="0"/>
                                    <a:cs typeface="Segoe UI Light" panose="020B0502040204020203" pitchFamily="34" charset="0"/>
                                  </a:rPr>
                                  <m:t>∗</m:t>
                                </m:r>
                                <m:sSubSup>
                                  <m:sSubSupPr>
                                    <m:ctrlP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𝑛</m:t>
                                    </m:r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,</m:t>
                                    </m:r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𝑙</m:t>
                                    </m:r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,</m:t>
                                    </m:r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𝑦</m:t>
                                    </m:r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,</m:t>
                                    </m:r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𝑚</m:t>
                                    </m:r>
                                  </m:sub>
                                  <m:sup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𝑑𝑒𝑚</m:t>
                                    </m:r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,</m:t>
                                    </m:r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𝑙𝑜𝑐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1400" dirty="0" smtClean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Constraint</a:t>
                          </a:r>
                          <a:endParaRPr lang="en-US" sz="1600" dirty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baseline="0" dirty="0" smtClean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Revenues created by the local gas demands covered, where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sz="1600" i="1" baseline="0" smtClean="0"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AT" sz="1600" b="0" i="1" baseline="0" smtClean="0"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de-AT" sz="1600" b="0" i="1" baseline="0" smtClean="0"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𝑙</m:t>
                                  </m:r>
                                  <m:r>
                                    <a:rPr lang="de-AT" sz="1600" b="0" i="1" baseline="0" smtClean="0"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de-AT" sz="1600" b="0" i="1" baseline="0" smtClean="0"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𝑦</m:t>
                                  </m:r>
                                </m:sub>
                                <m:sup>
                                  <m:r>
                                    <a:rPr lang="de-AT" sz="1600" b="0" i="1" baseline="0" smtClean="0"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𝑙𝑜𝑐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sz="1600" baseline="0" dirty="0" smtClean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 is the grid usage charge at network level </a:t>
                          </a:r>
                          <a14:m>
                            <m:oMath xmlns:m="http://schemas.openxmlformats.org/officeDocument/2006/math">
                              <m:r>
                                <a:rPr lang="de-AT" sz="1600" b="0" i="1" baseline="0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𝑙</m:t>
                              </m:r>
                            </m:oMath>
                          </a14:m>
                          <a:r>
                            <a:rPr lang="en-US" sz="1600" baseline="0" dirty="0" smtClean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 </a:t>
                          </a: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734552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el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29343435"/>
                  </p:ext>
                </p:extLst>
              </p:nvPr>
            </p:nvGraphicFramePr>
            <p:xfrm>
              <a:off x="277092" y="1044350"/>
              <a:ext cx="10771909" cy="512095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666780">
                      <a:extLst>
                        <a:ext uri="{9D8B030D-6E8A-4147-A177-3AD203B41FA5}">
                          <a16:colId xmlns:a16="http://schemas.microsoft.com/office/drawing/2014/main" val="1406400275"/>
                        </a:ext>
                      </a:extLst>
                    </a:gridCol>
                    <a:gridCol w="1334796">
                      <a:extLst>
                        <a:ext uri="{9D8B030D-6E8A-4147-A177-3AD203B41FA5}">
                          <a16:colId xmlns:a16="http://schemas.microsoft.com/office/drawing/2014/main" val="1610077610"/>
                        </a:ext>
                      </a:extLst>
                    </a:gridCol>
                    <a:gridCol w="4770333">
                      <a:extLst>
                        <a:ext uri="{9D8B030D-6E8A-4147-A177-3AD203B41FA5}">
                          <a16:colId xmlns:a16="http://schemas.microsoft.com/office/drawing/2014/main" val="50273510"/>
                        </a:ext>
                      </a:extLst>
                    </a:gridCol>
                  </a:tblGrid>
                  <a:tr h="55511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Equation</a:t>
                          </a:r>
                          <a:endParaRPr lang="en-US" dirty="0">
                            <a:solidFill>
                              <a:schemeClr val="tx1"/>
                            </a:solidFill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Type</a:t>
                          </a:r>
                          <a:endParaRPr lang="en-US" dirty="0">
                            <a:solidFill>
                              <a:schemeClr val="tx1"/>
                            </a:solidFill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Short description</a:t>
                          </a:r>
                          <a:endParaRPr lang="en-US" dirty="0">
                            <a:solidFill>
                              <a:schemeClr val="tx1"/>
                            </a:solidFill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22177908"/>
                      </a:ext>
                    </a:extLst>
                  </a:tr>
                  <a:tr h="109346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31" t="-52778" r="-131332" b="-31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Constraint</a:t>
                          </a:r>
                          <a:endParaRPr lang="en-US" sz="1600" dirty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smtClean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Nodal gas balance equation</a:t>
                          </a:r>
                          <a:r>
                            <a:rPr lang="en-US" sz="1600" baseline="0" dirty="0" smtClean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 at pressure / network level </a:t>
                          </a:r>
                        </a:p>
                        <a:p>
                          <a:pPr algn="l"/>
                          <a:endParaRPr lang="en-US" sz="1600" baseline="0" dirty="0" smtClean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18395421"/>
                      </a:ext>
                    </a:extLst>
                  </a:tr>
                  <a:tr h="109346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31" t="-153631" r="-131332" b="-2195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Constraint</a:t>
                          </a:r>
                          <a:endParaRPr lang="en-US" sz="1600" dirty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25926" t="-153631" r="-511" b="-2195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61622962"/>
                      </a:ext>
                    </a:extLst>
                  </a:tr>
                  <a:tr h="128544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31" t="-215166" r="-131332" b="-862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Constraint</a:t>
                          </a:r>
                          <a:endParaRPr lang="en-US" sz="1600" dirty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25926" t="-215166" r="-511" b="-862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19064434"/>
                      </a:ext>
                    </a:extLst>
                  </a:tr>
                  <a:tr h="109346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31" t="-369444" r="-131332" b="-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Constraint</a:t>
                          </a:r>
                          <a:endParaRPr lang="en-US" sz="1600" dirty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25926" t="-369444" r="-511" b="-11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345520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Fußzeilenplatzhalter 1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</p:spPr>
        <p:txBody>
          <a:bodyPr/>
          <a:lstStyle/>
          <a:p>
            <a:pPr>
              <a:defRPr/>
            </a:pPr>
            <a:r>
              <a:rPr lang="de-AT" dirty="0" err="1" smtClean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Methodology</a:t>
            </a:r>
            <a:r>
              <a:rPr lang="de-AT" dirty="0" smtClean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3 / 5</a:t>
            </a:r>
            <a:endParaRPr lang="de-AT" dirty="0">
              <a:solidFill>
                <a:schemeClr val="bg1">
                  <a:lumMod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849" y="4304005"/>
            <a:ext cx="1013024" cy="275142"/>
          </a:xfrm>
          <a:prstGeom prst="rect">
            <a:avLst/>
          </a:prstGeom>
        </p:spPr>
      </p:pic>
      <p:sp>
        <p:nvSpPr>
          <p:cNvPr id="8" name="Geschweifte Klammer links 7"/>
          <p:cNvSpPr/>
          <p:nvPr/>
        </p:nvSpPr>
        <p:spPr>
          <a:xfrm>
            <a:off x="1217873" y="4221088"/>
            <a:ext cx="197607" cy="50405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6744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Implication of demand constraint dual variables</a:t>
            </a:r>
            <a:endParaRPr lang="en-US" dirty="0"/>
          </a:p>
        </p:txBody>
      </p:sp>
      <p:pic>
        <p:nvPicPr>
          <p:cNvPr id="8" name="Inhaltsplatzhalter 7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51384" y="1376823"/>
            <a:ext cx="10303522" cy="4367410"/>
          </a:xfrm>
          <a:prstGeom prst="rect">
            <a:avLst/>
          </a:prstGeom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56A3B-9394-4423-BC6B-8ACDCD066BE8}" type="slidenum">
              <a:rPr lang="de-AT" altLang="de-DE" smtClean="0"/>
              <a:pPr/>
              <a:t>8</a:t>
            </a:fld>
            <a:endParaRPr lang="de-AT" altLang="de-DE"/>
          </a:p>
        </p:txBody>
      </p:sp>
      <p:sp>
        <p:nvSpPr>
          <p:cNvPr id="5" name="Fußzeilenplatzhalter 1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</p:spPr>
        <p:txBody>
          <a:bodyPr/>
          <a:lstStyle/>
          <a:p>
            <a:pPr>
              <a:defRPr/>
            </a:pPr>
            <a:r>
              <a:rPr lang="de-AT" dirty="0" err="1" smtClean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Methodology</a:t>
            </a:r>
            <a:r>
              <a:rPr lang="de-AT" dirty="0" smtClean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4 / 5</a:t>
            </a:r>
            <a:endParaRPr lang="de-AT" dirty="0">
              <a:solidFill>
                <a:schemeClr val="bg1">
                  <a:lumMod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0062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Test-bed in Vorarlberg, Austria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56A3B-9394-4423-BC6B-8ACDCD066BE8}" type="slidenum">
              <a:rPr lang="de-AT" altLang="de-DE" smtClean="0"/>
              <a:pPr/>
              <a:t>9</a:t>
            </a:fld>
            <a:endParaRPr lang="de-AT" alt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47328" y="6259813"/>
            <a:ext cx="460851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Source [57]: Vorarlberg </a:t>
            </a:r>
            <a:r>
              <a:rPr lang="en-US" sz="12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Netz</a:t>
            </a:r>
            <a:r>
              <a:rPr lang="en-US" sz="1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, Das </a:t>
            </a:r>
            <a:r>
              <a:rPr lang="en-US" sz="12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Erdgasnetz</a:t>
            </a:r>
            <a:r>
              <a:rPr lang="en-US" sz="1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: </a:t>
            </a:r>
            <a:r>
              <a:rPr lang="en-US" sz="12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Allgemeines</a:t>
            </a:r>
            <a:r>
              <a:rPr lang="en-US" sz="1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2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zum</a:t>
            </a:r>
            <a:r>
              <a:rPr lang="en-US" sz="1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2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Erdgas-Verteilnetz</a:t>
            </a:r>
            <a:r>
              <a:rPr 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US" sz="1200" dirty="0">
                <a:latin typeface="Segoe UI Light" panose="020B0502040204020203" pitchFamily="34" charset="0"/>
                <a:cs typeface="Segoe UI Light" panose="020B0502040204020203" pitchFamily="34" charset="0"/>
                <a:hlinkClick r:id="rId3"/>
              </a:rPr>
              <a:t>https://</a:t>
            </a:r>
            <a:r>
              <a:rPr lang="en-US" sz="1200" dirty="0" smtClean="0">
                <a:latin typeface="Segoe UI Light" panose="020B0502040204020203" pitchFamily="34" charset="0"/>
                <a:cs typeface="Segoe UI Light" panose="020B0502040204020203" pitchFamily="34" charset="0"/>
                <a:hlinkClick r:id="rId3"/>
              </a:rPr>
              <a:t>www.vorarlbergnetz.at/erdgasnetz.htm</a:t>
            </a:r>
            <a:r>
              <a:rPr lang="en-US" sz="1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endParaRPr lang="en-US" sz="1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Fußzeilenplatzhalter 1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</p:spPr>
        <p:txBody>
          <a:bodyPr/>
          <a:lstStyle/>
          <a:p>
            <a:pPr>
              <a:defRPr/>
            </a:pPr>
            <a:r>
              <a:rPr lang="de-AT" dirty="0" err="1" smtClean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Methodology</a:t>
            </a:r>
            <a:r>
              <a:rPr lang="de-AT" dirty="0" smtClean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5 / 5</a:t>
            </a:r>
            <a:endParaRPr lang="de-AT" dirty="0">
              <a:solidFill>
                <a:schemeClr val="bg1">
                  <a:lumMod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7" name="Inhaltsplatzhalter 16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624102" y="961827"/>
            <a:ext cx="6640250" cy="5004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15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tel mit weißem Rahmen und dunklem Logo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orlage.pptx" id="{BE56EAC6-F32D-4B45-A370-FF523F7A7A1D}" vid="{101DF2FC-8C91-454F-B840-A9C9BB4D794A}"/>
    </a:ext>
  </a:extLst>
</a:theme>
</file>

<file path=ppt/theme/theme2.xml><?xml version="1.0" encoding="utf-8"?>
<a:theme xmlns:a="http://schemas.openxmlformats.org/drawingml/2006/main" name="Inhalt_blauer_Rahme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orlage.pptx" id="{BE56EAC6-F32D-4B45-A370-FF523F7A7A1D}" vid="{77BDF31C-C1A6-48EF-BBE6-112D7A963049}"/>
    </a:ext>
  </a:extLst>
</a:theme>
</file>

<file path=ppt/theme/theme3.xml><?xml version="1.0" encoding="utf-8"?>
<a:theme xmlns:a="http://schemas.openxmlformats.org/drawingml/2006/main" name="Inhalt_weißer_Rahme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orlage.pptx" id="{BE56EAC6-F32D-4B45-A370-FF523F7A7A1D}" vid="{1F051AC5-B6CC-4F31-A504-79E031BF319D}"/>
    </a:ext>
  </a:extLst>
</a:theme>
</file>

<file path=ppt/theme/theme4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Vorlage</Template>
  <TotalTime>0</TotalTime>
  <Words>1314</Words>
  <Application>Microsoft Office PowerPoint</Application>
  <PresentationFormat>Breitbild</PresentationFormat>
  <Paragraphs>122</Paragraphs>
  <Slides>14</Slides>
  <Notes>11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14</vt:i4>
      </vt:variant>
    </vt:vector>
  </HeadingPairs>
  <TitlesOfParts>
    <vt:vector size="23" baseType="lpstr">
      <vt:lpstr>Arial</vt:lpstr>
      <vt:lpstr>Calibri</vt:lpstr>
      <vt:lpstr>Cambria Math</vt:lpstr>
      <vt:lpstr>Segoe UI Light</vt:lpstr>
      <vt:lpstr>Symbol</vt:lpstr>
      <vt:lpstr>Wingdings</vt:lpstr>
      <vt:lpstr>Titel mit weißem Rahmen und dunklem Logo</vt:lpstr>
      <vt:lpstr>Inhalt_blauer_Rahmen</vt:lpstr>
      <vt:lpstr>Inhalt_weißer_Rahmen</vt:lpstr>
      <vt:lpstr>Designing a model for the cost-optimal decommissioning and refurbishment investment decision of gas networks Application on a real test-bed in Austria until 2050</vt:lpstr>
      <vt:lpstr>Todays‘ agenda</vt:lpstr>
      <vt:lpstr>Background and motivation</vt:lpstr>
      <vt:lpstr>Core objective / main research questions</vt:lpstr>
      <vt:lpstr>Introduction into the model</vt:lpstr>
      <vt:lpstr>Mathematical formulation (selection) 1 / 2</vt:lpstr>
      <vt:lpstr>Mathematical formulation (selection) 2 / 2</vt:lpstr>
      <vt:lpstr>Implication of demand constraint dual variables</vt:lpstr>
      <vt:lpstr>Test-bed in Vorarlberg, Austria</vt:lpstr>
      <vt:lpstr>Cost-optimal network without ensured supply (CO)</vt:lpstr>
      <vt:lpstr>Comparison of network w/ ensured supply (CO &amp; ES)</vt:lpstr>
      <vt:lpstr>Overview: CO, ES and cost-optimal with lumpiness (CO-L) </vt:lpstr>
      <vt:lpstr>Conclusions and recommendations</vt:lpstr>
      <vt:lpstr>PowerPoint-Präsentation</vt:lpstr>
    </vt:vector>
  </TitlesOfParts>
  <Company>TU Wien - Campusversion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Lineare Optimierung – Kraftwerkeinsatzplanung</dc:title>
  <dc:creator>Theresia Perger</dc:creator>
  <cp:lastModifiedBy>zwickl-nb</cp:lastModifiedBy>
  <cp:revision>569</cp:revision>
  <dcterms:created xsi:type="dcterms:W3CDTF">2019-01-30T15:28:06Z</dcterms:created>
  <dcterms:modified xsi:type="dcterms:W3CDTF">2022-03-30T10:31:37Z</dcterms:modified>
</cp:coreProperties>
</file>