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18"/>
  </p:notesMasterIdLst>
  <p:sldIdLst>
    <p:sldId id="266" r:id="rId4"/>
    <p:sldId id="305" r:id="rId5"/>
    <p:sldId id="313" r:id="rId6"/>
    <p:sldId id="324" r:id="rId7"/>
    <p:sldId id="314" r:id="rId8"/>
    <p:sldId id="316" r:id="rId9"/>
    <p:sldId id="317" r:id="rId10"/>
    <p:sldId id="318" r:id="rId11"/>
    <p:sldId id="320" r:id="rId12"/>
    <p:sldId id="330" r:id="rId13"/>
    <p:sldId id="290" r:id="rId14"/>
    <p:sldId id="327" r:id="rId15"/>
    <p:sldId id="292" r:id="rId16"/>
    <p:sldId id="275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Zwickl (TUW-EEG)" initials="SZ(" lastIdx="2" clrIdx="0">
    <p:extLst>
      <p:ext uri="{19B8F6BF-5375-455C-9EA6-DF929625EA0E}">
        <p15:presenceInfo xmlns:p15="http://schemas.microsoft.com/office/powerpoint/2012/main" userId="Sebastian Zwickl (TUW-EE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0"/>
    <a:srgbClr val="ED7D31"/>
    <a:srgbClr val="006699"/>
    <a:srgbClr val="DEE7EC"/>
    <a:srgbClr val="ABFFFF"/>
    <a:srgbClr val="A7DDE9"/>
    <a:srgbClr val="0086BB"/>
    <a:srgbClr val="0080B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5035" autoAdjust="0"/>
  </p:normalViewPr>
  <p:slideViewPr>
    <p:cSldViewPr>
      <p:cViewPr varScale="1">
        <p:scale>
          <a:sx n="79" d="100"/>
          <a:sy n="79" d="100"/>
        </p:scale>
        <p:origin x="86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50B992-7EB1-4AF1-8D7B-20451243040C}" type="datetimeFigureOut">
              <a:rPr lang="de-DE"/>
              <a:pPr>
                <a:defRPr/>
              </a:pPr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818457B-239C-4400-8439-3AED075B9B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620D8D-2168-47E4-9F8C-A443EA723D10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3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562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477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33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858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17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44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101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61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216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52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</p:spPr>
        <p:txBody>
          <a:bodyPr/>
          <a:lstStyle>
            <a:lvl1pPr algn="r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4664"/>
            <a:ext cx="2010555" cy="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484784"/>
            <a:ext cx="10212282" cy="3554419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59E4555-75DF-4549-A41D-E69B7DED3C96}" type="datetime1">
              <a:rPr lang="de-AT" smtClean="0"/>
              <a:t>11.05.2022</a:t>
            </a:fld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700808"/>
            <a:ext cx="10212282" cy="333839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AEA151-4240-436B-B5C5-A549A16D8163}" type="datetime1">
              <a:rPr lang="de-AT" smtClean="0"/>
              <a:t>11.05.2022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839417" y="980728"/>
            <a:ext cx="10212282" cy="50405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0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1484783"/>
            <a:ext cx="4665001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5368AAA-99CC-499C-A5CF-4149D263DB48}" type="datetime1">
              <a:rPr lang="de-AT" smtClean="0"/>
              <a:t>11.05.2022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384032" y="1484782"/>
            <a:ext cx="4664968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961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348879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E3F8A92-8064-4460-A55C-A9B4E206CA78}" type="datetime1">
              <a:rPr lang="de-AT" smtClean="0"/>
              <a:t>11.05.2022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464369" y="2348880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1142966" y="1190479"/>
            <a:ext cx="9906033" cy="705346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Titelmasterformate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7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571747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D8197C3-F335-4468-AD1E-30202EA1FE13}" type="datetime1">
              <a:rPr lang="de-AT" smtClean="0"/>
              <a:t>11.05.2022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2B8A3D69-F632-4B8D-A841-C64E81065A7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04321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8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E785D6-0839-42F4-8AE0-1E3747798B01}" type="datetime1">
              <a:rPr lang="de-AT" smtClean="0"/>
              <a:t>11.05.2022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D1AED25-CDB2-477D-9223-584DB4D4AB0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5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TU_rendering.ti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7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8864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01465D-1500-4629-8082-FB97CF96823F}" type="datetime1">
              <a:rPr lang="de-AT" smtClean="0"/>
              <a:t>11.05.2022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7B280E-5524-4E13-BDB5-CC1F2BB0CC4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4" name="Grafik 12" descr="TU_Logo.gi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232668" cy="593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4" r:id="rId2"/>
    <p:sldLayoutId id="2147483742" r:id="rId3"/>
    <p:sldLayoutId id="214748374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09D662-CAA2-4BBF-A4D4-FCBB8E5DC299}" type="datetime1">
              <a:rPr lang="de-AT" smtClean="0"/>
              <a:t>11.05.2022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2E4577C-06AC-4B4F-A154-49E76668AD11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3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rarlbergnetz.at/erdgasnetz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2126" y="2132856"/>
            <a:ext cx="9433048" cy="1512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Designing a model for the cost-optimal decommissioning and refurbishment investment decision of gas networks</a:t>
            </a:r>
            <a:b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on a real test-bed in Austria until 2050</a:t>
            </a:r>
            <a:endParaRPr lang="en-US" alt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7408" y="4610056"/>
            <a:ext cx="9217024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YEEES Spring Seminar </a:t>
            </a:r>
            <a:r>
              <a:rPr lang="de-AT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2022</a:t>
            </a:r>
            <a:endParaRPr lang="de-AT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de-DE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May 12 &amp; 13, Ghent </a:t>
            </a:r>
            <a:r>
              <a:rPr lang="en-US" altLang="de-DE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University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 </a:t>
            </a:r>
          </a:p>
          <a:p>
            <a:pPr algn="r"/>
            <a:endParaRPr lang="de-AT" altLang="de-DE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2149"/>
            <a:ext cx="7272808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" y="6489779"/>
            <a:ext cx="792088" cy="279031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428060" y="5879676"/>
            <a:ext cx="5462750" cy="35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14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Corresponding author/Presenter: zwickl@eeg.tuwien.ac.at</a:t>
            </a:r>
          </a:p>
        </p:txBody>
      </p:sp>
    </p:spTree>
    <p:extLst>
      <p:ext uri="{BB962C8B-B14F-4D97-AF65-F5344CB8AC3E}">
        <p14:creationId xmlns:p14="http://schemas.microsoft.com/office/powerpoint/2010/main" val="6288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Cost-optimal network without ensured supply (CO)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824" y="1052736"/>
            <a:ext cx="7212806" cy="5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369151" cy="648072"/>
          </a:xfrm>
        </p:spPr>
        <p:txBody>
          <a:bodyPr/>
          <a:lstStyle/>
          <a:p>
            <a:r>
              <a:rPr lang="en-US" dirty="0" smtClean="0"/>
              <a:t>Comparison of network w/ ensured supply (CO &amp; ES)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0046" y="1004686"/>
            <a:ext cx="7648362" cy="51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513168" cy="648072"/>
          </a:xfrm>
        </p:spPr>
        <p:txBody>
          <a:bodyPr/>
          <a:lstStyle/>
          <a:p>
            <a:r>
              <a:rPr lang="de-AT" sz="3200" dirty="0" err="1" smtClean="0"/>
              <a:t>Overview</a:t>
            </a:r>
            <a:r>
              <a:rPr lang="de-AT" sz="3200" dirty="0" smtClean="0"/>
              <a:t>: CO, ES and </a:t>
            </a:r>
            <a:r>
              <a:rPr lang="de-AT" sz="3200" dirty="0" err="1" smtClean="0"/>
              <a:t>cost</a:t>
            </a:r>
            <a:r>
              <a:rPr lang="de-AT" sz="3200" dirty="0" smtClean="0"/>
              <a:t>-optimal </a:t>
            </a:r>
            <a:r>
              <a:rPr lang="de-AT" sz="3200" dirty="0" err="1" smtClean="0"/>
              <a:t>with</a:t>
            </a:r>
            <a:r>
              <a:rPr lang="de-AT" sz="3200" dirty="0" smtClean="0"/>
              <a:t> </a:t>
            </a:r>
            <a:r>
              <a:rPr lang="de-AT" sz="3200" dirty="0" err="1" smtClean="0"/>
              <a:t>lumpiness</a:t>
            </a:r>
            <a:r>
              <a:rPr lang="de-AT" sz="3200" dirty="0" smtClean="0"/>
              <a:t> (CO-L) </a:t>
            </a:r>
            <a:endParaRPr lang="en-US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1904" y="1068374"/>
            <a:ext cx="7228192" cy="53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 and recommendations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5361" y="1196752"/>
            <a:ext cx="10945216" cy="5524726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 the future, </a:t>
            </a:r>
            <a:r>
              <a:rPr lang="en-US" sz="2200" b="1" dirty="0" smtClean="0"/>
              <a:t>smaller gas networks </a:t>
            </a:r>
            <a:r>
              <a:rPr lang="en-US" sz="2200" dirty="0" smtClean="0"/>
              <a:t>in both capacity and length will be necessary (regardless of secured supply) resulting from irreversible </a:t>
            </a:r>
            <a:r>
              <a:rPr lang="en-US" sz="2200" dirty="0" err="1" smtClean="0"/>
              <a:t>defossilization</a:t>
            </a:r>
            <a:r>
              <a:rPr lang="en-US" sz="2200" dirty="0" smtClean="0"/>
              <a:t> of energy services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Wide range of network design </a:t>
            </a:r>
            <a:r>
              <a:rPr lang="en-US" sz="2200" dirty="0" smtClean="0"/>
              <a:t>between cost-optimal gas networks </a:t>
            </a:r>
            <a:r>
              <a:rPr lang="en-US" sz="2200" b="1" dirty="0" smtClean="0"/>
              <a:t>w/ ensured supply </a:t>
            </a:r>
            <a:r>
              <a:rPr lang="en-US" sz="2200" dirty="0" smtClean="0"/>
              <a:t>reveal crucial </a:t>
            </a:r>
            <a:r>
              <a:rPr lang="en-US" sz="2200" b="1" dirty="0" smtClean="0"/>
              <a:t>trade-off</a:t>
            </a:r>
            <a:r>
              <a:rPr lang="en-US" sz="2200" dirty="0" smtClean="0"/>
              <a:t> decisions for network operators in the future on how to deal with existing / available demands (i.e., </a:t>
            </a:r>
            <a:r>
              <a:rPr lang="en-US" sz="2200" dirty="0" smtClean="0">
                <a:sym typeface="Wingdings" panose="05000000000000000000" pitchFamily="2" charset="2"/>
              </a:rPr>
              <a:t>decommissioning despite possible demands</a:t>
            </a:r>
            <a:r>
              <a:rPr lang="en-US" sz="2200" dirty="0" smtClean="0"/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Shadow prices </a:t>
            </a:r>
            <a:r>
              <a:rPr lang="en-US" sz="2200" dirty="0" smtClean="0"/>
              <a:t>of local gas balance constraints </a:t>
            </a:r>
            <a:r>
              <a:rPr lang="en-US" sz="2200" b="1" dirty="0" smtClean="0"/>
              <a:t>indicate</a:t>
            </a:r>
            <a:r>
              <a:rPr lang="en-US" sz="2200" dirty="0" smtClean="0"/>
              <a:t> that network operator should </a:t>
            </a:r>
            <a:r>
              <a:rPr lang="en-US" sz="2200" b="1" dirty="0" smtClean="0"/>
              <a:t>strike a balance between cost-optimal gas network design w/ ensured supply </a:t>
            </a:r>
            <a:br>
              <a:rPr lang="en-US" sz="2200" b="1" dirty="0" smtClean="0"/>
            </a:br>
            <a:r>
              <a:rPr lang="en-US" sz="2200" dirty="0" smtClean="0"/>
              <a:t>(e.g., flexibility and management of unexpected changes in (peak) gas demands)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Increased</a:t>
            </a:r>
            <a:r>
              <a:rPr lang="en-US" sz="2200" dirty="0" smtClean="0"/>
              <a:t> </a:t>
            </a:r>
            <a:r>
              <a:rPr lang="en-US" sz="2200" dirty="0"/>
              <a:t>network operator’s </a:t>
            </a:r>
            <a:r>
              <a:rPr lang="en-US" sz="2200" b="1" dirty="0"/>
              <a:t>total costs </a:t>
            </a:r>
            <a:r>
              <a:rPr lang="en-US" sz="2200" dirty="0" smtClean="0"/>
              <a:t>in case of ensured supply need to be </a:t>
            </a:r>
            <a:r>
              <a:rPr lang="en-US" sz="2200" b="1" dirty="0" smtClean="0"/>
              <a:t>socialized</a:t>
            </a:r>
            <a:r>
              <a:rPr lang="en-US" sz="2200" dirty="0" smtClean="0"/>
              <a:t> to a </a:t>
            </a:r>
            <a:r>
              <a:rPr lang="en-US" sz="2200" b="1" dirty="0" smtClean="0"/>
              <a:t>few consumers </a:t>
            </a:r>
            <a:r>
              <a:rPr lang="en-US" sz="2200" dirty="0" smtClean="0"/>
              <a:t>in the future (primarily at subordinate network / pressure levels)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Influence of </a:t>
            </a:r>
            <a:r>
              <a:rPr lang="en-US" sz="2200" b="1" dirty="0" smtClean="0"/>
              <a:t>socialized grid / network costs </a:t>
            </a:r>
            <a:r>
              <a:rPr lang="en-US" sz="2200" dirty="0" smtClean="0"/>
              <a:t>on economic viability and </a:t>
            </a:r>
            <a:r>
              <a:rPr lang="en-US" sz="2200" b="1" dirty="0" smtClean="0"/>
              <a:t>profitability</a:t>
            </a:r>
            <a:r>
              <a:rPr lang="en-US" sz="2200" dirty="0" smtClean="0"/>
              <a:t> of </a:t>
            </a:r>
            <a:r>
              <a:rPr lang="en-US" sz="2200" b="1" dirty="0" smtClean="0"/>
              <a:t>sustainable alternatives </a:t>
            </a:r>
            <a:r>
              <a:rPr lang="en-US" sz="2200" dirty="0" smtClean="0"/>
              <a:t>substituting natural gas-based energy service needs and related trade-off decisions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7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3336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6478389"/>
            <a:ext cx="792088" cy="279031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47528" y="3211910"/>
            <a:ext cx="3240360" cy="180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PhD Candidate 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Economics Group (EEG)</a:t>
            </a:r>
          </a:p>
          <a:p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13, 1040 Wien, Austria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zwickl@eeg.tuwien.ac.at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https://github.com/sebastianzwickl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https://orcid.org/0000-0002-8599-6278</a:t>
            </a: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5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Todays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/ M</a:t>
            </a:r>
            <a:r>
              <a:rPr lang="en-US" dirty="0" err="1" smtClean="0"/>
              <a:t>otivation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  <a:endParaRPr lang="de-A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real test-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bed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federal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Vorarlberg, Austria,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until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2050)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outlook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Adherence to the remaining CO</a:t>
            </a:r>
            <a:r>
              <a:rPr lang="en-US" baseline="-25000" dirty="0" smtClean="0"/>
              <a:t>2</a:t>
            </a:r>
            <a:r>
              <a:rPr lang="en-US" dirty="0" smtClean="0"/>
              <a:t> budget of the 1.5°C / 2.0°C climate target requires rapid </a:t>
            </a:r>
            <a:r>
              <a:rPr lang="en-US" b="1" dirty="0" err="1" smtClean="0"/>
              <a:t>defossilization</a:t>
            </a:r>
            <a:r>
              <a:rPr lang="en-US" dirty="0" smtClean="0"/>
              <a:t> of the energy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Concrete measures include, among others, the </a:t>
            </a:r>
            <a:r>
              <a:rPr lang="en-US" b="1" dirty="0" smtClean="0"/>
              <a:t>substitution</a:t>
            </a:r>
            <a:r>
              <a:rPr lang="en-US" dirty="0" smtClean="0"/>
              <a:t> of </a:t>
            </a:r>
            <a:r>
              <a:rPr lang="en-US" b="1" dirty="0" smtClean="0"/>
              <a:t>natural</a:t>
            </a:r>
            <a:r>
              <a:rPr lang="en-US" dirty="0" smtClean="0"/>
              <a:t> </a:t>
            </a:r>
            <a:r>
              <a:rPr lang="en-US" b="1" dirty="0" smtClean="0"/>
              <a:t>gas</a:t>
            </a:r>
            <a:r>
              <a:rPr lang="en-US" dirty="0" smtClean="0"/>
              <a:t> in the provision of energy services by sustainable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Substantial </a:t>
            </a:r>
            <a:r>
              <a:rPr lang="en-US" b="1" dirty="0" smtClean="0"/>
              <a:t>challenge</a:t>
            </a:r>
            <a:r>
              <a:rPr lang="en-US" dirty="0" smtClean="0"/>
              <a:t> since natural gas is currently </a:t>
            </a:r>
            <a:r>
              <a:rPr lang="en-US" b="1" dirty="0" smtClean="0"/>
              <a:t>used</a:t>
            </a:r>
            <a:r>
              <a:rPr lang="en-US" dirty="0" smtClean="0"/>
              <a:t> for energy supply of a </a:t>
            </a:r>
            <a:r>
              <a:rPr lang="en-US" b="1" dirty="0" smtClean="0"/>
              <a:t>wide</a:t>
            </a:r>
            <a:r>
              <a:rPr lang="en-US" dirty="0" smtClean="0"/>
              <a:t> </a:t>
            </a:r>
            <a:r>
              <a:rPr lang="en-US" b="1" dirty="0" smtClean="0"/>
              <a:t>range</a:t>
            </a:r>
            <a:r>
              <a:rPr lang="en-US" dirty="0" smtClean="0"/>
              <a:t> of energy service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Uncertain role of </a:t>
            </a:r>
            <a:r>
              <a:rPr lang="en-US" b="1" dirty="0" smtClean="0"/>
              <a:t>green gases </a:t>
            </a:r>
            <a:r>
              <a:rPr lang="en-US" dirty="0" smtClean="0"/>
              <a:t>(e.g., synthetic gas, hydrogen) related to their economic viable quantities / potentials and penetration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…but there are far-reaching gas transmission / distribution networks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3</a:t>
            </a:fld>
            <a:endParaRPr lang="de-AT" alt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 / main research questions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9418" y="1484784"/>
            <a:ext cx="10297142" cy="4680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core objective of this work is to investigate the </a:t>
            </a:r>
            <a:r>
              <a:rPr lang="en-US" b="1" dirty="0" smtClean="0"/>
              <a:t>cost-effective trajectory </a:t>
            </a:r>
            <a:r>
              <a:rPr lang="en-US" dirty="0" smtClean="0"/>
              <a:t>of </a:t>
            </a:r>
            <a:r>
              <a:rPr lang="en-US" b="1" dirty="0" smtClean="0"/>
              <a:t>gas networks </a:t>
            </a:r>
            <a:r>
              <a:rPr lang="en-US" dirty="0" smtClean="0"/>
              <a:t>from a systemic point of view under a long-term planning horizon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view of necessary refurbishment investments in existing gas network infrastructure and pipelines due to their technical lifetimes, the main research question is of </a:t>
            </a:r>
            <a:r>
              <a:rPr lang="en-US" b="1" dirty="0" smtClean="0"/>
              <a:t>which decommissioning and refurbishment investment decision result in cost-effective gas networks by 2050.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Equally important in the analysis is the trade-off decision from the network operator’s perspective whether available </a:t>
            </a:r>
            <a:r>
              <a:rPr lang="en-US" b="1" dirty="0" smtClean="0"/>
              <a:t>gas demands </a:t>
            </a:r>
            <a:r>
              <a:rPr lang="en-US" dirty="0" smtClean="0"/>
              <a:t>within the network area </a:t>
            </a:r>
            <a:r>
              <a:rPr lang="en-US" b="1" dirty="0"/>
              <a:t>are supplied or not </a:t>
            </a:r>
            <a:r>
              <a:rPr lang="en-US" dirty="0" smtClean="0"/>
              <a:t>as </a:t>
            </a:r>
            <a:r>
              <a:rPr lang="en-US" dirty="0"/>
              <a:t>the decommissioning of existing gas pipelines can be cost-effective, but at the same time results in not supplied gas demands.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4</a:t>
            </a:fld>
            <a:endParaRPr lang="de-AT" altLang="de-DE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145630" y="1052736"/>
            <a:ext cx="9906069" cy="5040560"/>
          </a:xfrm>
        </p:spPr>
        <p:txBody>
          <a:bodyPr/>
          <a:lstStyle/>
          <a:p>
            <a:pPr marL="0" indent="0"/>
            <a:endParaRPr lang="de-DE" sz="2000" dirty="0" smtClean="0"/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5</a:t>
            </a:fld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80" y="1167658"/>
            <a:ext cx="8515242" cy="5184576"/>
          </a:xfrm>
          <a:prstGeom prst="rect">
            <a:avLst/>
          </a:prstGeom>
        </p:spPr>
      </p:pic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1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6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e-AT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𝐶𝑎𝑝𝑒𝑥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𝑂𝑝𝑒𝑥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𝑅𝑒𝑣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𝑃𝑢𝑟𝑐h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𝐶𝑎𝑝𝑒𝑥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nary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𝑂𝑝𝑒𝑥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Κ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𝑓𝑖𝑥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Υ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Total fixed (operating) costs per pressure /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𝑝𝑟𝑒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a pipeline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𝑝𝑟𝑒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book value of the pre-existing pipeline (capacity)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𝑖𝑛𝑣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the refurbishment investment for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65306" r="-128829" b="-7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89503" r="-128829" b="-295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45000" r="-128829" b="-2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45000" r="-800" b="-2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81675" r="-128829" b="-78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81675" r="-800" b="-78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495918" r="-128829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495918" r="-800" b="-1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2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7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𝑓𝑒𝑑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ζ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𝑒𝑥𝑝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𝑖𝑚𝑝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𝑠𝑡𝑜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Gas demand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𝑑𝑒𝑙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amount of gas delivered to subordinate pressure level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𝑐𝑜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𝐸𝑆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Essential demand constraint and sets the upper bound of the decision variable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𝑑𝑒𝑚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𝑟𝑒𝑣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Revenues created by the local gas demands covered,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grid usage charge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43435"/>
                  </p:ext>
                </p:extLst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" t="-52778" r="-131332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153631" r="-131332" b="-219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153631" r="-511" b="-2195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215166" r="-131332" b="-86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215166" r="-511" b="-86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369444" r="-131332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369444" r="-5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49" y="4304005"/>
            <a:ext cx="1013024" cy="275142"/>
          </a:xfrm>
          <a:prstGeom prst="rect">
            <a:avLst/>
          </a:prstGeom>
        </p:spPr>
      </p:pic>
      <p:sp>
        <p:nvSpPr>
          <p:cNvPr id="8" name="Geschweifte Klammer links 7"/>
          <p:cNvSpPr/>
          <p:nvPr/>
        </p:nvSpPr>
        <p:spPr>
          <a:xfrm>
            <a:off x="1217873" y="4221088"/>
            <a:ext cx="197607" cy="5040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of demand constraint dual variables</a:t>
            </a:r>
            <a:endParaRPr lang="en-US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384" y="1376823"/>
            <a:ext cx="10303522" cy="436741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Test-bed in Vorarlberg, Austria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9</a:t>
            </a:fld>
            <a:endParaRPr lang="de-AT" alt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7328" y="6259813"/>
            <a:ext cx="46085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 [57]: Vorarlberg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Das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Allgemeines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zum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Erdgas-Verteilnetz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www.vorarlbergnetz.at/erdgasnetz.htm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5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24102" y="961827"/>
            <a:ext cx="6640250" cy="50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01DF2FC-8C91-454F-B840-A9C9BB4D794A}"/>
    </a:ext>
  </a:extLst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77BDF31C-C1A6-48EF-BBE6-112D7A963049}"/>
    </a:ext>
  </a:extLst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F051AC5-B6CC-4F31-A504-79E031BF319D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1282</Words>
  <Application>Microsoft Office PowerPoint</Application>
  <PresentationFormat>Breitbild</PresentationFormat>
  <Paragraphs>117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Segoe UI Light</vt:lpstr>
      <vt:lpstr>Symbol</vt:lpstr>
      <vt:lpstr>Wingdings</vt:lpstr>
      <vt:lpstr>Titel mit weißem Rahmen und dunklem Logo</vt:lpstr>
      <vt:lpstr>Inhalt_blauer_Rahmen</vt:lpstr>
      <vt:lpstr>Inhalt_weißer_Rahmen</vt:lpstr>
      <vt:lpstr>Designing a model for the cost-optimal decommissioning and refurbishment investment decision of gas networks Application on a real test-bed in Austria until 2050</vt:lpstr>
      <vt:lpstr>Todays‘ agenda</vt:lpstr>
      <vt:lpstr>Background and motivation</vt:lpstr>
      <vt:lpstr>Core objective / main research questions</vt:lpstr>
      <vt:lpstr>Introduction into the model</vt:lpstr>
      <vt:lpstr>Mathematical formulation (selection) 1 / 2</vt:lpstr>
      <vt:lpstr>Mathematical formulation (selection) 2 / 2</vt:lpstr>
      <vt:lpstr>Implication of demand constraint dual variables</vt:lpstr>
      <vt:lpstr>Test-bed in Vorarlberg, Austria</vt:lpstr>
      <vt:lpstr>Cost-optimal network without ensured supply (CO)</vt:lpstr>
      <vt:lpstr>Comparison of network w/ ensured supply (CO &amp; ES)</vt:lpstr>
      <vt:lpstr>Overview: CO, ES and cost-optimal with lumpiness (CO-L) </vt:lpstr>
      <vt:lpstr>Conclusions and recommendations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Optimierung – Kraftwerkeinsatzplanung</dc:title>
  <dc:creator>Theresia Perger</dc:creator>
  <cp:lastModifiedBy>zwickl-nb</cp:lastModifiedBy>
  <cp:revision>573</cp:revision>
  <dcterms:created xsi:type="dcterms:W3CDTF">2019-01-30T15:28:06Z</dcterms:created>
  <dcterms:modified xsi:type="dcterms:W3CDTF">2022-05-11T10:41:58Z</dcterms:modified>
</cp:coreProperties>
</file>