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18"/>
  </p:notesMasterIdLst>
  <p:handoutMasterIdLst>
    <p:handoutMasterId r:id="rId19"/>
  </p:handoutMasterIdLst>
  <p:sldIdLst>
    <p:sldId id="256" r:id="rId7"/>
    <p:sldId id="271" r:id="rId8"/>
    <p:sldId id="269" r:id="rId9"/>
    <p:sldId id="260" r:id="rId10"/>
    <p:sldId id="272" r:id="rId11"/>
    <p:sldId id="262" r:id="rId12"/>
    <p:sldId id="263" r:id="rId13"/>
    <p:sldId id="266" r:id="rId14"/>
    <p:sldId id="261" r:id="rId15"/>
    <p:sldId id="270" r:id="rId16"/>
    <p:sldId id="258"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455A3"/>
    <a:srgbClr val="00579C"/>
    <a:srgbClr val="0058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77" autoAdjust="0"/>
    <p:restoredTop sz="83407" autoAdjust="0"/>
  </p:normalViewPr>
  <p:slideViewPr>
    <p:cSldViewPr snapToGrid="0" snapToObjects="1">
      <p:cViewPr varScale="1">
        <p:scale>
          <a:sx n="122" d="100"/>
          <a:sy n="122" d="100"/>
        </p:scale>
        <p:origin x="403" y="9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362D56F-4014-E440-B414-1949875DC54A}" type="datetimeFigureOut">
              <a:rPr lang="en-US" smtClean="0"/>
              <a:t>8/25/2021</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EAC332E-8893-FE4E-9A25-93BB30EFA0DA}" type="datetimeFigureOut">
              <a:rPr lang="en-US" smtClean="0"/>
              <a:t>8/25/2021</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start this presentation with a brief overview of the European heating sector. So far, fossil-fuel based heat generation dominates the supply</a:t>
            </a:r>
            <a:r>
              <a:rPr lang="en-US" sz="1200" kern="1200" baseline="0" dirty="0" smtClean="0">
                <a:solidFill>
                  <a:schemeClr val="tx1"/>
                </a:solidFill>
                <a:effectLst/>
                <a:latin typeface="+mn-lt"/>
                <a:ea typeface="+mn-ea"/>
                <a:cs typeface="+mn-cs"/>
              </a:rPr>
              <a:t> of heat service needs</a:t>
            </a:r>
            <a:r>
              <a:rPr lang="en-US" sz="1200" kern="1200" dirty="0" smtClean="0">
                <a:solidFill>
                  <a:schemeClr val="tx1"/>
                </a:solidFill>
                <a:effectLst/>
                <a:latin typeface="+mn-lt"/>
                <a:ea typeface="+mn-ea"/>
                <a:cs typeface="+mn-cs"/>
              </a:rPr>
              <a:t>.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a:t>
            </a:r>
            <a:r>
              <a:rPr lang="en-US" sz="1200" kern="1200" baseline="0" dirty="0" smtClean="0">
                <a:solidFill>
                  <a:schemeClr val="tx1"/>
                </a:solidFill>
                <a:effectLst/>
                <a:latin typeface="+mn-lt"/>
                <a:ea typeface="+mn-ea"/>
                <a:cs typeface="+mn-cs"/>
              </a:rPr>
              <a:t> such as in the transport and industry sector. </a:t>
            </a:r>
            <a:endParaRPr lang="en-US" sz="1200" kern="1200" dirty="0" smtClean="0">
              <a:solidFill>
                <a:schemeClr val="tx1"/>
              </a:solidFill>
              <a:effectLst/>
              <a:latin typeface="+mn-lt"/>
              <a:ea typeface="+mn-ea"/>
              <a:cs typeface="+mn-cs"/>
            </a:endParaRP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2</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the applied methodology is briefly explained. First, as we focus here on spatial downscaling, we have to define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different spatial levels. Therefore,</a:t>
            </a:r>
            <a:r>
              <a:rPr lang="en-US" sz="1200" kern="1200" baseline="0" dirty="0" smtClean="0">
                <a:solidFill>
                  <a:schemeClr val="tx1"/>
                </a:solidFill>
                <a:effectLst/>
                <a:latin typeface="+mn-lt"/>
                <a:ea typeface="+mn-ea"/>
                <a:cs typeface="+mn-cs"/>
              </a:rPr>
              <a:t> we </a:t>
            </a:r>
            <a:r>
              <a:rPr lang="en-US" sz="1200" kern="1200" dirty="0" smtClean="0">
                <a:solidFill>
                  <a:schemeClr val="tx1"/>
                </a:solidFill>
                <a:effectLst/>
                <a:latin typeface="+mn-lt"/>
                <a:ea typeface="+mn-ea"/>
                <a:cs typeface="+mn-cs"/>
              </a:rPr>
              <a:t>use the Nomenclature of Territorial Units for Statistics (NUTS) for different spatial granularities. The table at the top shows the different NUTS classifications and some examples for Austria. For example NUTS0 corresponds to the country level. In our study, we use the three gray-marked NUTS classifications NUTS0, NUTS3 and LAU. An</a:t>
            </a:r>
            <a:r>
              <a:rPr lang="en-US" sz="1200" kern="1200" baseline="0" dirty="0" smtClean="0">
                <a:solidFill>
                  <a:schemeClr val="tx1"/>
                </a:solidFill>
                <a:effectLst/>
                <a:latin typeface="+mn-lt"/>
                <a:ea typeface="+mn-ea"/>
                <a:cs typeface="+mn-cs"/>
              </a:rPr>
              <a:t> example for a NUTS3 region in Austria is the area Linz-Wels in Upper Austria and includes a population of around 500 thousand people. The LAU level represents small communities, for example the area of </a:t>
            </a:r>
            <a:r>
              <a:rPr lang="en-US" sz="1200" kern="1200" baseline="0" dirty="0" err="1" smtClean="0">
                <a:solidFill>
                  <a:schemeClr val="tx1"/>
                </a:solidFill>
                <a:effectLst/>
                <a:latin typeface="+mn-lt"/>
                <a:ea typeface="+mn-ea"/>
                <a:cs typeface="+mn-cs"/>
              </a:rPr>
              <a:t>Enns</a:t>
            </a:r>
            <a:r>
              <a:rPr lang="en-US" sz="1200" kern="1200" baseline="0" dirty="0" smtClean="0">
                <a:solidFill>
                  <a:schemeClr val="tx1"/>
                </a:solidFill>
                <a:effectLst/>
                <a:latin typeface="+mn-lt"/>
                <a:ea typeface="+mn-ea"/>
                <a:cs typeface="+mn-cs"/>
              </a:rPr>
              <a:t> with a population of 11 thousand. The country of Austria is split into more than 2 thousand of those communities. </a:t>
            </a:r>
            <a:r>
              <a:rPr lang="en-US" sz="1200" kern="1200" dirty="0" smtClean="0">
                <a:solidFill>
                  <a:schemeClr val="tx1"/>
                </a:solidFill>
                <a:effectLst/>
                <a:latin typeface="+mn-lt"/>
                <a:ea typeface="+mn-ea"/>
                <a:cs typeface="+mn-cs"/>
              </a:rPr>
              <a:t>We use three different scenario-independent downscaling techniques. First, proportional downscaling, using population as a proxy as a reference and well-established downscaling technique. Second, a sequential downscaling algorithm, using population density and infrastructure requirements of heat sources as a criterion and an iterative downscaling algorithm, which bases on graph-theory benchmarking. </a:t>
            </a:r>
          </a:p>
          <a:p>
            <a:endParaRPr lang="en-US" baseline="0" dirty="0" smtClean="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295746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analyze four different decarbonization scenarios of the European energy system considering the 1.5/2°C climate targets. The scenarios are developed in the H2020 project openENTRANCE and cover a wide range of future developments and uncertainties. The four scenarios are named: Directed Transition, Societal Commitment, Techno-Friendly, and Gradual Development. The underlying concept of the scenarios is a three-dimensional</a:t>
            </a:r>
            <a:r>
              <a:rPr lang="en-US" sz="1200" kern="1200" baseline="0" dirty="0" smtClean="0">
                <a:solidFill>
                  <a:schemeClr val="tx1"/>
                </a:solidFill>
                <a:effectLst/>
                <a:latin typeface="+mn-lt"/>
                <a:ea typeface="+mn-ea"/>
                <a:cs typeface="+mn-cs"/>
              </a:rPr>
              <a:t> space, whereby each </a:t>
            </a:r>
            <a:r>
              <a:rPr lang="en-US" sz="1200" kern="1200" dirty="0" smtClean="0">
                <a:solidFill>
                  <a:schemeClr val="tx1"/>
                </a:solidFill>
                <a:effectLst/>
                <a:latin typeface="+mn-lt"/>
                <a:ea typeface="+mn-ea"/>
                <a:cs typeface="+mn-cs"/>
              </a:rPr>
              <a:t>scenario emphasizes a strong</a:t>
            </a:r>
            <a:r>
              <a:rPr lang="en-US" sz="1200" kern="1200" baseline="0" dirty="0" smtClean="0">
                <a:solidFill>
                  <a:schemeClr val="tx1"/>
                </a:solidFill>
                <a:effectLst/>
                <a:latin typeface="+mn-lt"/>
                <a:ea typeface="+mn-ea"/>
                <a:cs typeface="+mn-cs"/>
              </a:rPr>
              <a:t> sustainable development of one dimension. </a:t>
            </a:r>
            <a:r>
              <a:rPr lang="en-US" sz="1200" kern="1200" dirty="0" smtClean="0">
                <a:solidFill>
                  <a:schemeClr val="tx1"/>
                </a:solidFill>
                <a:effectLst/>
                <a:latin typeface="+mn-lt"/>
                <a:ea typeface="+mn-ea"/>
                <a:cs typeface="+mn-cs"/>
              </a:rPr>
              <a:t>For example, the Directed Transition scenario (a) considers strong</a:t>
            </a:r>
            <a:r>
              <a:rPr lang="en-US" sz="1200" kern="1200" baseline="0" dirty="0" smtClean="0">
                <a:solidFill>
                  <a:schemeClr val="tx1"/>
                </a:solidFill>
                <a:effectLst/>
                <a:latin typeface="+mn-lt"/>
                <a:ea typeface="+mn-ea"/>
                <a:cs typeface="+mn-cs"/>
              </a:rPr>
              <a:t> policy incentives enabling the sustainable transition. In contrast, the T</a:t>
            </a:r>
            <a:r>
              <a:rPr lang="en-US" sz="1200" kern="1200" dirty="0" smtClean="0">
                <a:solidFill>
                  <a:schemeClr val="tx1"/>
                </a:solidFill>
                <a:effectLst/>
                <a:latin typeface="+mn-lt"/>
                <a:ea typeface="+mn-ea"/>
                <a:cs typeface="+mn-cs"/>
              </a:rPr>
              <a:t>echno-friendly scenario takes into account a significant market-driven breakthrough of renewables</a:t>
            </a:r>
            <a:r>
              <a:rPr lang="en-US" sz="1200" kern="1200" baseline="0" dirty="0" smtClean="0">
                <a:solidFill>
                  <a:schemeClr val="tx1"/>
                </a:solidFill>
                <a:effectLst/>
                <a:latin typeface="+mn-lt"/>
                <a:ea typeface="+mn-ea"/>
                <a:cs typeface="+mn-cs"/>
              </a:rPr>
              <a:t> without being dependent on energy policy measures. </a:t>
            </a:r>
            <a:endParaRPr lang="en-US" sz="12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246878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following four slide present the</a:t>
            </a:r>
            <a:r>
              <a:rPr lang="en-US" sz="1200" kern="1200" baseline="0" dirty="0" smtClean="0">
                <a:solidFill>
                  <a:schemeClr val="tx1"/>
                </a:solidFill>
                <a:effectLst/>
                <a:latin typeface="+mn-lt"/>
                <a:ea typeface="+mn-ea"/>
                <a:cs typeface="+mn-cs"/>
              </a:rPr>
              <a:t> highlights of the generated </a:t>
            </a:r>
            <a:r>
              <a:rPr lang="en-US" sz="1200" kern="1200" dirty="0" smtClean="0">
                <a:solidFill>
                  <a:schemeClr val="tx1"/>
                </a:solidFill>
                <a:effectLst/>
                <a:latin typeface="+mn-lt"/>
                <a:ea typeface="+mn-ea"/>
                <a:cs typeface="+mn-cs"/>
              </a:rPr>
              <a:t>results. First, here we see the heat generation by source on different spatial levels and in the four different scenarios. The heat sources that are prioritized in the district heating network are marked by the blue edge. As you can see, those</a:t>
            </a:r>
            <a:r>
              <a:rPr lang="en-US" sz="1200" kern="1200" baseline="0" dirty="0" smtClean="0">
                <a:solidFill>
                  <a:schemeClr val="tx1"/>
                </a:solidFill>
                <a:effectLst/>
                <a:latin typeface="+mn-lt"/>
                <a:ea typeface="+mn-ea"/>
                <a:cs typeface="+mn-cs"/>
              </a:rPr>
              <a:t> technologies only supply highly populated areas, whereby rural areas are supplied by direct electric heating, small-scale air-sourced heat pumps and heat storage. The graph on the right shows the district heating network topology. Each point represents the quantity of heat demand supplied by the network. The largest network is obtained in the Gradual development scenario at the bottom right, since this scenario considers the less ambitious 2.0°C global warming target and reduces the total heat demand less than the other scenarios. </a:t>
            </a:r>
            <a:endParaRPr lang="en-US" sz="1200" kern="120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364048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err="1" smtClean="0">
                <a:solidFill>
                  <a:schemeClr val="tx1"/>
                </a:solidFill>
                <a:effectLst/>
                <a:latin typeface="+mn-lt"/>
                <a:ea typeface="+mn-ea"/>
                <a:cs typeface="+mn-cs"/>
              </a:rPr>
              <a:t>heatmap</a:t>
            </a:r>
            <a:r>
              <a:rPr lang="en-US" sz="1200" kern="1200" dirty="0" smtClean="0">
                <a:solidFill>
                  <a:schemeClr val="tx1"/>
                </a:solidFill>
                <a:effectLst/>
                <a:latin typeface="+mn-lt"/>
                <a:ea typeface="+mn-ea"/>
                <a:cs typeface="+mn-cs"/>
              </a:rPr>
              <a:t> shows the potentials of centralized heat networks 2050 in Austria. As you can see, there are centralized heat networks in six NUTS3 regions. The heat demand supplied by the district heating networks varies among the areas and scenarios between 1.5 and almost 8 </a:t>
            </a:r>
            <a:r>
              <a:rPr lang="en-US" sz="1200" kern="1200" dirty="0" err="1" smtClean="0">
                <a:solidFill>
                  <a:schemeClr val="tx1"/>
                </a:solidFill>
                <a:effectLst/>
                <a:latin typeface="+mn-lt"/>
                <a:ea typeface="+mn-ea"/>
                <a:cs typeface="+mn-cs"/>
              </a:rPr>
              <a:t>TWh</a:t>
            </a:r>
            <a:r>
              <a:rPr lang="en-US" sz="1200" kern="1200" dirty="0" smtClean="0">
                <a:solidFill>
                  <a:schemeClr val="tx1"/>
                </a:solidFill>
                <a:effectLst/>
                <a:latin typeface="+mn-lt"/>
                <a:ea typeface="+mn-ea"/>
                <a:cs typeface="+mn-cs"/>
              </a:rPr>
              <a:t>. The other sub-regions</a:t>
            </a:r>
            <a:r>
              <a:rPr lang="en-US" sz="1200" kern="1200" baseline="0" dirty="0" smtClean="0">
                <a:solidFill>
                  <a:schemeClr val="tx1"/>
                </a:solidFill>
                <a:effectLst/>
                <a:latin typeface="+mn-lt"/>
                <a:ea typeface="+mn-ea"/>
                <a:cs typeface="+mn-cs"/>
              </a:rPr>
              <a:t> are supplied by decentralized heating systems as shown in the rural sub-figure on the previous slide. </a:t>
            </a:r>
            <a:r>
              <a:rPr lang="en-US" sz="1200" kern="1200" dirty="0" smtClean="0">
                <a:solidFill>
                  <a:schemeClr val="tx1"/>
                </a:solidFill>
                <a:effectLst/>
                <a:latin typeface="+mn-lt"/>
                <a:ea typeface="+mn-ea"/>
                <a:cs typeface="+mn-cs"/>
              </a:rPr>
              <a:t>However, obtaining a more realistic estimate of district heating networks in the six sub-regions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requires an even finer spatial granularity, as indicated by the orange box. We therefore subjected each of these 6 regions of potential to a further downscaling algorithm that provides more accurate projections of district heating networks based on graph theory benchmarking.</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353312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example of the NUTS3 region in the orange box is illustrated here. The initial condition means</a:t>
            </a:r>
            <a:r>
              <a:rPr lang="en-US" sz="1200" kern="1200" baseline="0" dirty="0" smtClean="0">
                <a:solidFill>
                  <a:schemeClr val="tx1"/>
                </a:solidFill>
                <a:effectLst/>
                <a:latin typeface="+mn-lt"/>
                <a:ea typeface="+mn-ea"/>
                <a:cs typeface="+mn-cs"/>
              </a:rPr>
              <a:t> the supply of heat demand in all</a:t>
            </a:r>
            <a:r>
              <a:rPr lang="en-US" sz="1200" kern="1200" dirty="0" smtClean="0">
                <a:solidFill>
                  <a:schemeClr val="tx1"/>
                </a:solidFill>
                <a:effectLst/>
                <a:latin typeface="+mn-lt"/>
                <a:ea typeface="+mn-ea"/>
                <a:cs typeface="+mn-cs"/>
              </a:rPr>
              <a:t> 75 communities.</a:t>
            </a:r>
            <a:r>
              <a:rPr lang="en-US" sz="1200" kern="1200" baseline="0" dirty="0" smtClean="0">
                <a:solidFill>
                  <a:schemeClr val="tx1"/>
                </a:solidFill>
                <a:effectLst/>
                <a:latin typeface="+mn-lt"/>
                <a:ea typeface="+mn-ea"/>
                <a:cs typeface="+mn-cs"/>
              </a:rPr>
              <a:t> This large</a:t>
            </a:r>
            <a:r>
              <a:rPr lang="en-US" sz="1200" kern="1200" dirty="0" smtClean="0">
                <a:solidFill>
                  <a:schemeClr val="tx1"/>
                </a:solidFill>
                <a:effectLst/>
                <a:latin typeface="+mn-lt"/>
                <a:ea typeface="+mn-ea"/>
                <a:cs typeface="+mn-cs"/>
              </a:rPr>
              <a:t> supply area results in a difficult network topology</a:t>
            </a:r>
            <a:r>
              <a:rPr lang="en-US" sz="1200" kern="1200" baseline="0" dirty="0" smtClean="0">
                <a:solidFill>
                  <a:schemeClr val="tx1"/>
                </a:solidFill>
                <a:effectLst/>
                <a:latin typeface="+mn-lt"/>
                <a:ea typeface="+mn-ea"/>
                <a:cs typeface="+mn-cs"/>
              </a:rPr>
              <a:t> since communities are connected with low heat densities</a:t>
            </a:r>
            <a:r>
              <a:rPr lang="en-US" sz="1200" kern="1200" dirty="0" smtClean="0">
                <a:solidFill>
                  <a:schemeClr val="tx1"/>
                </a:solidFill>
                <a:effectLst/>
                <a:latin typeface="+mn-lt"/>
                <a:ea typeface="+mn-ea"/>
                <a:cs typeface="+mn-cs"/>
              </a:rPr>
              <a:t>. This results in a low benchmark indicator value of the network. As you can see, our downscaling algorithm improves the network topology by reallocation of the centralized heat supply. The smaller supply area in the final condition has a higher benchmark indicator values and includes 47</a:t>
            </a:r>
            <a:r>
              <a:rPr lang="en-US" sz="1200" kern="1200" baseline="0" dirty="0" smtClean="0">
                <a:solidFill>
                  <a:schemeClr val="tx1"/>
                </a:solidFill>
                <a:effectLst/>
                <a:latin typeface="+mn-lt"/>
                <a:ea typeface="+mn-ea"/>
                <a:cs typeface="+mn-cs"/>
              </a:rPr>
              <a:t> communities</a:t>
            </a:r>
            <a:r>
              <a:rPr lang="en-US" sz="1200" kern="1200" dirty="0" smtClean="0">
                <a:solidFill>
                  <a:schemeClr val="tx1"/>
                </a:solidFill>
                <a:effectLst/>
                <a:latin typeface="+mn-lt"/>
                <a:ea typeface="+mn-ea"/>
                <a:cs typeface="+mn-cs"/>
              </a:rPr>
              <a:t>. The improvement of the network topology results in reduction of the population connected (-13.3%)</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the network, as you can see at the bottom right.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146808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figure shows the heat density of the</a:t>
            </a:r>
            <a:r>
              <a:rPr lang="en-US" baseline="0" dirty="0" smtClean="0"/>
              <a:t> NUTS3 sub-region Graz 2050 in the Techno-Friendly scenario. As you can see by the waterfall diagram, the different downscaling techniques significantly increase the estimates of the heat density. We obtain for the specific region in the Techno-Friendly scenario a heat density of the district heating network for more than 2.5 </a:t>
            </a:r>
            <a:r>
              <a:rPr lang="en-US" baseline="0" dirty="0" err="1" smtClean="0"/>
              <a:t>GWh</a:t>
            </a:r>
            <a:r>
              <a:rPr lang="en-US" baseline="0" dirty="0" smtClean="0"/>
              <a:t> per square kilometer. However, the pink bar indicates the gap of heat density between the projection of 2050 and the today’s networks. This gap is the smallest in the Techno-Friendly, why we used this scenario here for the waterfall, and the largest in the Societal Commitment scenario. The difference of the heat density gap between the scenarios is indicated by the gray bar and the different markers.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1331393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0" indent="0">
              <a:lnSpc>
                <a:spcPct val="110000"/>
              </a:lnSpc>
              <a:buNone/>
              <a:defRPr sz="2000"/>
            </a:lvl1pPr>
          </a:lstStyle>
          <a:p>
            <a:pPr lvl="0"/>
            <a:r>
              <a:rPr lang="en-US" dirty="0"/>
              <a:t>Enter text here</a:t>
            </a:r>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16" name="Picture 15">
            <a:extLst>
              <a:ext uri="{FF2B5EF4-FFF2-40B4-BE49-F238E27FC236}">
                <a16:creationId xmlns:a16="http://schemas.microsoft.com/office/drawing/2014/main" id="{A420DCE6-B4EA-8444-92C3-D609C5C13BC3}"/>
              </a:ext>
            </a:extLst>
          </p:cNvPr>
          <p:cNvPicPr>
            <a:picLocks noChangeAspect="1"/>
          </p:cNvPicPr>
          <p:nvPr userDrawn="1"/>
        </p:nvPicPr>
        <p:blipFill>
          <a:blip r:embed="rId18"/>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i.org/https:/doi.org/10.1007/s00502-020-00832-7"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i.org/10.1016/j.energy.2021.121805" TargetMode="External"/><Relationship Id="rId4" Type="http://schemas.openxmlformats.org/officeDocument/2006/relationships/hyperlink" Target="https://ec.europa.eu/eurostat/web/products-eurostat-news/-/ddn-20200211-1" TargetMode="External"/></Relationships>
</file>

<file path=ppt/slides/_rels/slide3.xml.rels><?xml version="1.0" encoding="UTF-8" standalone="yes"?>
<Relationships xmlns="http://schemas.openxmlformats.org/package/2006/relationships"><Relationship Id="rId7" Type="http://schemas.openxmlformats.org/officeDocument/2006/relationships/hyperlink" Target="https://doi.org/10.3390/en1010146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openentrance.eu/" TargetMode="External"/><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www.austrian-heatmap.gv.at/kar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fontScale="90000"/>
          </a:bodyPr>
          <a:lstStyle/>
          <a:p>
            <a:r>
              <a:rPr lang="en-US" dirty="0" smtClean="0"/>
              <a:t>Downscaling European decarbonization scenarios of the heating sector to the Austrian community level</a:t>
            </a:r>
            <a:endParaRPr lang="en-US" dirty="0"/>
          </a:p>
        </p:txBody>
      </p:sp>
      <p:sp>
        <p:nvSpPr>
          <p:cNvPr id="9" name="Subtitle 8">
            <a:extLst>
              <a:ext uri="{FF2B5EF4-FFF2-40B4-BE49-F238E27FC236}">
                <a16:creationId xmlns:a16="http://schemas.microsoft.com/office/drawing/2014/main" id="{B3A771C5-F9C0-EA48-9322-8BAE62E232A5}"/>
              </a:ext>
            </a:extLst>
          </p:cNvPr>
          <p:cNvSpPr>
            <a:spLocks noGrp="1"/>
          </p:cNvSpPr>
          <p:nvPr>
            <p:ph type="subTitle" idx="1"/>
          </p:nvPr>
        </p:nvSpPr>
        <p:spPr/>
        <p:txBody>
          <a:bodyPr/>
          <a:lstStyle/>
          <a:p>
            <a:r>
              <a:rPr lang="en-US" dirty="0" smtClean="0"/>
              <a:t>Assessing the heat density gap of centralized heat networks between 2050 and today</a:t>
            </a:r>
            <a:endParaRPr lang="en-US"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7639699" y="5908430"/>
            <a:ext cx="4384725"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sz="1400" noProof="0" dirty="0" smtClean="0">
                <a:solidFill>
                  <a:schemeClr val="tx1">
                    <a:lumMod val="50000"/>
                    <a:lumOff val="50000"/>
                  </a:schemeClr>
                </a:solidFill>
              </a:rPr>
              <a:t>Young Scientist Summer Program 2021</a:t>
            </a:r>
            <a:r>
              <a:rPr lang="en-GB" sz="1400" dirty="0">
                <a:solidFill>
                  <a:schemeClr val="tx1">
                    <a:lumMod val="50000"/>
                    <a:lumOff val="50000"/>
                  </a:schemeClr>
                </a:solidFill>
              </a:rPr>
              <a:t/>
            </a:r>
            <a:br>
              <a:rPr lang="en-GB" sz="1400" dirty="0">
                <a:solidFill>
                  <a:schemeClr val="tx1">
                    <a:lumMod val="50000"/>
                    <a:lumOff val="50000"/>
                  </a:schemeClr>
                </a:solidFill>
              </a:rPr>
            </a:br>
            <a:r>
              <a:rPr lang="en-GB" sz="1400" dirty="0" smtClean="0">
                <a:solidFill>
                  <a:schemeClr val="tx1">
                    <a:lumMod val="50000"/>
                    <a:lumOff val="50000"/>
                  </a:schemeClr>
                </a:solidFill>
              </a:rPr>
              <a:t>Final colloquium presentation 21/08/25</a:t>
            </a:r>
            <a:endParaRPr lang="en-GB" sz="1400" noProof="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2460893" y="5959734"/>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r>
              <a:rPr lang="de-DE" sz="1400" kern="0" dirty="0" smtClean="0">
                <a:latin typeface="Calibri Light"/>
              </a:rPr>
              <a:t>https</a:t>
            </a:r>
            <a:r>
              <a:rPr lang="de-DE" sz="1400" kern="0" dirty="0">
                <a:latin typeface="Calibri Light"/>
              </a:rPr>
              <a:t>://github.com/sebastianzwickl</a:t>
            </a:r>
          </a:p>
          <a:p>
            <a:pPr lvl="0"/>
            <a:endParaRPr lang="en-US" kern="0" dirty="0" smtClean="0">
              <a:latin typeface="Calibri Light"/>
            </a:endParaRPr>
          </a:p>
        </p:txBody>
      </p:sp>
      <p:pic>
        <p:nvPicPr>
          <p:cNvPr id="10"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306924" y="4949186"/>
            <a:ext cx="2173877" cy="632598"/>
          </a:xfrm>
          <a:prstGeom prst="rect">
            <a:avLst/>
          </a:prstGeom>
          <a:noFill/>
          <a:extLst>
            <a:ext uri="{909E8E84-426E-40DD-AFC4-6F175D3DCCD1}">
              <a14:hiddenFill xmlns:a14="http://schemas.microsoft.com/office/drawing/2010/main">
                <a:solidFill>
                  <a:srgbClr val="FFFFFF"/>
                </a:solidFill>
              </a14:hiddenFill>
            </a:ext>
          </a:extLst>
        </p:spPr>
      </p:pic>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7" y="4761126"/>
            <a:ext cx="7068519"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a:t>
            </a:r>
            <a:r>
              <a:rPr lang="de-AT" kern="0" dirty="0" smtClean="0">
                <a:latin typeface="Calibri Light"/>
              </a:rPr>
              <a:t>, Daniel Huppmann</a:t>
            </a:r>
            <a:r>
              <a:rPr lang="de-AT" kern="0" baseline="30000" dirty="0" smtClean="0">
                <a:latin typeface="Calibri Light"/>
              </a:rPr>
              <a:t>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de-AT" sz="1400" kern="0" dirty="0" smtClean="0">
                <a:latin typeface="Calibri Light"/>
              </a:rPr>
              <a:t>International Institute for Applied Systems Analysis</a:t>
            </a:r>
            <a:endParaRPr lang="de-DE" sz="1400" kern="0" baseline="30000" dirty="0">
              <a:latin typeface="Calibri Light"/>
            </a:endParaRPr>
          </a:p>
          <a:p>
            <a:pPr lvl="0"/>
            <a:endParaRPr lang="en-US" kern="0" dirty="0" smtClean="0">
              <a:latin typeface="Calibri Light"/>
            </a:endParaRPr>
          </a:p>
        </p:txBody>
      </p:sp>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3" name="Inhaltsplatzhalter 2"/>
          <p:cNvSpPr>
            <a:spLocks noGrp="1"/>
          </p:cNvSpPr>
          <p:nvPr>
            <p:ph sz="half" idx="1"/>
          </p:nvPr>
        </p:nvSpPr>
        <p:spPr>
          <a:xfrm>
            <a:off x="362712" y="1594884"/>
            <a:ext cx="10803128" cy="4518071"/>
          </a:xfrm>
        </p:spPr>
        <p:txBody>
          <a:bodyPr>
            <a:normAutofit/>
          </a:bodyPr>
          <a:lstStyle/>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Downscaling values of </a:t>
            </a:r>
            <a:r>
              <a:rPr lang="en-US" dirty="0">
                <a:solidFill>
                  <a:schemeClr val="bg1">
                    <a:lumMod val="50000"/>
                  </a:schemeClr>
                </a:solidFill>
                <a:sym typeface="Wingdings" panose="05000000000000000000" pitchFamily="2" charset="2"/>
              </a:rPr>
              <a:t>the </a:t>
            </a:r>
            <a:r>
              <a:rPr lang="en-US" b="1" dirty="0">
                <a:solidFill>
                  <a:schemeClr val="bg1">
                    <a:lumMod val="50000"/>
                  </a:schemeClr>
                </a:solidFill>
                <a:sym typeface="Wingdings" panose="05000000000000000000" pitchFamily="2" charset="2"/>
              </a:rPr>
              <a:t>heating sector </a:t>
            </a:r>
            <a:r>
              <a:rPr lang="en-US" dirty="0">
                <a:solidFill>
                  <a:schemeClr val="bg1">
                    <a:lumMod val="50000"/>
                  </a:schemeClr>
                </a:solidFill>
                <a:sym typeface="Wingdings" panose="05000000000000000000" pitchFamily="2" charset="2"/>
              </a:rPr>
              <a:t>require more </a:t>
            </a:r>
            <a:r>
              <a:rPr lang="en-US" b="1" dirty="0">
                <a:solidFill>
                  <a:schemeClr val="bg1">
                    <a:lumMod val="50000"/>
                  </a:schemeClr>
                </a:solidFill>
                <a:sym typeface="Wingdings" panose="05000000000000000000" pitchFamily="2" charset="2"/>
              </a:rPr>
              <a:t>advanced </a:t>
            </a:r>
            <a:r>
              <a:rPr lang="en-US" b="1" dirty="0" smtClean="0">
                <a:solidFill>
                  <a:schemeClr val="bg1">
                    <a:lumMod val="50000"/>
                  </a:schemeClr>
                </a:solidFill>
                <a:sym typeface="Wingdings" panose="05000000000000000000" pitchFamily="2" charset="2"/>
              </a:rPr>
              <a:t>techniques</a:t>
            </a:r>
            <a:r>
              <a:rPr lang="en-US" dirty="0" smtClean="0">
                <a:solidFill>
                  <a:schemeClr val="bg1">
                    <a:lumMod val="50000"/>
                  </a:schemeClr>
                </a:solidFill>
                <a:sym typeface="Wingdings" panose="05000000000000000000" pitchFamily="2" charset="2"/>
              </a:rPr>
              <a:t> than proportional downscaling </a:t>
            </a: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Otherwise, misinterpretation of heat generation portfolios and </a:t>
            </a:r>
            <a:r>
              <a:rPr lang="en-US" b="1" dirty="0" smtClean="0">
                <a:solidFill>
                  <a:schemeClr val="bg1">
                    <a:lumMod val="50000"/>
                  </a:schemeClr>
                </a:solidFill>
                <a:sym typeface="Wingdings" panose="05000000000000000000" pitchFamily="2" charset="2"/>
              </a:rPr>
              <a:t>misestimating</a:t>
            </a:r>
            <a:r>
              <a:rPr lang="en-US" dirty="0" smtClean="0">
                <a:solidFill>
                  <a:schemeClr val="bg1">
                    <a:lumMod val="50000"/>
                  </a:schemeClr>
                </a:solidFill>
                <a:sym typeface="Wingdings" panose="05000000000000000000" pitchFamily="2" charset="2"/>
              </a:rPr>
              <a:t> the potentials of </a:t>
            </a:r>
            <a:r>
              <a:rPr lang="en-US" b="1" dirty="0" smtClean="0">
                <a:solidFill>
                  <a:schemeClr val="bg1">
                    <a:lumMod val="50000"/>
                  </a:schemeClr>
                </a:solidFill>
                <a:sym typeface="Wingdings" panose="05000000000000000000" pitchFamily="2" charset="2"/>
              </a:rPr>
              <a:t>centralized heat networks </a:t>
            </a:r>
            <a:r>
              <a:rPr lang="en-US" dirty="0" smtClean="0">
                <a:solidFill>
                  <a:schemeClr val="bg1">
                    <a:lumMod val="50000"/>
                  </a:schemeClr>
                </a:solidFill>
                <a:sym typeface="Wingdings" panose="05000000000000000000" pitchFamily="2" charset="2"/>
              </a:rPr>
              <a:t>on the local level </a:t>
            </a: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In particular, prioritized preferences and graph theory-based benchmarking can improve the projections of downscaled values of the heating sector</a:t>
            </a:r>
          </a:p>
          <a:p>
            <a:pPr marL="342900" indent="-342900">
              <a:buFont typeface="Wingdings" panose="05000000000000000000" pitchFamily="2" charset="2"/>
              <a:buChar char="§"/>
            </a:pPr>
            <a:r>
              <a:rPr lang="en-US" dirty="0" smtClean="0">
                <a:solidFill>
                  <a:schemeClr val="bg1">
                    <a:lumMod val="50000"/>
                  </a:schemeClr>
                </a:solidFill>
                <a:sym typeface="Wingdings" panose="05000000000000000000" pitchFamily="2" charset="2"/>
              </a:rPr>
              <a:t>Despite improved accuracy, a significant </a:t>
            </a:r>
            <a:r>
              <a:rPr lang="en-US" b="1" dirty="0" smtClean="0">
                <a:solidFill>
                  <a:schemeClr val="bg1">
                    <a:lumMod val="50000"/>
                  </a:schemeClr>
                </a:solidFill>
                <a:sym typeface="Wingdings" panose="05000000000000000000" pitchFamily="2" charset="2"/>
              </a:rPr>
              <a:t>reduction</a:t>
            </a:r>
            <a:r>
              <a:rPr lang="en-US" dirty="0" smtClean="0">
                <a:solidFill>
                  <a:schemeClr val="bg1">
                    <a:lumMod val="50000"/>
                  </a:schemeClr>
                </a:solidFill>
                <a:sym typeface="Wingdings" panose="05000000000000000000" pitchFamily="2" charset="2"/>
              </a:rPr>
              <a:t> of </a:t>
            </a:r>
            <a:r>
              <a:rPr lang="en-US" b="1" dirty="0" smtClean="0">
                <a:solidFill>
                  <a:schemeClr val="bg1">
                    <a:lumMod val="50000"/>
                  </a:schemeClr>
                </a:solidFill>
                <a:sym typeface="Wingdings" panose="05000000000000000000" pitchFamily="2" charset="2"/>
              </a:rPr>
              <a:t>heat densities </a:t>
            </a:r>
            <a:r>
              <a:rPr lang="en-US" dirty="0" smtClean="0">
                <a:solidFill>
                  <a:schemeClr val="bg1">
                    <a:lumMod val="50000"/>
                  </a:schemeClr>
                </a:solidFill>
                <a:sym typeface="Wingdings" panose="05000000000000000000" pitchFamily="2" charset="2"/>
              </a:rPr>
              <a:t>of centralized heat </a:t>
            </a:r>
            <a:r>
              <a:rPr lang="en-US" b="1" dirty="0" smtClean="0">
                <a:solidFill>
                  <a:schemeClr val="bg1">
                    <a:lumMod val="50000"/>
                  </a:schemeClr>
                </a:solidFill>
                <a:sym typeface="Wingdings" panose="05000000000000000000" pitchFamily="2" charset="2"/>
              </a:rPr>
              <a:t>networks</a:t>
            </a:r>
            <a:r>
              <a:rPr lang="en-US" dirty="0" smtClean="0">
                <a:solidFill>
                  <a:schemeClr val="bg1">
                    <a:lumMod val="50000"/>
                  </a:schemeClr>
                </a:solidFill>
                <a:sym typeface="Wingdings" panose="05000000000000000000" pitchFamily="2" charset="2"/>
              </a:rPr>
              <a:t> compared to today’s networks is expected by 2050 (heat density gap)</a:t>
            </a:r>
          </a:p>
          <a:p>
            <a:pPr marL="342900" indent="-342900">
              <a:buFont typeface="Wingdings" panose="05000000000000000000" pitchFamily="2" charset="2"/>
              <a:buChar char="§"/>
            </a:pPr>
            <a:r>
              <a:rPr lang="en-US" b="1" dirty="0" smtClean="0">
                <a:solidFill>
                  <a:schemeClr val="bg1">
                    <a:lumMod val="50000"/>
                  </a:schemeClr>
                </a:solidFill>
                <a:sym typeface="Wingdings" panose="05000000000000000000" pitchFamily="2" charset="2"/>
              </a:rPr>
              <a:t>Incentives</a:t>
            </a:r>
            <a:r>
              <a:rPr lang="en-US" dirty="0" smtClean="0">
                <a:solidFill>
                  <a:schemeClr val="bg1">
                    <a:lumMod val="50000"/>
                  </a:schemeClr>
                </a:solidFill>
                <a:sym typeface="Wingdings" panose="05000000000000000000" pitchFamily="2" charset="2"/>
              </a:rPr>
              <a:t> to </a:t>
            </a:r>
            <a:r>
              <a:rPr lang="en-US" b="1" dirty="0" smtClean="0">
                <a:solidFill>
                  <a:schemeClr val="bg1">
                    <a:lumMod val="50000"/>
                  </a:schemeClr>
                </a:solidFill>
                <a:sym typeface="Wingdings" panose="05000000000000000000" pitchFamily="2" charset="2"/>
              </a:rPr>
              <a:t>provide</a:t>
            </a:r>
            <a:r>
              <a:rPr lang="en-US" dirty="0" smtClean="0">
                <a:solidFill>
                  <a:schemeClr val="bg1">
                    <a:lumMod val="50000"/>
                  </a:schemeClr>
                </a:solidFill>
                <a:sym typeface="Wingdings" panose="05000000000000000000" pitchFamily="2" charset="2"/>
              </a:rPr>
              <a:t> heat network </a:t>
            </a:r>
            <a:r>
              <a:rPr lang="en-US" b="1" dirty="0" smtClean="0">
                <a:solidFill>
                  <a:schemeClr val="bg1">
                    <a:lumMod val="50000"/>
                  </a:schemeClr>
                </a:solidFill>
                <a:sym typeface="Wingdings" panose="05000000000000000000" pitchFamily="2" charset="2"/>
              </a:rPr>
              <a:t>infrastructure</a:t>
            </a:r>
            <a:r>
              <a:rPr lang="en-US" dirty="0" smtClean="0">
                <a:solidFill>
                  <a:schemeClr val="bg1">
                    <a:lumMod val="50000"/>
                  </a:schemeClr>
                </a:solidFill>
                <a:sym typeface="Wingdings" panose="05000000000000000000" pitchFamily="2" charset="2"/>
              </a:rPr>
              <a:t> are </a:t>
            </a:r>
            <a:r>
              <a:rPr lang="en-US" dirty="0">
                <a:solidFill>
                  <a:schemeClr val="bg1">
                    <a:lumMod val="50000"/>
                  </a:schemeClr>
                </a:solidFill>
                <a:sym typeface="Wingdings" panose="05000000000000000000" pitchFamily="2" charset="2"/>
              </a:rPr>
              <a:t>likely </a:t>
            </a:r>
            <a:r>
              <a:rPr lang="en-US" dirty="0" smtClean="0">
                <a:solidFill>
                  <a:schemeClr val="bg1">
                    <a:lumMod val="50000"/>
                  </a:schemeClr>
                </a:solidFill>
                <a:sym typeface="Wingdings" panose="05000000000000000000" pitchFamily="2" charset="2"/>
              </a:rPr>
              <a:t>be needed in areas which today would not be connected/supplied today</a:t>
            </a:r>
            <a:endParaRPr lang="en-US" dirty="0" smtClean="0">
              <a:sym typeface="Wingdings" panose="05000000000000000000" pitchFamily="2" charset="2"/>
            </a:endParaRPr>
          </a:p>
        </p:txBody>
      </p:sp>
      <p:sp>
        <p:nvSpPr>
          <p:cNvPr id="4" name="Titel 3"/>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47A728-470D-DD4C-B25D-8FA003B4B04D}"/>
              </a:ext>
            </a:extLst>
          </p:cNvPr>
          <p:cNvSpPr>
            <a:spLocks noGrp="1"/>
          </p:cNvSpPr>
          <p:nvPr>
            <p:ph type="ctrTitle"/>
          </p:nvPr>
        </p:nvSpPr>
        <p:spPr>
          <a:xfrm>
            <a:off x="362712" y="727661"/>
            <a:ext cx="9659112" cy="685484"/>
          </a:xfrm>
        </p:spPr>
        <p:txBody>
          <a:bodyPr/>
          <a:lstStyle/>
          <a:p>
            <a:r>
              <a:rPr lang="de-AT" dirty="0" err="1" smtClean="0"/>
              <a:t>Acknowledgments</a:t>
            </a:r>
            <a:r>
              <a:rPr lang="de-AT" dirty="0" smtClean="0"/>
              <a:t> / References</a:t>
            </a:r>
            <a:endParaRPr lang="en-US" dirty="0"/>
          </a:p>
        </p:txBody>
      </p:sp>
      <p:sp>
        <p:nvSpPr>
          <p:cNvPr id="8" name="Subtitle 7">
            <a:extLst>
              <a:ext uri="{FF2B5EF4-FFF2-40B4-BE49-F238E27FC236}">
                <a16:creationId xmlns:a16="http://schemas.microsoft.com/office/drawing/2014/main" id="{448C746E-366C-DB4A-B639-D75934F8A8B9}"/>
              </a:ext>
            </a:extLst>
          </p:cNvPr>
          <p:cNvSpPr>
            <a:spLocks noGrp="1"/>
          </p:cNvSpPr>
          <p:nvPr>
            <p:ph type="subTitle" idx="1"/>
          </p:nvPr>
        </p:nvSpPr>
        <p:spPr>
          <a:xfrm>
            <a:off x="362711" y="1863225"/>
            <a:ext cx="10469411" cy="2251575"/>
          </a:xfrm>
        </p:spPr>
        <p:txBody>
          <a:bodyPr>
            <a:normAutofit/>
          </a:bodyPr>
          <a:lstStyle/>
          <a:p>
            <a:r>
              <a:rPr lang="de-AT" dirty="0" smtClean="0"/>
              <a:t>Collaborators</a:t>
            </a:r>
            <a:endParaRPr lang="de-AT" dirty="0"/>
          </a:p>
          <a:p>
            <a:pPr lvl="1" algn="l"/>
            <a:r>
              <a:rPr lang="de-AT" dirty="0" smtClean="0"/>
              <a:t>Daniel Huppmann (International Institute for Applied Systems Analysis)</a:t>
            </a:r>
          </a:p>
          <a:p>
            <a:pPr lvl="1" algn="l"/>
            <a:r>
              <a:rPr lang="de-AT" dirty="0"/>
              <a:t>Antonia Golab (Energy Economics Group – Technische Universität </a:t>
            </a:r>
            <a:r>
              <a:rPr lang="de-AT" dirty="0" smtClean="0"/>
              <a:t>Wien)</a:t>
            </a:r>
          </a:p>
          <a:p>
            <a:pPr lvl="1" algn="l"/>
            <a:r>
              <a:rPr lang="de-AT" dirty="0" smtClean="0"/>
              <a:t>Hans </a:t>
            </a:r>
            <a:r>
              <a:rPr lang="de-AT" dirty="0"/>
              <a:t>Auer (Energy Economics Group – Technische Universität Wien)</a:t>
            </a:r>
            <a:endParaRPr lang="de-AT" dirty="0" smtClean="0"/>
          </a:p>
          <a:p>
            <a:pPr lvl="1" algn="l"/>
            <a:r>
              <a:rPr lang="de-AT" dirty="0" smtClean="0"/>
              <a:t> </a:t>
            </a:r>
            <a:endParaRPr lang="en-US" dirty="0"/>
          </a:p>
        </p:txBody>
      </p:sp>
      <p:sp>
        <p:nvSpPr>
          <p:cNvPr id="6" name="Subtitle 7">
            <a:extLst>
              <a:ext uri="{FF2B5EF4-FFF2-40B4-BE49-F238E27FC236}">
                <a16:creationId xmlns:a16="http://schemas.microsoft.com/office/drawing/2014/main" id="{448C746E-366C-DB4A-B639-D75934F8A8B9}"/>
              </a:ext>
            </a:extLst>
          </p:cNvPr>
          <p:cNvSpPr txBox="1">
            <a:spLocks/>
          </p:cNvSpPr>
          <p:nvPr/>
        </p:nvSpPr>
        <p:spPr>
          <a:xfrm>
            <a:off x="362712" y="3439092"/>
            <a:ext cx="9929812" cy="31727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dirty="0" smtClean="0"/>
              <a:t>References</a:t>
            </a:r>
          </a:p>
          <a:p>
            <a:pPr lvl="1" algn="l"/>
            <a:r>
              <a:rPr lang="de-AT" dirty="0" smtClean="0"/>
              <a:t>H. Auer et al. (2020). Development and </a:t>
            </a:r>
            <a:r>
              <a:rPr lang="de-AT" dirty="0" err="1" smtClean="0"/>
              <a:t>modelling</a:t>
            </a:r>
            <a:r>
              <a:rPr lang="de-AT" dirty="0" smtClean="0"/>
              <a:t> </a:t>
            </a:r>
            <a:r>
              <a:rPr lang="de-AT" dirty="0" err="1" smtClean="0"/>
              <a:t>of</a:t>
            </a:r>
            <a:r>
              <a:rPr lang="de-AT" dirty="0" smtClean="0"/>
              <a:t> different decarbonization </a:t>
            </a:r>
            <a:r>
              <a:rPr lang="de-AT" dirty="0" err="1" smtClean="0"/>
              <a:t>scenarios</a:t>
            </a:r>
            <a:r>
              <a:rPr lang="de-AT" dirty="0" smtClean="0"/>
              <a:t> at </a:t>
            </a:r>
            <a:r>
              <a:rPr lang="de-AT" dirty="0" err="1" smtClean="0"/>
              <a:t>the</a:t>
            </a:r>
            <a:r>
              <a:rPr lang="de-AT" dirty="0" smtClean="0"/>
              <a:t> European </a:t>
            </a:r>
            <a:r>
              <a:rPr lang="de-AT" dirty="0" err="1" smtClean="0"/>
              <a:t>energy</a:t>
            </a:r>
            <a:r>
              <a:rPr lang="de-AT" dirty="0" smtClean="0"/>
              <a:t> </a:t>
            </a:r>
            <a:r>
              <a:rPr lang="de-AT" dirty="0" err="1" smtClean="0"/>
              <a:t>system</a:t>
            </a:r>
            <a:r>
              <a:rPr lang="de-AT" dirty="0" smtClean="0"/>
              <a:t> </a:t>
            </a:r>
            <a:r>
              <a:rPr lang="de-AT" dirty="0" err="1" smtClean="0"/>
              <a:t>until</a:t>
            </a:r>
            <a:r>
              <a:rPr lang="de-AT" dirty="0" smtClean="0"/>
              <a:t> 2050 </a:t>
            </a:r>
            <a:r>
              <a:rPr lang="de-AT" dirty="0" err="1" smtClean="0"/>
              <a:t>as</a:t>
            </a:r>
            <a:r>
              <a:rPr lang="de-AT" dirty="0" smtClean="0"/>
              <a:t> a </a:t>
            </a:r>
            <a:r>
              <a:rPr lang="de-AT" dirty="0" err="1" smtClean="0"/>
              <a:t>contribution</a:t>
            </a:r>
            <a:r>
              <a:rPr lang="de-AT" dirty="0" smtClean="0"/>
              <a:t> </a:t>
            </a:r>
            <a:r>
              <a:rPr lang="de-AT" dirty="0" err="1" smtClean="0"/>
              <a:t>to</a:t>
            </a:r>
            <a:r>
              <a:rPr lang="de-AT" dirty="0" smtClean="0"/>
              <a:t> </a:t>
            </a:r>
            <a:r>
              <a:rPr lang="de-AT" dirty="0" err="1" smtClean="0"/>
              <a:t>achieving</a:t>
            </a:r>
            <a:r>
              <a:rPr lang="de-AT" dirty="0" smtClean="0"/>
              <a:t> </a:t>
            </a:r>
            <a:r>
              <a:rPr lang="de-AT" dirty="0" err="1" smtClean="0"/>
              <a:t>the</a:t>
            </a:r>
            <a:r>
              <a:rPr lang="de-AT" dirty="0" smtClean="0"/>
              <a:t> </a:t>
            </a:r>
            <a:r>
              <a:rPr lang="de-AT" dirty="0" err="1" smtClean="0"/>
              <a:t>ambitious</a:t>
            </a:r>
            <a:r>
              <a:rPr lang="de-AT" dirty="0" smtClean="0"/>
              <a:t> 1.5°C </a:t>
            </a:r>
            <a:r>
              <a:rPr lang="de-AT" dirty="0" err="1" smtClean="0"/>
              <a:t>climate</a:t>
            </a:r>
            <a:r>
              <a:rPr lang="de-AT" dirty="0" smtClean="0"/>
              <a:t> </a:t>
            </a:r>
            <a:r>
              <a:rPr lang="de-AT" dirty="0" err="1" smtClean="0"/>
              <a:t>target</a:t>
            </a:r>
            <a:r>
              <a:rPr lang="de-AT" dirty="0" smtClean="0"/>
              <a:t> – </a:t>
            </a:r>
            <a:r>
              <a:rPr lang="de-AT" dirty="0" err="1" smtClean="0"/>
              <a:t>establishment</a:t>
            </a:r>
            <a:r>
              <a:rPr lang="de-AT" dirty="0" smtClean="0"/>
              <a:t> </a:t>
            </a:r>
            <a:r>
              <a:rPr lang="de-AT" dirty="0" err="1" smtClean="0"/>
              <a:t>of</a:t>
            </a:r>
            <a:r>
              <a:rPr lang="de-AT" dirty="0" smtClean="0"/>
              <a:t> open </a:t>
            </a:r>
            <a:r>
              <a:rPr lang="de-AT" dirty="0" err="1" smtClean="0"/>
              <a:t>source</a:t>
            </a:r>
            <a:r>
              <a:rPr lang="de-AT" dirty="0" smtClean="0"/>
              <a:t>/</a:t>
            </a:r>
            <a:r>
              <a:rPr lang="de-AT" dirty="0" err="1" smtClean="0"/>
              <a:t>data</a:t>
            </a:r>
            <a:r>
              <a:rPr lang="de-AT" dirty="0" smtClean="0"/>
              <a:t> </a:t>
            </a:r>
            <a:r>
              <a:rPr lang="de-AT" dirty="0" err="1" smtClean="0"/>
              <a:t>modelling</a:t>
            </a:r>
            <a:r>
              <a:rPr lang="de-AT" dirty="0" smtClean="0"/>
              <a:t> in </a:t>
            </a:r>
            <a:r>
              <a:rPr lang="de-AT" dirty="0" err="1" smtClean="0"/>
              <a:t>the</a:t>
            </a:r>
            <a:r>
              <a:rPr lang="de-AT" dirty="0" smtClean="0"/>
              <a:t> European H2020 </a:t>
            </a:r>
            <a:r>
              <a:rPr lang="de-AT" dirty="0" err="1" smtClean="0"/>
              <a:t>project</a:t>
            </a:r>
            <a:r>
              <a:rPr lang="de-AT" dirty="0" smtClean="0"/>
              <a:t> openENTRANCE, </a:t>
            </a:r>
            <a:r>
              <a:rPr lang="de-AT" i="1" dirty="0" err="1" smtClean="0"/>
              <a:t>e&amp;i</a:t>
            </a:r>
            <a:r>
              <a:rPr lang="de-AT" i="1" dirty="0" smtClean="0"/>
              <a:t> Elektrotechnik und Informationstechnik</a:t>
            </a:r>
            <a:r>
              <a:rPr lang="de-AT" dirty="0" smtClean="0"/>
              <a:t>, 1-13. </a:t>
            </a:r>
            <a:r>
              <a:rPr lang="de-AT" dirty="0" err="1" smtClean="0"/>
              <a:t>doi</a:t>
            </a:r>
            <a:r>
              <a:rPr lang="de-AT" dirty="0"/>
              <a:t>: </a:t>
            </a:r>
            <a:r>
              <a:rPr lang="de-AT" dirty="0" smtClean="0">
                <a:hlinkClick r:id="rId2"/>
              </a:rPr>
              <a:t>10.1007/s00502-020-00832-7 </a:t>
            </a:r>
            <a:endParaRPr lang="de-AT" dirty="0" smtClean="0"/>
          </a:p>
          <a:p>
            <a:pPr lvl="1" algn="l"/>
            <a:r>
              <a:rPr lang="de-AT" dirty="0" smtClean="0"/>
              <a:t> </a:t>
            </a:r>
            <a:endParaRPr lang="en-US" dirty="0"/>
          </a:p>
        </p:txBody>
      </p:sp>
      <p:pic>
        <p:nvPicPr>
          <p:cNvPr id="10" name="Grafik 9">
            <a:extLst>
              <a:ext uri="{FF2B5EF4-FFF2-40B4-BE49-F238E27FC236}">
                <a16:creationId xmlns:a16="http://schemas.microsoft.com/office/drawing/2014/main" id="{43A7501B-6D4B-BF40-BF47-B468346D9A40}"/>
              </a:ext>
            </a:extLst>
          </p:cNvPr>
          <p:cNvPicPr>
            <a:picLocks noChangeAspect="1"/>
          </p:cNvPicPr>
          <p:nvPr/>
        </p:nvPicPr>
        <p:blipFill>
          <a:blip r:embed="rId3"/>
          <a:stretch>
            <a:fillRect/>
          </a:stretch>
        </p:blipFill>
        <p:spPr>
          <a:xfrm>
            <a:off x="10292524" y="3939045"/>
            <a:ext cx="1709757" cy="1086408"/>
          </a:xfrm>
          <a:prstGeom prst="rect">
            <a:avLst/>
          </a:prstGeom>
        </p:spPr>
      </p:pic>
    </p:spTree>
    <p:extLst>
      <p:ext uri="{BB962C8B-B14F-4D97-AF65-F5344CB8AC3E}">
        <p14:creationId xmlns:p14="http://schemas.microsoft.com/office/powerpoint/2010/main" val="9887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Inhaltsplatzhalter 7"/>
              <p:cNvSpPr>
                <a:spLocks noGrp="1"/>
              </p:cNvSpPr>
              <p:nvPr>
                <p:ph sz="half" idx="1"/>
              </p:nvPr>
            </p:nvSpPr>
            <p:spPr>
              <a:xfrm>
                <a:off x="362712" y="1594884"/>
                <a:ext cx="11646148" cy="4518071"/>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The average share of renewables in the heating &amp; cooling sector is only just above </a:t>
                </a:r>
                <a14:m>
                  <m:oMath xmlns:m="http://schemas.openxmlformats.org/officeDocument/2006/math">
                    <m:r>
                      <a:rPr lang="en-US" i="1" dirty="0" smtClean="0">
                        <a:solidFill>
                          <a:schemeClr val="bg1">
                            <a:lumMod val="50000"/>
                          </a:schemeClr>
                        </a:solidFill>
                        <a:latin typeface="Cambria Math" panose="02040503050406030204" pitchFamily="18" charset="0"/>
                      </a:rPr>
                      <m:t>20%</m:t>
                    </m:r>
                  </m:oMath>
                </a14:m>
                <a:r>
                  <a:rPr lang="en-US" dirty="0" smtClean="0">
                    <a:solidFill>
                      <a:schemeClr val="bg1">
                        <a:lumMod val="50000"/>
                      </a:schemeClr>
                    </a:solidFill>
                  </a:rPr>
                  <a:t> on average in all EU member states</a:t>
                </a:r>
                <a:r>
                  <a:rPr lang="en-US" baseline="30000" dirty="0" smtClean="0">
                    <a:solidFill>
                      <a:schemeClr val="bg1">
                        <a:lumMod val="50000"/>
                      </a:schemeClr>
                    </a:solidFill>
                  </a:rPr>
                  <a:t>1</a:t>
                </a:r>
                <a:endParaRPr lang="en-US" baseline="30000" dirty="0">
                  <a:solidFill>
                    <a:schemeClr val="bg1">
                      <a:lumMod val="50000"/>
                    </a:schemeClr>
                  </a:solidFill>
                </a:endParaRPr>
              </a:p>
              <a:p>
                <a:pPr marL="342900" indent="-342900">
                  <a:buFont typeface="Arial" panose="020B0604020202020204" pitchFamily="34" charset="0"/>
                  <a:buChar char="•"/>
                </a:pPr>
                <a:r>
                  <a:rPr lang="en-US" dirty="0" smtClean="0">
                    <a:solidFill>
                      <a:schemeClr val="bg1">
                        <a:lumMod val="50000"/>
                      </a:schemeClr>
                    </a:solidFill>
                  </a:rPr>
                  <a:t>In Austria it is </a:t>
                </a:r>
                <a14:m>
                  <m:oMath xmlns:m="http://schemas.openxmlformats.org/officeDocument/2006/math">
                    <m:r>
                      <a:rPr lang="en-US" i="1" dirty="0" smtClean="0">
                        <a:solidFill>
                          <a:schemeClr val="bg1">
                            <a:lumMod val="50000"/>
                          </a:schemeClr>
                        </a:solidFill>
                        <a:latin typeface="Cambria Math" panose="02040503050406030204" pitchFamily="18" charset="0"/>
                      </a:rPr>
                      <m:t>34%</m:t>
                    </m:r>
                  </m:oMath>
                </a14:m>
                <a:r>
                  <a:rPr lang="en-US" dirty="0" smtClean="0">
                    <a:solidFill>
                      <a:schemeClr val="bg1">
                        <a:lumMod val="50000"/>
                      </a:schemeClr>
                    </a:solidFill>
                  </a:rPr>
                  <a:t> - but fossil fuels continue to dominant the provision of heating and cooling services here as well</a:t>
                </a:r>
              </a:p>
              <a:p>
                <a:pPr marL="342900" indent="-342900">
                  <a:buFont typeface="Arial" panose="020B0604020202020204" pitchFamily="34" charset="0"/>
                  <a:buChar char="•"/>
                </a:pPr>
                <a14:m>
                  <m:oMath xmlns:m="http://schemas.openxmlformats.org/officeDocument/2006/math">
                    <m:r>
                      <a:rPr lang="en-US" i="1" dirty="0" smtClean="0">
                        <a:solidFill>
                          <a:schemeClr val="bg1">
                            <a:lumMod val="50000"/>
                          </a:schemeClr>
                        </a:solidFill>
                        <a:latin typeface="Cambria Math" panose="02040503050406030204" pitchFamily="18" charset="0"/>
                      </a:rPr>
                      <m:t>900,000</m:t>
                    </m:r>
                  </m:oMath>
                </a14:m>
                <a:r>
                  <a:rPr lang="en-US" dirty="0" smtClean="0">
                    <a:solidFill>
                      <a:schemeClr val="bg1">
                        <a:lumMod val="50000"/>
                      </a:schemeClr>
                    </a:solidFill>
                  </a:rPr>
                  <a:t> dwellings are heated with natural gas and </a:t>
                </a:r>
                <a14:m>
                  <m:oMath xmlns:m="http://schemas.openxmlformats.org/officeDocument/2006/math">
                    <m:r>
                      <a:rPr lang="en-US" i="1" dirty="0" smtClean="0">
                        <a:solidFill>
                          <a:schemeClr val="bg1">
                            <a:lumMod val="50000"/>
                          </a:schemeClr>
                        </a:solidFill>
                        <a:latin typeface="Cambria Math" panose="02040503050406030204" pitchFamily="18" charset="0"/>
                      </a:rPr>
                      <m:t>500,000</m:t>
                    </m:r>
                  </m:oMath>
                </a14:m>
                <a:r>
                  <a:rPr lang="en-US" dirty="0" smtClean="0">
                    <a:solidFill>
                      <a:schemeClr val="bg1">
                        <a:lumMod val="50000"/>
                      </a:schemeClr>
                    </a:solidFill>
                  </a:rPr>
                  <a:t> with oil (Austria 2020)</a:t>
                </a:r>
              </a:p>
              <a:p>
                <a:pPr marL="342900" indent="-342900">
                  <a:buFont typeface="Arial" panose="020B0604020202020204" pitchFamily="34" charset="0"/>
                  <a:buChar char="•"/>
                </a:pPr>
                <a:r>
                  <a:rPr lang="en-US" dirty="0" smtClean="0">
                    <a:solidFill>
                      <a:schemeClr val="bg1">
                        <a:lumMod val="50000"/>
                      </a:schemeClr>
                    </a:solidFill>
                  </a:rPr>
                  <a:t>Retrofitting of </a:t>
                </a:r>
                <a14:m>
                  <m:oMath xmlns:m="http://schemas.openxmlformats.org/officeDocument/2006/math">
                    <m:r>
                      <a:rPr lang="en-US" i="1" dirty="0" smtClean="0">
                        <a:solidFill>
                          <a:schemeClr val="bg1">
                            <a:lumMod val="50000"/>
                          </a:schemeClr>
                        </a:solidFill>
                        <a:latin typeface="Cambria Math" panose="02040503050406030204" pitchFamily="18" charset="0"/>
                      </a:rPr>
                      <m:t>50,000</m:t>
                    </m:r>
                  </m:oMath>
                </a14:m>
                <a:r>
                  <a:rPr lang="en-US" dirty="0" smtClean="0">
                    <a:solidFill>
                      <a:schemeClr val="bg1">
                        <a:lumMod val="50000"/>
                      </a:schemeClr>
                    </a:solidFill>
                  </a:rPr>
                  <a:t> appliances per year, or more than </a:t>
                </a:r>
                <a14:m>
                  <m:oMath xmlns:m="http://schemas.openxmlformats.org/officeDocument/2006/math">
                    <m:r>
                      <a:rPr lang="en-US" i="1" dirty="0" smtClean="0">
                        <a:solidFill>
                          <a:schemeClr val="bg1">
                            <a:lumMod val="50000"/>
                          </a:schemeClr>
                        </a:solidFill>
                        <a:latin typeface="Cambria Math" panose="02040503050406030204" pitchFamily="18" charset="0"/>
                      </a:rPr>
                      <m:t>130</m:t>
                    </m:r>
                  </m:oMath>
                </a14:m>
                <a:r>
                  <a:rPr lang="en-US" dirty="0" smtClean="0">
                    <a:solidFill>
                      <a:schemeClr val="bg1">
                        <a:lumMod val="50000"/>
                      </a:schemeClr>
                    </a:solidFill>
                  </a:rPr>
                  <a:t> per day since the viability of green gas is uncertain at the end-user device level</a:t>
                </a:r>
                <a:r>
                  <a:rPr lang="en-US" baseline="30000" dirty="0" smtClean="0">
                    <a:solidFill>
                      <a:schemeClr val="bg1">
                        <a:lumMod val="50000"/>
                      </a:schemeClr>
                    </a:solidFill>
                  </a:rPr>
                  <a:t>2</a:t>
                </a:r>
              </a:p>
              <a:p>
                <a:pPr marL="342900" indent="-342900">
                  <a:buFont typeface="Arial" panose="020B0604020202020204" pitchFamily="34" charset="0"/>
                  <a:buChar char="•"/>
                </a:pPr>
                <a:r>
                  <a:rPr lang="en-US" dirty="0" smtClean="0">
                    <a:solidFill>
                      <a:schemeClr val="bg1">
                        <a:lumMod val="50000"/>
                      </a:schemeClr>
                    </a:solidFill>
                  </a:rPr>
                  <a:t>Requires to a massive expansion of centralized heating (and cooling) networks to…</a:t>
                </a:r>
              </a:p>
              <a:p>
                <a:pPr marL="1028700" lvl="1" indent="-342900">
                  <a:buFont typeface="Arial" panose="020B0604020202020204" pitchFamily="34" charset="0"/>
                  <a:buChar char="•"/>
                </a:pPr>
                <a:r>
                  <a:rPr lang="en-US" dirty="0" smtClean="0">
                    <a:solidFill>
                      <a:schemeClr val="bg1">
                        <a:lumMod val="50000"/>
                      </a:schemeClr>
                    </a:solidFill>
                  </a:rPr>
                  <a:t>…ensure a highly </a:t>
                </a:r>
                <a:r>
                  <a:rPr lang="en-US" dirty="0">
                    <a:solidFill>
                      <a:schemeClr val="bg1">
                        <a:lumMod val="50000"/>
                      </a:schemeClr>
                    </a:solidFill>
                  </a:rPr>
                  <a:t>efficient </a:t>
                </a:r>
                <a:r>
                  <a:rPr lang="en-US" dirty="0" smtClean="0">
                    <a:solidFill>
                      <a:schemeClr val="bg1">
                        <a:lumMod val="50000"/>
                      </a:schemeClr>
                    </a:solidFill>
                  </a:rPr>
                  <a:t>usage </a:t>
                </a:r>
                <a:r>
                  <a:rPr lang="en-US" dirty="0">
                    <a:solidFill>
                      <a:schemeClr val="bg1">
                        <a:lumMod val="50000"/>
                      </a:schemeClr>
                    </a:solidFill>
                  </a:rPr>
                  <a:t>of </a:t>
                </a:r>
                <a:r>
                  <a:rPr lang="en-US" dirty="0" smtClean="0">
                    <a:solidFill>
                      <a:schemeClr val="bg1">
                        <a:lumMod val="50000"/>
                      </a:schemeClr>
                    </a:solidFill>
                  </a:rPr>
                  <a:t>renewable heat sources (e.g., biomass/waste, hydrogen)</a:t>
                </a:r>
              </a:p>
              <a:p>
                <a:pPr marL="1028700" lvl="1" indent="-342900">
                  <a:buFont typeface="Arial" panose="020B0604020202020204" pitchFamily="34" charset="0"/>
                  <a:buChar char="•"/>
                </a:pPr>
                <a:r>
                  <a:rPr lang="en-US" dirty="0" smtClean="0">
                    <a:solidFill>
                      <a:schemeClr val="bg1">
                        <a:lumMod val="50000"/>
                      </a:schemeClr>
                    </a:solidFill>
                  </a:rPr>
                  <a:t>…achieve significant retrofitting rates by high connection rates </a:t>
                </a:r>
              </a:p>
              <a:p>
                <a:pPr marL="1028700" lvl="1" indent="-342900">
                  <a:buFont typeface="Arial" panose="020B0604020202020204" pitchFamily="34" charset="0"/>
                  <a:buChar char="•"/>
                </a:pPr>
                <a:r>
                  <a:rPr lang="en-US" dirty="0" smtClean="0">
                    <a:solidFill>
                      <a:schemeClr val="bg1">
                        <a:lumMod val="50000"/>
                      </a:schemeClr>
                    </a:solidFill>
                  </a:rPr>
                  <a:t>…unburden the electricity sector (high electrification of different energy service needs)</a:t>
                </a:r>
              </a:p>
              <a:p>
                <a:pPr marL="342900" indent="-342900">
                  <a:buFont typeface="Arial" panose="020B0604020202020204" pitchFamily="34" charset="0"/>
                  <a:buChar char="•"/>
                </a:pPr>
                <a:endParaRPr lang="en-US" baseline="30000" dirty="0" smtClean="0">
                  <a:solidFill>
                    <a:schemeClr val="bg1">
                      <a:lumMod val="50000"/>
                    </a:schemeClr>
                  </a:solidFill>
                </a:endParaRPr>
              </a:p>
              <a:p>
                <a:pPr marL="342900" indent="-342900">
                  <a:buFont typeface="Arial" panose="020B0604020202020204" pitchFamily="34" charset="0"/>
                  <a:buChar char="•"/>
                </a:pPr>
                <a:endParaRPr lang="en-US" dirty="0" smtClean="0">
                  <a:solidFill>
                    <a:schemeClr val="bg1">
                      <a:lumMod val="50000"/>
                    </a:schemeClr>
                  </a:solidFill>
                </a:endParaRPr>
              </a:p>
            </p:txBody>
          </p:sp>
        </mc:Choice>
        <mc:Fallback xmlns="">
          <p:sp>
            <p:nvSpPr>
              <p:cNvPr id="8" name="Inhaltsplatzhalter 7"/>
              <p:cNvSpPr>
                <a:spLocks noGrp="1" noRot="1" noChangeAspect="1" noMove="1" noResize="1" noEditPoints="1" noAdjustHandles="1" noChangeArrowheads="1" noChangeShapeType="1" noTextEdit="1"/>
              </p:cNvSpPr>
              <p:nvPr>
                <p:ph sz="half" idx="1"/>
              </p:nvPr>
            </p:nvSpPr>
            <p:spPr>
              <a:xfrm>
                <a:off x="362712" y="1594884"/>
                <a:ext cx="11646148" cy="4518071"/>
              </a:xfrm>
              <a:blipFill>
                <a:blip r:embed="rId3"/>
                <a:stretch>
                  <a:fillRect l="-471" t="-810"/>
                </a:stretch>
              </a:blipFill>
            </p:spPr>
            <p:txBody>
              <a:bodyPr/>
              <a:lstStyle/>
              <a:p>
                <a:r>
                  <a:rPr lang="en-US">
                    <a:noFill/>
                  </a:rPr>
                  <a:t> </a:t>
                </a:r>
              </a:p>
            </p:txBody>
          </p:sp>
        </mc:Fallback>
      </mc:AlternateContent>
      <p:sp>
        <p:nvSpPr>
          <p:cNvPr id="7" name="Titel 6"/>
          <p:cNvSpPr>
            <a:spLocks noGrp="1"/>
          </p:cNvSpPr>
          <p:nvPr>
            <p:ph type="title"/>
          </p:nvPr>
        </p:nvSpPr>
        <p:spPr/>
        <p:txBody>
          <a:bodyPr/>
          <a:lstStyle/>
          <a:p>
            <a:r>
              <a:rPr lang="en-US" dirty="0" smtClean="0"/>
              <a:t>The scope of changes in the European heating sector</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2</a:t>
            </a:fld>
            <a:endParaRPr lang="en-US" dirty="0"/>
          </a:p>
        </p:txBody>
      </p:sp>
      <p:sp>
        <p:nvSpPr>
          <p:cNvPr id="3" name="Textfeld 2"/>
          <p:cNvSpPr txBox="1"/>
          <p:nvPr/>
        </p:nvSpPr>
        <p:spPr>
          <a:xfrm>
            <a:off x="4765040" y="6012517"/>
            <a:ext cx="7243820" cy="523220"/>
          </a:xfrm>
          <a:prstGeom prst="rect">
            <a:avLst/>
          </a:prstGeom>
          <a:noFill/>
        </p:spPr>
        <p:txBody>
          <a:bodyPr wrap="square" rtlCol="0">
            <a:spAutoFit/>
          </a:bodyPr>
          <a:lstStyle/>
          <a:p>
            <a:r>
              <a:rPr lang="en-US" sz="1400" baseline="30000" dirty="0" smtClean="0">
                <a:solidFill>
                  <a:schemeClr val="bg1">
                    <a:lumMod val="65000"/>
                  </a:schemeClr>
                </a:solidFill>
              </a:rPr>
              <a:t>1</a:t>
            </a:r>
            <a:r>
              <a:rPr lang="en-US" sz="1400" dirty="0" smtClean="0">
                <a:solidFill>
                  <a:schemeClr val="bg1">
                    <a:lumMod val="65000"/>
                  </a:schemeClr>
                </a:solidFill>
              </a:rPr>
              <a:t>Eurostat </a:t>
            </a:r>
            <a:r>
              <a:rPr lang="en-US" sz="1400" dirty="0" smtClean="0">
                <a:solidFill>
                  <a:schemeClr val="bg1">
                    <a:lumMod val="65000"/>
                  </a:schemeClr>
                </a:solidFill>
                <a:hlinkClick r:id="rId4"/>
              </a:rPr>
              <a:t>https</a:t>
            </a:r>
            <a:r>
              <a:rPr lang="en-US" sz="1400" dirty="0">
                <a:solidFill>
                  <a:schemeClr val="bg1">
                    <a:lumMod val="65000"/>
                  </a:schemeClr>
                </a:solidFill>
                <a:hlinkClick r:id="rId4"/>
              </a:rPr>
              <a:t>://ec.europa.eu/eurostat/web/products-eurostat-news/-/</a:t>
            </a:r>
            <a:r>
              <a:rPr lang="en-US" sz="1400" dirty="0" smtClean="0">
                <a:solidFill>
                  <a:schemeClr val="bg1">
                    <a:lumMod val="65000"/>
                  </a:schemeClr>
                </a:solidFill>
                <a:hlinkClick r:id="rId4"/>
              </a:rPr>
              <a:t>ddn-20200211-1</a:t>
            </a:r>
            <a:endParaRPr lang="en-US" sz="1400" dirty="0" smtClean="0">
              <a:solidFill>
                <a:schemeClr val="bg1">
                  <a:lumMod val="65000"/>
                </a:schemeClr>
              </a:solidFill>
            </a:endParaRPr>
          </a:p>
          <a:p>
            <a:r>
              <a:rPr lang="en-US" sz="1400" baseline="30000" dirty="0" smtClean="0">
                <a:solidFill>
                  <a:schemeClr val="bg1">
                    <a:lumMod val="65000"/>
                  </a:schemeClr>
                </a:solidFill>
              </a:rPr>
              <a:t>2</a:t>
            </a:r>
            <a:r>
              <a:rPr lang="en-US" sz="1400" dirty="0" smtClean="0">
                <a:solidFill>
                  <a:schemeClr val="bg1">
                    <a:lumMod val="65000"/>
                  </a:schemeClr>
                </a:solidFill>
              </a:rPr>
              <a:t>Zwickl-Bernhard &amp; Auer, </a:t>
            </a:r>
            <a:r>
              <a:rPr lang="en-US" sz="1400" i="1" dirty="0" smtClean="0">
                <a:solidFill>
                  <a:schemeClr val="bg1">
                    <a:lumMod val="65000"/>
                  </a:schemeClr>
                </a:solidFill>
              </a:rPr>
              <a:t>Energy</a:t>
            </a:r>
            <a:r>
              <a:rPr lang="en-US" sz="1400" dirty="0" smtClean="0">
                <a:solidFill>
                  <a:schemeClr val="bg1">
                    <a:lumMod val="65000"/>
                  </a:schemeClr>
                </a:solidFill>
              </a:rPr>
              <a:t>, (2021). </a:t>
            </a:r>
            <a:r>
              <a:rPr lang="en-US" sz="1400" dirty="0" err="1" smtClean="0">
                <a:solidFill>
                  <a:schemeClr val="bg1">
                    <a:lumMod val="65000"/>
                  </a:schemeClr>
                </a:solidFill>
              </a:rPr>
              <a:t>doi</a:t>
            </a:r>
            <a:r>
              <a:rPr lang="en-US" sz="1400" dirty="0">
                <a:solidFill>
                  <a:schemeClr val="bg1">
                    <a:lumMod val="65000"/>
                  </a:schemeClr>
                </a:solidFill>
              </a:rPr>
              <a:t>: </a:t>
            </a:r>
            <a:r>
              <a:rPr lang="en-US" sz="1400" dirty="0" smtClean="0">
                <a:solidFill>
                  <a:schemeClr val="bg1">
                    <a:lumMod val="65000"/>
                  </a:schemeClr>
                </a:solidFill>
                <a:hlinkClick r:id="rId5"/>
              </a:rPr>
              <a:t>10.1016/j.energy.2021.121805</a:t>
            </a:r>
            <a:endParaRPr lang="en-US" sz="1400" i="1" dirty="0" smtClean="0">
              <a:solidFill>
                <a:schemeClr val="bg1">
                  <a:lumMod val="65000"/>
                </a:schemeClr>
              </a:solidFill>
            </a:endParaRPr>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Inhaltsplatzhalter 8"/>
              <p:cNvSpPr>
                <a:spLocks noGrp="1"/>
              </p:cNvSpPr>
              <p:nvPr>
                <p:ph sz="half" idx="1"/>
              </p:nvPr>
            </p:nvSpPr>
            <p:spPr/>
            <p:txBody>
              <a:bodyPr/>
              <a:lstStyle/>
              <a:p>
                <a:pPr marL="342900" indent="-342900">
                  <a:buFont typeface="Wingdings" panose="05000000000000000000" pitchFamily="2" charset="2"/>
                  <a:buChar char="Ø"/>
                </a:pPr>
                <a:r>
                  <a:rPr lang="en-US" dirty="0" smtClean="0">
                    <a:solidFill>
                      <a:schemeClr val="bg1">
                        <a:lumMod val="50000"/>
                      </a:schemeClr>
                    </a:solidFill>
                  </a:rPr>
                  <a:t>The core objective is the downscaling of decarbonization scenarios</a:t>
                </a:r>
                <a:r>
                  <a:rPr lang="en-US" baseline="30000" dirty="0" smtClean="0">
                    <a:solidFill>
                      <a:schemeClr val="bg1">
                        <a:lumMod val="50000"/>
                      </a:schemeClr>
                    </a:solidFill>
                  </a:rPr>
                  <a:t>1</a:t>
                </a:r>
                <a:r>
                  <a:rPr lang="en-US" dirty="0" smtClean="0">
                    <a:solidFill>
                      <a:schemeClr val="bg1">
                        <a:lumMod val="50000"/>
                      </a:schemeClr>
                    </a:solidFill>
                  </a:rPr>
                  <a:t> of the heating sector, taking into account the infrastructure/network requirements of heat generation technologies/sources, from the country to the community level.</a:t>
                </a:r>
              </a:p>
              <a:p>
                <a:pPr marL="342900" indent="-342900">
                  <a:buFont typeface="Wingdings" panose="05000000000000000000" pitchFamily="2" charset="2"/>
                  <a:buChar char="Ø"/>
                </a:pPr>
                <a:r>
                  <a:rPr lang="en-US" dirty="0" smtClean="0">
                    <a:solidFill>
                      <a:schemeClr val="bg1">
                        <a:lumMod val="50000"/>
                      </a:schemeClr>
                    </a:solidFill>
                  </a:rPr>
                  <a:t>In particular, the prioritized preference of heat sources in centralized heat networks plays a crucial role, ensuring highly efficient usage of heat sources.</a:t>
                </a:r>
              </a:p>
              <a:p>
                <a:pPr marL="342900" indent="-342900">
                  <a:buFont typeface="Wingdings" panose="05000000000000000000" pitchFamily="2" charset="2"/>
                  <a:buChar char="Ø"/>
                </a:pPr>
                <a:r>
                  <a:rPr lang="en-US" dirty="0" smtClean="0">
                    <a:solidFill>
                      <a:schemeClr val="bg1">
                        <a:lumMod val="50000"/>
                      </a:schemeClr>
                    </a:solidFill>
                  </a:rPr>
                  <a:t>The assessment of centralized heat networks using heat density as a criterion is important in this analysis. </a:t>
                </a:r>
              </a:p>
              <a:p>
                <a:pPr marL="342900" indent="-342900">
                  <a:buFont typeface="Wingdings" panose="05000000000000000000" pitchFamily="2" charset="2"/>
                  <a:buChar char="Ø"/>
                </a:pPr>
                <a:r>
                  <a:rPr lang="en-US" dirty="0" smtClean="0">
                    <a:solidFill>
                      <a:schemeClr val="bg1">
                        <a:lumMod val="50000"/>
                      </a:schemeClr>
                    </a:solidFill>
                  </a:rPr>
                  <a:t>An Austrian case study is conducted, downscaling cost-minimizing heat generation portfolios </a:t>
                </a:r>
                <a14:m>
                  <m:oMath xmlns:m="http://schemas.openxmlformats.org/officeDocument/2006/math">
                    <m:r>
                      <a:rPr lang="en-US" i="1" dirty="0" smtClean="0">
                        <a:solidFill>
                          <a:schemeClr val="bg1">
                            <a:lumMod val="50000"/>
                          </a:schemeClr>
                        </a:solidFill>
                        <a:latin typeface="Cambria Math" panose="02040503050406030204" pitchFamily="18" charset="0"/>
                      </a:rPr>
                      <m:t>2050</m:t>
                    </m:r>
                  </m:oMath>
                </a14:m>
                <a:r>
                  <a:rPr lang="en-US" dirty="0" smtClean="0">
                    <a:solidFill>
                      <a:schemeClr val="bg1">
                        <a:lumMod val="50000"/>
                      </a:schemeClr>
                    </a:solidFill>
                  </a:rPr>
                  <a:t>, obtained from the large numerical energy system model GENeSYS-MOD</a:t>
                </a:r>
                <a:r>
                  <a:rPr lang="en-US" baseline="30000" dirty="0" smtClean="0">
                    <a:solidFill>
                      <a:schemeClr val="bg1">
                        <a:lumMod val="50000"/>
                      </a:schemeClr>
                    </a:solidFill>
                  </a:rPr>
                  <a:t>2</a:t>
                </a:r>
                <a:r>
                  <a:rPr lang="en-US" dirty="0" smtClean="0">
                    <a:solidFill>
                      <a:schemeClr val="bg1">
                        <a:lumMod val="50000"/>
                      </a:schemeClr>
                    </a:solidFill>
                  </a:rPr>
                  <a:t>, from the country to the grid level. </a:t>
                </a: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blipFill>
                <a:blip r:embed="rId5"/>
                <a:stretch>
                  <a:fillRect l="-518" t="-810" r="-1267"/>
                </a:stretch>
              </a:blipFill>
            </p:spPr>
            <p:txBody>
              <a:bodyPr/>
              <a:lstStyle/>
              <a:p>
                <a:r>
                  <a:rPr lang="en-US">
                    <a:noFill/>
                  </a:rPr>
                  <a:t> </a:t>
                </a:r>
              </a:p>
            </p:txBody>
          </p:sp>
        </mc:Fallback>
      </mc:AlternateContent>
      <p:sp>
        <p:nvSpPr>
          <p:cNvPr id="8" name="Titel 7"/>
          <p:cNvSpPr>
            <a:spLocks noGrp="1"/>
          </p:cNvSpPr>
          <p:nvPr>
            <p:ph type="title"/>
          </p:nvPr>
        </p:nvSpPr>
        <p:spPr/>
        <p:txBody>
          <a:bodyPr/>
          <a:lstStyle/>
          <a:p>
            <a:r>
              <a:rPr lang="de-AT" dirty="0" smtClean="0"/>
              <a:t>The </a:t>
            </a:r>
            <a:r>
              <a:rPr lang="de-AT" dirty="0" err="1" smtClean="0"/>
              <a:t>core</a:t>
            </a:r>
            <a:r>
              <a:rPr lang="de-AT" dirty="0" smtClean="0"/>
              <a:t> </a:t>
            </a:r>
            <a:r>
              <a:rPr lang="de-AT" dirty="0" err="1"/>
              <a:t>objective</a:t>
            </a:r>
            <a:r>
              <a:rPr lang="de-AT" dirty="0"/>
              <a:t> </a:t>
            </a:r>
            <a:r>
              <a:rPr lang="de-AT" dirty="0" err="1" smtClean="0"/>
              <a:t>of</a:t>
            </a:r>
            <a:r>
              <a:rPr lang="de-AT" dirty="0" smtClean="0"/>
              <a:t> </a:t>
            </a:r>
            <a:r>
              <a:rPr lang="de-AT" dirty="0" err="1" smtClean="0"/>
              <a:t>this</a:t>
            </a:r>
            <a:r>
              <a:rPr lang="de-AT" dirty="0" smtClean="0"/>
              <a:t> </a:t>
            </a:r>
            <a:r>
              <a:rPr lang="de-AT" dirty="0" err="1" smtClean="0"/>
              <a:t>work</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
        <p:nvSpPr>
          <p:cNvPr id="7" name="Textfeld 6"/>
          <p:cNvSpPr txBox="1"/>
          <p:nvPr/>
        </p:nvSpPr>
        <p:spPr>
          <a:xfrm>
            <a:off x="2251710" y="6195080"/>
            <a:ext cx="9722615" cy="523220"/>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Developed in the European H2020 project </a:t>
            </a:r>
            <a:r>
              <a:rPr lang="en-US" sz="1400" dirty="0" smtClean="0">
                <a:solidFill>
                  <a:schemeClr val="bg1">
                    <a:lumMod val="65000"/>
                  </a:schemeClr>
                </a:solidFill>
                <a:hlinkClick r:id="rId6"/>
              </a:rPr>
              <a:t>openENTRANCE</a:t>
            </a:r>
            <a:r>
              <a:rPr lang="en-US" sz="1400" dirty="0" smtClean="0">
                <a:solidFill>
                  <a:schemeClr val="bg1">
                    <a:lumMod val="65000"/>
                  </a:schemeClr>
                </a:solidFill>
              </a:rPr>
              <a:t> aiming for the 1.5/2.0°C global warming climate target</a:t>
            </a:r>
          </a:p>
          <a:p>
            <a:pPr algn="r"/>
            <a:r>
              <a:rPr lang="en-US" sz="1400" baseline="30000" dirty="0" smtClean="0">
                <a:solidFill>
                  <a:schemeClr val="bg1">
                    <a:lumMod val="65000"/>
                  </a:schemeClr>
                </a:solidFill>
              </a:rPr>
              <a:t>2</a:t>
            </a:r>
            <a:r>
              <a:rPr lang="en-US" sz="1400" dirty="0" smtClean="0">
                <a:solidFill>
                  <a:schemeClr val="bg1">
                    <a:lumMod val="65000"/>
                  </a:schemeClr>
                </a:solidFill>
              </a:rPr>
              <a:t>Löffler et al., </a:t>
            </a:r>
            <a:r>
              <a:rPr lang="en-US" sz="1400" i="1" dirty="0" smtClean="0">
                <a:solidFill>
                  <a:schemeClr val="bg1">
                    <a:lumMod val="65000"/>
                  </a:schemeClr>
                </a:solidFill>
              </a:rPr>
              <a:t>Energies</a:t>
            </a:r>
            <a:r>
              <a:rPr lang="en-US" sz="1400" dirty="0" smtClean="0">
                <a:solidFill>
                  <a:schemeClr val="bg1">
                    <a:lumMod val="65000"/>
                  </a:schemeClr>
                </a:solidFill>
              </a:rPr>
              <a:t>, (2017). </a:t>
            </a:r>
            <a:r>
              <a:rPr lang="en-US" sz="1400" dirty="0" err="1" smtClean="0">
                <a:solidFill>
                  <a:schemeClr val="bg1">
                    <a:lumMod val="65000"/>
                  </a:schemeClr>
                </a:solidFill>
              </a:rPr>
              <a:t>doi</a:t>
            </a:r>
            <a:r>
              <a:rPr lang="en-US" sz="1400" dirty="0">
                <a:solidFill>
                  <a:schemeClr val="bg1">
                    <a:lumMod val="65000"/>
                  </a:schemeClr>
                </a:solidFill>
              </a:rPr>
              <a:t>: </a:t>
            </a:r>
            <a:r>
              <a:rPr lang="en-US" sz="1400" dirty="0">
                <a:solidFill>
                  <a:schemeClr val="bg1">
                    <a:lumMod val="65000"/>
                  </a:schemeClr>
                </a:solidFill>
                <a:hlinkClick r:id="rId7"/>
              </a:rPr>
              <a:t>10.3390/en10101468</a:t>
            </a:r>
            <a:endParaRPr lang="en-US" sz="1400" i="1" dirty="0" smtClean="0">
              <a:solidFill>
                <a:schemeClr val="bg1">
                  <a:lumMod val="65000"/>
                </a:schemeClr>
              </a:solidFill>
            </a:endParaRPr>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3161056"/>
            <a:ext cx="10591185" cy="2760546"/>
          </a:xfrm>
        </p:spPr>
        <p:txBody>
          <a:bodyPr>
            <a:normAutofit/>
          </a:bodyPr>
          <a:lstStyle/>
          <a:p>
            <a:pPr marL="342900" indent="-342900">
              <a:buFont typeface="Arial" panose="020B0604020202020204" pitchFamily="34" charset="0"/>
              <a:buChar char="•"/>
            </a:pPr>
            <a:r>
              <a:rPr lang="en-US" dirty="0" smtClean="0">
                <a:solidFill>
                  <a:schemeClr val="bg1">
                    <a:lumMod val="50000"/>
                  </a:schemeClr>
                </a:solidFill>
              </a:rPr>
              <a:t>Three different scenario-independent downscaling techniques</a:t>
            </a:r>
          </a:p>
          <a:p>
            <a:pPr marL="1143000" lvl="1" indent="-457200">
              <a:lnSpc>
                <a:spcPct val="100000"/>
              </a:lnSpc>
              <a:buFont typeface="+mj-lt"/>
              <a:buAutoNum type="arabicPeriod"/>
            </a:pPr>
            <a:r>
              <a:rPr lang="en-US" b="1" dirty="0">
                <a:solidFill>
                  <a:schemeClr val="bg1">
                    <a:lumMod val="50000"/>
                  </a:schemeClr>
                </a:solidFill>
              </a:rPr>
              <a:t>Proportional downscaling </a:t>
            </a:r>
            <a:r>
              <a:rPr lang="en-US" dirty="0">
                <a:solidFill>
                  <a:schemeClr val="bg1">
                    <a:lumMod val="50000"/>
                  </a:schemeClr>
                </a:solidFill>
              </a:rPr>
              <a:t>using population as a </a:t>
            </a:r>
            <a:r>
              <a:rPr lang="en-US" dirty="0" smtClean="0">
                <a:solidFill>
                  <a:schemeClr val="bg1">
                    <a:lumMod val="50000"/>
                  </a:schemeClr>
                </a:solidFill>
              </a:rPr>
              <a:t>proxy </a:t>
            </a:r>
            <a:br>
              <a:rPr lang="en-US" dirty="0" smtClean="0">
                <a:solidFill>
                  <a:schemeClr val="bg1">
                    <a:lumMod val="50000"/>
                  </a:schemeClr>
                </a:solidFill>
              </a:rPr>
            </a:br>
            <a:r>
              <a:rPr lang="en-US" dirty="0" smtClean="0">
                <a:solidFill>
                  <a:schemeClr val="bg1">
                    <a:lumMod val="50000"/>
                  </a:schemeClr>
                </a:solidFill>
              </a:rPr>
              <a:t>(NUTS0 to the LAU level)</a:t>
            </a:r>
          </a:p>
          <a:p>
            <a:pPr marL="1143000" lvl="1" indent="-457200">
              <a:lnSpc>
                <a:spcPct val="100000"/>
              </a:lnSpc>
              <a:buFont typeface="+mj-lt"/>
              <a:buAutoNum type="arabicPeriod"/>
            </a:pPr>
            <a:r>
              <a:rPr lang="en-US" b="1" dirty="0">
                <a:solidFill>
                  <a:schemeClr val="bg1">
                    <a:lumMod val="50000"/>
                  </a:schemeClr>
                </a:solidFill>
              </a:rPr>
              <a:t>Sequential downscaling </a:t>
            </a:r>
            <a:r>
              <a:rPr lang="en-US" dirty="0">
                <a:solidFill>
                  <a:schemeClr val="bg1">
                    <a:lumMod val="50000"/>
                  </a:schemeClr>
                </a:solidFill>
              </a:rPr>
              <a:t>algorithm using population density and infrastructure requirements of heat technologies/sources as additional </a:t>
            </a:r>
            <a:r>
              <a:rPr lang="en-US" dirty="0" smtClean="0">
                <a:solidFill>
                  <a:schemeClr val="bg1">
                    <a:lumMod val="50000"/>
                  </a:schemeClr>
                </a:solidFill>
              </a:rPr>
              <a:t>criterion </a:t>
            </a:r>
            <a:br>
              <a:rPr lang="en-US" dirty="0" smtClean="0">
                <a:solidFill>
                  <a:schemeClr val="bg1">
                    <a:lumMod val="50000"/>
                  </a:schemeClr>
                </a:solidFill>
              </a:rPr>
            </a:br>
            <a:r>
              <a:rPr lang="en-US" dirty="0" smtClean="0">
                <a:solidFill>
                  <a:schemeClr val="bg1">
                    <a:lumMod val="50000"/>
                  </a:schemeClr>
                </a:solidFill>
              </a:rPr>
              <a:t>(NUTS0 to the NUTS3)</a:t>
            </a:r>
          </a:p>
          <a:p>
            <a:pPr marL="1143000" lvl="1" indent="-457200">
              <a:lnSpc>
                <a:spcPct val="100000"/>
              </a:lnSpc>
              <a:buFont typeface="+mj-lt"/>
              <a:buAutoNum type="arabicPeriod"/>
            </a:pPr>
            <a:r>
              <a:rPr lang="en-US" b="1" dirty="0">
                <a:solidFill>
                  <a:schemeClr val="bg1">
                    <a:lumMod val="50000"/>
                  </a:schemeClr>
                </a:solidFill>
              </a:rPr>
              <a:t>Iterative downscaling </a:t>
            </a:r>
            <a:r>
              <a:rPr lang="en-US" dirty="0">
                <a:solidFill>
                  <a:schemeClr val="bg1">
                    <a:lumMod val="50000"/>
                  </a:schemeClr>
                </a:solidFill>
              </a:rPr>
              <a:t>algorithm based on graph-theory </a:t>
            </a:r>
            <a:r>
              <a:rPr lang="en-US" dirty="0" smtClean="0">
                <a:solidFill>
                  <a:schemeClr val="bg1">
                    <a:lumMod val="50000"/>
                  </a:schemeClr>
                </a:solidFill>
              </a:rPr>
              <a:t>benchmarking </a:t>
            </a:r>
            <a:br>
              <a:rPr lang="en-US" dirty="0" smtClean="0">
                <a:solidFill>
                  <a:schemeClr val="bg1">
                    <a:lumMod val="50000"/>
                  </a:schemeClr>
                </a:solidFill>
              </a:rPr>
            </a:br>
            <a:r>
              <a:rPr lang="en-US" dirty="0" smtClean="0">
                <a:solidFill>
                  <a:schemeClr val="bg1">
                    <a:lumMod val="50000"/>
                  </a:schemeClr>
                </a:solidFill>
              </a:rPr>
              <a:t>(NUTS3 to the LAU level)</a:t>
            </a: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Methodology</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pic>
        <p:nvPicPr>
          <p:cNvPr id="5" name="Grafik 4"/>
          <p:cNvPicPr>
            <a:picLocks noChangeAspect="1"/>
          </p:cNvPicPr>
          <p:nvPr/>
        </p:nvPicPr>
        <p:blipFill rotWithShape="1">
          <a:blip r:embed="rId3"/>
          <a:srcRect b="21375"/>
          <a:stretch/>
        </p:blipFill>
        <p:spPr>
          <a:xfrm>
            <a:off x="362712" y="1163183"/>
            <a:ext cx="9762738" cy="1797321"/>
          </a:xfrm>
          <a:prstGeom prst="rect">
            <a:avLst/>
          </a:prstGeom>
        </p:spPr>
      </p:pic>
      <p:sp>
        <p:nvSpPr>
          <p:cNvPr id="3" name="Geschweifte Klammer rechts 2"/>
          <p:cNvSpPr/>
          <p:nvPr/>
        </p:nvSpPr>
        <p:spPr>
          <a:xfrm>
            <a:off x="10125450" y="1221671"/>
            <a:ext cx="465585" cy="1680344"/>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feld 5"/>
          <p:cNvSpPr txBox="1"/>
          <p:nvPr/>
        </p:nvSpPr>
        <p:spPr>
          <a:xfrm rot="16200000">
            <a:off x="9715510" y="1877176"/>
            <a:ext cx="2152103" cy="369332"/>
          </a:xfrm>
          <a:prstGeom prst="rect">
            <a:avLst/>
          </a:prstGeom>
          <a:noFill/>
        </p:spPr>
        <p:txBody>
          <a:bodyPr wrap="square" rtlCol="0">
            <a:spAutoFit/>
          </a:bodyPr>
          <a:lstStyle/>
          <a:p>
            <a:pPr algn="ctr"/>
            <a:r>
              <a:rPr lang="en-US" dirty="0" smtClean="0"/>
              <a:t>Spatial levels</a:t>
            </a:r>
            <a:endParaRPr lang="en-US" dirty="0"/>
          </a:p>
        </p:txBody>
      </p:sp>
      <p:sp>
        <p:nvSpPr>
          <p:cNvPr id="8" name="Textfeld 7"/>
          <p:cNvSpPr txBox="1"/>
          <p:nvPr/>
        </p:nvSpPr>
        <p:spPr>
          <a:xfrm>
            <a:off x="2743201" y="6274127"/>
            <a:ext cx="9260978" cy="523220"/>
          </a:xfrm>
          <a:prstGeom prst="rect">
            <a:avLst/>
          </a:prstGeom>
          <a:noFill/>
        </p:spPr>
        <p:txBody>
          <a:bodyPr wrap="square" rtlCol="0">
            <a:spAutoFit/>
          </a:bodyPr>
          <a:lstStyle/>
          <a:p>
            <a:pPr algn="r"/>
            <a:r>
              <a:rPr lang="en-US" sz="1400" dirty="0" smtClean="0">
                <a:solidFill>
                  <a:schemeClr val="bg1">
                    <a:lumMod val="65000"/>
                  </a:schemeClr>
                </a:solidFill>
              </a:rPr>
              <a:t>The </a:t>
            </a:r>
            <a:r>
              <a:rPr lang="en-US" sz="1400" dirty="0">
                <a:solidFill>
                  <a:schemeClr val="bg1">
                    <a:lumMod val="65000"/>
                  </a:schemeClr>
                </a:solidFill>
              </a:rPr>
              <a:t>Nomenclature of Territorial Units for Statistics (NUTS) were created by Eurostat in order to define territorial units for the production of regional statistics across the European Union.</a:t>
            </a:r>
            <a:endParaRPr lang="en-US" sz="1400" i="1" dirty="0" smtClean="0">
              <a:solidFill>
                <a:schemeClr val="bg1">
                  <a:lumMod val="65000"/>
                </a:schemeClr>
              </a:solidFill>
            </a:endParaRPr>
          </a:p>
        </p:txBody>
      </p:sp>
      <p:sp>
        <p:nvSpPr>
          <p:cNvPr id="9" name="Geschweifte Klammer rechts 8"/>
          <p:cNvSpPr/>
          <p:nvPr/>
        </p:nvSpPr>
        <p:spPr>
          <a:xfrm>
            <a:off x="7994984" y="3599836"/>
            <a:ext cx="316531" cy="627458"/>
          </a:xfrm>
          <a:prstGeom prst="rightBrace">
            <a:avLst>
              <a:gd name="adj1" fmla="val 1447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feld 9"/>
          <p:cNvSpPr txBox="1"/>
          <p:nvPr/>
        </p:nvSpPr>
        <p:spPr>
          <a:xfrm>
            <a:off x="8018511" y="3759676"/>
            <a:ext cx="2618855" cy="307777"/>
          </a:xfrm>
          <a:prstGeom prst="rect">
            <a:avLst/>
          </a:prstGeom>
          <a:noFill/>
        </p:spPr>
        <p:txBody>
          <a:bodyPr wrap="square" rtlCol="0">
            <a:spAutoFit/>
          </a:bodyPr>
          <a:lstStyle/>
          <a:p>
            <a:pPr algn="ctr"/>
            <a:r>
              <a:rPr lang="en-US" sz="1400" dirty="0" smtClean="0">
                <a:solidFill>
                  <a:schemeClr val="accent2"/>
                </a:solidFill>
              </a:rPr>
              <a:t>Reference technique</a:t>
            </a:r>
            <a:endParaRPr lang="en-US" sz="1400" dirty="0">
              <a:solidFill>
                <a:schemeClr val="accent2"/>
              </a:solidFill>
            </a:endParaRPr>
          </a:p>
        </p:txBody>
      </p:sp>
      <p:sp>
        <p:nvSpPr>
          <p:cNvPr id="12" name="Geschweifte Klammer rechts 11"/>
          <p:cNvSpPr/>
          <p:nvPr/>
        </p:nvSpPr>
        <p:spPr>
          <a:xfrm>
            <a:off x="10637366" y="4306338"/>
            <a:ext cx="316531" cy="1615264"/>
          </a:xfrm>
          <a:prstGeom prst="rightBrace">
            <a:avLst>
              <a:gd name="adj1" fmla="val 14470"/>
              <a:gd name="adj2"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feld 12"/>
          <p:cNvSpPr txBox="1"/>
          <p:nvPr/>
        </p:nvSpPr>
        <p:spPr>
          <a:xfrm rot="16200000">
            <a:off x="9890484" y="4964135"/>
            <a:ext cx="2618855" cy="307777"/>
          </a:xfrm>
          <a:prstGeom prst="rect">
            <a:avLst/>
          </a:prstGeom>
          <a:noFill/>
        </p:spPr>
        <p:txBody>
          <a:bodyPr wrap="square" rtlCol="0">
            <a:spAutoFit/>
          </a:bodyPr>
          <a:lstStyle/>
          <a:p>
            <a:pPr algn="ctr"/>
            <a:r>
              <a:rPr lang="en-US" sz="1400" dirty="0" smtClean="0">
                <a:solidFill>
                  <a:schemeClr val="accent4"/>
                </a:solidFill>
              </a:rPr>
              <a:t>Techniques</a:t>
            </a:r>
            <a:r>
              <a:rPr lang="en-US" sz="1400" dirty="0">
                <a:solidFill>
                  <a:schemeClr val="accent4"/>
                </a:solidFill>
              </a:rPr>
              <a:t> </a:t>
            </a:r>
            <a:r>
              <a:rPr lang="en-US" sz="1400" dirty="0" smtClean="0">
                <a:solidFill>
                  <a:schemeClr val="accent4"/>
                </a:solidFill>
              </a:rPr>
              <a:t>developed</a:t>
            </a:r>
            <a:endParaRPr lang="en-US" sz="1400" dirty="0">
              <a:solidFill>
                <a:schemeClr val="accent4"/>
              </a:solidFill>
            </a:endParaRPr>
          </a:p>
        </p:txBody>
      </p:sp>
    </p:spTree>
    <p:extLst>
      <p:ext uri="{BB962C8B-B14F-4D97-AF65-F5344CB8AC3E}">
        <p14:creationId xmlns:p14="http://schemas.microsoft.com/office/powerpoint/2010/main" val="408306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p:cNvSpPr>
            <a:spLocks noGrp="1"/>
          </p:cNvSpPr>
          <p:nvPr>
            <p:ph sz="half" idx="1"/>
          </p:nvPr>
        </p:nvSpPr>
        <p:spPr>
          <a:xfrm>
            <a:off x="362712" y="1001375"/>
            <a:ext cx="10063011" cy="4518071"/>
          </a:xfrm>
        </p:spPr>
        <p:txBody>
          <a:bodyPr/>
          <a:lstStyle/>
          <a:p>
            <a:pPr marL="342900" indent="-342900">
              <a:buFont typeface="Arial" panose="020B0604020202020204" pitchFamily="34" charset="0"/>
              <a:buChar char="•"/>
            </a:pPr>
            <a:r>
              <a:rPr lang="en-US" dirty="0" smtClean="0">
                <a:solidFill>
                  <a:schemeClr val="bg1">
                    <a:lumMod val="50000"/>
                  </a:schemeClr>
                </a:solidFill>
              </a:rPr>
              <a:t>Four different decarbonization scenarios of the European energy system aiming for the 1.5/2.0°C global warming climate target</a:t>
            </a:r>
            <a:r>
              <a:rPr lang="en-US" baseline="30000" dirty="0" smtClean="0">
                <a:solidFill>
                  <a:schemeClr val="bg1">
                    <a:lumMod val="50000"/>
                  </a:schemeClr>
                </a:solidFill>
              </a:rPr>
              <a:t>1</a:t>
            </a:r>
          </a:p>
          <a:p>
            <a:pPr marL="1143000" lvl="1" indent="-457200">
              <a:buFont typeface="+mj-lt"/>
              <a:buAutoNum type="alphaLcParenR"/>
            </a:pPr>
            <a:r>
              <a:rPr lang="en-US" dirty="0" smtClean="0">
                <a:solidFill>
                  <a:schemeClr val="bg1">
                    <a:lumMod val="50000"/>
                  </a:schemeClr>
                </a:solidFill>
              </a:rPr>
              <a:t>Directed Transition scenario (strong policy incentives) </a:t>
            </a:r>
          </a:p>
          <a:p>
            <a:pPr marL="1143000" lvl="1" indent="-457200">
              <a:buFont typeface="+mj-lt"/>
              <a:buAutoNum type="alphaLcParenR"/>
            </a:pPr>
            <a:r>
              <a:rPr lang="en-US" dirty="0" smtClean="0">
                <a:solidFill>
                  <a:schemeClr val="bg1">
                    <a:lumMod val="50000"/>
                  </a:schemeClr>
                </a:solidFill>
              </a:rPr>
              <a:t>Societal Commitment scenario (strong societal acceptance, decentralized renewables)</a:t>
            </a:r>
          </a:p>
          <a:p>
            <a:pPr marL="1143000" lvl="1" indent="-457200">
              <a:buFont typeface="+mj-lt"/>
              <a:buAutoNum type="alphaLcParenR"/>
            </a:pPr>
            <a:r>
              <a:rPr lang="en-US" dirty="0" smtClean="0">
                <a:solidFill>
                  <a:schemeClr val="bg1">
                    <a:lumMod val="50000"/>
                  </a:schemeClr>
                </a:solidFill>
              </a:rPr>
              <a:t>Techno-Friendly scenario (market-driven breakthrough of renewables)</a:t>
            </a:r>
          </a:p>
          <a:p>
            <a:pPr marL="1143000" lvl="1" indent="-457200">
              <a:buFont typeface="+mj-lt"/>
              <a:buAutoNum type="alphaLcParenR"/>
            </a:pPr>
            <a:r>
              <a:rPr lang="en-US" dirty="0" smtClean="0">
                <a:solidFill>
                  <a:schemeClr val="bg1">
                    <a:lumMod val="50000"/>
                  </a:schemeClr>
                </a:solidFill>
              </a:rPr>
              <a:t>Gradual Development scenario (“little of each”)</a:t>
            </a:r>
          </a:p>
          <a:p>
            <a:pPr marL="457200" indent="-457200">
              <a:buFont typeface="Arial" panose="020B0604020202020204" pitchFamily="34" charset="0"/>
              <a:buChar char="•"/>
            </a:pPr>
            <a:r>
              <a:rPr lang="en-US" dirty="0" smtClean="0">
                <a:solidFill>
                  <a:schemeClr val="bg1">
                    <a:lumMod val="50000"/>
                  </a:schemeClr>
                </a:solidFill>
              </a:rPr>
              <a:t>Values of the decarbonized heating sector in Austria 2050 obtained by the </a:t>
            </a:r>
            <a:br>
              <a:rPr lang="en-US" dirty="0" smtClean="0">
                <a:solidFill>
                  <a:schemeClr val="bg1">
                    <a:lumMod val="50000"/>
                  </a:schemeClr>
                </a:solidFill>
              </a:rPr>
            </a:br>
            <a:r>
              <a:rPr lang="en-US" dirty="0" smtClean="0">
                <a:solidFill>
                  <a:schemeClr val="bg1">
                    <a:lumMod val="50000"/>
                  </a:schemeClr>
                </a:solidFill>
              </a:rPr>
              <a:t>large-numerical energy system model GENeSYS-MOD</a:t>
            </a:r>
          </a:p>
          <a:p>
            <a:pPr marL="1028700" lvl="1" indent="-342900">
              <a:buFont typeface="Arial" panose="020B0604020202020204" pitchFamily="34" charset="0"/>
              <a:buChar char="•"/>
            </a:pPr>
            <a:endParaRPr lang="en-US" dirty="0" smtClean="0">
              <a:solidFill>
                <a:schemeClr val="bg1">
                  <a:lumMod val="50000"/>
                </a:schemeClr>
              </a:solidFill>
            </a:endParaRPr>
          </a:p>
          <a:p>
            <a:pPr marL="1028700" lvl="1" indent="-342900">
              <a:buFont typeface="Arial" panose="020B0604020202020204" pitchFamily="34" charset="0"/>
              <a:buChar char="•"/>
            </a:pPr>
            <a:endParaRPr lang="en-US" dirty="0" smtClean="0"/>
          </a:p>
          <a:p>
            <a:pPr marL="1028700" lvl="1" indent="-342900">
              <a:buFont typeface="Arial" panose="020B0604020202020204" pitchFamily="34" charset="0"/>
              <a:buChar char="•"/>
            </a:pPr>
            <a:endParaRPr lang="en-US" dirty="0"/>
          </a:p>
        </p:txBody>
      </p:sp>
      <p:sp>
        <p:nvSpPr>
          <p:cNvPr id="2" name="Titel 1"/>
          <p:cNvSpPr>
            <a:spLocks noGrp="1"/>
          </p:cNvSpPr>
          <p:nvPr>
            <p:ph type="title"/>
          </p:nvPr>
        </p:nvSpPr>
        <p:spPr/>
        <p:txBody>
          <a:bodyPr/>
          <a:lstStyle/>
          <a:p>
            <a:r>
              <a:rPr lang="en-US" dirty="0" smtClean="0"/>
              <a:t>Numerical example and scenarios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5</a:t>
            </a:fld>
            <a:endParaRPr lang="en-US" dirty="0"/>
          </a:p>
        </p:txBody>
      </p:sp>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baseline="30000" dirty="0" smtClean="0">
                <a:solidFill>
                  <a:schemeClr val="bg1">
                    <a:lumMod val="65000"/>
                  </a:schemeClr>
                </a:solidFill>
              </a:rPr>
              <a:t>1</a:t>
            </a:r>
            <a:r>
              <a:rPr lang="en-US" sz="1400" dirty="0" smtClean="0">
                <a:solidFill>
                  <a:schemeClr val="bg1">
                    <a:lumMod val="65000"/>
                  </a:schemeClr>
                </a:solidFill>
              </a:rPr>
              <a:t>Scenario a) to c) considers the 1.5°C global warming target and d) the less ambitious 2.0°C.</a:t>
            </a:r>
          </a:p>
        </p:txBody>
      </p:sp>
      <p:pic>
        <p:nvPicPr>
          <p:cNvPr id="5" name="Grafik 4"/>
          <p:cNvPicPr>
            <a:picLocks noChangeAspect="1"/>
          </p:cNvPicPr>
          <p:nvPr/>
        </p:nvPicPr>
        <p:blipFill rotWithShape="1">
          <a:blip r:embed="rId3"/>
          <a:srcRect t="9346" b="12833"/>
          <a:stretch/>
        </p:blipFill>
        <p:spPr>
          <a:xfrm>
            <a:off x="1512383" y="4417752"/>
            <a:ext cx="3842757" cy="1878075"/>
          </a:xfrm>
          <a:prstGeom prst="rect">
            <a:avLst/>
          </a:prstGeom>
        </p:spPr>
      </p:pic>
      <p:pic>
        <p:nvPicPr>
          <p:cNvPr id="7" name="Grafik 6"/>
          <p:cNvPicPr>
            <a:picLocks noChangeAspect="1"/>
          </p:cNvPicPr>
          <p:nvPr/>
        </p:nvPicPr>
        <p:blipFill rotWithShape="1">
          <a:blip r:embed="rId4"/>
          <a:srcRect r="44504"/>
          <a:stretch/>
        </p:blipFill>
        <p:spPr>
          <a:xfrm>
            <a:off x="5972516" y="4299551"/>
            <a:ext cx="5619128" cy="1168994"/>
          </a:xfrm>
          <a:prstGeom prst="rect">
            <a:avLst/>
          </a:prstGeom>
        </p:spPr>
      </p:pic>
      <p:sp>
        <p:nvSpPr>
          <p:cNvPr id="8" name="Rechteck 7"/>
          <p:cNvSpPr/>
          <p:nvPr/>
        </p:nvSpPr>
        <p:spPr>
          <a:xfrm>
            <a:off x="4900246" y="4978399"/>
            <a:ext cx="493971" cy="137477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4829907" y="4609986"/>
            <a:ext cx="1617785" cy="369332"/>
          </a:xfrm>
          <a:prstGeom prst="rect">
            <a:avLst/>
          </a:prstGeom>
          <a:noFill/>
        </p:spPr>
        <p:txBody>
          <a:bodyPr wrap="square" rtlCol="0">
            <a:spAutoFit/>
          </a:bodyPr>
          <a:lstStyle/>
          <a:p>
            <a:r>
              <a:rPr lang="en-US" dirty="0" smtClean="0"/>
              <a:t>2050</a:t>
            </a:r>
            <a:endParaRPr lang="en-US" dirty="0"/>
          </a:p>
        </p:txBody>
      </p:sp>
      <p:pic>
        <p:nvPicPr>
          <p:cNvPr id="12" name="Grafik 11"/>
          <p:cNvPicPr>
            <a:picLocks noChangeAspect="1"/>
          </p:cNvPicPr>
          <p:nvPr/>
        </p:nvPicPr>
        <p:blipFill rotWithShape="1">
          <a:blip r:embed="rId4"/>
          <a:srcRect l="57915" t="21359"/>
          <a:stretch/>
        </p:blipFill>
        <p:spPr>
          <a:xfrm>
            <a:off x="6001471" y="5404292"/>
            <a:ext cx="4261204" cy="919312"/>
          </a:xfrm>
          <a:prstGeom prst="rect">
            <a:avLst/>
          </a:prstGeom>
        </p:spPr>
      </p:pic>
      <p:sp>
        <p:nvSpPr>
          <p:cNvPr id="13" name="Textfeld 12"/>
          <p:cNvSpPr txBox="1"/>
          <p:nvPr/>
        </p:nvSpPr>
        <p:spPr>
          <a:xfrm>
            <a:off x="2743200" y="4342499"/>
            <a:ext cx="2564212" cy="369332"/>
          </a:xfrm>
          <a:prstGeom prst="rect">
            <a:avLst/>
          </a:prstGeom>
          <a:noFill/>
        </p:spPr>
        <p:txBody>
          <a:bodyPr wrap="square" rtlCol="0">
            <a:spAutoFit/>
          </a:bodyPr>
          <a:lstStyle/>
          <a:p>
            <a:r>
              <a:rPr lang="en-US" dirty="0" smtClean="0"/>
              <a:t>c) Techno-Friendly</a:t>
            </a:r>
            <a:endParaRPr lang="en-US" dirty="0"/>
          </a:p>
        </p:txBody>
      </p:sp>
      <p:pic>
        <p:nvPicPr>
          <p:cNvPr id="14" name="Grafik 13">
            <a:extLst>
              <a:ext uri="{FF2B5EF4-FFF2-40B4-BE49-F238E27FC236}">
                <a16:creationId xmlns:a16="http://schemas.microsoft.com/office/drawing/2014/main" id="{43A7501B-6D4B-BF40-BF47-B468346D9A40}"/>
              </a:ext>
            </a:extLst>
          </p:cNvPr>
          <p:cNvPicPr>
            <a:picLocks noChangeAspect="1"/>
          </p:cNvPicPr>
          <p:nvPr/>
        </p:nvPicPr>
        <p:blipFill>
          <a:blip r:embed="rId5"/>
          <a:stretch>
            <a:fillRect/>
          </a:stretch>
        </p:blipFill>
        <p:spPr>
          <a:xfrm>
            <a:off x="10060256" y="2229552"/>
            <a:ext cx="1709757" cy="1086408"/>
          </a:xfrm>
          <a:prstGeom prst="rect">
            <a:avLst/>
          </a:prstGeom>
        </p:spPr>
      </p:pic>
    </p:spTree>
    <p:extLst>
      <p:ext uri="{BB962C8B-B14F-4D97-AF65-F5344CB8AC3E}">
        <p14:creationId xmlns:p14="http://schemas.microsoft.com/office/powerpoint/2010/main" val="295807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6</a:t>
            </a:fld>
            <a:endParaRPr lang="en-US" dirty="0"/>
          </a:p>
        </p:txBody>
      </p:sp>
      <p:sp>
        <p:nvSpPr>
          <p:cNvPr id="4" name="Fußzeilenplatzhalter 3"/>
          <p:cNvSpPr>
            <a:spLocks noGrp="1"/>
          </p:cNvSpPr>
          <p:nvPr>
            <p:ph type="ftr" sz="quarter" idx="3"/>
          </p:nvPr>
        </p:nvSpPr>
        <p:spPr/>
        <p:txBody>
          <a:bodyPr/>
          <a:lstStyle/>
          <a:p>
            <a:pPr algn="ctr"/>
            <a:r>
              <a:rPr lang="en-US" dirty="0" smtClean="0"/>
              <a:t>Results (1/4)</a:t>
            </a:r>
            <a:endParaRPr lang="en-GB" dirty="0"/>
          </a:p>
        </p:txBody>
      </p:sp>
      <p:pic>
        <p:nvPicPr>
          <p:cNvPr id="5" name="Inhaltsplatzhalter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2580" r="4712" b="4115"/>
          <a:stretch/>
        </p:blipFill>
        <p:spPr>
          <a:xfrm>
            <a:off x="1938217" y="499277"/>
            <a:ext cx="8284308" cy="5890708"/>
          </a:xfrm>
        </p:spPr>
      </p:pic>
    </p:spTree>
    <p:extLst>
      <p:ext uri="{BB962C8B-B14F-4D97-AF65-F5344CB8AC3E}">
        <p14:creationId xmlns:p14="http://schemas.microsoft.com/office/powerpoint/2010/main" val="301467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7</a:t>
            </a:fld>
            <a:endParaRPr lang="en-US" dirty="0"/>
          </a:p>
        </p:txBody>
      </p:sp>
      <p:pic>
        <p:nvPicPr>
          <p:cNvPr id="4" name="Inhaltsplatzhalt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95605" y="541228"/>
            <a:ext cx="8400790" cy="5775544"/>
          </a:xfrm>
        </p:spPr>
      </p:pic>
      <p:sp>
        <p:nvSpPr>
          <p:cNvPr id="5" name="Fußzeilenplatzhalter 4"/>
          <p:cNvSpPr>
            <a:spLocks noGrp="1"/>
          </p:cNvSpPr>
          <p:nvPr>
            <p:ph type="ftr" sz="quarter" idx="3"/>
          </p:nvPr>
        </p:nvSpPr>
        <p:spPr/>
        <p:txBody>
          <a:bodyPr/>
          <a:lstStyle/>
          <a:p>
            <a:pPr algn="ctr"/>
            <a:r>
              <a:rPr lang="en-US" dirty="0" smtClean="0"/>
              <a:t>Results (2/4) </a:t>
            </a:r>
            <a:endParaRPr lang="en-GB" dirty="0"/>
          </a:p>
        </p:txBody>
      </p:sp>
    </p:spTree>
    <p:extLst>
      <p:ext uri="{BB962C8B-B14F-4D97-AF65-F5344CB8AC3E}">
        <p14:creationId xmlns:p14="http://schemas.microsoft.com/office/powerpoint/2010/main" val="396403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741" t="1470" r="1741" b="4139"/>
          <a:stretch/>
        </p:blipFill>
        <p:spPr>
          <a:xfrm>
            <a:off x="1750646" y="595923"/>
            <a:ext cx="8690708" cy="5666155"/>
          </a:xfrm>
        </p:spPr>
      </p:pic>
      <p:sp>
        <p:nvSpPr>
          <p:cNvPr id="2" name="Foliennummernplatzhalter 1"/>
          <p:cNvSpPr>
            <a:spLocks noGrp="1"/>
          </p:cNvSpPr>
          <p:nvPr>
            <p:ph type="sldNum" sz="quarter" idx="11"/>
          </p:nvPr>
        </p:nvSpPr>
        <p:spPr/>
        <p:txBody>
          <a:bodyPr/>
          <a:lstStyle/>
          <a:p>
            <a:fld id="{838B0777-827F-8D42-90B1-61394C340E65}" type="slidenum">
              <a:rPr lang="en-US" smtClean="0"/>
              <a:pPr/>
              <a:t>8</a:t>
            </a:fld>
            <a:endParaRPr lang="en-US" dirty="0"/>
          </a:p>
        </p:txBody>
      </p:sp>
      <p:sp>
        <p:nvSpPr>
          <p:cNvPr id="4" name="Fußzeilenplatzhalter 3"/>
          <p:cNvSpPr>
            <a:spLocks noGrp="1"/>
          </p:cNvSpPr>
          <p:nvPr>
            <p:ph type="ftr" sz="quarter" idx="3"/>
          </p:nvPr>
        </p:nvSpPr>
        <p:spPr/>
        <p:txBody>
          <a:bodyPr/>
          <a:lstStyle/>
          <a:p>
            <a:pPr algn="ctr"/>
            <a:r>
              <a:rPr lang="en-US" dirty="0" smtClean="0"/>
              <a:t>Results (3/4)</a:t>
            </a:r>
            <a:endParaRPr lang="en-GB" dirty="0"/>
          </a:p>
        </p:txBody>
      </p:sp>
      <p:sp>
        <p:nvSpPr>
          <p:cNvPr id="3" name="Rechteck 2"/>
          <p:cNvSpPr/>
          <p:nvPr/>
        </p:nvSpPr>
        <p:spPr>
          <a:xfrm>
            <a:off x="3446585" y="1758461"/>
            <a:ext cx="2451798" cy="1075174"/>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50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9" name="Fußzeilenplatzhalter 8"/>
          <p:cNvSpPr>
            <a:spLocks noGrp="1"/>
          </p:cNvSpPr>
          <p:nvPr>
            <p:ph type="ftr" sz="quarter" idx="3"/>
          </p:nvPr>
        </p:nvSpPr>
        <p:spPr/>
        <p:txBody>
          <a:bodyPr/>
          <a:lstStyle/>
          <a:p>
            <a:pPr algn="ctr"/>
            <a:r>
              <a:rPr lang="en-US" dirty="0" smtClean="0"/>
              <a:t>Results (4/4)</a:t>
            </a:r>
            <a:endParaRPr lang="en-GB" dirty="0"/>
          </a:p>
        </p:txBody>
      </p:sp>
      <p:pic>
        <p:nvPicPr>
          <p:cNvPr id="4" name="Inhaltsplatzhalter 3"/>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2813" t="3590" b="3657"/>
          <a:stretch/>
        </p:blipFill>
        <p:spPr>
          <a:xfrm>
            <a:off x="1766032" y="674077"/>
            <a:ext cx="8659936" cy="5509846"/>
          </a:xfrm>
        </p:spPr>
      </p:pic>
      <p:sp>
        <p:nvSpPr>
          <p:cNvPr id="6" name="Textfeld 5"/>
          <p:cNvSpPr txBox="1"/>
          <p:nvPr/>
        </p:nvSpPr>
        <p:spPr>
          <a:xfrm>
            <a:off x="2016370" y="6353175"/>
            <a:ext cx="9957956" cy="307777"/>
          </a:xfrm>
          <a:prstGeom prst="rect">
            <a:avLst/>
          </a:prstGeom>
          <a:noFill/>
        </p:spPr>
        <p:txBody>
          <a:bodyPr wrap="square" rtlCol="0">
            <a:spAutoFit/>
          </a:bodyPr>
          <a:lstStyle/>
          <a:p>
            <a:pPr algn="r"/>
            <a:r>
              <a:rPr lang="en-US" sz="1400" dirty="0" smtClean="0">
                <a:solidFill>
                  <a:schemeClr val="bg1">
                    <a:lumMod val="65000"/>
                  </a:schemeClr>
                </a:solidFill>
                <a:hlinkClick r:id="rId4"/>
              </a:rPr>
              <a:t>http</a:t>
            </a:r>
            <a:r>
              <a:rPr lang="en-US" sz="1400" dirty="0">
                <a:solidFill>
                  <a:schemeClr val="bg1">
                    <a:lumMod val="65000"/>
                  </a:schemeClr>
                </a:solidFill>
                <a:hlinkClick r:id="rId4"/>
              </a:rPr>
              <a:t>://</a:t>
            </a:r>
            <a:r>
              <a:rPr lang="en-US" sz="1400" dirty="0" smtClean="0">
                <a:solidFill>
                  <a:schemeClr val="bg1">
                    <a:lumMod val="65000"/>
                  </a:schemeClr>
                </a:solidFill>
                <a:hlinkClick r:id="rId4"/>
              </a:rPr>
              <a:t>www.austrian-heatmap.gv.at/karte/</a:t>
            </a:r>
            <a:endParaRPr lang="en-US" sz="1400" dirty="0" smtClean="0">
              <a:solidFill>
                <a:schemeClr val="bg1">
                  <a:lumMod val="65000"/>
                </a:schemeClr>
              </a:solidFill>
            </a:endParaRPr>
          </a:p>
        </p:txBody>
      </p:sp>
    </p:spTree>
    <p:extLst>
      <p:ext uri="{BB962C8B-B14F-4D97-AF65-F5344CB8AC3E}">
        <p14:creationId xmlns:p14="http://schemas.microsoft.com/office/powerpoint/2010/main" val="15481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D93C57-A7ED-44E6-88BF-DA3984EE19E6}">
  <ds:schemaRefs>
    <ds:schemaRef ds:uri="http://purl.org/dc/elements/1.1/"/>
    <ds:schemaRef ds:uri="http://schemas.openxmlformats.org/package/2006/metadata/core-properties"/>
    <ds:schemaRef ds:uri="0689c177-5e19-464b-8532-40aa8fde3a94"/>
    <ds:schemaRef ds:uri="http://schemas.microsoft.com/office/2006/metadata/properties"/>
    <ds:schemaRef ds:uri="http://purl.org/dc/terms/"/>
    <ds:schemaRef ds:uri="http://schemas.microsoft.com/office/infopath/2007/PartnerControls"/>
    <ds:schemaRef ds:uri="http://www.w3.org/XML/1998/namespace"/>
    <ds:schemaRef ds:uri="http://schemas.microsoft.com/office/2006/documentManagement/types"/>
    <ds:schemaRef ds:uri="749ef8e9-4186-4c55-b2d4-b1c3f2fa9400"/>
    <ds:schemaRef ds:uri="06814371-4dd9-40ea-9cc7-40b39613c6ae"/>
    <ds:schemaRef ds:uri="http://purl.org/dc/dcmitype/"/>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B0542633-460B-4F10-AED0-D9CC98DDA49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2008</Words>
  <Application>Microsoft Office PowerPoint</Application>
  <PresentationFormat>Breitbild</PresentationFormat>
  <Paragraphs>92</Paragraphs>
  <Slides>11</Slides>
  <Notes>10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11</vt:i4>
      </vt:variant>
    </vt:vector>
  </HeadingPairs>
  <TitlesOfParts>
    <vt:vector size="20" baseType="lpstr">
      <vt:lpstr>Arial</vt:lpstr>
      <vt:lpstr>Calibri</vt:lpstr>
      <vt:lpstr>Calibri Light</vt:lpstr>
      <vt:lpstr>Cambria Math</vt:lpstr>
      <vt:lpstr>Courier New</vt:lpstr>
      <vt:lpstr>Tahoma</vt:lpstr>
      <vt:lpstr>Wingdings</vt:lpstr>
      <vt:lpstr>Office Theme</vt:lpstr>
      <vt:lpstr>IIASA alternatives</vt:lpstr>
      <vt:lpstr>Downscaling European decarbonization scenarios of the heating sector to the Austrian community level</vt:lpstr>
      <vt:lpstr>The scope of changes in the European heating sector</vt:lpstr>
      <vt:lpstr>The core objective of this work</vt:lpstr>
      <vt:lpstr>Methodology</vt:lpstr>
      <vt:lpstr>Numerical example and scenarios</vt:lpstr>
      <vt:lpstr>PowerPoint-Präsentation</vt:lpstr>
      <vt:lpstr>PowerPoint-Präsentation</vt:lpstr>
      <vt:lpstr>PowerPoint-Präsentation</vt:lpstr>
      <vt:lpstr>PowerPoint-Präsentation</vt:lpstr>
      <vt:lpstr>Conclusions</vt:lpstr>
      <vt:lpstr>Acknowledgments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Sebastian Zwickl (TUW-EEG)</cp:lastModifiedBy>
  <cp:revision>184</cp:revision>
  <cp:lastPrinted>2018-09-04T06:30:47Z</cp:lastPrinted>
  <dcterms:created xsi:type="dcterms:W3CDTF">2019-05-17T07:14:44Z</dcterms:created>
  <dcterms:modified xsi:type="dcterms:W3CDTF">2021-08-25T12:32:28Z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